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" roundtripDataSignature="AMtx7mjSsHV+L1ue9SkwiQh4c8q6+XcL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cae3bc1df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1cae3bc1df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ae3bc1dfd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1cae3bc1dfd_0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ae3bc1dfd_0_1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cae3bc1dfd_0_1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5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1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1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cae3bc1dfd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g1cae3bc1dfd_0_0"/>
          <p:cNvSpPr/>
          <p:nvPr/>
        </p:nvSpPr>
        <p:spPr>
          <a:xfrm>
            <a:off x="2880300" y="2589873"/>
            <a:ext cx="175260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인터랙티브 웹 개발 - Part 1 </a:t>
            </a:r>
            <a:endParaRPr b="1" i="0" sz="7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FireWatch 클론 코딩</a:t>
            </a:r>
            <a:endParaRPr b="1" i="0" sz="7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(Parallax Scrolling &amp;</a:t>
            </a:r>
            <a:endParaRPr b="1" i="0" sz="7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Responsive Web)</a:t>
            </a:r>
            <a:endParaRPr b="1" i="0" sz="7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ED234B"/>
                </a:solidFill>
              </a:rPr>
              <a:t>5</a:t>
            </a: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4000"/>
              <a:t>클릭으로 특정 위치 이동하기</a:t>
            </a:r>
            <a:endParaRPr b="1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ae3bc1dfd_0_84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&lt;a&gt; href 속성을 이용해 특정 요소로 스크롤 하기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1cae3bc1dfd_0_84"/>
          <p:cNvSpPr/>
          <p:nvPr/>
        </p:nvSpPr>
        <p:spPr>
          <a:xfrm>
            <a:off x="20828000" y="1408036"/>
            <a:ext cx="25401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FFFFFF"/>
                </a:solidFill>
              </a:rPr>
              <a:t>1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96" name="Google Shape;96;g1cae3bc1dfd_0_84"/>
          <p:cNvSpPr/>
          <p:nvPr/>
        </p:nvSpPr>
        <p:spPr>
          <a:xfrm>
            <a:off x="20828000" y="2200124"/>
            <a:ext cx="25401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클릭으로 특정 위치 이동하기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1cae3bc1dfd_0_8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g1cae3bc1dfd_0_84"/>
          <p:cNvSpPr/>
          <p:nvPr/>
        </p:nvSpPr>
        <p:spPr>
          <a:xfrm>
            <a:off x="2398713" y="3833665"/>
            <a:ext cx="15984600" cy="3384300"/>
          </a:xfrm>
          <a:prstGeom prst="roundRect">
            <a:avLst>
              <a:gd fmla="val 7205" name="adj"/>
            </a:avLst>
          </a:prstGeom>
          <a:solidFill>
            <a:srgbClr val="EDEB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14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&lt;a href=”</a:t>
            </a:r>
            <a:r>
              <a:rPr lang="en-US" sz="2500">
                <a:solidFill>
                  <a:srgbClr val="ED234B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”&gt;Go to URL&lt;/a&gt; </a:t>
            </a: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// URL 페이지로 이동</a:t>
            </a:r>
            <a:endParaRPr sz="2500">
              <a:solidFill>
                <a:srgbClr val="7391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&lt;a href=”</a:t>
            </a:r>
            <a:r>
              <a:rPr lang="en-US" sz="2500">
                <a:solidFill>
                  <a:srgbClr val="ED234B"/>
                </a:solidFill>
                <a:latin typeface="Calibri"/>
                <a:ea typeface="Calibri"/>
                <a:cs typeface="Calibri"/>
                <a:sym typeface="Calibri"/>
              </a:rPr>
              <a:t>#element-to-go</a:t>
            </a: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”&gt;Scroll&lt;/a&gt; </a:t>
            </a: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// 페이지 내 element-to-go id 요소로 이동</a:t>
            </a:r>
            <a:endParaRPr>
              <a:solidFill>
                <a:srgbClr val="7391FF"/>
              </a:solidFill>
            </a:endParaRPr>
          </a:p>
        </p:txBody>
      </p:sp>
      <p:sp>
        <p:nvSpPr>
          <p:cNvPr id="99" name="Google Shape;99;g1cae3bc1dfd_0_84"/>
          <p:cNvSpPr/>
          <p:nvPr/>
        </p:nvSpPr>
        <p:spPr>
          <a:xfrm>
            <a:off x="2398725" y="7475175"/>
            <a:ext cx="17497500" cy="3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-US" sz="4500">
                <a:solidFill>
                  <a:srgbClr val="53585F"/>
                </a:solidFill>
              </a:rPr>
              <a:t>href?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53585F"/>
              </a:buClr>
              <a:buSzPts val="4500"/>
              <a:buFont typeface="Arial"/>
              <a:buChar char="•"/>
            </a:pPr>
            <a:r>
              <a:rPr lang="en-US" sz="4500">
                <a:solidFill>
                  <a:srgbClr val="53585F"/>
                </a:solidFill>
              </a:rPr>
              <a:t>링크의 URL을 명시하는데 사용</a:t>
            </a:r>
            <a:endParaRPr sz="4500">
              <a:solidFill>
                <a:srgbClr val="53585F"/>
              </a:solidFill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53585F"/>
              </a:buClr>
              <a:buSzPts val="4500"/>
              <a:buChar char="•"/>
            </a:pPr>
            <a:r>
              <a:rPr lang="en-US" sz="4500">
                <a:solidFill>
                  <a:srgbClr val="53585F"/>
                </a:solidFill>
              </a:rPr>
              <a:t>다른 웹 페이지로의 하이퍼링크 생성 등을 위해 a 태그와 주로 함께 사용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cae3bc1dfd_0_172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scroll-behavior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cae3bc1dfd_0_172"/>
          <p:cNvSpPr/>
          <p:nvPr/>
        </p:nvSpPr>
        <p:spPr>
          <a:xfrm>
            <a:off x="20828000" y="1408036"/>
            <a:ext cx="25401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FFFFFF"/>
                </a:solidFill>
              </a:rPr>
              <a:t>2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06" name="Google Shape;106;g1cae3bc1dfd_0_172"/>
          <p:cNvSpPr/>
          <p:nvPr/>
        </p:nvSpPr>
        <p:spPr>
          <a:xfrm>
            <a:off x="20828000" y="2200124"/>
            <a:ext cx="25401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클릭으로 특정 위치 이동하기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1cae3bc1dfd_0_17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g1cae3bc1dfd_0_172"/>
          <p:cNvSpPr/>
          <p:nvPr/>
        </p:nvSpPr>
        <p:spPr>
          <a:xfrm>
            <a:off x="2398713" y="3833665"/>
            <a:ext cx="15984600" cy="3384300"/>
          </a:xfrm>
          <a:prstGeom prst="roundRect">
            <a:avLst>
              <a:gd fmla="val 7205" name="adj"/>
            </a:avLst>
          </a:prstGeom>
          <a:solidFill>
            <a:srgbClr val="EDEB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14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element {</a:t>
            </a:r>
            <a:endParaRPr sz="2500">
              <a:solidFill>
                <a:srgbClr val="5358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  scroll-behavior: </a:t>
            </a:r>
            <a:r>
              <a:rPr lang="en-US" sz="2500">
                <a:solidFill>
                  <a:srgbClr val="ED234B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endParaRPr sz="2500">
              <a:solidFill>
                <a:srgbClr val="ED23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rgbClr val="7391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5358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ED234B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 : ‘smooth’ | ‘auto(instant)’</a:t>
            </a:r>
            <a:endParaRPr sz="2500">
              <a:solidFill>
                <a:srgbClr val="5358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1cae3bc1dfd_0_172"/>
          <p:cNvSpPr/>
          <p:nvPr/>
        </p:nvSpPr>
        <p:spPr>
          <a:xfrm>
            <a:off x="2398725" y="7475175"/>
            <a:ext cx="17497500" cy="3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-US" sz="4500">
                <a:solidFill>
                  <a:srgbClr val="53585F"/>
                </a:solidFill>
              </a:rPr>
              <a:t>scroll-behavior</a:t>
            </a:r>
            <a:r>
              <a:rPr b="1" lang="en-US" sz="4500">
                <a:solidFill>
                  <a:srgbClr val="53585F"/>
                </a:solidFill>
              </a:rPr>
              <a:t>?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53585F"/>
              </a:buClr>
              <a:buSzPts val="4500"/>
              <a:buChar char="•"/>
            </a:pPr>
            <a:r>
              <a:rPr lang="en-US" sz="4500">
                <a:solidFill>
                  <a:srgbClr val="53585F"/>
                </a:solidFill>
              </a:rPr>
              <a:t>브라우저가 유저의 페이지 스크롤을 어떻게 동작시킬 지 명시</a:t>
            </a:r>
            <a:endParaRPr sz="4500">
              <a:solidFill>
                <a:srgbClr val="53585F"/>
              </a:solidFill>
            </a:endParaRPr>
          </a:p>
          <a:p>
            <a:pPr indent="-51435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53585F"/>
              </a:buClr>
              <a:buSzPts val="4500"/>
              <a:buChar char="•"/>
            </a:pPr>
            <a:r>
              <a:rPr lang="en-US" sz="4500">
                <a:solidFill>
                  <a:srgbClr val="53585F"/>
                </a:solidFill>
              </a:rPr>
              <a:t>value 타입</a:t>
            </a:r>
            <a:endParaRPr sz="4500">
              <a:solidFill>
                <a:srgbClr val="53585F"/>
              </a:solidFill>
            </a:endParaRPr>
          </a:p>
          <a:p>
            <a:pPr indent="-514350" lvl="1" marL="9144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53585F"/>
              </a:buClr>
              <a:buSzPts val="4500"/>
              <a:buChar char="○"/>
            </a:pPr>
            <a:r>
              <a:rPr lang="en-US" sz="4500">
                <a:solidFill>
                  <a:srgbClr val="53585F"/>
                </a:solidFill>
              </a:rPr>
              <a:t>smooth : 부드러운 스크롤. 대부분 브라우저에서 default</a:t>
            </a:r>
            <a:endParaRPr sz="4500">
              <a:solidFill>
                <a:srgbClr val="53585F"/>
              </a:solidFill>
            </a:endParaRPr>
          </a:p>
          <a:p>
            <a:pPr indent="-514350" lvl="1" marL="9144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53585F"/>
              </a:buClr>
              <a:buSzPts val="4500"/>
              <a:buChar char="○"/>
            </a:pPr>
            <a:r>
              <a:rPr lang="en-US" sz="4500">
                <a:solidFill>
                  <a:srgbClr val="53585F"/>
                </a:solidFill>
              </a:rPr>
              <a:t>auto (or instant) : 부드러운 효과 없이 즉시 스크롤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