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JIhVld1VtqjoYc+KOPorYWDXn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376b497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c376b497d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376b497d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c376b497d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376b497d8_1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c376b497d8_1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376b497d8_1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c376b497d8_1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c376b497d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"/>
            <a:ext cx="24405485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c376b497d8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1c376b497d8_0_0"/>
          <p:cNvSpPr/>
          <p:nvPr/>
        </p:nvSpPr>
        <p:spPr>
          <a:xfrm>
            <a:off x="2880300" y="258987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FireWatch 클론 코딩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(Parallax Scrolling &amp;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Web)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8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900">
                <a:solidFill>
                  <a:schemeClr val="dk1"/>
                </a:solidFill>
              </a:rPr>
              <a:t>미디어 쿼리를 통해 모바일 장치에서는</a:t>
            </a:r>
            <a:endParaRPr b="1" sz="29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 다른 스타일 적용하기 - 이론, 구현</a:t>
            </a:r>
            <a:endParaRPr b="1" i="0" sz="5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376b497d8_1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반응형 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c376b497d8_1_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7" name="Google Shape;97;g1c376b497d8_1_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반응형 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c376b497d8_1_1"/>
          <p:cNvSpPr/>
          <p:nvPr/>
        </p:nvSpPr>
        <p:spPr>
          <a:xfrm>
            <a:off x="8910543" y="5504688"/>
            <a:ext cx="4508100" cy="4508100"/>
          </a:xfrm>
          <a:prstGeom prst="ellipse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8D7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c376b497d8_1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1c376b497d8_1_1"/>
          <p:cNvSpPr/>
          <p:nvPr/>
        </p:nvSpPr>
        <p:spPr>
          <a:xfrm>
            <a:off x="2398713" y="3833813"/>
            <a:ext cx="6408000" cy="7776600"/>
          </a:xfrm>
          <a:prstGeom prst="homePlate">
            <a:avLst>
              <a:gd fmla="val 50000" name="adj"/>
            </a:avLst>
          </a:prstGeom>
          <a:solidFill>
            <a:srgbClr val="C8D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c376b497d8_1_1"/>
          <p:cNvSpPr/>
          <p:nvPr/>
        </p:nvSpPr>
        <p:spPr>
          <a:xfrm rot="10800000">
            <a:off x="13488138" y="3833928"/>
            <a:ext cx="6408000" cy="7776600"/>
          </a:xfrm>
          <a:prstGeom prst="homePlate">
            <a:avLst>
              <a:gd fmla="val 50000" name="adj"/>
            </a:avLst>
          </a:prstGeom>
          <a:solidFill>
            <a:srgbClr val="C8D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c376b497d8_1_1"/>
          <p:cNvSpPr/>
          <p:nvPr/>
        </p:nvSpPr>
        <p:spPr>
          <a:xfrm>
            <a:off x="8754087" y="6873830"/>
            <a:ext cx="46644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</a:rPr>
              <a:t>반응형 웹</a:t>
            </a:r>
            <a:endParaRPr b="1" sz="3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</a:rPr>
              <a:t>Responsive Web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3" name="Google Shape;103;g1c376b497d8_1_1"/>
          <p:cNvSpPr/>
          <p:nvPr/>
        </p:nvSpPr>
        <p:spPr>
          <a:xfrm>
            <a:off x="2758158" y="5645449"/>
            <a:ext cx="46644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3585F"/>
                </a:solidFill>
              </a:rPr>
              <a:t>%와 같은 유연한 너비 단위 사용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3585F"/>
                </a:solidFill>
              </a:rPr>
              <a:t>사용자 장치 특성에 따른 스타일 적용을 위한 </a:t>
            </a:r>
            <a:r>
              <a:rPr lang="en-US" sz="3000">
                <a:solidFill>
                  <a:srgbClr val="ED234B"/>
                </a:solidFill>
              </a:rPr>
              <a:t>미디어 쿼리</a:t>
            </a:r>
            <a:r>
              <a:rPr lang="en-US" sz="3000">
                <a:solidFill>
                  <a:srgbClr val="53585F"/>
                </a:solidFill>
              </a:rPr>
              <a:t> 사용</a:t>
            </a:r>
            <a:endParaRPr sz="30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c376b497d8_1_1"/>
          <p:cNvSpPr/>
          <p:nvPr/>
        </p:nvSpPr>
        <p:spPr>
          <a:xfrm>
            <a:off x="15285007" y="6292290"/>
            <a:ext cx="42990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000"/>
              <a:buChar char="•"/>
            </a:pPr>
            <a:r>
              <a:rPr lang="en-US" sz="3000">
                <a:solidFill>
                  <a:srgbClr val="53585F"/>
                </a:solidFill>
              </a:rPr>
              <a:t>작은 화면에서도 가독성 높은 서체 사용</a:t>
            </a:r>
            <a:endParaRPr sz="3000">
              <a:solidFill>
                <a:srgbClr val="53585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91FF"/>
              </a:buClr>
              <a:buSzPts val="3000"/>
              <a:buChar char="•"/>
            </a:pPr>
            <a:r>
              <a:rPr lang="en-US" sz="3000">
                <a:solidFill>
                  <a:srgbClr val="7391FF"/>
                </a:solidFill>
              </a:rPr>
              <a:t>성능 최적화</a:t>
            </a:r>
            <a:endParaRPr sz="3000">
              <a:solidFill>
                <a:srgbClr val="7391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376b497d8_1_35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Media query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c376b497d8_1_358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1" name="Google Shape;111;g1c376b497d8_1_358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반응형 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c376b497d8_1_35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1c376b497d8_1_358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@media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(media query) {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 /* 해당 media query 조건에 적용될 스타일 */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c376b497d8_1_358"/>
          <p:cNvSpPr/>
          <p:nvPr/>
        </p:nvSpPr>
        <p:spPr>
          <a:xfrm>
            <a:off x="2398725" y="10198500"/>
            <a:ext cx="174975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media query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장치의 화면 크기, 해상도, 화면 방향 등의 특성에 따라 다른 스타일을 적용하게 함</a:t>
            </a:r>
            <a:endParaRPr b="1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c376b497d8_1_358"/>
          <p:cNvSpPr/>
          <p:nvPr/>
        </p:nvSpPr>
        <p:spPr>
          <a:xfrm>
            <a:off x="2398716" y="7693375"/>
            <a:ext cx="4445100" cy="22938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뷰포트 너비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뷰포트 높이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c376b497d8_1_358"/>
          <p:cNvSpPr/>
          <p:nvPr/>
        </p:nvSpPr>
        <p:spPr>
          <a:xfrm>
            <a:off x="8064554" y="7693375"/>
            <a:ext cx="4445100" cy="22938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device-width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장치 너비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device-height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장치 높이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c376b497d8_1_358"/>
          <p:cNvSpPr/>
          <p:nvPr/>
        </p:nvSpPr>
        <p:spPr>
          <a:xfrm>
            <a:off x="13730379" y="7693363"/>
            <a:ext cx="4445100" cy="22938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장치 방향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 ‘portrait’ | ‘landscape’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resolution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장치 해상도</a:t>
            </a:r>
            <a:endParaRPr sz="2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376b497d8_1_370"/>
          <p:cNvSpPr/>
          <p:nvPr/>
        </p:nvSpPr>
        <p:spPr>
          <a:xfrm>
            <a:off x="1524000" y="1460300"/>
            <a:ext cx="5400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Mobile first vs Desktop first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c376b497d8_1_37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Google Shape;124;g1c376b497d8_1_37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반응형 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c376b497d8_1_370"/>
          <p:cNvSpPr/>
          <p:nvPr/>
        </p:nvSpPr>
        <p:spPr>
          <a:xfrm>
            <a:off x="23951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085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작은 뷰포트 사이즈 스타일 먼저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c376b497d8_1_370"/>
          <p:cNvSpPr/>
          <p:nvPr/>
        </p:nvSpPr>
        <p:spPr>
          <a:xfrm>
            <a:off x="10243765" y="5058409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0850" lvl="0" marL="45720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큰</a:t>
            </a:r>
            <a:r>
              <a:rPr lang="en-US" sz="3500">
                <a:solidFill>
                  <a:srgbClr val="53585F"/>
                </a:solidFill>
              </a:rPr>
              <a:t> 뷰포트 사이즈 스타일 먼저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c376b497d8_1_370"/>
          <p:cNvSpPr/>
          <p:nvPr/>
        </p:nvSpPr>
        <p:spPr>
          <a:xfrm>
            <a:off x="2398125" y="3833675"/>
            <a:ext cx="6243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Mobile first</a:t>
            </a:r>
            <a:endParaRPr b="1"/>
          </a:p>
        </p:txBody>
      </p:sp>
      <p:sp>
        <p:nvSpPr>
          <p:cNvPr id="128" name="Google Shape;128;g1c376b497d8_1_3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1c376b497d8_1_370"/>
          <p:cNvSpPr/>
          <p:nvPr/>
        </p:nvSpPr>
        <p:spPr>
          <a:xfrm>
            <a:off x="10243775" y="3833675"/>
            <a:ext cx="6243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Desktop first</a:t>
            </a:r>
            <a:endParaRPr b="1"/>
          </a:p>
        </p:txBody>
      </p:sp>
      <p:sp>
        <p:nvSpPr>
          <p:cNvPr id="130" name="Google Shape;130;g1c376b497d8_1_370"/>
          <p:cNvSpPr/>
          <p:nvPr/>
        </p:nvSpPr>
        <p:spPr>
          <a:xfrm>
            <a:off x="2398725" y="6244825"/>
            <a:ext cx="6243600" cy="67512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#something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/* style */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@media (min-width: 680px) {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3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#something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8" lvl="1" marL="9143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/* style */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3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c376b497d8_1_370"/>
          <p:cNvSpPr/>
          <p:nvPr/>
        </p:nvSpPr>
        <p:spPr>
          <a:xfrm>
            <a:off x="10243775" y="6244825"/>
            <a:ext cx="6243600" cy="67512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#something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/* style */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@media (max-width: 680px) {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3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#something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/* style */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3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