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media/image2.jpeg" ContentType="image/jpeg"/>
  <Override PartName="/ppt/media/image3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" name="Shape 1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Challenges of hybrid control — i.e., two loops etc.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8" name="Shape 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point back more to the first slide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3" name="Shape 4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*pause*</a:t>
            </a:r>
          </a:p>
          <a:p>
            <a:pPr/>
            <a:r>
              <a:t>“the end conclusion is that there’s a lot of room for improvement”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6" name="Shape 5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 work points towards room for improvement through centralization, but assumes that the CDN internals are un-changable. In this work we focus on the gains available through the lens of CDN management.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Shape 17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4" name="Shape 17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emphasize the differences to distance vector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1" name="Shape 18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emphasize the differences to distance vector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Shape 19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3" name="Shape 19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emphasize the differences to distance vector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Shape 27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2" name="Shape 27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better than both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2" name="Shape 3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3" name="Shape 3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not use Calendaring Packing-Cover?</a:t>
            </a:r>
          </a:p>
          <a:p>
            <a:pPr/>
            <a:r>
              <a:t>	- This seems like an interesting approach although it focuses on </a:t>
            </a:r>
            <a:r>
              <a:rPr b="1"/>
              <a:t>meeting deadlines for long-lived flows while remaining responsive to short-lived high-priority flows</a:t>
            </a:r>
            <a:r>
              <a:t>. It’s unclear how to apply this to the live video context, where flows initially are high-priority (i.e., to decrease join time) but then transition to being long-lived, but may terminate based on user input. </a:t>
            </a:r>
            <a:r>
              <a:rPr b="1"/>
              <a:t>We build our system assuming a live video-specific setting (e.g., specific topologies, etc)</a:t>
            </a:r>
            <a:r>
              <a:t> Calendaring may provide an interesting approach to the problem, but the details to apply this to the remain unclear— let’s take this discussion offline.</a:t>
            </a:r>
          </a:p>
          <a:p>
            <a:pPr/>
          </a:p>
          <a:p>
            <a:pPr/>
            <a:r>
              <a:t>Why not use Randomized Rounding?</a:t>
            </a:r>
          </a:p>
          <a:p>
            <a:pPr/>
            <a:r>
              <a:t>	- That’s a good idea. I assume you mean, </a:t>
            </a:r>
            <a:r>
              <a:rPr b="1"/>
              <a:t>why not use randomized rounding to make centralized control fast enough to run without needing distributed</a:t>
            </a:r>
            <a:r>
              <a:t>. The difficulty would come from the high churn of users entering/exiting the system. </a:t>
            </a:r>
            <a:r>
              <a:rPr b="1"/>
              <a:t>We’d need to run the randomized rounding LP after each new client request in order for the client to join</a:t>
            </a:r>
            <a:r>
              <a:t> (since we can’t rely on distributed control). This would become </a:t>
            </a:r>
            <a:r>
              <a:rPr b="1"/>
              <a:t>computationally intensive</a:t>
            </a:r>
            <a:r>
              <a:t> with millions of clients and </a:t>
            </a:r>
            <a:r>
              <a:rPr b="1"/>
              <a:t>high churn</a:t>
            </a:r>
            <a:r>
              <a:t>. Additionally, completely relying on a centralized controller makes solving </a:t>
            </a:r>
            <a:r>
              <a:rPr b="1"/>
              <a:t>partitioning</a:t>
            </a:r>
            <a:r>
              <a:t> from the controller harder. With hybrid control, we can get around partitioning by using distributed control.</a:t>
            </a:r>
          </a:p>
          <a:p>
            <a:pPr/>
          </a:p>
          <a:p>
            <a:pPr/>
            <a:r>
              <a:t>Isn’t this just Multi-Commodity Flow (MCF)?</a:t>
            </a:r>
          </a:p>
          <a:p>
            <a:pPr/>
            <a:r>
              <a:t>	- At the high level they are similar problems. There are a couple of things that make live video a slightly different flavor than traditional MCF. For example, each commodity has a set of </a:t>
            </a:r>
            <a:r>
              <a:rPr b="1"/>
              <a:t>discrete bitrates</a:t>
            </a:r>
            <a:r>
              <a:t>, and as we’ve seen we provide additional flexibility to operators through </a:t>
            </a:r>
            <a:r>
              <a:rPr b="1"/>
              <a:t>video priority</a:t>
            </a:r>
            <a:r>
              <a:t>. More fundamentally traditional formulations of </a:t>
            </a:r>
            <a:r>
              <a:rPr b="1"/>
              <a:t>min cost MCF assumes that the system is admissible to all current requests</a:t>
            </a:r>
            <a:r>
              <a:t>, which might not be the case, so our formulation is made </a:t>
            </a:r>
            <a:r>
              <a:rPr b="1"/>
              <a:t>specific to live video</a:t>
            </a:r>
            <a:r>
              <a:t>.</a:t>
            </a:r>
          </a:p>
          <a:p>
            <a:pPr/>
          </a:p>
          <a:p>
            <a:pPr/>
            <a:r>
              <a:t>What about other objectives (e.g., QoE)?</a:t>
            </a:r>
          </a:p>
          <a:p>
            <a:pPr/>
            <a:r>
              <a:t>	- The nice thing about our system is that we can </a:t>
            </a:r>
            <a:r>
              <a:rPr b="1"/>
              <a:t>change the optimization at the centralized controller</a:t>
            </a:r>
            <a:r>
              <a:t> to handle different objects (e.g., QoE). You’d only need to make a change at the centralized controller, so this is pretty simple.</a:t>
            </a:r>
          </a:p>
          <a:p>
            <a:pPr/>
          </a:p>
          <a:p>
            <a:pPr/>
            <a:r>
              <a:t>What happens when you’re at capacity?</a:t>
            </a:r>
          </a:p>
          <a:p>
            <a:pPr/>
            <a:r>
              <a:t>	- If you’re at link capacity connections will be </a:t>
            </a:r>
            <a:r>
              <a:rPr b="1"/>
              <a:t>diverted to other servers that have path capacity</a:t>
            </a:r>
            <a:r>
              <a:t>. If the system is entirely at capacity, </a:t>
            </a:r>
            <a:r>
              <a:rPr b="1"/>
              <a:t>clients for lower priority videos will be dropped</a:t>
            </a:r>
            <a:r>
              <a:t>, to try to provide good service to the higher priority video clients. However, this is based on the optimization function I showed in the talk. If this isn’t the behavior that an operator wants, the </a:t>
            </a:r>
            <a:r>
              <a:rPr b="1"/>
              <a:t>optimization function could be modified</a:t>
            </a:r>
            <a:r>
              <a:t> to provide other behavior.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half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hape 9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Shape 99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9" indent="-320039"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>
              <a:spcBef>
                <a:spcPts val="600"/>
              </a:spcBef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1" name="Shape 81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3366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83771" marR="0" indent="-326571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219200" marR="0" indent="-30480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373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1945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517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08960" marR="0" indent="-365760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66159" marR="0" indent="-365759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23359" marR="0" indent="-365759" algn="l" defTabSz="4572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gif"/><Relationship Id="rId4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2.gif"/><Relationship Id="rId11" Type="http://schemas.openxmlformats.org/officeDocument/2006/relationships/image" Target="../media/image5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5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1.png"/><Relationship Id="rId9" Type="http://schemas.openxmlformats.org/officeDocument/2006/relationships/image" Target="../media/image2.png"/><Relationship Id="rId10" Type="http://schemas.openxmlformats.org/officeDocument/2006/relationships/image" Target="../media/image9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Relationship Id="rId9" Type="http://schemas.openxmlformats.org/officeDocument/2006/relationships/image" Target="../media/image15.png"/><Relationship Id="rId10" Type="http://schemas.openxmlformats.org/officeDocument/2006/relationships/image" Target="../media/image2.gif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gif"/><Relationship Id="rId4" Type="http://schemas.openxmlformats.org/officeDocument/2006/relationships/image" Target="../media/image2.jpe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jpe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2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jpe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3.jpeg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2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gif"/><Relationship Id="rId4" Type="http://schemas.openxmlformats.org/officeDocument/2006/relationships/image" Target="../media/image2.jpe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Relationship Id="rId9" Type="http://schemas.openxmlformats.org/officeDocument/2006/relationships/image" Target="../media/image15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.png"/><Relationship Id="rId9" Type="http://schemas.openxmlformats.org/officeDocument/2006/relationships/image" Target="../media/image15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Relationship Id="rId9" Type="http://schemas.openxmlformats.org/officeDocument/2006/relationships/image" Target="../media/image2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gif"/><Relationship Id="rId4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gif"/><Relationship Id="rId4" Type="http://schemas.openxmlformats.org/officeDocument/2006/relationships/image" Target="../media/image2.jpe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1.jpeg"/><Relationship Id="rId5" Type="http://schemas.openxmlformats.org/officeDocument/2006/relationships/image" Target="../media/image1.png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.jpe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3.jpe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eg"/><Relationship Id="rId6" Type="http://schemas.openxmlformats.org/officeDocument/2006/relationships/image" Target="../media/image6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jpeg"/><Relationship Id="rId6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ctrTitle"/>
          </p:nvPr>
        </p:nvSpPr>
        <p:spPr>
          <a:xfrm>
            <a:off x="1" y="2130425"/>
            <a:ext cx="9133304" cy="1470025"/>
          </a:xfrm>
          <a:prstGeom prst="rect">
            <a:avLst/>
          </a:prstGeom>
        </p:spPr>
        <p:txBody>
          <a:bodyPr/>
          <a:lstStyle>
            <a:lvl1pPr defTabSz="438911">
              <a:defRPr b="1" sz="3743"/>
            </a:lvl1pPr>
          </a:lstStyle>
          <a:p>
            <a: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j-lt"/>
                <a:ea typeface="+mj-ea"/>
                <a:cs typeface="+mj-cs"/>
                <a:sym typeface="Helvetica Neue"/>
              </a:rPr>
              <a:t>Practical, Real-time Centralized Control for CDN-based Live Video Delivery</a:t>
            </a:r>
          </a:p>
        </p:txBody>
      </p:sp>
      <p:sp>
        <p:nvSpPr>
          <p:cNvPr id="110" name="Shape 110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3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j-lt"/>
                <a:ea typeface="+mj-ea"/>
                <a:cs typeface="+mj-cs"/>
                <a:sym typeface="Helvetica Neue"/>
              </a:rPr>
              <a:t>Matt Mukerjee</a:t>
            </a:r>
            <a:r>
              <a:t>, David Naylor, Junchen Jiang, Dongsu Han,</a:t>
            </a:r>
          </a:p>
          <a:p>
            <a:pPr>
              <a:defRPr>
                <a:solidFill>
                  <a:srgbClr val="5353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Srini Seshan, Hui Zhang</a:t>
            </a:r>
          </a:p>
        </p:txBody>
      </p:sp>
      <p:pic>
        <p:nvPicPr>
          <p:cNvPr id="111" name="image3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6310" y="5741796"/>
            <a:ext cx="3382434" cy="111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4.jpg" descr="conviva_log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42310" y="6126946"/>
            <a:ext cx="2481485" cy="34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CMU_logo_stack_red.png"/>
          <p:cNvPicPr>
            <a:picLocks noChangeAspect="1"/>
          </p:cNvPicPr>
          <p:nvPr/>
        </p:nvPicPr>
        <p:blipFill>
          <a:blip r:embed="rId4">
            <a:extLst/>
          </a:blip>
          <a:srcRect l="0" t="0" r="3" b="4"/>
          <a:stretch>
            <a:fillRect/>
          </a:stretch>
        </p:blipFill>
        <p:spPr>
          <a:xfrm>
            <a:off x="105979" y="5556140"/>
            <a:ext cx="1953817" cy="1268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fill="norm" stroke="1" extrusionOk="0">
                <a:moveTo>
                  <a:pt x="2071" y="41"/>
                </a:moveTo>
                <a:cubicBezTo>
                  <a:pt x="2046" y="-22"/>
                  <a:pt x="1422" y="-10"/>
                  <a:pt x="1343" y="55"/>
                </a:cubicBezTo>
                <a:cubicBezTo>
                  <a:pt x="1306" y="84"/>
                  <a:pt x="1179" y="174"/>
                  <a:pt x="1062" y="257"/>
                </a:cubicBezTo>
                <a:cubicBezTo>
                  <a:pt x="653" y="548"/>
                  <a:pt x="275" y="1321"/>
                  <a:pt x="136" y="2142"/>
                </a:cubicBezTo>
                <a:cubicBezTo>
                  <a:pt x="62" y="2581"/>
                  <a:pt x="58" y="3509"/>
                  <a:pt x="132" y="3945"/>
                </a:cubicBezTo>
                <a:cubicBezTo>
                  <a:pt x="304" y="4964"/>
                  <a:pt x="810" y="5723"/>
                  <a:pt x="1400" y="5856"/>
                </a:cubicBezTo>
                <a:cubicBezTo>
                  <a:pt x="1698" y="5923"/>
                  <a:pt x="1666" y="5926"/>
                  <a:pt x="1952" y="5869"/>
                </a:cubicBezTo>
                <a:cubicBezTo>
                  <a:pt x="2100" y="5840"/>
                  <a:pt x="2320" y="5739"/>
                  <a:pt x="2479" y="5626"/>
                </a:cubicBezTo>
                <a:lnTo>
                  <a:pt x="2751" y="5430"/>
                </a:lnTo>
                <a:lnTo>
                  <a:pt x="2834" y="5586"/>
                </a:lnTo>
                <a:cubicBezTo>
                  <a:pt x="2880" y="5673"/>
                  <a:pt x="2929" y="5748"/>
                  <a:pt x="2944" y="5748"/>
                </a:cubicBezTo>
                <a:cubicBezTo>
                  <a:pt x="2959" y="5748"/>
                  <a:pt x="2970" y="5307"/>
                  <a:pt x="2970" y="4769"/>
                </a:cubicBezTo>
                <a:cubicBezTo>
                  <a:pt x="2970" y="4230"/>
                  <a:pt x="2957" y="3813"/>
                  <a:pt x="2940" y="3843"/>
                </a:cubicBezTo>
                <a:cubicBezTo>
                  <a:pt x="2923" y="3874"/>
                  <a:pt x="2887" y="4033"/>
                  <a:pt x="2861" y="4195"/>
                </a:cubicBezTo>
                <a:cubicBezTo>
                  <a:pt x="2680" y="5303"/>
                  <a:pt x="1951" y="6049"/>
                  <a:pt x="1448" y="5640"/>
                </a:cubicBezTo>
                <a:cubicBezTo>
                  <a:pt x="1272" y="5497"/>
                  <a:pt x="1084" y="5018"/>
                  <a:pt x="1009" y="4512"/>
                </a:cubicBezTo>
                <a:cubicBezTo>
                  <a:pt x="870" y="3568"/>
                  <a:pt x="900" y="1948"/>
                  <a:pt x="1071" y="1149"/>
                </a:cubicBezTo>
                <a:cubicBezTo>
                  <a:pt x="1222" y="438"/>
                  <a:pt x="1563" y="32"/>
                  <a:pt x="1895" y="170"/>
                </a:cubicBezTo>
                <a:cubicBezTo>
                  <a:pt x="2270" y="325"/>
                  <a:pt x="2641" y="937"/>
                  <a:pt x="2821" y="1696"/>
                </a:cubicBezTo>
                <a:cubicBezTo>
                  <a:pt x="2867" y="1890"/>
                  <a:pt x="2922" y="2054"/>
                  <a:pt x="2940" y="2054"/>
                </a:cubicBezTo>
                <a:cubicBezTo>
                  <a:pt x="2958" y="2054"/>
                  <a:pt x="2970" y="1631"/>
                  <a:pt x="2970" y="1115"/>
                </a:cubicBezTo>
                <a:cubicBezTo>
                  <a:pt x="2970" y="599"/>
                  <a:pt x="2958" y="176"/>
                  <a:pt x="2944" y="176"/>
                </a:cubicBezTo>
                <a:cubicBezTo>
                  <a:pt x="2930" y="176"/>
                  <a:pt x="2880" y="233"/>
                  <a:pt x="2830" y="305"/>
                </a:cubicBezTo>
                <a:lnTo>
                  <a:pt x="2738" y="433"/>
                </a:lnTo>
                <a:lnTo>
                  <a:pt x="2413" y="264"/>
                </a:lnTo>
                <a:cubicBezTo>
                  <a:pt x="2234" y="169"/>
                  <a:pt x="2081" y="66"/>
                  <a:pt x="2071" y="41"/>
                </a:cubicBezTo>
                <a:close/>
                <a:moveTo>
                  <a:pt x="16589" y="521"/>
                </a:moveTo>
                <a:cubicBezTo>
                  <a:pt x="16488" y="521"/>
                  <a:pt x="16388" y="568"/>
                  <a:pt x="16322" y="669"/>
                </a:cubicBezTo>
                <a:cubicBezTo>
                  <a:pt x="16160" y="919"/>
                  <a:pt x="16214" y="1462"/>
                  <a:pt x="16414" y="1574"/>
                </a:cubicBezTo>
                <a:cubicBezTo>
                  <a:pt x="16548" y="1650"/>
                  <a:pt x="16616" y="1654"/>
                  <a:pt x="16752" y="1581"/>
                </a:cubicBezTo>
                <a:cubicBezTo>
                  <a:pt x="16965" y="1467"/>
                  <a:pt x="17030" y="929"/>
                  <a:pt x="16861" y="669"/>
                </a:cubicBezTo>
                <a:cubicBezTo>
                  <a:pt x="16795" y="568"/>
                  <a:pt x="16691" y="521"/>
                  <a:pt x="16589" y="521"/>
                </a:cubicBezTo>
                <a:close/>
                <a:moveTo>
                  <a:pt x="16936" y="2108"/>
                </a:moveTo>
                <a:cubicBezTo>
                  <a:pt x="16928" y="2108"/>
                  <a:pt x="16862" y="2147"/>
                  <a:pt x="16787" y="2196"/>
                </a:cubicBezTo>
                <a:cubicBezTo>
                  <a:pt x="16696" y="2254"/>
                  <a:pt x="16523" y="2283"/>
                  <a:pt x="16269" y="2283"/>
                </a:cubicBezTo>
                <a:cubicBezTo>
                  <a:pt x="15892" y="2283"/>
                  <a:pt x="15733" y="2383"/>
                  <a:pt x="16050" y="2418"/>
                </a:cubicBezTo>
                <a:lnTo>
                  <a:pt x="16212" y="2432"/>
                </a:lnTo>
                <a:lnTo>
                  <a:pt x="16212" y="4019"/>
                </a:lnTo>
                <a:lnTo>
                  <a:pt x="16212" y="5599"/>
                </a:lnTo>
                <a:lnTo>
                  <a:pt x="16050" y="5619"/>
                </a:lnTo>
                <a:cubicBezTo>
                  <a:pt x="15961" y="5629"/>
                  <a:pt x="15887" y="5663"/>
                  <a:pt x="15887" y="5694"/>
                </a:cubicBezTo>
                <a:cubicBezTo>
                  <a:pt x="15887" y="5726"/>
                  <a:pt x="16174" y="5748"/>
                  <a:pt x="16589" y="5748"/>
                </a:cubicBezTo>
                <a:cubicBezTo>
                  <a:pt x="17005" y="5748"/>
                  <a:pt x="17296" y="5726"/>
                  <a:pt x="17296" y="5694"/>
                </a:cubicBezTo>
                <a:cubicBezTo>
                  <a:pt x="17296" y="5663"/>
                  <a:pt x="17223" y="5629"/>
                  <a:pt x="17133" y="5619"/>
                </a:cubicBezTo>
                <a:lnTo>
                  <a:pt x="16971" y="5599"/>
                </a:lnTo>
                <a:lnTo>
                  <a:pt x="16962" y="3857"/>
                </a:lnTo>
                <a:cubicBezTo>
                  <a:pt x="16957" y="2897"/>
                  <a:pt x="16944" y="2108"/>
                  <a:pt x="16936" y="2108"/>
                </a:cubicBezTo>
                <a:close/>
                <a:moveTo>
                  <a:pt x="7612" y="2169"/>
                </a:moveTo>
                <a:cubicBezTo>
                  <a:pt x="7379" y="2169"/>
                  <a:pt x="7120" y="2339"/>
                  <a:pt x="7029" y="2553"/>
                </a:cubicBezTo>
                <a:cubicBezTo>
                  <a:pt x="6947" y="2747"/>
                  <a:pt x="6897" y="2683"/>
                  <a:pt x="6897" y="2391"/>
                </a:cubicBezTo>
                <a:cubicBezTo>
                  <a:pt x="6897" y="2170"/>
                  <a:pt x="6889" y="2161"/>
                  <a:pt x="6810" y="2202"/>
                </a:cubicBezTo>
                <a:cubicBezTo>
                  <a:pt x="6762" y="2227"/>
                  <a:pt x="6532" y="2256"/>
                  <a:pt x="6296" y="2270"/>
                </a:cubicBezTo>
                <a:cubicBezTo>
                  <a:pt x="5872" y="2295"/>
                  <a:pt x="5716" y="2384"/>
                  <a:pt x="6029" y="2418"/>
                </a:cubicBezTo>
                <a:lnTo>
                  <a:pt x="6191" y="2432"/>
                </a:lnTo>
                <a:lnTo>
                  <a:pt x="6191" y="4019"/>
                </a:lnTo>
                <a:lnTo>
                  <a:pt x="6191" y="5599"/>
                </a:lnTo>
                <a:lnTo>
                  <a:pt x="6029" y="5619"/>
                </a:lnTo>
                <a:cubicBezTo>
                  <a:pt x="5939" y="5629"/>
                  <a:pt x="5866" y="5663"/>
                  <a:pt x="5866" y="5694"/>
                </a:cubicBezTo>
                <a:cubicBezTo>
                  <a:pt x="5866" y="5727"/>
                  <a:pt x="6178" y="5748"/>
                  <a:pt x="6630" y="5748"/>
                </a:cubicBezTo>
                <a:cubicBezTo>
                  <a:pt x="7085" y="5748"/>
                  <a:pt x="7389" y="5727"/>
                  <a:pt x="7389" y="5694"/>
                </a:cubicBezTo>
                <a:cubicBezTo>
                  <a:pt x="7389" y="5663"/>
                  <a:pt x="7294" y="5629"/>
                  <a:pt x="7174" y="5619"/>
                </a:cubicBezTo>
                <a:lnTo>
                  <a:pt x="6954" y="5599"/>
                </a:lnTo>
                <a:lnTo>
                  <a:pt x="6941" y="4458"/>
                </a:lnTo>
                <a:cubicBezTo>
                  <a:pt x="6929" y="3224"/>
                  <a:pt x="6949" y="2992"/>
                  <a:pt x="7108" y="2702"/>
                </a:cubicBezTo>
                <a:cubicBezTo>
                  <a:pt x="7228" y="2483"/>
                  <a:pt x="7275" y="2518"/>
                  <a:pt x="7275" y="2824"/>
                </a:cubicBezTo>
                <a:cubicBezTo>
                  <a:pt x="7275" y="3267"/>
                  <a:pt x="7561" y="3482"/>
                  <a:pt x="7845" y="3256"/>
                </a:cubicBezTo>
                <a:cubicBezTo>
                  <a:pt x="7974" y="3153"/>
                  <a:pt x="7999" y="3067"/>
                  <a:pt x="7999" y="2722"/>
                </a:cubicBezTo>
                <a:cubicBezTo>
                  <a:pt x="7999" y="2343"/>
                  <a:pt x="7879" y="2169"/>
                  <a:pt x="7612" y="2169"/>
                </a:cubicBezTo>
                <a:close/>
                <a:moveTo>
                  <a:pt x="15449" y="2169"/>
                </a:moveTo>
                <a:cubicBezTo>
                  <a:pt x="15330" y="2169"/>
                  <a:pt x="15234" y="2208"/>
                  <a:pt x="15159" y="2290"/>
                </a:cubicBezTo>
                <a:cubicBezTo>
                  <a:pt x="15052" y="2407"/>
                  <a:pt x="15039" y="2413"/>
                  <a:pt x="14869" y="2324"/>
                </a:cubicBezTo>
                <a:cubicBezTo>
                  <a:pt x="14667" y="2218"/>
                  <a:pt x="14261" y="2199"/>
                  <a:pt x="14049" y="2290"/>
                </a:cubicBezTo>
                <a:cubicBezTo>
                  <a:pt x="13870" y="2367"/>
                  <a:pt x="13643" y="2661"/>
                  <a:pt x="13575" y="2911"/>
                </a:cubicBezTo>
                <a:cubicBezTo>
                  <a:pt x="13509" y="3156"/>
                  <a:pt x="13508" y="3583"/>
                  <a:pt x="13575" y="3830"/>
                </a:cubicBezTo>
                <a:cubicBezTo>
                  <a:pt x="13604" y="3936"/>
                  <a:pt x="13686" y="4091"/>
                  <a:pt x="13755" y="4174"/>
                </a:cubicBezTo>
                <a:lnTo>
                  <a:pt x="13882" y="4330"/>
                </a:lnTo>
                <a:lnTo>
                  <a:pt x="13751" y="4411"/>
                </a:lnTo>
                <a:cubicBezTo>
                  <a:pt x="13513" y="4566"/>
                  <a:pt x="13465" y="4700"/>
                  <a:pt x="13465" y="5248"/>
                </a:cubicBezTo>
                <a:cubicBezTo>
                  <a:pt x="13465" y="5687"/>
                  <a:pt x="13476" y="5749"/>
                  <a:pt x="13562" y="5890"/>
                </a:cubicBezTo>
                <a:lnTo>
                  <a:pt x="13659" y="6052"/>
                </a:lnTo>
                <a:lnTo>
                  <a:pt x="13536" y="6207"/>
                </a:lnTo>
                <a:cubicBezTo>
                  <a:pt x="13380" y="6411"/>
                  <a:pt x="13334" y="6566"/>
                  <a:pt x="13334" y="6862"/>
                </a:cubicBezTo>
                <a:cubicBezTo>
                  <a:pt x="13334" y="7307"/>
                  <a:pt x="13499" y="7583"/>
                  <a:pt x="13878" y="7774"/>
                </a:cubicBezTo>
                <a:cubicBezTo>
                  <a:pt x="13982" y="7826"/>
                  <a:pt x="14163" y="7848"/>
                  <a:pt x="14400" y="7835"/>
                </a:cubicBezTo>
                <a:cubicBezTo>
                  <a:pt x="14699" y="7818"/>
                  <a:pt x="14795" y="7793"/>
                  <a:pt x="14957" y="7666"/>
                </a:cubicBezTo>
                <a:cubicBezTo>
                  <a:pt x="15321" y="7381"/>
                  <a:pt x="15505" y="6867"/>
                  <a:pt x="15501" y="6160"/>
                </a:cubicBezTo>
                <a:cubicBezTo>
                  <a:pt x="15499" y="5679"/>
                  <a:pt x="15442" y="5413"/>
                  <a:pt x="15304" y="5255"/>
                </a:cubicBezTo>
                <a:cubicBezTo>
                  <a:pt x="15206" y="5143"/>
                  <a:pt x="15130" y="5126"/>
                  <a:pt x="14479" y="5099"/>
                </a:cubicBezTo>
                <a:cubicBezTo>
                  <a:pt x="13841" y="5073"/>
                  <a:pt x="13752" y="5058"/>
                  <a:pt x="13680" y="4958"/>
                </a:cubicBezTo>
                <a:lnTo>
                  <a:pt x="13597" y="4850"/>
                </a:lnTo>
                <a:lnTo>
                  <a:pt x="13702" y="4681"/>
                </a:lnTo>
                <a:cubicBezTo>
                  <a:pt x="13827" y="4481"/>
                  <a:pt x="13998" y="4398"/>
                  <a:pt x="14154" y="4465"/>
                </a:cubicBezTo>
                <a:cubicBezTo>
                  <a:pt x="14453" y="4593"/>
                  <a:pt x="14912" y="4460"/>
                  <a:pt x="15102" y="4188"/>
                </a:cubicBezTo>
                <a:cubicBezTo>
                  <a:pt x="15262" y="3958"/>
                  <a:pt x="15323" y="3671"/>
                  <a:pt x="15308" y="3256"/>
                </a:cubicBezTo>
                <a:lnTo>
                  <a:pt x="15295" y="2905"/>
                </a:lnTo>
                <a:lnTo>
                  <a:pt x="15479" y="2925"/>
                </a:lnTo>
                <a:cubicBezTo>
                  <a:pt x="15712" y="2951"/>
                  <a:pt x="15773" y="2871"/>
                  <a:pt x="15773" y="2547"/>
                </a:cubicBezTo>
                <a:cubicBezTo>
                  <a:pt x="15773" y="2242"/>
                  <a:pt x="15712" y="2169"/>
                  <a:pt x="15449" y="2169"/>
                </a:cubicBezTo>
                <a:close/>
                <a:moveTo>
                  <a:pt x="9078" y="2202"/>
                </a:moveTo>
                <a:cubicBezTo>
                  <a:pt x="8961" y="2279"/>
                  <a:pt x="8675" y="2338"/>
                  <a:pt x="8380" y="2351"/>
                </a:cubicBezTo>
                <a:cubicBezTo>
                  <a:pt x="8133" y="2362"/>
                  <a:pt x="8118" y="2368"/>
                  <a:pt x="8266" y="2398"/>
                </a:cubicBezTo>
                <a:lnTo>
                  <a:pt x="8437" y="2432"/>
                </a:lnTo>
                <a:lnTo>
                  <a:pt x="8437" y="4046"/>
                </a:lnTo>
                <a:lnTo>
                  <a:pt x="8437" y="5660"/>
                </a:lnTo>
                <a:lnTo>
                  <a:pt x="8266" y="5694"/>
                </a:lnTo>
                <a:cubicBezTo>
                  <a:pt x="8172" y="5713"/>
                  <a:pt x="8402" y="5727"/>
                  <a:pt x="8780" y="5728"/>
                </a:cubicBezTo>
                <a:cubicBezTo>
                  <a:pt x="9157" y="5728"/>
                  <a:pt x="9399" y="5713"/>
                  <a:pt x="9315" y="5694"/>
                </a:cubicBezTo>
                <a:lnTo>
                  <a:pt x="9161" y="5660"/>
                </a:lnTo>
                <a:lnTo>
                  <a:pt x="9161" y="4424"/>
                </a:lnTo>
                <a:lnTo>
                  <a:pt x="9161" y="3188"/>
                </a:lnTo>
                <a:lnTo>
                  <a:pt x="9267" y="2938"/>
                </a:lnTo>
                <a:cubicBezTo>
                  <a:pt x="9475" y="2454"/>
                  <a:pt x="9749" y="2328"/>
                  <a:pt x="9920" y="2641"/>
                </a:cubicBezTo>
                <a:lnTo>
                  <a:pt x="10021" y="2824"/>
                </a:lnTo>
                <a:lnTo>
                  <a:pt x="10012" y="4242"/>
                </a:lnTo>
                <a:lnTo>
                  <a:pt x="9999" y="5660"/>
                </a:lnTo>
                <a:lnTo>
                  <a:pt x="9850" y="5694"/>
                </a:lnTo>
                <a:cubicBezTo>
                  <a:pt x="9766" y="5713"/>
                  <a:pt x="10004" y="5728"/>
                  <a:pt x="10381" y="5728"/>
                </a:cubicBezTo>
                <a:cubicBezTo>
                  <a:pt x="10758" y="5727"/>
                  <a:pt x="10989" y="5713"/>
                  <a:pt x="10894" y="5694"/>
                </a:cubicBezTo>
                <a:lnTo>
                  <a:pt x="10723" y="5660"/>
                </a:lnTo>
                <a:lnTo>
                  <a:pt x="10706" y="4282"/>
                </a:lnTo>
                <a:cubicBezTo>
                  <a:pt x="10689" y="3041"/>
                  <a:pt x="10678" y="2881"/>
                  <a:pt x="10609" y="2702"/>
                </a:cubicBezTo>
                <a:cubicBezTo>
                  <a:pt x="10471" y="2340"/>
                  <a:pt x="10359" y="2255"/>
                  <a:pt x="10008" y="2256"/>
                </a:cubicBezTo>
                <a:cubicBezTo>
                  <a:pt x="9669" y="2257"/>
                  <a:pt x="9479" y="2369"/>
                  <a:pt x="9302" y="2662"/>
                </a:cubicBezTo>
                <a:cubicBezTo>
                  <a:pt x="9251" y="2744"/>
                  <a:pt x="9192" y="2800"/>
                  <a:pt x="9174" y="2783"/>
                </a:cubicBezTo>
                <a:cubicBezTo>
                  <a:pt x="9156" y="2766"/>
                  <a:pt x="9144" y="2615"/>
                  <a:pt x="9144" y="2452"/>
                </a:cubicBezTo>
                <a:cubicBezTo>
                  <a:pt x="9144" y="2193"/>
                  <a:pt x="9136" y="2164"/>
                  <a:pt x="9078" y="2202"/>
                </a:cubicBezTo>
                <a:close/>
                <a:moveTo>
                  <a:pt x="12140" y="2229"/>
                </a:moveTo>
                <a:cubicBezTo>
                  <a:pt x="11992" y="2230"/>
                  <a:pt x="11838" y="2259"/>
                  <a:pt x="11728" y="2317"/>
                </a:cubicBezTo>
                <a:cubicBezTo>
                  <a:pt x="11175" y="2607"/>
                  <a:pt x="10873" y="3702"/>
                  <a:pt x="11065" y="4721"/>
                </a:cubicBezTo>
                <a:cubicBezTo>
                  <a:pt x="11149" y="5165"/>
                  <a:pt x="11443" y="5632"/>
                  <a:pt x="11719" y="5768"/>
                </a:cubicBezTo>
                <a:cubicBezTo>
                  <a:pt x="11964" y="5888"/>
                  <a:pt x="12464" y="5864"/>
                  <a:pt x="12658" y="5721"/>
                </a:cubicBezTo>
                <a:cubicBezTo>
                  <a:pt x="12736" y="5664"/>
                  <a:pt x="12843" y="5550"/>
                  <a:pt x="12899" y="5464"/>
                </a:cubicBezTo>
                <a:cubicBezTo>
                  <a:pt x="13010" y="5295"/>
                  <a:pt x="13180" y="4786"/>
                  <a:pt x="13180" y="4620"/>
                </a:cubicBezTo>
                <a:cubicBezTo>
                  <a:pt x="13181" y="4445"/>
                  <a:pt x="13118" y="4504"/>
                  <a:pt x="13057" y="4735"/>
                </a:cubicBezTo>
                <a:cubicBezTo>
                  <a:pt x="12789" y="5756"/>
                  <a:pt x="12081" y="6018"/>
                  <a:pt x="11842" y="5187"/>
                </a:cubicBezTo>
                <a:cubicBezTo>
                  <a:pt x="11782" y="4979"/>
                  <a:pt x="11772" y="4821"/>
                  <a:pt x="11781" y="4411"/>
                </a:cubicBezTo>
                <a:lnTo>
                  <a:pt x="11789" y="3897"/>
                </a:lnTo>
                <a:lnTo>
                  <a:pt x="12491" y="3884"/>
                </a:lnTo>
                <a:lnTo>
                  <a:pt x="13193" y="3870"/>
                </a:lnTo>
                <a:lnTo>
                  <a:pt x="13167" y="3600"/>
                </a:lnTo>
                <a:cubicBezTo>
                  <a:pt x="13119" y="3057"/>
                  <a:pt x="12852" y="2532"/>
                  <a:pt x="12518" y="2317"/>
                </a:cubicBezTo>
                <a:cubicBezTo>
                  <a:pt x="12430" y="2260"/>
                  <a:pt x="12289" y="2229"/>
                  <a:pt x="12140" y="2229"/>
                </a:cubicBezTo>
                <a:close/>
                <a:moveTo>
                  <a:pt x="18423" y="2229"/>
                </a:moveTo>
                <a:cubicBezTo>
                  <a:pt x="18275" y="2230"/>
                  <a:pt x="18121" y="2259"/>
                  <a:pt x="18011" y="2317"/>
                </a:cubicBezTo>
                <a:cubicBezTo>
                  <a:pt x="17458" y="2607"/>
                  <a:pt x="17160" y="3702"/>
                  <a:pt x="17353" y="4721"/>
                </a:cubicBezTo>
                <a:cubicBezTo>
                  <a:pt x="17437" y="5165"/>
                  <a:pt x="17730" y="5632"/>
                  <a:pt x="18007" y="5768"/>
                </a:cubicBezTo>
                <a:cubicBezTo>
                  <a:pt x="18251" y="5888"/>
                  <a:pt x="18747" y="5864"/>
                  <a:pt x="18941" y="5721"/>
                </a:cubicBezTo>
                <a:cubicBezTo>
                  <a:pt x="19019" y="5664"/>
                  <a:pt x="19131" y="5550"/>
                  <a:pt x="19187" y="5464"/>
                </a:cubicBezTo>
                <a:cubicBezTo>
                  <a:pt x="19298" y="5295"/>
                  <a:pt x="19467" y="4786"/>
                  <a:pt x="19468" y="4620"/>
                </a:cubicBezTo>
                <a:cubicBezTo>
                  <a:pt x="19468" y="4445"/>
                  <a:pt x="19401" y="4504"/>
                  <a:pt x="19340" y="4735"/>
                </a:cubicBezTo>
                <a:cubicBezTo>
                  <a:pt x="19072" y="5756"/>
                  <a:pt x="18368" y="6018"/>
                  <a:pt x="18129" y="5187"/>
                </a:cubicBezTo>
                <a:cubicBezTo>
                  <a:pt x="18069" y="4979"/>
                  <a:pt x="18059" y="4821"/>
                  <a:pt x="18068" y="4411"/>
                </a:cubicBezTo>
                <a:lnTo>
                  <a:pt x="18077" y="3897"/>
                </a:lnTo>
                <a:lnTo>
                  <a:pt x="18779" y="3884"/>
                </a:lnTo>
                <a:lnTo>
                  <a:pt x="19476" y="3870"/>
                </a:lnTo>
                <a:lnTo>
                  <a:pt x="19454" y="3600"/>
                </a:lnTo>
                <a:cubicBezTo>
                  <a:pt x="19406" y="3057"/>
                  <a:pt x="19140" y="2532"/>
                  <a:pt x="18805" y="2317"/>
                </a:cubicBezTo>
                <a:cubicBezTo>
                  <a:pt x="18717" y="2260"/>
                  <a:pt x="18572" y="2229"/>
                  <a:pt x="18423" y="2229"/>
                </a:cubicBezTo>
                <a:close/>
                <a:moveTo>
                  <a:pt x="4515" y="2243"/>
                </a:moveTo>
                <a:cubicBezTo>
                  <a:pt x="4015" y="2209"/>
                  <a:pt x="3756" y="2313"/>
                  <a:pt x="3580" y="2621"/>
                </a:cubicBezTo>
                <a:cubicBezTo>
                  <a:pt x="3471" y="2813"/>
                  <a:pt x="3462" y="2864"/>
                  <a:pt x="3479" y="3100"/>
                </a:cubicBezTo>
                <a:cubicBezTo>
                  <a:pt x="3503" y="3427"/>
                  <a:pt x="3574" y="3519"/>
                  <a:pt x="3813" y="3519"/>
                </a:cubicBezTo>
                <a:cubicBezTo>
                  <a:pt x="4023" y="3519"/>
                  <a:pt x="4116" y="3383"/>
                  <a:pt x="4116" y="3067"/>
                </a:cubicBezTo>
                <a:cubicBezTo>
                  <a:pt x="4116" y="2880"/>
                  <a:pt x="4095" y="2831"/>
                  <a:pt x="3944" y="2668"/>
                </a:cubicBezTo>
                <a:cubicBezTo>
                  <a:pt x="3872" y="2590"/>
                  <a:pt x="3868" y="2584"/>
                  <a:pt x="3931" y="2486"/>
                </a:cubicBezTo>
                <a:cubicBezTo>
                  <a:pt x="3976" y="2415"/>
                  <a:pt x="4077" y="2374"/>
                  <a:pt x="4243" y="2358"/>
                </a:cubicBezTo>
                <a:cubicBezTo>
                  <a:pt x="4470" y="2335"/>
                  <a:pt x="4495" y="2347"/>
                  <a:pt x="4616" y="2513"/>
                </a:cubicBezTo>
                <a:lnTo>
                  <a:pt x="4743" y="2689"/>
                </a:lnTo>
                <a:lnTo>
                  <a:pt x="4743" y="3236"/>
                </a:lnTo>
                <a:lnTo>
                  <a:pt x="4743" y="3776"/>
                </a:lnTo>
                <a:lnTo>
                  <a:pt x="4269" y="3850"/>
                </a:lnTo>
                <a:cubicBezTo>
                  <a:pt x="3571" y="3958"/>
                  <a:pt x="3329" y="4182"/>
                  <a:pt x="3286" y="4762"/>
                </a:cubicBezTo>
                <a:cubicBezTo>
                  <a:pt x="3250" y="5256"/>
                  <a:pt x="3387" y="5613"/>
                  <a:pt x="3681" y="5782"/>
                </a:cubicBezTo>
                <a:cubicBezTo>
                  <a:pt x="3918" y="5917"/>
                  <a:pt x="4364" y="5861"/>
                  <a:pt x="4589" y="5667"/>
                </a:cubicBezTo>
                <a:lnTo>
                  <a:pt x="4774" y="5511"/>
                </a:lnTo>
                <a:lnTo>
                  <a:pt x="4883" y="5667"/>
                </a:lnTo>
                <a:cubicBezTo>
                  <a:pt x="4969" y="5793"/>
                  <a:pt x="5038" y="5830"/>
                  <a:pt x="5212" y="5849"/>
                </a:cubicBezTo>
                <a:cubicBezTo>
                  <a:pt x="5510" y="5882"/>
                  <a:pt x="5700" y="5759"/>
                  <a:pt x="5774" y="5484"/>
                </a:cubicBezTo>
                <a:cubicBezTo>
                  <a:pt x="5879" y="5097"/>
                  <a:pt x="5817" y="4942"/>
                  <a:pt x="5704" y="5309"/>
                </a:cubicBezTo>
                <a:cubicBezTo>
                  <a:pt x="5634" y="5533"/>
                  <a:pt x="5561" y="5567"/>
                  <a:pt x="5480" y="5417"/>
                </a:cubicBezTo>
                <a:cubicBezTo>
                  <a:pt x="5441" y="5344"/>
                  <a:pt x="5424" y="5010"/>
                  <a:pt x="5410" y="4080"/>
                </a:cubicBezTo>
                <a:cubicBezTo>
                  <a:pt x="5388" y="2665"/>
                  <a:pt x="5380" y="2621"/>
                  <a:pt x="5081" y="2398"/>
                </a:cubicBezTo>
                <a:cubicBezTo>
                  <a:pt x="4941" y="2294"/>
                  <a:pt x="4815" y="2263"/>
                  <a:pt x="4515" y="2243"/>
                </a:cubicBezTo>
                <a:close/>
                <a:moveTo>
                  <a:pt x="7520" y="6977"/>
                </a:moveTo>
                <a:cubicBezTo>
                  <a:pt x="7509" y="6977"/>
                  <a:pt x="7454" y="7013"/>
                  <a:pt x="7397" y="7058"/>
                </a:cubicBezTo>
                <a:cubicBezTo>
                  <a:pt x="7341" y="7102"/>
                  <a:pt x="7106" y="7160"/>
                  <a:pt x="6875" y="7186"/>
                </a:cubicBezTo>
                <a:cubicBezTo>
                  <a:pt x="6543" y="7225"/>
                  <a:pt x="6494" y="7242"/>
                  <a:pt x="6630" y="7267"/>
                </a:cubicBezTo>
                <a:lnTo>
                  <a:pt x="6801" y="7301"/>
                </a:lnTo>
                <a:lnTo>
                  <a:pt x="6801" y="9942"/>
                </a:lnTo>
                <a:lnTo>
                  <a:pt x="6801" y="12575"/>
                </a:lnTo>
                <a:lnTo>
                  <a:pt x="6638" y="12596"/>
                </a:lnTo>
                <a:cubicBezTo>
                  <a:pt x="6549" y="12606"/>
                  <a:pt x="6476" y="12640"/>
                  <a:pt x="6476" y="12670"/>
                </a:cubicBezTo>
                <a:cubicBezTo>
                  <a:pt x="6476" y="12703"/>
                  <a:pt x="6767" y="12724"/>
                  <a:pt x="7182" y="12724"/>
                </a:cubicBezTo>
                <a:cubicBezTo>
                  <a:pt x="7598" y="12724"/>
                  <a:pt x="7884" y="12703"/>
                  <a:pt x="7884" y="12670"/>
                </a:cubicBezTo>
                <a:cubicBezTo>
                  <a:pt x="7884" y="12640"/>
                  <a:pt x="7811" y="12606"/>
                  <a:pt x="7722" y="12596"/>
                </a:cubicBezTo>
                <a:lnTo>
                  <a:pt x="7564" y="12575"/>
                </a:lnTo>
                <a:lnTo>
                  <a:pt x="7551" y="9780"/>
                </a:lnTo>
                <a:cubicBezTo>
                  <a:pt x="7546" y="8240"/>
                  <a:pt x="7532" y="6977"/>
                  <a:pt x="7520" y="6977"/>
                </a:cubicBezTo>
                <a:close/>
                <a:moveTo>
                  <a:pt x="9030" y="6977"/>
                </a:moveTo>
                <a:lnTo>
                  <a:pt x="8929" y="7078"/>
                </a:lnTo>
                <a:cubicBezTo>
                  <a:pt x="8857" y="7150"/>
                  <a:pt x="8715" y="7184"/>
                  <a:pt x="8407" y="7207"/>
                </a:cubicBezTo>
                <a:cubicBezTo>
                  <a:pt x="8102" y="7229"/>
                  <a:pt x="8029" y="7245"/>
                  <a:pt x="8152" y="7267"/>
                </a:cubicBezTo>
                <a:lnTo>
                  <a:pt x="8323" y="7301"/>
                </a:lnTo>
                <a:lnTo>
                  <a:pt x="8323" y="9942"/>
                </a:lnTo>
                <a:lnTo>
                  <a:pt x="8323" y="12575"/>
                </a:lnTo>
                <a:lnTo>
                  <a:pt x="8161" y="12596"/>
                </a:lnTo>
                <a:cubicBezTo>
                  <a:pt x="8072" y="12606"/>
                  <a:pt x="7999" y="12640"/>
                  <a:pt x="7999" y="12670"/>
                </a:cubicBezTo>
                <a:cubicBezTo>
                  <a:pt x="7999" y="12703"/>
                  <a:pt x="8284" y="12724"/>
                  <a:pt x="8687" y="12724"/>
                </a:cubicBezTo>
                <a:cubicBezTo>
                  <a:pt x="9091" y="12724"/>
                  <a:pt x="9372" y="12703"/>
                  <a:pt x="9372" y="12670"/>
                </a:cubicBezTo>
                <a:cubicBezTo>
                  <a:pt x="9372" y="12640"/>
                  <a:pt x="9299" y="12606"/>
                  <a:pt x="9210" y="12596"/>
                </a:cubicBezTo>
                <a:lnTo>
                  <a:pt x="9047" y="12575"/>
                </a:lnTo>
                <a:lnTo>
                  <a:pt x="9038" y="9780"/>
                </a:lnTo>
                <a:lnTo>
                  <a:pt x="9030" y="6977"/>
                </a:lnTo>
                <a:close/>
                <a:moveTo>
                  <a:pt x="0" y="7213"/>
                </a:moveTo>
                <a:lnTo>
                  <a:pt x="0" y="9969"/>
                </a:lnTo>
                <a:lnTo>
                  <a:pt x="0" y="12724"/>
                </a:lnTo>
                <a:lnTo>
                  <a:pt x="496" y="12724"/>
                </a:lnTo>
                <a:cubicBezTo>
                  <a:pt x="801" y="12724"/>
                  <a:pt x="992" y="12699"/>
                  <a:pt x="992" y="12663"/>
                </a:cubicBezTo>
                <a:cubicBezTo>
                  <a:pt x="992" y="12631"/>
                  <a:pt x="937" y="12609"/>
                  <a:pt x="873" y="12609"/>
                </a:cubicBezTo>
                <a:cubicBezTo>
                  <a:pt x="726" y="12609"/>
                  <a:pt x="584" y="12394"/>
                  <a:pt x="553" y="12130"/>
                </a:cubicBezTo>
                <a:cubicBezTo>
                  <a:pt x="514" y="11793"/>
                  <a:pt x="550" y="7709"/>
                  <a:pt x="592" y="7720"/>
                </a:cubicBezTo>
                <a:cubicBezTo>
                  <a:pt x="613" y="7725"/>
                  <a:pt x="884" y="8852"/>
                  <a:pt x="1198" y="10225"/>
                </a:cubicBezTo>
                <a:cubicBezTo>
                  <a:pt x="1710" y="12468"/>
                  <a:pt x="1778" y="12724"/>
                  <a:pt x="1852" y="12724"/>
                </a:cubicBezTo>
                <a:cubicBezTo>
                  <a:pt x="1925" y="12724"/>
                  <a:pt x="1988" y="12477"/>
                  <a:pt x="2483" y="10286"/>
                </a:cubicBezTo>
                <a:cubicBezTo>
                  <a:pt x="2786" y="8946"/>
                  <a:pt x="3052" y="7853"/>
                  <a:pt x="3071" y="7855"/>
                </a:cubicBezTo>
                <a:cubicBezTo>
                  <a:pt x="3093" y="7857"/>
                  <a:pt x="3106" y="8802"/>
                  <a:pt x="3106" y="10219"/>
                </a:cubicBezTo>
                <a:lnTo>
                  <a:pt x="3106" y="12575"/>
                </a:lnTo>
                <a:lnTo>
                  <a:pt x="2905" y="12596"/>
                </a:lnTo>
                <a:cubicBezTo>
                  <a:pt x="2795" y="12605"/>
                  <a:pt x="2703" y="12639"/>
                  <a:pt x="2703" y="12670"/>
                </a:cubicBezTo>
                <a:cubicBezTo>
                  <a:pt x="2703" y="12703"/>
                  <a:pt x="3027" y="12724"/>
                  <a:pt x="3506" y="12724"/>
                </a:cubicBezTo>
                <a:cubicBezTo>
                  <a:pt x="3983" y="12724"/>
                  <a:pt x="4304" y="12703"/>
                  <a:pt x="4304" y="12670"/>
                </a:cubicBezTo>
                <a:cubicBezTo>
                  <a:pt x="4304" y="12639"/>
                  <a:pt x="4224" y="12606"/>
                  <a:pt x="4124" y="12596"/>
                </a:cubicBezTo>
                <a:lnTo>
                  <a:pt x="3944" y="12575"/>
                </a:lnTo>
                <a:lnTo>
                  <a:pt x="3944" y="9942"/>
                </a:lnTo>
                <a:lnTo>
                  <a:pt x="3944" y="7301"/>
                </a:lnTo>
                <a:lnTo>
                  <a:pt x="4133" y="7267"/>
                </a:lnTo>
                <a:cubicBezTo>
                  <a:pt x="4239" y="7248"/>
                  <a:pt x="4043" y="7225"/>
                  <a:pt x="3690" y="7220"/>
                </a:cubicBezTo>
                <a:lnTo>
                  <a:pt x="3058" y="7213"/>
                </a:lnTo>
                <a:lnTo>
                  <a:pt x="2685" y="8868"/>
                </a:lnTo>
                <a:cubicBezTo>
                  <a:pt x="2286" y="10638"/>
                  <a:pt x="2222" y="10892"/>
                  <a:pt x="2176" y="10813"/>
                </a:cubicBezTo>
                <a:cubicBezTo>
                  <a:pt x="2160" y="10785"/>
                  <a:pt x="1970" y="9965"/>
                  <a:pt x="1755" y="8989"/>
                </a:cubicBezTo>
                <a:lnTo>
                  <a:pt x="1360" y="7213"/>
                </a:lnTo>
                <a:lnTo>
                  <a:pt x="680" y="7213"/>
                </a:lnTo>
                <a:lnTo>
                  <a:pt x="0" y="7213"/>
                </a:lnTo>
                <a:close/>
                <a:moveTo>
                  <a:pt x="12829" y="9091"/>
                </a:moveTo>
                <a:cubicBezTo>
                  <a:pt x="12824" y="9091"/>
                  <a:pt x="12751" y="9125"/>
                  <a:pt x="12667" y="9172"/>
                </a:cubicBezTo>
                <a:cubicBezTo>
                  <a:pt x="12578" y="9221"/>
                  <a:pt x="12369" y="9258"/>
                  <a:pt x="12162" y="9260"/>
                </a:cubicBezTo>
                <a:cubicBezTo>
                  <a:pt x="11808" y="9262"/>
                  <a:pt x="11672" y="9361"/>
                  <a:pt x="11974" y="9395"/>
                </a:cubicBezTo>
                <a:lnTo>
                  <a:pt x="12132" y="9408"/>
                </a:lnTo>
                <a:lnTo>
                  <a:pt x="12132" y="10995"/>
                </a:lnTo>
                <a:lnTo>
                  <a:pt x="12132" y="12575"/>
                </a:lnTo>
                <a:lnTo>
                  <a:pt x="11974" y="12596"/>
                </a:lnTo>
                <a:cubicBezTo>
                  <a:pt x="11885" y="12606"/>
                  <a:pt x="11811" y="12640"/>
                  <a:pt x="11811" y="12670"/>
                </a:cubicBezTo>
                <a:cubicBezTo>
                  <a:pt x="11811" y="12702"/>
                  <a:pt x="12086" y="12724"/>
                  <a:pt x="12478" y="12724"/>
                </a:cubicBezTo>
                <a:cubicBezTo>
                  <a:pt x="12869" y="12724"/>
                  <a:pt x="13145" y="12702"/>
                  <a:pt x="13145" y="12670"/>
                </a:cubicBezTo>
                <a:cubicBezTo>
                  <a:pt x="13145" y="12640"/>
                  <a:pt x="13079" y="12606"/>
                  <a:pt x="13000" y="12596"/>
                </a:cubicBezTo>
                <a:lnTo>
                  <a:pt x="12856" y="12575"/>
                </a:lnTo>
                <a:lnTo>
                  <a:pt x="12847" y="11522"/>
                </a:lnTo>
                <a:cubicBezTo>
                  <a:pt x="12833" y="10303"/>
                  <a:pt x="12854" y="10120"/>
                  <a:pt x="13071" y="9759"/>
                </a:cubicBezTo>
                <a:cubicBezTo>
                  <a:pt x="13248" y="9464"/>
                  <a:pt x="13408" y="9386"/>
                  <a:pt x="13544" y="9523"/>
                </a:cubicBezTo>
                <a:cubicBezTo>
                  <a:pt x="13696" y="9675"/>
                  <a:pt x="13719" y="9953"/>
                  <a:pt x="13707" y="11319"/>
                </a:cubicBezTo>
                <a:lnTo>
                  <a:pt x="13694" y="12575"/>
                </a:lnTo>
                <a:lnTo>
                  <a:pt x="13553" y="12596"/>
                </a:lnTo>
                <a:cubicBezTo>
                  <a:pt x="13475" y="12606"/>
                  <a:pt x="13408" y="12640"/>
                  <a:pt x="13408" y="12670"/>
                </a:cubicBezTo>
                <a:cubicBezTo>
                  <a:pt x="13408" y="12702"/>
                  <a:pt x="13685" y="12724"/>
                  <a:pt x="14075" y="12724"/>
                </a:cubicBezTo>
                <a:cubicBezTo>
                  <a:pt x="14467" y="12724"/>
                  <a:pt x="14742" y="12702"/>
                  <a:pt x="14742" y="12670"/>
                </a:cubicBezTo>
                <a:cubicBezTo>
                  <a:pt x="14742" y="12640"/>
                  <a:pt x="14669" y="12606"/>
                  <a:pt x="14580" y="12596"/>
                </a:cubicBezTo>
                <a:lnTo>
                  <a:pt x="14418" y="12575"/>
                </a:lnTo>
                <a:lnTo>
                  <a:pt x="14400" y="11198"/>
                </a:lnTo>
                <a:cubicBezTo>
                  <a:pt x="14388" y="10386"/>
                  <a:pt x="14363" y="9765"/>
                  <a:pt x="14339" y="9678"/>
                </a:cubicBezTo>
                <a:cubicBezTo>
                  <a:pt x="14315" y="9598"/>
                  <a:pt x="14250" y="9462"/>
                  <a:pt x="14194" y="9381"/>
                </a:cubicBezTo>
                <a:cubicBezTo>
                  <a:pt x="14105" y="9253"/>
                  <a:pt x="14046" y="9230"/>
                  <a:pt x="13764" y="9212"/>
                </a:cubicBezTo>
                <a:cubicBezTo>
                  <a:pt x="13388" y="9188"/>
                  <a:pt x="13178" y="9286"/>
                  <a:pt x="13009" y="9557"/>
                </a:cubicBezTo>
                <a:cubicBezTo>
                  <a:pt x="12950" y="9652"/>
                  <a:pt x="12886" y="9715"/>
                  <a:pt x="12869" y="9698"/>
                </a:cubicBezTo>
                <a:cubicBezTo>
                  <a:pt x="12851" y="9682"/>
                  <a:pt x="12838" y="9540"/>
                  <a:pt x="12838" y="9381"/>
                </a:cubicBezTo>
                <a:cubicBezTo>
                  <a:pt x="12838" y="9222"/>
                  <a:pt x="12834" y="9090"/>
                  <a:pt x="12829" y="9091"/>
                </a:cubicBezTo>
                <a:close/>
                <a:moveTo>
                  <a:pt x="5379" y="9206"/>
                </a:moveTo>
                <a:cubicBezTo>
                  <a:pt x="5134" y="9206"/>
                  <a:pt x="5046" y="9236"/>
                  <a:pt x="4883" y="9361"/>
                </a:cubicBezTo>
                <a:cubicBezTo>
                  <a:pt x="4529" y="9633"/>
                  <a:pt x="4332" y="10120"/>
                  <a:pt x="4282" y="10847"/>
                </a:cubicBezTo>
                <a:cubicBezTo>
                  <a:pt x="4219" y="11764"/>
                  <a:pt x="4528" y="12534"/>
                  <a:pt x="5059" y="12765"/>
                </a:cubicBezTo>
                <a:cubicBezTo>
                  <a:pt x="5289" y="12865"/>
                  <a:pt x="5703" y="12821"/>
                  <a:pt x="5914" y="12677"/>
                </a:cubicBezTo>
                <a:cubicBezTo>
                  <a:pt x="6170" y="12503"/>
                  <a:pt x="6437" y="11953"/>
                  <a:pt x="6437" y="11603"/>
                </a:cubicBezTo>
                <a:cubicBezTo>
                  <a:pt x="6437" y="11426"/>
                  <a:pt x="6372" y="11479"/>
                  <a:pt x="6327" y="11691"/>
                </a:cubicBezTo>
                <a:cubicBezTo>
                  <a:pt x="6190" y="12327"/>
                  <a:pt x="5680" y="12827"/>
                  <a:pt x="5397" y="12602"/>
                </a:cubicBezTo>
                <a:cubicBezTo>
                  <a:pt x="5117" y="12381"/>
                  <a:pt x="5014" y="11982"/>
                  <a:pt x="5037" y="11232"/>
                </a:cubicBezTo>
                <a:lnTo>
                  <a:pt x="5046" y="10820"/>
                </a:lnTo>
                <a:lnTo>
                  <a:pt x="5748" y="10799"/>
                </a:lnTo>
                <a:lnTo>
                  <a:pt x="6450" y="10786"/>
                </a:lnTo>
                <a:lnTo>
                  <a:pt x="6423" y="10516"/>
                </a:lnTo>
                <a:cubicBezTo>
                  <a:pt x="6380" y="10028"/>
                  <a:pt x="6105" y="9480"/>
                  <a:pt x="5805" y="9287"/>
                </a:cubicBezTo>
                <a:cubicBezTo>
                  <a:pt x="5735" y="9241"/>
                  <a:pt x="5546" y="9206"/>
                  <a:pt x="5379" y="9206"/>
                </a:cubicBezTo>
                <a:close/>
                <a:moveTo>
                  <a:pt x="10662" y="9219"/>
                </a:moveTo>
                <a:cubicBezTo>
                  <a:pt x="10170" y="9188"/>
                  <a:pt x="9961" y="9291"/>
                  <a:pt x="9692" y="9705"/>
                </a:cubicBezTo>
                <a:cubicBezTo>
                  <a:pt x="9463" y="10058"/>
                  <a:pt x="9372" y="10420"/>
                  <a:pt x="9372" y="10995"/>
                </a:cubicBezTo>
                <a:cubicBezTo>
                  <a:pt x="9372" y="11922"/>
                  <a:pt x="9712" y="12605"/>
                  <a:pt x="10263" y="12785"/>
                </a:cubicBezTo>
                <a:cubicBezTo>
                  <a:pt x="10475" y="12854"/>
                  <a:pt x="10875" y="12813"/>
                  <a:pt x="11092" y="12697"/>
                </a:cubicBezTo>
                <a:cubicBezTo>
                  <a:pt x="11338" y="12566"/>
                  <a:pt x="11560" y="12250"/>
                  <a:pt x="11684" y="11860"/>
                </a:cubicBezTo>
                <a:cubicBezTo>
                  <a:pt x="11775" y="11574"/>
                  <a:pt x="11786" y="11462"/>
                  <a:pt x="11785" y="11029"/>
                </a:cubicBezTo>
                <a:cubicBezTo>
                  <a:pt x="11782" y="10222"/>
                  <a:pt x="11617" y="9732"/>
                  <a:pt x="11232" y="9408"/>
                </a:cubicBezTo>
                <a:cubicBezTo>
                  <a:pt x="11057" y="9261"/>
                  <a:pt x="10980" y="9239"/>
                  <a:pt x="10662" y="9219"/>
                </a:cubicBezTo>
                <a:close/>
                <a:moveTo>
                  <a:pt x="820" y="14014"/>
                </a:moveTo>
                <a:cubicBezTo>
                  <a:pt x="330" y="14014"/>
                  <a:pt x="0" y="14035"/>
                  <a:pt x="0" y="14068"/>
                </a:cubicBezTo>
                <a:cubicBezTo>
                  <a:pt x="0" y="14098"/>
                  <a:pt x="92" y="14132"/>
                  <a:pt x="202" y="14142"/>
                </a:cubicBezTo>
                <a:lnTo>
                  <a:pt x="399" y="14162"/>
                </a:lnTo>
                <a:lnTo>
                  <a:pt x="421" y="16242"/>
                </a:lnTo>
                <a:cubicBezTo>
                  <a:pt x="440" y="18260"/>
                  <a:pt x="441" y="18336"/>
                  <a:pt x="527" y="18620"/>
                </a:cubicBezTo>
                <a:cubicBezTo>
                  <a:pt x="667" y="19090"/>
                  <a:pt x="897" y="19397"/>
                  <a:pt x="1233" y="19565"/>
                </a:cubicBezTo>
                <a:cubicBezTo>
                  <a:pt x="1340" y="19619"/>
                  <a:pt x="1543" y="19636"/>
                  <a:pt x="1865" y="19626"/>
                </a:cubicBezTo>
                <a:cubicBezTo>
                  <a:pt x="2387" y="19609"/>
                  <a:pt x="2610" y="19509"/>
                  <a:pt x="2830" y="19187"/>
                </a:cubicBezTo>
                <a:cubicBezTo>
                  <a:pt x="3115" y="18770"/>
                  <a:pt x="3163" y="18369"/>
                  <a:pt x="3163" y="16229"/>
                </a:cubicBezTo>
                <a:cubicBezTo>
                  <a:pt x="3163" y="14858"/>
                  <a:pt x="3171" y="14506"/>
                  <a:pt x="3216" y="14372"/>
                </a:cubicBezTo>
                <a:cubicBezTo>
                  <a:pt x="3274" y="14199"/>
                  <a:pt x="3346" y="14129"/>
                  <a:pt x="3471" y="14129"/>
                </a:cubicBezTo>
                <a:cubicBezTo>
                  <a:pt x="3511" y="14129"/>
                  <a:pt x="3545" y="14107"/>
                  <a:pt x="3545" y="14075"/>
                </a:cubicBezTo>
                <a:cubicBezTo>
                  <a:pt x="3545" y="14039"/>
                  <a:pt x="3354" y="14014"/>
                  <a:pt x="3049" y="14014"/>
                </a:cubicBezTo>
                <a:cubicBezTo>
                  <a:pt x="2745" y="14014"/>
                  <a:pt x="2554" y="14039"/>
                  <a:pt x="2554" y="14075"/>
                </a:cubicBezTo>
                <a:cubicBezTo>
                  <a:pt x="2554" y="14107"/>
                  <a:pt x="2615" y="14129"/>
                  <a:pt x="2690" y="14129"/>
                </a:cubicBezTo>
                <a:cubicBezTo>
                  <a:pt x="2856" y="14129"/>
                  <a:pt x="2993" y="14326"/>
                  <a:pt x="3027" y="14608"/>
                </a:cubicBezTo>
                <a:cubicBezTo>
                  <a:pt x="3041" y="14717"/>
                  <a:pt x="3047" y="15589"/>
                  <a:pt x="3041" y="16540"/>
                </a:cubicBezTo>
                <a:cubicBezTo>
                  <a:pt x="3029" y="18213"/>
                  <a:pt x="3026" y="18276"/>
                  <a:pt x="2940" y="18545"/>
                </a:cubicBezTo>
                <a:cubicBezTo>
                  <a:pt x="2831" y="18885"/>
                  <a:pt x="2570" y="19250"/>
                  <a:pt x="2369" y="19342"/>
                </a:cubicBezTo>
                <a:cubicBezTo>
                  <a:pt x="1882" y="19567"/>
                  <a:pt x="1415" y="19188"/>
                  <a:pt x="1277" y="18458"/>
                </a:cubicBezTo>
                <a:cubicBezTo>
                  <a:pt x="1227" y="18196"/>
                  <a:pt x="1220" y="17814"/>
                  <a:pt x="1229" y="16155"/>
                </a:cubicBezTo>
                <a:lnTo>
                  <a:pt x="1237" y="14162"/>
                </a:lnTo>
                <a:lnTo>
                  <a:pt x="1439" y="14142"/>
                </a:lnTo>
                <a:cubicBezTo>
                  <a:pt x="1549" y="14132"/>
                  <a:pt x="1637" y="14098"/>
                  <a:pt x="1637" y="14068"/>
                </a:cubicBezTo>
                <a:cubicBezTo>
                  <a:pt x="1637" y="14035"/>
                  <a:pt x="1311" y="14014"/>
                  <a:pt x="820" y="14014"/>
                </a:cubicBezTo>
                <a:close/>
                <a:moveTo>
                  <a:pt x="7125" y="14304"/>
                </a:moveTo>
                <a:cubicBezTo>
                  <a:pt x="6863" y="14304"/>
                  <a:pt x="6783" y="14439"/>
                  <a:pt x="6783" y="14858"/>
                </a:cubicBezTo>
                <a:cubicBezTo>
                  <a:pt x="6783" y="15186"/>
                  <a:pt x="6834" y="15316"/>
                  <a:pt x="6989" y="15378"/>
                </a:cubicBezTo>
                <a:cubicBezTo>
                  <a:pt x="7123" y="15431"/>
                  <a:pt x="7333" y="15361"/>
                  <a:pt x="7402" y="15236"/>
                </a:cubicBezTo>
                <a:cubicBezTo>
                  <a:pt x="7446" y="15157"/>
                  <a:pt x="7468" y="15019"/>
                  <a:pt x="7468" y="14831"/>
                </a:cubicBezTo>
                <a:cubicBezTo>
                  <a:pt x="7468" y="14441"/>
                  <a:pt x="7382" y="14304"/>
                  <a:pt x="7125" y="14304"/>
                </a:cubicBezTo>
                <a:close/>
                <a:moveTo>
                  <a:pt x="17002" y="14304"/>
                </a:moveTo>
                <a:cubicBezTo>
                  <a:pt x="16787" y="14304"/>
                  <a:pt x="16703" y="14376"/>
                  <a:pt x="16651" y="14608"/>
                </a:cubicBezTo>
                <a:cubicBezTo>
                  <a:pt x="16572" y="14956"/>
                  <a:pt x="16666" y="15307"/>
                  <a:pt x="16857" y="15378"/>
                </a:cubicBezTo>
                <a:cubicBezTo>
                  <a:pt x="16983" y="15425"/>
                  <a:pt x="17012" y="15425"/>
                  <a:pt x="17138" y="15358"/>
                </a:cubicBezTo>
                <a:cubicBezTo>
                  <a:pt x="17287" y="15278"/>
                  <a:pt x="17335" y="15154"/>
                  <a:pt x="17335" y="14831"/>
                </a:cubicBezTo>
                <a:cubicBezTo>
                  <a:pt x="17335" y="14482"/>
                  <a:pt x="17225" y="14304"/>
                  <a:pt x="17002" y="14304"/>
                </a:cubicBezTo>
                <a:close/>
                <a:moveTo>
                  <a:pt x="18603" y="14412"/>
                </a:moveTo>
                <a:cubicBezTo>
                  <a:pt x="18586" y="14311"/>
                  <a:pt x="18560" y="14380"/>
                  <a:pt x="18537" y="14635"/>
                </a:cubicBezTo>
                <a:cubicBezTo>
                  <a:pt x="18483" y="15251"/>
                  <a:pt x="18118" y="15949"/>
                  <a:pt x="17805" y="16040"/>
                </a:cubicBezTo>
                <a:cubicBezTo>
                  <a:pt x="17641" y="16087"/>
                  <a:pt x="17639" y="16171"/>
                  <a:pt x="17800" y="16195"/>
                </a:cubicBezTo>
                <a:lnTo>
                  <a:pt x="17923" y="16215"/>
                </a:lnTo>
                <a:lnTo>
                  <a:pt x="17945" y="17681"/>
                </a:lnTo>
                <a:cubicBezTo>
                  <a:pt x="17966" y="19312"/>
                  <a:pt x="17971" y="19362"/>
                  <a:pt x="18222" y="19545"/>
                </a:cubicBezTo>
                <a:cubicBezTo>
                  <a:pt x="18510" y="19756"/>
                  <a:pt x="18992" y="19582"/>
                  <a:pt x="19121" y="19221"/>
                </a:cubicBezTo>
                <a:cubicBezTo>
                  <a:pt x="19205" y="18985"/>
                  <a:pt x="19146" y="18961"/>
                  <a:pt x="18994" y="19167"/>
                </a:cubicBezTo>
                <a:cubicBezTo>
                  <a:pt x="18841" y="19373"/>
                  <a:pt x="18770" y="19359"/>
                  <a:pt x="18687" y="19113"/>
                </a:cubicBezTo>
                <a:cubicBezTo>
                  <a:pt x="18613" y="18894"/>
                  <a:pt x="18601" y="16367"/>
                  <a:pt x="18673" y="16256"/>
                </a:cubicBezTo>
                <a:cubicBezTo>
                  <a:pt x="18736" y="16160"/>
                  <a:pt x="19253" y="16159"/>
                  <a:pt x="19305" y="16256"/>
                </a:cubicBezTo>
                <a:cubicBezTo>
                  <a:pt x="19327" y="16296"/>
                  <a:pt x="19565" y="17108"/>
                  <a:pt x="19832" y="18059"/>
                </a:cubicBezTo>
                <a:lnTo>
                  <a:pt x="20319" y="19788"/>
                </a:lnTo>
                <a:lnTo>
                  <a:pt x="20257" y="20227"/>
                </a:lnTo>
                <a:cubicBezTo>
                  <a:pt x="20187" y="20756"/>
                  <a:pt x="20091" y="21128"/>
                  <a:pt x="20038" y="21078"/>
                </a:cubicBezTo>
                <a:cubicBezTo>
                  <a:pt x="20017" y="21058"/>
                  <a:pt x="20003" y="20973"/>
                  <a:pt x="20003" y="20889"/>
                </a:cubicBezTo>
                <a:cubicBezTo>
                  <a:pt x="20003" y="20637"/>
                  <a:pt x="19900" y="20524"/>
                  <a:pt x="19683" y="20524"/>
                </a:cubicBezTo>
                <a:cubicBezTo>
                  <a:pt x="19424" y="20524"/>
                  <a:pt x="19354" y="20628"/>
                  <a:pt x="19354" y="21010"/>
                </a:cubicBezTo>
                <a:cubicBezTo>
                  <a:pt x="19354" y="21233"/>
                  <a:pt x="19375" y="21340"/>
                  <a:pt x="19437" y="21443"/>
                </a:cubicBezTo>
                <a:cubicBezTo>
                  <a:pt x="19520" y="21578"/>
                  <a:pt x="19521" y="21578"/>
                  <a:pt x="20560" y="21578"/>
                </a:cubicBezTo>
                <a:lnTo>
                  <a:pt x="21600" y="21578"/>
                </a:lnTo>
                <a:lnTo>
                  <a:pt x="21600" y="18822"/>
                </a:lnTo>
                <a:lnTo>
                  <a:pt x="21600" y="16067"/>
                </a:lnTo>
                <a:lnTo>
                  <a:pt x="21201" y="16067"/>
                </a:lnTo>
                <a:cubicBezTo>
                  <a:pt x="20814" y="16067"/>
                  <a:pt x="20690" y="16125"/>
                  <a:pt x="20907" y="16209"/>
                </a:cubicBezTo>
                <a:cubicBezTo>
                  <a:pt x="21037" y="16259"/>
                  <a:pt x="21145" y="16410"/>
                  <a:pt x="21144" y="16533"/>
                </a:cubicBezTo>
                <a:cubicBezTo>
                  <a:pt x="21141" y="16710"/>
                  <a:pt x="20741" y="18093"/>
                  <a:pt x="20692" y="18093"/>
                </a:cubicBezTo>
                <a:cubicBezTo>
                  <a:pt x="20639" y="18093"/>
                  <a:pt x="20109" y="16305"/>
                  <a:pt x="20139" y="16229"/>
                </a:cubicBezTo>
                <a:cubicBezTo>
                  <a:pt x="20149" y="16204"/>
                  <a:pt x="20216" y="16182"/>
                  <a:pt x="20288" y="16182"/>
                </a:cubicBezTo>
                <a:cubicBezTo>
                  <a:pt x="20360" y="16182"/>
                  <a:pt x="20420" y="16159"/>
                  <a:pt x="20420" y="16128"/>
                </a:cubicBezTo>
                <a:cubicBezTo>
                  <a:pt x="20420" y="16092"/>
                  <a:pt x="20081" y="16063"/>
                  <a:pt x="19533" y="16053"/>
                </a:cubicBezTo>
                <a:lnTo>
                  <a:pt x="18647" y="16040"/>
                </a:lnTo>
                <a:lnTo>
                  <a:pt x="18638" y="15202"/>
                </a:lnTo>
                <a:cubicBezTo>
                  <a:pt x="18633" y="14786"/>
                  <a:pt x="18621" y="14513"/>
                  <a:pt x="18603" y="14412"/>
                </a:cubicBezTo>
                <a:close/>
                <a:moveTo>
                  <a:pt x="17305" y="15891"/>
                </a:moveTo>
                <a:cubicBezTo>
                  <a:pt x="17288" y="15891"/>
                  <a:pt x="17252" y="15925"/>
                  <a:pt x="17226" y="15966"/>
                </a:cubicBezTo>
                <a:cubicBezTo>
                  <a:pt x="17195" y="16013"/>
                  <a:pt x="17018" y="16047"/>
                  <a:pt x="16721" y="16060"/>
                </a:cubicBezTo>
                <a:cubicBezTo>
                  <a:pt x="16471" y="16072"/>
                  <a:pt x="16269" y="16106"/>
                  <a:pt x="16269" y="16134"/>
                </a:cubicBezTo>
                <a:cubicBezTo>
                  <a:pt x="16269" y="16163"/>
                  <a:pt x="16333" y="16182"/>
                  <a:pt x="16414" y="16182"/>
                </a:cubicBezTo>
                <a:cubicBezTo>
                  <a:pt x="16495" y="16182"/>
                  <a:pt x="16583" y="16218"/>
                  <a:pt x="16607" y="16263"/>
                </a:cubicBezTo>
                <a:cubicBezTo>
                  <a:pt x="16638" y="16320"/>
                  <a:pt x="16645" y="16793"/>
                  <a:pt x="16638" y="17863"/>
                </a:cubicBezTo>
                <a:lnTo>
                  <a:pt x="16629" y="19383"/>
                </a:lnTo>
                <a:lnTo>
                  <a:pt x="16449" y="19396"/>
                </a:lnTo>
                <a:cubicBezTo>
                  <a:pt x="16349" y="19406"/>
                  <a:pt x="16269" y="19440"/>
                  <a:pt x="16269" y="19471"/>
                </a:cubicBezTo>
                <a:cubicBezTo>
                  <a:pt x="16269" y="19503"/>
                  <a:pt x="16554" y="19525"/>
                  <a:pt x="16971" y="19525"/>
                </a:cubicBezTo>
                <a:cubicBezTo>
                  <a:pt x="17387" y="19525"/>
                  <a:pt x="17678" y="19503"/>
                  <a:pt x="17678" y="19471"/>
                </a:cubicBezTo>
                <a:cubicBezTo>
                  <a:pt x="17678" y="19440"/>
                  <a:pt x="17604" y="19406"/>
                  <a:pt x="17515" y="19396"/>
                </a:cubicBezTo>
                <a:lnTo>
                  <a:pt x="17353" y="19383"/>
                </a:lnTo>
                <a:lnTo>
                  <a:pt x="17344" y="17634"/>
                </a:lnTo>
                <a:cubicBezTo>
                  <a:pt x="17339" y="16674"/>
                  <a:pt x="17321" y="15891"/>
                  <a:pt x="17305" y="15891"/>
                </a:cubicBezTo>
                <a:close/>
                <a:moveTo>
                  <a:pt x="7468" y="15898"/>
                </a:moveTo>
                <a:lnTo>
                  <a:pt x="7354" y="15986"/>
                </a:lnTo>
                <a:cubicBezTo>
                  <a:pt x="7290" y="16035"/>
                  <a:pt x="7065" y="16092"/>
                  <a:pt x="6831" y="16114"/>
                </a:cubicBezTo>
                <a:cubicBezTo>
                  <a:pt x="6521" y="16144"/>
                  <a:pt x="6461" y="16159"/>
                  <a:pt x="6590" y="16182"/>
                </a:cubicBezTo>
                <a:lnTo>
                  <a:pt x="6761" y="16215"/>
                </a:lnTo>
                <a:lnTo>
                  <a:pt x="6761" y="17823"/>
                </a:lnTo>
                <a:lnTo>
                  <a:pt x="6761" y="19437"/>
                </a:lnTo>
                <a:lnTo>
                  <a:pt x="6590" y="19471"/>
                </a:lnTo>
                <a:cubicBezTo>
                  <a:pt x="6496" y="19490"/>
                  <a:pt x="6738" y="19511"/>
                  <a:pt x="7125" y="19511"/>
                </a:cubicBezTo>
                <a:cubicBezTo>
                  <a:pt x="7513" y="19511"/>
                  <a:pt x="7751" y="19490"/>
                  <a:pt x="7656" y="19471"/>
                </a:cubicBezTo>
                <a:lnTo>
                  <a:pt x="7485" y="19437"/>
                </a:lnTo>
                <a:lnTo>
                  <a:pt x="7476" y="17667"/>
                </a:lnTo>
                <a:lnTo>
                  <a:pt x="7468" y="15898"/>
                </a:lnTo>
                <a:close/>
                <a:moveTo>
                  <a:pt x="13259" y="15898"/>
                </a:moveTo>
                <a:lnTo>
                  <a:pt x="13128" y="15979"/>
                </a:lnTo>
                <a:cubicBezTo>
                  <a:pt x="13042" y="16034"/>
                  <a:pt x="12857" y="16067"/>
                  <a:pt x="12610" y="16067"/>
                </a:cubicBezTo>
                <a:cubicBezTo>
                  <a:pt x="12232" y="16067"/>
                  <a:pt x="12073" y="16160"/>
                  <a:pt x="12390" y="16195"/>
                </a:cubicBezTo>
                <a:lnTo>
                  <a:pt x="12553" y="16215"/>
                </a:lnTo>
                <a:lnTo>
                  <a:pt x="12553" y="17796"/>
                </a:lnTo>
                <a:lnTo>
                  <a:pt x="12553" y="19383"/>
                </a:lnTo>
                <a:lnTo>
                  <a:pt x="12390" y="19396"/>
                </a:lnTo>
                <a:cubicBezTo>
                  <a:pt x="12301" y="19406"/>
                  <a:pt x="12228" y="19440"/>
                  <a:pt x="12228" y="19471"/>
                </a:cubicBezTo>
                <a:cubicBezTo>
                  <a:pt x="12228" y="19503"/>
                  <a:pt x="12540" y="19525"/>
                  <a:pt x="12992" y="19525"/>
                </a:cubicBezTo>
                <a:cubicBezTo>
                  <a:pt x="13449" y="19525"/>
                  <a:pt x="13755" y="19504"/>
                  <a:pt x="13755" y="19471"/>
                </a:cubicBezTo>
                <a:cubicBezTo>
                  <a:pt x="13755" y="19440"/>
                  <a:pt x="13645" y="19406"/>
                  <a:pt x="13514" y="19396"/>
                </a:cubicBezTo>
                <a:lnTo>
                  <a:pt x="13277" y="19383"/>
                </a:lnTo>
                <a:lnTo>
                  <a:pt x="13277" y="18235"/>
                </a:lnTo>
                <a:cubicBezTo>
                  <a:pt x="13277" y="17006"/>
                  <a:pt x="13301" y="16789"/>
                  <a:pt x="13474" y="16472"/>
                </a:cubicBezTo>
                <a:cubicBezTo>
                  <a:pt x="13594" y="16253"/>
                  <a:pt x="13637" y="16294"/>
                  <a:pt x="13637" y="16621"/>
                </a:cubicBezTo>
                <a:cubicBezTo>
                  <a:pt x="13637" y="16828"/>
                  <a:pt x="13656" y="16901"/>
                  <a:pt x="13737" y="16999"/>
                </a:cubicBezTo>
                <a:cubicBezTo>
                  <a:pt x="13918" y="17217"/>
                  <a:pt x="14246" y="17120"/>
                  <a:pt x="14325" y="16823"/>
                </a:cubicBezTo>
                <a:cubicBezTo>
                  <a:pt x="14390" y="16582"/>
                  <a:pt x="14349" y="16182"/>
                  <a:pt x="14246" y="16053"/>
                </a:cubicBezTo>
                <a:cubicBezTo>
                  <a:pt x="14063" y="15825"/>
                  <a:pt x="13532" y="15992"/>
                  <a:pt x="13391" y="16324"/>
                </a:cubicBezTo>
                <a:cubicBezTo>
                  <a:pt x="13305" y="16525"/>
                  <a:pt x="13259" y="16468"/>
                  <a:pt x="13259" y="16155"/>
                </a:cubicBezTo>
                <a:lnTo>
                  <a:pt x="13259" y="15898"/>
                </a:lnTo>
                <a:close/>
                <a:moveTo>
                  <a:pt x="4396" y="15912"/>
                </a:moveTo>
                <a:cubicBezTo>
                  <a:pt x="4380" y="15878"/>
                  <a:pt x="4351" y="15901"/>
                  <a:pt x="4309" y="15966"/>
                </a:cubicBezTo>
                <a:cubicBezTo>
                  <a:pt x="4278" y="16013"/>
                  <a:pt x="4105" y="16047"/>
                  <a:pt x="3808" y="16060"/>
                </a:cubicBezTo>
                <a:cubicBezTo>
                  <a:pt x="3558" y="16072"/>
                  <a:pt x="3352" y="16106"/>
                  <a:pt x="3352" y="16134"/>
                </a:cubicBezTo>
                <a:cubicBezTo>
                  <a:pt x="3352" y="16163"/>
                  <a:pt x="3420" y="16182"/>
                  <a:pt x="3501" y="16182"/>
                </a:cubicBezTo>
                <a:cubicBezTo>
                  <a:pt x="3583" y="16182"/>
                  <a:pt x="3666" y="16218"/>
                  <a:pt x="3690" y="16263"/>
                </a:cubicBezTo>
                <a:cubicBezTo>
                  <a:pt x="3721" y="16320"/>
                  <a:pt x="3732" y="16793"/>
                  <a:pt x="3725" y="17863"/>
                </a:cubicBezTo>
                <a:lnTo>
                  <a:pt x="3716" y="19383"/>
                </a:lnTo>
                <a:lnTo>
                  <a:pt x="3532" y="19396"/>
                </a:lnTo>
                <a:cubicBezTo>
                  <a:pt x="3432" y="19406"/>
                  <a:pt x="3352" y="19440"/>
                  <a:pt x="3352" y="19471"/>
                </a:cubicBezTo>
                <a:cubicBezTo>
                  <a:pt x="3352" y="19503"/>
                  <a:pt x="3631" y="19525"/>
                  <a:pt x="4037" y="19525"/>
                </a:cubicBezTo>
                <a:cubicBezTo>
                  <a:pt x="4439" y="19525"/>
                  <a:pt x="4725" y="19503"/>
                  <a:pt x="4725" y="19471"/>
                </a:cubicBezTo>
                <a:cubicBezTo>
                  <a:pt x="4725" y="19440"/>
                  <a:pt x="4659" y="19406"/>
                  <a:pt x="4581" y="19396"/>
                </a:cubicBezTo>
                <a:lnTo>
                  <a:pt x="4440" y="19383"/>
                </a:lnTo>
                <a:lnTo>
                  <a:pt x="4427" y="18248"/>
                </a:lnTo>
                <a:cubicBezTo>
                  <a:pt x="4415" y="16979"/>
                  <a:pt x="4436" y="16848"/>
                  <a:pt x="4699" y="16492"/>
                </a:cubicBezTo>
                <a:cubicBezTo>
                  <a:pt x="4885" y="16241"/>
                  <a:pt x="4977" y="16205"/>
                  <a:pt x="5098" y="16344"/>
                </a:cubicBezTo>
                <a:cubicBezTo>
                  <a:pt x="5271" y="16541"/>
                  <a:pt x="5298" y="16783"/>
                  <a:pt x="5287" y="18140"/>
                </a:cubicBezTo>
                <a:lnTo>
                  <a:pt x="5278" y="19383"/>
                </a:lnTo>
                <a:lnTo>
                  <a:pt x="5133" y="19396"/>
                </a:lnTo>
                <a:cubicBezTo>
                  <a:pt x="5055" y="19406"/>
                  <a:pt x="4989" y="19440"/>
                  <a:pt x="4989" y="19471"/>
                </a:cubicBezTo>
                <a:cubicBezTo>
                  <a:pt x="4989" y="19503"/>
                  <a:pt x="5265" y="19525"/>
                  <a:pt x="5656" y="19525"/>
                </a:cubicBezTo>
                <a:cubicBezTo>
                  <a:pt x="6048" y="19525"/>
                  <a:pt x="6322" y="19503"/>
                  <a:pt x="6322" y="19471"/>
                </a:cubicBezTo>
                <a:cubicBezTo>
                  <a:pt x="6322" y="19440"/>
                  <a:pt x="6249" y="19406"/>
                  <a:pt x="6160" y="19396"/>
                </a:cubicBezTo>
                <a:lnTo>
                  <a:pt x="6002" y="19383"/>
                </a:lnTo>
                <a:lnTo>
                  <a:pt x="5980" y="18032"/>
                </a:lnTo>
                <a:cubicBezTo>
                  <a:pt x="5963" y="16837"/>
                  <a:pt x="5956" y="16653"/>
                  <a:pt x="5888" y="16445"/>
                </a:cubicBezTo>
                <a:cubicBezTo>
                  <a:pt x="5782" y="16119"/>
                  <a:pt x="5615" y="16005"/>
                  <a:pt x="5256" y="16006"/>
                </a:cubicBezTo>
                <a:cubicBezTo>
                  <a:pt x="4938" y="16007"/>
                  <a:pt x="4728" y="16123"/>
                  <a:pt x="4576" y="16378"/>
                </a:cubicBezTo>
                <a:cubicBezTo>
                  <a:pt x="4526" y="16461"/>
                  <a:pt x="4471" y="16516"/>
                  <a:pt x="4453" y="16499"/>
                </a:cubicBezTo>
                <a:cubicBezTo>
                  <a:pt x="4435" y="16482"/>
                  <a:pt x="4418" y="16341"/>
                  <a:pt x="4418" y="16182"/>
                </a:cubicBezTo>
                <a:cubicBezTo>
                  <a:pt x="4418" y="16033"/>
                  <a:pt x="4413" y="15945"/>
                  <a:pt x="4396" y="15912"/>
                </a:cubicBezTo>
                <a:close/>
                <a:moveTo>
                  <a:pt x="11162" y="16006"/>
                </a:moveTo>
                <a:cubicBezTo>
                  <a:pt x="10818" y="16006"/>
                  <a:pt x="10575" y="16147"/>
                  <a:pt x="10372" y="16459"/>
                </a:cubicBezTo>
                <a:cubicBezTo>
                  <a:pt x="10119" y="16848"/>
                  <a:pt x="10046" y="17156"/>
                  <a:pt x="10043" y="17823"/>
                </a:cubicBezTo>
                <a:cubicBezTo>
                  <a:pt x="10041" y="18288"/>
                  <a:pt x="10056" y="18430"/>
                  <a:pt x="10131" y="18687"/>
                </a:cubicBezTo>
                <a:cubicBezTo>
                  <a:pt x="10266" y="19148"/>
                  <a:pt x="10503" y="19453"/>
                  <a:pt x="10837" y="19585"/>
                </a:cubicBezTo>
                <a:cubicBezTo>
                  <a:pt x="11204" y="19731"/>
                  <a:pt x="11681" y="19588"/>
                  <a:pt x="11895" y="19268"/>
                </a:cubicBezTo>
                <a:cubicBezTo>
                  <a:pt x="12037" y="19056"/>
                  <a:pt x="12193" y="18606"/>
                  <a:pt x="12193" y="18410"/>
                </a:cubicBezTo>
                <a:cubicBezTo>
                  <a:pt x="12193" y="18224"/>
                  <a:pt x="12126" y="18278"/>
                  <a:pt x="12079" y="18498"/>
                </a:cubicBezTo>
                <a:cubicBezTo>
                  <a:pt x="12011" y="18814"/>
                  <a:pt x="11791" y="19207"/>
                  <a:pt x="11610" y="19342"/>
                </a:cubicBezTo>
                <a:cubicBezTo>
                  <a:pt x="11403" y="19496"/>
                  <a:pt x="11219" y="19504"/>
                  <a:pt x="11061" y="19356"/>
                </a:cubicBezTo>
                <a:cubicBezTo>
                  <a:pt x="10859" y="19166"/>
                  <a:pt x="10804" y="18937"/>
                  <a:pt x="10802" y="18268"/>
                </a:cubicBezTo>
                <a:lnTo>
                  <a:pt x="10802" y="17681"/>
                </a:lnTo>
                <a:lnTo>
                  <a:pt x="11495" y="17661"/>
                </a:lnTo>
                <a:lnTo>
                  <a:pt x="12193" y="17647"/>
                </a:lnTo>
                <a:lnTo>
                  <a:pt x="12189" y="17458"/>
                </a:lnTo>
                <a:cubicBezTo>
                  <a:pt x="12188" y="17231"/>
                  <a:pt x="12053" y="16755"/>
                  <a:pt x="11912" y="16499"/>
                </a:cubicBezTo>
                <a:cubicBezTo>
                  <a:pt x="11747" y="16198"/>
                  <a:pt x="11458" y="16006"/>
                  <a:pt x="11162" y="16006"/>
                </a:cubicBezTo>
                <a:close/>
                <a:moveTo>
                  <a:pt x="15220" y="16013"/>
                </a:moveTo>
                <a:cubicBezTo>
                  <a:pt x="15086" y="16012"/>
                  <a:pt x="14959" y="16038"/>
                  <a:pt x="14883" y="16087"/>
                </a:cubicBezTo>
                <a:cubicBezTo>
                  <a:pt x="14604" y="16267"/>
                  <a:pt x="14456" y="16739"/>
                  <a:pt x="14488" y="17343"/>
                </a:cubicBezTo>
                <a:cubicBezTo>
                  <a:pt x="14521" y="17990"/>
                  <a:pt x="14672" y="18175"/>
                  <a:pt x="15282" y="18316"/>
                </a:cubicBezTo>
                <a:cubicBezTo>
                  <a:pt x="15772" y="18429"/>
                  <a:pt x="15887" y="18536"/>
                  <a:pt x="15887" y="18883"/>
                </a:cubicBezTo>
                <a:cubicBezTo>
                  <a:pt x="15887" y="19046"/>
                  <a:pt x="15627" y="19444"/>
                  <a:pt x="15488" y="19498"/>
                </a:cubicBezTo>
                <a:cubicBezTo>
                  <a:pt x="15227" y="19598"/>
                  <a:pt x="14814" y="19157"/>
                  <a:pt x="14650" y="18599"/>
                </a:cubicBezTo>
                <a:cubicBezTo>
                  <a:pt x="14611" y="18465"/>
                  <a:pt x="14567" y="18356"/>
                  <a:pt x="14549" y="18356"/>
                </a:cubicBezTo>
                <a:cubicBezTo>
                  <a:pt x="14531" y="18356"/>
                  <a:pt x="14514" y="18647"/>
                  <a:pt x="14514" y="19005"/>
                </a:cubicBezTo>
                <a:cubicBezTo>
                  <a:pt x="14514" y="19362"/>
                  <a:pt x="14529" y="19644"/>
                  <a:pt x="14545" y="19633"/>
                </a:cubicBezTo>
                <a:cubicBezTo>
                  <a:pt x="14561" y="19621"/>
                  <a:pt x="14620" y="19575"/>
                  <a:pt x="14676" y="19531"/>
                </a:cubicBezTo>
                <a:cubicBezTo>
                  <a:pt x="14765" y="19463"/>
                  <a:pt x="14810" y="19462"/>
                  <a:pt x="15001" y="19545"/>
                </a:cubicBezTo>
                <a:cubicBezTo>
                  <a:pt x="15322" y="19683"/>
                  <a:pt x="15531" y="19670"/>
                  <a:pt x="15765" y="19491"/>
                </a:cubicBezTo>
                <a:cubicBezTo>
                  <a:pt x="16060" y="19265"/>
                  <a:pt x="16173" y="18942"/>
                  <a:pt x="16173" y="18323"/>
                </a:cubicBezTo>
                <a:cubicBezTo>
                  <a:pt x="16173" y="17559"/>
                  <a:pt x="16078" y="17428"/>
                  <a:pt x="15392" y="17242"/>
                </a:cubicBezTo>
                <a:cubicBezTo>
                  <a:pt x="15157" y="17178"/>
                  <a:pt x="14924" y="17090"/>
                  <a:pt x="14874" y="17039"/>
                </a:cubicBezTo>
                <a:cubicBezTo>
                  <a:pt x="14592" y="16756"/>
                  <a:pt x="14849" y="16128"/>
                  <a:pt x="15247" y="16128"/>
                </a:cubicBezTo>
                <a:cubicBezTo>
                  <a:pt x="15439" y="16128"/>
                  <a:pt x="15695" y="16406"/>
                  <a:pt x="15830" y="16762"/>
                </a:cubicBezTo>
                <a:cubicBezTo>
                  <a:pt x="15998" y="17204"/>
                  <a:pt x="16034" y="17161"/>
                  <a:pt x="16010" y="16553"/>
                </a:cubicBezTo>
                <a:cubicBezTo>
                  <a:pt x="15999" y="16271"/>
                  <a:pt x="15983" y="16027"/>
                  <a:pt x="15975" y="16013"/>
                </a:cubicBezTo>
                <a:cubicBezTo>
                  <a:pt x="15967" y="15998"/>
                  <a:pt x="15914" y="16024"/>
                  <a:pt x="15857" y="16074"/>
                </a:cubicBezTo>
                <a:cubicBezTo>
                  <a:pt x="15769" y="16150"/>
                  <a:pt x="15731" y="16157"/>
                  <a:pt x="15602" y="16094"/>
                </a:cubicBezTo>
                <a:cubicBezTo>
                  <a:pt x="15500" y="16044"/>
                  <a:pt x="15355" y="16013"/>
                  <a:pt x="15220" y="16013"/>
                </a:cubicBezTo>
                <a:close/>
                <a:moveTo>
                  <a:pt x="8323" y="16067"/>
                </a:moveTo>
                <a:cubicBezTo>
                  <a:pt x="7930" y="16067"/>
                  <a:pt x="7696" y="16091"/>
                  <a:pt x="7696" y="16128"/>
                </a:cubicBezTo>
                <a:cubicBezTo>
                  <a:pt x="7696" y="16160"/>
                  <a:pt x="7727" y="16182"/>
                  <a:pt x="7766" y="16182"/>
                </a:cubicBezTo>
                <a:cubicBezTo>
                  <a:pt x="7805" y="16182"/>
                  <a:pt x="7862" y="16233"/>
                  <a:pt x="7893" y="16290"/>
                </a:cubicBezTo>
                <a:cubicBezTo>
                  <a:pt x="7925" y="16346"/>
                  <a:pt x="8153" y="17123"/>
                  <a:pt x="8402" y="18019"/>
                </a:cubicBezTo>
                <a:cubicBezTo>
                  <a:pt x="8822" y="19526"/>
                  <a:pt x="8864" y="19647"/>
                  <a:pt x="8946" y="19633"/>
                </a:cubicBezTo>
                <a:cubicBezTo>
                  <a:pt x="9024" y="19619"/>
                  <a:pt x="9084" y="19438"/>
                  <a:pt x="9424" y="18208"/>
                </a:cubicBezTo>
                <a:cubicBezTo>
                  <a:pt x="9891" y="16522"/>
                  <a:pt x="9911" y="16455"/>
                  <a:pt x="10056" y="16290"/>
                </a:cubicBezTo>
                <a:cubicBezTo>
                  <a:pt x="10119" y="16219"/>
                  <a:pt x="10170" y="16140"/>
                  <a:pt x="10170" y="16114"/>
                </a:cubicBezTo>
                <a:cubicBezTo>
                  <a:pt x="10170" y="16088"/>
                  <a:pt x="9991" y="16067"/>
                  <a:pt x="9771" y="16067"/>
                </a:cubicBezTo>
                <a:cubicBezTo>
                  <a:pt x="9530" y="16067"/>
                  <a:pt x="9372" y="16092"/>
                  <a:pt x="9372" y="16128"/>
                </a:cubicBezTo>
                <a:cubicBezTo>
                  <a:pt x="9372" y="16160"/>
                  <a:pt x="9403" y="16182"/>
                  <a:pt x="9442" y="16182"/>
                </a:cubicBezTo>
                <a:cubicBezTo>
                  <a:pt x="9481" y="16182"/>
                  <a:pt x="9561" y="16241"/>
                  <a:pt x="9618" y="16310"/>
                </a:cubicBezTo>
                <a:cubicBezTo>
                  <a:pt x="9704" y="16415"/>
                  <a:pt x="9716" y="16463"/>
                  <a:pt x="9697" y="16621"/>
                </a:cubicBezTo>
                <a:cubicBezTo>
                  <a:pt x="9667" y="16863"/>
                  <a:pt x="9328" y="18086"/>
                  <a:pt x="9280" y="18120"/>
                </a:cubicBezTo>
                <a:cubicBezTo>
                  <a:pt x="9240" y="18148"/>
                  <a:pt x="8687" y="16301"/>
                  <a:pt x="8714" y="16229"/>
                </a:cubicBezTo>
                <a:cubicBezTo>
                  <a:pt x="8723" y="16205"/>
                  <a:pt x="8779" y="16182"/>
                  <a:pt x="8841" y="16182"/>
                </a:cubicBezTo>
                <a:cubicBezTo>
                  <a:pt x="8903" y="16182"/>
                  <a:pt x="8951" y="16160"/>
                  <a:pt x="8951" y="16128"/>
                </a:cubicBezTo>
                <a:cubicBezTo>
                  <a:pt x="8951" y="16091"/>
                  <a:pt x="8717" y="16067"/>
                  <a:pt x="8323" y="1606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roup 452"/>
          <p:cNvGrpSpPr/>
          <p:nvPr/>
        </p:nvGrpSpPr>
        <p:grpSpPr>
          <a:xfrm>
            <a:off x="4473769" y="1218338"/>
            <a:ext cx="4492785" cy="5423819"/>
            <a:chOff x="-202100" y="0"/>
            <a:chExt cx="4492783" cy="5423817"/>
          </a:xfrm>
        </p:grpSpPr>
        <p:sp>
          <p:nvSpPr>
            <p:cNvPr id="450" name="Shape 450"/>
            <p:cNvSpPr/>
            <p:nvPr/>
          </p:nvSpPr>
          <p:spPr>
            <a:xfrm>
              <a:off x="-202101" y="0"/>
              <a:ext cx="4492785" cy="5423818"/>
            </a:xfrm>
            <a:prstGeom prst="roundRect">
              <a:avLst>
                <a:gd name="adj" fmla="val 13478"/>
              </a:avLst>
            </a:prstGeom>
            <a:solidFill>
              <a:schemeClr val="accent6">
                <a:lumOff val="18921"/>
              </a:schemeClr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1" name="Shape 451"/>
            <p:cNvSpPr/>
            <p:nvPr/>
          </p:nvSpPr>
          <p:spPr>
            <a:xfrm>
              <a:off x="786754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QUALITATIVE</a:t>
              </a:r>
            </a:p>
          </p:txBody>
        </p:sp>
      </p:grpSp>
      <p:grpSp>
        <p:nvGrpSpPr>
          <p:cNvPr id="455" name="Group 455"/>
          <p:cNvGrpSpPr/>
          <p:nvPr/>
        </p:nvGrpSpPr>
        <p:grpSpPr>
          <a:xfrm>
            <a:off x="245983" y="1218338"/>
            <a:ext cx="3571636" cy="5423819"/>
            <a:chOff x="0" y="0"/>
            <a:chExt cx="3571635" cy="5423817"/>
          </a:xfrm>
        </p:grpSpPr>
        <p:sp>
          <p:nvSpPr>
            <p:cNvPr id="453" name="Shape 453"/>
            <p:cNvSpPr/>
            <p:nvPr/>
          </p:nvSpPr>
          <p:spPr>
            <a:xfrm>
              <a:off x="0" y="0"/>
              <a:ext cx="3571636" cy="5423818"/>
            </a:xfrm>
            <a:prstGeom prst="roundRect">
              <a:avLst>
                <a:gd name="adj" fmla="val 16954"/>
              </a:avLst>
            </a:prstGeom>
            <a:solidFill>
              <a:schemeClr val="accent5">
                <a:lumOff val="23235"/>
              </a:schemeClr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4" name="Shape 454"/>
            <p:cNvSpPr/>
            <p:nvPr/>
          </p:nvSpPr>
          <p:spPr>
            <a:xfrm>
              <a:off x="554152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QUANTITATIVE</a:t>
              </a:r>
            </a:p>
          </p:txBody>
        </p:sp>
      </p:grpSp>
      <p:sp>
        <p:nvSpPr>
          <p:cNvPr id="456" name="Shape 45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Problems with CDNs Today</a:t>
            </a:r>
          </a:p>
        </p:txBody>
      </p:sp>
      <p:pic>
        <p:nvPicPr>
          <p:cNvPr id="457" name="bitrate.pdf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16485" y="1929035"/>
            <a:ext cx="2230632" cy="1672974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Shape 458"/>
          <p:cNvSpPr/>
          <p:nvPr/>
        </p:nvSpPr>
        <p:spPr>
          <a:xfrm>
            <a:off x="489767" y="1361073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459" name="Shape 459"/>
          <p:cNvSpPr/>
          <p:nvPr/>
        </p:nvSpPr>
        <p:spPr>
          <a:xfrm>
            <a:off x="658677" y="3985402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  <p:grpSp>
        <p:nvGrpSpPr>
          <p:cNvPr id="463" name="Group 463"/>
          <p:cNvGrpSpPr/>
          <p:nvPr/>
        </p:nvGrpSpPr>
        <p:grpSpPr>
          <a:xfrm>
            <a:off x="598474" y="4702842"/>
            <a:ext cx="1367268" cy="922448"/>
            <a:chOff x="0" y="0"/>
            <a:chExt cx="1367266" cy="922446"/>
          </a:xfrm>
        </p:grpSpPr>
        <p:sp>
          <p:nvSpPr>
            <p:cNvPr id="460" name="Shape 460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Shape 461"/>
            <p:cNvSpPr/>
            <p:nvPr/>
          </p:nvSpPr>
          <p:spPr>
            <a:xfrm>
              <a:off x="79599" y="51018"/>
              <a:ext cx="444922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2097860" y="4702842"/>
            <a:ext cx="1367268" cy="922448"/>
            <a:chOff x="0" y="0"/>
            <a:chExt cx="1367266" cy="922446"/>
          </a:xfrm>
        </p:grpSpPr>
        <p:sp>
          <p:nvSpPr>
            <p:cNvPr id="464" name="Shape 464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hape 465"/>
            <p:cNvSpPr/>
            <p:nvPr/>
          </p:nvSpPr>
          <p:spPr>
            <a:xfrm>
              <a:off x="79599" y="51018"/>
              <a:ext cx="850909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OPTIMAL</a:t>
              </a:r>
            </a:p>
          </p:txBody>
        </p:sp>
        <p:sp>
          <p:nvSpPr>
            <p:cNvPr id="466" name="Shape 466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  <p:sp>
        <p:nvSpPr>
          <p:cNvPr id="468" name="Shape 468"/>
          <p:cNvSpPr/>
          <p:nvPr/>
        </p:nvSpPr>
        <p:spPr>
          <a:xfrm>
            <a:off x="4084548" y="1361073"/>
            <a:ext cx="5219483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Not Fine-Grained</a:t>
            </a:r>
          </a:p>
        </p:txBody>
      </p:sp>
      <p:sp>
        <p:nvSpPr>
          <p:cNvPr id="469" name="Shape 469"/>
          <p:cNvSpPr/>
          <p:nvPr/>
        </p:nvSpPr>
        <p:spPr>
          <a:xfrm>
            <a:off x="4724423" y="3985402"/>
            <a:ext cx="3939732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Slow DNS Updates</a:t>
            </a:r>
          </a:p>
        </p:txBody>
      </p:sp>
      <p:sp>
        <p:nvSpPr>
          <p:cNvPr id="470" name="Shape 470"/>
          <p:cNvSpPr/>
          <p:nvPr/>
        </p:nvSpPr>
        <p:spPr>
          <a:xfrm>
            <a:off x="5123257" y="2194021"/>
            <a:ext cx="3142065" cy="1143001"/>
          </a:xfrm>
          <a:prstGeom prst="roundRect">
            <a:avLst>
              <a:gd name="adj" fmla="val 12753"/>
            </a:avLst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400">
                <a:solidFill>
                  <a:srgbClr val="535353"/>
                </a:solidFill>
              </a:defRPr>
            </a:lvl1pPr>
          </a:lstStyle>
          <a:p>
            <a:pPr/>
            <a:r>
              <a:t>Videos aggregated into large groups</a:t>
            </a:r>
          </a:p>
        </p:txBody>
      </p:sp>
      <p:sp>
        <p:nvSpPr>
          <p:cNvPr id="471" name="Shape 471"/>
          <p:cNvSpPr/>
          <p:nvPr/>
        </p:nvSpPr>
        <p:spPr>
          <a:xfrm>
            <a:off x="5123257" y="4673872"/>
            <a:ext cx="3142065" cy="1143001"/>
          </a:xfrm>
          <a:prstGeom prst="roundRect">
            <a:avLst>
              <a:gd name="adj" fmla="val 12753"/>
            </a:avLst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algn="ctr">
              <a:defRPr sz="2200">
                <a:solidFill>
                  <a:srgbClr val="535353"/>
                </a:solidFill>
              </a:defRPr>
            </a:pPr>
            <a:r>
              <a:t>Can’t push updates</a:t>
            </a:r>
          </a:p>
          <a:p>
            <a:pPr algn="ctr">
              <a:defRPr sz="1000">
                <a:solidFill>
                  <a:srgbClr val="535353"/>
                </a:solidFill>
              </a:defRPr>
            </a:pPr>
          </a:p>
          <a:p>
            <a:pPr algn="ctr">
              <a:defRPr sz="2200">
                <a:solidFill>
                  <a:srgbClr val="535353"/>
                </a:solidFill>
              </a:defRPr>
            </a:pPr>
            <a:r>
              <a:t>DNS entries get cached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roup 477"/>
          <p:cNvGrpSpPr/>
          <p:nvPr/>
        </p:nvGrpSpPr>
        <p:grpSpPr>
          <a:xfrm>
            <a:off x="4473769" y="1218338"/>
            <a:ext cx="4492785" cy="5423819"/>
            <a:chOff x="-202100" y="0"/>
            <a:chExt cx="4492783" cy="5423817"/>
          </a:xfrm>
        </p:grpSpPr>
        <p:sp>
          <p:nvSpPr>
            <p:cNvPr id="475" name="Shape 475"/>
            <p:cNvSpPr/>
            <p:nvPr/>
          </p:nvSpPr>
          <p:spPr>
            <a:xfrm>
              <a:off x="-202101" y="0"/>
              <a:ext cx="4492785" cy="5423818"/>
            </a:xfrm>
            <a:prstGeom prst="roundRect">
              <a:avLst>
                <a:gd name="adj" fmla="val 13478"/>
              </a:avLst>
            </a:prstGeom>
            <a:solidFill>
              <a:schemeClr val="accent6">
                <a:lumOff val="18921"/>
              </a:schemeClr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786754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QUALITATIVE</a:t>
              </a:r>
            </a:p>
          </p:txBody>
        </p:sp>
      </p:grpSp>
      <p:grpSp>
        <p:nvGrpSpPr>
          <p:cNvPr id="480" name="Group 480"/>
          <p:cNvGrpSpPr/>
          <p:nvPr/>
        </p:nvGrpSpPr>
        <p:grpSpPr>
          <a:xfrm>
            <a:off x="245983" y="1218338"/>
            <a:ext cx="3571636" cy="5423819"/>
            <a:chOff x="0" y="0"/>
            <a:chExt cx="3571635" cy="5423817"/>
          </a:xfrm>
        </p:grpSpPr>
        <p:sp>
          <p:nvSpPr>
            <p:cNvPr id="478" name="Shape 478"/>
            <p:cNvSpPr/>
            <p:nvPr/>
          </p:nvSpPr>
          <p:spPr>
            <a:xfrm>
              <a:off x="0" y="0"/>
              <a:ext cx="3571636" cy="5423818"/>
            </a:xfrm>
            <a:prstGeom prst="roundRect">
              <a:avLst>
                <a:gd name="adj" fmla="val 16954"/>
              </a:avLst>
            </a:prstGeom>
            <a:solidFill>
              <a:schemeClr val="accent5">
                <a:lumOff val="23235"/>
              </a:schemeClr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54152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QUANTITATIVE</a:t>
              </a:r>
            </a:p>
          </p:txBody>
        </p:sp>
      </p:grpSp>
      <p:sp>
        <p:nvSpPr>
          <p:cNvPr id="481" name="Shape 48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Goals</a:t>
            </a:r>
          </a:p>
        </p:txBody>
      </p:sp>
      <p:sp>
        <p:nvSpPr>
          <p:cNvPr id="482" name="Shape 482"/>
          <p:cNvSpPr/>
          <p:nvPr/>
        </p:nvSpPr>
        <p:spPr>
          <a:xfrm>
            <a:off x="489767" y="1361073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483" name="Shape 483"/>
          <p:cNvSpPr/>
          <p:nvPr/>
        </p:nvSpPr>
        <p:spPr>
          <a:xfrm>
            <a:off x="4456293" y="1361073"/>
            <a:ext cx="4475993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Fine-Grained Control</a:t>
            </a:r>
          </a:p>
        </p:txBody>
      </p:sp>
      <p:sp>
        <p:nvSpPr>
          <p:cNvPr id="484" name="Shape 484"/>
          <p:cNvSpPr/>
          <p:nvPr/>
        </p:nvSpPr>
        <p:spPr>
          <a:xfrm>
            <a:off x="4629300" y="3985402"/>
            <a:ext cx="4129978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Real-time Response</a:t>
            </a:r>
          </a:p>
        </p:txBody>
      </p:sp>
      <p:sp>
        <p:nvSpPr>
          <p:cNvPr id="485" name="Shape 485"/>
          <p:cNvSpPr/>
          <p:nvPr/>
        </p:nvSpPr>
        <p:spPr>
          <a:xfrm>
            <a:off x="5123257" y="2194021"/>
            <a:ext cx="3142065" cy="1143001"/>
          </a:xfrm>
          <a:prstGeom prst="roundRect">
            <a:avLst>
              <a:gd name="adj" fmla="val 12753"/>
            </a:avLst>
          </a:prstGeom>
          <a:solidFill>
            <a:schemeClr val="accent1">
              <a:satOff val="-4409"/>
              <a:lumOff val="-105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Per-video Control</a:t>
            </a:r>
          </a:p>
        </p:txBody>
      </p:sp>
      <p:sp>
        <p:nvSpPr>
          <p:cNvPr id="486" name="Shape 486"/>
          <p:cNvSpPr/>
          <p:nvPr/>
        </p:nvSpPr>
        <p:spPr>
          <a:xfrm>
            <a:off x="5123257" y="4673872"/>
            <a:ext cx="3142065" cy="1143001"/>
          </a:xfrm>
          <a:prstGeom prst="roundRect">
            <a:avLst>
              <a:gd name="adj" fmla="val 12753"/>
            </a:avLst>
          </a:prstGeom>
          <a:solidFill>
            <a:schemeClr val="accent1">
              <a:satOff val="-4409"/>
              <a:lumOff val="-105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Sub-second response to failures and joins</a:t>
            </a:r>
          </a:p>
        </p:txBody>
      </p:sp>
      <p:pic>
        <p:nvPicPr>
          <p:cNvPr id="487" name="bitrate.pdf"/>
          <p:cNvPicPr>
            <a:picLocks noChangeAspect="1"/>
          </p:cNvPicPr>
          <p:nvPr/>
        </p:nvPicPr>
        <p:blipFill>
          <a:blip r:embed="rId2">
            <a:alphaModFix amt="87270"/>
            <a:extLst/>
          </a:blip>
          <a:stretch>
            <a:fillRect/>
          </a:stretch>
        </p:blipFill>
        <p:spPr>
          <a:xfrm>
            <a:off x="916485" y="1929035"/>
            <a:ext cx="2230632" cy="1672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91" name="Group 491"/>
          <p:cNvGrpSpPr/>
          <p:nvPr/>
        </p:nvGrpSpPr>
        <p:grpSpPr>
          <a:xfrm>
            <a:off x="598474" y="4702842"/>
            <a:ext cx="1367268" cy="922448"/>
            <a:chOff x="0" y="0"/>
            <a:chExt cx="1367266" cy="922446"/>
          </a:xfrm>
        </p:grpSpPr>
        <p:sp>
          <p:nvSpPr>
            <p:cNvPr id="488" name="Shape 488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Shape 489"/>
            <p:cNvSpPr/>
            <p:nvPr/>
          </p:nvSpPr>
          <p:spPr>
            <a:xfrm>
              <a:off x="79599" y="51018"/>
              <a:ext cx="444922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490" name="Shape 490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2097860" y="4702842"/>
            <a:ext cx="1367268" cy="922448"/>
            <a:chOff x="0" y="0"/>
            <a:chExt cx="1367266" cy="922446"/>
          </a:xfrm>
        </p:grpSpPr>
        <p:sp>
          <p:nvSpPr>
            <p:cNvPr id="492" name="Shape 492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79599" y="51018"/>
              <a:ext cx="850909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OPTIMAL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  <p:sp>
        <p:nvSpPr>
          <p:cNvPr id="496" name="Shape 496"/>
          <p:cNvSpPr/>
          <p:nvPr/>
        </p:nvSpPr>
        <p:spPr>
          <a:xfrm>
            <a:off x="725388" y="5918348"/>
            <a:ext cx="7693224" cy="813119"/>
          </a:xfrm>
          <a:prstGeom prst="roundRect">
            <a:avLst>
              <a:gd name="adj" fmla="val 23428"/>
            </a:avLst>
          </a:prstGeom>
          <a:solidFill>
            <a:schemeClr val="accent6"/>
          </a:solidFill>
          <a:ln w="25400">
            <a:solidFill>
              <a:schemeClr val="accent6"/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Room for improvement, but Internet latency / loss</a:t>
            </a:r>
          </a:p>
        </p:txBody>
      </p:sp>
      <p:sp>
        <p:nvSpPr>
          <p:cNvPr id="497" name="Shape 497"/>
          <p:cNvSpPr/>
          <p:nvPr/>
        </p:nvSpPr>
        <p:spPr>
          <a:xfrm flipH="1">
            <a:off x="2837141" y="1820850"/>
            <a:ext cx="255771" cy="255770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658677" y="3985402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roup 502"/>
          <p:cNvGrpSpPr/>
          <p:nvPr/>
        </p:nvGrpSpPr>
        <p:grpSpPr>
          <a:xfrm>
            <a:off x="4473769" y="1218338"/>
            <a:ext cx="4492785" cy="5423819"/>
            <a:chOff x="-202100" y="0"/>
            <a:chExt cx="4492783" cy="5423817"/>
          </a:xfrm>
        </p:grpSpPr>
        <p:sp>
          <p:nvSpPr>
            <p:cNvPr id="500" name="Shape 500"/>
            <p:cNvSpPr/>
            <p:nvPr/>
          </p:nvSpPr>
          <p:spPr>
            <a:xfrm>
              <a:off x="-202101" y="0"/>
              <a:ext cx="4492785" cy="5423818"/>
            </a:xfrm>
            <a:prstGeom prst="roundRect">
              <a:avLst>
                <a:gd name="adj" fmla="val 13478"/>
              </a:avLst>
            </a:prstGeom>
            <a:solidFill>
              <a:schemeClr val="accent6">
                <a:lumOff val="18921"/>
              </a:schemeClr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786754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QUALITATIVE</a:t>
              </a: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245983" y="1218338"/>
            <a:ext cx="3571636" cy="5423819"/>
            <a:chOff x="0" y="0"/>
            <a:chExt cx="3571635" cy="5423817"/>
          </a:xfrm>
        </p:grpSpPr>
        <p:sp>
          <p:nvSpPr>
            <p:cNvPr id="503" name="Shape 503"/>
            <p:cNvSpPr/>
            <p:nvPr/>
          </p:nvSpPr>
          <p:spPr>
            <a:xfrm>
              <a:off x="0" y="0"/>
              <a:ext cx="3571636" cy="5423818"/>
            </a:xfrm>
            <a:prstGeom prst="roundRect">
              <a:avLst>
                <a:gd name="adj" fmla="val 16954"/>
              </a:avLst>
            </a:prstGeom>
            <a:solidFill>
              <a:schemeClr val="accent5">
                <a:lumOff val="23235"/>
              </a:schemeClr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54152" y="4752126"/>
              <a:ext cx="2463331" cy="525629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9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QUANTITATIVE</a:t>
              </a:r>
            </a:p>
          </p:txBody>
        </p:sp>
      </p:grpSp>
      <p:sp>
        <p:nvSpPr>
          <p:cNvPr id="506" name="Shape 50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Goals</a:t>
            </a:r>
          </a:p>
        </p:txBody>
      </p:sp>
      <p:sp>
        <p:nvSpPr>
          <p:cNvPr id="507" name="Shape 507"/>
          <p:cNvSpPr/>
          <p:nvPr/>
        </p:nvSpPr>
        <p:spPr>
          <a:xfrm>
            <a:off x="489767" y="1361073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508" name="Shape 508"/>
          <p:cNvSpPr/>
          <p:nvPr/>
        </p:nvSpPr>
        <p:spPr>
          <a:xfrm>
            <a:off x="4456293" y="1361073"/>
            <a:ext cx="4475993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Fine-Grained Control</a:t>
            </a:r>
          </a:p>
        </p:txBody>
      </p:sp>
      <p:sp>
        <p:nvSpPr>
          <p:cNvPr id="509" name="Shape 509"/>
          <p:cNvSpPr/>
          <p:nvPr/>
        </p:nvSpPr>
        <p:spPr>
          <a:xfrm>
            <a:off x="4629300" y="3985402"/>
            <a:ext cx="4129978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500"/>
            </a:lvl1pPr>
          </a:lstStyle>
          <a:p>
            <a:pPr/>
            <a:r>
              <a:t>Real-time Response</a:t>
            </a:r>
          </a:p>
        </p:txBody>
      </p:sp>
      <p:sp>
        <p:nvSpPr>
          <p:cNvPr id="510" name="Shape 510"/>
          <p:cNvSpPr/>
          <p:nvPr/>
        </p:nvSpPr>
        <p:spPr>
          <a:xfrm>
            <a:off x="5123257" y="2194021"/>
            <a:ext cx="3142065" cy="1143001"/>
          </a:xfrm>
          <a:prstGeom prst="roundRect">
            <a:avLst>
              <a:gd name="adj" fmla="val 12753"/>
            </a:avLst>
          </a:prstGeom>
          <a:solidFill>
            <a:schemeClr val="accent1">
              <a:satOff val="-4409"/>
              <a:lumOff val="-105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Per-video Control</a:t>
            </a:r>
          </a:p>
        </p:txBody>
      </p:sp>
      <p:sp>
        <p:nvSpPr>
          <p:cNvPr id="511" name="Shape 511"/>
          <p:cNvSpPr/>
          <p:nvPr/>
        </p:nvSpPr>
        <p:spPr>
          <a:xfrm>
            <a:off x="5123257" y="4673872"/>
            <a:ext cx="3142065" cy="1143001"/>
          </a:xfrm>
          <a:prstGeom prst="roundRect">
            <a:avLst>
              <a:gd name="adj" fmla="val 12753"/>
            </a:avLst>
          </a:prstGeom>
          <a:solidFill>
            <a:schemeClr val="accent1">
              <a:satOff val="-4409"/>
              <a:lumOff val="-1050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Sub-second response to failures and joins</a:t>
            </a:r>
          </a:p>
        </p:txBody>
      </p:sp>
      <p:pic>
        <p:nvPicPr>
          <p:cNvPr id="512" name="bitrate.pdf"/>
          <p:cNvPicPr>
            <a:picLocks noChangeAspect="1"/>
          </p:cNvPicPr>
          <p:nvPr/>
        </p:nvPicPr>
        <p:blipFill>
          <a:blip r:embed="rId3">
            <a:alphaModFix amt="72170"/>
            <a:extLst/>
          </a:blip>
          <a:stretch>
            <a:fillRect/>
          </a:stretch>
        </p:blipFill>
        <p:spPr>
          <a:xfrm>
            <a:off x="916485" y="1929035"/>
            <a:ext cx="2230632" cy="167297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 516"/>
          <p:cNvGrpSpPr/>
          <p:nvPr/>
        </p:nvGrpSpPr>
        <p:grpSpPr>
          <a:xfrm>
            <a:off x="598474" y="4702842"/>
            <a:ext cx="1367268" cy="922448"/>
            <a:chOff x="0" y="0"/>
            <a:chExt cx="1367266" cy="922446"/>
          </a:xfrm>
        </p:grpSpPr>
        <p:sp>
          <p:nvSpPr>
            <p:cNvPr id="513" name="Shape 513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79599" y="51018"/>
              <a:ext cx="444922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520" name="Group 520"/>
          <p:cNvGrpSpPr/>
          <p:nvPr/>
        </p:nvGrpSpPr>
        <p:grpSpPr>
          <a:xfrm>
            <a:off x="2097860" y="4702842"/>
            <a:ext cx="1367268" cy="922448"/>
            <a:chOff x="0" y="0"/>
            <a:chExt cx="1367266" cy="922446"/>
          </a:xfrm>
        </p:grpSpPr>
        <p:sp>
          <p:nvSpPr>
            <p:cNvPr id="517" name="Shape 517"/>
            <p:cNvSpPr/>
            <p:nvPr/>
          </p:nvSpPr>
          <p:spPr>
            <a:xfrm>
              <a:off x="0" y="0"/>
              <a:ext cx="1367267" cy="922447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Shape 518"/>
            <p:cNvSpPr/>
            <p:nvPr/>
          </p:nvSpPr>
          <p:spPr>
            <a:xfrm>
              <a:off x="79599" y="51018"/>
              <a:ext cx="850909" cy="3249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OPTIMAL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170208" y="232060"/>
              <a:ext cx="1026851" cy="664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  <p:sp>
        <p:nvSpPr>
          <p:cNvPr id="521" name="Shape 521"/>
          <p:cNvSpPr/>
          <p:nvPr/>
        </p:nvSpPr>
        <p:spPr>
          <a:xfrm>
            <a:off x="725388" y="5918348"/>
            <a:ext cx="7693224" cy="813119"/>
          </a:xfrm>
          <a:prstGeom prst="roundRect">
            <a:avLst>
              <a:gd name="adj" fmla="val 23428"/>
            </a:avLst>
          </a:prstGeom>
          <a:solidFill>
            <a:schemeClr val="accent6"/>
          </a:solidFill>
          <a:ln w="25400">
            <a:solidFill>
              <a:schemeClr val="accent6"/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600">
                <a:solidFill>
                  <a:srgbClr val="FFFFFF"/>
                </a:solidFill>
              </a:defRPr>
            </a:lvl1pPr>
          </a:lstStyle>
          <a:p>
            <a:pPr/>
            <a:r>
              <a:t>Room for improvement, but Internet latency / loss</a:t>
            </a:r>
          </a:p>
        </p:txBody>
      </p:sp>
      <p:sp>
        <p:nvSpPr>
          <p:cNvPr id="522" name="Shape 522"/>
          <p:cNvSpPr/>
          <p:nvPr/>
        </p:nvSpPr>
        <p:spPr>
          <a:xfrm flipH="1">
            <a:off x="2837141" y="1820850"/>
            <a:ext cx="255771" cy="255770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658677" y="3985402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  <p:sp>
        <p:nvSpPr>
          <p:cNvPr id="524" name="Shape 524"/>
          <p:cNvSpPr/>
          <p:nvPr/>
        </p:nvSpPr>
        <p:spPr>
          <a:xfrm>
            <a:off x="725388" y="2207584"/>
            <a:ext cx="7693224" cy="3451249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0" algn="ctr">
              <a:defRPr sz="8000"/>
            </a:pPr>
            <a:r>
              <a:t>Centralization!</a:t>
            </a:r>
          </a:p>
          <a:p>
            <a:pPr lvl="1" indent="0" algn="ctr">
              <a:defRPr sz="1600"/>
            </a:pPr>
            <a:r>
              <a:t>[Liu, Xi et. al. A Case for a Coordinated Video Control Plane. SIGCOMM 2012]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>
                <a:solidFill>
                  <a:srgbClr val="3366FF"/>
                </a:solidFill>
              </a:defRPr>
            </a:pPr>
            <a:r>
              <a:rPr>
                <a:solidFill>
                  <a:srgbClr val="0000FF"/>
                </a:solidFill>
              </a:rPr>
              <a:t>Outline</a:t>
            </a:r>
          </a:p>
        </p:txBody>
      </p:sp>
      <p:grpSp>
        <p:nvGrpSpPr>
          <p:cNvPr id="539" name="Group 539"/>
          <p:cNvGrpSpPr/>
          <p:nvPr/>
        </p:nvGrpSpPr>
        <p:grpSpPr>
          <a:xfrm>
            <a:off x="2732742" y="1603083"/>
            <a:ext cx="1366600" cy="3951677"/>
            <a:chOff x="0" y="-73168"/>
            <a:chExt cx="1366598" cy="3951675"/>
          </a:xfrm>
        </p:grpSpPr>
        <p:grpSp>
          <p:nvGrpSpPr>
            <p:cNvPr id="531" name="Group 531"/>
            <p:cNvGrpSpPr/>
            <p:nvPr/>
          </p:nvGrpSpPr>
          <p:grpSpPr>
            <a:xfrm>
              <a:off x="0" y="-73169"/>
              <a:ext cx="1366599" cy="1597943"/>
              <a:chOff x="0" y="-73168"/>
              <a:chExt cx="1366598" cy="1597942"/>
            </a:xfrm>
          </p:grpSpPr>
          <p:pic>
            <p:nvPicPr>
              <p:cNvPr id="529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11" y="-73169"/>
                <a:ext cx="986577" cy="986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30" name="Shape 530"/>
              <p:cNvSpPr/>
              <p:nvPr/>
            </p:nvSpPr>
            <p:spPr>
              <a:xfrm>
                <a:off x="0" y="913407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Centralized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  <p:grpSp>
          <p:nvGrpSpPr>
            <p:cNvPr id="538" name="Group 538"/>
            <p:cNvGrpSpPr/>
            <p:nvPr/>
          </p:nvGrpSpPr>
          <p:grpSpPr>
            <a:xfrm>
              <a:off x="0" y="2597250"/>
              <a:ext cx="1366599" cy="1281258"/>
              <a:chOff x="0" y="164462"/>
              <a:chExt cx="1366598" cy="1281257"/>
            </a:xfrm>
          </p:grpSpPr>
          <p:grpSp>
            <p:nvGrpSpPr>
              <p:cNvPr id="536" name="Group 536"/>
              <p:cNvGrpSpPr/>
              <p:nvPr/>
            </p:nvGrpSpPr>
            <p:grpSpPr>
              <a:xfrm>
                <a:off x="122957" y="164462"/>
                <a:ext cx="1120685" cy="597288"/>
                <a:chOff x="0" y="4751"/>
                <a:chExt cx="1120684" cy="597286"/>
              </a:xfrm>
            </p:grpSpPr>
            <p:sp>
              <p:nvSpPr>
                <p:cNvPr id="532" name="Shape 532"/>
                <p:cNvSpPr/>
                <p:nvPr/>
              </p:nvSpPr>
              <p:spPr>
                <a:xfrm>
                  <a:off x="0" y="4751"/>
                  <a:ext cx="1120685" cy="597288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30151" y="126854"/>
                  <a:ext cx="1055987" cy="432779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34" name="Shape 534"/>
                <p:cNvSpPr/>
                <p:nvPr/>
              </p:nvSpPr>
              <p:spPr>
                <a:xfrm>
                  <a:off x="403934" y="148722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403934" y="354335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537" name="Shape 537"/>
              <p:cNvSpPr/>
              <p:nvPr/>
            </p:nvSpPr>
            <p:spPr>
              <a:xfrm>
                <a:off x="0" y="834353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Distributed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</p:grpSp>
      <p:pic>
        <p:nvPicPr>
          <p:cNvPr id="540" name="buffer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605" y="2592689"/>
            <a:ext cx="1390066" cy="1390066"/>
          </a:xfrm>
          <a:prstGeom prst="rect">
            <a:avLst/>
          </a:prstGeom>
          <a:ln w="12700">
            <a:miter lim="400000"/>
          </a:ln>
        </p:spPr>
      </p:pic>
      <p:sp>
        <p:nvSpPr>
          <p:cNvPr id="541" name="Shape 541"/>
          <p:cNvSpPr/>
          <p:nvPr/>
        </p:nvSpPr>
        <p:spPr>
          <a:xfrm>
            <a:off x="110833" y="3673499"/>
            <a:ext cx="1729609" cy="61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Problems with Live Video Today</a:t>
            </a:r>
          </a:p>
        </p:txBody>
      </p:sp>
      <p:grpSp>
        <p:nvGrpSpPr>
          <p:cNvPr id="544" name="Group 544"/>
          <p:cNvGrpSpPr/>
          <p:nvPr/>
        </p:nvGrpSpPr>
        <p:grpSpPr>
          <a:xfrm>
            <a:off x="7613551" y="2495565"/>
            <a:ext cx="1366600" cy="1902356"/>
            <a:chOff x="0" y="35485"/>
            <a:chExt cx="1366598" cy="1902354"/>
          </a:xfrm>
        </p:grpSpPr>
        <p:pic>
          <p:nvPicPr>
            <p:cNvPr id="542" name="48ee1e8a0a8f50dce4f8cb9ab418e211_XL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67" t="7678" r="2854" b="10744"/>
            <a:stretch>
              <a:fillRect/>
            </a:stretch>
          </p:blipFill>
          <p:spPr>
            <a:xfrm>
              <a:off x="30601" y="35485"/>
              <a:ext cx="1305397" cy="114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6" fill="norm" stroke="1" extrusionOk="0">
                  <a:moveTo>
                    <a:pt x="8972" y="19"/>
                  </a:moveTo>
                  <a:cubicBezTo>
                    <a:pt x="8835" y="41"/>
                    <a:pt x="8710" y="108"/>
                    <a:pt x="8710" y="199"/>
                  </a:cubicBezTo>
                  <a:cubicBezTo>
                    <a:pt x="8710" y="290"/>
                    <a:pt x="8607" y="380"/>
                    <a:pt x="8481" y="401"/>
                  </a:cubicBezTo>
                  <a:cubicBezTo>
                    <a:pt x="8313" y="428"/>
                    <a:pt x="8263" y="496"/>
                    <a:pt x="8298" y="647"/>
                  </a:cubicBezTo>
                  <a:cubicBezTo>
                    <a:pt x="8326" y="771"/>
                    <a:pt x="8256" y="951"/>
                    <a:pt x="8121" y="1096"/>
                  </a:cubicBezTo>
                  <a:cubicBezTo>
                    <a:pt x="7996" y="1229"/>
                    <a:pt x="7921" y="1407"/>
                    <a:pt x="7950" y="1493"/>
                  </a:cubicBezTo>
                  <a:cubicBezTo>
                    <a:pt x="7979" y="1579"/>
                    <a:pt x="7952" y="1723"/>
                    <a:pt x="7891" y="1807"/>
                  </a:cubicBezTo>
                  <a:cubicBezTo>
                    <a:pt x="7814" y="1913"/>
                    <a:pt x="7803" y="2098"/>
                    <a:pt x="7865" y="2413"/>
                  </a:cubicBezTo>
                  <a:cubicBezTo>
                    <a:pt x="7973" y="2960"/>
                    <a:pt x="7865" y="3177"/>
                    <a:pt x="7446" y="3228"/>
                  </a:cubicBezTo>
                  <a:cubicBezTo>
                    <a:pt x="7217" y="3256"/>
                    <a:pt x="7153" y="3222"/>
                    <a:pt x="7164" y="3071"/>
                  </a:cubicBezTo>
                  <a:cubicBezTo>
                    <a:pt x="7171" y="2964"/>
                    <a:pt x="7142" y="2898"/>
                    <a:pt x="7098" y="2929"/>
                  </a:cubicBezTo>
                  <a:cubicBezTo>
                    <a:pt x="7054" y="2960"/>
                    <a:pt x="6990" y="2935"/>
                    <a:pt x="6954" y="2869"/>
                  </a:cubicBezTo>
                  <a:cubicBezTo>
                    <a:pt x="6918" y="2803"/>
                    <a:pt x="6729" y="2760"/>
                    <a:pt x="6535" y="2779"/>
                  </a:cubicBezTo>
                  <a:cubicBezTo>
                    <a:pt x="6260" y="2806"/>
                    <a:pt x="6161" y="2767"/>
                    <a:pt x="6083" y="2592"/>
                  </a:cubicBezTo>
                  <a:cubicBezTo>
                    <a:pt x="5971" y="2342"/>
                    <a:pt x="5494" y="2282"/>
                    <a:pt x="5493" y="2517"/>
                  </a:cubicBezTo>
                  <a:cubicBezTo>
                    <a:pt x="5492" y="2705"/>
                    <a:pt x="5253" y="2867"/>
                    <a:pt x="5087" y="2794"/>
                  </a:cubicBezTo>
                  <a:cubicBezTo>
                    <a:pt x="5011" y="2761"/>
                    <a:pt x="4956" y="2813"/>
                    <a:pt x="4956" y="2914"/>
                  </a:cubicBezTo>
                  <a:cubicBezTo>
                    <a:pt x="4956" y="3010"/>
                    <a:pt x="4864" y="3145"/>
                    <a:pt x="4752" y="3213"/>
                  </a:cubicBezTo>
                  <a:cubicBezTo>
                    <a:pt x="4641" y="3281"/>
                    <a:pt x="4576" y="3397"/>
                    <a:pt x="4602" y="3475"/>
                  </a:cubicBezTo>
                  <a:cubicBezTo>
                    <a:pt x="4628" y="3552"/>
                    <a:pt x="4608" y="3682"/>
                    <a:pt x="4562" y="3767"/>
                  </a:cubicBezTo>
                  <a:cubicBezTo>
                    <a:pt x="4515" y="3855"/>
                    <a:pt x="4525" y="3980"/>
                    <a:pt x="4582" y="4058"/>
                  </a:cubicBezTo>
                  <a:cubicBezTo>
                    <a:pt x="4707" y="4230"/>
                    <a:pt x="4539" y="4603"/>
                    <a:pt x="4267" y="4769"/>
                  </a:cubicBezTo>
                  <a:cubicBezTo>
                    <a:pt x="4133" y="4851"/>
                    <a:pt x="4087" y="4965"/>
                    <a:pt x="4117" y="5150"/>
                  </a:cubicBezTo>
                  <a:cubicBezTo>
                    <a:pt x="4147" y="5340"/>
                    <a:pt x="4094" y="5464"/>
                    <a:pt x="3933" y="5584"/>
                  </a:cubicBezTo>
                  <a:cubicBezTo>
                    <a:pt x="3742" y="5727"/>
                    <a:pt x="3714" y="5836"/>
                    <a:pt x="3730" y="6302"/>
                  </a:cubicBezTo>
                  <a:cubicBezTo>
                    <a:pt x="3741" y="6605"/>
                    <a:pt x="3712" y="6974"/>
                    <a:pt x="3665" y="7117"/>
                  </a:cubicBezTo>
                  <a:cubicBezTo>
                    <a:pt x="3580" y="7376"/>
                    <a:pt x="3574" y="7375"/>
                    <a:pt x="3429" y="7155"/>
                  </a:cubicBezTo>
                  <a:cubicBezTo>
                    <a:pt x="3293" y="6949"/>
                    <a:pt x="3291" y="6970"/>
                    <a:pt x="3337" y="7462"/>
                  </a:cubicBezTo>
                  <a:cubicBezTo>
                    <a:pt x="3380" y="7926"/>
                    <a:pt x="3356" y="8018"/>
                    <a:pt x="3160" y="8165"/>
                  </a:cubicBezTo>
                  <a:cubicBezTo>
                    <a:pt x="2958" y="8316"/>
                    <a:pt x="2933" y="8424"/>
                    <a:pt x="2924" y="9227"/>
                  </a:cubicBezTo>
                  <a:cubicBezTo>
                    <a:pt x="2913" y="10192"/>
                    <a:pt x="2866" y="10374"/>
                    <a:pt x="2655" y="10281"/>
                  </a:cubicBezTo>
                  <a:cubicBezTo>
                    <a:pt x="2580" y="10249"/>
                    <a:pt x="2518" y="10274"/>
                    <a:pt x="2518" y="10334"/>
                  </a:cubicBezTo>
                  <a:cubicBezTo>
                    <a:pt x="2518" y="10393"/>
                    <a:pt x="2427" y="10542"/>
                    <a:pt x="2315" y="10670"/>
                  </a:cubicBezTo>
                  <a:cubicBezTo>
                    <a:pt x="2202" y="10799"/>
                    <a:pt x="2101" y="11036"/>
                    <a:pt x="2085" y="11194"/>
                  </a:cubicBezTo>
                  <a:cubicBezTo>
                    <a:pt x="2070" y="11352"/>
                    <a:pt x="1981" y="11543"/>
                    <a:pt x="1889" y="11620"/>
                  </a:cubicBezTo>
                  <a:cubicBezTo>
                    <a:pt x="1797" y="11697"/>
                    <a:pt x="1744" y="11806"/>
                    <a:pt x="1777" y="11867"/>
                  </a:cubicBezTo>
                  <a:cubicBezTo>
                    <a:pt x="1810" y="11928"/>
                    <a:pt x="1797" y="12010"/>
                    <a:pt x="1745" y="12047"/>
                  </a:cubicBezTo>
                  <a:cubicBezTo>
                    <a:pt x="1692" y="12083"/>
                    <a:pt x="1675" y="12189"/>
                    <a:pt x="1705" y="12278"/>
                  </a:cubicBezTo>
                  <a:cubicBezTo>
                    <a:pt x="1739" y="12378"/>
                    <a:pt x="1683" y="12474"/>
                    <a:pt x="1561" y="12525"/>
                  </a:cubicBezTo>
                  <a:cubicBezTo>
                    <a:pt x="1451" y="12572"/>
                    <a:pt x="1356" y="12645"/>
                    <a:pt x="1351" y="12690"/>
                  </a:cubicBezTo>
                  <a:cubicBezTo>
                    <a:pt x="1347" y="12735"/>
                    <a:pt x="1317" y="12851"/>
                    <a:pt x="1286" y="12944"/>
                  </a:cubicBezTo>
                  <a:cubicBezTo>
                    <a:pt x="1255" y="13038"/>
                    <a:pt x="1256" y="13224"/>
                    <a:pt x="1286" y="13356"/>
                  </a:cubicBezTo>
                  <a:cubicBezTo>
                    <a:pt x="1354" y="13653"/>
                    <a:pt x="1197" y="13999"/>
                    <a:pt x="998" y="13999"/>
                  </a:cubicBezTo>
                  <a:cubicBezTo>
                    <a:pt x="890" y="13999"/>
                    <a:pt x="858" y="14093"/>
                    <a:pt x="880" y="14328"/>
                  </a:cubicBezTo>
                  <a:cubicBezTo>
                    <a:pt x="900" y="14549"/>
                    <a:pt x="834" y="14743"/>
                    <a:pt x="683" y="14926"/>
                  </a:cubicBezTo>
                  <a:cubicBezTo>
                    <a:pt x="517" y="15128"/>
                    <a:pt x="470" y="15303"/>
                    <a:pt x="486" y="15629"/>
                  </a:cubicBezTo>
                  <a:cubicBezTo>
                    <a:pt x="514" y="16159"/>
                    <a:pt x="427" y="16340"/>
                    <a:pt x="152" y="16340"/>
                  </a:cubicBezTo>
                  <a:cubicBezTo>
                    <a:pt x="-46" y="16340"/>
                    <a:pt x="-45" y="16346"/>
                    <a:pt x="126" y="16490"/>
                  </a:cubicBezTo>
                  <a:cubicBezTo>
                    <a:pt x="305" y="16639"/>
                    <a:pt x="256" y="16962"/>
                    <a:pt x="74" y="16834"/>
                  </a:cubicBezTo>
                  <a:cubicBezTo>
                    <a:pt x="17" y="16794"/>
                    <a:pt x="0" y="16866"/>
                    <a:pt x="34" y="17021"/>
                  </a:cubicBezTo>
                  <a:cubicBezTo>
                    <a:pt x="66" y="17164"/>
                    <a:pt x="100" y="17469"/>
                    <a:pt x="113" y="17694"/>
                  </a:cubicBezTo>
                  <a:cubicBezTo>
                    <a:pt x="140" y="18187"/>
                    <a:pt x="436" y="18620"/>
                    <a:pt x="624" y="18442"/>
                  </a:cubicBezTo>
                  <a:cubicBezTo>
                    <a:pt x="773" y="18301"/>
                    <a:pt x="1093" y="18461"/>
                    <a:pt x="1234" y="18748"/>
                  </a:cubicBezTo>
                  <a:cubicBezTo>
                    <a:pt x="1304" y="18892"/>
                    <a:pt x="1498" y="18943"/>
                    <a:pt x="2072" y="18965"/>
                  </a:cubicBezTo>
                  <a:cubicBezTo>
                    <a:pt x="2627" y="18987"/>
                    <a:pt x="2795" y="18959"/>
                    <a:pt x="2741" y="18861"/>
                  </a:cubicBezTo>
                  <a:cubicBezTo>
                    <a:pt x="2628" y="18655"/>
                    <a:pt x="2618" y="18417"/>
                    <a:pt x="2714" y="18285"/>
                  </a:cubicBezTo>
                  <a:cubicBezTo>
                    <a:pt x="2768" y="18211"/>
                    <a:pt x="2750" y="18044"/>
                    <a:pt x="2669" y="17866"/>
                  </a:cubicBezTo>
                  <a:cubicBezTo>
                    <a:pt x="2596" y="17705"/>
                    <a:pt x="2561" y="17547"/>
                    <a:pt x="2590" y="17514"/>
                  </a:cubicBezTo>
                  <a:cubicBezTo>
                    <a:pt x="2618" y="17482"/>
                    <a:pt x="2680" y="17246"/>
                    <a:pt x="2728" y="16983"/>
                  </a:cubicBezTo>
                  <a:cubicBezTo>
                    <a:pt x="2845" y="16336"/>
                    <a:pt x="2854" y="16303"/>
                    <a:pt x="2944" y="16138"/>
                  </a:cubicBezTo>
                  <a:cubicBezTo>
                    <a:pt x="2989" y="16056"/>
                    <a:pt x="3104" y="16024"/>
                    <a:pt x="3212" y="16063"/>
                  </a:cubicBezTo>
                  <a:cubicBezTo>
                    <a:pt x="3340" y="16109"/>
                    <a:pt x="3394" y="16080"/>
                    <a:pt x="3376" y="15981"/>
                  </a:cubicBezTo>
                  <a:cubicBezTo>
                    <a:pt x="3356" y="15871"/>
                    <a:pt x="3499" y="15839"/>
                    <a:pt x="3933" y="15839"/>
                  </a:cubicBezTo>
                  <a:cubicBezTo>
                    <a:pt x="4361" y="15839"/>
                    <a:pt x="4509" y="15875"/>
                    <a:pt x="4490" y="15981"/>
                  </a:cubicBezTo>
                  <a:cubicBezTo>
                    <a:pt x="4476" y="16060"/>
                    <a:pt x="4521" y="16114"/>
                    <a:pt x="4589" y="16101"/>
                  </a:cubicBezTo>
                  <a:cubicBezTo>
                    <a:pt x="4813" y="16058"/>
                    <a:pt x="5230" y="16244"/>
                    <a:pt x="5401" y="16460"/>
                  </a:cubicBezTo>
                  <a:cubicBezTo>
                    <a:pt x="5494" y="16577"/>
                    <a:pt x="5621" y="16669"/>
                    <a:pt x="5683" y="16669"/>
                  </a:cubicBezTo>
                  <a:cubicBezTo>
                    <a:pt x="5863" y="16669"/>
                    <a:pt x="6350" y="17305"/>
                    <a:pt x="6233" y="17387"/>
                  </a:cubicBezTo>
                  <a:cubicBezTo>
                    <a:pt x="6177" y="17427"/>
                    <a:pt x="6157" y="17601"/>
                    <a:pt x="6187" y="17776"/>
                  </a:cubicBezTo>
                  <a:cubicBezTo>
                    <a:pt x="6232" y="18029"/>
                    <a:pt x="6199" y="18122"/>
                    <a:pt x="6030" y="18225"/>
                  </a:cubicBezTo>
                  <a:cubicBezTo>
                    <a:pt x="5908" y="18300"/>
                    <a:pt x="5843" y="18427"/>
                    <a:pt x="5873" y="18517"/>
                  </a:cubicBezTo>
                  <a:cubicBezTo>
                    <a:pt x="5929" y="18684"/>
                    <a:pt x="5595" y="18946"/>
                    <a:pt x="5454" y="18846"/>
                  </a:cubicBezTo>
                  <a:cubicBezTo>
                    <a:pt x="5407" y="18813"/>
                    <a:pt x="5344" y="18888"/>
                    <a:pt x="5316" y="19010"/>
                  </a:cubicBezTo>
                  <a:cubicBezTo>
                    <a:pt x="5286" y="19142"/>
                    <a:pt x="5213" y="19210"/>
                    <a:pt x="5132" y="19175"/>
                  </a:cubicBezTo>
                  <a:cubicBezTo>
                    <a:pt x="4921" y="19082"/>
                    <a:pt x="4910" y="19833"/>
                    <a:pt x="5119" y="20072"/>
                  </a:cubicBezTo>
                  <a:cubicBezTo>
                    <a:pt x="5212" y="20179"/>
                    <a:pt x="5298" y="20338"/>
                    <a:pt x="5309" y="20424"/>
                  </a:cubicBezTo>
                  <a:cubicBezTo>
                    <a:pt x="5350" y="20744"/>
                    <a:pt x="5551" y="20879"/>
                    <a:pt x="5912" y="20843"/>
                  </a:cubicBezTo>
                  <a:cubicBezTo>
                    <a:pt x="6118" y="20822"/>
                    <a:pt x="6370" y="20882"/>
                    <a:pt x="6502" y="20977"/>
                  </a:cubicBezTo>
                  <a:cubicBezTo>
                    <a:pt x="6713" y="21131"/>
                    <a:pt x="6722" y="21160"/>
                    <a:pt x="6581" y="21322"/>
                  </a:cubicBezTo>
                  <a:cubicBezTo>
                    <a:pt x="6495" y="21419"/>
                    <a:pt x="6117" y="21469"/>
                    <a:pt x="5486" y="21516"/>
                  </a:cubicBezTo>
                  <a:lnTo>
                    <a:pt x="13284" y="21516"/>
                  </a:lnTo>
                  <a:cubicBezTo>
                    <a:pt x="11183" y="21472"/>
                    <a:pt x="9335" y="21418"/>
                    <a:pt x="9274" y="21396"/>
                  </a:cubicBezTo>
                  <a:cubicBezTo>
                    <a:pt x="9205" y="21372"/>
                    <a:pt x="9183" y="21247"/>
                    <a:pt x="9215" y="21097"/>
                  </a:cubicBezTo>
                  <a:cubicBezTo>
                    <a:pt x="9244" y="20956"/>
                    <a:pt x="9276" y="20644"/>
                    <a:pt x="9287" y="20402"/>
                  </a:cubicBezTo>
                  <a:cubicBezTo>
                    <a:pt x="9303" y="20044"/>
                    <a:pt x="9345" y="19948"/>
                    <a:pt x="9523" y="19900"/>
                  </a:cubicBezTo>
                  <a:cubicBezTo>
                    <a:pt x="9752" y="19839"/>
                    <a:pt x="9784" y="19713"/>
                    <a:pt x="9621" y="19489"/>
                  </a:cubicBezTo>
                  <a:cubicBezTo>
                    <a:pt x="9558" y="19402"/>
                    <a:pt x="9561" y="19278"/>
                    <a:pt x="9634" y="19122"/>
                  </a:cubicBezTo>
                  <a:cubicBezTo>
                    <a:pt x="9695" y="18993"/>
                    <a:pt x="9730" y="18749"/>
                    <a:pt x="9713" y="18584"/>
                  </a:cubicBezTo>
                  <a:cubicBezTo>
                    <a:pt x="9686" y="18314"/>
                    <a:pt x="9644" y="18281"/>
                    <a:pt x="9294" y="18277"/>
                  </a:cubicBezTo>
                  <a:cubicBezTo>
                    <a:pt x="9079" y="18275"/>
                    <a:pt x="8781" y="18320"/>
                    <a:pt x="8632" y="18374"/>
                  </a:cubicBezTo>
                  <a:cubicBezTo>
                    <a:pt x="8448" y="18442"/>
                    <a:pt x="8264" y="18428"/>
                    <a:pt x="8055" y="18330"/>
                  </a:cubicBezTo>
                  <a:cubicBezTo>
                    <a:pt x="7886" y="18250"/>
                    <a:pt x="7635" y="18183"/>
                    <a:pt x="7498" y="18180"/>
                  </a:cubicBezTo>
                  <a:cubicBezTo>
                    <a:pt x="7284" y="18175"/>
                    <a:pt x="7255" y="18128"/>
                    <a:pt x="7282" y="17866"/>
                  </a:cubicBezTo>
                  <a:cubicBezTo>
                    <a:pt x="7307" y="17623"/>
                    <a:pt x="7258" y="17541"/>
                    <a:pt x="7059" y="17454"/>
                  </a:cubicBezTo>
                  <a:cubicBezTo>
                    <a:pt x="6856" y="17366"/>
                    <a:pt x="6810" y="17274"/>
                    <a:pt x="6810" y="16961"/>
                  </a:cubicBezTo>
                  <a:cubicBezTo>
                    <a:pt x="6810" y="16731"/>
                    <a:pt x="6867" y="16530"/>
                    <a:pt x="6954" y="16475"/>
                  </a:cubicBezTo>
                  <a:cubicBezTo>
                    <a:pt x="7137" y="16358"/>
                    <a:pt x="7317" y="15697"/>
                    <a:pt x="7190" y="15607"/>
                  </a:cubicBezTo>
                  <a:cubicBezTo>
                    <a:pt x="7018" y="15486"/>
                    <a:pt x="7293" y="15099"/>
                    <a:pt x="7498" y="15173"/>
                  </a:cubicBezTo>
                  <a:cubicBezTo>
                    <a:pt x="7633" y="15222"/>
                    <a:pt x="7688" y="15186"/>
                    <a:pt x="7688" y="15053"/>
                  </a:cubicBezTo>
                  <a:cubicBezTo>
                    <a:pt x="7688" y="14952"/>
                    <a:pt x="7763" y="14843"/>
                    <a:pt x="7858" y="14814"/>
                  </a:cubicBezTo>
                  <a:cubicBezTo>
                    <a:pt x="7954" y="14785"/>
                    <a:pt x="8076" y="14656"/>
                    <a:pt x="8127" y="14522"/>
                  </a:cubicBezTo>
                  <a:cubicBezTo>
                    <a:pt x="8258" y="14182"/>
                    <a:pt x="8861" y="14186"/>
                    <a:pt x="9012" y="14530"/>
                  </a:cubicBezTo>
                  <a:cubicBezTo>
                    <a:pt x="9087" y="14701"/>
                    <a:pt x="9146" y="14736"/>
                    <a:pt x="9221" y="14650"/>
                  </a:cubicBezTo>
                  <a:cubicBezTo>
                    <a:pt x="9297" y="14564"/>
                    <a:pt x="9359" y="14601"/>
                    <a:pt x="9438" y="14769"/>
                  </a:cubicBezTo>
                  <a:cubicBezTo>
                    <a:pt x="9498" y="14898"/>
                    <a:pt x="9513" y="15000"/>
                    <a:pt x="9470" y="15001"/>
                  </a:cubicBezTo>
                  <a:cubicBezTo>
                    <a:pt x="9229" y="15009"/>
                    <a:pt x="9934" y="15440"/>
                    <a:pt x="10191" y="15442"/>
                  </a:cubicBezTo>
                  <a:cubicBezTo>
                    <a:pt x="10362" y="15444"/>
                    <a:pt x="10533" y="15505"/>
                    <a:pt x="10571" y="15577"/>
                  </a:cubicBezTo>
                  <a:cubicBezTo>
                    <a:pt x="10618" y="15663"/>
                    <a:pt x="10670" y="15626"/>
                    <a:pt x="10722" y="15465"/>
                  </a:cubicBezTo>
                  <a:cubicBezTo>
                    <a:pt x="10765" y="15331"/>
                    <a:pt x="10901" y="15172"/>
                    <a:pt x="11024" y="15113"/>
                  </a:cubicBezTo>
                  <a:cubicBezTo>
                    <a:pt x="11336" y="14964"/>
                    <a:pt x="11540" y="14759"/>
                    <a:pt x="11626" y="14500"/>
                  </a:cubicBezTo>
                  <a:cubicBezTo>
                    <a:pt x="11699" y="14283"/>
                    <a:pt x="11701" y="14285"/>
                    <a:pt x="11882" y="14537"/>
                  </a:cubicBezTo>
                  <a:cubicBezTo>
                    <a:pt x="11984" y="14680"/>
                    <a:pt x="12108" y="14766"/>
                    <a:pt x="12157" y="14732"/>
                  </a:cubicBezTo>
                  <a:cubicBezTo>
                    <a:pt x="12206" y="14697"/>
                    <a:pt x="12366" y="14774"/>
                    <a:pt x="12511" y="14904"/>
                  </a:cubicBezTo>
                  <a:cubicBezTo>
                    <a:pt x="12656" y="15034"/>
                    <a:pt x="12938" y="15153"/>
                    <a:pt x="13140" y="15166"/>
                  </a:cubicBezTo>
                  <a:cubicBezTo>
                    <a:pt x="13600" y="15195"/>
                    <a:pt x="13742" y="15294"/>
                    <a:pt x="13664" y="15525"/>
                  </a:cubicBezTo>
                  <a:cubicBezTo>
                    <a:pt x="13612" y="15679"/>
                    <a:pt x="13660" y="15692"/>
                    <a:pt x="14018" y="15637"/>
                  </a:cubicBezTo>
                  <a:cubicBezTo>
                    <a:pt x="14382" y="15581"/>
                    <a:pt x="14468" y="15616"/>
                    <a:pt x="14673" y="15869"/>
                  </a:cubicBezTo>
                  <a:cubicBezTo>
                    <a:pt x="14853" y="16090"/>
                    <a:pt x="15010" y="16155"/>
                    <a:pt x="15322" y="16160"/>
                  </a:cubicBezTo>
                  <a:cubicBezTo>
                    <a:pt x="15666" y="16166"/>
                    <a:pt x="15728" y="16206"/>
                    <a:pt x="15728" y="16392"/>
                  </a:cubicBezTo>
                  <a:cubicBezTo>
                    <a:pt x="15729" y="16628"/>
                    <a:pt x="16025" y="16711"/>
                    <a:pt x="16233" y="16534"/>
                  </a:cubicBezTo>
                  <a:cubicBezTo>
                    <a:pt x="16299" y="16478"/>
                    <a:pt x="16551" y="16550"/>
                    <a:pt x="16862" y="16707"/>
                  </a:cubicBezTo>
                  <a:cubicBezTo>
                    <a:pt x="17149" y="16851"/>
                    <a:pt x="17577" y="17001"/>
                    <a:pt x="17806" y="17043"/>
                  </a:cubicBezTo>
                  <a:cubicBezTo>
                    <a:pt x="18188" y="17113"/>
                    <a:pt x="18225" y="17096"/>
                    <a:pt x="18310" y="16841"/>
                  </a:cubicBezTo>
                  <a:cubicBezTo>
                    <a:pt x="18372" y="16656"/>
                    <a:pt x="18453" y="16588"/>
                    <a:pt x="18553" y="16632"/>
                  </a:cubicBezTo>
                  <a:cubicBezTo>
                    <a:pt x="18726" y="16707"/>
                    <a:pt x="18758" y="16448"/>
                    <a:pt x="18599" y="16265"/>
                  </a:cubicBezTo>
                  <a:cubicBezTo>
                    <a:pt x="18464" y="16111"/>
                    <a:pt x="18740" y="15318"/>
                    <a:pt x="18913" y="15360"/>
                  </a:cubicBezTo>
                  <a:cubicBezTo>
                    <a:pt x="19046" y="15392"/>
                    <a:pt x="19127" y="14366"/>
                    <a:pt x="18998" y="14276"/>
                  </a:cubicBezTo>
                  <a:cubicBezTo>
                    <a:pt x="18959" y="14248"/>
                    <a:pt x="18691" y="14218"/>
                    <a:pt x="18402" y="14208"/>
                  </a:cubicBezTo>
                  <a:cubicBezTo>
                    <a:pt x="18113" y="14198"/>
                    <a:pt x="17826" y="14149"/>
                    <a:pt x="17766" y="14096"/>
                  </a:cubicBezTo>
                  <a:cubicBezTo>
                    <a:pt x="17707" y="14043"/>
                    <a:pt x="17478" y="14016"/>
                    <a:pt x="17255" y="14036"/>
                  </a:cubicBezTo>
                  <a:cubicBezTo>
                    <a:pt x="16959" y="14063"/>
                    <a:pt x="16809" y="14020"/>
                    <a:pt x="16692" y="13872"/>
                  </a:cubicBezTo>
                  <a:cubicBezTo>
                    <a:pt x="16603" y="13760"/>
                    <a:pt x="16571" y="13664"/>
                    <a:pt x="16620" y="13662"/>
                  </a:cubicBezTo>
                  <a:cubicBezTo>
                    <a:pt x="16668" y="13661"/>
                    <a:pt x="16596" y="13563"/>
                    <a:pt x="16462" y="13445"/>
                  </a:cubicBezTo>
                  <a:cubicBezTo>
                    <a:pt x="16245" y="13255"/>
                    <a:pt x="16218" y="13152"/>
                    <a:pt x="16220" y="12495"/>
                  </a:cubicBezTo>
                  <a:cubicBezTo>
                    <a:pt x="16222" y="11850"/>
                    <a:pt x="16252" y="11736"/>
                    <a:pt x="16456" y="11560"/>
                  </a:cubicBezTo>
                  <a:cubicBezTo>
                    <a:pt x="16616" y="11423"/>
                    <a:pt x="16665" y="11299"/>
                    <a:pt x="16620" y="11164"/>
                  </a:cubicBezTo>
                  <a:cubicBezTo>
                    <a:pt x="16524" y="10880"/>
                    <a:pt x="16804" y="10429"/>
                    <a:pt x="17019" y="10521"/>
                  </a:cubicBezTo>
                  <a:cubicBezTo>
                    <a:pt x="17165" y="10583"/>
                    <a:pt x="17174" y="10568"/>
                    <a:pt x="17065" y="10416"/>
                  </a:cubicBezTo>
                  <a:cubicBezTo>
                    <a:pt x="16878" y="10153"/>
                    <a:pt x="17078" y="10052"/>
                    <a:pt x="17760" y="10079"/>
                  </a:cubicBezTo>
                  <a:cubicBezTo>
                    <a:pt x="18399" y="10105"/>
                    <a:pt x="18547" y="10169"/>
                    <a:pt x="18474" y="10386"/>
                  </a:cubicBezTo>
                  <a:cubicBezTo>
                    <a:pt x="18441" y="10484"/>
                    <a:pt x="18512" y="10550"/>
                    <a:pt x="18684" y="10573"/>
                  </a:cubicBezTo>
                  <a:cubicBezTo>
                    <a:pt x="18867" y="10597"/>
                    <a:pt x="18939" y="10660"/>
                    <a:pt x="18920" y="10790"/>
                  </a:cubicBezTo>
                  <a:cubicBezTo>
                    <a:pt x="18902" y="10911"/>
                    <a:pt x="18972" y="10991"/>
                    <a:pt x="19116" y="11014"/>
                  </a:cubicBezTo>
                  <a:cubicBezTo>
                    <a:pt x="19287" y="11042"/>
                    <a:pt x="19331" y="11113"/>
                    <a:pt x="19306" y="11314"/>
                  </a:cubicBezTo>
                  <a:cubicBezTo>
                    <a:pt x="19278" y="11541"/>
                    <a:pt x="19305" y="11558"/>
                    <a:pt x="19503" y="11486"/>
                  </a:cubicBezTo>
                  <a:cubicBezTo>
                    <a:pt x="19628" y="11440"/>
                    <a:pt x="19784" y="11404"/>
                    <a:pt x="19850" y="11403"/>
                  </a:cubicBezTo>
                  <a:cubicBezTo>
                    <a:pt x="19936" y="11403"/>
                    <a:pt x="19936" y="11362"/>
                    <a:pt x="19863" y="11261"/>
                  </a:cubicBezTo>
                  <a:cubicBezTo>
                    <a:pt x="19789" y="11159"/>
                    <a:pt x="19813" y="11098"/>
                    <a:pt x="19942" y="11022"/>
                  </a:cubicBezTo>
                  <a:cubicBezTo>
                    <a:pt x="20039" y="10965"/>
                    <a:pt x="20164" y="10937"/>
                    <a:pt x="20224" y="10962"/>
                  </a:cubicBezTo>
                  <a:cubicBezTo>
                    <a:pt x="20284" y="10987"/>
                    <a:pt x="20359" y="10900"/>
                    <a:pt x="20388" y="10775"/>
                  </a:cubicBezTo>
                  <a:cubicBezTo>
                    <a:pt x="20416" y="10650"/>
                    <a:pt x="20512" y="10551"/>
                    <a:pt x="20604" y="10551"/>
                  </a:cubicBezTo>
                  <a:cubicBezTo>
                    <a:pt x="20733" y="10551"/>
                    <a:pt x="20762" y="10474"/>
                    <a:pt x="20728" y="10214"/>
                  </a:cubicBezTo>
                  <a:cubicBezTo>
                    <a:pt x="20686" y="9882"/>
                    <a:pt x="20881" y="9543"/>
                    <a:pt x="21089" y="9586"/>
                  </a:cubicBezTo>
                  <a:cubicBezTo>
                    <a:pt x="21143" y="9597"/>
                    <a:pt x="21186" y="9321"/>
                    <a:pt x="21187" y="8950"/>
                  </a:cubicBezTo>
                  <a:cubicBezTo>
                    <a:pt x="21188" y="8373"/>
                    <a:pt x="21217" y="8284"/>
                    <a:pt x="21410" y="8202"/>
                  </a:cubicBezTo>
                  <a:cubicBezTo>
                    <a:pt x="21490" y="8168"/>
                    <a:pt x="21517" y="8131"/>
                    <a:pt x="21554" y="8097"/>
                  </a:cubicBezTo>
                  <a:lnTo>
                    <a:pt x="21554" y="8030"/>
                  </a:lnTo>
                  <a:cubicBezTo>
                    <a:pt x="21534" y="8026"/>
                    <a:pt x="21550" y="8005"/>
                    <a:pt x="21508" y="8015"/>
                  </a:cubicBezTo>
                  <a:cubicBezTo>
                    <a:pt x="21432" y="8032"/>
                    <a:pt x="21384" y="7924"/>
                    <a:pt x="21384" y="7716"/>
                  </a:cubicBezTo>
                  <a:cubicBezTo>
                    <a:pt x="21384" y="7508"/>
                    <a:pt x="21432" y="7392"/>
                    <a:pt x="21508" y="7409"/>
                  </a:cubicBezTo>
                  <a:cubicBezTo>
                    <a:pt x="21534" y="7415"/>
                    <a:pt x="21534" y="7386"/>
                    <a:pt x="21554" y="7379"/>
                  </a:cubicBezTo>
                  <a:lnTo>
                    <a:pt x="21554" y="7282"/>
                  </a:lnTo>
                  <a:cubicBezTo>
                    <a:pt x="21516" y="7245"/>
                    <a:pt x="21490" y="7205"/>
                    <a:pt x="21410" y="7192"/>
                  </a:cubicBezTo>
                  <a:cubicBezTo>
                    <a:pt x="21259" y="7168"/>
                    <a:pt x="21187" y="7081"/>
                    <a:pt x="21187" y="6915"/>
                  </a:cubicBezTo>
                  <a:cubicBezTo>
                    <a:pt x="21187" y="6580"/>
                    <a:pt x="21142" y="6552"/>
                    <a:pt x="20597" y="6534"/>
                  </a:cubicBezTo>
                  <a:cubicBezTo>
                    <a:pt x="20236" y="6522"/>
                    <a:pt x="20078" y="6456"/>
                    <a:pt x="19955" y="6280"/>
                  </a:cubicBezTo>
                  <a:cubicBezTo>
                    <a:pt x="19817" y="6083"/>
                    <a:pt x="19683" y="6043"/>
                    <a:pt x="19116" y="6040"/>
                  </a:cubicBezTo>
                  <a:lnTo>
                    <a:pt x="18441" y="6040"/>
                  </a:lnTo>
                  <a:lnTo>
                    <a:pt x="18572" y="6399"/>
                  </a:lnTo>
                  <a:cubicBezTo>
                    <a:pt x="18724" y="6813"/>
                    <a:pt x="18746" y="7501"/>
                    <a:pt x="18612" y="7596"/>
                  </a:cubicBezTo>
                  <a:cubicBezTo>
                    <a:pt x="18562" y="7632"/>
                    <a:pt x="18522" y="7745"/>
                    <a:pt x="18520" y="7850"/>
                  </a:cubicBezTo>
                  <a:cubicBezTo>
                    <a:pt x="18511" y="8443"/>
                    <a:pt x="18473" y="8666"/>
                    <a:pt x="18363" y="8770"/>
                  </a:cubicBezTo>
                  <a:cubicBezTo>
                    <a:pt x="18184" y="8940"/>
                    <a:pt x="16001" y="8985"/>
                    <a:pt x="15807" y="8823"/>
                  </a:cubicBezTo>
                  <a:cubicBezTo>
                    <a:pt x="15697" y="8731"/>
                    <a:pt x="15682" y="8670"/>
                    <a:pt x="15761" y="8613"/>
                  </a:cubicBezTo>
                  <a:cubicBezTo>
                    <a:pt x="15916" y="8504"/>
                    <a:pt x="15906" y="8320"/>
                    <a:pt x="15748" y="8389"/>
                  </a:cubicBezTo>
                  <a:cubicBezTo>
                    <a:pt x="15648" y="8433"/>
                    <a:pt x="15103" y="8031"/>
                    <a:pt x="14811" y="7701"/>
                  </a:cubicBezTo>
                  <a:cubicBezTo>
                    <a:pt x="14789" y="7675"/>
                    <a:pt x="14817" y="7547"/>
                    <a:pt x="14877" y="7409"/>
                  </a:cubicBezTo>
                  <a:cubicBezTo>
                    <a:pt x="14936" y="7272"/>
                    <a:pt x="15001" y="7053"/>
                    <a:pt x="15021" y="6930"/>
                  </a:cubicBezTo>
                  <a:cubicBezTo>
                    <a:pt x="15040" y="6808"/>
                    <a:pt x="15117" y="6727"/>
                    <a:pt x="15185" y="6743"/>
                  </a:cubicBezTo>
                  <a:cubicBezTo>
                    <a:pt x="15252" y="6760"/>
                    <a:pt x="15279" y="6719"/>
                    <a:pt x="15244" y="6654"/>
                  </a:cubicBezTo>
                  <a:cubicBezTo>
                    <a:pt x="15133" y="6450"/>
                    <a:pt x="15374" y="6235"/>
                    <a:pt x="15650" y="6295"/>
                  </a:cubicBezTo>
                  <a:cubicBezTo>
                    <a:pt x="15853" y="6339"/>
                    <a:pt x="15898" y="6316"/>
                    <a:pt x="15853" y="6182"/>
                  </a:cubicBezTo>
                  <a:cubicBezTo>
                    <a:pt x="15782" y="5971"/>
                    <a:pt x="15955" y="5760"/>
                    <a:pt x="16135" y="5838"/>
                  </a:cubicBezTo>
                  <a:cubicBezTo>
                    <a:pt x="16380" y="5946"/>
                    <a:pt x="16304" y="5137"/>
                    <a:pt x="16050" y="4933"/>
                  </a:cubicBezTo>
                  <a:cubicBezTo>
                    <a:pt x="15929" y="4837"/>
                    <a:pt x="15827" y="4673"/>
                    <a:pt x="15827" y="4567"/>
                  </a:cubicBezTo>
                  <a:cubicBezTo>
                    <a:pt x="15826" y="4414"/>
                    <a:pt x="15755" y="4377"/>
                    <a:pt x="15486" y="4402"/>
                  </a:cubicBezTo>
                  <a:cubicBezTo>
                    <a:pt x="14963" y="4451"/>
                    <a:pt x="14313" y="4689"/>
                    <a:pt x="14313" y="4829"/>
                  </a:cubicBezTo>
                  <a:cubicBezTo>
                    <a:pt x="14313" y="4898"/>
                    <a:pt x="14226" y="5045"/>
                    <a:pt x="14116" y="5158"/>
                  </a:cubicBezTo>
                  <a:cubicBezTo>
                    <a:pt x="14007" y="5270"/>
                    <a:pt x="13941" y="5420"/>
                    <a:pt x="13966" y="5494"/>
                  </a:cubicBezTo>
                  <a:cubicBezTo>
                    <a:pt x="13991" y="5569"/>
                    <a:pt x="13948" y="5725"/>
                    <a:pt x="13874" y="5838"/>
                  </a:cubicBezTo>
                  <a:cubicBezTo>
                    <a:pt x="13766" y="6005"/>
                    <a:pt x="13709" y="6017"/>
                    <a:pt x="13566" y="5913"/>
                  </a:cubicBezTo>
                  <a:cubicBezTo>
                    <a:pt x="13469" y="5842"/>
                    <a:pt x="13399" y="5743"/>
                    <a:pt x="13409" y="5689"/>
                  </a:cubicBezTo>
                  <a:cubicBezTo>
                    <a:pt x="13430" y="5570"/>
                    <a:pt x="13044" y="5564"/>
                    <a:pt x="12885" y="5681"/>
                  </a:cubicBezTo>
                  <a:cubicBezTo>
                    <a:pt x="12727" y="5797"/>
                    <a:pt x="11851" y="5356"/>
                    <a:pt x="11934" y="5203"/>
                  </a:cubicBezTo>
                  <a:cubicBezTo>
                    <a:pt x="11978" y="5123"/>
                    <a:pt x="11902" y="5088"/>
                    <a:pt x="11718" y="5113"/>
                  </a:cubicBezTo>
                  <a:cubicBezTo>
                    <a:pt x="11491" y="5143"/>
                    <a:pt x="11436" y="5107"/>
                    <a:pt x="11410" y="4903"/>
                  </a:cubicBezTo>
                  <a:cubicBezTo>
                    <a:pt x="11393" y="4766"/>
                    <a:pt x="11315" y="4649"/>
                    <a:pt x="11240" y="4649"/>
                  </a:cubicBezTo>
                  <a:cubicBezTo>
                    <a:pt x="11071" y="4649"/>
                    <a:pt x="10870" y="4246"/>
                    <a:pt x="10938" y="4043"/>
                  </a:cubicBezTo>
                  <a:cubicBezTo>
                    <a:pt x="10970" y="3950"/>
                    <a:pt x="11072" y="3913"/>
                    <a:pt x="11207" y="3953"/>
                  </a:cubicBezTo>
                  <a:cubicBezTo>
                    <a:pt x="11352" y="3997"/>
                    <a:pt x="11403" y="3977"/>
                    <a:pt x="11358" y="3894"/>
                  </a:cubicBezTo>
                  <a:cubicBezTo>
                    <a:pt x="11320" y="3825"/>
                    <a:pt x="11395" y="3691"/>
                    <a:pt x="11535" y="3587"/>
                  </a:cubicBezTo>
                  <a:cubicBezTo>
                    <a:pt x="11672" y="3484"/>
                    <a:pt x="11766" y="3372"/>
                    <a:pt x="11738" y="3340"/>
                  </a:cubicBezTo>
                  <a:cubicBezTo>
                    <a:pt x="11642" y="3231"/>
                    <a:pt x="11895" y="2993"/>
                    <a:pt x="12039" y="3056"/>
                  </a:cubicBezTo>
                  <a:cubicBezTo>
                    <a:pt x="12160" y="3109"/>
                    <a:pt x="12177" y="2979"/>
                    <a:pt x="12157" y="2226"/>
                  </a:cubicBezTo>
                  <a:cubicBezTo>
                    <a:pt x="12144" y="1732"/>
                    <a:pt x="12102" y="1347"/>
                    <a:pt x="12065" y="1373"/>
                  </a:cubicBezTo>
                  <a:cubicBezTo>
                    <a:pt x="12029" y="1399"/>
                    <a:pt x="11925" y="1322"/>
                    <a:pt x="11830" y="1201"/>
                  </a:cubicBezTo>
                  <a:cubicBezTo>
                    <a:pt x="11734" y="1080"/>
                    <a:pt x="11687" y="977"/>
                    <a:pt x="11731" y="977"/>
                  </a:cubicBezTo>
                  <a:cubicBezTo>
                    <a:pt x="11776" y="977"/>
                    <a:pt x="11717" y="857"/>
                    <a:pt x="11594" y="707"/>
                  </a:cubicBezTo>
                  <a:cubicBezTo>
                    <a:pt x="11422" y="499"/>
                    <a:pt x="11247" y="426"/>
                    <a:pt x="10866" y="401"/>
                  </a:cubicBezTo>
                  <a:cubicBezTo>
                    <a:pt x="10524" y="378"/>
                    <a:pt x="10377" y="326"/>
                    <a:pt x="10394" y="229"/>
                  </a:cubicBezTo>
                  <a:cubicBezTo>
                    <a:pt x="10429" y="34"/>
                    <a:pt x="10137" y="-84"/>
                    <a:pt x="10001" y="71"/>
                  </a:cubicBezTo>
                  <a:cubicBezTo>
                    <a:pt x="9872" y="219"/>
                    <a:pt x="9381" y="247"/>
                    <a:pt x="9307" y="109"/>
                  </a:cubicBezTo>
                  <a:cubicBezTo>
                    <a:pt x="9262" y="26"/>
                    <a:pt x="9110" y="-3"/>
                    <a:pt x="8972" y="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43" name="Shape 543"/>
            <p:cNvSpPr/>
            <p:nvPr/>
          </p:nvSpPr>
          <p:spPr>
            <a:xfrm>
              <a:off x="0" y="1188058"/>
              <a:ext cx="1366599" cy="7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Putting it all Together</a:t>
              </a:r>
            </a:p>
          </p:txBody>
        </p:sp>
      </p:grpSp>
      <p:grpSp>
        <p:nvGrpSpPr>
          <p:cNvPr id="553" name="Group 553"/>
          <p:cNvGrpSpPr/>
          <p:nvPr/>
        </p:nvGrpSpPr>
        <p:grpSpPr>
          <a:xfrm>
            <a:off x="5173147" y="2781949"/>
            <a:ext cx="1366600" cy="1532205"/>
            <a:chOff x="70749" y="238103"/>
            <a:chExt cx="1366598" cy="1532204"/>
          </a:xfrm>
        </p:grpSpPr>
        <p:grpSp>
          <p:nvGrpSpPr>
            <p:cNvPr id="551" name="Group 551"/>
            <p:cNvGrpSpPr/>
            <p:nvPr/>
          </p:nvGrpSpPr>
          <p:grpSpPr>
            <a:xfrm>
              <a:off x="118026" y="238103"/>
              <a:ext cx="1272045" cy="870050"/>
              <a:chOff x="55779" y="55779"/>
              <a:chExt cx="1272043" cy="870048"/>
            </a:xfrm>
          </p:grpSpPr>
          <p:pic>
            <p:nvPicPr>
              <p:cNvPr id="545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5779" y="55779"/>
                <a:ext cx="734669" cy="734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550" name="Group 550"/>
              <p:cNvGrpSpPr/>
              <p:nvPr/>
            </p:nvGrpSpPr>
            <p:grpSpPr>
              <a:xfrm>
                <a:off x="501550" y="485454"/>
                <a:ext cx="826274" cy="440375"/>
                <a:chOff x="0" y="3503"/>
                <a:chExt cx="826272" cy="440374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3503"/>
                  <a:ext cx="826273" cy="440376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22230" y="93528"/>
                  <a:ext cx="778572" cy="319085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297818" y="109652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297818" y="261249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552" name="Shape 552"/>
            <p:cNvSpPr/>
            <p:nvPr/>
          </p:nvSpPr>
          <p:spPr>
            <a:xfrm>
              <a:off x="70749" y="1158941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Hybrid Control</a:t>
              </a:r>
            </a:p>
          </p:txBody>
        </p:sp>
      </p:grpSp>
      <p:sp>
        <p:nvSpPr>
          <p:cNvPr id="554" name="Shape 554"/>
          <p:cNvSpPr/>
          <p:nvPr/>
        </p:nvSpPr>
        <p:spPr>
          <a:xfrm rot="19950317">
            <a:off x="1796908" y="2583276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5" name="Shape 555"/>
          <p:cNvSpPr/>
          <p:nvPr/>
        </p:nvSpPr>
        <p:spPr>
          <a:xfrm rot="1650000">
            <a:off x="1802664" y="4230459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6" name="Shape 556"/>
          <p:cNvSpPr/>
          <p:nvPr/>
        </p:nvSpPr>
        <p:spPr>
          <a:xfrm rot="19950317">
            <a:off x="4140743" y="4192932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7" name="Shape 557"/>
          <p:cNvSpPr/>
          <p:nvPr/>
        </p:nvSpPr>
        <p:spPr>
          <a:xfrm rot="1650000">
            <a:off x="4141070" y="2618044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6602382" y="3107555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4153472" y="1603083"/>
            <a:ext cx="4897820" cy="388993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1826676" y="4018030"/>
            <a:ext cx="2241837" cy="1699321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slow" advClick="1" p14:dur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563" name="Shape 563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64" name="Shape 564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65" name="Shape 565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6" name="Shape 566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67" name="Shape 567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568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570" name="Shape 570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571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Shape 574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575" name="Shape 575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576" name="Shape 576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577" name="Shape 577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578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579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80" name="Shape 580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81" name="Shape 581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582" name="Shape 582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583" name="Shape 58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586" name="Group 58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584" name="Shape 58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585" name="Shape 58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587" name="Shape 587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8" name="Shape 588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89" name="Shape 589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0" name="Shape 590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1" name="Shape 591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2" name="Shape 592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93" name="Shape 593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594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Shape 597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598" name="Shape 598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599" name="Shape 599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00" name="Shape 600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601" name="Shape 601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2" name="Shape 602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3" name="Shape 603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4" name="Shape 604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05" name="Shape 605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606" name="Shape 606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607" name="Shape 607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608" name="Shape 608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609" name="Shape 609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610" name="Shape 610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611" name="Shape 611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612" name="Shape 612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613" name="Shape 613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614" name="Shape 614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615" name="Shape 615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616" name="Shape 616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617" name="imageedit_3_471845020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18" name="1439545467_mac_computer_monitor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21" name="Group 621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619" name="imageedit_2_730560692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0" name="Shape 620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300</a:t>
              </a:r>
            </a:p>
          </p:txBody>
        </p:sp>
      </p:grpSp>
      <p:grpSp>
        <p:nvGrpSpPr>
          <p:cNvPr id="624" name="Group 624"/>
          <p:cNvGrpSpPr/>
          <p:nvPr/>
        </p:nvGrpSpPr>
        <p:grpSpPr>
          <a:xfrm>
            <a:off x="4337193" y="1446286"/>
            <a:ext cx="462122" cy="577280"/>
            <a:chOff x="0" y="0"/>
            <a:chExt cx="462121" cy="577279"/>
          </a:xfrm>
        </p:grpSpPr>
        <p:pic>
          <p:nvPicPr>
            <p:cNvPr id="622" name="1439545117_youtub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3" name="Shape 623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200</a:t>
              </a:r>
            </a:p>
          </p:txBody>
        </p:sp>
      </p:grpSp>
      <p:grpSp>
        <p:nvGrpSpPr>
          <p:cNvPr id="627" name="Group 627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625" name="1439525615_Yellow_Pages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6" name="Shape 626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7" grpId="3"/>
      <p:bldP build="whole" bldLvl="1" animBg="1" rev="0" advAuto="0" spid="624" grpId="2"/>
      <p:bldP build="whole" bldLvl="1" animBg="1" rev="0" advAuto="0" spid="621" grpId="1"/>
      <p:bldP build="whole" bldLvl="1" animBg="1" rev="0" advAuto="0" spid="618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630" name="Shape 63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34" name="Shape 634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635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36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637" name="Shape 637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638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Shape 641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642" name="Shape 642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643" name="Shape 643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644" name="Shape 644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645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646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647" name="Shape 647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48" name="Shape 648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649" name="Shape 649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650" name="Shape 650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653" name="Group 653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651" name="Shape 651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654" name="Shape 654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5" name="Shape 655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6" name="Shape 656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7" name="Shape 657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8" name="Shape 658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59" name="Shape 659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60" name="Shape 660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61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Shape 664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665" name="Shape 665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666" name="Shape 666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667" name="Shape 667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668" name="Shape 668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69" name="Shape 669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0" name="Shape 670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1" name="Shape 671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673" name="Shape 673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674" name="Shape 674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675" name="Shape 675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676" name="Shape 676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677" name="Shape 677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678" name="Shape 678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679" name="Shape 679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680" name="Shape 680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681" name="Shape 681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682" name="Shape 682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683" name="Shape 683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684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5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Shape 688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689" name="Shape 689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690" name="Shape 690"/>
          <p:cNvSpPr/>
          <p:nvPr/>
        </p:nvSpPr>
        <p:spPr>
          <a:xfrm>
            <a:off x="4158250" y="2168614"/>
            <a:ext cx="1" cy="80147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4138460" y="3228677"/>
            <a:ext cx="695690" cy="695690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2" name="Shape 692"/>
          <p:cNvSpPr/>
          <p:nvPr/>
        </p:nvSpPr>
        <p:spPr>
          <a:xfrm flipH="1">
            <a:off x="3343966" y="4694702"/>
            <a:ext cx="973849" cy="69489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693" name="buffering.gif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380591" y="5531589"/>
            <a:ext cx="652424" cy="652424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Shape 694"/>
          <p:cNvSpPr/>
          <p:nvPr/>
        </p:nvSpPr>
        <p:spPr>
          <a:xfrm>
            <a:off x="5403078" y="5528804"/>
            <a:ext cx="771863" cy="568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grpSp>
        <p:nvGrpSpPr>
          <p:cNvPr id="698" name="Group 698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696" name="1439525615_Yellow_Pages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7" name="Shape 697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  <p:sp>
        <p:nvSpPr>
          <p:cNvPr id="699" name="Shape 699"/>
          <p:cNvSpPr/>
          <p:nvPr/>
        </p:nvSpPr>
        <p:spPr>
          <a:xfrm>
            <a:off x="4600911" y="3215441"/>
            <a:ext cx="1301156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Congestion!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25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ntr" nodeType="afterEffect" presetSubtype="6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11" dur="25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12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5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2" grpId="3"/>
      <p:bldP build="whole" bldLvl="1" animBg="1" rev="0" advAuto="0" spid="690" grpId="1"/>
      <p:bldP build="whole" bldLvl="1" animBg="1" rev="0" advAuto="0" spid="691" grpId="2"/>
      <p:bldP build="whole" bldLvl="1" animBg="1" rev="0" advAuto="0" spid="695" grpId="4"/>
      <p:bldP build="whole" bldLvl="1" animBg="1" rev="0" advAuto="0" spid="699" grpId="5"/>
      <p:bldP build="whole" bldLvl="1" animBg="1" rev="0" advAuto="0" spid="694" grpId="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702" name="Shape 702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03" name="Shape 703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04" name="Shape 704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05" name="Shape 705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6" name="Shape 706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707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709" name="Shape 709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710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713" name="Shape 713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14" name="Shape 714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15" name="Shape 715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16" name="Shape 716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717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18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19" name="Shape 719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720" name="Shape 720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721" name="Shape 721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722" name="Shape 722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725" name="Group 725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723" name="Shape 723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724" name="Shape 724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726" name="Shape 726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7" name="Shape 727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8" name="Shape 728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29" name="Shape 729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0" name="Shape 730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1" name="Shape 731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32" name="Shape 732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733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736" name="Shape 736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737" name="Shape 737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738" name="Shape 738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739" name="Shape 739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740" name="Shape 740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1" name="Shape 741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2" name="Shape 742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3" name="Shape 743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44" name="Shape 744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745" name="Shape 745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746" name="Shape 746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747" name="Shape 747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748" name="Shape 748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749" name="Shape 749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750" name="Shape 750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751" name="Shape 751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752" name="Shape 752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753" name="Shape 753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754" name="Shape 754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755" name="Shape 755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756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758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759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760" name="Shape 760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761" name="Shape 761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762" name="Shape 762"/>
          <p:cNvSpPr/>
          <p:nvPr/>
        </p:nvSpPr>
        <p:spPr>
          <a:xfrm>
            <a:off x="4158250" y="2168614"/>
            <a:ext cx="1" cy="80147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3" name="Shape 763"/>
          <p:cNvSpPr/>
          <p:nvPr/>
        </p:nvSpPr>
        <p:spPr>
          <a:xfrm flipH="1">
            <a:off x="3069064" y="3328129"/>
            <a:ext cx="586826" cy="58682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4" name="Shape 764"/>
          <p:cNvSpPr/>
          <p:nvPr/>
        </p:nvSpPr>
        <p:spPr>
          <a:xfrm flipH="1">
            <a:off x="2757900" y="4018095"/>
            <a:ext cx="1" cy="137150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5" name="Shape 765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766" name="Shape 766"/>
          <p:cNvSpPr/>
          <p:nvPr/>
        </p:nvSpPr>
        <p:spPr>
          <a:xfrm>
            <a:off x="4285250" y="2278330"/>
            <a:ext cx="1" cy="801474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7" name="Shape 767"/>
          <p:cNvSpPr/>
          <p:nvPr/>
        </p:nvSpPr>
        <p:spPr>
          <a:xfrm>
            <a:off x="4292572" y="3285811"/>
            <a:ext cx="669432" cy="669432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8" name="Shape 768"/>
          <p:cNvSpPr/>
          <p:nvPr/>
        </p:nvSpPr>
        <p:spPr>
          <a:xfrm>
            <a:off x="5325485" y="4023934"/>
            <a:ext cx="1" cy="1359823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69" name="Shape 769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772" name="Group 772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770" name="1439525615_Yellow_Pages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71" name="Shape 771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25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ntr" nodeType="afterEffect" presetSubtype="12" presetID="18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1" dur="25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25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25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4" dur="25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Class="entr" nodeType="afterEffect" presetSubtype="6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8" dur="25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2" dur="25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25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67" grpId="6"/>
      <p:bldP build="whole" bldLvl="1" animBg="1" rev="0" advAuto="0" spid="766" grpId="5"/>
      <p:bldP build="whole" bldLvl="1" animBg="1" rev="0" advAuto="0" spid="769" grpId="8"/>
      <p:bldP build="whole" bldLvl="1" animBg="1" rev="0" advAuto="0" spid="762" grpId="1"/>
      <p:bldP build="whole" bldLvl="1" animBg="1" rev="0" advAuto="0" spid="763" grpId="2"/>
      <p:bldP build="whole" bldLvl="1" animBg="1" rev="0" advAuto="0" spid="764" grpId="3"/>
      <p:bldP build="whole" bldLvl="1" animBg="1" rev="0" advAuto="0" spid="765" grpId="4"/>
      <p:bldP build="whole" bldLvl="1" animBg="1" rev="0" advAuto="0" spid="768" grpId="7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775" name="Shape 775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6" name="Shape 776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777" name="Shape 777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78" name="Shape 778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79" name="Shape 779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780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Shape 782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783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4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786" name="Shape 786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787" name="Shape 787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788" name="Shape 788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789" name="Shape 789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795" name="Group 795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790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791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792" name="Shape 792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793" name="Shape 793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794" name="Shape 794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796" name="Shape 796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799" name="Group 799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797" name="Shape 797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798" name="Shape 798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800" name="Shape 800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1" name="Shape 801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02" name="Shape 802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807" name="Group 807"/>
          <p:cNvGrpSpPr/>
          <p:nvPr/>
        </p:nvGrpSpPr>
        <p:grpSpPr>
          <a:xfrm>
            <a:off x="1674092" y="3538502"/>
            <a:ext cx="2960201" cy="409679"/>
            <a:chOff x="0" y="0"/>
            <a:chExt cx="2960200" cy="409677"/>
          </a:xfrm>
        </p:grpSpPr>
        <p:sp>
          <p:nvSpPr>
            <p:cNvPr id="803" name="Shape 803"/>
            <p:cNvSpPr/>
            <p:nvPr/>
          </p:nvSpPr>
          <p:spPr>
            <a:xfrm flipV="1">
              <a:off x="1602003" y="-1"/>
              <a:ext cx="482268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04" name="Shape 804"/>
            <p:cNvSpPr/>
            <p:nvPr/>
          </p:nvSpPr>
          <p:spPr>
            <a:xfrm flipH="1" flipV="1">
              <a:off x="2578383" y="99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 flipH="1" flipV="1">
              <a:off x="976810" y="226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 flipV="1">
              <a:off x="0" y="-1"/>
              <a:ext cx="482267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pic>
        <p:nvPicPr>
          <p:cNvPr id="808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09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0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811" name="Shape 811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12" name="Shape 812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13" name="Shape 813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14" name="Shape 814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815" name="Shape 815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6" name="Shape 816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7" name="Shape 817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8" name="Shape 818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19" name="Shape 819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820" name="Shape 820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821" name="Shape 821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822" name="Shape 822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823" name="Shape 823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824" name="Shape 824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825" name="Shape 825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826" name="Shape 826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827" name="Shape 827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828" name="Shape 828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829" name="Shape 829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830" name="Shape 830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831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Shape 835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836" name="Shape 836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840" name="Group 840"/>
          <p:cNvGrpSpPr/>
          <p:nvPr/>
        </p:nvGrpSpPr>
        <p:grpSpPr>
          <a:xfrm>
            <a:off x="2757900" y="2168614"/>
            <a:ext cx="1400351" cy="3220982"/>
            <a:chOff x="0" y="0"/>
            <a:chExt cx="1400350" cy="3220980"/>
          </a:xfrm>
        </p:grpSpPr>
        <p:sp>
          <p:nvSpPr>
            <p:cNvPr id="837" name="Shape 837"/>
            <p:cNvSpPr/>
            <p:nvPr/>
          </p:nvSpPr>
          <p:spPr>
            <a:xfrm flipH="1">
              <a:off x="1400350" y="0"/>
              <a:ext cx="1" cy="8014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38" name="Shape 838"/>
            <p:cNvSpPr/>
            <p:nvPr/>
          </p:nvSpPr>
          <p:spPr>
            <a:xfrm flipH="1">
              <a:off x="311164" y="1159514"/>
              <a:ext cx="586826" cy="58682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39" name="Shape 839"/>
            <p:cNvSpPr/>
            <p:nvPr/>
          </p:nvSpPr>
          <p:spPr>
            <a:xfrm flipH="1">
              <a:off x="-1" y="1849481"/>
              <a:ext cx="2" cy="137150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4285250" y="2278330"/>
            <a:ext cx="1040236" cy="3105427"/>
            <a:chOff x="0" y="0"/>
            <a:chExt cx="1040235" cy="3105426"/>
          </a:xfrm>
        </p:grpSpPr>
        <p:sp>
          <p:nvSpPr>
            <p:cNvPr id="841" name="Shape 841"/>
            <p:cNvSpPr/>
            <p:nvPr/>
          </p:nvSpPr>
          <p:spPr>
            <a:xfrm flipH="1">
              <a:off x="-1" y="0"/>
              <a:ext cx="2" cy="8014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42" name="Shape 842"/>
            <p:cNvSpPr/>
            <p:nvPr/>
          </p:nvSpPr>
          <p:spPr>
            <a:xfrm>
              <a:off x="7321" y="1007481"/>
              <a:ext cx="669432" cy="66943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843" name="Shape 843"/>
            <p:cNvSpPr/>
            <p:nvPr/>
          </p:nvSpPr>
          <p:spPr>
            <a:xfrm flipH="1">
              <a:off x="1040235" y="1745604"/>
              <a:ext cx="1" cy="135982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845" name="Shape 845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846" name="Shape 846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849" name="Group 849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847" name="1439525615_Yellow_Pages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48" name="Shape 848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  <p:sp>
        <p:nvSpPr>
          <p:cNvPr id="850" name="Shape 850"/>
          <p:cNvSpPr/>
          <p:nvPr/>
        </p:nvSpPr>
        <p:spPr>
          <a:xfrm>
            <a:off x="353453" y="2351493"/>
            <a:ext cx="8429602" cy="1727897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228600" algn="ctr">
              <a:defRPr sz="4400"/>
            </a:pPr>
            <a:r>
              <a:t>Needs global view to coordinate videos and network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853" name="Shape 853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54" name="Shape 854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55" name="Shape 855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56" name="Shape 856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857" name="Shape 857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858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860" name="Shape 860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861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862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863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864" name="Shape 864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865" name="Shape 865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866" name="Shape 866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867" name="Shape 867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868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869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870" name="Shape 870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871" name="Shape 871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872" name="Shape 872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873" name="Shape 87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876" name="Group 87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874" name="Shape 87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875" name="Shape 87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877" name="Shape 877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8" name="Shape 878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79" name="Shape 879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0" name="Shape 880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1" name="Shape 881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2" name="Shape 882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83" name="Shape 883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884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5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886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Shape 887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888" name="Shape 888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889" name="Shape 889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890" name="Shape 890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891" name="Shape 891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2" name="Shape 892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3" name="Shape 893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4" name="Shape 894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895" name="Shape 895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896" name="Shape 896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897" name="Shape 897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898" name="Shape 898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899" name="Shape 899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900" name="Shape 900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901" name="Shape 901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902" name="Shape 902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03" name="Shape 903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904" name="Shape 904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05" name="Shape 905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906" name="Shape 906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907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8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09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0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911" name="Shape 911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12" name="Shape 912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916" name="Group 916"/>
          <p:cNvGrpSpPr/>
          <p:nvPr/>
        </p:nvGrpSpPr>
        <p:grpSpPr>
          <a:xfrm>
            <a:off x="2757900" y="2168614"/>
            <a:ext cx="1400351" cy="3220982"/>
            <a:chOff x="0" y="0"/>
            <a:chExt cx="1400350" cy="3220980"/>
          </a:xfrm>
        </p:grpSpPr>
        <p:sp>
          <p:nvSpPr>
            <p:cNvPr id="913" name="Shape 913"/>
            <p:cNvSpPr/>
            <p:nvPr/>
          </p:nvSpPr>
          <p:spPr>
            <a:xfrm flipH="1">
              <a:off x="1400350" y="0"/>
              <a:ext cx="1" cy="8014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4" name="Shape 914"/>
            <p:cNvSpPr/>
            <p:nvPr/>
          </p:nvSpPr>
          <p:spPr>
            <a:xfrm flipH="1">
              <a:off x="311164" y="1159514"/>
              <a:ext cx="586826" cy="58682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5" name="Shape 915"/>
            <p:cNvSpPr/>
            <p:nvPr/>
          </p:nvSpPr>
          <p:spPr>
            <a:xfrm flipH="1">
              <a:off x="-1" y="1849481"/>
              <a:ext cx="2" cy="137150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920" name="Group 920"/>
          <p:cNvGrpSpPr/>
          <p:nvPr/>
        </p:nvGrpSpPr>
        <p:grpSpPr>
          <a:xfrm>
            <a:off x="4285250" y="2278330"/>
            <a:ext cx="1040236" cy="3105427"/>
            <a:chOff x="0" y="0"/>
            <a:chExt cx="1040235" cy="3105426"/>
          </a:xfrm>
        </p:grpSpPr>
        <p:sp>
          <p:nvSpPr>
            <p:cNvPr id="917" name="Shape 917"/>
            <p:cNvSpPr/>
            <p:nvPr/>
          </p:nvSpPr>
          <p:spPr>
            <a:xfrm flipH="1">
              <a:off x="-1" y="0"/>
              <a:ext cx="2" cy="8014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8" name="Shape 918"/>
            <p:cNvSpPr/>
            <p:nvPr/>
          </p:nvSpPr>
          <p:spPr>
            <a:xfrm>
              <a:off x="7321" y="1007481"/>
              <a:ext cx="669432" cy="66943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19" name="Shape 919"/>
            <p:cNvSpPr/>
            <p:nvPr/>
          </p:nvSpPr>
          <p:spPr>
            <a:xfrm flipH="1">
              <a:off x="1040235" y="1745604"/>
              <a:ext cx="1" cy="135982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921" name="Shape 921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22" name="Shape 922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925" name="Group 925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923" name="1439525615_Yellow_Pages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24" name="Shape 924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Motivating Centralized Optimization</a:t>
            </a:r>
          </a:p>
        </p:txBody>
      </p:sp>
      <p:sp>
        <p:nvSpPr>
          <p:cNvPr id="928" name="Shape 928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1" name="Shape 931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932" name="Shape 932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933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935" name="Shape 935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936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939" name="Shape 939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940" name="Shape 940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941" name="Shape 941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942" name="Shape 942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943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944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945" name="Shape 945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946" name="Shape 946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947" name="Shape 947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948" name="Shape 948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951" name="Group 951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949" name="Shape 949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952" name="Shape 952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3" name="Shape 953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4" name="Shape 954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5" name="Shape 955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6" name="Shape 956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7" name="Shape 957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8" name="Shape 958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59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0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961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962" name="Shape 962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963" name="Shape 963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964" name="Shape 964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965" name="Shape 965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966" name="Shape 966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7" name="Shape 967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8" name="Shape 968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69" name="Shape 969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70" name="Shape 970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971" name="Shape 971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972" name="Shape 972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973" name="Shape 973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974" name="Shape 974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975" name="Shape 975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976" name="Shape 976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977" name="Shape 977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78" name="Shape 978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979" name="Shape 979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80" name="Shape 980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981" name="Shape 981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982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3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5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986" name="Shape 986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87" name="Shape 987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991" name="Group 991"/>
          <p:cNvGrpSpPr/>
          <p:nvPr/>
        </p:nvGrpSpPr>
        <p:grpSpPr>
          <a:xfrm>
            <a:off x="2757900" y="2168614"/>
            <a:ext cx="1400351" cy="3220982"/>
            <a:chOff x="0" y="0"/>
            <a:chExt cx="1400350" cy="3220980"/>
          </a:xfrm>
        </p:grpSpPr>
        <p:sp>
          <p:nvSpPr>
            <p:cNvPr id="988" name="Shape 988"/>
            <p:cNvSpPr/>
            <p:nvPr/>
          </p:nvSpPr>
          <p:spPr>
            <a:xfrm flipH="1">
              <a:off x="1400350" y="0"/>
              <a:ext cx="1" cy="8014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89" name="Shape 989"/>
            <p:cNvSpPr/>
            <p:nvPr/>
          </p:nvSpPr>
          <p:spPr>
            <a:xfrm flipH="1">
              <a:off x="311164" y="1159514"/>
              <a:ext cx="586826" cy="58682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 flipH="1">
              <a:off x="-1" y="1849481"/>
              <a:ext cx="2" cy="137150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4285250" y="2278330"/>
            <a:ext cx="1040236" cy="3105427"/>
            <a:chOff x="0" y="0"/>
            <a:chExt cx="1040235" cy="3105426"/>
          </a:xfrm>
        </p:grpSpPr>
        <p:sp>
          <p:nvSpPr>
            <p:cNvPr id="992" name="Shape 992"/>
            <p:cNvSpPr/>
            <p:nvPr/>
          </p:nvSpPr>
          <p:spPr>
            <a:xfrm flipH="1">
              <a:off x="-1" y="0"/>
              <a:ext cx="2" cy="8014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7321" y="1007481"/>
              <a:ext cx="669432" cy="66943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 flipH="1">
              <a:off x="1040235" y="1745604"/>
              <a:ext cx="1" cy="135982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996" name="Shape 996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997" name="Shape 997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1000" name="Group 1000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998" name="1439521798_Brain-Games-red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99" name="Shape 999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379475">
              <a:defRPr sz="3652"/>
            </a:pPr>
            <a:r>
              <a:rPr b="1">
                <a:solidFill>
                  <a:srgbClr val="3566FB"/>
                </a:solidFill>
              </a:rPr>
              <a:t>Live Video</a:t>
            </a:r>
            <a:r>
              <a:rPr>
                <a:solidFill>
                  <a:srgbClr val="3566FB"/>
                </a:solidFill>
              </a:rPr>
              <a:t> is Becoming Wildly Popular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1468" indent="-321468"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Commercial sports streams</a:t>
            </a:r>
          </a:p>
          <a:p>
            <a:pPr lvl="1" marL="778668" indent="-321468">
              <a:buChar char="•"/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marL="321468" indent="-321468"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User-generated streams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Shape 1002"/>
          <p:cNvSpPr/>
          <p:nvPr/>
        </p:nvSpPr>
        <p:spPr>
          <a:xfrm>
            <a:off x="2558645" y="3031063"/>
            <a:ext cx="2140154" cy="48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6">
                    <a:satOff val="-35873"/>
                    <a:lumOff val="-12431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DELIVERY COST</a:t>
            </a:r>
          </a:p>
        </p:txBody>
      </p:sp>
      <p:sp>
        <p:nvSpPr>
          <p:cNvPr id="1003" name="Shape 100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Solving </a:t>
            </a:r>
            <a:r>
              <a:t>Centralized Optimization</a:t>
            </a:r>
          </a:p>
        </p:txBody>
      </p:sp>
      <p:sp>
        <p:nvSpPr>
          <p:cNvPr id="1004" name="Shape 1004"/>
          <p:cNvSpPr/>
          <p:nvPr/>
        </p:nvSpPr>
        <p:spPr>
          <a:xfrm>
            <a:off x="2566925" y="2596219"/>
            <a:ext cx="2402994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4">
                    <a:satOff val="-1335"/>
                    <a:lumOff val="-10274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SERVICE QUALITY</a:t>
            </a:r>
          </a:p>
        </p:txBody>
      </p:sp>
      <p:sp>
        <p:nvSpPr>
          <p:cNvPr id="1005" name="Shape 1005"/>
          <p:cNvSpPr/>
          <p:nvPr/>
        </p:nvSpPr>
        <p:spPr>
          <a:xfrm>
            <a:off x="2536583" y="3834021"/>
            <a:ext cx="4070834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5">
                    <a:satOff val="-6843"/>
                    <a:lumOff val="-10705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DON’T EXCEED LINK CAPACITY</a:t>
            </a:r>
          </a:p>
        </p:txBody>
      </p:sp>
      <p:sp>
        <p:nvSpPr>
          <p:cNvPr id="1006" name="Shape 1006"/>
          <p:cNvSpPr/>
          <p:nvPr/>
        </p:nvSpPr>
        <p:spPr>
          <a:xfrm>
            <a:off x="2533108" y="4275809"/>
            <a:ext cx="4975251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2">
                    <a:satOff val="-4966"/>
                    <a:lumOff val="-10549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SENDER MUST HAVE RECEIVED VIDEO</a:t>
            </a:r>
          </a:p>
        </p:txBody>
      </p:sp>
      <p:sp>
        <p:nvSpPr>
          <p:cNvPr id="1007" name="Shape 1007"/>
          <p:cNvSpPr/>
          <p:nvPr/>
        </p:nvSpPr>
        <p:spPr>
          <a:xfrm>
            <a:off x="909879" y="2653160"/>
            <a:ext cx="1616218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MAXIMIZE</a:t>
            </a:r>
          </a:p>
        </p:txBody>
      </p:sp>
      <p:sp>
        <p:nvSpPr>
          <p:cNvPr id="1008" name="Shape 1008"/>
          <p:cNvSpPr/>
          <p:nvPr/>
        </p:nvSpPr>
        <p:spPr>
          <a:xfrm>
            <a:off x="909879" y="3093141"/>
            <a:ext cx="1616218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MINIMIZE</a:t>
            </a:r>
          </a:p>
        </p:txBody>
      </p:sp>
      <p:sp>
        <p:nvSpPr>
          <p:cNvPr id="1009" name="Shape 1009"/>
          <p:cNvSpPr/>
          <p:nvPr/>
        </p:nvSpPr>
        <p:spPr>
          <a:xfrm>
            <a:off x="909879" y="3898258"/>
            <a:ext cx="1616218" cy="3644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SUBJECT 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25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25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25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5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25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25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7" grpId="1"/>
      <p:bldP build="whole" bldLvl="1" animBg="1" rev="0" advAuto="0" spid="1006" grpId="7"/>
      <p:bldP build="whole" bldLvl="1" animBg="1" rev="0" advAuto="0" spid="1005" grpId="6"/>
      <p:bldP build="whole" bldLvl="1" animBg="1" rev="0" advAuto="0" spid="1004" grpId="2"/>
      <p:bldP build="whole" bldLvl="1" animBg="1" rev="0" advAuto="0" spid="1009" grpId="5"/>
      <p:bldP build="whole" bldLvl="1" animBg="1" rev="0" advAuto="0" spid="1002" grpId="4"/>
      <p:bldP build="whole" bldLvl="1" animBg="1" rev="0" advAuto="0" spid="1008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1" name="ilp.pdf"/>
          <p:cNvPicPr>
            <a:picLocks noChangeAspect="1"/>
          </p:cNvPicPr>
          <p:nvPr/>
        </p:nvPicPr>
        <p:blipFill>
          <a:blip r:embed="rId2">
            <a:extLst/>
          </a:blip>
          <a:srcRect l="10312" t="12549" r="53942" b="84151"/>
          <a:stretch>
            <a:fillRect/>
          </a:stretch>
        </p:blipFill>
        <p:spPr>
          <a:xfrm>
            <a:off x="817773" y="4858247"/>
            <a:ext cx="7709048" cy="9208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2" name="ilp.pdf"/>
          <p:cNvPicPr>
            <a:picLocks noChangeAspect="1"/>
          </p:cNvPicPr>
          <p:nvPr/>
        </p:nvPicPr>
        <p:blipFill>
          <a:blip r:embed="rId2">
            <a:extLst/>
          </a:blip>
          <a:srcRect l="10312" t="9978" r="53942" b="87474"/>
          <a:stretch>
            <a:fillRect/>
          </a:stretch>
        </p:blipFill>
        <p:spPr>
          <a:xfrm>
            <a:off x="817773" y="3937530"/>
            <a:ext cx="7709048" cy="711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3" name="ilp.pdf"/>
          <p:cNvPicPr>
            <a:picLocks noChangeAspect="1"/>
          </p:cNvPicPr>
          <p:nvPr/>
        </p:nvPicPr>
        <p:blipFill>
          <a:blip r:embed="rId2">
            <a:extLst/>
          </a:blip>
          <a:srcRect l="10312" t="7359" r="53942" b="90012"/>
          <a:stretch>
            <a:fillRect/>
          </a:stretch>
        </p:blipFill>
        <p:spPr>
          <a:xfrm>
            <a:off x="817773" y="2711212"/>
            <a:ext cx="7709048" cy="733505"/>
          </a:xfrm>
          <a:prstGeom prst="rect">
            <a:avLst/>
          </a:prstGeom>
          <a:ln w="12700">
            <a:miter lim="400000"/>
          </a:ln>
        </p:spPr>
      </p:pic>
      <p:sp>
        <p:nvSpPr>
          <p:cNvPr id="1014" name="Shape 101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Solving </a:t>
            </a:r>
            <a:r>
              <a:t>Centralized Optimization</a:t>
            </a:r>
          </a:p>
        </p:txBody>
      </p:sp>
      <p:sp>
        <p:nvSpPr>
          <p:cNvPr id="1015" name="Shape 1015"/>
          <p:cNvSpPr/>
          <p:nvPr/>
        </p:nvSpPr>
        <p:spPr>
          <a:xfrm>
            <a:off x="1489237" y="2669887"/>
            <a:ext cx="7141029" cy="417522"/>
          </a:xfrm>
          <a:prstGeom prst="roundRect">
            <a:avLst>
              <a:gd name="adj" fmla="val 45626"/>
            </a:avLst>
          </a:prstGeom>
          <a:solidFill>
            <a:schemeClr val="accent4">
              <a:alpha val="25000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6" name="Shape 1016"/>
          <p:cNvSpPr/>
          <p:nvPr/>
        </p:nvSpPr>
        <p:spPr>
          <a:xfrm>
            <a:off x="3858255" y="2257918"/>
            <a:ext cx="2402993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4">
                    <a:satOff val="-1335"/>
                    <a:lumOff val="-10274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SERVICE QUALITY</a:t>
            </a:r>
          </a:p>
        </p:txBody>
      </p:sp>
      <p:sp>
        <p:nvSpPr>
          <p:cNvPr id="1017" name="Shape 1017"/>
          <p:cNvSpPr/>
          <p:nvPr/>
        </p:nvSpPr>
        <p:spPr>
          <a:xfrm>
            <a:off x="1489237" y="3092043"/>
            <a:ext cx="6344837" cy="366636"/>
          </a:xfrm>
          <a:prstGeom prst="roundRect">
            <a:avLst>
              <a:gd name="adj" fmla="val 50000"/>
            </a:avLst>
          </a:prstGeom>
          <a:solidFill>
            <a:schemeClr val="accent6">
              <a:alpha val="25000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8" name="Shape 1018"/>
          <p:cNvSpPr/>
          <p:nvPr/>
        </p:nvSpPr>
        <p:spPr>
          <a:xfrm>
            <a:off x="3591578" y="3358193"/>
            <a:ext cx="2140155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6">
                    <a:satOff val="-35873"/>
                    <a:lumOff val="-12431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DELIVERY COST</a:t>
            </a:r>
          </a:p>
        </p:txBody>
      </p:sp>
      <p:sp>
        <p:nvSpPr>
          <p:cNvPr id="1019" name="Shape 1019"/>
          <p:cNvSpPr/>
          <p:nvPr/>
        </p:nvSpPr>
        <p:spPr>
          <a:xfrm>
            <a:off x="2819682" y="4898258"/>
            <a:ext cx="5585460" cy="417522"/>
          </a:xfrm>
          <a:prstGeom prst="roundRect">
            <a:avLst>
              <a:gd name="adj" fmla="val 45626"/>
            </a:avLst>
          </a:prstGeom>
          <a:solidFill>
            <a:schemeClr val="accent5">
              <a:alpha val="25000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0" name="Shape 1020"/>
          <p:cNvSpPr/>
          <p:nvPr/>
        </p:nvSpPr>
        <p:spPr>
          <a:xfrm>
            <a:off x="3576995" y="4520155"/>
            <a:ext cx="4070834" cy="48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5">
                    <a:satOff val="-6843"/>
                    <a:lumOff val="-10705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DON’T EXCEED LINK CAPACITY</a:t>
            </a:r>
          </a:p>
        </p:txBody>
      </p:sp>
      <p:sp>
        <p:nvSpPr>
          <p:cNvPr id="1021" name="Shape 1021"/>
          <p:cNvSpPr/>
          <p:nvPr/>
        </p:nvSpPr>
        <p:spPr>
          <a:xfrm>
            <a:off x="2823518" y="5343612"/>
            <a:ext cx="5207846" cy="428284"/>
          </a:xfrm>
          <a:prstGeom prst="roundRect">
            <a:avLst>
              <a:gd name="adj" fmla="val 44480"/>
            </a:avLst>
          </a:prstGeom>
          <a:solidFill>
            <a:schemeClr val="accent2">
              <a:alpha val="25000"/>
            </a:schemeClr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2" name="Shape 1022"/>
          <p:cNvSpPr/>
          <p:nvPr/>
        </p:nvSpPr>
        <p:spPr>
          <a:xfrm>
            <a:off x="2939815" y="5666269"/>
            <a:ext cx="4975252" cy="488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600">
                <a:solidFill>
                  <a:schemeClr val="accent2">
                    <a:satOff val="-4966"/>
                    <a:lumOff val="-10549"/>
                  </a:schemeClr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SENDER MUST HAVE RECEIVED VIDEO</a:t>
            </a:r>
          </a:p>
        </p:txBody>
      </p:sp>
      <p:pic>
        <p:nvPicPr>
          <p:cNvPr id="1023" name="ilp.pdf"/>
          <p:cNvPicPr>
            <a:picLocks noChangeAspect="1"/>
          </p:cNvPicPr>
          <p:nvPr/>
        </p:nvPicPr>
        <p:blipFill>
          <a:blip r:embed="rId2">
            <a:extLst/>
          </a:blip>
          <a:srcRect l="10312" t="10038" r="81222" b="88850"/>
          <a:stretch>
            <a:fillRect/>
          </a:stretch>
        </p:blipFill>
        <p:spPr>
          <a:xfrm>
            <a:off x="817773" y="3956537"/>
            <a:ext cx="1825740" cy="3100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4" name="ilp.pdf"/>
          <p:cNvPicPr>
            <a:picLocks noChangeAspect="1"/>
          </p:cNvPicPr>
          <p:nvPr/>
        </p:nvPicPr>
        <p:blipFill>
          <a:blip r:embed="rId2">
            <a:extLst/>
          </a:blip>
          <a:srcRect l="10312" t="7359" r="86673" b="90216"/>
          <a:stretch>
            <a:fillRect/>
          </a:stretch>
        </p:blipFill>
        <p:spPr>
          <a:xfrm>
            <a:off x="817773" y="2711212"/>
            <a:ext cx="650031" cy="676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10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Flexibility of Centralized Optimization</a:t>
            </a:r>
          </a:p>
        </p:txBody>
      </p:sp>
      <p:sp>
        <p:nvSpPr>
          <p:cNvPr id="1027" name="Shape 1027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8" name="Shape 1028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29" name="Shape 1029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0" name="Shape 1030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031" name="Shape 1031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032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3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034" name="Shape 1034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035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6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7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038" name="Shape 1038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039" name="Shape 1039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040" name="Shape 1040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041" name="Shape 1041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1042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043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044" name="Shape 1044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045" name="Shape 1045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1047" name="Shape 1047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050" name="Group 1050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048" name="Shape 1048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051" name="Shape 1051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3" name="Shape 1053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4" name="Shape 1054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5" name="Shape 1055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6" name="Shape 1056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57" name="Shape 1057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058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9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0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061" name="Shape 1061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062" name="Shape 1062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065" name="Shape 1065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6" name="Shape 1066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7" name="Shape 1067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068" name="Shape 1068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071" name="Group 1071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069" name="imageedit_2_7305606927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0" name="Shape 1070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074" name="Group 1074"/>
          <p:cNvGrpSpPr/>
          <p:nvPr/>
        </p:nvGrpSpPr>
        <p:grpSpPr>
          <a:xfrm>
            <a:off x="2575290" y="5640232"/>
            <a:ext cx="2839520" cy="460793"/>
            <a:chOff x="0" y="0"/>
            <a:chExt cx="2839519" cy="460791"/>
          </a:xfrm>
        </p:grpSpPr>
        <p:pic>
          <p:nvPicPr>
            <p:cNvPr id="1072" name="imageedit_3_471845020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460792" cy="460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3" name="imageedit_3_471845020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78727" y="0"/>
              <a:ext cx="460793" cy="4607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75" name="Shape 1075"/>
          <p:cNvSpPr/>
          <p:nvPr/>
        </p:nvSpPr>
        <p:spPr>
          <a:xfrm>
            <a:off x="2923131" y="250658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76" name="Shape 1076"/>
          <p:cNvSpPr/>
          <p:nvPr/>
        </p:nvSpPr>
        <p:spPr>
          <a:xfrm>
            <a:off x="7006236" y="3189021"/>
            <a:ext cx="1616218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077" name="Shape 1077"/>
          <p:cNvSpPr/>
          <p:nvPr/>
        </p:nvSpPr>
        <p:spPr>
          <a:xfrm>
            <a:off x="3988406" y="2506242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78" name="Shape 1078"/>
          <p:cNvSpPr/>
          <p:nvPr/>
        </p:nvSpPr>
        <p:spPr>
          <a:xfrm>
            <a:off x="1637891" y="249673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79" name="Shape 1079"/>
          <p:cNvSpPr/>
          <p:nvPr/>
        </p:nvSpPr>
        <p:spPr>
          <a:xfrm>
            <a:off x="1190851" y="3670379"/>
            <a:ext cx="462122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262731" y="399332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634331" y="399332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082" name="Shape 1082"/>
          <p:cNvSpPr/>
          <p:nvPr/>
        </p:nvSpPr>
        <p:spPr>
          <a:xfrm>
            <a:off x="4663111" y="3670379"/>
            <a:ext cx="462122" cy="303254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083" name="Shape 1083"/>
          <p:cNvSpPr/>
          <p:nvPr/>
        </p:nvSpPr>
        <p:spPr>
          <a:xfrm>
            <a:off x="962251" y="5153624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084" name="Shape 1084"/>
          <p:cNvSpPr/>
          <p:nvPr/>
        </p:nvSpPr>
        <p:spPr>
          <a:xfrm>
            <a:off x="2567531" y="514151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085" name="Shape 1085"/>
          <p:cNvSpPr/>
          <p:nvPr/>
        </p:nvSpPr>
        <p:spPr>
          <a:xfrm>
            <a:off x="3805527" y="514151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310222" y="5141512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1099" name="Group 1099"/>
          <p:cNvGrpSpPr/>
          <p:nvPr/>
        </p:nvGrpSpPr>
        <p:grpSpPr>
          <a:xfrm>
            <a:off x="962251" y="2173795"/>
            <a:ext cx="7283030" cy="2960140"/>
            <a:chOff x="0" y="0"/>
            <a:chExt cx="7283028" cy="2960139"/>
          </a:xfrm>
        </p:grpSpPr>
        <p:sp>
          <p:nvSpPr>
            <p:cNvPr id="1087" name="Shape 1087"/>
            <p:cNvSpPr/>
            <p:nvPr/>
          </p:nvSpPr>
          <p:spPr>
            <a:xfrm>
              <a:off x="6043984" y="467444"/>
              <a:ext cx="1239045" cy="394557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Cost</a:t>
              </a: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3026155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2" name="Shape 1092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3" name="Shape 1093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5" name="Shape 1095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6" name="Shape 1096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098" name="Shape 1098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100" name="1439521798_Brain-Games-red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15214" y="2734481"/>
            <a:ext cx="601678" cy="601678"/>
          </a:xfrm>
          <a:prstGeom prst="rect">
            <a:avLst/>
          </a:prstGeom>
          <a:ln w="12700">
            <a:miter lim="400000"/>
          </a:ln>
        </p:spPr>
      </p:pic>
      <p:sp>
        <p:nvSpPr>
          <p:cNvPr id="1101" name="Shape 1101"/>
          <p:cNvSpPr/>
          <p:nvPr/>
        </p:nvSpPr>
        <p:spPr>
          <a:xfrm>
            <a:off x="5495935" y="3429754"/>
            <a:ext cx="1040236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Central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Controller</a:t>
            </a:r>
          </a:p>
        </p:txBody>
      </p:sp>
      <p:sp>
        <p:nvSpPr>
          <p:cNvPr id="1102" name="Shape 1102"/>
          <p:cNvSpPr/>
          <p:nvPr/>
        </p:nvSpPr>
        <p:spPr>
          <a:xfrm>
            <a:off x="4158250" y="2168614"/>
            <a:ext cx="1" cy="801474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3" name="Shape 1103"/>
          <p:cNvSpPr/>
          <p:nvPr/>
        </p:nvSpPr>
        <p:spPr>
          <a:xfrm flipH="1">
            <a:off x="3069064" y="3328129"/>
            <a:ext cx="586826" cy="586826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4" name="Shape 1104"/>
          <p:cNvSpPr/>
          <p:nvPr/>
        </p:nvSpPr>
        <p:spPr>
          <a:xfrm flipH="1">
            <a:off x="2757900" y="4018095"/>
            <a:ext cx="1" cy="137150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5" name="Shape 1105"/>
          <p:cNvSpPr/>
          <p:nvPr/>
        </p:nvSpPr>
        <p:spPr>
          <a:xfrm>
            <a:off x="4401930" y="3268190"/>
            <a:ext cx="665032" cy="665032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6" name="Shape 1106"/>
          <p:cNvSpPr/>
          <p:nvPr/>
        </p:nvSpPr>
        <p:spPr>
          <a:xfrm>
            <a:off x="5162332" y="4024918"/>
            <a:ext cx="1" cy="1380851"/>
          </a:xfrm>
          <a:prstGeom prst="line">
            <a:avLst/>
          </a:prstGeom>
          <a:ln w="25400">
            <a:solidFill>
              <a:schemeClr val="accent1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07" name="Shape 1107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108" name="Shape 1108"/>
          <p:cNvSpPr/>
          <p:nvPr/>
        </p:nvSpPr>
        <p:spPr>
          <a:xfrm>
            <a:off x="5451251" y="5733904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109" name="Shape 1109"/>
          <p:cNvSpPr/>
          <p:nvPr/>
        </p:nvSpPr>
        <p:spPr>
          <a:xfrm>
            <a:off x="4306965" y="2817506"/>
            <a:ext cx="335932" cy="36444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clickEffect" presetSubtype="0" presetID="35" grpId="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3" dur="25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Class="entr" nodeType="afterEffect" presetSubtype="6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7" dur="25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12" presetID="18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1" dur="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5" dur="25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9" dur="25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25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25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0" grpId="4"/>
      <p:bldP build="whole" bldLvl="1" animBg="1" rev="0" advAuto="0" spid="1106" grpId="9"/>
      <p:bldP build="whole" bldLvl="1" animBg="1" rev="0" advAuto="0" spid="1104" grpId="8"/>
      <p:bldP build="whole" bldLvl="1" animBg="1" rev="0" advAuto="0" spid="1099" grpId="1"/>
      <p:bldP build="whole" bldLvl="1" animBg="1" rev="0" advAuto="0" spid="1109" grpId="12"/>
      <p:bldP build="whole" bldLvl="1" animBg="1" rev="0" advAuto="0" spid="1103" grpId="7"/>
      <p:bldP build="whole" bldLvl="1" animBg="1" rev="0" advAuto="0" spid="1108" grpId="11"/>
      <p:bldP build="whole" bldLvl="1" animBg="1" rev="0" advAuto="0" spid="1102" grpId="5"/>
      <p:bldP build="whole" bldLvl="1" animBg="1" rev="0" advAuto="0" spid="1071" grpId="2"/>
      <p:bldP build="whole" bldLvl="1" animBg="1" rev="0" advAuto="0" spid="1105" grpId="6"/>
      <p:bldP build="whole" bldLvl="1" animBg="1" rev="0" advAuto="0" spid="1074" grpId="3"/>
      <p:bldP build="whole" bldLvl="1" animBg="1" rev="0" advAuto="0" spid="1107" grpId="1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Flexibility of Centralized Optimization</a:t>
            </a:r>
          </a:p>
        </p:txBody>
      </p:sp>
      <p:sp>
        <p:nvSpPr>
          <p:cNvPr id="1112" name="Shape 1112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13" name="Shape 1113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14" name="Shape 1114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5" name="Shape 1115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116" name="Shape 1116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117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8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119" name="Shape 1119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120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1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2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123" name="Shape 1123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24" name="Shape 1124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125" name="Shape 1125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126" name="Shape 1126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1127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128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129" name="Shape 1129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130" name="Shape 1130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131" name="Shape 1131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1132" name="Shape 1132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135" name="Group 1135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133" name="Shape 1133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136" name="Shape 1136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7" name="Shape 1137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8" name="Shape 1138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0" name="Shape 1140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43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4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5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146" name="Shape 1146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147" name="Shape 1147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149" name="Shape 1149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150" name="Shape 1150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1" name="Shape 1151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2" name="Shape 1152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153" name="Shape 1153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154" name="imageedit_2_730560692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5" name="imageedit_3_4718450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156" name="Shape 1156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157" name="1439545117_youtub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sp>
        <p:nvSpPr>
          <p:cNvPr id="1158" name="Shape 1158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900</a:t>
            </a:r>
          </a:p>
        </p:txBody>
      </p:sp>
      <p:pic>
        <p:nvPicPr>
          <p:cNvPr id="1159" name="imageedit_3_471845020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954017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160" name="Shape 1160"/>
          <p:cNvSpPr/>
          <p:nvPr/>
        </p:nvSpPr>
        <p:spPr>
          <a:xfrm>
            <a:off x="2923131" y="250658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1" name="Shape 1161"/>
          <p:cNvSpPr/>
          <p:nvPr/>
        </p:nvSpPr>
        <p:spPr>
          <a:xfrm>
            <a:off x="7006236" y="3189021"/>
            <a:ext cx="1616218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162" name="Shape 1162"/>
          <p:cNvSpPr/>
          <p:nvPr/>
        </p:nvSpPr>
        <p:spPr>
          <a:xfrm>
            <a:off x="3988406" y="2506242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3" name="Shape 1163"/>
          <p:cNvSpPr/>
          <p:nvPr/>
        </p:nvSpPr>
        <p:spPr>
          <a:xfrm>
            <a:off x="1637891" y="249673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4" name="Shape 1164"/>
          <p:cNvSpPr/>
          <p:nvPr/>
        </p:nvSpPr>
        <p:spPr>
          <a:xfrm>
            <a:off x="1190851" y="3670379"/>
            <a:ext cx="462122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5" name="Shape 1165"/>
          <p:cNvSpPr/>
          <p:nvPr/>
        </p:nvSpPr>
        <p:spPr>
          <a:xfrm>
            <a:off x="2262731" y="399332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6" name="Shape 1166"/>
          <p:cNvSpPr/>
          <p:nvPr/>
        </p:nvSpPr>
        <p:spPr>
          <a:xfrm>
            <a:off x="3634331" y="399332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167" name="Shape 1167"/>
          <p:cNvSpPr/>
          <p:nvPr/>
        </p:nvSpPr>
        <p:spPr>
          <a:xfrm>
            <a:off x="4663111" y="3670379"/>
            <a:ext cx="462122" cy="303254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168" name="Shape 1168"/>
          <p:cNvSpPr/>
          <p:nvPr/>
        </p:nvSpPr>
        <p:spPr>
          <a:xfrm>
            <a:off x="962251" y="5153624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169" name="Shape 1169"/>
          <p:cNvSpPr/>
          <p:nvPr/>
        </p:nvSpPr>
        <p:spPr>
          <a:xfrm>
            <a:off x="2567531" y="514151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170" name="Shape 1170"/>
          <p:cNvSpPr/>
          <p:nvPr/>
        </p:nvSpPr>
        <p:spPr>
          <a:xfrm>
            <a:off x="3805527" y="514151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171" name="Shape 1171"/>
          <p:cNvSpPr/>
          <p:nvPr/>
        </p:nvSpPr>
        <p:spPr>
          <a:xfrm>
            <a:off x="5310222" y="5141512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1184" name="Group 1184"/>
          <p:cNvGrpSpPr/>
          <p:nvPr/>
        </p:nvGrpSpPr>
        <p:grpSpPr>
          <a:xfrm>
            <a:off x="962251" y="2173795"/>
            <a:ext cx="7283030" cy="2960140"/>
            <a:chOff x="0" y="0"/>
            <a:chExt cx="7283028" cy="2960139"/>
          </a:xfrm>
        </p:grpSpPr>
        <p:sp>
          <p:nvSpPr>
            <p:cNvPr id="1172" name="Shape 1172"/>
            <p:cNvSpPr/>
            <p:nvPr/>
          </p:nvSpPr>
          <p:spPr>
            <a:xfrm>
              <a:off x="6043984" y="467444"/>
              <a:ext cx="1239045" cy="394557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Cost</a:t>
              </a:r>
            </a:p>
          </p:txBody>
        </p:sp>
        <p:sp>
          <p:nvSpPr>
            <p:cNvPr id="1173" name="Shape 1173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3026155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8" name="Shape 1178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80" name="Shape 1180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>
                <a:alpha val="35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82" name="Shape 1182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1183" name="Shape 1183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88" name="Group 1188"/>
          <p:cNvGrpSpPr/>
          <p:nvPr/>
        </p:nvGrpSpPr>
        <p:grpSpPr>
          <a:xfrm>
            <a:off x="2857761" y="1741772"/>
            <a:ext cx="5764693" cy="2410719"/>
            <a:chOff x="0" y="0"/>
            <a:chExt cx="5764691" cy="2410718"/>
          </a:xfrm>
        </p:grpSpPr>
        <p:sp>
          <p:nvSpPr>
            <p:cNvPr id="1185" name="Shape 1185"/>
            <p:cNvSpPr/>
            <p:nvPr/>
          </p:nvSpPr>
          <p:spPr>
            <a:xfrm>
              <a:off x="4148475" y="2016161"/>
              <a:ext cx="1616217" cy="394558"/>
            </a:xfrm>
            <a:prstGeom prst="roundRect">
              <a:avLst>
                <a:gd name="adj" fmla="val 23096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Video Priority</a:t>
              </a: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1995746" y="0"/>
              <a:ext cx="462123" cy="277031"/>
            </a:xfrm>
            <a:prstGeom prst="roundRect">
              <a:avLst>
                <a:gd name="adj" fmla="val 25282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9525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1187" name="Shape 1187"/>
            <p:cNvSpPr/>
            <p:nvPr/>
          </p:nvSpPr>
          <p:spPr>
            <a:xfrm>
              <a:off x="0" y="3895"/>
              <a:ext cx="223731" cy="277032"/>
            </a:xfrm>
            <a:prstGeom prst="roundRect">
              <a:avLst>
                <a:gd name="adj" fmla="val 31306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9525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pic>
        <p:nvPicPr>
          <p:cNvPr id="1189" name="1439521798_Brain-Games-re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15214" y="2734481"/>
            <a:ext cx="601678" cy="601678"/>
          </a:xfrm>
          <a:prstGeom prst="rect">
            <a:avLst/>
          </a:prstGeom>
          <a:ln w="12700">
            <a:miter lim="400000"/>
          </a:ln>
        </p:spPr>
      </p:pic>
      <p:sp>
        <p:nvSpPr>
          <p:cNvPr id="1190" name="Shape 1190"/>
          <p:cNvSpPr/>
          <p:nvPr/>
        </p:nvSpPr>
        <p:spPr>
          <a:xfrm>
            <a:off x="5495935" y="3429754"/>
            <a:ext cx="1040236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Central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Controller</a:t>
            </a:r>
          </a:p>
        </p:txBody>
      </p:sp>
      <p:grpSp>
        <p:nvGrpSpPr>
          <p:cNvPr id="1201" name="Group 1201"/>
          <p:cNvGrpSpPr/>
          <p:nvPr/>
        </p:nvGrpSpPr>
        <p:grpSpPr>
          <a:xfrm>
            <a:off x="2089372" y="2168614"/>
            <a:ext cx="3824002" cy="3834531"/>
            <a:chOff x="0" y="0"/>
            <a:chExt cx="3824000" cy="3834529"/>
          </a:xfrm>
        </p:grpSpPr>
        <p:grpSp>
          <p:nvGrpSpPr>
            <p:cNvPr id="1198" name="Group 1198"/>
            <p:cNvGrpSpPr/>
            <p:nvPr/>
          </p:nvGrpSpPr>
          <p:grpSpPr>
            <a:xfrm>
              <a:off x="668527" y="0"/>
              <a:ext cx="2404433" cy="3237154"/>
              <a:chOff x="0" y="0"/>
              <a:chExt cx="2404431" cy="3237153"/>
            </a:xfrm>
          </p:grpSpPr>
          <p:grpSp>
            <p:nvGrpSpPr>
              <p:cNvPr id="1194" name="Group 1194"/>
              <p:cNvGrpSpPr/>
              <p:nvPr/>
            </p:nvGrpSpPr>
            <p:grpSpPr>
              <a:xfrm>
                <a:off x="-1" y="0"/>
                <a:ext cx="1400352" cy="3220981"/>
                <a:chOff x="0" y="0"/>
                <a:chExt cx="1400350" cy="3220980"/>
              </a:xfrm>
            </p:grpSpPr>
            <p:sp>
              <p:nvSpPr>
                <p:cNvPr id="1191" name="Shape 1191"/>
                <p:cNvSpPr/>
                <p:nvPr/>
              </p:nvSpPr>
              <p:spPr>
                <a:xfrm flipH="1">
                  <a:off x="1400350" y="0"/>
                  <a:ext cx="1" cy="801474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192" name="Shape 1192"/>
                <p:cNvSpPr/>
                <p:nvPr/>
              </p:nvSpPr>
              <p:spPr>
                <a:xfrm flipH="1">
                  <a:off x="311164" y="1159514"/>
                  <a:ext cx="586826" cy="586826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193" name="Shape 1193"/>
                <p:cNvSpPr/>
                <p:nvPr/>
              </p:nvSpPr>
              <p:spPr>
                <a:xfrm flipH="1">
                  <a:off x="-1" y="1849481"/>
                  <a:ext cx="2" cy="1371500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  <p:grpSp>
            <p:nvGrpSpPr>
              <p:cNvPr id="1197" name="Group 1197"/>
              <p:cNvGrpSpPr/>
              <p:nvPr/>
            </p:nvGrpSpPr>
            <p:grpSpPr>
              <a:xfrm>
                <a:off x="1644029" y="1099575"/>
                <a:ext cx="760403" cy="2137579"/>
                <a:chOff x="-760402" y="876434"/>
                <a:chExt cx="760402" cy="2137577"/>
              </a:xfrm>
            </p:grpSpPr>
            <p:sp>
              <p:nvSpPr>
                <p:cNvPr id="1195" name="Shape 1195"/>
                <p:cNvSpPr/>
                <p:nvPr/>
              </p:nvSpPr>
              <p:spPr>
                <a:xfrm>
                  <a:off x="-760403" y="876434"/>
                  <a:ext cx="665033" cy="665032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196" name="Shape 1196"/>
                <p:cNvSpPr/>
                <p:nvPr/>
              </p:nvSpPr>
              <p:spPr>
                <a:xfrm flipH="1">
                  <a:off x="-1" y="1633162"/>
                  <a:ext cx="2" cy="1380850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bevel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</p:grpSp>
        <p:sp>
          <p:nvSpPr>
            <p:cNvPr id="1199" name="Shape 1199"/>
            <p:cNvSpPr/>
            <p:nvPr/>
          </p:nvSpPr>
          <p:spPr>
            <a:xfrm>
              <a:off x="0" y="356528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  <p:sp>
          <p:nvSpPr>
            <p:cNvPr id="1200" name="Shape 1200"/>
            <p:cNvSpPr/>
            <p:nvPr/>
          </p:nvSpPr>
          <p:spPr>
            <a:xfrm>
              <a:off x="3361879" y="356528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pic>
        <p:nvPicPr>
          <p:cNvPr id="1202" name="1439545467_mac_computer_monitor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300435" y="6015520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203" name="Shape 1203"/>
          <p:cNvSpPr/>
          <p:nvPr/>
        </p:nvSpPr>
        <p:spPr>
          <a:xfrm>
            <a:off x="4285250" y="2168614"/>
            <a:ext cx="1" cy="801474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4" name="Shape 1204"/>
          <p:cNvSpPr/>
          <p:nvPr/>
        </p:nvSpPr>
        <p:spPr>
          <a:xfrm>
            <a:off x="4554565" y="3198012"/>
            <a:ext cx="629849" cy="629849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5" name="Shape 1205"/>
          <p:cNvSpPr/>
          <p:nvPr/>
        </p:nvSpPr>
        <p:spPr>
          <a:xfrm flipH="1">
            <a:off x="3385337" y="4681203"/>
            <a:ext cx="904571" cy="621026"/>
          </a:xfrm>
          <a:prstGeom prst="line">
            <a:avLst/>
          </a:prstGeom>
          <a:ln w="25400">
            <a:solidFill>
              <a:schemeClr val="accent2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06" name="Shape 1206"/>
          <p:cNvSpPr/>
          <p:nvPr/>
        </p:nvSpPr>
        <p:spPr>
          <a:xfrm>
            <a:off x="1847460" y="6353413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900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25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Class="entr" nodeType="afterEffect" presetSubtype="6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3" dur="25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12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7" dur="25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3" grpId="4"/>
      <p:bldP build="whole" bldLvl="1" animBg="1" rev="0" advAuto="0" spid="1188" grpId="1"/>
      <p:bldP build="whole" bldLvl="1" animBg="1" rev="0" advAuto="0" spid="1206" grpId="7"/>
      <p:bldP build="whole" bldLvl="1" animBg="1" rev="0" advAuto="0" spid="1202" grpId="2"/>
      <p:bldP build="whole" bldLvl="1" animBg="1" rev="0" advAuto="0" spid="1205" grpId="6"/>
      <p:bldP build="whole" bldLvl="1" animBg="1" rev="0" advAuto="0" spid="1189" grpId="3"/>
      <p:bldP build="whole" bldLvl="1" animBg="1" rev="0" advAuto="0" spid="1204" grpId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Shape 120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Centralized Optimization</a:t>
            </a:r>
          </a:p>
        </p:txBody>
      </p:sp>
      <p:pic>
        <p:nvPicPr>
          <p:cNvPr id="1209" name="bitrat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10" y="1820936"/>
            <a:ext cx="5400370" cy="4050279"/>
          </a:xfrm>
          <a:prstGeom prst="rect">
            <a:avLst/>
          </a:prstGeom>
          <a:ln w="12700">
            <a:miter lim="400000"/>
          </a:ln>
        </p:spPr>
      </p:pic>
      <p:sp>
        <p:nvSpPr>
          <p:cNvPr id="1210" name="Shape 1210"/>
          <p:cNvSpPr/>
          <p:nvPr/>
        </p:nvSpPr>
        <p:spPr>
          <a:xfrm flipV="1">
            <a:off x="5715000" y="1338696"/>
            <a:ext cx="0" cy="5288488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11" name="Shape 1211"/>
          <p:cNvSpPr/>
          <p:nvPr/>
        </p:nvSpPr>
        <p:spPr>
          <a:xfrm>
            <a:off x="1419605" y="1363980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1212" name="Shape 1212"/>
          <p:cNvSpPr/>
          <p:nvPr/>
        </p:nvSpPr>
        <p:spPr>
          <a:xfrm>
            <a:off x="6049066" y="1363980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  <p:sp>
        <p:nvSpPr>
          <p:cNvPr id="1213" name="Shape 1213"/>
          <p:cNvSpPr/>
          <p:nvPr/>
        </p:nvSpPr>
        <p:spPr>
          <a:xfrm>
            <a:off x="6730841" y="1854021"/>
            <a:ext cx="138270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(per request)</a:t>
            </a:r>
          </a:p>
        </p:txBody>
      </p:sp>
      <p:grpSp>
        <p:nvGrpSpPr>
          <p:cNvPr id="1217" name="Group 1217"/>
          <p:cNvGrpSpPr/>
          <p:nvPr/>
        </p:nvGrpSpPr>
        <p:grpSpPr>
          <a:xfrm>
            <a:off x="6475207" y="2467697"/>
            <a:ext cx="1898311" cy="1280724"/>
            <a:chOff x="0" y="0"/>
            <a:chExt cx="1898310" cy="1280723"/>
          </a:xfrm>
        </p:grpSpPr>
        <p:sp>
          <p:nvSpPr>
            <p:cNvPr id="1214" name="Shape 1214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110514" y="70834"/>
              <a:ext cx="617729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236316" y="322192"/>
              <a:ext cx="1425678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1221" name="Group 1221"/>
          <p:cNvGrpSpPr/>
          <p:nvPr/>
        </p:nvGrpSpPr>
        <p:grpSpPr>
          <a:xfrm>
            <a:off x="6475207" y="3967083"/>
            <a:ext cx="1898311" cy="1280724"/>
            <a:chOff x="0" y="0"/>
            <a:chExt cx="1898310" cy="1280723"/>
          </a:xfrm>
        </p:grpSpPr>
        <p:sp>
          <p:nvSpPr>
            <p:cNvPr id="1218" name="Shape 1218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110514" y="70834"/>
              <a:ext cx="1192887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OPTIMAL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236317" y="322192"/>
              <a:ext cx="1425677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  <p:sp>
        <p:nvSpPr>
          <p:cNvPr id="1222" name="Shape 1222"/>
          <p:cNvSpPr/>
          <p:nvPr/>
        </p:nvSpPr>
        <p:spPr>
          <a:xfrm>
            <a:off x="1209586" y="5784820"/>
            <a:ext cx="3504108" cy="6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modeling user-generated content</a:t>
            </a:r>
          </a:p>
        </p:txBody>
      </p:sp>
      <p:sp>
        <p:nvSpPr>
          <p:cNvPr id="1223" name="Shape 1223"/>
          <p:cNvSpPr/>
          <p:nvPr/>
        </p:nvSpPr>
        <p:spPr>
          <a:xfrm>
            <a:off x="5795887" y="5835265"/>
            <a:ext cx="3126334" cy="5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 sz="1600">
                <a:solidFill>
                  <a:srgbClr val="535353"/>
                </a:solidFill>
              </a:defRPr>
            </a:pPr>
            <a:r>
              <a:t>modeling large sports events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Centralized Optimization</a:t>
            </a:r>
          </a:p>
        </p:txBody>
      </p:sp>
      <p:sp>
        <p:nvSpPr>
          <p:cNvPr id="1226" name="Shape 1226"/>
          <p:cNvSpPr/>
          <p:nvPr/>
        </p:nvSpPr>
        <p:spPr>
          <a:xfrm flipV="1">
            <a:off x="5715000" y="1338696"/>
            <a:ext cx="0" cy="5288488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27" name="Shape 1227"/>
          <p:cNvSpPr/>
          <p:nvPr/>
        </p:nvSpPr>
        <p:spPr>
          <a:xfrm>
            <a:off x="6049066" y="1363980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  <p:sp>
        <p:nvSpPr>
          <p:cNvPr id="1228" name="Shape 1228"/>
          <p:cNvSpPr/>
          <p:nvPr/>
        </p:nvSpPr>
        <p:spPr>
          <a:xfrm>
            <a:off x="6730841" y="1854021"/>
            <a:ext cx="138270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(per request)</a:t>
            </a:r>
          </a:p>
        </p:txBody>
      </p:sp>
      <p:grpSp>
        <p:nvGrpSpPr>
          <p:cNvPr id="1232" name="Group 1232"/>
          <p:cNvGrpSpPr/>
          <p:nvPr/>
        </p:nvGrpSpPr>
        <p:grpSpPr>
          <a:xfrm>
            <a:off x="6475207" y="2467697"/>
            <a:ext cx="1898311" cy="1280724"/>
            <a:chOff x="0" y="0"/>
            <a:chExt cx="1898310" cy="1280723"/>
          </a:xfrm>
        </p:grpSpPr>
        <p:sp>
          <p:nvSpPr>
            <p:cNvPr id="1229" name="Shape 1229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0514" y="70834"/>
              <a:ext cx="617729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236316" y="322192"/>
              <a:ext cx="1425678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1236" name="Group 1236"/>
          <p:cNvGrpSpPr/>
          <p:nvPr/>
        </p:nvGrpSpPr>
        <p:grpSpPr>
          <a:xfrm>
            <a:off x="6475207" y="3967083"/>
            <a:ext cx="1898311" cy="1280724"/>
            <a:chOff x="0" y="0"/>
            <a:chExt cx="1898310" cy="1280723"/>
          </a:xfrm>
        </p:grpSpPr>
        <p:sp>
          <p:nvSpPr>
            <p:cNvPr id="1233" name="Shape 1233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110514" y="70834"/>
              <a:ext cx="612243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VDN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36317" y="322192"/>
              <a:ext cx="1425677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  <p:pic>
        <p:nvPicPr>
          <p:cNvPr id="1237" name="bitrat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809" y="1820936"/>
            <a:ext cx="5400372" cy="4050279"/>
          </a:xfrm>
          <a:prstGeom prst="rect">
            <a:avLst/>
          </a:prstGeom>
          <a:ln w="12700">
            <a:miter lim="400000"/>
          </a:ln>
        </p:spPr>
      </p:pic>
      <p:sp>
        <p:nvSpPr>
          <p:cNvPr id="1238" name="Shape 1238"/>
          <p:cNvSpPr/>
          <p:nvPr/>
        </p:nvSpPr>
        <p:spPr>
          <a:xfrm>
            <a:off x="1419605" y="1363980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1239" name="Shape 1239"/>
          <p:cNvSpPr/>
          <p:nvPr/>
        </p:nvSpPr>
        <p:spPr>
          <a:xfrm>
            <a:off x="1209586" y="5784820"/>
            <a:ext cx="3504108" cy="6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modeling user-generated content</a:t>
            </a:r>
          </a:p>
        </p:txBody>
      </p:sp>
      <p:sp>
        <p:nvSpPr>
          <p:cNvPr id="1240" name="Shape 1240"/>
          <p:cNvSpPr/>
          <p:nvPr/>
        </p:nvSpPr>
        <p:spPr>
          <a:xfrm>
            <a:off x="5795887" y="5835265"/>
            <a:ext cx="3126334" cy="5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 sz="1600">
                <a:solidFill>
                  <a:srgbClr val="535353"/>
                </a:solidFill>
              </a:defRPr>
            </a:pPr>
            <a:r>
              <a:t>modeling large sports events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Unfortunately</a:t>
            </a:r>
            <a:r>
              <a:t>… No Free Lunch</a:t>
            </a:r>
          </a:p>
        </p:txBody>
      </p:sp>
      <p:pic>
        <p:nvPicPr>
          <p:cNvPr id="1243" name="join_ti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92532" y="1597136"/>
            <a:ext cx="5358936" cy="40192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6" name="Group 1246"/>
          <p:cNvGrpSpPr/>
          <p:nvPr/>
        </p:nvGrpSpPr>
        <p:grpSpPr>
          <a:xfrm>
            <a:off x="2732407" y="4186235"/>
            <a:ext cx="2433885" cy="533189"/>
            <a:chOff x="0" y="0"/>
            <a:chExt cx="2433883" cy="533188"/>
          </a:xfrm>
        </p:grpSpPr>
        <p:sp>
          <p:nvSpPr>
            <p:cNvPr id="1244" name="Shape 1244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Slow join times!</a:t>
              </a:r>
            </a:p>
          </p:txBody>
        </p:sp>
        <p:sp>
          <p:nvSpPr>
            <p:cNvPr id="1245" name="Shape 1245"/>
            <p:cNvSpPr/>
            <p:nvPr/>
          </p:nvSpPr>
          <p:spPr>
            <a:xfrm flipH="1" flipV="1">
              <a:off x="0" y="-1"/>
              <a:ext cx="350969" cy="350970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247" name="Shape 1247"/>
          <p:cNvSpPr/>
          <p:nvPr/>
        </p:nvSpPr>
        <p:spPr>
          <a:xfrm>
            <a:off x="2041220" y="5795836"/>
            <a:ext cx="5061560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Experiments on EC2 nodes with a 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centralized controller at CMU across the Internet</a:t>
            </a:r>
          </a:p>
        </p:txBody>
      </p:sp>
    </p:spTree>
  </p:cSld>
  <p:clrMapOvr>
    <a:masterClrMapping/>
  </p:clrMapOvr>
  <p:transition xmlns:p14="http://schemas.microsoft.com/office/powerpoint/2010/main" spd="fast" advClick="1" p14:dur="75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05" y="5704204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250" name="Shape 12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Problems with Centralization</a:t>
            </a:r>
          </a:p>
        </p:txBody>
      </p:sp>
      <p:sp>
        <p:nvSpPr>
          <p:cNvPr id="1251" name="Shape 1251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2" name="Shape 1252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53" name="Shape 1253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54" name="Shape 1254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255" name="Shape 1255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256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7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258" name="Shape 1258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259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0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1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262" name="Shape 1262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263" name="Shape 1263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264" name="Shape 1264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265" name="Shape 1265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271" name="Group 1271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266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267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268" name="Shape 1268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272" name="Shape 1272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275" name="Group 1275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273" name="Shape 1273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276" name="Shape 1276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82" name="Shape 1282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283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4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5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286" name="Shape 1286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87" name="Shape 1287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288" name="Shape 1288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289" name="Shape 1289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290" name="Shape 1290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1" name="Shape 1291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2" name="Shape 1292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93" name="Shape 1293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296" name="Group 1296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294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95" name="Shape 1295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pic>
        <p:nvPicPr>
          <p:cNvPr id="129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9385" y="5696998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8" name="1439521798_Brain-Games-red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715214" y="2734481"/>
            <a:ext cx="601678" cy="601678"/>
          </a:xfrm>
          <a:prstGeom prst="rect">
            <a:avLst/>
          </a:prstGeom>
          <a:ln w="12700">
            <a:miter lim="400000"/>
          </a:ln>
        </p:spPr>
      </p:pic>
      <p:sp>
        <p:nvSpPr>
          <p:cNvPr id="1299" name="Shape 1299"/>
          <p:cNvSpPr/>
          <p:nvPr/>
        </p:nvSpPr>
        <p:spPr>
          <a:xfrm>
            <a:off x="5495935" y="3429754"/>
            <a:ext cx="1040236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Central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Controller</a:t>
            </a:r>
          </a:p>
        </p:txBody>
      </p:sp>
      <p:sp>
        <p:nvSpPr>
          <p:cNvPr id="1300" name="Shape 1300"/>
          <p:cNvSpPr/>
          <p:nvPr/>
        </p:nvSpPr>
        <p:spPr>
          <a:xfrm flipV="1">
            <a:off x="2705701" y="4814017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07" name="Group 1307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301" name="Shape 1301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306" name="Group 1306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304" name="Group 1304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302" name="Shape 1302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303" name="Shape 1303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305" name="Shape 1305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grpSp>
        <p:nvGrpSpPr>
          <p:cNvPr id="1312" name="Group 1312"/>
          <p:cNvGrpSpPr/>
          <p:nvPr/>
        </p:nvGrpSpPr>
        <p:grpSpPr>
          <a:xfrm>
            <a:off x="7058952" y="2424697"/>
            <a:ext cx="1625922" cy="587790"/>
            <a:chOff x="0" y="0"/>
            <a:chExt cx="1625921" cy="587789"/>
          </a:xfrm>
        </p:grpSpPr>
        <p:grpSp>
          <p:nvGrpSpPr>
            <p:cNvPr id="1310" name="Group 1310"/>
            <p:cNvGrpSpPr/>
            <p:nvPr/>
          </p:nvGrpSpPr>
          <p:grpSpPr>
            <a:xfrm>
              <a:off x="67755" y="223350"/>
              <a:ext cx="1558167" cy="364440"/>
              <a:chOff x="0" y="0"/>
              <a:chExt cx="1558166" cy="364439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0" y="187612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6"/>
                </a:solidFill>
                <a:prstDash val="sysDot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309" name="Shape 1309"/>
              <p:cNvSpPr/>
              <p:nvPr/>
            </p:nvSpPr>
            <p:spPr>
              <a:xfrm>
                <a:off x="687530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311" name="Shape 1311"/>
            <p:cNvSpPr/>
            <p:nvPr/>
          </p:nvSpPr>
          <p:spPr>
            <a:xfrm>
              <a:off x="0" y="0"/>
              <a:ext cx="159438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Control Traffic:</a:t>
              </a:r>
            </a:p>
          </p:txBody>
        </p:sp>
      </p:grpSp>
      <p:sp>
        <p:nvSpPr>
          <p:cNvPr id="1332" name="Shape 1332"/>
          <p:cNvSpPr/>
          <p:nvPr/>
        </p:nvSpPr>
        <p:spPr>
          <a:xfrm>
            <a:off x="3248086" y="3146988"/>
            <a:ext cx="2775997" cy="19228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9" h="17051" fill="norm" stroke="1" extrusionOk="0">
                <a:moveTo>
                  <a:pt x="0" y="11835"/>
                </a:moveTo>
                <a:cubicBezTo>
                  <a:pt x="14562" y="21600"/>
                  <a:pt x="21600" y="17655"/>
                  <a:pt x="21115" y="0"/>
                </a:cubicBezTo>
              </a:path>
            </a:pathLst>
          </a:custGeom>
          <a:ln w="25400">
            <a:solidFill>
              <a:schemeClr val="accent6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1316" name="Group 1316"/>
          <p:cNvGrpSpPr/>
          <p:nvPr/>
        </p:nvGrpSpPr>
        <p:grpSpPr>
          <a:xfrm>
            <a:off x="7058952" y="3836984"/>
            <a:ext cx="1625922" cy="1695164"/>
            <a:chOff x="0" y="0"/>
            <a:chExt cx="1625921" cy="1695163"/>
          </a:xfrm>
        </p:grpSpPr>
        <p:pic>
          <p:nvPicPr>
            <p:cNvPr id="1314" name="1439578067_cloud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0"/>
              <a:ext cx="1625922" cy="16259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5" name="Shape 1315"/>
            <p:cNvSpPr/>
            <p:nvPr/>
          </p:nvSpPr>
          <p:spPr>
            <a:xfrm>
              <a:off x="4852" y="1330724"/>
              <a:ext cx="1616218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The Internet</a:t>
              </a:r>
            </a:p>
          </p:txBody>
        </p:sp>
      </p:grpSp>
      <p:sp>
        <p:nvSpPr>
          <p:cNvPr id="1317" name="Shape 1317"/>
          <p:cNvSpPr/>
          <p:nvPr/>
        </p:nvSpPr>
        <p:spPr>
          <a:xfrm>
            <a:off x="3263867" y="3198484"/>
            <a:ext cx="5012290" cy="22936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4" h="20992" fill="norm" stroke="1" extrusionOk="0">
                <a:moveTo>
                  <a:pt x="0" y="11486"/>
                </a:moveTo>
                <a:cubicBezTo>
                  <a:pt x="2804" y="16667"/>
                  <a:pt x="6268" y="19900"/>
                  <a:pt x="9939" y="20761"/>
                </a:cubicBezTo>
                <a:cubicBezTo>
                  <a:pt x="13516" y="21600"/>
                  <a:pt x="17128" y="20148"/>
                  <a:pt x="20325" y="16586"/>
                </a:cubicBezTo>
                <a:cubicBezTo>
                  <a:pt x="21339" y="15716"/>
                  <a:pt x="21600" y="12880"/>
                  <a:pt x="20817" y="11241"/>
                </a:cubicBezTo>
                <a:cubicBezTo>
                  <a:pt x="19324" y="8118"/>
                  <a:pt x="16962" y="11970"/>
                  <a:pt x="17949" y="15918"/>
                </a:cubicBezTo>
                <a:cubicBezTo>
                  <a:pt x="18834" y="17881"/>
                  <a:pt x="20374" y="17007"/>
                  <a:pt x="20696" y="14359"/>
                </a:cubicBezTo>
                <a:cubicBezTo>
                  <a:pt x="20853" y="13066"/>
                  <a:pt x="20608" y="11703"/>
                  <a:pt x="20089" y="10976"/>
                </a:cubicBezTo>
                <a:cubicBezTo>
                  <a:pt x="19401" y="10804"/>
                  <a:pt x="18749" y="11675"/>
                  <a:pt x="18513" y="13079"/>
                </a:cubicBezTo>
                <a:cubicBezTo>
                  <a:pt x="18359" y="13999"/>
                  <a:pt x="18416" y="15021"/>
                  <a:pt x="18666" y="15836"/>
                </a:cubicBezTo>
                <a:cubicBezTo>
                  <a:pt x="19316" y="16659"/>
                  <a:pt x="20145" y="15783"/>
                  <a:pt x="20240" y="14170"/>
                </a:cubicBezTo>
                <a:cubicBezTo>
                  <a:pt x="20284" y="13429"/>
                  <a:pt x="20134" y="12696"/>
                  <a:pt x="19851" y="12267"/>
                </a:cubicBezTo>
                <a:lnTo>
                  <a:pt x="12507" y="0"/>
                </a:lnTo>
              </a:path>
            </a:pathLst>
          </a:custGeom>
          <a:ln w="25400">
            <a:solidFill>
              <a:schemeClr val="accent6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 flipH="1" flipV="1">
            <a:off x="2588286" y="3382180"/>
            <a:ext cx="578811" cy="578810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21" name="Group 1321"/>
          <p:cNvGrpSpPr/>
          <p:nvPr/>
        </p:nvGrpSpPr>
        <p:grpSpPr>
          <a:xfrm>
            <a:off x="6898707" y="3392446"/>
            <a:ext cx="1984477" cy="1019289"/>
            <a:chOff x="449408" y="168749"/>
            <a:chExt cx="1984475" cy="1019287"/>
          </a:xfrm>
        </p:grpSpPr>
        <p:sp>
          <p:nvSpPr>
            <p:cNvPr id="1319" name="Shape 1319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HIGH LATENCY</a:t>
              </a:r>
            </a:p>
          </p:txBody>
        </p:sp>
        <p:sp>
          <p:nvSpPr>
            <p:cNvPr id="1320" name="Shape 1320"/>
            <p:cNvSpPr/>
            <p:nvPr/>
          </p:nvSpPr>
          <p:spPr>
            <a:xfrm flipH="1">
              <a:off x="1997882" y="597753"/>
              <a:ext cx="240371" cy="59028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322" name="Shape 1322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323" name="buffering.gif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586407" y="5504826"/>
            <a:ext cx="652424" cy="6524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4" name="Shape 1324"/>
          <p:cNvSpPr/>
          <p:nvPr/>
        </p:nvSpPr>
        <p:spPr>
          <a:xfrm>
            <a:off x="3467031" y="5504826"/>
            <a:ext cx="771862" cy="568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325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824" y="4325398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6" name="buffering.gif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115808" y="3682581"/>
            <a:ext cx="652424" cy="6524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7" name="Shape 1327"/>
          <p:cNvSpPr/>
          <p:nvPr/>
        </p:nvSpPr>
        <p:spPr>
          <a:xfrm>
            <a:off x="2038565" y="3760754"/>
            <a:ext cx="771863" cy="56808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30" name="Group 1330"/>
          <p:cNvGrpSpPr/>
          <p:nvPr/>
        </p:nvGrpSpPr>
        <p:grpSpPr>
          <a:xfrm>
            <a:off x="5432918" y="1971441"/>
            <a:ext cx="1984477" cy="947990"/>
            <a:chOff x="449408" y="168749"/>
            <a:chExt cx="1984475" cy="947989"/>
          </a:xfrm>
        </p:grpSpPr>
        <p:sp>
          <p:nvSpPr>
            <p:cNvPr id="1328" name="Shape 1328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HIGH LATENCY</a:t>
              </a:r>
            </a:p>
          </p:txBody>
        </p:sp>
        <p:sp>
          <p:nvSpPr>
            <p:cNvPr id="1329" name="Shape 1329"/>
            <p:cNvSpPr/>
            <p:nvPr/>
          </p:nvSpPr>
          <p:spPr>
            <a:xfrm flipH="1">
              <a:off x="1319842" y="526455"/>
              <a:ext cx="240371" cy="59028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333" name="Shape 1333"/>
          <p:cNvSpPr/>
          <p:nvPr/>
        </p:nvSpPr>
        <p:spPr>
          <a:xfrm>
            <a:off x="3262319" y="3140156"/>
            <a:ext cx="4589347" cy="2233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819" h="16737" fill="norm" stroke="1" extrusionOk="0">
                <a:moveTo>
                  <a:pt x="10432" y="0"/>
                </a:moveTo>
                <a:cubicBezTo>
                  <a:pt x="21600" y="18318"/>
                  <a:pt x="18123" y="21600"/>
                  <a:pt x="0" y="9847"/>
                </a:cubicBezTo>
              </a:path>
            </a:pathLst>
          </a:custGeom>
          <a:ln w="25400">
            <a:solidFill>
              <a:schemeClr val="accent6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4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983 -0.194153" origin="layout" pathEditMode="relative">
                                      <p:cBhvr>
                                        <p:cTn id="17" dur="500" fill="hold"/>
                                        <p:tgtEl>
                                          <p:spTgt spid="1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4" presetID="22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25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50"/>
                            </p:stCondLst>
                            <p:childTnLst>
                              <p:par>
                                <p:cTn id="2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"/>
                            </p:stCondLst>
                            <p:childTnLst>
                              <p:par>
                                <p:cTn id="26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"/>
                            </p:stCondLst>
                            <p:childTnLst>
                              <p:par>
                                <p:cTn id="29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25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3" presetID="18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53"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mph" nodeType="clickEffect" presetSubtype="0" presetID="35" grpId="1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xit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12" presetID="18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69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path" nodeType="afterEffect" presetSubtype="0" presetID="-1" grpId="21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27233 0.011100 0.054778 -0.017090 0.053640 -0.055030 C 0.052759 -0.084383 0.035664 -0.104468 0.020721 -0.123064 C 0.003032 -0.145077 -0.013942 -0.168389 -0.030278 -0.193519" origin="layout" pathEditMode="relative">
                                      <p:cBhvr>
                                        <p:cTn id="79" dur="500" fill="hold"/>
                                        <p:tgtEl>
                                          <p:spTgt spid="1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Class="entr" nodeType="afterEffect" presetSubtype="9" presetID="18" grpId="22" fill="hold">
                                  <p:stCondLst>
                                    <p:cond delay="25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83" dur="25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8" grpId="22"/>
      <p:bldP build="whole" bldLvl="1" animBg="1" rev="0" advAuto="0" spid="1324" grpId="7"/>
      <p:bldP build="whole" bldLvl="1" animBg="1" rev="0" advAuto="0" spid="1332" grpId="9"/>
      <p:bldP build="whole" bldLvl="1" animBg="1" rev="0" advAuto="0" spid="1332" grpId="11"/>
      <p:bldP build="whole" bldLvl="1" animBg="1" rev="0" advAuto="0" spid="1333" grpId="18"/>
      <p:bldP build="whole" bldLvl="1" animBg="1" rev="0" advAuto="0" spid="1333" grpId="19"/>
      <p:bldP build="whole" bldLvl="1" animBg="1" rev="0" advAuto="0" spid="1327" grpId="8"/>
      <p:bldP build="whole" bldLvl="1" animBg="1" rev="0" advAuto="0" spid="1317" grpId="14"/>
      <p:bldP build="whole" bldLvl="1" animBg="1" rev="0" advAuto="0" spid="1317" grpId="17"/>
      <p:bldP build="whole" bldLvl="1" animBg="1" rev="0" advAuto="0" spid="1296" grpId="1"/>
      <p:bldP build="whole" bldLvl="1" animBg="1" rev="0" advAuto="0" spid="1325" grpId="20"/>
      <p:bldP build="whole" bldLvl="1" animBg="1" rev="0" advAuto="0" spid="1307" grpId="6"/>
      <p:bldP build="whole" bldLvl="1" animBg="1" rev="0" advAuto="0" spid="1298" grpId="15"/>
      <p:bldP build="whole" bldLvl="1" animBg="1" rev="0" advAuto="0" spid="1249" grpId="2"/>
      <p:bldP build="whole" bldLvl="1" animBg="1" rev="0" advAuto="0" spid="1297" grpId="3"/>
      <p:bldP build="whole" bldLvl="1" animBg="1" rev="0" advAuto="0" spid="1316" grpId="12"/>
      <p:bldP build="whole" bldLvl="1" animBg="1" rev="0" advAuto="0" spid="1321" grpId="13"/>
      <p:bldP build="whole" bldLvl="1" animBg="1" rev="0" advAuto="0" spid="1330" grpId="16"/>
      <p:bldP build="whole" bldLvl="1" animBg="1" rev="0" advAuto="0" spid="1312" grpId="10"/>
      <p:bldP build="whole" bldLvl="1" animBg="1" rev="0" advAuto="0" spid="1300" grpId="5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>
                <a:solidFill>
                  <a:srgbClr val="3366FF"/>
                </a:solidFill>
              </a:defRPr>
            </a:pPr>
            <a:r>
              <a:rPr>
                <a:solidFill>
                  <a:srgbClr val="0000FF"/>
                </a:solidFill>
              </a:rPr>
              <a:t>Outline</a:t>
            </a:r>
          </a:p>
        </p:txBody>
      </p:sp>
      <p:grpSp>
        <p:nvGrpSpPr>
          <p:cNvPr id="1346" name="Group 1346"/>
          <p:cNvGrpSpPr/>
          <p:nvPr/>
        </p:nvGrpSpPr>
        <p:grpSpPr>
          <a:xfrm>
            <a:off x="2732742" y="1603083"/>
            <a:ext cx="1366600" cy="3951677"/>
            <a:chOff x="0" y="-73168"/>
            <a:chExt cx="1366598" cy="3951675"/>
          </a:xfrm>
        </p:grpSpPr>
        <p:grpSp>
          <p:nvGrpSpPr>
            <p:cNvPr id="1338" name="Group 1338"/>
            <p:cNvGrpSpPr/>
            <p:nvPr/>
          </p:nvGrpSpPr>
          <p:grpSpPr>
            <a:xfrm>
              <a:off x="0" y="-73169"/>
              <a:ext cx="1366599" cy="1597943"/>
              <a:chOff x="0" y="-73168"/>
              <a:chExt cx="1366598" cy="1597942"/>
            </a:xfrm>
          </p:grpSpPr>
          <p:pic>
            <p:nvPicPr>
              <p:cNvPr id="1336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11" y="-73169"/>
                <a:ext cx="986577" cy="986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37" name="Shape 1337"/>
              <p:cNvSpPr/>
              <p:nvPr/>
            </p:nvSpPr>
            <p:spPr>
              <a:xfrm>
                <a:off x="0" y="913407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Centralized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  <p:grpSp>
          <p:nvGrpSpPr>
            <p:cNvPr id="1345" name="Group 1345"/>
            <p:cNvGrpSpPr/>
            <p:nvPr/>
          </p:nvGrpSpPr>
          <p:grpSpPr>
            <a:xfrm>
              <a:off x="0" y="2597250"/>
              <a:ext cx="1366599" cy="1281258"/>
              <a:chOff x="0" y="164462"/>
              <a:chExt cx="1366598" cy="1281257"/>
            </a:xfrm>
          </p:grpSpPr>
          <p:grpSp>
            <p:nvGrpSpPr>
              <p:cNvPr id="1343" name="Group 1343"/>
              <p:cNvGrpSpPr/>
              <p:nvPr/>
            </p:nvGrpSpPr>
            <p:grpSpPr>
              <a:xfrm>
                <a:off x="122957" y="164462"/>
                <a:ext cx="1120685" cy="597288"/>
                <a:chOff x="0" y="4751"/>
                <a:chExt cx="1120684" cy="597286"/>
              </a:xfrm>
            </p:grpSpPr>
            <p:sp>
              <p:nvSpPr>
                <p:cNvPr id="1339" name="Shape 1339"/>
                <p:cNvSpPr/>
                <p:nvPr/>
              </p:nvSpPr>
              <p:spPr>
                <a:xfrm>
                  <a:off x="0" y="4751"/>
                  <a:ext cx="1120685" cy="597288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40" name="Shape 1340"/>
                <p:cNvSpPr/>
                <p:nvPr/>
              </p:nvSpPr>
              <p:spPr>
                <a:xfrm>
                  <a:off x="30151" y="126854"/>
                  <a:ext cx="1055987" cy="432779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41" name="Shape 1341"/>
                <p:cNvSpPr/>
                <p:nvPr/>
              </p:nvSpPr>
              <p:spPr>
                <a:xfrm>
                  <a:off x="403934" y="148722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42" name="Shape 1342"/>
                <p:cNvSpPr/>
                <p:nvPr/>
              </p:nvSpPr>
              <p:spPr>
                <a:xfrm>
                  <a:off x="403934" y="354335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1344" name="Shape 1344"/>
              <p:cNvSpPr/>
              <p:nvPr/>
            </p:nvSpPr>
            <p:spPr>
              <a:xfrm>
                <a:off x="0" y="834353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Distributed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</p:grpSp>
      <p:pic>
        <p:nvPicPr>
          <p:cNvPr id="1347" name="buffer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605" y="2592689"/>
            <a:ext cx="1390066" cy="1390066"/>
          </a:xfrm>
          <a:prstGeom prst="rect">
            <a:avLst/>
          </a:prstGeom>
          <a:ln w="12700">
            <a:miter lim="400000"/>
          </a:ln>
        </p:spPr>
      </p:pic>
      <p:sp>
        <p:nvSpPr>
          <p:cNvPr id="1348" name="Shape 1348"/>
          <p:cNvSpPr/>
          <p:nvPr/>
        </p:nvSpPr>
        <p:spPr>
          <a:xfrm>
            <a:off x="110833" y="3673499"/>
            <a:ext cx="1729609" cy="61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Problems with Live Video Today</a:t>
            </a:r>
          </a:p>
        </p:txBody>
      </p:sp>
      <p:grpSp>
        <p:nvGrpSpPr>
          <p:cNvPr id="1351" name="Group 1351"/>
          <p:cNvGrpSpPr/>
          <p:nvPr/>
        </p:nvGrpSpPr>
        <p:grpSpPr>
          <a:xfrm>
            <a:off x="7613551" y="2495565"/>
            <a:ext cx="1366600" cy="1902356"/>
            <a:chOff x="0" y="35485"/>
            <a:chExt cx="1366598" cy="1902354"/>
          </a:xfrm>
        </p:grpSpPr>
        <p:pic>
          <p:nvPicPr>
            <p:cNvPr id="1349" name="48ee1e8a0a8f50dce4f8cb9ab418e211_XL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67" t="7678" r="2854" b="10744"/>
            <a:stretch>
              <a:fillRect/>
            </a:stretch>
          </p:blipFill>
          <p:spPr>
            <a:xfrm>
              <a:off x="30601" y="35485"/>
              <a:ext cx="1305397" cy="114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6" fill="norm" stroke="1" extrusionOk="0">
                  <a:moveTo>
                    <a:pt x="8972" y="19"/>
                  </a:moveTo>
                  <a:cubicBezTo>
                    <a:pt x="8835" y="41"/>
                    <a:pt x="8710" y="108"/>
                    <a:pt x="8710" y="199"/>
                  </a:cubicBezTo>
                  <a:cubicBezTo>
                    <a:pt x="8710" y="290"/>
                    <a:pt x="8607" y="380"/>
                    <a:pt x="8481" y="401"/>
                  </a:cubicBezTo>
                  <a:cubicBezTo>
                    <a:pt x="8313" y="428"/>
                    <a:pt x="8263" y="496"/>
                    <a:pt x="8298" y="647"/>
                  </a:cubicBezTo>
                  <a:cubicBezTo>
                    <a:pt x="8326" y="771"/>
                    <a:pt x="8256" y="951"/>
                    <a:pt x="8121" y="1096"/>
                  </a:cubicBezTo>
                  <a:cubicBezTo>
                    <a:pt x="7996" y="1229"/>
                    <a:pt x="7921" y="1407"/>
                    <a:pt x="7950" y="1493"/>
                  </a:cubicBezTo>
                  <a:cubicBezTo>
                    <a:pt x="7979" y="1579"/>
                    <a:pt x="7952" y="1723"/>
                    <a:pt x="7891" y="1807"/>
                  </a:cubicBezTo>
                  <a:cubicBezTo>
                    <a:pt x="7814" y="1913"/>
                    <a:pt x="7803" y="2098"/>
                    <a:pt x="7865" y="2413"/>
                  </a:cubicBezTo>
                  <a:cubicBezTo>
                    <a:pt x="7973" y="2960"/>
                    <a:pt x="7865" y="3177"/>
                    <a:pt x="7446" y="3228"/>
                  </a:cubicBezTo>
                  <a:cubicBezTo>
                    <a:pt x="7217" y="3256"/>
                    <a:pt x="7153" y="3222"/>
                    <a:pt x="7164" y="3071"/>
                  </a:cubicBezTo>
                  <a:cubicBezTo>
                    <a:pt x="7171" y="2964"/>
                    <a:pt x="7142" y="2898"/>
                    <a:pt x="7098" y="2929"/>
                  </a:cubicBezTo>
                  <a:cubicBezTo>
                    <a:pt x="7054" y="2960"/>
                    <a:pt x="6990" y="2935"/>
                    <a:pt x="6954" y="2869"/>
                  </a:cubicBezTo>
                  <a:cubicBezTo>
                    <a:pt x="6918" y="2803"/>
                    <a:pt x="6729" y="2760"/>
                    <a:pt x="6535" y="2779"/>
                  </a:cubicBezTo>
                  <a:cubicBezTo>
                    <a:pt x="6260" y="2806"/>
                    <a:pt x="6161" y="2767"/>
                    <a:pt x="6083" y="2592"/>
                  </a:cubicBezTo>
                  <a:cubicBezTo>
                    <a:pt x="5971" y="2342"/>
                    <a:pt x="5494" y="2282"/>
                    <a:pt x="5493" y="2517"/>
                  </a:cubicBezTo>
                  <a:cubicBezTo>
                    <a:pt x="5492" y="2705"/>
                    <a:pt x="5253" y="2867"/>
                    <a:pt x="5087" y="2794"/>
                  </a:cubicBezTo>
                  <a:cubicBezTo>
                    <a:pt x="5011" y="2761"/>
                    <a:pt x="4956" y="2813"/>
                    <a:pt x="4956" y="2914"/>
                  </a:cubicBezTo>
                  <a:cubicBezTo>
                    <a:pt x="4956" y="3010"/>
                    <a:pt x="4864" y="3145"/>
                    <a:pt x="4752" y="3213"/>
                  </a:cubicBezTo>
                  <a:cubicBezTo>
                    <a:pt x="4641" y="3281"/>
                    <a:pt x="4576" y="3397"/>
                    <a:pt x="4602" y="3475"/>
                  </a:cubicBezTo>
                  <a:cubicBezTo>
                    <a:pt x="4628" y="3552"/>
                    <a:pt x="4608" y="3682"/>
                    <a:pt x="4562" y="3767"/>
                  </a:cubicBezTo>
                  <a:cubicBezTo>
                    <a:pt x="4515" y="3855"/>
                    <a:pt x="4525" y="3980"/>
                    <a:pt x="4582" y="4058"/>
                  </a:cubicBezTo>
                  <a:cubicBezTo>
                    <a:pt x="4707" y="4230"/>
                    <a:pt x="4539" y="4603"/>
                    <a:pt x="4267" y="4769"/>
                  </a:cubicBezTo>
                  <a:cubicBezTo>
                    <a:pt x="4133" y="4851"/>
                    <a:pt x="4087" y="4965"/>
                    <a:pt x="4117" y="5150"/>
                  </a:cubicBezTo>
                  <a:cubicBezTo>
                    <a:pt x="4147" y="5340"/>
                    <a:pt x="4094" y="5464"/>
                    <a:pt x="3933" y="5584"/>
                  </a:cubicBezTo>
                  <a:cubicBezTo>
                    <a:pt x="3742" y="5727"/>
                    <a:pt x="3714" y="5836"/>
                    <a:pt x="3730" y="6302"/>
                  </a:cubicBezTo>
                  <a:cubicBezTo>
                    <a:pt x="3741" y="6605"/>
                    <a:pt x="3712" y="6974"/>
                    <a:pt x="3665" y="7117"/>
                  </a:cubicBezTo>
                  <a:cubicBezTo>
                    <a:pt x="3580" y="7376"/>
                    <a:pt x="3574" y="7375"/>
                    <a:pt x="3429" y="7155"/>
                  </a:cubicBezTo>
                  <a:cubicBezTo>
                    <a:pt x="3293" y="6949"/>
                    <a:pt x="3291" y="6970"/>
                    <a:pt x="3337" y="7462"/>
                  </a:cubicBezTo>
                  <a:cubicBezTo>
                    <a:pt x="3380" y="7926"/>
                    <a:pt x="3356" y="8018"/>
                    <a:pt x="3160" y="8165"/>
                  </a:cubicBezTo>
                  <a:cubicBezTo>
                    <a:pt x="2958" y="8316"/>
                    <a:pt x="2933" y="8424"/>
                    <a:pt x="2924" y="9227"/>
                  </a:cubicBezTo>
                  <a:cubicBezTo>
                    <a:pt x="2913" y="10192"/>
                    <a:pt x="2866" y="10374"/>
                    <a:pt x="2655" y="10281"/>
                  </a:cubicBezTo>
                  <a:cubicBezTo>
                    <a:pt x="2580" y="10249"/>
                    <a:pt x="2518" y="10274"/>
                    <a:pt x="2518" y="10334"/>
                  </a:cubicBezTo>
                  <a:cubicBezTo>
                    <a:pt x="2518" y="10393"/>
                    <a:pt x="2427" y="10542"/>
                    <a:pt x="2315" y="10670"/>
                  </a:cubicBezTo>
                  <a:cubicBezTo>
                    <a:pt x="2202" y="10799"/>
                    <a:pt x="2101" y="11036"/>
                    <a:pt x="2085" y="11194"/>
                  </a:cubicBezTo>
                  <a:cubicBezTo>
                    <a:pt x="2070" y="11352"/>
                    <a:pt x="1981" y="11543"/>
                    <a:pt x="1889" y="11620"/>
                  </a:cubicBezTo>
                  <a:cubicBezTo>
                    <a:pt x="1797" y="11697"/>
                    <a:pt x="1744" y="11806"/>
                    <a:pt x="1777" y="11867"/>
                  </a:cubicBezTo>
                  <a:cubicBezTo>
                    <a:pt x="1810" y="11928"/>
                    <a:pt x="1797" y="12010"/>
                    <a:pt x="1745" y="12047"/>
                  </a:cubicBezTo>
                  <a:cubicBezTo>
                    <a:pt x="1692" y="12083"/>
                    <a:pt x="1675" y="12189"/>
                    <a:pt x="1705" y="12278"/>
                  </a:cubicBezTo>
                  <a:cubicBezTo>
                    <a:pt x="1739" y="12378"/>
                    <a:pt x="1683" y="12474"/>
                    <a:pt x="1561" y="12525"/>
                  </a:cubicBezTo>
                  <a:cubicBezTo>
                    <a:pt x="1451" y="12572"/>
                    <a:pt x="1356" y="12645"/>
                    <a:pt x="1351" y="12690"/>
                  </a:cubicBezTo>
                  <a:cubicBezTo>
                    <a:pt x="1347" y="12735"/>
                    <a:pt x="1317" y="12851"/>
                    <a:pt x="1286" y="12944"/>
                  </a:cubicBezTo>
                  <a:cubicBezTo>
                    <a:pt x="1255" y="13038"/>
                    <a:pt x="1256" y="13224"/>
                    <a:pt x="1286" y="13356"/>
                  </a:cubicBezTo>
                  <a:cubicBezTo>
                    <a:pt x="1354" y="13653"/>
                    <a:pt x="1197" y="13999"/>
                    <a:pt x="998" y="13999"/>
                  </a:cubicBezTo>
                  <a:cubicBezTo>
                    <a:pt x="890" y="13999"/>
                    <a:pt x="858" y="14093"/>
                    <a:pt x="880" y="14328"/>
                  </a:cubicBezTo>
                  <a:cubicBezTo>
                    <a:pt x="900" y="14549"/>
                    <a:pt x="834" y="14743"/>
                    <a:pt x="683" y="14926"/>
                  </a:cubicBezTo>
                  <a:cubicBezTo>
                    <a:pt x="517" y="15128"/>
                    <a:pt x="470" y="15303"/>
                    <a:pt x="486" y="15629"/>
                  </a:cubicBezTo>
                  <a:cubicBezTo>
                    <a:pt x="514" y="16159"/>
                    <a:pt x="427" y="16340"/>
                    <a:pt x="152" y="16340"/>
                  </a:cubicBezTo>
                  <a:cubicBezTo>
                    <a:pt x="-46" y="16340"/>
                    <a:pt x="-45" y="16346"/>
                    <a:pt x="126" y="16490"/>
                  </a:cubicBezTo>
                  <a:cubicBezTo>
                    <a:pt x="305" y="16639"/>
                    <a:pt x="256" y="16962"/>
                    <a:pt x="74" y="16834"/>
                  </a:cubicBezTo>
                  <a:cubicBezTo>
                    <a:pt x="17" y="16794"/>
                    <a:pt x="0" y="16866"/>
                    <a:pt x="34" y="17021"/>
                  </a:cubicBezTo>
                  <a:cubicBezTo>
                    <a:pt x="66" y="17164"/>
                    <a:pt x="100" y="17469"/>
                    <a:pt x="113" y="17694"/>
                  </a:cubicBezTo>
                  <a:cubicBezTo>
                    <a:pt x="140" y="18187"/>
                    <a:pt x="436" y="18620"/>
                    <a:pt x="624" y="18442"/>
                  </a:cubicBezTo>
                  <a:cubicBezTo>
                    <a:pt x="773" y="18301"/>
                    <a:pt x="1093" y="18461"/>
                    <a:pt x="1234" y="18748"/>
                  </a:cubicBezTo>
                  <a:cubicBezTo>
                    <a:pt x="1304" y="18892"/>
                    <a:pt x="1498" y="18943"/>
                    <a:pt x="2072" y="18965"/>
                  </a:cubicBezTo>
                  <a:cubicBezTo>
                    <a:pt x="2627" y="18987"/>
                    <a:pt x="2795" y="18959"/>
                    <a:pt x="2741" y="18861"/>
                  </a:cubicBezTo>
                  <a:cubicBezTo>
                    <a:pt x="2628" y="18655"/>
                    <a:pt x="2618" y="18417"/>
                    <a:pt x="2714" y="18285"/>
                  </a:cubicBezTo>
                  <a:cubicBezTo>
                    <a:pt x="2768" y="18211"/>
                    <a:pt x="2750" y="18044"/>
                    <a:pt x="2669" y="17866"/>
                  </a:cubicBezTo>
                  <a:cubicBezTo>
                    <a:pt x="2596" y="17705"/>
                    <a:pt x="2561" y="17547"/>
                    <a:pt x="2590" y="17514"/>
                  </a:cubicBezTo>
                  <a:cubicBezTo>
                    <a:pt x="2618" y="17482"/>
                    <a:pt x="2680" y="17246"/>
                    <a:pt x="2728" y="16983"/>
                  </a:cubicBezTo>
                  <a:cubicBezTo>
                    <a:pt x="2845" y="16336"/>
                    <a:pt x="2854" y="16303"/>
                    <a:pt x="2944" y="16138"/>
                  </a:cubicBezTo>
                  <a:cubicBezTo>
                    <a:pt x="2989" y="16056"/>
                    <a:pt x="3104" y="16024"/>
                    <a:pt x="3212" y="16063"/>
                  </a:cubicBezTo>
                  <a:cubicBezTo>
                    <a:pt x="3340" y="16109"/>
                    <a:pt x="3394" y="16080"/>
                    <a:pt x="3376" y="15981"/>
                  </a:cubicBezTo>
                  <a:cubicBezTo>
                    <a:pt x="3356" y="15871"/>
                    <a:pt x="3499" y="15839"/>
                    <a:pt x="3933" y="15839"/>
                  </a:cubicBezTo>
                  <a:cubicBezTo>
                    <a:pt x="4361" y="15839"/>
                    <a:pt x="4509" y="15875"/>
                    <a:pt x="4490" y="15981"/>
                  </a:cubicBezTo>
                  <a:cubicBezTo>
                    <a:pt x="4476" y="16060"/>
                    <a:pt x="4521" y="16114"/>
                    <a:pt x="4589" y="16101"/>
                  </a:cubicBezTo>
                  <a:cubicBezTo>
                    <a:pt x="4813" y="16058"/>
                    <a:pt x="5230" y="16244"/>
                    <a:pt x="5401" y="16460"/>
                  </a:cubicBezTo>
                  <a:cubicBezTo>
                    <a:pt x="5494" y="16577"/>
                    <a:pt x="5621" y="16669"/>
                    <a:pt x="5683" y="16669"/>
                  </a:cubicBezTo>
                  <a:cubicBezTo>
                    <a:pt x="5863" y="16669"/>
                    <a:pt x="6350" y="17305"/>
                    <a:pt x="6233" y="17387"/>
                  </a:cubicBezTo>
                  <a:cubicBezTo>
                    <a:pt x="6177" y="17427"/>
                    <a:pt x="6157" y="17601"/>
                    <a:pt x="6187" y="17776"/>
                  </a:cubicBezTo>
                  <a:cubicBezTo>
                    <a:pt x="6232" y="18029"/>
                    <a:pt x="6199" y="18122"/>
                    <a:pt x="6030" y="18225"/>
                  </a:cubicBezTo>
                  <a:cubicBezTo>
                    <a:pt x="5908" y="18300"/>
                    <a:pt x="5843" y="18427"/>
                    <a:pt x="5873" y="18517"/>
                  </a:cubicBezTo>
                  <a:cubicBezTo>
                    <a:pt x="5929" y="18684"/>
                    <a:pt x="5595" y="18946"/>
                    <a:pt x="5454" y="18846"/>
                  </a:cubicBezTo>
                  <a:cubicBezTo>
                    <a:pt x="5407" y="18813"/>
                    <a:pt x="5344" y="18888"/>
                    <a:pt x="5316" y="19010"/>
                  </a:cubicBezTo>
                  <a:cubicBezTo>
                    <a:pt x="5286" y="19142"/>
                    <a:pt x="5213" y="19210"/>
                    <a:pt x="5132" y="19175"/>
                  </a:cubicBezTo>
                  <a:cubicBezTo>
                    <a:pt x="4921" y="19082"/>
                    <a:pt x="4910" y="19833"/>
                    <a:pt x="5119" y="20072"/>
                  </a:cubicBezTo>
                  <a:cubicBezTo>
                    <a:pt x="5212" y="20179"/>
                    <a:pt x="5298" y="20338"/>
                    <a:pt x="5309" y="20424"/>
                  </a:cubicBezTo>
                  <a:cubicBezTo>
                    <a:pt x="5350" y="20744"/>
                    <a:pt x="5551" y="20879"/>
                    <a:pt x="5912" y="20843"/>
                  </a:cubicBezTo>
                  <a:cubicBezTo>
                    <a:pt x="6118" y="20822"/>
                    <a:pt x="6370" y="20882"/>
                    <a:pt x="6502" y="20977"/>
                  </a:cubicBezTo>
                  <a:cubicBezTo>
                    <a:pt x="6713" y="21131"/>
                    <a:pt x="6722" y="21160"/>
                    <a:pt x="6581" y="21322"/>
                  </a:cubicBezTo>
                  <a:cubicBezTo>
                    <a:pt x="6495" y="21419"/>
                    <a:pt x="6117" y="21469"/>
                    <a:pt x="5486" y="21516"/>
                  </a:cubicBezTo>
                  <a:lnTo>
                    <a:pt x="13284" y="21516"/>
                  </a:lnTo>
                  <a:cubicBezTo>
                    <a:pt x="11183" y="21472"/>
                    <a:pt x="9335" y="21418"/>
                    <a:pt x="9274" y="21396"/>
                  </a:cubicBezTo>
                  <a:cubicBezTo>
                    <a:pt x="9205" y="21372"/>
                    <a:pt x="9183" y="21247"/>
                    <a:pt x="9215" y="21097"/>
                  </a:cubicBezTo>
                  <a:cubicBezTo>
                    <a:pt x="9244" y="20956"/>
                    <a:pt x="9276" y="20644"/>
                    <a:pt x="9287" y="20402"/>
                  </a:cubicBezTo>
                  <a:cubicBezTo>
                    <a:pt x="9303" y="20044"/>
                    <a:pt x="9345" y="19948"/>
                    <a:pt x="9523" y="19900"/>
                  </a:cubicBezTo>
                  <a:cubicBezTo>
                    <a:pt x="9752" y="19839"/>
                    <a:pt x="9784" y="19713"/>
                    <a:pt x="9621" y="19489"/>
                  </a:cubicBezTo>
                  <a:cubicBezTo>
                    <a:pt x="9558" y="19402"/>
                    <a:pt x="9561" y="19278"/>
                    <a:pt x="9634" y="19122"/>
                  </a:cubicBezTo>
                  <a:cubicBezTo>
                    <a:pt x="9695" y="18993"/>
                    <a:pt x="9730" y="18749"/>
                    <a:pt x="9713" y="18584"/>
                  </a:cubicBezTo>
                  <a:cubicBezTo>
                    <a:pt x="9686" y="18314"/>
                    <a:pt x="9644" y="18281"/>
                    <a:pt x="9294" y="18277"/>
                  </a:cubicBezTo>
                  <a:cubicBezTo>
                    <a:pt x="9079" y="18275"/>
                    <a:pt x="8781" y="18320"/>
                    <a:pt x="8632" y="18374"/>
                  </a:cubicBezTo>
                  <a:cubicBezTo>
                    <a:pt x="8448" y="18442"/>
                    <a:pt x="8264" y="18428"/>
                    <a:pt x="8055" y="18330"/>
                  </a:cubicBezTo>
                  <a:cubicBezTo>
                    <a:pt x="7886" y="18250"/>
                    <a:pt x="7635" y="18183"/>
                    <a:pt x="7498" y="18180"/>
                  </a:cubicBezTo>
                  <a:cubicBezTo>
                    <a:pt x="7284" y="18175"/>
                    <a:pt x="7255" y="18128"/>
                    <a:pt x="7282" y="17866"/>
                  </a:cubicBezTo>
                  <a:cubicBezTo>
                    <a:pt x="7307" y="17623"/>
                    <a:pt x="7258" y="17541"/>
                    <a:pt x="7059" y="17454"/>
                  </a:cubicBezTo>
                  <a:cubicBezTo>
                    <a:pt x="6856" y="17366"/>
                    <a:pt x="6810" y="17274"/>
                    <a:pt x="6810" y="16961"/>
                  </a:cubicBezTo>
                  <a:cubicBezTo>
                    <a:pt x="6810" y="16731"/>
                    <a:pt x="6867" y="16530"/>
                    <a:pt x="6954" y="16475"/>
                  </a:cubicBezTo>
                  <a:cubicBezTo>
                    <a:pt x="7137" y="16358"/>
                    <a:pt x="7317" y="15697"/>
                    <a:pt x="7190" y="15607"/>
                  </a:cubicBezTo>
                  <a:cubicBezTo>
                    <a:pt x="7018" y="15486"/>
                    <a:pt x="7293" y="15099"/>
                    <a:pt x="7498" y="15173"/>
                  </a:cubicBezTo>
                  <a:cubicBezTo>
                    <a:pt x="7633" y="15222"/>
                    <a:pt x="7688" y="15186"/>
                    <a:pt x="7688" y="15053"/>
                  </a:cubicBezTo>
                  <a:cubicBezTo>
                    <a:pt x="7688" y="14952"/>
                    <a:pt x="7763" y="14843"/>
                    <a:pt x="7858" y="14814"/>
                  </a:cubicBezTo>
                  <a:cubicBezTo>
                    <a:pt x="7954" y="14785"/>
                    <a:pt x="8076" y="14656"/>
                    <a:pt x="8127" y="14522"/>
                  </a:cubicBezTo>
                  <a:cubicBezTo>
                    <a:pt x="8258" y="14182"/>
                    <a:pt x="8861" y="14186"/>
                    <a:pt x="9012" y="14530"/>
                  </a:cubicBezTo>
                  <a:cubicBezTo>
                    <a:pt x="9087" y="14701"/>
                    <a:pt x="9146" y="14736"/>
                    <a:pt x="9221" y="14650"/>
                  </a:cubicBezTo>
                  <a:cubicBezTo>
                    <a:pt x="9297" y="14564"/>
                    <a:pt x="9359" y="14601"/>
                    <a:pt x="9438" y="14769"/>
                  </a:cubicBezTo>
                  <a:cubicBezTo>
                    <a:pt x="9498" y="14898"/>
                    <a:pt x="9513" y="15000"/>
                    <a:pt x="9470" y="15001"/>
                  </a:cubicBezTo>
                  <a:cubicBezTo>
                    <a:pt x="9229" y="15009"/>
                    <a:pt x="9934" y="15440"/>
                    <a:pt x="10191" y="15442"/>
                  </a:cubicBezTo>
                  <a:cubicBezTo>
                    <a:pt x="10362" y="15444"/>
                    <a:pt x="10533" y="15505"/>
                    <a:pt x="10571" y="15577"/>
                  </a:cubicBezTo>
                  <a:cubicBezTo>
                    <a:pt x="10618" y="15663"/>
                    <a:pt x="10670" y="15626"/>
                    <a:pt x="10722" y="15465"/>
                  </a:cubicBezTo>
                  <a:cubicBezTo>
                    <a:pt x="10765" y="15331"/>
                    <a:pt x="10901" y="15172"/>
                    <a:pt x="11024" y="15113"/>
                  </a:cubicBezTo>
                  <a:cubicBezTo>
                    <a:pt x="11336" y="14964"/>
                    <a:pt x="11540" y="14759"/>
                    <a:pt x="11626" y="14500"/>
                  </a:cubicBezTo>
                  <a:cubicBezTo>
                    <a:pt x="11699" y="14283"/>
                    <a:pt x="11701" y="14285"/>
                    <a:pt x="11882" y="14537"/>
                  </a:cubicBezTo>
                  <a:cubicBezTo>
                    <a:pt x="11984" y="14680"/>
                    <a:pt x="12108" y="14766"/>
                    <a:pt x="12157" y="14732"/>
                  </a:cubicBezTo>
                  <a:cubicBezTo>
                    <a:pt x="12206" y="14697"/>
                    <a:pt x="12366" y="14774"/>
                    <a:pt x="12511" y="14904"/>
                  </a:cubicBezTo>
                  <a:cubicBezTo>
                    <a:pt x="12656" y="15034"/>
                    <a:pt x="12938" y="15153"/>
                    <a:pt x="13140" y="15166"/>
                  </a:cubicBezTo>
                  <a:cubicBezTo>
                    <a:pt x="13600" y="15195"/>
                    <a:pt x="13742" y="15294"/>
                    <a:pt x="13664" y="15525"/>
                  </a:cubicBezTo>
                  <a:cubicBezTo>
                    <a:pt x="13612" y="15679"/>
                    <a:pt x="13660" y="15692"/>
                    <a:pt x="14018" y="15637"/>
                  </a:cubicBezTo>
                  <a:cubicBezTo>
                    <a:pt x="14382" y="15581"/>
                    <a:pt x="14468" y="15616"/>
                    <a:pt x="14673" y="15869"/>
                  </a:cubicBezTo>
                  <a:cubicBezTo>
                    <a:pt x="14853" y="16090"/>
                    <a:pt x="15010" y="16155"/>
                    <a:pt x="15322" y="16160"/>
                  </a:cubicBezTo>
                  <a:cubicBezTo>
                    <a:pt x="15666" y="16166"/>
                    <a:pt x="15728" y="16206"/>
                    <a:pt x="15728" y="16392"/>
                  </a:cubicBezTo>
                  <a:cubicBezTo>
                    <a:pt x="15729" y="16628"/>
                    <a:pt x="16025" y="16711"/>
                    <a:pt x="16233" y="16534"/>
                  </a:cubicBezTo>
                  <a:cubicBezTo>
                    <a:pt x="16299" y="16478"/>
                    <a:pt x="16551" y="16550"/>
                    <a:pt x="16862" y="16707"/>
                  </a:cubicBezTo>
                  <a:cubicBezTo>
                    <a:pt x="17149" y="16851"/>
                    <a:pt x="17577" y="17001"/>
                    <a:pt x="17806" y="17043"/>
                  </a:cubicBezTo>
                  <a:cubicBezTo>
                    <a:pt x="18188" y="17113"/>
                    <a:pt x="18225" y="17096"/>
                    <a:pt x="18310" y="16841"/>
                  </a:cubicBezTo>
                  <a:cubicBezTo>
                    <a:pt x="18372" y="16656"/>
                    <a:pt x="18453" y="16588"/>
                    <a:pt x="18553" y="16632"/>
                  </a:cubicBezTo>
                  <a:cubicBezTo>
                    <a:pt x="18726" y="16707"/>
                    <a:pt x="18758" y="16448"/>
                    <a:pt x="18599" y="16265"/>
                  </a:cubicBezTo>
                  <a:cubicBezTo>
                    <a:pt x="18464" y="16111"/>
                    <a:pt x="18740" y="15318"/>
                    <a:pt x="18913" y="15360"/>
                  </a:cubicBezTo>
                  <a:cubicBezTo>
                    <a:pt x="19046" y="15392"/>
                    <a:pt x="19127" y="14366"/>
                    <a:pt x="18998" y="14276"/>
                  </a:cubicBezTo>
                  <a:cubicBezTo>
                    <a:pt x="18959" y="14248"/>
                    <a:pt x="18691" y="14218"/>
                    <a:pt x="18402" y="14208"/>
                  </a:cubicBezTo>
                  <a:cubicBezTo>
                    <a:pt x="18113" y="14198"/>
                    <a:pt x="17826" y="14149"/>
                    <a:pt x="17766" y="14096"/>
                  </a:cubicBezTo>
                  <a:cubicBezTo>
                    <a:pt x="17707" y="14043"/>
                    <a:pt x="17478" y="14016"/>
                    <a:pt x="17255" y="14036"/>
                  </a:cubicBezTo>
                  <a:cubicBezTo>
                    <a:pt x="16959" y="14063"/>
                    <a:pt x="16809" y="14020"/>
                    <a:pt x="16692" y="13872"/>
                  </a:cubicBezTo>
                  <a:cubicBezTo>
                    <a:pt x="16603" y="13760"/>
                    <a:pt x="16571" y="13664"/>
                    <a:pt x="16620" y="13662"/>
                  </a:cubicBezTo>
                  <a:cubicBezTo>
                    <a:pt x="16668" y="13661"/>
                    <a:pt x="16596" y="13563"/>
                    <a:pt x="16462" y="13445"/>
                  </a:cubicBezTo>
                  <a:cubicBezTo>
                    <a:pt x="16245" y="13255"/>
                    <a:pt x="16218" y="13152"/>
                    <a:pt x="16220" y="12495"/>
                  </a:cubicBezTo>
                  <a:cubicBezTo>
                    <a:pt x="16222" y="11850"/>
                    <a:pt x="16252" y="11736"/>
                    <a:pt x="16456" y="11560"/>
                  </a:cubicBezTo>
                  <a:cubicBezTo>
                    <a:pt x="16616" y="11423"/>
                    <a:pt x="16665" y="11299"/>
                    <a:pt x="16620" y="11164"/>
                  </a:cubicBezTo>
                  <a:cubicBezTo>
                    <a:pt x="16524" y="10880"/>
                    <a:pt x="16804" y="10429"/>
                    <a:pt x="17019" y="10521"/>
                  </a:cubicBezTo>
                  <a:cubicBezTo>
                    <a:pt x="17165" y="10583"/>
                    <a:pt x="17174" y="10568"/>
                    <a:pt x="17065" y="10416"/>
                  </a:cubicBezTo>
                  <a:cubicBezTo>
                    <a:pt x="16878" y="10153"/>
                    <a:pt x="17078" y="10052"/>
                    <a:pt x="17760" y="10079"/>
                  </a:cubicBezTo>
                  <a:cubicBezTo>
                    <a:pt x="18399" y="10105"/>
                    <a:pt x="18547" y="10169"/>
                    <a:pt x="18474" y="10386"/>
                  </a:cubicBezTo>
                  <a:cubicBezTo>
                    <a:pt x="18441" y="10484"/>
                    <a:pt x="18512" y="10550"/>
                    <a:pt x="18684" y="10573"/>
                  </a:cubicBezTo>
                  <a:cubicBezTo>
                    <a:pt x="18867" y="10597"/>
                    <a:pt x="18939" y="10660"/>
                    <a:pt x="18920" y="10790"/>
                  </a:cubicBezTo>
                  <a:cubicBezTo>
                    <a:pt x="18902" y="10911"/>
                    <a:pt x="18972" y="10991"/>
                    <a:pt x="19116" y="11014"/>
                  </a:cubicBezTo>
                  <a:cubicBezTo>
                    <a:pt x="19287" y="11042"/>
                    <a:pt x="19331" y="11113"/>
                    <a:pt x="19306" y="11314"/>
                  </a:cubicBezTo>
                  <a:cubicBezTo>
                    <a:pt x="19278" y="11541"/>
                    <a:pt x="19305" y="11558"/>
                    <a:pt x="19503" y="11486"/>
                  </a:cubicBezTo>
                  <a:cubicBezTo>
                    <a:pt x="19628" y="11440"/>
                    <a:pt x="19784" y="11404"/>
                    <a:pt x="19850" y="11403"/>
                  </a:cubicBezTo>
                  <a:cubicBezTo>
                    <a:pt x="19936" y="11403"/>
                    <a:pt x="19936" y="11362"/>
                    <a:pt x="19863" y="11261"/>
                  </a:cubicBezTo>
                  <a:cubicBezTo>
                    <a:pt x="19789" y="11159"/>
                    <a:pt x="19813" y="11098"/>
                    <a:pt x="19942" y="11022"/>
                  </a:cubicBezTo>
                  <a:cubicBezTo>
                    <a:pt x="20039" y="10965"/>
                    <a:pt x="20164" y="10937"/>
                    <a:pt x="20224" y="10962"/>
                  </a:cubicBezTo>
                  <a:cubicBezTo>
                    <a:pt x="20284" y="10987"/>
                    <a:pt x="20359" y="10900"/>
                    <a:pt x="20388" y="10775"/>
                  </a:cubicBezTo>
                  <a:cubicBezTo>
                    <a:pt x="20416" y="10650"/>
                    <a:pt x="20512" y="10551"/>
                    <a:pt x="20604" y="10551"/>
                  </a:cubicBezTo>
                  <a:cubicBezTo>
                    <a:pt x="20733" y="10551"/>
                    <a:pt x="20762" y="10474"/>
                    <a:pt x="20728" y="10214"/>
                  </a:cubicBezTo>
                  <a:cubicBezTo>
                    <a:pt x="20686" y="9882"/>
                    <a:pt x="20881" y="9543"/>
                    <a:pt x="21089" y="9586"/>
                  </a:cubicBezTo>
                  <a:cubicBezTo>
                    <a:pt x="21143" y="9597"/>
                    <a:pt x="21186" y="9321"/>
                    <a:pt x="21187" y="8950"/>
                  </a:cubicBezTo>
                  <a:cubicBezTo>
                    <a:pt x="21188" y="8373"/>
                    <a:pt x="21217" y="8284"/>
                    <a:pt x="21410" y="8202"/>
                  </a:cubicBezTo>
                  <a:cubicBezTo>
                    <a:pt x="21490" y="8168"/>
                    <a:pt x="21517" y="8131"/>
                    <a:pt x="21554" y="8097"/>
                  </a:cubicBezTo>
                  <a:lnTo>
                    <a:pt x="21554" y="8030"/>
                  </a:lnTo>
                  <a:cubicBezTo>
                    <a:pt x="21534" y="8026"/>
                    <a:pt x="21550" y="8005"/>
                    <a:pt x="21508" y="8015"/>
                  </a:cubicBezTo>
                  <a:cubicBezTo>
                    <a:pt x="21432" y="8032"/>
                    <a:pt x="21384" y="7924"/>
                    <a:pt x="21384" y="7716"/>
                  </a:cubicBezTo>
                  <a:cubicBezTo>
                    <a:pt x="21384" y="7508"/>
                    <a:pt x="21432" y="7392"/>
                    <a:pt x="21508" y="7409"/>
                  </a:cubicBezTo>
                  <a:cubicBezTo>
                    <a:pt x="21534" y="7415"/>
                    <a:pt x="21534" y="7386"/>
                    <a:pt x="21554" y="7379"/>
                  </a:cubicBezTo>
                  <a:lnTo>
                    <a:pt x="21554" y="7282"/>
                  </a:lnTo>
                  <a:cubicBezTo>
                    <a:pt x="21516" y="7245"/>
                    <a:pt x="21490" y="7205"/>
                    <a:pt x="21410" y="7192"/>
                  </a:cubicBezTo>
                  <a:cubicBezTo>
                    <a:pt x="21259" y="7168"/>
                    <a:pt x="21187" y="7081"/>
                    <a:pt x="21187" y="6915"/>
                  </a:cubicBezTo>
                  <a:cubicBezTo>
                    <a:pt x="21187" y="6580"/>
                    <a:pt x="21142" y="6552"/>
                    <a:pt x="20597" y="6534"/>
                  </a:cubicBezTo>
                  <a:cubicBezTo>
                    <a:pt x="20236" y="6522"/>
                    <a:pt x="20078" y="6456"/>
                    <a:pt x="19955" y="6280"/>
                  </a:cubicBezTo>
                  <a:cubicBezTo>
                    <a:pt x="19817" y="6083"/>
                    <a:pt x="19683" y="6043"/>
                    <a:pt x="19116" y="6040"/>
                  </a:cubicBezTo>
                  <a:lnTo>
                    <a:pt x="18441" y="6040"/>
                  </a:lnTo>
                  <a:lnTo>
                    <a:pt x="18572" y="6399"/>
                  </a:lnTo>
                  <a:cubicBezTo>
                    <a:pt x="18724" y="6813"/>
                    <a:pt x="18746" y="7501"/>
                    <a:pt x="18612" y="7596"/>
                  </a:cubicBezTo>
                  <a:cubicBezTo>
                    <a:pt x="18562" y="7632"/>
                    <a:pt x="18522" y="7745"/>
                    <a:pt x="18520" y="7850"/>
                  </a:cubicBezTo>
                  <a:cubicBezTo>
                    <a:pt x="18511" y="8443"/>
                    <a:pt x="18473" y="8666"/>
                    <a:pt x="18363" y="8770"/>
                  </a:cubicBezTo>
                  <a:cubicBezTo>
                    <a:pt x="18184" y="8940"/>
                    <a:pt x="16001" y="8985"/>
                    <a:pt x="15807" y="8823"/>
                  </a:cubicBezTo>
                  <a:cubicBezTo>
                    <a:pt x="15697" y="8731"/>
                    <a:pt x="15682" y="8670"/>
                    <a:pt x="15761" y="8613"/>
                  </a:cubicBezTo>
                  <a:cubicBezTo>
                    <a:pt x="15916" y="8504"/>
                    <a:pt x="15906" y="8320"/>
                    <a:pt x="15748" y="8389"/>
                  </a:cubicBezTo>
                  <a:cubicBezTo>
                    <a:pt x="15648" y="8433"/>
                    <a:pt x="15103" y="8031"/>
                    <a:pt x="14811" y="7701"/>
                  </a:cubicBezTo>
                  <a:cubicBezTo>
                    <a:pt x="14789" y="7675"/>
                    <a:pt x="14817" y="7547"/>
                    <a:pt x="14877" y="7409"/>
                  </a:cubicBezTo>
                  <a:cubicBezTo>
                    <a:pt x="14936" y="7272"/>
                    <a:pt x="15001" y="7053"/>
                    <a:pt x="15021" y="6930"/>
                  </a:cubicBezTo>
                  <a:cubicBezTo>
                    <a:pt x="15040" y="6808"/>
                    <a:pt x="15117" y="6727"/>
                    <a:pt x="15185" y="6743"/>
                  </a:cubicBezTo>
                  <a:cubicBezTo>
                    <a:pt x="15252" y="6760"/>
                    <a:pt x="15279" y="6719"/>
                    <a:pt x="15244" y="6654"/>
                  </a:cubicBezTo>
                  <a:cubicBezTo>
                    <a:pt x="15133" y="6450"/>
                    <a:pt x="15374" y="6235"/>
                    <a:pt x="15650" y="6295"/>
                  </a:cubicBezTo>
                  <a:cubicBezTo>
                    <a:pt x="15853" y="6339"/>
                    <a:pt x="15898" y="6316"/>
                    <a:pt x="15853" y="6182"/>
                  </a:cubicBezTo>
                  <a:cubicBezTo>
                    <a:pt x="15782" y="5971"/>
                    <a:pt x="15955" y="5760"/>
                    <a:pt x="16135" y="5838"/>
                  </a:cubicBezTo>
                  <a:cubicBezTo>
                    <a:pt x="16380" y="5946"/>
                    <a:pt x="16304" y="5137"/>
                    <a:pt x="16050" y="4933"/>
                  </a:cubicBezTo>
                  <a:cubicBezTo>
                    <a:pt x="15929" y="4837"/>
                    <a:pt x="15827" y="4673"/>
                    <a:pt x="15827" y="4567"/>
                  </a:cubicBezTo>
                  <a:cubicBezTo>
                    <a:pt x="15826" y="4414"/>
                    <a:pt x="15755" y="4377"/>
                    <a:pt x="15486" y="4402"/>
                  </a:cubicBezTo>
                  <a:cubicBezTo>
                    <a:pt x="14963" y="4451"/>
                    <a:pt x="14313" y="4689"/>
                    <a:pt x="14313" y="4829"/>
                  </a:cubicBezTo>
                  <a:cubicBezTo>
                    <a:pt x="14313" y="4898"/>
                    <a:pt x="14226" y="5045"/>
                    <a:pt x="14116" y="5158"/>
                  </a:cubicBezTo>
                  <a:cubicBezTo>
                    <a:pt x="14007" y="5270"/>
                    <a:pt x="13941" y="5420"/>
                    <a:pt x="13966" y="5494"/>
                  </a:cubicBezTo>
                  <a:cubicBezTo>
                    <a:pt x="13991" y="5569"/>
                    <a:pt x="13948" y="5725"/>
                    <a:pt x="13874" y="5838"/>
                  </a:cubicBezTo>
                  <a:cubicBezTo>
                    <a:pt x="13766" y="6005"/>
                    <a:pt x="13709" y="6017"/>
                    <a:pt x="13566" y="5913"/>
                  </a:cubicBezTo>
                  <a:cubicBezTo>
                    <a:pt x="13469" y="5842"/>
                    <a:pt x="13399" y="5743"/>
                    <a:pt x="13409" y="5689"/>
                  </a:cubicBezTo>
                  <a:cubicBezTo>
                    <a:pt x="13430" y="5570"/>
                    <a:pt x="13044" y="5564"/>
                    <a:pt x="12885" y="5681"/>
                  </a:cubicBezTo>
                  <a:cubicBezTo>
                    <a:pt x="12727" y="5797"/>
                    <a:pt x="11851" y="5356"/>
                    <a:pt x="11934" y="5203"/>
                  </a:cubicBezTo>
                  <a:cubicBezTo>
                    <a:pt x="11978" y="5123"/>
                    <a:pt x="11902" y="5088"/>
                    <a:pt x="11718" y="5113"/>
                  </a:cubicBezTo>
                  <a:cubicBezTo>
                    <a:pt x="11491" y="5143"/>
                    <a:pt x="11436" y="5107"/>
                    <a:pt x="11410" y="4903"/>
                  </a:cubicBezTo>
                  <a:cubicBezTo>
                    <a:pt x="11393" y="4766"/>
                    <a:pt x="11315" y="4649"/>
                    <a:pt x="11240" y="4649"/>
                  </a:cubicBezTo>
                  <a:cubicBezTo>
                    <a:pt x="11071" y="4649"/>
                    <a:pt x="10870" y="4246"/>
                    <a:pt x="10938" y="4043"/>
                  </a:cubicBezTo>
                  <a:cubicBezTo>
                    <a:pt x="10970" y="3950"/>
                    <a:pt x="11072" y="3913"/>
                    <a:pt x="11207" y="3953"/>
                  </a:cubicBezTo>
                  <a:cubicBezTo>
                    <a:pt x="11352" y="3997"/>
                    <a:pt x="11403" y="3977"/>
                    <a:pt x="11358" y="3894"/>
                  </a:cubicBezTo>
                  <a:cubicBezTo>
                    <a:pt x="11320" y="3825"/>
                    <a:pt x="11395" y="3691"/>
                    <a:pt x="11535" y="3587"/>
                  </a:cubicBezTo>
                  <a:cubicBezTo>
                    <a:pt x="11672" y="3484"/>
                    <a:pt x="11766" y="3372"/>
                    <a:pt x="11738" y="3340"/>
                  </a:cubicBezTo>
                  <a:cubicBezTo>
                    <a:pt x="11642" y="3231"/>
                    <a:pt x="11895" y="2993"/>
                    <a:pt x="12039" y="3056"/>
                  </a:cubicBezTo>
                  <a:cubicBezTo>
                    <a:pt x="12160" y="3109"/>
                    <a:pt x="12177" y="2979"/>
                    <a:pt x="12157" y="2226"/>
                  </a:cubicBezTo>
                  <a:cubicBezTo>
                    <a:pt x="12144" y="1732"/>
                    <a:pt x="12102" y="1347"/>
                    <a:pt x="12065" y="1373"/>
                  </a:cubicBezTo>
                  <a:cubicBezTo>
                    <a:pt x="12029" y="1399"/>
                    <a:pt x="11925" y="1322"/>
                    <a:pt x="11830" y="1201"/>
                  </a:cubicBezTo>
                  <a:cubicBezTo>
                    <a:pt x="11734" y="1080"/>
                    <a:pt x="11687" y="977"/>
                    <a:pt x="11731" y="977"/>
                  </a:cubicBezTo>
                  <a:cubicBezTo>
                    <a:pt x="11776" y="977"/>
                    <a:pt x="11717" y="857"/>
                    <a:pt x="11594" y="707"/>
                  </a:cubicBezTo>
                  <a:cubicBezTo>
                    <a:pt x="11422" y="499"/>
                    <a:pt x="11247" y="426"/>
                    <a:pt x="10866" y="401"/>
                  </a:cubicBezTo>
                  <a:cubicBezTo>
                    <a:pt x="10524" y="378"/>
                    <a:pt x="10377" y="326"/>
                    <a:pt x="10394" y="229"/>
                  </a:cubicBezTo>
                  <a:cubicBezTo>
                    <a:pt x="10429" y="34"/>
                    <a:pt x="10137" y="-84"/>
                    <a:pt x="10001" y="71"/>
                  </a:cubicBezTo>
                  <a:cubicBezTo>
                    <a:pt x="9872" y="219"/>
                    <a:pt x="9381" y="247"/>
                    <a:pt x="9307" y="109"/>
                  </a:cubicBezTo>
                  <a:cubicBezTo>
                    <a:pt x="9262" y="26"/>
                    <a:pt x="9110" y="-3"/>
                    <a:pt x="8972" y="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50" name="Shape 1350"/>
            <p:cNvSpPr/>
            <p:nvPr/>
          </p:nvSpPr>
          <p:spPr>
            <a:xfrm>
              <a:off x="0" y="1188058"/>
              <a:ext cx="1366599" cy="7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Putting it all Together</a:t>
              </a:r>
            </a:p>
          </p:txBody>
        </p:sp>
      </p:grpSp>
      <p:grpSp>
        <p:nvGrpSpPr>
          <p:cNvPr id="1360" name="Group 1360"/>
          <p:cNvGrpSpPr/>
          <p:nvPr/>
        </p:nvGrpSpPr>
        <p:grpSpPr>
          <a:xfrm>
            <a:off x="5173147" y="2781949"/>
            <a:ext cx="1366600" cy="1532205"/>
            <a:chOff x="70749" y="238103"/>
            <a:chExt cx="1366598" cy="1532204"/>
          </a:xfrm>
        </p:grpSpPr>
        <p:grpSp>
          <p:nvGrpSpPr>
            <p:cNvPr id="1358" name="Group 1358"/>
            <p:cNvGrpSpPr/>
            <p:nvPr/>
          </p:nvGrpSpPr>
          <p:grpSpPr>
            <a:xfrm>
              <a:off x="118026" y="238103"/>
              <a:ext cx="1272045" cy="870050"/>
              <a:chOff x="55779" y="55779"/>
              <a:chExt cx="1272043" cy="870048"/>
            </a:xfrm>
          </p:grpSpPr>
          <p:pic>
            <p:nvPicPr>
              <p:cNvPr id="1352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5779" y="55779"/>
                <a:ext cx="734669" cy="734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357" name="Group 1357"/>
              <p:cNvGrpSpPr/>
              <p:nvPr/>
            </p:nvGrpSpPr>
            <p:grpSpPr>
              <a:xfrm>
                <a:off x="501550" y="485454"/>
                <a:ext cx="826274" cy="440375"/>
                <a:chOff x="0" y="3503"/>
                <a:chExt cx="826272" cy="440374"/>
              </a:xfrm>
            </p:grpSpPr>
            <p:sp>
              <p:nvSpPr>
                <p:cNvPr id="1353" name="Shape 1353"/>
                <p:cNvSpPr/>
                <p:nvPr/>
              </p:nvSpPr>
              <p:spPr>
                <a:xfrm>
                  <a:off x="0" y="3503"/>
                  <a:ext cx="826273" cy="440376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54" name="Shape 1354"/>
                <p:cNvSpPr/>
                <p:nvPr/>
              </p:nvSpPr>
              <p:spPr>
                <a:xfrm>
                  <a:off x="22230" y="93528"/>
                  <a:ext cx="778572" cy="319085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55" name="Shape 1355"/>
                <p:cNvSpPr/>
                <p:nvPr/>
              </p:nvSpPr>
              <p:spPr>
                <a:xfrm>
                  <a:off x="297818" y="109652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356" name="Shape 1356"/>
                <p:cNvSpPr/>
                <p:nvPr/>
              </p:nvSpPr>
              <p:spPr>
                <a:xfrm>
                  <a:off x="297818" y="261249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1359" name="Shape 1359"/>
            <p:cNvSpPr/>
            <p:nvPr/>
          </p:nvSpPr>
          <p:spPr>
            <a:xfrm>
              <a:off x="70749" y="1158941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Hybrid Control</a:t>
              </a:r>
            </a:p>
          </p:txBody>
        </p:sp>
      </p:grpSp>
      <p:sp>
        <p:nvSpPr>
          <p:cNvPr id="1361" name="Shape 1361"/>
          <p:cNvSpPr/>
          <p:nvPr/>
        </p:nvSpPr>
        <p:spPr>
          <a:xfrm rot="19950317">
            <a:off x="1796908" y="2583276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2" name="Shape 1362"/>
          <p:cNvSpPr/>
          <p:nvPr/>
        </p:nvSpPr>
        <p:spPr>
          <a:xfrm rot="1650000">
            <a:off x="1802664" y="4230459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3" name="Shape 1363"/>
          <p:cNvSpPr/>
          <p:nvPr/>
        </p:nvSpPr>
        <p:spPr>
          <a:xfrm rot="19950317">
            <a:off x="4140743" y="4192932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4" name="Shape 1364"/>
          <p:cNvSpPr/>
          <p:nvPr/>
        </p:nvSpPr>
        <p:spPr>
          <a:xfrm rot="1650000">
            <a:off x="4141070" y="2618044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6602382" y="3107555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4153472" y="1603083"/>
            <a:ext cx="4897820" cy="388993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2591418" y="1884574"/>
            <a:ext cx="1661948" cy="377141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Slow join times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Shape 1369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37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371" name="Shape 13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372" name="Shape 1372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3" name="Shape 1373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4" name="Shape 1374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5" name="Shape 1375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76" name="Shape 1376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377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8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379" name="Shape 1379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380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1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2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3" name="Shape 1383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384" name="Shape 1384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385" name="Shape 1385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386" name="Shape 1386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392" name="Group 1392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387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388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389" name="Shape 1389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393" name="Shape 139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396" name="Group 139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394" name="Shape 139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397" name="Shape 1397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8" name="Shape 1398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9" name="Shape 1399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0" name="Shape 1400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1" name="Shape 1401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2" name="Shape 1402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04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5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6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407" name="Shape 1407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408" name="Shape 1408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409" name="Shape 1409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410" name="Shape 1410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411" name="Shape 1411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2" name="Shape 1412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3" name="Shape 1413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14" name="Shape 1414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417" name="Group 1417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415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6" name="Shape 1416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420" name="Group 1420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418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9" name="Shape 1419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427" name="Group 1427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421" name="Shape 1421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426" name="Group 1426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424" name="Group 1424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422" name="Shape 1422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423" name="Shape 1423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425" name="Shape 1425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428" name="Shape 1428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429" name="Shape 1429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430" name="Shape 1430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431" name="Shape 1431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432" name="Shape 1432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433" name="Shape 1433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434" name="Shape 1434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435" name="Shape 1435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436" name="Shape 1436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437" name="Shape 1437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438" name="Shape 1438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439" name="Shape 1439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440" name="Shape 1440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445" name="Group 1445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443" name="Group 1443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441" name="Shape 1441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442" name="Shape 1442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444" name="Shape 1444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446" name="Shape 1446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47" name="Shape 1447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48" name="Shape 1448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49" name="Shape 1449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45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451" name="Shape 1451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2" name="Shape 1452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453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2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3" dur="25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Class="entr" nodeType="afterEffect" presetSubtype="6" presetID="18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27" dur="25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1" dur="25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25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983 -0.194153" origin="layout" pathEditMode="relative">
                                      <p:cBhvr>
                                        <p:cTn id="45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4" presetID="22" grpId="1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9" dur="25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0"/>
                            </p:stCondLst>
                            <p:childTnLst>
                              <p:par>
                                <p:cTn id="51" presetClass="entr" nodeType="afterEffect" presetID="9" grpId="1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45" grpId="4"/>
      <p:bldP build="whole" bldLvl="1" animBg="1" rev="0" advAuto="0" spid="1446" grpId="5"/>
      <p:bldP build="whole" bldLvl="1" animBg="1" rev="0" advAuto="0" spid="1448" grpId="7"/>
      <p:bldP build="whole" bldLvl="1" animBg="1" rev="0" advAuto="0" spid="1420" grpId="1"/>
      <p:bldP build="whole" bldLvl="1" animBg="1" rev="0" advAuto="0" spid="1417" grpId="2"/>
      <p:bldP build="whole" bldLvl="1" animBg="1" rev="0" advAuto="0" spid="1450" grpId="10"/>
      <p:bldP build="whole" bldLvl="1" animBg="1" rev="0" advAuto="0" spid="1370" grpId="3"/>
      <p:bldP build="whole" bldLvl="1" animBg="1" rev="0" advAuto="0" spid="1447" grpId="6"/>
      <p:bldP build="whole" bldLvl="1" animBg="1" rev="0" advAuto="0" spid="1453" grpId="9"/>
      <p:bldP build="whole" bldLvl="1" animBg="1" rev="0" advAuto="0" spid="1452" grpId="13"/>
      <p:bldP build="whole" bldLvl="1" animBg="1" rev="0" advAuto="0" spid="1449" grpId="8"/>
      <p:bldP build="whole" bldLvl="1" animBg="1" rev="0" advAuto="0" spid="1451" grpId="1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defTabSz="379475">
              <a:defRPr sz="3652"/>
            </a:pPr>
            <a:r>
              <a:rPr b="1">
                <a:solidFill>
                  <a:srgbClr val="3566FB"/>
                </a:solidFill>
              </a:rPr>
              <a:t>Live Video</a:t>
            </a:r>
            <a:r>
              <a:rPr>
                <a:solidFill>
                  <a:srgbClr val="3566FB"/>
                </a:solidFill>
              </a:rPr>
              <a:t> is Becoming Wildly Popular</a:t>
            </a:r>
          </a:p>
        </p:txBody>
      </p:sp>
      <p:sp>
        <p:nvSpPr>
          <p:cNvPr id="119" name="Shape 11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1468" indent="-321468"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Commercial sports streams</a:t>
            </a:r>
          </a:p>
          <a:p>
            <a:pPr lvl="1" marL="778668" indent="-321468">
              <a:buChar char="•"/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j-lt"/>
                <a:ea typeface="+mj-ea"/>
                <a:cs typeface="+mj-cs"/>
                <a:sym typeface="Helvetica Neue"/>
              </a:rPr>
              <a:t>Single</a:t>
            </a:r>
            <a:r>
              <a:t> World Cup stream = 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40% </a:t>
            </a:r>
            <a:r>
              <a:t>global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 </a:t>
            </a:r>
            <a:r>
              <a:t>Internet traffic</a:t>
            </a:r>
          </a:p>
          <a:p>
            <a:pPr marL="321468" indent="-321468"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User-generated streams (e.g., Twitch)</a:t>
            </a:r>
          </a:p>
          <a:p>
            <a:pPr lvl="1" marL="746521" indent="-289321">
              <a:buChar char="•"/>
              <a:defRPr sz="2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Users watch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 150b min of live video per month</a:t>
            </a:r>
          </a:p>
          <a:p>
            <a:pPr lvl="1" marL="746521" indent="-289321">
              <a:buChar char="•"/>
              <a:defRPr sz="2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Amazon buys Twitch for ~</a:t>
            </a:r>
            <a:r>
              <a:rPr b="1">
                <a:latin typeface="+mj-lt"/>
                <a:ea typeface="+mj-ea"/>
                <a:cs typeface="+mj-cs"/>
                <a:sym typeface="Helvetica Neue"/>
              </a:rPr>
              <a:t>$1Billion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56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457" name="Shape 14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458" name="Shape 1458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59" name="Shape 1459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1" name="Shape 1461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462" name="Shape 1462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463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4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465" name="Shape 1465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466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7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8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469" name="Shape 1469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470" name="Shape 1470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471" name="Shape 1471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478" name="Group 1478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473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474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475" name="Shape 1475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479" name="Shape 1479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482" name="Group 1482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480" name="Shape 1480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483" name="Shape 1483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4" name="Shape 1484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5" name="Shape 1485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6" name="Shape 1486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7" name="Shape 1487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8" name="Shape 1488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9" name="Shape 1489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490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1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2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493" name="Shape 1493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494" name="Shape 1494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495" name="Shape 1495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496" name="Shape 1496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497" name="Shape 1497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503" name="Group 1503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501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2" name="Shape 1502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506" name="Group 1506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504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5" name="Shape 1505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513" name="Group 1513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507" name="Shape 1507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512" name="Group 1512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510" name="Group 1510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508" name="Shape 1508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09" name="Shape 1509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511" name="Shape 1511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514" name="Shape 1514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515" name="Shape 1515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516" name="Shape 1516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517" name="Shape 1517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518" name="Shape 1518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519" name="Shape 1519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520" name="Shape 1520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521" name="Shape 1521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522" name="Shape 1522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523" name="Shape 1523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524" name="Shape 1524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525" name="Shape 1525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526" name="Shape 1526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531" name="Group 1531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529" name="Group 1529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527" name="Shape 1527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28" name="Shape 1528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530" name="Shape 1530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532" name="Shape 1532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3" name="Shape 1533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4" name="Shape 1534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5" name="Shape 1535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536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537" name="Shape 1537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38" name="Shape 1538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539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541" name="Shape 1541"/>
          <p:cNvSpPr/>
          <p:nvPr/>
        </p:nvSpPr>
        <p:spPr>
          <a:xfrm>
            <a:off x="161512" y="2409821"/>
            <a:ext cx="8813485" cy="2024799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0" algn="ctr">
              <a:defRPr sz="4400"/>
            </a:pPr>
            <a:r>
              <a:t>Build “distance-to-video” tables</a:t>
            </a:r>
          </a:p>
          <a:p>
            <a:pPr lvl="1" indent="0" algn="ctr">
              <a:defRPr sz="4400"/>
            </a:pPr>
            <a:r>
              <a:t>at each cluster, for each video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Shape 1543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544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545" name="Shape 15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546" name="Shape 1546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47" name="Shape 1547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48" name="Shape 1548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49" name="Shape 1549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550" name="Shape 1550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551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2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553" name="Shape 1553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554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5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6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557" name="Shape 1557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558" name="Shape 1558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559" name="Shape 1559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560" name="Shape 1560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566" name="Group 1566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561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562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563" name="Shape 1563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564" name="Shape 1564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567" name="Shape 1567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570" name="Group 1570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568" name="Shape 1568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569" name="Shape 1569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571" name="Shape 1571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2" name="Shape 1572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3" name="Shape 1573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4" name="Shape 1574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5" name="Shape 1575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6" name="Shape 1576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7" name="Shape 1577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578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9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0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1" name="Shape 1581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582" name="Shape 1582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583" name="Shape 1583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584" name="Shape 1584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585" name="Shape 1585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86" name="Shape 1586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87" name="Shape 1587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88" name="Shape 1588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591" name="Group 1591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589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0" name="Shape 1590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594" name="Group 1594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592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3" name="Shape 1593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601" name="Group 1601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595" name="Shape 1595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600" name="Group 1600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598" name="Group 1598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596" name="Shape 1596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597" name="Shape 1597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599" name="Shape 1599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602" name="Shape 1602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603" name="Shape 1603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604" name="Shape 1604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605" name="Shape 1605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606" name="Shape 1606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607" name="Shape 1607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608" name="Shape 1608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609" name="Shape 1609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610" name="Shape 1610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611" name="Shape 1611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612" name="Shape 1612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614" name="Shape 1614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619" name="Group 1619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617" name="Group 1617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615" name="Shape 1615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16" name="Shape 1616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618" name="Shape 1618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620" name="Shape 1620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1" name="Shape 1621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2" name="Shape 1622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3" name="Shape 1623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624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625" name="Shape 1625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6" name="Shape 1626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62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8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31" name="Group 1631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1629" name="Shape 1629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1634" name="Group 1634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1632" name="Shape 1632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sp>
        <p:nvSpPr>
          <p:cNvPr id="1635" name="Shape 1635"/>
          <p:cNvSpPr/>
          <p:nvPr/>
        </p:nvSpPr>
        <p:spPr>
          <a:xfrm>
            <a:off x="6263979" y="276010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636" name="Shape 1636"/>
          <p:cNvSpPr/>
          <p:nvPr/>
        </p:nvSpPr>
        <p:spPr>
          <a:xfrm>
            <a:off x="6486372" y="2754498"/>
            <a:ext cx="70033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2K)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4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39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640" name="Shape 16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641" name="Shape 1641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2" name="Shape 1642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3" name="Shape 1643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4" name="Shape 1644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645" name="Shape 1645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646" name="1439521597_Video-Camera-2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7" name="1439521597_Video-Camera-2.png"/>
          <p:cNvPicPr>
            <a:picLocks noChangeAspect="1"/>
          </p:cNvPicPr>
          <p:nvPr/>
        </p:nvPicPr>
        <p:blipFill>
          <a:blip r:embed="rId4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648" name="Shape 1648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649" name="1439524583_servers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0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1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2" name="Shape 1652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653" name="Shape 1653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654" name="Shape 1654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655" name="Shape 1655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661" name="Group 1661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656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657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658" name="Shape 1658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659" name="Shape 1659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662" name="Shape 1662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665" name="Group 1665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663" name="Shape 1663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664" name="Shape 1664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666" name="Shape 1666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7" name="Shape 1667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8" name="Shape 1668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9" name="Shape 1669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70" name="Shape 1670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71" name="Shape 1671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72" name="Shape 1672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673" name="1439521716_Little_Boy_Green.png"/>
          <p:cNvPicPr>
            <a:picLocks noChangeAspect="1"/>
          </p:cNvPicPr>
          <p:nvPr/>
        </p:nvPicPr>
        <p:blipFill>
          <a:blip r:embed="rId7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4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5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676" name="Shape 1676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677" name="Shape 1677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678" name="Shape 1678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679" name="Shape 1679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680" name="Shape 1680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1" name="Shape 1681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2" name="Shape 1682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3" name="Shape 1683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686" name="Group 1686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684" name="imageedit_2_730560692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5" name="Shape 1685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689" name="Group 1689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687" name="1439521798_Brain-Games-red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8" name="Shape 1688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696" name="Group 1696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690" name="Shape 1690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695" name="Group 1695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693" name="Group 1693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691" name="Shape 1691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692" name="Shape 1692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694" name="Shape 1694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697" name="Shape 1697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698" name="Shape 1698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699" name="Shape 1699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700" name="Shape 1700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701" name="Shape 1701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702" name="Shape 1702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703" name="Shape 1703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704" name="Shape 1704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705" name="Shape 1705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706" name="Shape 1706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707" name="Shape 1707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708" name="Shape 1708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709" name="Shape 1709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714" name="Group 1714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712" name="Group 1712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11" name="Shape 1711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713" name="Shape 1713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715" name="Shape 1715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6" name="Shape 1716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7" name="Shape 1717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8" name="Shape 1718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719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720" name="Shape 1720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722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3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26" name="Group 1726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1724" name="Shape 1724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5" name="Shape 1725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1729" name="Group 1729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1727" name="Shape 1727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1732" name="Group 1732"/>
          <p:cNvGrpSpPr/>
          <p:nvPr/>
        </p:nvGrpSpPr>
        <p:grpSpPr>
          <a:xfrm>
            <a:off x="6978594" y="4466623"/>
            <a:ext cx="1727501" cy="451348"/>
            <a:chOff x="0" y="0"/>
            <a:chExt cx="1727500" cy="451346"/>
          </a:xfrm>
        </p:grpSpPr>
        <p:sp>
          <p:nvSpPr>
            <p:cNvPr id="1730" name="Shape 1730"/>
            <p:cNvSpPr/>
            <p:nvPr/>
          </p:nvSpPr>
          <p:spPr>
            <a:xfrm>
              <a:off x="0" y="0"/>
              <a:ext cx="1727501" cy="451347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39286" y="40734"/>
              <a:ext cx="650922" cy="3698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1733" name="Shape 1733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1734" name="Shape 1734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sp>
        <p:nvSpPr>
          <p:cNvPr id="1735" name="Shape 1735"/>
          <p:cNvSpPr/>
          <p:nvPr/>
        </p:nvSpPr>
        <p:spPr>
          <a:xfrm>
            <a:off x="6263979" y="276010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736" name="Shape 1736"/>
          <p:cNvSpPr/>
          <p:nvPr/>
        </p:nvSpPr>
        <p:spPr>
          <a:xfrm>
            <a:off x="6486372" y="2754498"/>
            <a:ext cx="70033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2K)</a:t>
            </a:r>
          </a:p>
        </p:txBody>
      </p:sp>
      <p:grpSp>
        <p:nvGrpSpPr>
          <p:cNvPr id="1739" name="Group 1739"/>
          <p:cNvGrpSpPr/>
          <p:nvPr/>
        </p:nvGrpSpPr>
        <p:grpSpPr>
          <a:xfrm>
            <a:off x="5647900" y="4841429"/>
            <a:ext cx="2133601" cy="1655251"/>
            <a:chOff x="575668" y="-688480"/>
            <a:chExt cx="2133600" cy="1655250"/>
          </a:xfrm>
        </p:grpSpPr>
        <p:sp>
          <p:nvSpPr>
            <p:cNvPr id="1737" name="Shape 1737"/>
            <p:cNvSpPr/>
            <p:nvPr/>
          </p:nvSpPr>
          <p:spPr>
            <a:xfrm>
              <a:off x="575668" y="602330"/>
              <a:ext cx="2133601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# OF HOPS TO VIDEO</a:t>
              </a:r>
            </a:p>
          </p:txBody>
        </p:sp>
        <p:sp>
          <p:nvSpPr>
            <p:cNvPr id="1738" name="Shape 1738"/>
            <p:cNvSpPr/>
            <p:nvPr/>
          </p:nvSpPr>
          <p:spPr>
            <a:xfrm flipV="1">
              <a:off x="1102086" y="-688481"/>
              <a:ext cx="1532722" cy="125764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1742" name="Group 1742"/>
          <p:cNvGrpSpPr/>
          <p:nvPr/>
        </p:nvGrpSpPr>
        <p:grpSpPr>
          <a:xfrm>
            <a:off x="6699613" y="4845145"/>
            <a:ext cx="2130948" cy="1249802"/>
            <a:chOff x="577405" y="-637913"/>
            <a:chExt cx="2130946" cy="1249800"/>
          </a:xfrm>
        </p:grpSpPr>
        <p:sp>
          <p:nvSpPr>
            <p:cNvPr id="1740" name="Shape 1740"/>
            <p:cNvSpPr/>
            <p:nvPr/>
          </p:nvSpPr>
          <p:spPr>
            <a:xfrm>
              <a:off x="577405" y="247901"/>
              <a:ext cx="2130947" cy="363987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PATH BOTTLENECK</a:t>
              </a:r>
            </a:p>
          </p:txBody>
        </p:sp>
        <p:sp>
          <p:nvSpPr>
            <p:cNvPr id="1741" name="Shape 1741"/>
            <p:cNvSpPr/>
            <p:nvPr/>
          </p:nvSpPr>
          <p:spPr>
            <a:xfrm flipV="1">
              <a:off x="2182408" y="-637914"/>
              <a:ext cx="1" cy="871681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4" grpId="3"/>
      <p:bldP build="whole" bldLvl="1" animBg="1" rev="0" advAuto="0" spid="1739" grpId="2"/>
      <p:bldP build="whole" bldLvl="1" animBg="1" rev="0" advAuto="0" spid="1733" grpId="1"/>
      <p:bldP build="whole" bldLvl="1" animBg="1" rev="0" advAuto="0" spid="1742" grpId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47" name="Shape 1747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748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749" name="Shape 17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750" name="Shape 175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51" name="Shape 175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3" name="Shape 1753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54" name="Shape 1754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755" name="1439521597_Video-Camera-2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6" name="1439521597_Video-Camera-2.png"/>
          <p:cNvPicPr>
            <a:picLocks noChangeAspect="1"/>
          </p:cNvPicPr>
          <p:nvPr/>
        </p:nvPicPr>
        <p:blipFill>
          <a:blip r:embed="rId4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757" name="Shape 1757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758" name="1439524583_servers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9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0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761" name="Shape 1761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762" name="Shape 1762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763" name="Shape 1763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764" name="Shape 1764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770" name="Group 1770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765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766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767" name="Shape 1767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768" name="Shape 1768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771" name="Shape 1771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774" name="Group 1774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772" name="Shape 1772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775" name="Shape 1775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76" name="Shape 1776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77" name="Shape 1777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78" name="Shape 1778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88900">
            <a:solidFill>
              <a:srgbClr val="FF26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79" name="Shape 1779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80" name="Shape 1780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781" name="1439521716_Little_Boy_Green.png"/>
          <p:cNvPicPr>
            <a:picLocks noChangeAspect="1"/>
          </p:cNvPicPr>
          <p:nvPr/>
        </p:nvPicPr>
        <p:blipFill>
          <a:blip r:embed="rId7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2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3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784" name="Shape 1784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785" name="Shape 1785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786" name="Shape 1786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787" name="Shape 1787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788" name="Shape 1788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89" name="Shape 1789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0" name="Shape 1790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1" name="Shape 1791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794" name="Group 1794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792" name="imageedit_2_730560692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3" name="Shape 1793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797" name="Group 1797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795" name="1439521798_Brain-Games-red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96" name="Shape 1796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804" name="Group 1804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798" name="Shape 1798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803" name="Group 1803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801" name="Group 1801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799" name="Shape 1799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800" name="Shape 1800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802" name="Shape 1802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805" name="Shape 1805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806" name="Shape 1806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807" name="Shape 1807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808" name="Shape 1808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809" name="Shape 1809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810" name="Shape 1810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811" name="Shape 1811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812" name="Shape 1812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813" name="Shape 1813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814" name="Shape 1814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815" name="Shape 1815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816" name="Shape 1816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817" name="Shape 1817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822" name="Group 1822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820" name="Group 1820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818" name="Shape 1818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819" name="Shape 1819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821" name="Shape 1821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823" name="Shape 1823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5" name="Shape 1825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6" name="Shape 1826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827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828" name="Shape 1828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9" name="Shape 1829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830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1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34" name="Group 1834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1832" name="Shape 1832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1837" name="Group 1837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1835" name="Shape 1835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1840" name="Group 1840"/>
          <p:cNvGrpSpPr/>
          <p:nvPr/>
        </p:nvGrpSpPr>
        <p:grpSpPr>
          <a:xfrm>
            <a:off x="6978594" y="4469941"/>
            <a:ext cx="1702101" cy="444712"/>
            <a:chOff x="0" y="0"/>
            <a:chExt cx="1702100" cy="444710"/>
          </a:xfrm>
        </p:grpSpPr>
        <p:sp>
          <p:nvSpPr>
            <p:cNvPr id="1838" name="Shape 1838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38709" y="40135"/>
              <a:ext cx="64135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1841" name="Shape 1841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1842" name="Shape 1842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grpSp>
        <p:nvGrpSpPr>
          <p:cNvPr id="1845" name="Group 1845"/>
          <p:cNvGrpSpPr/>
          <p:nvPr/>
        </p:nvGrpSpPr>
        <p:grpSpPr>
          <a:xfrm>
            <a:off x="6978594" y="5019463"/>
            <a:ext cx="1702101" cy="444711"/>
            <a:chOff x="0" y="0"/>
            <a:chExt cx="1702100" cy="444710"/>
          </a:xfrm>
        </p:grpSpPr>
        <p:sp>
          <p:nvSpPr>
            <p:cNvPr id="1843" name="Shape 1843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2"/>
            </a:solidFill>
            <a:ln w="25400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4" name="Shape 1844"/>
            <p:cNvSpPr/>
            <p:nvPr/>
          </p:nvSpPr>
          <p:spPr>
            <a:xfrm>
              <a:off x="38709" y="40135"/>
              <a:ext cx="64980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D:</a:t>
              </a:r>
            </a:p>
          </p:txBody>
        </p:sp>
      </p:grpSp>
      <p:sp>
        <p:nvSpPr>
          <p:cNvPr id="1846" name="Shape 1846"/>
          <p:cNvSpPr/>
          <p:nvPr/>
        </p:nvSpPr>
        <p:spPr>
          <a:xfrm>
            <a:off x="7635515" y="505959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847" name="Shape 1847"/>
          <p:cNvSpPr/>
          <p:nvPr/>
        </p:nvSpPr>
        <p:spPr>
          <a:xfrm>
            <a:off x="7857907" y="5053989"/>
            <a:ext cx="80114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(D, 800)</a:t>
            </a:r>
          </a:p>
        </p:txBody>
      </p:sp>
      <p:sp>
        <p:nvSpPr>
          <p:cNvPr id="1848" name="Shape 1848"/>
          <p:cNvSpPr/>
          <p:nvPr/>
        </p:nvSpPr>
        <p:spPr>
          <a:xfrm>
            <a:off x="6263979" y="276010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849" name="Shape 1849"/>
          <p:cNvSpPr/>
          <p:nvPr/>
        </p:nvSpPr>
        <p:spPr>
          <a:xfrm>
            <a:off x="6486372" y="2754498"/>
            <a:ext cx="70033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2K)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46" grpId="1"/>
      <p:bldP build="whole" bldLvl="1" animBg="1" rev="0" advAuto="0" spid="1847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4" name="Shape 1854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855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856" name="Shape 18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857" name="Shape 1857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8" name="Shape 1858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9" name="Shape 1859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0" name="Shape 1860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61" name="Shape 1861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862" name="1439521597_Video-Camera-2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3" name="1439521597_Video-Camera-2.png"/>
          <p:cNvPicPr>
            <a:picLocks noChangeAspect="1"/>
          </p:cNvPicPr>
          <p:nvPr/>
        </p:nvPicPr>
        <p:blipFill>
          <a:blip r:embed="rId4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864" name="Shape 1864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865" name="1439524583_servers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6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7" name="1439524583_servers.png"/>
          <p:cNvPicPr>
            <a:picLocks noChangeAspect="1"/>
          </p:cNvPicPr>
          <p:nvPr/>
        </p:nvPicPr>
        <p:blipFill>
          <a:blip r:embed="rId5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868" name="Shape 1868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869" name="Shape 1869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870" name="Shape 1870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871" name="Shape 1871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877" name="Group 1877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872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873" name="l_054.jp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874" name="Shape 1874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876" name="Shape 1876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878" name="Shape 1878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881" name="Group 1881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879" name="Shape 1879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880" name="Shape 1880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882" name="Shape 1882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3" name="Shape 1883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4" name="Shape 1884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5" name="Shape 1885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88900">
            <a:solidFill>
              <a:srgbClr val="FF26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6" name="Shape 1886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7" name="Shape 1887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888" name="1439521716_Little_Boy_Green.png"/>
          <p:cNvPicPr>
            <a:picLocks noChangeAspect="1"/>
          </p:cNvPicPr>
          <p:nvPr/>
        </p:nvPicPr>
        <p:blipFill>
          <a:blip r:embed="rId7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9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0" name="1439521716_Little_Boy_Green.png"/>
          <p:cNvPicPr>
            <a:picLocks noChangeAspect="1"/>
          </p:cNvPicPr>
          <p:nvPr/>
        </p:nvPicPr>
        <p:blipFill>
          <a:blip r:embed="rId7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1891" name="Shape 1891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892" name="Shape 1892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1893" name="Shape 1893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1894" name="Shape 1894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1895" name="Shape 1895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901" name="Group 1901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1899" name="imageedit_2_7305606927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0" name="Shape 1900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1904" name="Group 1904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1902" name="1439521798_Brain-Games-red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3" name="Shape 1903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1911" name="Group 1911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1905" name="Shape 1905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1910" name="Group 1910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1908" name="Group 1908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1906" name="Shape 1906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1907" name="Shape 1907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1909" name="Shape 1909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1912" name="Shape 1912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1913" name="Shape 1913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914" name="Shape 1914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1915" name="Shape 1915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1916" name="Shape 1916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1917" name="Shape 1917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918" name="Shape 1918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1919" name="Shape 1919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1920" name="Shape 1920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1921" name="Shape 1921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1922" name="Shape 1922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1923" name="Shape 1923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1924" name="Shape 1924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1929" name="Group 1929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1927" name="Group 1927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1925" name="Shape 1925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926" name="Shape 1926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1928" name="Shape 1928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1930" name="Shape 1930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1" name="Shape 1931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2" name="Shape 1932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3" name="Shape 1933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1934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935" name="Shape 1935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36" name="Shape 1936"/>
          <p:cNvSpPr/>
          <p:nvPr/>
        </p:nvSpPr>
        <p:spPr>
          <a:xfrm>
            <a:off x="2480716" y="4008877"/>
            <a:ext cx="335932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pic>
        <p:nvPicPr>
          <p:cNvPr id="1937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8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1" name="Group 1941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1939" name="Shape 1939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0" name="Shape 1940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1944" name="Group 1944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1942" name="Shape 1942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1947" name="Group 1947"/>
          <p:cNvGrpSpPr/>
          <p:nvPr/>
        </p:nvGrpSpPr>
        <p:grpSpPr>
          <a:xfrm>
            <a:off x="6978594" y="4469941"/>
            <a:ext cx="1702101" cy="444712"/>
            <a:chOff x="0" y="0"/>
            <a:chExt cx="1702100" cy="444710"/>
          </a:xfrm>
        </p:grpSpPr>
        <p:sp>
          <p:nvSpPr>
            <p:cNvPr id="1945" name="Shape 1945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6" name="Shape 1946"/>
            <p:cNvSpPr/>
            <p:nvPr/>
          </p:nvSpPr>
          <p:spPr>
            <a:xfrm>
              <a:off x="38709" y="40135"/>
              <a:ext cx="64135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1948" name="Shape 1948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1949" name="Shape 1949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grpSp>
        <p:nvGrpSpPr>
          <p:cNvPr id="1952" name="Group 1952"/>
          <p:cNvGrpSpPr/>
          <p:nvPr/>
        </p:nvGrpSpPr>
        <p:grpSpPr>
          <a:xfrm>
            <a:off x="6978594" y="5019463"/>
            <a:ext cx="1702101" cy="444711"/>
            <a:chOff x="0" y="0"/>
            <a:chExt cx="1702100" cy="444710"/>
          </a:xfrm>
        </p:grpSpPr>
        <p:sp>
          <p:nvSpPr>
            <p:cNvPr id="1950" name="Shape 1950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2"/>
            </a:solidFill>
            <a:ln w="25400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1" name="Shape 1951"/>
            <p:cNvSpPr/>
            <p:nvPr/>
          </p:nvSpPr>
          <p:spPr>
            <a:xfrm>
              <a:off x="38709" y="40135"/>
              <a:ext cx="64980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D:</a:t>
              </a:r>
            </a:p>
          </p:txBody>
        </p:sp>
      </p:grpSp>
      <p:sp>
        <p:nvSpPr>
          <p:cNvPr id="1953" name="Shape 1953"/>
          <p:cNvSpPr/>
          <p:nvPr/>
        </p:nvSpPr>
        <p:spPr>
          <a:xfrm>
            <a:off x="7635515" y="505959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954" name="Shape 1954"/>
          <p:cNvSpPr/>
          <p:nvPr/>
        </p:nvSpPr>
        <p:spPr>
          <a:xfrm>
            <a:off x="7857907" y="5053989"/>
            <a:ext cx="80114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(D, 800)</a:t>
            </a:r>
          </a:p>
        </p:txBody>
      </p:sp>
      <p:sp>
        <p:nvSpPr>
          <p:cNvPr id="1955" name="Shape 1955"/>
          <p:cNvSpPr/>
          <p:nvPr/>
        </p:nvSpPr>
        <p:spPr>
          <a:xfrm flipV="1">
            <a:off x="3136481" y="3320630"/>
            <a:ext cx="569268" cy="56926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956" name="imageedit_3_47184502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0904" y="4394579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957" name="Shape 1957"/>
          <p:cNvSpPr/>
          <p:nvPr/>
        </p:nvSpPr>
        <p:spPr>
          <a:xfrm>
            <a:off x="6263979" y="276010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1958" name="Shape 1958"/>
          <p:cNvSpPr/>
          <p:nvPr/>
        </p:nvSpPr>
        <p:spPr>
          <a:xfrm>
            <a:off x="6486372" y="2754498"/>
            <a:ext cx="70033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2K)</a:t>
            </a:r>
          </a:p>
        </p:txBody>
      </p:sp>
      <p:grpSp>
        <p:nvGrpSpPr>
          <p:cNvPr id="1961" name="Group 1961"/>
          <p:cNvGrpSpPr/>
          <p:nvPr/>
        </p:nvGrpSpPr>
        <p:grpSpPr>
          <a:xfrm>
            <a:off x="6237538" y="5510603"/>
            <a:ext cx="2130947" cy="1290283"/>
            <a:chOff x="577405" y="-102280"/>
            <a:chExt cx="2130946" cy="1290281"/>
          </a:xfrm>
        </p:grpSpPr>
        <p:sp>
          <p:nvSpPr>
            <p:cNvPr id="1959" name="Shape 1959"/>
            <p:cNvSpPr/>
            <p:nvPr/>
          </p:nvSpPr>
          <p:spPr>
            <a:xfrm>
              <a:off x="577405" y="247901"/>
              <a:ext cx="2130947" cy="94010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PICK SHORTEST PATH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WITH ENOUGH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CAPACITY</a:t>
              </a:r>
            </a:p>
          </p:txBody>
        </p:sp>
        <p:sp>
          <p:nvSpPr>
            <p:cNvPr id="1960" name="Shape 1960"/>
            <p:cNvSpPr/>
            <p:nvPr/>
          </p:nvSpPr>
          <p:spPr>
            <a:xfrm flipV="1">
              <a:off x="2182408" y="-102281"/>
              <a:ext cx="1" cy="336048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afterEffect" presetSubtype="0" presetID="-1" grpId="2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1333 -0.015354 0.022300 -0.031181 0.032884 -0.047457 C 0.069704 -0.104080 0.101758 -0.165914 0.128470 -0.231852" origin="layout" pathEditMode="relative">
                                      <p:cBhvr>
                                        <p:cTn id="9" dur="500" fill="hold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Class="entr" nodeType="afterEffect" presetSubtype="9" presetID="18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13" dur="25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0"/>
                            </p:stCondLst>
                            <p:childTnLst>
                              <p:par>
                                <p:cTn id="15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6" grpId="1"/>
      <p:bldP build="whole" bldLvl="1" animBg="1" rev="0" advAuto="0" spid="1936" grpId="4"/>
      <p:bldP build="whole" bldLvl="1" animBg="1" rev="0" advAuto="0" spid="1955" grpId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Shape 1965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66" name="Shape 1966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67" name="Shape 1967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88900">
            <a:solidFill>
              <a:srgbClr val="FF26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968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1969" name="Shape 19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1970" name="Shape 197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71" name="Shape 197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72" name="Shape 197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73" name="Shape 1973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74" name="Shape 1974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975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6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1977" name="Shape 1977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1978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9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0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1981" name="Shape 1981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982" name="Shape 1982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1983" name="Shape 1983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1984" name="Shape 1984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1990" name="Group 1990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1985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1986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987" name="Shape 1987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1988" name="Shape 1988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1991" name="Shape 1991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1994" name="Group 1994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1992" name="Shape 1992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1995" name="Shape 1995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6" name="Shape 1996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7" name="Shape 1997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8" name="Shape 1998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00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1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2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003" name="Shape 2003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004" name="Shape 2004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005" name="Shape 2005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006" name="Shape 2006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007" name="Shape 2007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08" name="Shape 2008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09" name="Shape 2009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10" name="Shape 2010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013" name="Group 2013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011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2" name="Shape 2012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016" name="Group 2016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2014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15" name="Shape 2015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2023" name="Group 2023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017" name="Shape 2017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022" name="Group 2022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020" name="Group 2020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018" name="Shape 2018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019" name="Shape 2019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021" name="Shape 2021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024" name="Shape 2024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2025" name="Shape 2025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026" name="Shape 2026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027" name="Shape 2027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028" name="Shape 2028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029" name="Shape 2029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030" name="Shape 2030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032" name="Shape 2032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033" name="Shape 2033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034" name="Shape 2034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035" name="Shape 2035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036" name="Shape 2036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041" name="Group 2041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039" name="Group 2039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037" name="Shape 2037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038" name="Shape 2038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040" name="Shape 2040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042" name="Shape 2042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43" name="Shape 2043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44" name="Shape 2044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45" name="Shape 2045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046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047" name="Shape 2047"/>
          <p:cNvSpPr/>
          <p:nvPr/>
        </p:nvSpPr>
        <p:spPr>
          <a:xfrm flipV="1">
            <a:off x="2711112" y="4837374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48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9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4396136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050" name="Shape 2050"/>
          <p:cNvSpPr/>
          <p:nvPr/>
        </p:nvSpPr>
        <p:spPr>
          <a:xfrm flipV="1">
            <a:off x="3136481" y="3320630"/>
            <a:ext cx="569268" cy="56926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51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979" y="2801658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052" name="Shape 2052"/>
          <p:cNvSpPr/>
          <p:nvPr/>
        </p:nvSpPr>
        <p:spPr>
          <a:xfrm flipH="1">
            <a:off x="2992371" y="3210783"/>
            <a:ext cx="607799" cy="60779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3" name="Shape 2053"/>
          <p:cNvSpPr/>
          <p:nvPr/>
        </p:nvSpPr>
        <p:spPr>
          <a:xfrm>
            <a:off x="2547053" y="4923452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54" name="Shape 2054"/>
          <p:cNvSpPr/>
          <p:nvPr/>
        </p:nvSpPr>
        <p:spPr>
          <a:xfrm>
            <a:off x="2480904" y="618644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2057" name="Group 2057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2055" name="Shape 2055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2060" name="Group 2060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2058" name="Shape 2058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2063" name="Group 2063"/>
          <p:cNvGrpSpPr/>
          <p:nvPr/>
        </p:nvGrpSpPr>
        <p:grpSpPr>
          <a:xfrm>
            <a:off x="6978594" y="4469941"/>
            <a:ext cx="1702101" cy="444712"/>
            <a:chOff x="0" y="0"/>
            <a:chExt cx="1702100" cy="444710"/>
          </a:xfrm>
        </p:grpSpPr>
        <p:sp>
          <p:nvSpPr>
            <p:cNvPr id="2061" name="Shape 2061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2" name="Shape 2062"/>
            <p:cNvSpPr/>
            <p:nvPr/>
          </p:nvSpPr>
          <p:spPr>
            <a:xfrm>
              <a:off x="38709" y="40135"/>
              <a:ext cx="64135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2064" name="Shape 2064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2065" name="Shape 2065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grpSp>
        <p:nvGrpSpPr>
          <p:cNvPr id="2068" name="Group 2068"/>
          <p:cNvGrpSpPr/>
          <p:nvPr/>
        </p:nvGrpSpPr>
        <p:grpSpPr>
          <a:xfrm>
            <a:off x="6978594" y="5019463"/>
            <a:ext cx="1702101" cy="444711"/>
            <a:chOff x="0" y="0"/>
            <a:chExt cx="1702100" cy="444710"/>
          </a:xfrm>
        </p:grpSpPr>
        <p:sp>
          <p:nvSpPr>
            <p:cNvPr id="2066" name="Shape 2066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2"/>
            </a:solidFill>
            <a:ln w="25400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7" name="Shape 2067"/>
            <p:cNvSpPr/>
            <p:nvPr/>
          </p:nvSpPr>
          <p:spPr>
            <a:xfrm>
              <a:off x="38709" y="40135"/>
              <a:ext cx="64980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D:</a:t>
              </a:r>
            </a:p>
          </p:txBody>
        </p:sp>
      </p:grpSp>
      <p:sp>
        <p:nvSpPr>
          <p:cNvPr id="2069" name="Shape 2069"/>
          <p:cNvSpPr/>
          <p:nvPr/>
        </p:nvSpPr>
        <p:spPr>
          <a:xfrm>
            <a:off x="7635515" y="505959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2070" name="Shape 2070"/>
          <p:cNvSpPr/>
          <p:nvPr/>
        </p:nvSpPr>
        <p:spPr>
          <a:xfrm>
            <a:off x="7857907" y="5053989"/>
            <a:ext cx="80114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(D, 800)</a:t>
            </a:r>
          </a:p>
        </p:txBody>
      </p:sp>
      <p:grpSp>
        <p:nvGrpSpPr>
          <p:cNvPr id="2073" name="Group 2073"/>
          <p:cNvGrpSpPr/>
          <p:nvPr/>
        </p:nvGrpSpPr>
        <p:grpSpPr>
          <a:xfrm>
            <a:off x="6237538" y="5510603"/>
            <a:ext cx="2130947" cy="1290283"/>
            <a:chOff x="577405" y="-102280"/>
            <a:chExt cx="2130946" cy="1290281"/>
          </a:xfrm>
        </p:grpSpPr>
        <p:sp>
          <p:nvSpPr>
            <p:cNvPr id="2071" name="Shape 2071"/>
            <p:cNvSpPr/>
            <p:nvPr/>
          </p:nvSpPr>
          <p:spPr>
            <a:xfrm>
              <a:off x="577405" y="247901"/>
              <a:ext cx="2130947" cy="94010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PICK SHORTEST PATH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WITH ENOUGH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CAPACITY</a:t>
              </a:r>
            </a:p>
          </p:txBody>
        </p:sp>
        <p:sp>
          <p:nvSpPr>
            <p:cNvPr id="2072" name="Shape 2072"/>
            <p:cNvSpPr/>
            <p:nvPr/>
          </p:nvSpPr>
          <p:spPr>
            <a:xfrm flipV="1">
              <a:off x="2182408" y="-102281"/>
              <a:ext cx="1" cy="336048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250" fill="hold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xit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" dur="25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250" fill="hold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6" dur="250" fill="hold"/>
                                        <p:tgtEl>
                                          <p:spTgt spid="2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2" grpId="1"/>
      <p:bldP build="whole" bldLvl="1" animBg="1" rev="0" advAuto="0" spid="2047" grpId="6"/>
      <p:bldP build="whole" bldLvl="1" animBg="1" rev="0" advAuto="0" spid="2054" grpId="7"/>
      <p:bldP build="whole" bldLvl="1" animBg="1" rev="0" advAuto="0" spid="2050" grpId="3"/>
      <p:bldP build="whole" bldLvl="1" animBg="1" rev="0" advAuto="0" spid="2053" grpId="4"/>
      <p:bldP build="whole" bldLvl="1" animBg="1" rev="0" advAuto="0" spid="2049" grpId="5"/>
      <p:bldP build="whole" bldLvl="1" animBg="1" rev="0" advAuto="0" spid="2051" grpId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Shape 2075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6" name="Shape 2076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7" name="Shape 2077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88900">
            <a:solidFill>
              <a:srgbClr val="FF26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078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079" name="Shape 20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2080" name="Shape 208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1" name="Shape 208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2" name="Shape 208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3" name="Shape 2083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84" name="Shape 2084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085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6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087" name="Shape 2087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2088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9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0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2091" name="Shape 2091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092" name="Shape 2092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093" name="Shape 2093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094" name="Shape 2094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2100" name="Group 2100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095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096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097" name="Shape 2097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98" name="Shape 2098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99" name="Shape 2099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101" name="Shape 2101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104" name="Group 2104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102" name="Shape 2102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103" name="Shape 2103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2105" name="Shape 2105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6" name="Shape 2106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7" name="Shape 2107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8" name="Shape 2108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09" name="Shape 2109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10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1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2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113" name="Shape 2113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114" name="Shape 2114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115" name="Shape 2115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116" name="Shape 2116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117" name="Shape 2117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18" name="Shape 2118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19" name="Shape 2119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20" name="Shape 2120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123" name="Group 2123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121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2" name="Shape 2122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126" name="Group 2126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2124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5" name="Shape 2125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2133" name="Group 2133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127" name="Shape 2127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132" name="Group 2132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130" name="Group 2130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128" name="Shape 2128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129" name="Shape 2129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131" name="Shape 2131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134" name="Shape 2134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2135" name="Shape 2135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136" name="Shape 2136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137" name="Shape 2137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138" name="Shape 2138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139" name="Shape 2139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140" name="Shape 2140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141" name="Shape 2141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142" name="Shape 2142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143" name="Shape 2143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144" name="Shape 2144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145" name="Shape 2145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146" name="Shape 2146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151" name="Group 2151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149" name="Group 2149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147" name="Shape 2147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150" name="Shape 2150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152" name="Shape 2152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3" name="Shape 2153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4" name="Shape 2154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5" name="Shape 2155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156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158" name="Shape 2158"/>
          <p:cNvSpPr/>
          <p:nvPr/>
        </p:nvSpPr>
        <p:spPr>
          <a:xfrm flipH="1">
            <a:off x="2992371" y="3210783"/>
            <a:ext cx="607799" cy="60779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59" name="Shape 2159"/>
          <p:cNvSpPr/>
          <p:nvPr/>
        </p:nvSpPr>
        <p:spPr>
          <a:xfrm>
            <a:off x="2547053" y="4923452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60" name="Shape 2160"/>
          <p:cNvSpPr/>
          <p:nvPr/>
        </p:nvSpPr>
        <p:spPr>
          <a:xfrm>
            <a:off x="2480904" y="618644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2163" name="Group 2163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2161" name="Shape 2161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2166" name="Group 2166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2164" name="Shape 2164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2169" name="Group 2169"/>
          <p:cNvGrpSpPr/>
          <p:nvPr/>
        </p:nvGrpSpPr>
        <p:grpSpPr>
          <a:xfrm>
            <a:off x="6978594" y="4469941"/>
            <a:ext cx="1702101" cy="444712"/>
            <a:chOff x="0" y="0"/>
            <a:chExt cx="1702100" cy="444710"/>
          </a:xfrm>
        </p:grpSpPr>
        <p:sp>
          <p:nvSpPr>
            <p:cNvPr id="2167" name="Shape 2167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38709" y="40135"/>
              <a:ext cx="64135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2170" name="Shape 2170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2171" name="Shape 2171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grpSp>
        <p:nvGrpSpPr>
          <p:cNvPr id="2174" name="Group 2174"/>
          <p:cNvGrpSpPr/>
          <p:nvPr/>
        </p:nvGrpSpPr>
        <p:grpSpPr>
          <a:xfrm>
            <a:off x="6978594" y="5019463"/>
            <a:ext cx="1702101" cy="444711"/>
            <a:chOff x="0" y="0"/>
            <a:chExt cx="1702100" cy="444710"/>
          </a:xfrm>
        </p:grpSpPr>
        <p:sp>
          <p:nvSpPr>
            <p:cNvPr id="2172" name="Shape 2172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2"/>
            </a:solidFill>
            <a:ln w="25400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3" name="Shape 2173"/>
            <p:cNvSpPr/>
            <p:nvPr/>
          </p:nvSpPr>
          <p:spPr>
            <a:xfrm>
              <a:off x="38709" y="40135"/>
              <a:ext cx="64980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D:</a:t>
              </a:r>
            </a:p>
          </p:txBody>
        </p:sp>
      </p:grpSp>
      <p:sp>
        <p:nvSpPr>
          <p:cNvPr id="2175" name="Shape 2175"/>
          <p:cNvSpPr/>
          <p:nvPr/>
        </p:nvSpPr>
        <p:spPr>
          <a:xfrm>
            <a:off x="7635515" y="505959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2176" name="Shape 2176"/>
          <p:cNvSpPr/>
          <p:nvPr/>
        </p:nvSpPr>
        <p:spPr>
          <a:xfrm>
            <a:off x="7857907" y="5053989"/>
            <a:ext cx="80114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(D, 800)</a:t>
            </a:r>
          </a:p>
        </p:txBody>
      </p:sp>
      <p:sp>
        <p:nvSpPr>
          <p:cNvPr id="2177" name="Shape 2177"/>
          <p:cNvSpPr/>
          <p:nvPr/>
        </p:nvSpPr>
        <p:spPr>
          <a:xfrm>
            <a:off x="161512" y="2409821"/>
            <a:ext cx="8813485" cy="2024799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0" algn="ctr">
              <a:defRPr sz="4400"/>
            </a:pPr>
            <a:r>
              <a:t>Distributed decisions fast (ms)</a:t>
            </a:r>
          </a:p>
          <a:p>
            <a:pPr lvl="1" indent="0" algn="ctr">
              <a:defRPr sz="4400"/>
            </a:pPr>
            <a:r>
              <a:t>but sub-optimal</a:t>
            </a:r>
          </a:p>
        </p:txBody>
      </p:sp>
      <p:grpSp>
        <p:nvGrpSpPr>
          <p:cNvPr id="2180" name="Group 2180"/>
          <p:cNvGrpSpPr/>
          <p:nvPr/>
        </p:nvGrpSpPr>
        <p:grpSpPr>
          <a:xfrm>
            <a:off x="6237538" y="5510603"/>
            <a:ext cx="2130947" cy="1290283"/>
            <a:chOff x="577405" y="-102280"/>
            <a:chExt cx="2130946" cy="1290281"/>
          </a:xfrm>
        </p:grpSpPr>
        <p:sp>
          <p:nvSpPr>
            <p:cNvPr id="2178" name="Shape 2178"/>
            <p:cNvSpPr/>
            <p:nvPr/>
          </p:nvSpPr>
          <p:spPr>
            <a:xfrm>
              <a:off x="577405" y="247901"/>
              <a:ext cx="2130947" cy="94010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PICK SHORTEST PATH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WITH ENOUGH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CAPACITY</a:t>
              </a:r>
            </a:p>
          </p:txBody>
        </p:sp>
        <p:sp>
          <p:nvSpPr>
            <p:cNvPr id="2179" name="Shape 2179"/>
            <p:cNvSpPr/>
            <p:nvPr/>
          </p:nvSpPr>
          <p:spPr>
            <a:xfrm flipV="1">
              <a:off x="2182408" y="-102281"/>
              <a:ext cx="1" cy="336048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Shape 2182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3" name="Shape 2183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88900">
            <a:solidFill>
              <a:srgbClr val="8EFA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4" name="Shape 2184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88900">
            <a:solidFill>
              <a:srgbClr val="FF26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185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386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186" name="Shape 2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Alternate Approach: Distributed</a:t>
            </a:r>
          </a:p>
        </p:txBody>
      </p:sp>
      <p:sp>
        <p:nvSpPr>
          <p:cNvPr id="2187" name="Shape 2187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8" name="Shape 2188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89" name="Shape 2189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0" name="Shape 2190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91" name="Shape 2191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192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3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194" name="Shape 2194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2195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6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7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2198" name="Shape 2198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199" name="Shape 2199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200" name="Shape 2200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201" name="Shape 2201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2207" name="Group 2207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202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203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204" name="Shape 2204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208" name="Shape 2208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211" name="Group 2211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209" name="Shape 2209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2212" name="Shape 2212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13" name="Shape 2213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14" name="Shape 2214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15" name="Shape 2215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16" name="Shape 2216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217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8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9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220" name="Shape 2220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221" name="Shape 2221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222" name="Shape 2222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223" name="Shape 2223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224" name="Shape 2224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230" name="Group 2230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228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9" name="Shape 2229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233" name="Group 2233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2231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32" name="Shape 2232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2240" name="Group 2240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234" name="Shape 2234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239" name="Group 2239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237" name="Group 2237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235" name="Shape 2235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236" name="Shape 2236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238" name="Shape 2238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241" name="Shape 2241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2242" name="Shape 2242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243" name="Shape 2243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244" name="Shape 2244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245" name="Shape 2245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246" name="Shape 2246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247" name="Shape 2247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248" name="Shape 2248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249" name="Shape 2249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250" name="Shape 2250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251" name="Shape 2251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252" name="Shape 2252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253" name="Shape 2253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258" name="Group 2258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256" name="Group 2256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254" name="Shape 2254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255" name="Shape 2255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257" name="Shape 2257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259" name="Shape 2259"/>
          <p:cNvSpPr/>
          <p:nvPr/>
        </p:nvSpPr>
        <p:spPr>
          <a:xfrm>
            <a:off x="4330017" y="2318047"/>
            <a:ext cx="1" cy="5615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0" name="Shape 2260"/>
          <p:cNvSpPr/>
          <p:nvPr/>
        </p:nvSpPr>
        <p:spPr>
          <a:xfrm>
            <a:off x="4441810" y="3376233"/>
            <a:ext cx="516733" cy="51673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1" name="Shape 2261"/>
          <p:cNvSpPr/>
          <p:nvPr/>
        </p:nvSpPr>
        <p:spPr>
          <a:xfrm>
            <a:off x="5334258" y="4924700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2" name="Shape 2262"/>
          <p:cNvSpPr/>
          <p:nvPr/>
        </p:nvSpPr>
        <p:spPr>
          <a:xfrm>
            <a:off x="5103197" y="617799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263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7132" y="5718283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4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0716" y="5718777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265" name="Shape 2265"/>
          <p:cNvSpPr/>
          <p:nvPr/>
        </p:nvSpPr>
        <p:spPr>
          <a:xfrm flipH="1">
            <a:off x="2992371" y="3210783"/>
            <a:ext cx="607799" cy="60779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6" name="Shape 2266"/>
          <p:cNvSpPr/>
          <p:nvPr/>
        </p:nvSpPr>
        <p:spPr>
          <a:xfrm>
            <a:off x="2547053" y="4923452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2480904" y="618644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2270" name="Group 2270"/>
          <p:cNvGrpSpPr/>
          <p:nvPr/>
        </p:nvGrpSpPr>
        <p:grpSpPr>
          <a:xfrm>
            <a:off x="5899037" y="4072464"/>
            <a:ext cx="2995144" cy="1609010"/>
            <a:chOff x="0" y="0"/>
            <a:chExt cx="2995143" cy="1609008"/>
          </a:xfrm>
        </p:grpSpPr>
        <p:sp>
          <p:nvSpPr>
            <p:cNvPr id="2268" name="Shape 2268"/>
            <p:cNvSpPr/>
            <p:nvPr/>
          </p:nvSpPr>
          <p:spPr>
            <a:xfrm>
              <a:off x="0" y="12700"/>
              <a:ext cx="2995144" cy="1596309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9" name="Shape 2269"/>
            <p:cNvSpPr/>
            <p:nvPr/>
          </p:nvSpPr>
          <p:spPr>
            <a:xfrm>
              <a:off x="31185" y="0"/>
              <a:ext cx="230441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DISTANCE AT CLUSTER F</a:t>
              </a:r>
            </a:p>
          </p:txBody>
        </p:sp>
      </p:grpSp>
      <p:grpSp>
        <p:nvGrpSpPr>
          <p:cNvPr id="2273" name="Group 2273"/>
          <p:cNvGrpSpPr/>
          <p:nvPr/>
        </p:nvGrpSpPr>
        <p:grpSpPr>
          <a:xfrm>
            <a:off x="5979621" y="4411496"/>
            <a:ext cx="2822231" cy="1156644"/>
            <a:chOff x="0" y="0"/>
            <a:chExt cx="2822230" cy="1156642"/>
          </a:xfrm>
        </p:grpSpPr>
        <p:sp>
          <p:nvSpPr>
            <p:cNvPr id="2271" name="Shape 2271"/>
            <p:cNvSpPr/>
            <p:nvPr/>
          </p:nvSpPr>
          <p:spPr>
            <a:xfrm>
              <a:off x="0" y="0"/>
              <a:ext cx="2822231" cy="1156643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2" name="Shape 2272"/>
            <p:cNvSpPr/>
            <p:nvPr/>
          </p:nvSpPr>
          <p:spPr>
            <a:xfrm>
              <a:off x="67415" y="98580"/>
              <a:ext cx="86949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1:</a:t>
              </a:r>
            </a:p>
          </p:txBody>
        </p:sp>
      </p:grpSp>
      <p:grpSp>
        <p:nvGrpSpPr>
          <p:cNvPr id="2276" name="Group 2276"/>
          <p:cNvGrpSpPr/>
          <p:nvPr/>
        </p:nvGrpSpPr>
        <p:grpSpPr>
          <a:xfrm>
            <a:off x="6978594" y="4469941"/>
            <a:ext cx="1702101" cy="444712"/>
            <a:chOff x="0" y="0"/>
            <a:chExt cx="1702100" cy="444710"/>
          </a:xfrm>
        </p:grpSpPr>
        <p:sp>
          <p:nvSpPr>
            <p:cNvPr id="2274" name="Shape 2274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38709" y="40135"/>
              <a:ext cx="64135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C:</a:t>
              </a:r>
            </a:p>
          </p:txBody>
        </p:sp>
      </p:grpSp>
      <p:sp>
        <p:nvSpPr>
          <p:cNvPr id="2277" name="Shape 2277"/>
          <p:cNvSpPr/>
          <p:nvPr/>
        </p:nvSpPr>
        <p:spPr>
          <a:xfrm>
            <a:off x="7635515" y="4510077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2;</a:t>
            </a:r>
          </a:p>
        </p:txBody>
      </p:sp>
      <p:sp>
        <p:nvSpPr>
          <p:cNvPr id="2278" name="Shape 2278"/>
          <p:cNvSpPr/>
          <p:nvPr/>
        </p:nvSpPr>
        <p:spPr>
          <a:xfrm>
            <a:off x="7857907" y="4504467"/>
            <a:ext cx="700330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(B, 1K)</a:t>
            </a:r>
          </a:p>
        </p:txBody>
      </p:sp>
      <p:grpSp>
        <p:nvGrpSpPr>
          <p:cNvPr id="2281" name="Group 2281"/>
          <p:cNvGrpSpPr/>
          <p:nvPr/>
        </p:nvGrpSpPr>
        <p:grpSpPr>
          <a:xfrm>
            <a:off x="6978594" y="5019463"/>
            <a:ext cx="1702101" cy="444711"/>
            <a:chOff x="0" y="0"/>
            <a:chExt cx="1702100" cy="444710"/>
          </a:xfrm>
        </p:grpSpPr>
        <p:sp>
          <p:nvSpPr>
            <p:cNvPr id="2279" name="Shape 2279"/>
            <p:cNvSpPr/>
            <p:nvPr/>
          </p:nvSpPr>
          <p:spPr>
            <a:xfrm>
              <a:off x="0" y="0"/>
              <a:ext cx="1702101" cy="444711"/>
            </a:xfrm>
            <a:prstGeom prst="roundRect">
              <a:avLst>
                <a:gd name="adj" fmla="val 37953"/>
              </a:avLst>
            </a:prstGeom>
            <a:solidFill>
              <a:schemeClr val="accent2"/>
            </a:solidFill>
            <a:ln w="25400" cap="flat">
              <a:solidFill>
                <a:schemeClr val="accent2">
                  <a:satOff val="-4966"/>
                  <a:lumOff val="-1054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38709" y="40135"/>
              <a:ext cx="649809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VIA D:</a:t>
              </a:r>
            </a:p>
          </p:txBody>
        </p:sp>
      </p:grpSp>
      <p:sp>
        <p:nvSpPr>
          <p:cNvPr id="2282" name="Shape 2282"/>
          <p:cNvSpPr/>
          <p:nvPr/>
        </p:nvSpPr>
        <p:spPr>
          <a:xfrm>
            <a:off x="7635515" y="5059598"/>
            <a:ext cx="26873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1;</a:t>
            </a:r>
          </a:p>
        </p:txBody>
      </p:sp>
      <p:sp>
        <p:nvSpPr>
          <p:cNvPr id="2283" name="Shape 2283"/>
          <p:cNvSpPr/>
          <p:nvPr/>
        </p:nvSpPr>
        <p:spPr>
          <a:xfrm>
            <a:off x="7857907" y="5053989"/>
            <a:ext cx="801143" cy="36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(D, 800)</a:t>
            </a:r>
          </a:p>
        </p:txBody>
      </p:sp>
      <p:sp>
        <p:nvSpPr>
          <p:cNvPr id="2284" name="Shape 2284"/>
          <p:cNvSpPr/>
          <p:nvPr/>
        </p:nvSpPr>
        <p:spPr>
          <a:xfrm>
            <a:off x="161512" y="2409821"/>
            <a:ext cx="8813485" cy="2024799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0" algn="ctr">
              <a:defRPr sz="4400"/>
            </a:pPr>
            <a:r>
              <a:t>Combine approaches?</a:t>
            </a:r>
          </a:p>
          <a:p>
            <a:pPr lvl="1" indent="0" algn="ctr">
              <a:defRPr b="1" sz="4400"/>
            </a:pPr>
            <a:r>
              <a:t>“Hybrid Control”</a:t>
            </a:r>
          </a:p>
        </p:txBody>
      </p:sp>
      <p:grpSp>
        <p:nvGrpSpPr>
          <p:cNvPr id="2287" name="Group 2287"/>
          <p:cNvGrpSpPr/>
          <p:nvPr/>
        </p:nvGrpSpPr>
        <p:grpSpPr>
          <a:xfrm>
            <a:off x="6237538" y="5510603"/>
            <a:ext cx="2130947" cy="1290283"/>
            <a:chOff x="577405" y="-102280"/>
            <a:chExt cx="2130946" cy="1290281"/>
          </a:xfrm>
        </p:grpSpPr>
        <p:sp>
          <p:nvSpPr>
            <p:cNvPr id="2285" name="Shape 2285"/>
            <p:cNvSpPr/>
            <p:nvPr/>
          </p:nvSpPr>
          <p:spPr>
            <a:xfrm>
              <a:off x="577405" y="247901"/>
              <a:ext cx="2130947" cy="94010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PICK SHORTEST PATH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WITH ENOUGH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CAPACITY</a:t>
              </a:r>
            </a:p>
          </p:txBody>
        </p:sp>
        <p:sp>
          <p:nvSpPr>
            <p:cNvPr id="2286" name="Shape 2286"/>
            <p:cNvSpPr/>
            <p:nvPr/>
          </p:nvSpPr>
          <p:spPr>
            <a:xfrm flipV="1">
              <a:off x="2182408" y="-102281"/>
              <a:ext cx="1" cy="336048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Shape 228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>
                <a:solidFill>
                  <a:srgbClr val="3366FF"/>
                </a:solidFill>
              </a:defRPr>
            </a:pPr>
            <a:r>
              <a:rPr>
                <a:solidFill>
                  <a:srgbClr val="0000FF"/>
                </a:solidFill>
              </a:rPr>
              <a:t>Outline</a:t>
            </a:r>
          </a:p>
        </p:txBody>
      </p:sp>
      <p:grpSp>
        <p:nvGrpSpPr>
          <p:cNvPr id="2300" name="Group 2300"/>
          <p:cNvGrpSpPr/>
          <p:nvPr/>
        </p:nvGrpSpPr>
        <p:grpSpPr>
          <a:xfrm>
            <a:off x="2732742" y="1603083"/>
            <a:ext cx="1366600" cy="3951677"/>
            <a:chOff x="0" y="-73168"/>
            <a:chExt cx="1366598" cy="3951675"/>
          </a:xfrm>
        </p:grpSpPr>
        <p:grpSp>
          <p:nvGrpSpPr>
            <p:cNvPr id="2292" name="Group 2292"/>
            <p:cNvGrpSpPr/>
            <p:nvPr/>
          </p:nvGrpSpPr>
          <p:grpSpPr>
            <a:xfrm>
              <a:off x="0" y="-73169"/>
              <a:ext cx="1366599" cy="1597943"/>
              <a:chOff x="0" y="-73168"/>
              <a:chExt cx="1366598" cy="1597942"/>
            </a:xfrm>
          </p:grpSpPr>
          <p:pic>
            <p:nvPicPr>
              <p:cNvPr id="2290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11" y="-73169"/>
                <a:ext cx="986577" cy="986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91" name="Shape 2291"/>
              <p:cNvSpPr/>
              <p:nvPr/>
            </p:nvSpPr>
            <p:spPr>
              <a:xfrm>
                <a:off x="0" y="913407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Centralized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  <p:grpSp>
          <p:nvGrpSpPr>
            <p:cNvPr id="2299" name="Group 2299"/>
            <p:cNvGrpSpPr/>
            <p:nvPr/>
          </p:nvGrpSpPr>
          <p:grpSpPr>
            <a:xfrm>
              <a:off x="0" y="2597250"/>
              <a:ext cx="1366599" cy="1281258"/>
              <a:chOff x="0" y="164462"/>
              <a:chExt cx="1366598" cy="1281257"/>
            </a:xfrm>
          </p:grpSpPr>
          <p:grpSp>
            <p:nvGrpSpPr>
              <p:cNvPr id="2297" name="Group 2297"/>
              <p:cNvGrpSpPr/>
              <p:nvPr/>
            </p:nvGrpSpPr>
            <p:grpSpPr>
              <a:xfrm>
                <a:off x="122957" y="164462"/>
                <a:ext cx="1120685" cy="597288"/>
                <a:chOff x="0" y="4751"/>
                <a:chExt cx="1120684" cy="597286"/>
              </a:xfrm>
            </p:grpSpPr>
            <p:sp>
              <p:nvSpPr>
                <p:cNvPr id="2293" name="Shape 2293"/>
                <p:cNvSpPr/>
                <p:nvPr/>
              </p:nvSpPr>
              <p:spPr>
                <a:xfrm>
                  <a:off x="0" y="4751"/>
                  <a:ext cx="1120685" cy="597288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94" name="Shape 2294"/>
                <p:cNvSpPr/>
                <p:nvPr/>
              </p:nvSpPr>
              <p:spPr>
                <a:xfrm>
                  <a:off x="30151" y="126854"/>
                  <a:ext cx="1055987" cy="432779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95" name="Shape 2295"/>
                <p:cNvSpPr/>
                <p:nvPr/>
              </p:nvSpPr>
              <p:spPr>
                <a:xfrm>
                  <a:off x="403934" y="148722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296" name="Shape 2296"/>
                <p:cNvSpPr/>
                <p:nvPr/>
              </p:nvSpPr>
              <p:spPr>
                <a:xfrm>
                  <a:off x="403934" y="354335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2298" name="Shape 2298"/>
              <p:cNvSpPr/>
              <p:nvPr/>
            </p:nvSpPr>
            <p:spPr>
              <a:xfrm>
                <a:off x="0" y="834353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Distributed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</p:grpSp>
      <p:pic>
        <p:nvPicPr>
          <p:cNvPr id="2301" name="buffer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605" y="2592689"/>
            <a:ext cx="1390066" cy="1390066"/>
          </a:xfrm>
          <a:prstGeom prst="rect">
            <a:avLst/>
          </a:prstGeom>
          <a:ln w="12700">
            <a:miter lim="400000"/>
          </a:ln>
        </p:spPr>
      </p:pic>
      <p:sp>
        <p:nvSpPr>
          <p:cNvPr id="2302" name="Shape 2302"/>
          <p:cNvSpPr/>
          <p:nvPr/>
        </p:nvSpPr>
        <p:spPr>
          <a:xfrm>
            <a:off x="110833" y="3673499"/>
            <a:ext cx="1729609" cy="61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Problems with Live Video Today</a:t>
            </a:r>
          </a:p>
        </p:txBody>
      </p:sp>
      <p:grpSp>
        <p:nvGrpSpPr>
          <p:cNvPr id="2305" name="Group 2305"/>
          <p:cNvGrpSpPr/>
          <p:nvPr/>
        </p:nvGrpSpPr>
        <p:grpSpPr>
          <a:xfrm>
            <a:off x="7613551" y="2495565"/>
            <a:ext cx="1366600" cy="1902356"/>
            <a:chOff x="0" y="35485"/>
            <a:chExt cx="1366598" cy="1902354"/>
          </a:xfrm>
        </p:grpSpPr>
        <p:pic>
          <p:nvPicPr>
            <p:cNvPr id="2303" name="48ee1e8a0a8f50dce4f8cb9ab418e211_XL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67" t="7678" r="2854" b="10744"/>
            <a:stretch>
              <a:fillRect/>
            </a:stretch>
          </p:blipFill>
          <p:spPr>
            <a:xfrm>
              <a:off x="30601" y="35485"/>
              <a:ext cx="1305397" cy="114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6" fill="norm" stroke="1" extrusionOk="0">
                  <a:moveTo>
                    <a:pt x="8972" y="19"/>
                  </a:moveTo>
                  <a:cubicBezTo>
                    <a:pt x="8835" y="41"/>
                    <a:pt x="8710" y="108"/>
                    <a:pt x="8710" y="199"/>
                  </a:cubicBezTo>
                  <a:cubicBezTo>
                    <a:pt x="8710" y="290"/>
                    <a:pt x="8607" y="380"/>
                    <a:pt x="8481" y="401"/>
                  </a:cubicBezTo>
                  <a:cubicBezTo>
                    <a:pt x="8313" y="428"/>
                    <a:pt x="8263" y="496"/>
                    <a:pt x="8298" y="647"/>
                  </a:cubicBezTo>
                  <a:cubicBezTo>
                    <a:pt x="8326" y="771"/>
                    <a:pt x="8256" y="951"/>
                    <a:pt x="8121" y="1096"/>
                  </a:cubicBezTo>
                  <a:cubicBezTo>
                    <a:pt x="7996" y="1229"/>
                    <a:pt x="7921" y="1407"/>
                    <a:pt x="7950" y="1493"/>
                  </a:cubicBezTo>
                  <a:cubicBezTo>
                    <a:pt x="7979" y="1579"/>
                    <a:pt x="7952" y="1723"/>
                    <a:pt x="7891" y="1807"/>
                  </a:cubicBezTo>
                  <a:cubicBezTo>
                    <a:pt x="7814" y="1913"/>
                    <a:pt x="7803" y="2098"/>
                    <a:pt x="7865" y="2413"/>
                  </a:cubicBezTo>
                  <a:cubicBezTo>
                    <a:pt x="7973" y="2960"/>
                    <a:pt x="7865" y="3177"/>
                    <a:pt x="7446" y="3228"/>
                  </a:cubicBezTo>
                  <a:cubicBezTo>
                    <a:pt x="7217" y="3256"/>
                    <a:pt x="7153" y="3222"/>
                    <a:pt x="7164" y="3071"/>
                  </a:cubicBezTo>
                  <a:cubicBezTo>
                    <a:pt x="7171" y="2964"/>
                    <a:pt x="7142" y="2898"/>
                    <a:pt x="7098" y="2929"/>
                  </a:cubicBezTo>
                  <a:cubicBezTo>
                    <a:pt x="7054" y="2960"/>
                    <a:pt x="6990" y="2935"/>
                    <a:pt x="6954" y="2869"/>
                  </a:cubicBezTo>
                  <a:cubicBezTo>
                    <a:pt x="6918" y="2803"/>
                    <a:pt x="6729" y="2760"/>
                    <a:pt x="6535" y="2779"/>
                  </a:cubicBezTo>
                  <a:cubicBezTo>
                    <a:pt x="6260" y="2806"/>
                    <a:pt x="6161" y="2767"/>
                    <a:pt x="6083" y="2592"/>
                  </a:cubicBezTo>
                  <a:cubicBezTo>
                    <a:pt x="5971" y="2342"/>
                    <a:pt x="5494" y="2282"/>
                    <a:pt x="5493" y="2517"/>
                  </a:cubicBezTo>
                  <a:cubicBezTo>
                    <a:pt x="5492" y="2705"/>
                    <a:pt x="5253" y="2867"/>
                    <a:pt x="5087" y="2794"/>
                  </a:cubicBezTo>
                  <a:cubicBezTo>
                    <a:pt x="5011" y="2761"/>
                    <a:pt x="4956" y="2813"/>
                    <a:pt x="4956" y="2914"/>
                  </a:cubicBezTo>
                  <a:cubicBezTo>
                    <a:pt x="4956" y="3010"/>
                    <a:pt x="4864" y="3145"/>
                    <a:pt x="4752" y="3213"/>
                  </a:cubicBezTo>
                  <a:cubicBezTo>
                    <a:pt x="4641" y="3281"/>
                    <a:pt x="4576" y="3397"/>
                    <a:pt x="4602" y="3475"/>
                  </a:cubicBezTo>
                  <a:cubicBezTo>
                    <a:pt x="4628" y="3552"/>
                    <a:pt x="4608" y="3682"/>
                    <a:pt x="4562" y="3767"/>
                  </a:cubicBezTo>
                  <a:cubicBezTo>
                    <a:pt x="4515" y="3855"/>
                    <a:pt x="4525" y="3980"/>
                    <a:pt x="4582" y="4058"/>
                  </a:cubicBezTo>
                  <a:cubicBezTo>
                    <a:pt x="4707" y="4230"/>
                    <a:pt x="4539" y="4603"/>
                    <a:pt x="4267" y="4769"/>
                  </a:cubicBezTo>
                  <a:cubicBezTo>
                    <a:pt x="4133" y="4851"/>
                    <a:pt x="4087" y="4965"/>
                    <a:pt x="4117" y="5150"/>
                  </a:cubicBezTo>
                  <a:cubicBezTo>
                    <a:pt x="4147" y="5340"/>
                    <a:pt x="4094" y="5464"/>
                    <a:pt x="3933" y="5584"/>
                  </a:cubicBezTo>
                  <a:cubicBezTo>
                    <a:pt x="3742" y="5727"/>
                    <a:pt x="3714" y="5836"/>
                    <a:pt x="3730" y="6302"/>
                  </a:cubicBezTo>
                  <a:cubicBezTo>
                    <a:pt x="3741" y="6605"/>
                    <a:pt x="3712" y="6974"/>
                    <a:pt x="3665" y="7117"/>
                  </a:cubicBezTo>
                  <a:cubicBezTo>
                    <a:pt x="3580" y="7376"/>
                    <a:pt x="3574" y="7375"/>
                    <a:pt x="3429" y="7155"/>
                  </a:cubicBezTo>
                  <a:cubicBezTo>
                    <a:pt x="3293" y="6949"/>
                    <a:pt x="3291" y="6970"/>
                    <a:pt x="3337" y="7462"/>
                  </a:cubicBezTo>
                  <a:cubicBezTo>
                    <a:pt x="3380" y="7926"/>
                    <a:pt x="3356" y="8018"/>
                    <a:pt x="3160" y="8165"/>
                  </a:cubicBezTo>
                  <a:cubicBezTo>
                    <a:pt x="2958" y="8316"/>
                    <a:pt x="2933" y="8424"/>
                    <a:pt x="2924" y="9227"/>
                  </a:cubicBezTo>
                  <a:cubicBezTo>
                    <a:pt x="2913" y="10192"/>
                    <a:pt x="2866" y="10374"/>
                    <a:pt x="2655" y="10281"/>
                  </a:cubicBezTo>
                  <a:cubicBezTo>
                    <a:pt x="2580" y="10249"/>
                    <a:pt x="2518" y="10274"/>
                    <a:pt x="2518" y="10334"/>
                  </a:cubicBezTo>
                  <a:cubicBezTo>
                    <a:pt x="2518" y="10393"/>
                    <a:pt x="2427" y="10542"/>
                    <a:pt x="2315" y="10670"/>
                  </a:cubicBezTo>
                  <a:cubicBezTo>
                    <a:pt x="2202" y="10799"/>
                    <a:pt x="2101" y="11036"/>
                    <a:pt x="2085" y="11194"/>
                  </a:cubicBezTo>
                  <a:cubicBezTo>
                    <a:pt x="2070" y="11352"/>
                    <a:pt x="1981" y="11543"/>
                    <a:pt x="1889" y="11620"/>
                  </a:cubicBezTo>
                  <a:cubicBezTo>
                    <a:pt x="1797" y="11697"/>
                    <a:pt x="1744" y="11806"/>
                    <a:pt x="1777" y="11867"/>
                  </a:cubicBezTo>
                  <a:cubicBezTo>
                    <a:pt x="1810" y="11928"/>
                    <a:pt x="1797" y="12010"/>
                    <a:pt x="1745" y="12047"/>
                  </a:cubicBezTo>
                  <a:cubicBezTo>
                    <a:pt x="1692" y="12083"/>
                    <a:pt x="1675" y="12189"/>
                    <a:pt x="1705" y="12278"/>
                  </a:cubicBezTo>
                  <a:cubicBezTo>
                    <a:pt x="1739" y="12378"/>
                    <a:pt x="1683" y="12474"/>
                    <a:pt x="1561" y="12525"/>
                  </a:cubicBezTo>
                  <a:cubicBezTo>
                    <a:pt x="1451" y="12572"/>
                    <a:pt x="1356" y="12645"/>
                    <a:pt x="1351" y="12690"/>
                  </a:cubicBezTo>
                  <a:cubicBezTo>
                    <a:pt x="1347" y="12735"/>
                    <a:pt x="1317" y="12851"/>
                    <a:pt x="1286" y="12944"/>
                  </a:cubicBezTo>
                  <a:cubicBezTo>
                    <a:pt x="1255" y="13038"/>
                    <a:pt x="1256" y="13224"/>
                    <a:pt x="1286" y="13356"/>
                  </a:cubicBezTo>
                  <a:cubicBezTo>
                    <a:pt x="1354" y="13653"/>
                    <a:pt x="1197" y="13999"/>
                    <a:pt x="998" y="13999"/>
                  </a:cubicBezTo>
                  <a:cubicBezTo>
                    <a:pt x="890" y="13999"/>
                    <a:pt x="858" y="14093"/>
                    <a:pt x="880" y="14328"/>
                  </a:cubicBezTo>
                  <a:cubicBezTo>
                    <a:pt x="900" y="14549"/>
                    <a:pt x="834" y="14743"/>
                    <a:pt x="683" y="14926"/>
                  </a:cubicBezTo>
                  <a:cubicBezTo>
                    <a:pt x="517" y="15128"/>
                    <a:pt x="470" y="15303"/>
                    <a:pt x="486" y="15629"/>
                  </a:cubicBezTo>
                  <a:cubicBezTo>
                    <a:pt x="514" y="16159"/>
                    <a:pt x="427" y="16340"/>
                    <a:pt x="152" y="16340"/>
                  </a:cubicBezTo>
                  <a:cubicBezTo>
                    <a:pt x="-46" y="16340"/>
                    <a:pt x="-45" y="16346"/>
                    <a:pt x="126" y="16490"/>
                  </a:cubicBezTo>
                  <a:cubicBezTo>
                    <a:pt x="305" y="16639"/>
                    <a:pt x="256" y="16962"/>
                    <a:pt x="74" y="16834"/>
                  </a:cubicBezTo>
                  <a:cubicBezTo>
                    <a:pt x="17" y="16794"/>
                    <a:pt x="0" y="16866"/>
                    <a:pt x="34" y="17021"/>
                  </a:cubicBezTo>
                  <a:cubicBezTo>
                    <a:pt x="66" y="17164"/>
                    <a:pt x="100" y="17469"/>
                    <a:pt x="113" y="17694"/>
                  </a:cubicBezTo>
                  <a:cubicBezTo>
                    <a:pt x="140" y="18187"/>
                    <a:pt x="436" y="18620"/>
                    <a:pt x="624" y="18442"/>
                  </a:cubicBezTo>
                  <a:cubicBezTo>
                    <a:pt x="773" y="18301"/>
                    <a:pt x="1093" y="18461"/>
                    <a:pt x="1234" y="18748"/>
                  </a:cubicBezTo>
                  <a:cubicBezTo>
                    <a:pt x="1304" y="18892"/>
                    <a:pt x="1498" y="18943"/>
                    <a:pt x="2072" y="18965"/>
                  </a:cubicBezTo>
                  <a:cubicBezTo>
                    <a:pt x="2627" y="18987"/>
                    <a:pt x="2795" y="18959"/>
                    <a:pt x="2741" y="18861"/>
                  </a:cubicBezTo>
                  <a:cubicBezTo>
                    <a:pt x="2628" y="18655"/>
                    <a:pt x="2618" y="18417"/>
                    <a:pt x="2714" y="18285"/>
                  </a:cubicBezTo>
                  <a:cubicBezTo>
                    <a:pt x="2768" y="18211"/>
                    <a:pt x="2750" y="18044"/>
                    <a:pt x="2669" y="17866"/>
                  </a:cubicBezTo>
                  <a:cubicBezTo>
                    <a:pt x="2596" y="17705"/>
                    <a:pt x="2561" y="17547"/>
                    <a:pt x="2590" y="17514"/>
                  </a:cubicBezTo>
                  <a:cubicBezTo>
                    <a:pt x="2618" y="17482"/>
                    <a:pt x="2680" y="17246"/>
                    <a:pt x="2728" y="16983"/>
                  </a:cubicBezTo>
                  <a:cubicBezTo>
                    <a:pt x="2845" y="16336"/>
                    <a:pt x="2854" y="16303"/>
                    <a:pt x="2944" y="16138"/>
                  </a:cubicBezTo>
                  <a:cubicBezTo>
                    <a:pt x="2989" y="16056"/>
                    <a:pt x="3104" y="16024"/>
                    <a:pt x="3212" y="16063"/>
                  </a:cubicBezTo>
                  <a:cubicBezTo>
                    <a:pt x="3340" y="16109"/>
                    <a:pt x="3394" y="16080"/>
                    <a:pt x="3376" y="15981"/>
                  </a:cubicBezTo>
                  <a:cubicBezTo>
                    <a:pt x="3356" y="15871"/>
                    <a:pt x="3499" y="15839"/>
                    <a:pt x="3933" y="15839"/>
                  </a:cubicBezTo>
                  <a:cubicBezTo>
                    <a:pt x="4361" y="15839"/>
                    <a:pt x="4509" y="15875"/>
                    <a:pt x="4490" y="15981"/>
                  </a:cubicBezTo>
                  <a:cubicBezTo>
                    <a:pt x="4476" y="16060"/>
                    <a:pt x="4521" y="16114"/>
                    <a:pt x="4589" y="16101"/>
                  </a:cubicBezTo>
                  <a:cubicBezTo>
                    <a:pt x="4813" y="16058"/>
                    <a:pt x="5230" y="16244"/>
                    <a:pt x="5401" y="16460"/>
                  </a:cubicBezTo>
                  <a:cubicBezTo>
                    <a:pt x="5494" y="16577"/>
                    <a:pt x="5621" y="16669"/>
                    <a:pt x="5683" y="16669"/>
                  </a:cubicBezTo>
                  <a:cubicBezTo>
                    <a:pt x="5863" y="16669"/>
                    <a:pt x="6350" y="17305"/>
                    <a:pt x="6233" y="17387"/>
                  </a:cubicBezTo>
                  <a:cubicBezTo>
                    <a:pt x="6177" y="17427"/>
                    <a:pt x="6157" y="17601"/>
                    <a:pt x="6187" y="17776"/>
                  </a:cubicBezTo>
                  <a:cubicBezTo>
                    <a:pt x="6232" y="18029"/>
                    <a:pt x="6199" y="18122"/>
                    <a:pt x="6030" y="18225"/>
                  </a:cubicBezTo>
                  <a:cubicBezTo>
                    <a:pt x="5908" y="18300"/>
                    <a:pt x="5843" y="18427"/>
                    <a:pt x="5873" y="18517"/>
                  </a:cubicBezTo>
                  <a:cubicBezTo>
                    <a:pt x="5929" y="18684"/>
                    <a:pt x="5595" y="18946"/>
                    <a:pt x="5454" y="18846"/>
                  </a:cubicBezTo>
                  <a:cubicBezTo>
                    <a:pt x="5407" y="18813"/>
                    <a:pt x="5344" y="18888"/>
                    <a:pt x="5316" y="19010"/>
                  </a:cubicBezTo>
                  <a:cubicBezTo>
                    <a:pt x="5286" y="19142"/>
                    <a:pt x="5213" y="19210"/>
                    <a:pt x="5132" y="19175"/>
                  </a:cubicBezTo>
                  <a:cubicBezTo>
                    <a:pt x="4921" y="19082"/>
                    <a:pt x="4910" y="19833"/>
                    <a:pt x="5119" y="20072"/>
                  </a:cubicBezTo>
                  <a:cubicBezTo>
                    <a:pt x="5212" y="20179"/>
                    <a:pt x="5298" y="20338"/>
                    <a:pt x="5309" y="20424"/>
                  </a:cubicBezTo>
                  <a:cubicBezTo>
                    <a:pt x="5350" y="20744"/>
                    <a:pt x="5551" y="20879"/>
                    <a:pt x="5912" y="20843"/>
                  </a:cubicBezTo>
                  <a:cubicBezTo>
                    <a:pt x="6118" y="20822"/>
                    <a:pt x="6370" y="20882"/>
                    <a:pt x="6502" y="20977"/>
                  </a:cubicBezTo>
                  <a:cubicBezTo>
                    <a:pt x="6713" y="21131"/>
                    <a:pt x="6722" y="21160"/>
                    <a:pt x="6581" y="21322"/>
                  </a:cubicBezTo>
                  <a:cubicBezTo>
                    <a:pt x="6495" y="21419"/>
                    <a:pt x="6117" y="21469"/>
                    <a:pt x="5486" y="21516"/>
                  </a:cubicBezTo>
                  <a:lnTo>
                    <a:pt x="13284" y="21516"/>
                  </a:lnTo>
                  <a:cubicBezTo>
                    <a:pt x="11183" y="21472"/>
                    <a:pt x="9335" y="21418"/>
                    <a:pt x="9274" y="21396"/>
                  </a:cubicBezTo>
                  <a:cubicBezTo>
                    <a:pt x="9205" y="21372"/>
                    <a:pt x="9183" y="21247"/>
                    <a:pt x="9215" y="21097"/>
                  </a:cubicBezTo>
                  <a:cubicBezTo>
                    <a:pt x="9244" y="20956"/>
                    <a:pt x="9276" y="20644"/>
                    <a:pt x="9287" y="20402"/>
                  </a:cubicBezTo>
                  <a:cubicBezTo>
                    <a:pt x="9303" y="20044"/>
                    <a:pt x="9345" y="19948"/>
                    <a:pt x="9523" y="19900"/>
                  </a:cubicBezTo>
                  <a:cubicBezTo>
                    <a:pt x="9752" y="19839"/>
                    <a:pt x="9784" y="19713"/>
                    <a:pt x="9621" y="19489"/>
                  </a:cubicBezTo>
                  <a:cubicBezTo>
                    <a:pt x="9558" y="19402"/>
                    <a:pt x="9561" y="19278"/>
                    <a:pt x="9634" y="19122"/>
                  </a:cubicBezTo>
                  <a:cubicBezTo>
                    <a:pt x="9695" y="18993"/>
                    <a:pt x="9730" y="18749"/>
                    <a:pt x="9713" y="18584"/>
                  </a:cubicBezTo>
                  <a:cubicBezTo>
                    <a:pt x="9686" y="18314"/>
                    <a:pt x="9644" y="18281"/>
                    <a:pt x="9294" y="18277"/>
                  </a:cubicBezTo>
                  <a:cubicBezTo>
                    <a:pt x="9079" y="18275"/>
                    <a:pt x="8781" y="18320"/>
                    <a:pt x="8632" y="18374"/>
                  </a:cubicBezTo>
                  <a:cubicBezTo>
                    <a:pt x="8448" y="18442"/>
                    <a:pt x="8264" y="18428"/>
                    <a:pt x="8055" y="18330"/>
                  </a:cubicBezTo>
                  <a:cubicBezTo>
                    <a:pt x="7886" y="18250"/>
                    <a:pt x="7635" y="18183"/>
                    <a:pt x="7498" y="18180"/>
                  </a:cubicBezTo>
                  <a:cubicBezTo>
                    <a:pt x="7284" y="18175"/>
                    <a:pt x="7255" y="18128"/>
                    <a:pt x="7282" y="17866"/>
                  </a:cubicBezTo>
                  <a:cubicBezTo>
                    <a:pt x="7307" y="17623"/>
                    <a:pt x="7258" y="17541"/>
                    <a:pt x="7059" y="17454"/>
                  </a:cubicBezTo>
                  <a:cubicBezTo>
                    <a:pt x="6856" y="17366"/>
                    <a:pt x="6810" y="17274"/>
                    <a:pt x="6810" y="16961"/>
                  </a:cubicBezTo>
                  <a:cubicBezTo>
                    <a:pt x="6810" y="16731"/>
                    <a:pt x="6867" y="16530"/>
                    <a:pt x="6954" y="16475"/>
                  </a:cubicBezTo>
                  <a:cubicBezTo>
                    <a:pt x="7137" y="16358"/>
                    <a:pt x="7317" y="15697"/>
                    <a:pt x="7190" y="15607"/>
                  </a:cubicBezTo>
                  <a:cubicBezTo>
                    <a:pt x="7018" y="15486"/>
                    <a:pt x="7293" y="15099"/>
                    <a:pt x="7498" y="15173"/>
                  </a:cubicBezTo>
                  <a:cubicBezTo>
                    <a:pt x="7633" y="15222"/>
                    <a:pt x="7688" y="15186"/>
                    <a:pt x="7688" y="15053"/>
                  </a:cubicBezTo>
                  <a:cubicBezTo>
                    <a:pt x="7688" y="14952"/>
                    <a:pt x="7763" y="14843"/>
                    <a:pt x="7858" y="14814"/>
                  </a:cubicBezTo>
                  <a:cubicBezTo>
                    <a:pt x="7954" y="14785"/>
                    <a:pt x="8076" y="14656"/>
                    <a:pt x="8127" y="14522"/>
                  </a:cubicBezTo>
                  <a:cubicBezTo>
                    <a:pt x="8258" y="14182"/>
                    <a:pt x="8861" y="14186"/>
                    <a:pt x="9012" y="14530"/>
                  </a:cubicBezTo>
                  <a:cubicBezTo>
                    <a:pt x="9087" y="14701"/>
                    <a:pt x="9146" y="14736"/>
                    <a:pt x="9221" y="14650"/>
                  </a:cubicBezTo>
                  <a:cubicBezTo>
                    <a:pt x="9297" y="14564"/>
                    <a:pt x="9359" y="14601"/>
                    <a:pt x="9438" y="14769"/>
                  </a:cubicBezTo>
                  <a:cubicBezTo>
                    <a:pt x="9498" y="14898"/>
                    <a:pt x="9513" y="15000"/>
                    <a:pt x="9470" y="15001"/>
                  </a:cubicBezTo>
                  <a:cubicBezTo>
                    <a:pt x="9229" y="15009"/>
                    <a:pt x="9934" y="15440"/>
                    <a:pt x="10191" y="15442"/>
                  </a:cubicBezTo>
                  <a:cubicBezTo>
                    <a:pt x="10362" y="15444"/>
                    <a:pt x="10533" y="15505"/>
                    <a:pt x="10571" y="15577"/>
                  </a:cubicBezTo>
                  <a:cubicBezTo>
                    <a:pt x="10618" y="15663"/>
                    <a:pt x="10670" y="15626"/>
                    <a:pt x="10722" y="15465"/>
                  </a:cubicBezTo>
                  <a:cubicBezTo>
                    <a:pt x="10765" y="15331"/>
                    <a:pt x="10901" y="15172"/>
                    <a:pt x="11024" y="15113"/>
                  </a:cubicBezTo>
                  <a:cubicBezTo>
                    <a:pt x="11336" y="14964"/>
                    <a:pt x="11540" y="14759"/>
                    <a:pt x="11626" y="14500"/>
                  </a:cubicBezTo>
                  <a:cubicBezTo>
                    <a:pt x="11699" y="14283"/>
                    <a:pt x="11701" y="14285"/>
                    <a:pt x="11882" y="14537"/>
                  </a:cubicBezTo>
                  <a:cubicBezTo>
                    <a:pt x="11984" y="14680"/>
                    <a:pt x="12108" y="14766"/>
                    <a:pt x="12157" y="14732"/>
                  </a:cubicBezTo>
                  <a:cubicBezTo>
                    <a:pt x="12206" y="14697"/>
                    <a:pt x="12366" y="14774"/>
                    <a:pt x="12511" y="14904"/>
                  </a:cubicBezTo>
                  <a:cubicBezTo>
                    <a:pt x="12656" y="15034"/>
                    <a:pt x="12938" y="15153"/>
                    <a:pt x="13140" y="15166"/>
                  </a:cubicBezTo>
                  <a:cubicBezTo>
                    <a:pt x="13600" y="15195"/>
                    <a:pt x="13742" y="15294"/>
                    <a:pt x="13664" y="15525"/>
                  </a:cubicBezTo>
                  <a:cubicBezTo>
                    <a:pt x="13612" y="15679"/>
                    <a:pt x="13660" y="15692"/>
                    <a:pt x="14018" y="15637"/>
                  </a:cubicBezTo>
                  <a:cubicBezTo>
                    <a:pt x="14382" y="15581"/>
                    <a:pt x="14468" y="15616"/>
                    <a:pt x="14673" y="15869"/>
                  </a:cubicBezTo>
                  <a:cubicBezTo>
                    <a:pt x="14853" y="16090"/>
                    <a:pt x="15010" y="16155"/>
                    <a:pt x="15322" y="16160"/>
                  </a:cubicBezTo>
                  <a:cubicBezTo>
                    <a:pt x="15666" y="16166"/>
                    <a:pt x="15728" y="16206"/>
                    <a:pt x="15728" y="16392"/>
                  </a:cubicBezTo>
                  <a:cubicBezTo>
                    <a:pt x="15729" y="16628"/>
                    <a:pt x="16025" y="16711"/>
                    <a:pt x="16233" y="16534"/>
                  </a:cubicBezTo>
                  <a:cubicBezTo>
                    <a:pt x="16299" y="16478"/>
                    <a:pt x="16551" y="16550"/>
                    <a:pt x="16862" y="16707"/>
                  </a:cubicBezTo>
                  <a:cubicBezTo>
                    <a:pt x="17149" y="16851"/>
                    <a:pt x="17577" y="17001"/>
                    <a:pt x="17806" y="17043"/>
                  </a:cubicBezTo>
                  <a:cubicBezTo>
                    <a:pt x="18188" y="17113"/>
                    <a:pt x="18225" y="17096"/>
                    <a:pt x="18310" y="16841"/>
                  </a:cubicBezTo>
                  <a:cubicBezTo>
                    <a:pt x="18372" y="16656"/>
                    <a:pt x="18453" y="16588"/>
                    <a:pt x="18553" y="16632"/>
                  </a:cubicBezTo>
                  <a:cubicBezTo>
                    <a:pt x="18726" y="16707"/>
                    <a:pt x="18758" y="16448"/>
                    <a:pt x="18599" y="16265"/>
                  </a:cubicBezTo>
                  <a:cubicBezTo>
                    <a:pt x="18464" y="16111"/>
                    <a:pt x="18740" y="15318"/>
                    <a:pt x="18913" y="15360"/>
                  </a:cubicBezTo>
                  <a:cubicBezTo>
                    <a:pt x="19046" y="15392"/>
                    <a:pt x="19127" y="14366"/>
                    <a:pt x="18998" y="14276"/>
                  </a:cubicBezTo>
                  <a:cubicBezTo>
                    <a:pt x="18959" y="14248"/>
                    <a:pt x="18691" y="14218"/>
                    <a:pt x="18402" y="14208"/>
                  </a:cubicBezTo>
                  <a:cubicBezTo>
                    <a:pt x="18113" y="14198"/>
                    <a:pt x="17826" y="14149"/>
                    <a:pt x="17766" y="14096"/>
                  </a:cubicBezTo>
                  <a:cubicBezTo>
                    <a:pt x="17707" y="14043"/>
                    <a:pt x="17478" y="14016"/>
                    <a:pt x="17255" y="14036"/>
                  </a:cubicBezTo>
                  <a:cubicBezTo>
                    <a:pt x="16959" y="14063"/>
                    <a:pt x="16809" y="14020"/>
                    <a:pt x="16692" y="13872"/>
                  </a:cubicBezTo>
                  <a:cubicBezTo>
                    <a:pt x="16603" y="13760"/>
                    <a:pt x="16571" y="13664"/>
                    <a:pt x="16620" y="13662"/>
                  </a:cubicBezTo>
                  <a:cubicBezTo>
                    <a:pt x="16668" y="13661"/>
                    <a:pt x="16596" y="13563"/>
                    <a:pt x="16462" y="13445"/>
                  </a:cubicBezTo>
                  <a:cubicBezTo>
                    <a:pt x="16245" y="13255"/>
                    <a:pt x="16218" y="13152"/>
                    <a:pt x="16220" y="12495"/>
                  </a:cubicBezTo>
                  <a:cubicBezTo>
                    <a:pt x="16222" y="11850"/>
                    <a:pt x="16252" y="11736"/>
                    <a:pt x="16456" y="11560"/>
                  </a:cubicBezTo>
                  <a:cubicBezTo>
                    <a:pt x="16616" y="11423"/>
                    <a:pt x="16665" y="11299"/>
                    <a:pt x="16620" y="11164"/>
                  </a:cubicBezTo>
                  <a:cubicBezTo>
                    <a:pt x="16524" y="10880"/>
                    <a:pt x="16804" y="10429"/>
                    <a:pt x="17019" y="10521"/>
                  </a:cubicBezTo>
                  <a:cubicBezTo>
                    <a:pt x="17165" y="10583"/>
                    <a:pt x="17174" y="10568"/>
                    <a:pt x="17065" y="10416"/>
                  </a:cubicBezTo>
                  <a:cubicBezTo>
                    <a:pt x="16878" y="10153"/>
                    <a:pt x="17078" y="10052"/>
                    <a:pt x="17760" y="10079"/>
                  </a:cubicBezTo>
                  <a:cubicBezTo>
                    <a:pt x="18399" y="10105"/>
                    <a:pt x="18547" y="10169"/>
                    <a:pt x="18474" y="10386"/>
                  </a:cubicBezTo>
                  <a:cubicBezTo>
                    <a:pt x="18441" y="10484"/>
                    <a:pt x="18512" y="10550"/>
                    <a:pt x="18684" y="10573"/>
                  </a:cubicBezTo>
                  <a:cubicBezTo>
                    <a:pt x="18867" y="10597"/>
                    <a:pt x="18939" y="10660"/>
                    <a:pt x="18920" y="10790"/>
                  </a:cubicBezTo>
                  <a:cubicBezTo>
                    <a:pt x="18902" y="10911"/>
                    <a:pt x="18972" y="10991"/>
                    <a:pt x="19116" y="11014"/>
                  </a:cubicBezTo>
                  <a:cubicBezTo>
                    <a:pt x="19287" y="11042"/>
                    <a:pt x="19331" y="11113"/>
                    <a:pt x="19306" y="11314"/>
                  </a:cubicBezTo>
                  <a:cubicBezTo>
                    <a:pt x="19278" y="11541"/>
                    <a:pt x="19305" y="11558"/>
                    <a:pt x="19503" y="11486"/>
                  </a:cubicBezTo>
                  <a:cubicBezTo>
                    <a:pt x="19628" y="11440"/>
                    <a:pt x="19784" y="11404"/>
                    <a:pt x="19850" y="11403"/>
                  </a:cubicBezTo>
                  <a:cubicBezTo>
                    <a:pt x="19936" y="11403"/>
                    <a:pt x="19936" y="11362"/>
                    <a:pt x="19863" y="11261"/>
                  </a:cubicBezTo>
                  <a:cubicBezTo>
                    <a:pt x="19789" y="11159"/>
                    <a:pt x="19813" y="11098"/>
                    <a:pt x="19942" y="11022"/>
                  </a:cubicBezTo>
                  <a:cubicBezTo>
                    <a:pt x="20039" y="10965"/>
                    <a:pt x="20164" y="10937"/>
                    <a:pt x="20224" y="10962"/>
                  </a:cubicBezTo>
                  <a:cubicBezTo>
                    <a:pt x="20284" y="10987"/>
                    <a:pt x="20359" y="10900"/>
                    <a:pt x="20388" y="10775"/>
                  </a:cubicBezTo>
                  <a:cubicBezTo>
                    <a:pt x="20416" y="10650"/>
                    <a:pt x="20512" y="10551"/>
                    <a:pt x="20604" y="10551"/>
                  </a:cubicBezTo>
                  <a:cubicBezTo>
                    <a:pt x="20733" y="10551"/>
                    <a:pt x="20762" y="10474"/>
                    <a:pt x="20728" y="10214"/>
                  </a:cubicBezTo>
                  <a:cubicBezTo>
                    <a:pt x="20686" y="9882"/>
                    <a:pt x="20881" y="9543"/>
                    <a:pt x="21089" y="9586"/>
                  </a:cubicBezTo>
                  <a:cubicBezTo>
                    <a:pt x="21143" y="9597"/>
                    <a:pt x="21186" y="9321"/>
                    <a:pt x="21187" y="8950"/>
                  </a:cubicBezTo>
                  <a:cubicBezTo>
                    <a:pt x="21188" y="8373"/>
                    <a:pt x="21217" y="8284"/>
                    <a:pt x="21410" y="8202"/>
                  </a:cubicBezTo>
                  <a:cubicBezTo>
                    <a:pt x="21490" y="8168"/>
                    <a:pt x="21517" y="8131"/>
                    <a:pt x="21554" y="8097"/>
                  </a:cubicBezTo>
                  <a:lnTo>
                    <a:pt x="21554" y="8030"/>
                  </a:lnTo>
                  <a:cubicBezTo>
                    <a:pt x="21534" y="8026"/>
                    <a:pt x="21550" y="8005"/>
                    <a:pt x="21508" y="8015"/>
                  </a:cubicBezTo>
                  <a:cubicBezTo>
                    <a:pt x="21432" y="8032"/>
                    <a:pt x="21384" y="7924"/>
                    <a:pt x="21384" y="7716"/>
                  </a:cubicBezTo>
                  <a:cubicBezTo>
                    <a:pt x="21384" y="7508"/>
                    <a:pt x="21432" y="7392"/>
                    <a:pt x="21508" y="7409"/>
                  </a:cubicBezTo>
                  <a:cubicBezTo>
                    <a:pt x="21534" y="7415"/>
                    <a:pt x="21534" y="7386"/>
                    <a:pt x="21554" y="7379"/>
                  </a:cubicBezTo>
                  <a:lnTo>
                    <a:pt x="21554" y="7282"/>
                  </a:lnTo>
                  <a:cubicBezTo>
                    <a:pt x="21516" y="7245"/>
                    <a:pt x="21490" y="7205"/>
                    <a:pt x="21410" y="7192"/>
                  </a:cubicBezTo>
                  <a:cubicBezTo>
                    <a:pt x="21259" y="7168"/>
                    <a:pt x="21187" y="7081"/>
                    <a:pt x="21187" y="6915"/>
                  </a:cubicBezTo>
                  <a:cubicBezTo>
                    <a:pt x="21187" y="6580"/>
                    <a:pt x="21142" y="6552"/>
                    <a:pt x="20597" y="6534"/>
                  </a:cubicBezTo>
                  <a:cubicBezTo>
                    <a:pt x="20236" y="6522"/>
                    <a:pt x="20078" y="6456"/>
                    <a:pt x="19955" y="6280"/>
                  </a:cubicBezTo>
                  <a:cubicBezTo>
                    <a:pt x="19817" y="6083"/>
                    <a:pt x="19683" y="6043"/>
                    <a:pt x="19116" y="6040"/>
                  </a:cubicBezTo>
                  <a:lnTo>
                    <a:pt x="18441" y="6040"/>
                  </a:lnTo>
                  <a:lnTo>
                    <a:pt x="18572" y="6399"/>
                  </a:lnTo>
                  <a:cubicBezTo>
                    <a:pt x="18724" y="6813"/>
                    <a:pt x="18746" y="7501"/>
                    <a:pt x="18612" y="7596"/>
                  </a:cubicBezTo>
                  <a:cubicBezTo>
                    <a:pt x="18562" y="7632"/>
                    <a:pt x="18522" y="7745"/>
                    <a:pt x="18520" y="7850"/>
                  </a:cubicBezTo>
                  <a:cubicBezTo>
                    <a:pt x="18511" y="8443"/>
                    <a:pt x="18473" y="8666"/>
                    <a:pt x="18363" y="8770"/>
                  </a:cubicBezTo>
                  <a:cubicBezTo>
                    <a:pt x="18184" y="8940"/>
                    <a:pt x="16001" y="8985"/>
                    <a:pt x="15807" y="8823"/>
                  </a:cubicBezTo>
                  <a:cubicBezTo>
                    <a:pt x="15697" y="8731"/>
                    <a:pt x="15682" y="8670"/>
                    <a:pt x="15761" y="8613"/>
                  </a:cubicBezTo>
                  <a:cubicBezTo>
                    <a:pt x="15916" y="8504"/>
                    <a:pt x="15906" y="8320"/>
                    <a:pt x="15748" y="8389"/>
                  </a:cubicBezTo>
                  <a:cubicBezTo>
                    <a:pt x="15648" y="8433"/>
                    <a:pt x="15103" y="8031"/>
                    <a:pt x="14811" y="7701"/>
                  </a:cubicBezTo>
                  <a:cubicBezTo>
                    <a:pt x="14789" y="7675"/>
                    <a:pt x="14817" y="7547"/>
                    <a:pt x="14877" y="7409"/>
                  </a:cubicBezTo>
                  <a:cubicBezTo>
                    <a:pt x="14936" y="7272"/>
                    <a:pt x="15001" y="7053"/>
                    <a:pt x="15021" y="6930"/>
                  </a:cubicBezTo>
                  <a:cubicBezTo>
                    <a:pt x="15040" y="6808"/>
                    <a:pt x="15117" y="6727"/>
                    <a:pt x="15185" y="6743"/>
                  </a:cubicBezTo>
                  <a:cubicBezTo>
                    <a:pt x="15252" y="6760"/>
                    <a:pt x="15279" y="6719"/>
                    <a:pt x="15244" y="6654"/>
                  </a:cubicBezTo>
                  <a:cubicBezTo>
                    <a:pt x="15133" y="6450"/>
                    <a:pt x="15374" y="6235"/>
                    <a:pt x="15650" y="6295"/>
                  </a:cubicBezTo>
                  <a:cubicBezTo>
                    <a:pt x="15853" y="6339"/>
                    <a:pt x="15898" y="6316"/>
                    <a:pt x="15853" y="6182"/>
                  </a:cubicBezTo>
                  <a:cubicBezTo>
                    <a:pt x="15782" y="5971"/>
                    <a:pt x="15955" y="5760"/>
                    <a:pt x="16135" y="5838"/>
                  </a:cubicBezTo>
                  <a:cubicBezTo>
                    <a:pt x="16380" y="5946"/>
                    <a:pt x="16304" y="5137"/>
                    <a:pt x="16050" y="4933"/>
                  </a:cubicBezTo>
                  <a:cubicBezTo>
                    <a:pt x="15929" y="4837"/>
                    <a:pt x="15827" y="4673"/>
                    <a:pt x="15827" y="4567"/>
                  </a:cubicBezTo>
                  <a:cubicBezTo>
                    <a:pt x="15826" y="4414"/>
                    <a:pt x="15755" y="4377"/>
                    <a:pt x="15486" y="4402"/>
                  </a:cubicBezTo>
                  <a:cubicBezTo>
                    <a:pt x="14963" y="4451"/>
                    <a:pt x="14313" y="4689"/>
                    <a:pt x="14313" y="4829"/>
                  </a:cubicBezTo>
                  <a:cubicBezTo>
                    <a:pt x="14313" y="4898"/>
                    <a:pt x="14226" y="5045"/>
                    <a:pt x="14116" y="5158"/>
                  </a:cubicBezTo>
                  <a:cubicBezTo>
                    <a:pt x="14007" y="5270"/>
                    <a:pt x="13941" y="5420"/>
                    <a:pt x="13966" y="5494"/>
                  </a:cubicBezTo>
                  <a:cubicBezTo>
                    <a:pt x="13991" y="5569"/>
                    <a:pt x="13948" y="5725"/>
                    <a:pt x="13874" y="5838"/>
                  </a:cubicBezTo>
                  <a:cubicBezTo>
                    <a:pt x="13766" y="6005"/>
                    <a:pt x="13709" y="6017"/>
                    <a:pt x="13566" y="5913"/>
                  </a:cubicBezTo>
                  <a:cubicBezTo>
                    <a:pt x="13469" y="5842"/>
                    <a:pt x="13399" y="5743"/>
                    <a:pt x="13409" y="5689"/>
                  </a:cubicBezTo>
                  <a:cubicBezTo>
                    <a:pt x="13430" y="5570"/>
                    <a:pt x="13044" y="5564"/>
                    <a:pt x="12885" y="5681"/>
                  </a:cubicBezTo>
                  <a:cubicBezTo>
                    <a:pt x="12727" y="5797"/>
                    <a:pt x="11851" y="5356"/>
                    <a:pt x="11934" y="5203"/>
                  </a:cubicBezTo>
                  <a:cubicBezTo>
                    <a:pt x="11978" y="5123"/>
                    <a:pt x="11902" y="5088"/>
                    <a:pt x="11718" y="5113"/>
                  </a:cubicBezTo>
                  <a:cubicBezTo>
                    <a:pt x="11491" y="5143"/>
                    <a:pt x="11436" y="5107"/>
                    <a:pt x="11410" y="4903"/>
                  </a:cubicBezTo>
                  <a:cubicBezTo>
                    <a:pt x="11393" y="4766"/>
                    <a:pt x="11315" y="4649"/>
                    <a:pt x="11240" y="4649"/>
                  </a:cubicBezTo>
                  <a:cubicBezTo>
                    <a:pt x="11071" y="4649"/>
                    <a:pt x="10870" y="4246"/>
                    <a:pt x="10938" y="4043"/>
                  </a:cubicBezTo>
                  <a:cubicBezTo>
                    <a:pt x="10970" y="3950"/>
                    <a:pt x="11072" y="3913"/>
                    <a:pt x="11207" y="3953"/>
                  </a:cubicBezTo>
                  <a:cubicBezTo>
                    <a:pt x="11352" y="3997"/>
                    <a:pt x="11403" y="3977"/>
                    <a:pt x="11358" y="3894"/>
                  </a:cubicBezTo>
                  <a:cubicBezTo>
                    <a:pt x="11320" y="3825"/>
                    <a:pt x="11395" y="3691"/>
                    <a:pt x="11535" y="3587"/>
                  </a:cubicBezTo>
                  <a:cubicBezTo>
                    <a:pt x="11672" y="3484"/>
                    <a:pt x="11766" y="3372"/>
                    <a:pt x="11738" y="3340"/>
                  </a:cubicBezTo>
                  <a:cubicBezTo>
                    <a:pt x="11642" y="3231"/>
                    <a:pt x="11895" y="2993"/>
                    <a:pt x="12039" y="3056"/>
                  </a:cubicBezTo>
                  <a:cubicBezTo>
                    <a:pt x="12160" y="3109"/>
                    <a:pt x="12177" y="2979"/>
                    <a:pt x="12157" y="2226"/>
                  </a:cubicBezTo>
                  <a:cubicBezTo>
                    <a:pt x="12144" y="1732"/>
                    <a:pt x="12102" y="1347"/>
                    <a:pt x="12065" y="1373"/>
                  </a:cubicBezTo>
                  <a:cubicBezTo>
                    <a:pt x="12029" y="1399"/>
                    <a:pt x="11925" y="1322"/>
                    <a:pt x="11830" y="1201"/>
                  </a:cubicBezTo>
                  <a:cubicBezTo>
                    <a:pt x="11734" y="1080"/>
                    <a:pt x="11687" y="977"/>
                    <a:pt x="11731" y="977"/>
                  </a:cubicBezTo>
                  <a:cubicBezTo>
                    <a:pt x="11776" y="977"/>
                    <a:pt x="11717" y="857"/>
                    <a:pt x="11594" y="707"/>
                  </a:cubicBezTo>
                  <a:cubicBezTo>
                    <a:pt x="11422" y="499"/>
                    <a:pt x="11247" y="426"/>
                    <a:pt x="10866" y="401"/>
                  </a:cubicBezTo>
                  <a:cubicBezTo>
                    <a:pt x="10524" y="378"/>
                    <a:pt x="10377" y="326"/>
                    <a:pt x="10394" y="229"/>
                  </a:cubicBezTo>
                  <a:cubicBezTo>
                    <a:pt x="10429" y="34"/>
                    <a:pt x="10137" y="-84"/>
                    <a:pt x="10001" y="71"/>
                  </a:cubicBezTo>
                  <a:cubicBezTo>
                    <a:pt x="9872" y="219"/>
                    <a:pt x="9381" y="247"/>
                    <a:pt x="9307" y="109"/>
                  </a:cubicBezTo>
                  <a:cubicBezTo>
                    <a:pt x="9262" y="26"/>
                    <a:pt x="9110" y="-3"/>
                    <a:pt x="8972" y="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304" name="Shape 2304"/>
            <p:cNvSpPr/>
            <p:nvPr/>
          </p:nvSpPr>
          <p:spPr>
            <a:xfrm>
              <a:off x="0" y="1188058"/>
              <a:ext cx="1366599" cy="7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Putting it all Together</a:t>
              </a:r>
            </a:p>
          </p:txBody>
        </p:sp>
      </p:grpSp>
      <p:grpSp>
        <p:nvGrpSpPr>
          <p:cNvPr id="2314" name="Group 2314"/>
          <p:cNvGrpSpPr/>
          <p:nvPr/>
        </p:nvGrpSpPr>
        <p:grpSpPr>
          <a:xfrm>
            <a:off x="5173147" y="2781949"/>
            <a:ext cx="1366600" cy="1532205"/>
            <a:chOff x="70749" y="238103"/>
            <a:chExt cx="1366598" cy="1532204"/>
          </a:xfrm>
        </p:grpSpPr>
        <p:grpSp>
          <p:nvGrpSpPr>
            <p:cNvPr id="2312" name="Group 2312"/>
            <p:cNvGrpSpPr/>
            <p:nvPr/>
          </p:nvGrpSpPr>
          <p:grpSpPr>
            <a:xfrm>
              <a:off x="118026" y="238103"/>
              <a:ext cx="1272045" cy="870050"/>
              <a:chOff x="55779" y="55779"/>
              <a:chExt cx="1272043" cy="870048"/>
            </a:xfrm>
          </p:grpSpPr>
          <p:pic>
            <p:nvPicPr>
              <p:cNvPr id="2306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5779" y="55779"/>
                <a:ext cx="734669" cy="734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311" name="Group 2311"/>
              <p:cNvGrpSpPr/>
              <p:nvPr/>
            </p:nvGrpSpPr>
            <p:grpSpPr>
              <a:xfrm>
                <a:off x="501550" y="485454"/>
                <a:ext cx="826274" cy="440375"/>
                <a:chOff x="0" y="3503"/>
                <a:chExt cx="826272" cy="440374"/>
              </a:xfrm>
            </p:grpSpPr>
            <p:sp>
              <p:nvSpPr>
                <p:cNvPr id="2307" name="Shape 2307"/>
                <p:cNvSpPr/>
                <p:nvPr/>
              </p:nvSpPr>
              <p:spPr>
                <a:xfrm>
                  <a:off x="0" y="3503"/>
                  <a:ext cx="826273" cy="440376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08" name="Shape 2308"/>
                <p:cNvSpPr/>
                <p:nvPr/>
              </p:nvSpPr>
              <p:spPr>
                <a:xfrm>
                  <a:off x="22230" y="93528"/>
                  <a:ext cx="778572" cy="319085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09" name="Shape 2309"/>
                <p:cNvSpPr/>
                <p:nvPr/>
              </p:nvSpPr>
              <p:spPr>
                <a:xfrm>
                  <a:off x="297818" y="109652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310" name="Shape 2310"/>
                <p:cNvSpPr/>
                <p:nvPr/>
              </p:nvSpPr>
              <p:spPr>
                <a:xfrm>
                  <a:off x="297818" y="261249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2313" name="Shape 2313"/>
            <p:cNvSpPr/>
            <p:nvPr/>
          </p:nvSpPr>
          <p:spPr>
            <a:xfrm>
              <a:off x="70749" y="1158941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Hybrid Control</a:t>
              </a:r>
            </a:p>
          </p:txBody>
        </p:sp>
      </p:grpSp>
      <p:sp>
        <p:nvSpPr>
          <p:cNvPr id="2315" name="Shape 2315"/>
          <p:cNvSpPr/>
          <p:nvPr/>
        </p:nvSpPr>
        <p:spPr>
          <a:xfrm rot="19950317">
            <a:off x="1796908" y="2583276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6" name="Shape 2316"/>
          <p:cNvSpPr/>
          <p:nvPr/>
        </p:nvSpPr>
        <p:spPr>
          <a:xfrm rot="1650000">
            <a:off x="1802664" y="4230459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7" name="Shape 2317"/>
          <p:cNvSpPr/>
          <p:nvPr/>
        </p:nvSpPr>
        <p:spPr>
          <a:xfrm rot="19950317">
            <a:off x="4140743" y="4192932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8" name="Shape 2318"/>
          <p:cNvSpPr/>
          <p:nvPr/>
        </p:nvSpPr>
        <p:spPr>
          <a:xfrm rot="1650000">
            <a:off x="4141070" y="2618044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9" name="Shape 2319"/>
          <p:cNvSpPr/>
          <p:nvPr/>
        </p:nvSpPr>
        <p:spPr>
          <a:xfrm>
            <a:off x="6602382" y="3107555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0" name="Shape 2320"/>
          <p:cNvSpPr/>
          <p:nvPr/>
        </p:nvSpPr>
        <p:spPr>
          <a:xfrm>
            <a:off x="6553200" y="1603083"/>
            <a:ext cx="2498092" cy="388993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1" name="Shape 2321"/>
          <p:cNvSpPr/>
          <p:nvPr/>
        </p:nvSpPr>
        <p:spPr>
          <a:xfrm>
            <a:off x="2591418" y="1884574"/>
            <a:ext cx="1661948" cy="377141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Slow join times</a:t>
            </a:r>
          </a:p>
        </p:txBody>
      </p:sp>
      <p:sp>
        <p:nvSpPr>
          <p:cNvPr id="2322" name="Shape 2322"/>
          <p:cNvSpPr/>
          <p:nvPr/>
        </p:nvSpPr>
        <p:spPr>
          <a:xfrm>
            <a:off x="2806552" y="4386125"/>
            <a:ext cx="1263956" cy="37714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Low bitrate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Shape 232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Hybrid Control</a:t>
            </a:r>
          </a:p>
        </p:txBody>
      </p:sp>
      <p:grpSp>
        <p:nvGrpSpPr>
          <p:cNvPr id="2327" name="Group 2327"/>
          <p:cNvGrpSpPr/>
          <p:nvPr/>
        </p:nvGrpSpPr>
        <p:grpSpPr>
          <a:xfrm>
            <a:off x="1162176" y="2142831"/>
            <a:ext cx="1366600" cy="1524774"/>
            <a:chOff x="0" y="0"/>
            <a:chExt cx="1366598" cy="1524773"/>
          </a:xfrm>
        </p:grpSpPr>
        <p:pic>
          <p:nvPicPr>
            <p:cNvPr id="2325" name="1439521798_Brain-Games-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75" y="0"/>
              <a:ext cx="790449" cy="790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26" name="Shape 2326"/>
            <p:cNvSpPr/>
            <p:nvPr/>
          </p:nvSpPr>
          <p:spPr>
            <a:xfrm>
              <a:off x="0" y="913407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Optimization</a:t>
              </a:r>
            </a:p>
          </p:txBody>
        </p:sp>
      </p:grpSp>
      <p:grpSp>
        <p:nvGrpSpPr>
          <p:cNvPr id="2334" name="Group 2334"/>
          <p:cNvGrpSpPr/>
          <p:nvPr/>
        </p:nvGrpSpPr>
        <p:grpSpPr>
          <a:xfrm>
            <a:off x="6022042" y="2241624"/>
            <a:ext cx="1366600" cy="1416088"/>
            <a:chOff x="0" y="118533"/>
            <a:chExt cx="1366598" cy="1416086"/>
          </a:xfrm>
        </p:grpSpPr>
        <p:grpSp>
          <p:nvGrpSpPr>
            <p:cNvPr id="2332" name="Group 2332"/>
            <p:cNvGrpSpPr/>
            <p:nvPr/>
          </p:nvGrpSpPr>
          <p:grpSpPr>
            <a:xfrm>
              <a:off x="180026" y="118533"/>
              <a:ext cx="1006547" cy="536455"/>
              <a:chOff x="0" y="4267"/>
              <a:chExt cx="1006546" cy="536454"/>
            </a:xfrm>
          </p:grpSpPr>
          <p:sp>
            <p:nvSpPr>
              <p:cNvPr id="2328" name="Shape 2328"/>
              <p:cNvSpPr/>
              <p:nvPr/>
            </p:nvSpPr>
            <p:spPr>
              <a:xfrm>
                <a:off x="0" y="4267"/>
                <a:ext cx="1006547" cy="536456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29" name="Shape 2329"/>
              <p:cNvSpPr/>
              <p:nvPr/>
            </p:nvSpPr>
            <p:spPr>
              <a:xfrm>
                <a:off x="27080" y="113934"/>
                <a:ext cx="948439" cy="388702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30" name="Shape 2330"/>
              <p:cNvSpPr/>
              <p:nvPr/>
            </p:nvSpPr>
            <p:spPr>
              <a:xfrm>
                <a:off x="362795" y="133575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331" name="Shape 2331"/>
              <p:cNvSpPr/>
              <p:nvPr/>
            </p:nvSpPr>
            <p:spPr>
              <a:xfrm>
                <a:off x="362795" y="318247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2333" name="Shape 2333"/>
            <p:cNvSpPr/>
            <p:nvPr/>
          </p:nvSpPr>
          <p:spPr>
            <a:xfrm>
              <a:off x="0" y="923253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Distributed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</a:t>
              </a:r>
            </a:p>
          </p:txBody>
        </p:sp>
      </p:grpSp>
      <p:sp>
        <p:nvSpPr>
          <p:cNvPr id="2335" name="Shape 2335"/>
          <p:cNvSpPr/>
          <p:nvPr/>
        </p:nvSpPr>
        <p:spPr>
          <a:xfrm>
            <a:off x="927490" y="4779205"/>
            <a:ext cx="183597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Quality and cost management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(minutes)</a:t>
            </a:r>
          </a:p>
        </p:txBody>
      </p:sp>
      <p:sp>
        <p:nvSpPr>
          <p:cNvPr id="2336" name="Shape 2336"/>
          <p:cNvSpPr/>
          <p:nvPr/>
        </p:nvSpPr>
        <p:spPr>
          <a:xfrm rot="5408890">
            <a:off x="1415776" y="3961271"/>
            <a:ext cx="859717" cy="529957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>
              <a:alpha val="50106"/>
            </a:srgbClr>
          </a:solidFill>
          <a:ln w="25400">
            <a:solidFill>
              <a:srgbClr val="000000">
                <a:alpha val="50106"/>
              </a:srgbClr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7" name="Shape 2337"/>
          <p:cNvSpPr/>
          <p:nvPr/>
        </p:nvSpPr>
        <p:spPr>
          <a:xfrm>
            <a:off x="5787357" y="4766505"/>
            <a:ext cx="1835970" cy="94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Responsiveness to joins and failures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(milliseconds)</a:t>
            </a:r>
          </a:p>
        </p:txBody>
      </p:sp>
      <p:sp>
        <p:nvSpPr>
          <p:cNvPr id="2338" name="Shape 2338"/>
          <p:cNvSpPr/>
          <p:nvPr/>
        </p:nvSpPr>
        <p:spPr>
          <a:xfrm rot="5408890">
            <a:off x="6275643" y="3949975"/>
            <a:ext cx="859717" cy="529956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>
              <a:alpha val="50106"/>
            </a:srgbClr>
          </a:solidFill>
          <a:ln w="25400">
            <a:solidFill>
              <a:srgbClr val="000000">
                <a:alpha val="50106"/>
              </a:srgbClr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50" name="Group 2350"/>
          <p:cNvGrpSpPr/>
          <p:nvPr/>
        </p:nvGrpSpPr>
        <p:grpSpPr>
          <a:xfrm>
            <a:off x="2527672" y="2611064"/>
            <a:ext cx="3741390" cy="2156265"/>
            <a:chOff x="0" y="0"/>
            <a:chExt cx="3741388" cy="2156263"/>
          </a:xfrm>
        </p:grpSpPr>
        <p:grpSp>
          <p:nvGrpSpPr>
            <p:cNvPr id="2347" name="Group 2347"/>
            <p:cNvGrpSpPr/>
            <p:nvPr/>
          </p:nvGrpSpPr>
          <p:grpSpPr>
            <a:xfrm>
              <a:off x="993687" y="0"/>
              <a:ext cx="1508098" cy="1770308"/>
              <a:chOff x="0" y="0"/>
              <a:chExt cx="1508096" cy="1770307"/>
            </a:xfrm>
          </p:grpSpPr>
          <p:grpSp>
            <p:nvGrpSpPr>
              <p:cNvPr id="2345" name="Group 2345"/>
              <p:cNvGrpSpPr/>
              <p:nvPr/>
            </p:nvGrpSpPr>
            <p:grpSpPr>
              <a:xfrm>
                <a:off x="0" y="0"/>
                <a:ext cx="1508097" cy="1021909"/>
                <a:chOff x="0" y="0"/>
                <a:chExt cx="1508096" cy="1021908"/>
              </a:xfrm>
            </p:grpSpPr>
            <p:pic>
              <p:nvPicPr>
                <p:cNvPr id="2339" name="1439521798_Brain-Games-red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790448" cy="79044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2344" name="Group 2344"/>
                <p:cNvGrpSpPr/>
                <p:nvPr/>
              </p:nvGrpSpPr>
              <p:grpSpPr>
                <a:xfrm>
                  <a:off x="501550" y="485454"/>
                  <a:ext cx="1006547" cy="536455"/>
                  <a:chOff x="0" y="4267"/>
                  <a:chExt cx="1006546" cy="536454"/>
                </a:xfrm>
              </p:grpSpPr>
              <p:sp>
                <p:nvSpPr>
                  <p:cNvPr id="2340" name="Shape 2340"/>
                  <p:cNvSpPr/>
                  <p:nvPr/>
                </p:nvSpPr>
                <p:spPr>
                  <a:xfrm>
                    <a:off x="0" y="4267"/>
                    <a:ext cx="1006547" cy="536456"/>
                  </a:xfrm>
                  <a:prstGeom prst="roundRect">
                    <a:avLst>
                      <a:gd name="adj" fmla="val 11934"/>
                    </a:avLst>
                  </a:prstGeom>
                  <a:solidFill>
                    <a:schemeClr val="accent5"/>
                  </a:solidFill>
                  <a:ln w="25400" cap="flat">
                    <a:solidFill>
                      <a:schemeClr val="accent5">
                        <a:satOff val="-6843"/>
                        <a:lumOff val="-10705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2341" name="Shape 2341"/>
                  <p:cNvSpPr/>
                  <p:nvPr/>
                </p:nvSpPr>
                <p:spPr>
                  <a:xfrm>
                    <a:off x="27080" y="113934"/>
                    <a:ext cx="948439" cy="388702"/>
                  </a:xfrm>
                  <a:prstGeom prst="roundRect">
                    <a:avLst>
                      <a:gd name="adj" fmla="val 16470"/>
                    </a:avLst>
                  </a:prstGeom>
                  <a:solidFill>
                    <a:schemeClr val="accent1"/>
                  </a:solidFill>
                  <a:ln w="25400" cap="flat">
                    <a:solidFill>
                      <a:schemeClr val="accent1">
                        <a:satOff val="-4409"/>
                        <a:lumOff val="-10509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2342" name="Shape 2342"/>
                  <p:cNvSpPr/>
                  <p:nvPr/>
                </p:nvSpPr>
                <p:spPr>
                  <a:xfrm>
                    <a:off x="362795" y="133575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2343" name="Shape 2343"/>
                  <p:cNvSpPr/>
                  <p:nvPr/>
                </p:nvSpPr>
                <p:spPr>
                  <a:xfrm>
                    <a:off x="362795" y="318247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2346" name="Shape 2346"/>
              <p:cNvSpPr/>
              <p:nvPr/>
            </p:nvSpPr>
            <p:spPr>
              <a:xfrm>
                <a:off x="70749" y="1158941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Hybrid Control</a:t>
                </a:r>
              </a:p>
            </p:txBody>
          </p:sp>
        </p:grpSp>
        <p:sp>
          <p:nvSpPr>
            <p:cNvPr id="2348" name="Shape 2348"/>
            <p:cNvSpPr/>
            <p:nvPr/>
          </p:nvSpPr>
          <p:spPr>
            <a:xfrm rot="18898647">
              <a:off x="-16959" y="1210802"/>
              <a:ext cx="1394402" cy="529957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9" name="Shape 2349"/>
            <p:cNvSpPr/>
            <p:nvPr/>
          </p:nvSpPr>
          <p:spPr>
            <a:xfrm rot="13481321">
              <a:off x="2362175" y="1210519"/>
              <a:ext cx="1394401" cy="529956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" dur="indefinite" fill="hold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6" dur="indefinite" fill="hold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0" dur="indefinite" fill="hold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25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0" grpId="5"/>
      <p:bldP build="whole" bldLvl="1" animBg="1" rev="0" advAuto="0" spid="2335" grpId="2"/>
      <p:bldP build="whole" bldLvl="1" animBg="1" rev="0" advAuto="0" spid="2336" grpId="1"/>
      <p:bldP build="whole" bldLvl="1" animBg="1" rev="0" advAuto="0" spid="2338" grpId="3"/>
      <p:bldP build="whole" bldLvl="1" animBg="1" rev="0" advAuto="0" spid="2337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Our Contributions</a:t>
            </a:r>
          </a:p>
        </p:txBody>
      </p:sp>
      <p:sp>
        <p:nvSpPr>
          <p:cNvPr id="122" name="Shape 122"/>
          <p:cNvSpPr/>
          <p:nvPr>
            <p:ph type="body" sz="half" idx="1"/>
          </p:nvPr>
        </p:nvSpPr>
        <p:spPr>
          <a:xfrm>
            <a:off x="457200" y="1600200"/>
            <a:ext cx="8229600" cy="1682811"/>
          </a:xfrm>
          <a:prstGeom prst="rect">
            <a:avLst/>
          </a:prstGeom>
        </p:spPr>
        <p:txBody>
          <a:bodyPr/>
          <a:lstStyle/>
          <a:p>
            <a:pPr/>
            <a:r>
              <a:t>We design a video delivery network (</a:t>
            </a:r>
            <a:r>
              <a:rPr b="1"/>
              <a:t>VDN</a:t>
            </a:r>
            <a:r>
              <a:t>) to efficiently manage quality and cost, with high responsiveness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1162176" y="3366778"/>
            <a:ext cx="1366600" cy="1524775"/>
            <a:chOff x="0" y="0"/>
            <a:chExt cx="1366598" cy="1524773"/>
          </a:xfrm>
        </p:grpSpPr>
        <p:pic>
          <p:nvPicPr>
            <p:cNvPr id="123" name="1439521798_Brain-Games-red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8075" y="0"/>
              <a:ext cx="790449" cy="790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 124"/>
            <p:cNvSpPr/>
            <p:nvPr/>
          </p:nvSpPr>
          <p:spPr>
            <a:xfrm>
              <a:off x="0" y="913407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Optimization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6022042" y="3465572"/>
            <a:ext cx="1366600" cy="1416088"/>
            <a:chOff x="0" y="118533"/>
            <a:chExt cx="1366598" cy="1416086"/>
          </a:xfrm>
        </p:grpSpPr>
        <p:grpSp>
          <p:nvGrpSpPr>
            <p:cNvPr id="130" name="Group 130"/>
            <p:cNvGrpSpPr/>
            <p:nvPr/>
          </p:nvGrpSpPr>
          <p:grpSpPr>
            <a:xfrm>
              <a:off x="180026" y="118533"/>
              <a:ext cx="1006547" cy="536455"/>
              <a:chOff x="0" y="4267"/>
              <a:chExt cx="1006546" cy="536454"/>
            </a:xfrm>
          </p:grpSpPr>
          <p:sp>
            <p:nvSpPr>
              <p:cNvPr id="126" name="Shape 126"/>
              <p:cNvSpPr/>
              <p:nvPr/>
            </p:nvSpPr>
            <p:spPr>
              <a:xfrm>
                <a:off x="0" y="4267"/>
                <a:ext cx="1006547" cy="536456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7" name="Shape 127"/>
              <p:cNvSpPr/>
              <p:nvPr/>
            </p:nvSpPr>
            <p:spPr>
              <a:xfrm>
                <a:off x="27080" y="113934"/>
                <a:ext cx="948439" cy="388702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362795" y="133575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362795" y="318247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131" name="Shape 131"/>
            <p:cNvSpPr/>
            <p:nvPr/>
          </p:nvSpPr>
          <p:spPr>
            <a:xfrm>
              <a:off x="0" y="923253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Distributed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927490" y="6003153"/>
            <a:ext cx="1835971" cy="71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Quality and cost management</a:t>
            </a:r>
          </a:p>
        </p:txBody>
      </p:sp>
      <p:sp>
        <p:nvSpPr>
          <p:cNvPr id="134" name="Shape 134"/>
          <p:cNvSpPr/>
          <p:nvPr/>
        </p:nvSpPr>
        <p:spPr>
          <a:xfrm rot="5408890">
            <a:off x="1415776" y="5185219"/>
            <a:ext cx="859717" cy="529957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>
              <a:alpha val="50106"/>
            </a:srgbClr>
          </a:solidFill>
          <a:ln w="25400">
            <a:solidFill>
              <a:srgbClr val="000000">
                <a:alpha val="50106"/>
              </a:srgbClr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5787357" y="5990453"/>
            <a:ext cx="1835970" cy="71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Responsiveness to joins and failures</a:t>
            </a:r>
          </a:p>
        </p:txBody>
      </p:sp>
      <p:sp>
        <p:nvSpPr>
          <p:cNvPr id="136" name="Shape 136"/>
          <p:cNvSpPr/>
          <p:nvPr/>
        </p:nvSpPr>
        <p:spPr>
          <a:xfrm rot="5408890">
            <a:off x="6275643" y="5173923"/>
            <a:ext cx="859717" cy="529956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>
              <a:alpha val="50106"/>
            </a:srgbClr>
          </a:solidFill>
          <a:ln w="25400">
            <a:solidFill>
              <a:srgbClr val="000000">
                <a:alpha val="50106"/>
              </a:srgbClr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8" name="Group 148"/>
          <p:cNvGrpSpPr/>
          <p:nvPr/>
        </p:nvGrpSpPr>
        <p:grpSpPr>
          <a:xfrm>
            <a:off x="2527672" y="3835012"/>
            <a:ext cx="3741390" cy="2156265"/>
            <a:chOff x="0" y="0"/>
            <a:chExt cx="3741388" cy="2156263"/>
          </a:xfrm>
        </p:grpSpPr>
        <p:grpSp>
          <p:nvGrpSpPr>
            <p:cNvPr id="145" name="Group 145"/>
            <p:cNvGrpSpPr/>
            <p:nvPr/>
          </p:nvGrpSpPr>
          <p:grpSpPr>
            <a:xfrm>
              <a:off x="993687" y="0"/>
              <a:ext cx="1508098" cy="1770308"/>
              <a:chOff x="0" y="0"/>
              <a:chExt cx="1508096" cy="1770307"/>
            </a:xfrm>
          </p:grpSpPr>
          <p:grpSp>
            <p:nvGrpSpPr>
              <p:cNvPr id="143" name="Group 143"/>
              <p:cNvGrpSpPr/>
              <p:nvPr/>
            </p:nvGrpSpPr>
            <p:grpSpPr>
              <a:xfrm>
                <a:off x="0" y="0"/>
                <a:ext cx="1508097" cy="1021909"/>
                <a:chOff x="0" y="0"/>
                <a:chExt cx="1508096" cy="1021908"/>
              </a:xfrm>
            </p:grpSpPr>
            <p:pic>
              <p:nvPicPr>
                <p:cNvPr id="137" name="1439521798_Brain-Games-red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790448" cy="79044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142" name="Group 142"/>
                <p:cNvGrpSpPr/>
                <p:nvPr/>
              </p:nvGrpSpPr>
              <p:grpSpPr>
                <a:xfrm>
                  <a:off x="501550" y="485454"/>
                  <a:ext cx="1006547" cy="536455"/>
                  <a:chOff x="0" y="4267"/>
                  <a:chExt cx="1006546" cy="536454"/>
                </a:xfrm>
              </p:grpSpPr>
              <p:sp>
                <p:nvSpPr>
                  <p:cNvPr id="138" name="Shape 138"/>
                  <p:cNvSpPr/>
                  <p:nvPr/>
                </p:nvSpPr>
                <p:spPr>
                  <a:xfrm>
                    <a:off x="0" y="4267"/>
                    <a:ext cx="1006547" cy="536456"/>
                  </a:xfrm>
                  <a:prstGeom prst="roundRect">
                    <a:avLst>
                      <a:gd name="adj" fmla="val 11934"/>
                    </a:avLst>
                  </a:prstGeom>
                  <a:solidFill>
                    <a:schemeClr val="accent5"/>
                  </a:solidFill>
                  <a:ln w="25400" cap="flat">
                    <a:solidFill>
                      <a:schemeClr val="accent5">
                        <a:satOff val="-6843"/>
                        <a:lumOff val="-10705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139" name="Shape 139"/>
                  <p:cNvSpPr/>
                  <p:nvPr/>
                </p:nvSpPr>
                <p:spPr>
                  <a:xfrm>
                    <a:off x="27080" y="113934"/>
                    <a:ext cx="948439" cy="388702"/>
                  </a:xfrm>
                  <a:prstGeom prst="roundRect">
                    <a:avLst>
                      <a:gd name="adj" fmla="val 16470"/>
                    </a:avLst>
                  </a:prstGeom>
                  <a:solidFill>
                    <a:schemeClr val="accent1"/>
                  </a:solidFill>
                  <a:ln w="25400" cap="flat">
                    <a:solidFill>
                      <a:schemeClr val="accent1">
                        <a:satOff val="-4409"/>
                        <a:lumOff val="-10509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140" name="Shape 140"/>
                  <p:cNvSpPr/>
                  <p:nvPr/>
                </p:nvSpPr>
                <p:spPr>
                  <a:xfrm>
                    <a:off x="362795" y="133575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141" name="Shape 141"/>
                  <p:cNvSpPr/>
                  <p:nvPr/>
                </p:nvSpPr>
                <p:spPr>
                  <a:xfrm>
                    <a:off x="362795" y="318247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144" name="Shape 144"/>
              <p:cNvSpPr/>
              <p:nvPr/>
            </p:nvSpPr>
            <p:spPr>
              <a:xfrm>
                <a:off x="70749" y="1158941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Hybrid Control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rot="18898647">
              <a:off x="-16959" y="1210802"/>
              <a:ext cx="1394402" cy="529957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 rot="13481321">
              <a:off x="2362175" y="1210519"/>
              <a:ext cx="1394401" cy="529956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7" dur="indefinite" fill="hold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with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1" dur="indefinite" fill="hold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16" dur="indefinite" fill="hold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20" dur="indefinite" fill="hold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4" grpId="1"/>
      <p:bldP build="whole" bldLvl="1" animBg="1" rev="0" advAuto="0" spid="135" grpId="4"/>
      <p:bldP build="whole" bldLvl="1" animBg="1" rev="0" advAuto="0" spid="136" grpId="3"/>
      <p:bldP build="whole" bldLvl="1" animBg="1" rev="0" advAuto="0" spid="148" grpId="5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Shape 23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Challenges of Hybrid Control</a:t>
            </a:r>
          </a:p>
        </p:txBody>
      </p:sp>
      <p:sp>
        <p:nvSpPr>
          <p:cNvPr id="2353" name="Shape 235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Forwarding loops</a:t>
            </a:r>
          </a:p>
          <a:p>
            <a:pPr lvl="1" marL="757237" indent="-300037">
              <a:buChar char="•"/>
              <a:defRPr sz="2800"/>
            </a:pPr>
            <a:r>
              <a:t>Always forward requests upwards</a:t>
            </a:r>
          </a:p>
          <a:p>
            <a:pPr/>
            <a:endParaRPr sz="2800"/>
          </a:p>
          <a:p>
            <a:pPr/>
            <a:r>
              <a:t>State transitions</a:t>
            </a:r>
          </a:p>
          <a:p>
            <a:pPr lvl="1" marL="757237" indent="-300037">
              <a:buChar char="•"/>
              <a:defRPr sz="2800"/>
            </a:pPr>
            <a:r>
              <a:t>Versioning and “shadow FIBS”</a:t>
            </a:r>
          </a:p>
          <a:p>
            <a:pPr/>
            <a:endParaRPr sz="2800"/>
          </a:p>
          <a:p>
            <a:pPr/>
            <a:r>
              <a:t>Avoid bad control loop </a:t>
            </a:r>
            <a:br/>
            <a:r>
              <a:t>interactions</a:t>
            </a:r>
          </a:p>
        </p:txBody>
      </p:sp>
      <p:sp>
        <p:nvSpPr>
          <p:cNvPr id="2354" name="Shape 2354"/>
          <p:cNvSpPr/>
          <p:nvPr/>
        </p:nvSpPr>
        <p:spPr>
          <a:xfrm>
            <a:off x="6811891" y="1771077"/>
            <a:ext cx="1616218" cy="3644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TRIVIAL</a:t>
            </a:r>
          </a:p>
        </p:txBody>
      </p:sp>
      <p:sp>
        <p:nvSpPr>
          <p:cNvPr id="2355" name="Shape 2355"/>
          <p:cNvSpPr/>
          <p:nvPr/>
        </p:nvSpPr>
        <p:spPr>
          <a:xfrm>
            <a:off x="6811891" y="3359880"/>
            <a:ext cx="1616218" cy="3644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PRIOR WORK</a:t>
            </a:r>
          </a:p>
        </p:txBody>
      </p:sp>
      <p:sp>
        <p:nvSpPr>
          <p:cNvPr id="2356" name="Shape 2356"/>
          <p:cNvSpPr/>
          <p:nvPr/>
        </p:nvSpPr>
        <p:spPr>
          <a:xfrm>
            <a:off x="6811891" y="5006482"/>
            <a:ext cx="1616218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CHALLENGING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6" grpId="3"/>
      <p:bldP build="whole" bldLvl="1" animBg="1" rev="0" advAuto="0" spid="2354" grpId="1"/>
      <p:bldP build="whole" bldLvl="1" animBg="1" rev="0" advAuto="0" spid="2355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Shape 2358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359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032" y="5738810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360" name="Shape 23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Combining Approaches: </a:t>
            </a:r>
            <a:r>
              <a:rPr b="1"/>
              <a:t>Hybrid</a:t>
            </a:r>
          </a:p>
        </p:txBody>
      </p:sp>
      <p:sp>
        <p:nvSpPr>
          <p:cNvPr id="2361" name="Shape 2361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62" name="Shape 2362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63" name="Shape 2363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65" name="Shape 2365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366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7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368" name="Shape 2368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2369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0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1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2372" name="Shape 2372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373" name="Shape 2373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374" name="Shape 2374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375" name="Shape 2375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2381" name="Group 2381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376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77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378" name="Shape 2378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380" name="Shape 2380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382" name="Shape 2382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385" name="Group 2385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383" name="Shape 2383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384" name="Shape 2384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2386" name="Shape 2386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87" name="Shape 2387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88" name="Shape 2388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89" name="Shape 2389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90" name="Shape 2390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91" name="Shape 2391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92" name="Shape 2392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393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4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5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396" name="Shape 2396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397" name="Shape 2397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398" name="Shape 2398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399" name="Shape 2399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400" name="Shape 2400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01" name="Shape 2401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02" name="Shape 2402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03" name="Shape 2403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406" name="Group 2406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404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5" name="Shape 2405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413" name="Group 2413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407" name="Shape 2407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412" name="Group 2412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410" name="Group 2410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408" name="Shape 2408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409" name="Shape 2409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411" name="Shape 2411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414" name="Shape 2414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415" name="Shape 2415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416" name="Shape 2416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417" name="Shape 2417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418" name="Shape 2418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419" name="Shape 2419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420" name="Shape 2420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421" name="Shape 2421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422" name="Shape 2422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423" name="Shape 2423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424" name="Shape 2424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425" name="Shape 2425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430" name="Group 2430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428" name="Group 2428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426" name="Shape 2426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427" name="Shape 2427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429" name="Shape 2429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431" name="Shape 2431"/>
          <p:cNvSpPr/>
          <p:nvPr/>
        </p:nvSpPr>
        <p:spPr>
          <a:xfrm>
            <a:off x="4333111" y="2289246"/>
            <a:ext cx="1" cy="4949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2" name="Shape 2432"/>
          <p:cNvSpPr/>
          <p:nvPr/>
        </p:nvSpPr>
        <p:spPr>
          <a:xfrm>
            <a:off x="4498881" y="3309855"/>
            <a:ext cx="569267" cy="56926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3" name="Shape 2433"/>
          <p:cNvSpPr/>
          <p:nvPr/>
        </p:nvSpPr>
        <p:spPr>
          <a:xfrm>
            <a:off x="5371591" y="4821449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4" name="Shape 2434"/>
          <p:cNvSpPr/>
          <p:nvPr/>
        </p:nvSpPr>
        <p:spPr>
          <a:xfrm>
            <a:off x="5081368" y="6194779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435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130" y="5742177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436" name="Shape 2436"/>
          <p:cNvSpPr/>
          <p:nvPr/>
        </p:nvSpPr>
        <p:spPr>
          <a:xfrm flipV="1">
            <a:off x="2717526" y="4876373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>
            <a:off x="2443057" y="3929926"/>
            <a:ext cx="335933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?</a:t>
            </a:r>
          </a:p>
        </p:txBody>
      </p:sp>
      <p:grpSp>
        <p:nvGrpSpPr>
          <p:cNvPr id="2440" name="Group 2440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2438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39" name="Shape 2439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2447" name="Group 2447"/>
          <p:cNvGrpSpPr/>
          <p:nvPr/>
        </p:nvGrpSpPr>
        <p:grpSpPr>
          <a:xfrm>
            <a:off x="6879674" y="3649493"/>
            <a:ext cx="1984477" cy="2139702"/>
            <a:chOff x="0" y="0"/>
            <a:chExt cx="1984475" cy="2139700"/>
          </a:xfrm>
        </p:grpSpPr>
        <p:grpSp>
          <p:nvGrpSpPr>
            <p:cNvPr id="2443" name="Group 2443"/>
            <p:cNvGrpSpPr/>
            <p:nvPr/>
          </p:nvGrpSpPr>
          <p:grpSpPr>
            <a:xfrm>
              <a:off x="160244" y="444537"/>
              <a:ext cx="1625923" cy="1695164"/>
              <a:chOff x="0" y="0"/>
              <a:chExt cx="1625921" cy="1695163"/>
            </a:xfrm>
          </p:grpSpPr>
          <p:pic>
            <p:nvPicPr>
              <p:cNvPr id="2441" name="1439578067_cloud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625922" cy="16259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2" name="Shape 2442"/>
              <p:cNvSpPr/>
              <p:nvPr/>
            </p:nvSpPr>
            <p:spPr>
              <a:xfrm>
                <a:off x="4852" y="1330724"/>
                <a:ext cx="1616218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The Internet</a:t>
                </a:r>
              </a:p>
            </p:txBody>
          </p:sp>
        </p:grpSp>
        <p:grpSp>
          <p:nvGrpSpPr>
            <p:cNvPr id="2446" name="Group 2446"/>
            <p:cNvGrpSpPr/>
            <p:nvPr/>
          </p:nvGrpSpPr>
          <p:grpSpPr>
            <a:xfrm>
              <a:off x="0" y="-1"/>
              <a:ext cx="1984476" cy="1019289"/>
              <a:chOff x="449408" y="168749"/>
              <a:chExt cx="1984475" cy="1019287"/>
            </a:xfrm>
          </p:grpSpPr>
          <p:sp>
            <p:nvSpPr>
              <p:cNvPr id="2444" name="Shape 2444"/>
              <p:cNvSpPr/>
              <p:nvPr/>
            </p:nvSpPr>
            <p:spPr>
              <a:xfrm>
                <a:off x="449408" y="168749"/>
                <a:ext cx="1984476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HIGH LATENCY</a:t>
                </a:r>
              </a:p>
            </p:txBody>
          </p:sp>
          <p:sp>
            <p:nvSpPr>
              <p:cNvPr id="2445" name="Shape 2445"/>
              <p:cNvSpPr/>
              <p:nvPr/>
            </p:nvSpPr>
            <p:spPr>
              <a:xfrm flipH="1">
                <a:off x="1997882" y="597753"/>
                <a:ext cx="240371" cy="590284"/>
              </a:xfrm>
              <a:prstGeom prst="line">
                <a:avLst/>
              </a:prstGeom>
              <a:noFill/>
              <a:ln w="38100" cap="flat">
                <a:solidFill>
                  <a:srgbClr val="3366FF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sp>
        <p:nvSpPr>
          <p:cNvPr id="2448" name="Shape 2448"/>
          <p:cNvSpPr/>
          <p:nvPr/>
        </p:nvSpPr>
        <p:spPr>
          <a:xfrm flipV="1">
            <a:off x="3195319" y="3409701"/>
            <a:ext cx="535354" cy="535354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453" name="Group 2453"/>
          <p:cNvGrpSpPr/>
          <p:nvPr/>
        </p:nvGrpSpPr>
        <p:grpSpPr>
          <a:xfrm>
            <a:off x="2825198" y="4143061"/>
            <a:ext cx="683796" cy="364440"/>
            <a:chOff x="0" y="2899"/>
            <a:chExt cx="683794" cy="364439"/>
          </a:xfrm>
        </p:grpSpPr>
        <p:sp>
          <p:nvSpPr>
            <p:cNvPr id="2449" name="Shape 2449"/>
            <p:cNvSpPr/>
            <p:nvPr/>
          </p:nvSpPr>
          <p:spPr>
            <a:xfrm>
              <a:off x="0" y="2899"/>
              <a:ext cx="683795" cy="364440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18397" y="77401"/>
              <a:ext cx="644320" cy="264064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1" name="Shape 2451"/>
            <p:cNvSpPr/>
            <p:nvPr/>
          </p:nvSpPr>
          <p:spPr>
            <a:xfrm>
              <a:off x="246464" y="90744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2" name="Shape 2452"/>
            <p:cNvSpPr/>
            <p:nvPr/>
          </p:nvSpPr>
          <p:spPr>
            <a:xfrm>
              <a:off x="246464" y="216200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72" name="Group 2472"/>
          <p:cNvGrpSpPr/>
          <p:nvPr/>
        </p:nvGrpSpPr>
        <p:grpSpPr>
          <a:xfrm>
            <a:off x="1245862" y="2839930"/>
            <a:ext cx="3842468" cy="1619971"/>
            <a:chOff x="0" y="0"/>
            <a:chExt cx="3842467" cy="1619970"/>
          </a:xfrm>
        </p:grpSpPr>
        <p:grpSp>
          <p:nvGrpSpPr>
            <p:cNvPr id="2457" name="Group 2457"/>
            <p:cNvGrpSpPr/>
            <p:nvPr/>
          </p:nvGrpSpPr>
          <p:grpSpPr>
            <a:xfrm>
              <a:off x="3118412" y="1378931"/>
              <a:ext cx="724056" cy="241040"/>
              <a:chOff x="0" y="0"/>
              <a:chExt cx="724054" cy="241039"/>
            </a:xfrm>
          </p:grpSpPr>
          <p:sp>
            <p:nvSpPr>
              <p:cNvPr id="2454" name="Shape 2454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55" name="Shape 2455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56" name="Shape 2456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461" name="Group 2461"/>
            <p:cNvGrpSpPr/>
            <p:nvPr/>
          </p:nvGrpSpPr>
          <p:grpSpPr>
            <a:xfrm>
              <a:off x="0" y="1364831"/>
              <a:ext cx="724055" cy="241040"/>
              <a:chOff x="0" y="0"/>
              <a:chExt cx="724054" cy="241039"/>
            </a:xfrm>
          </p:grpSpPr>
          <p:sp>
            <p:nvSpPr>
              <p:cNvPr id="2458" name="Shape 2458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59" name="Shape 2459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0" name="Shape 2460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466" name="Group 2466"/>
            <p:cNvGrpSpPr/>
            <p:nvPr/>
          </p:nvGrpSpPr>
          <p:grpSpPr>
            <a:xfrm>
              <a:off x="691545" y="0"/>
              <a:ext cx="683796" cy="364440"/>
              <a:chOff x="0" y="2899"/>
              <a:chExt cx="683794" cy="364439"/>
            </a:xfrm>
          </p:grpSpPr>
          <p:sp>
            <p:nvSpPr>
              <p:cNvPr id="2462" name="Shape 2462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3" name="Shape 2463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471" name="Group 2471"/>
            <p:cNvGrpSpPr/>
            <p:nvPr/>
          </p:nvGrpSpPr>
          <p:grpSpPr>
            <a:xfrm>
              <a:off x="2287261" y="13591"/>
              <a:ext cx="683796" cy="364440"/>
              <a:chOff x="0" y="2899"/>
              <a:chExt cx="683794" cy="364439"/>
            </a:xfrm>
          </p:grpSpPr>
          <p:sp>
            <p:nvSpPr>
              <p:cNvPr id="2467" name="Shape 2467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8" name="Shape 2468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69" name="Shape 2469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470" name="Shape 2470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pic>
        <p:nvPicPr>
          <p:cNvPr id="2473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430" y="5733904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4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430" y="4416712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7" name="Group 2477"/>
          <p:cNvGrpSpPr/>
          <p:nvPr/>
        </p:nvGrpSpPr>
        <p:grpSpPr>
          <a:xfrm>
            <a:off x="5432918" y="1971441"/>
            <a:ext cx="1984477" cy="947990"/>
            <a:chOff x="449408" y="168749"/>
            <a:chExt cx="1984475" cy="947989"/>
          </a:xfrm>
        </p:grpSpPr>
        <p:sp>
          <p:nvSpPr>
            <p:cNvPr id="2475" name="Shape 2475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HIGH LATENCY</a:t>
              </a:r>
            </a:p>
          </p:txBody>
        </p:sp>
        <p:sp>
          <p:nvSpPr>
            <p:cNvPr id="2476" name="Shape 2476"/>
            <p:cNvSpPr/>
            <p:nvPr/>
          </p:nvSpPr>
          <p:spPr>
            <a:xfrm flipH="1">
              <a:off x="1319842" y="526455"/>
              <a:ext cx="240371" cy="59028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5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2" presetID="18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9" dur="250"/>
                                        <p:tgtEl>
                                          <p:spTgt spid="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Class="entr" nodeType="afterEffect" presetSubtype="12" presetID="18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43" dur="250"/>
                                        <p:tgtEl>
                                          <p:spTgt spid="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7" dur="250"/>
                                        <p:tgtEl>
                                          <p:spTgt spid="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250"/>
                                        <p:tgtEl>
                                          <p:spTgt spid="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250"/>
                                        <p:tgtEl>
                                          <p:spTgt spid="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25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path" nodeType="afterEffect" presetSubtype="0" presetID="-1" grpId="14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983 -0.194153" origin="layout" pathEditMode="relative">
                                      <p:cBhvr>
                                        <p:cTn id="63" dur="500" fill="hold"/>
                                        <p:tgtEl>
                                          <p:spTgt spid="2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Class="entr" nodeType="afterEffect" presetSubtype="4" presetID="22" grpId="1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250"/>
                                        <p:tgtEl>
                                          <p:spTgt spid="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2" dur="250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mph" nodeType="clickEffect" presetSubtype="0" presetID="32" grpId="17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8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mph" nodeType="withEffect" presetSubtype="0" presetID="35" grpId="18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path" nodeType="after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C 0.016463 -0.023013 0.032665 -0.046356 0.048598 -0.070023 C 0.076764 -0.111856 0.104086 -0.154686 0.130535 -0.198466" origin="layout" pathEditMode="relative">
                                      <p:cBhvr>
                                        <p:cTn id="90" dur="500" fill="hold"/>
                                        <p:tgtEl>
                                          <p:spTgt spid="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Class="entr" nodeType="afterEffect" presetSubtype="9" presetID="18" grpId="21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94" dur="25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"/>
                            </p:stCondLst>
                            <p:childTnLst>
                              <p:par>
                                <p:cTn id="96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7" dur="250" fill="hold"/>
                                        <p:tgtEl>
                                          <p:spTgt spid="2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4" grpId="19"/>
      <p:bldP build="whole" bldLvl="1" animBg="1" rev="0" advAuto="0" spid="2406" grpId="6"/>
      <p:bldP build="whole" bldLvl="1" animBg="1" rev="0" advAuto="0" spid="2434" grpId="11"/>
      <p:bldP build="whole" bldLvl="1" animBg="1" rev="0" advAuto="0" spid="2437" grpId="16"/>
      <p:bldP build="whole" bldLvl="1" animBg="1" rev="0" advAuto="0" spid="2477" grpId="5"/>
      <p:bldP build="whole" bldLvl="1" animBg="1" rev="0" advAuto="0" spid="2437" grpId="18"/>
      <p:bldP build="whole" bldLvl="1" animBg="1" rev="0" advAuto="0" spid="2473" grpId="13"/>
      <p:bldP build="whole" bldLvl="1" animBg="1" rev="0" advAuto="0" spid="2437" grpId="22"/>
      <p:bldP build="whole" bldLvl="1" animBg="1" rev="0" advAuto="0" spid="2440" grpId="3"/>
      <p:bldP build="whole" bldLvl="1" animBg="1" rev="0" advAuto="0" spid="2433" grpId="10"/>
      <p:bldP build="whole" bldLvl="1" animBg="1" rev="0" advAuto="0" spid="2453" grpId="2"/>
      <p:bldP build="whole" bldLvl="1" animBg="1" rev="0" advAuto="0" spid="2447" grpId="4"/>
      <p:bldP build="whole" bldLvl="1" animBg="1" rev="0" advAuto="0" spid="2448" grpId="21"/>
      <p:bldP build="whole" bldLvl="1" animBg="1" rev="0" advAuto="0" spid="2432" grpId="9"/>
      <p:bldP build="whole" bldLvl="1" animBg="1" rev="0" advAuto="0" spid="2472" grpId="1"/>
      <p:bldP build="whole" bldLvl="1" animBg="1" rev="0" advAuto="0" spid="2359" grpId="7"/>
      <p:bldP build="whole" bldLvl="1" animBg="1" rev="0" advAuto="0" spid="2435" grpId="12"/>
      <p:bldP build="whole" bldLvl="1" animBg="1" rev="0" advAuto="0" spid="2431" grpId="8"/>
      <p:bldP build="whole" bldLvl="1" animBg="1" rev="0" advAuto="0" spid="2436" grpId="15"/>
      <p:bldP build="whole" bldLvl="1" animBg="1" rev="0" advAuto="0" spid="2453" grpId="17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Shape 2479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48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032" y="5738810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481" name="Shape 24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Combining Approaches: </a:t>
            </a:r>
            <a:r>
              <a:rPr b="1"/>
              <a:t>Hybrid</a:t>
            </a:r>
          </a:p>
        </p:txBody>
      </p:sp>
      <p:sp>
        <p:nvSpPr>
          <p:cNvPr id="2482" name="Shape 2482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83" name="Shape 2483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84" name="Shape 2484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5" name="Shape 2485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86" name="Shape 2486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487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8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489" name="Shape 2489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2490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1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2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2493" name="Shape 2493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494" name="Shape 2494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495" name="Shape 2495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496" name="Shape 2496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2502" name="Group 2502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497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98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499" name="Shape 2499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500" name="Shape 2500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501" name="Shape 2501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503" name="Shape 250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506" name="Group 250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504" name="Shape 250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2507" name="Shape 2507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08" name="Shape 2508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09" name="Shape 2509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0" name="Shape 2510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1" name="Shape 2511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2" name="Shape 2512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13" name="Shape 2513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514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5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6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517" name="Shape 2517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518" name="Shape 2518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519" name="Shape 2519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520" name="Shape 2520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521" name="Shape 2521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2" name="Shape 2522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3" name="Shape 2523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24" name="Shape 2524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527" name="Group 2527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525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26" name="Shape 2526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534" name="Group 2534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528" name="Shape 2528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533" name="Group 2533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531" name="Group 2531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529" name="Shape 2529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530" name="Shape 2530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532" name="Shape 2532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535" name="Shape 2535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536" name="Shape 2536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537" name="Shape 2537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538" name="Shape 2538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539" name="Shape 2539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540" name="Shape 2540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541" name="Shape 2541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542" name="Shape 2542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543" name="Shape 2543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544" name="Shape 2544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545" name="Shape 2545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546" name="Shape 2546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551" name="Group 2551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549" name="Group 2549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547" name="Shape 2547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548" name="Shape 2548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550" name="Shape 2550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552" name="Shape 2552"/>
          <p:cNvSpPr/>
          <p:nvPr/>
        </p:nvSpPr>
        <p:spPr>
          <a:xfrm>
            <a:off x="4333111" y="2289246"/>
            <a:ext cx="1" cy="4949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53" name="Shape 2553"/>
          <p:cNvSpPr/>
          <p:nvPr/>
        </p:nvSpPr>
        <p:spPr>
          <a:xfrm>
            <a:off x="4498881" y="3309855"/>
            <a:ext cx="569267" cy="56926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54" name="Shape 2554"/>
          <p:cNvSpPr/>
          <p:nvPr/>
        </p:nvSpPr>
        <p:spPr>
          <a:xfrm>
            <a:off x="5371591" y="4821449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55" name="Shape 2555"/>
          <p:cNvSpPr/>
          <p:nvPr/>
        </p:nvSpPr>
        <p:spPr>
          <a:xfrm>
            <a:off x="5081368" y="6194779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556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130" y="5742177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59" name="Group 2559"/>
          <p:cNvGrpSpPr/>
          <p:nvPr/>
        </p:nvGrpSpPr>
        <p:grpSpPr>
          <a:xfrm>
            <a:off x="5495935" y="2734481"/>
            <a:ext cx="1040236" cy="1339113"/>
            <a:chOff x="0" y="0"/>
            <a:chExt cx="1040235" cy="1339112"/>
          </a:xfrm>
        </p:grpSpPr>
        <p:pic>
          <p:nvPicPr>
            <p:cNvPr id="2557" name="1439521798_Brain-Games-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19279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8" name="Shape 2558"/>
            <p:cNvSpPr/>
            <p:nvPr/>
          </p:nvSpPr>
          <p:spPr>
            <a:xfrm>
              <a:off x="0" y="695272"/>
              <a:ext cx="1040236" cy="643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Controller</a:t>
              </a:r>
            </a:p>
          </p:txBody>
        </p:sp>
      </p:grpSp>
      <p:grpSp>
        <p:nvGrpSpPr>
          <p:cNvPr id="2566" name="Group 2566"/>
          <p:cNvGrpSpPr/>
          <p:nvPr/>
        </p:nvGrpSpPr>
        <p:grpSpPr>
          <a:xfrm>
            <a:off x="6879674" y="3649493"/>
            <a:ext cx="1984477" cy="2139702"/>
            <a:chOff x="0" y="0"/>
            <a:chExt cx="1984475" cy="2139700"/>
          </a:xfrm>
        </p:grpSpPr>
        <p:grpSp>
          <p:nvGrpSpPr>
            <p:cNvPr id="2562" name="Group 2562"/>
            <p:cNvGrpSpPr/>
            <p:nvPr/>
          </p:nvGrpSpPr>
          <p:grpSpPr>
            <a:xfrm>
              <a:off x="160244" y="444537"/>
              <a:ext cx="1625923" cy="1695164"/>
              <a:chOff x="0" y="0"/>
              <a:chExt cx="1625921" cy="1695163"/>
            </a:xfrm>
          </p:grpSpPr>
          <p:pic>
            <p:nvPicPr>
              <p:cNvPr id="2560" name="1439578067_cloud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0" y="0"/>
                <a:ext cx="1625922" cy="16259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1" name="Shape 2561"/>
              <p:cNvSpPr/>
              <p:nvPr/>
            </p:nvSpPr>
            <p:spPr>
              <a:xfrm>
                <a:off x="4852" y="1330724"/>
                <a:ext cx="1616218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The Internet</a:t>
                </a:r>
              </a:p>
            </p:txBody>
          </p:sp>
        </p:grpSp>
        <p:grpSp>
          <p:nvGrpSpPr>
            <p:cNvPr id="2565" name="Group 2565"/>
            <p:cNvGrpSpPr/>
            <p:nvPr/>
          </p:nvGrpSpPr>
          <p:grpSpPr>
            <a:xfrm>
              <a:off x="0" y="-1"/>
              <a:ext cx="1984476" cy="1019289"/>
              <a:chOff x="449408" y="168749"/>
              <a:chExt cx="1984475" cy="1019287"/>
            </a:xfrm>
          </p:grpSpPr>
          <p:sp>
            <p:nvSpPr>
              <p:cNvPr id="2563" name="Shape 2563"/>
              <p:cNvSpPr/>
              <p:nvPr/>
            </p:nvSpPr>
            <p:spPr>
              <a:xfrm>
                <a:off x="449408" y="168749"/>
                <a:ext cx="1984476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HIGH LATENCY</a:t>
                </a:r>
              </a:p>
            </p:txBody>
          </p:sp>
          <p:sp>
            <p:nvSpPr>
              <p:cNvPr id="2564" name="Shape 2564"/>
              <p:cNvSpPr/>
              <p:nvPr/>
            </p:nvSpPr>
            <p:spPr>
              <a:xfrm flipH="1">
                <a:off x="1997882" y="597753"/>
                <a:ext cx="240371" cy="590284"/>
              </a:xfrm>
              <a:prstGeom prst="line">
                <a:avLst/>
              </a:prstGeom>
              <a:noFill/>
              <a:ln w="38100" cap="flat">
                <a:solidFill>
                  <a:srgbClr val="3366FF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2571" name="Group 2571"/>
          <p:cNvGrpSpPr/>
          <p:nvPr/>
        </p:nvGrpSpPr>
        <p:grpSpPr>
          <a:xfrm>
            <a:off x="2825198" y="4143061"/>
            <a:ext cx="683796" cy="364440"/>
            <a:chOff x="0" y="2899"/>
            <a:chExt cx="683794" cy="364439"/>
          </a:xfrm>
        </p:grpSpPr>
        <p:sp>
          <p:nvSpPr>
            <p:cNvPr id="2567" name="Shape 2567"/>
            <p:cNvSpPr/>
            <p:nvPr/>
          </p:nvSpPr>
          <p:spPr>
            <a:xfrm>
              <a:off x="0" y="2899"/>
              <a:ext cx="683795" cy="364440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8" name="Shape 2568"/>
            <p:cNvSpPr/>
            <p:nvPr/>
          </p:nvSpPr>
          <p:spPr>
            <a:xfrm>
              <a:off x="18397" y="77401"/>
              <a:ext cx="644320" cy="264064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9" name="Shape 2569"/>
            <p:cNvSpPr/>
            <p:nvPr/>
          </p:nvSpPr>
          <p:spPr>
            <a:xfrm>
              <a:off x="246464" y="90744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246464" y="216200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590" name="Group 2590"/>
          <p:cNvGrpSpPr/>
          <p:nvPr/>
        </p:nvGrpSpPr>
        <p:grpSpPr>
          <a:xfrm>
            <a:off x="1245862" y="2839930"/>
            <a:ext cx="3842468" cy="1619971"/>
            <a:chOff x="0" y="0"/>
            <a:chExt cx="3842467" cy="1619970"/>
          </a:xfrm>
        </p:grpSpPr>
        <p:grpSp>
          <p:nvGrpSpPr>
            <p:cNvPr id="2575" name="Group 2575"/>
            <p:cNvGrpSpPr/>
            <p:nvPr/>
          </p:nvGrpSpPr>
          <p:grpSpPr>
            <a:xfrm>
              <a:off x="3118412" y="1378931"/>
              <a:ext cx="724056" cy="241040"/>
              <a:chOff x="0" y="0"/>
              <a:chExt cx="724054" cy="241039"/>
            </a:xfrm>
          </p:grpSpPr>
          <p:sp>
            <p:nvSpPr>
              <p:cNvPr id="2572" name="Shape 2572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73" name="Shape 2573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74" name="Shape 2574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579" name="Group 2579"/>
            <p:cNvGrpSpPr/>
            <p:nvPr/>
          </p:nvGrpSpPr>
          <p:grpSpPr>
            <a:xfrm>
              <a:off x="0" y="1364831"/>
              <a:ext cx="724055" cy="241040"/>
              <a:chOff x="0" y="0"/>
              <a:chExt cx="724054" cy="241039"/>
            </a:xfrm>
          </p:grpSpPr>
          <p:sp>
            <p:nvSpPr>
              <p:cNvPr id="2576" name="Shape 2576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77" name="Shape 2577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78" name="Shape 2578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584" name="Group 2584"/>
            <p:cNvGrpSpPr/>
            <p:nvPr/>
          </p:nvGrpSpPr>
          <p:grpSpPr>
            <a:xfrm>
              <a:off x="691545" y="0"/>
              <a:ext cx="683796" cy="364440"/>
              <a:chOff x="0" y="2899"/>
              <a:chExt cx="683794" cy="364439"/>
            </a:xfrm>
          </p:grpSpPr>
          <p:sp>
            <p:nvSpPr>
              <p:cNvPr id="2580" name="Shape 2580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1" name="Shape 2581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2" name="Shape 2582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3" name="Shape 2583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589" name="Group 2589"/>
            <p:cNvGrpSpPr/>
            <p:nvPr/>
          </p:nvGrpSpPr>
          <p:grpSpPr>
            <a:xfrm>
              <a:off x="2287261" y="13591"/>
              <a:ext cx="683796" cy="364440"/>
              <a:chOff x="0" y="2899"/>
              <a:chExt cx="683794" cy="364439"/>
            </a:xfrm>
          </p:grpSpPr>
          <p:sp>
            <p:nvSpPr>
              <p:cNvPr id="2585" name="Shape 2585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6" name="Shape 2586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7" name="Shape 2587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588" name="Shape 2588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pic>
        <p:nvPicPr>
          <p:cNvPr id="2591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430" y="5733904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4" name="Group 2594"/>
          <p:cNvGrpSpPr/>
          <p:nvPr/>
        </p:nvGrpSpPr>
        <p:grpSpPr>
          <a:xfrm>
            <a:off x="5432918" y="1971441"/>
            <a:ext cx="1984477" cy="947990"/>
            <a:chOff x="449408" y="168749"/>
            <a:chExt cx="1984475" cy="947989"/>
          </a:xfrm>
        </p:grpSpPr>
        <p:sp>
          <p:nvSpPr>
            <p:cNvPr id="2592" name="Shape 2592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HIGH LATENCY</a:t>
              </a:r>
            </a:p>
          </p:txBody>
        </p:sp>
        <p:sp>
          <p:nvSpPr>
            <p:cNvPr id="2593" name="Shape 2593"/>
            <p:cNvSpPr/>
            <p:nvPr/>
          </p:nvSpPr>
          <p:spPr>
            <a:xfrm flipH="1">
              <a:off x="1319842" y="526455"/>
              <a:ext cx="240371" cy="59028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595" name="Shape 2595"/>
          <p:cNvSpPr/>
          <p:nvPr/>
        </p:nvSpPr>
        <p:spPr>
          <a:xfrm flipV="1">
            <a:off x="2717526" y="4876373"/>
            <a:ext cx="1" cy="890218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96" name="Shape 2596"/>
          <p:cNvSpPr/>
          <p:nvPr/>
        </p:nvSpPr>
        <p:spPr>
          <a:xfrm flipV="1">
            <a:off x="3195319" y="3409701"/>
            <a:ext cx="535354" cy="535354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59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1730" y="440401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598" name="Shape 2598"/>
          <p:cNvSpPr/>
          <p:nvPr/>
        </p:nvSpPr>
        <p:spPr>
          <a:xfrm flipH="1">
            <a:off x="3192727" y="3407243"/>
            <a:ext cx="472716" cy="47271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599" name="Shape 2599"/>
          <p:cNvSpPr/>
          <p:nvPr/>
        </p:nvSpPr>
        <p:spPr>
          <a:xfrm>
            <a:off x="2719602" y="4845178"/>
            <a:ext cx="1" cy="88105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00" name="Shape 2600"/>
          <p:cNvSpPr/>
          <p:nvPr/>
        </p:nvSpPr>
        <p:spPr>
          <a:xfrm>
            <a:off x="2488541" y="619502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601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1877" y="3055634"/>
            <a:ext cx="460793" cy="460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250" fill="hold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250" fill="hold"/>
                                        <p:tgtEl>
                                          <p:spTgt spid="2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6" presetID="18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15" dur="25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" dur="250" fill="hold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250" fill="hold"/>
                                        <p:tgtEl>
                                          <p:spTgt spid="25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Class="entr" nodeType="after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25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25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9" grpId="6"/>
      <p:bldP build="whole" bldLvl="1" animBg="1" rev="0" advAuto="0" spid="2597" grpId="4"/>
      <p:bldP build="whole" bldLvl="1" animBg="1" rev="0" advAuto="0" spid="2598" grpId="3"/>
      <p:bldP build="whole" bldLvl="1" animBg="1" rev="0" advAuto="0" spid="2601" grpId="1"/>
      <p:bldP build="whole" bldLvl="1" animBg="1" rev="0" advAuto="0" spid="2596" grpId="2"/>
      <p:bldP build="whole" bldLvl="1" animBg="1" rev="0" advAuto="0" spid="2600" grpId="7"/>
      <p:bldP build="whole" bldLvl="1" animBg="1" rev="0" advAuto="0" spid="2595" grpId="5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3" name="Shape 2603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604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2032" y="5738810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605" name="Shape 26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800"/>
            </a:pPr>
            <a:r>
              <a:t>Combining Approaches: </a:t>
            </a:r>
            <a:r>
              <a:rPr b="1"/>
              <a:t>Hybrid</a:t>
            </a:r>
          </a:p>
        </p:txBody>
      </p:sp>
      <p:sp>
        <p:nvSpPr>
          <p:cNvPr id="2606" name="Shape 2606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07" name="Shape 2607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08" name="Shape 2608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09" name="Shape 2609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610" name="Shape 2610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611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2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2613" name="Shape 2613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2614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5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6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2617" name="Shape 2617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2618" name="Shape 2618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2619" name="Shape 2619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2620" name="Shape 2620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2626" name="Group 2626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621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622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623" name="Shape 2623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624" name="Shape 2624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625" name="Shape 2625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627" name="Shape 2627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630" name="Group 2630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628" name="Shape 2628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2631" name="Shape 2631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2" name="Shape 2632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3" name="Shape 2633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4" name="Shape 2634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5" name="Shape 2635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6" name="Shape 2636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37" name="Shape 2637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2638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9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0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2641" name="Shape 2641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2642" name="Shape 2642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2643" name="Shape 2643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2644" name="Shape 2644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2645" name="Shape 2645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6" name="Shape 2646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7" name="Shape 2647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48" name="Shape 2648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651" name="Group 2651"/>
          <p:cNvGrpSpPr/>
          <p:nvPr/>
        </p:nvGrpSpPr>
        <p:grpSpPr>
          <a:xfrm>
            <a:off x="3135906" y="1446286"/>
            <a:ext cx="462122" cy="577280"/>
            <a:chOff x="0" y="0"/>
            <a:chExt cx="462121" cy="577279"/>
          </a:xfrm>
        </p:grpSpPr>
        <p:pic>
          <p:nvPicPr>
            <p:cNvPr id="2649" name="imageedit_2_7305606927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3094" y="0"/>
              <a:ext cx="335933" cy="33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0" name="Shape 2650"/>
            <p:cNvSpPr/>
            <p:nvPr/>
          </p:nvSpPr>
          <p:spPr>
            <a:xfrm>
              <a:off x="0" y="308039"/>
              <a:ext cx="462122" cy="269241"/>
            </a:xfrm>
            <a:prstGeom prst="roundRect">
              <a:avLst>
                <a:gd name="adj" fmla="val 26014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800</a:t>
              </a:r>
            </a:p>
          </p:txBody>
        </p:sp>
      </p:grpSp>
      <p:grpSp>
        <p:nvGrpSpPr>
          <p:cNvPr id="2658" name="Group 2658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2652" name="Shape 2652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657" name="Group 2657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2655" name="Group 2655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653" name="Shape 2653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654" name="Shape 2654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656" name="Shape 2656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2659" name="Shape 2659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660" name="Shape 2660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2661" name="Shape 2661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2662" name="Shape 2662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2663" name="Shape 2663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664" name="Shape 2664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2665" name="Shape 2665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2666" name="Shape 2666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2667" name="Shape 2667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2668" name="Shape 2668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2669" name="Shape 2669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2670" name="Shape 2670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2675" name="Group 2675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2673" name="Group 2673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671" name="Shape 2671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672" name="Shape 2672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674" name="Shape 2674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2676" name="Shape 2676"/>
          <p:cNvSpPr/>
          <p:nvPr/>
        </p:nvSpPr>
        <p:spPr>
          <a:xfrm>
            <a:off x="4333111" y="2289246"/>
            <a:ext cx="1" cy="4949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77" name="Shape 2677"/>
          <p:cNvSpPr/>
          <p:nvPr/>
        </p:nvSpPr>
        <p:spPr>
          <a:xfrm>
            <a:off x="4498881" y="3309855"/>
            <a:ext cx="569267" cy="56926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78" name="Shape 2678"/>
          <p:cNvSpPr/>
          <p:nvPr/>
        </p:nvSpPr>
        <p:spPr>
          <a:xfrm>
            <a:off x="5371591" y="4821449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79" name="Shape 2679"/>
          <p:cNvSpPr/>
          <p:nvPr/>
        </p:nvSpPr>
        <p:spPr>
          <a:xfrm>
            <a:off x="5081368" y="6194779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68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87130" y="5742177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2681" name="Shape 2681"/>
          <p:cNvSpPr/>
          <p:nvPr/>
        </p:nvSpPr>
        <p:spPr>
          <a:xfrm>
            <a:off x="5495935" y="3429754"/>
            <a:ext cx="1040236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Central</a:t>
            </a:r>
          </a:p>
          <a:p>
            <a: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Controller</a:t>
            </a:r>
          </a:p>
        </p:txBody>
      </p:sp>
      <p:grpSp>
        <p:nvGrpSpPr>
          <p:cNvPr id="2688" name="Group 2688"/>
          <p:cNvGrpSpPr/>
          <p:nvPr/>
        </p:nvGrpSpPr>
        <p:grpSpPr>
          <a:xfrm>
            <a:off x="6879674" y="3649493"/>
            <a:ext cx="1984477" cy="2139702"/>
            <a:chOff x="0" y="0"/>
            <a:chExt cx="1984475" cy="2139700"/>
          </a:xfrm>
        </p:grpSpPr>
        <p:grpSp>
          <p:nvGrpSpPr>
            <p:cNvPr id="2684" name="Group 2684"/>
            <p:cNvGrpSpPr/>
            <p:nvPr/>
          </p:nvGrpSpPr>
          <p:grpSpPr>
            <a:xfrm>
              <a:off x="160244" y="444537"/>
              <a:ext cx="1625923" cy="1695164"/>
              <a:chOff x="0" y="0"/>
              <a:chExt cx="1625921" cy="1695163"/>
            </a:xfrm>
          </p:grpSpPr>
          <p:pic>
            <p:nvPicPr>
              <p:cNvPr id="2682" name="1439578067_cloud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0" y="0"/>
                <a:ext cx="1625922" cy="162592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83" name="Shape 2683"/>
              <p:cNvSpPr/>
              <p:nvPr/>
            </p:nvSpPr>
            <p:spPr>
              <a:xfrm>
                <a:off x="4852" y="1330724"/>
                <a:ext cx="1616218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The Internet</a:t>
                </a:r>
              </a:p>
            </p:txBody>
          </p:sp>
        </p:grpSp>
        <p:grpSp>
          <p:nvGrpSpPr>
            <p:cNvPr id="2687" name="Group 2687"/>
            <p:cNvGrpSpPr/>
            <p:nvPr/>
          </p:nvGrpSpPr>
          <p:grpSpPr>
            <a:xfrm>
              <a:off x="0" y="-1"/>
              <a:ext cx="1984476" cy="1019289"/>
              <a:chOff x="449408" y="168749"/>
              <a:chExt cx="1984475" cy="1019287"/>
            </a:xfrm>
          </p:grpSpPr>
          <p:sp>
            <p:nvSpPr>
              <p:cNvPr id="2685" name="Shape 2685"/>
              <p:cNvSpPr/>
              <p:nvPr/>
            </p:nvSpPr>
            <p:spPr>
              <a:xfrm>
                <a:off x="449408" y="168749"/>
                <a:ext cx="1984476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HIGH LATENCY</a:t>
                </a:r>
              </a:p>
            </p:txBody>
          </p:sp>
          <p:sp>
            <p:nvSpPr>
              <p:cNvPr id="2686" name="Shape 2686"/>
              <p:cNvSpPr/>
              <p:nvPr/>
            </p:nvSpPr>
            <p:spPr>
              <a:xfrm flipH="1">
                <a:off x="1997882" y="597753"/>
                <a:ext cx="240371" cy="590284"/>
              </a:xfrm>
              <a:prstGeom prst="line">
                <a:avLst/>
              </a:prstGeom>
              <a:noFill/>
              <a:ln w="38100" cap="flat">
                <a:solidFill>
                  <a:srgbClr val="3366FF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2707" name="Group 2707"/>
          <p:cNvGrpSpPr/>
          <p:nvPr/>
        </p:nvGrpSpPr>
        <p:grpSpPr>
          <a:xfrm>
            <a:off x="1245862" y="2839930"/>
            <a:ext cx="3842468" cy="1619971"/>
            <a:chOff x="0" y="0"/>
            <a:chExt cx="3842467" cy="1619970"/>
          </a:xfrm>
        </p:grpSpPr>
        <p:grpSp>
          <p:nvGrpSpPr>
            <p:cNvPr id="2692" name="Group 2692"/>
            <p:cNvGrpSpPr/>
            <p:nvPr/>
          </p:nvGrpSpPr>
          <p:grpSpPr>
            <a:xfrm>
              <a:off x="3118412" y="1378931"/>
              <a:ext cx="724056" cy="241040"/>
              <a:chOff x="0" y="0"/>
              <a:chExt cx="724054" cy="241039"/>
            </a:xfrm>
          </p:grpSpPr>
          <p:sp>
            <p:nvSpPr>
              <p:cNvPr id="2689" name="Shape 2689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0" name="Shape 2690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1" name="Shape 2691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696" name="Group 2696"/>
            <p:cNvGrpSpPr/>
            <p:nvPr/>
          </p:nvGrpSpPr>
          <p:grpSpPr>
            <a:xfrm>
              <a:off x="0" y="1364831"/>
              <a:ext cx="724055" cy="241040"/>
              <a:chOff x="0" y="0"/>
              <a:chExt cx="724054" cy="241039"/>
            </a:xfrm>
          </p:grpSpPr>
          <p:sp>
            <p:nvSpPr>
              <p:cNvPr id="2693" name="Shape 2693"/>
              <p:cNvSpPr/>
              <p:nvPr/>
            </p:nvSpPr>
            <p:spPr>
              <a:xfrm>
                <a:off x="0" y="0"/>
                <a:ext cx="724055" cy="241040"/>
              </a:xfrm>
              <a:prstGeom prst="roundRect">
                <a:avLst>
                  <a:gd name="adj" fmla="val 19106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4" name="Shape 2694"/>
              <p:cNvSpPr/>
              <p:nvPr/>
            </p:nvSpPr>
            <p:spPr>
              <a:xfrm>
                <a:off x="19480" y="78888"/>
                <a:ext cx="682255" cy="135764"/>
              </a:xfrm>
              <a:prstGeom prst="roundRect">
                <a:avLst>
                  <a:gd name="adj" fmla="val 33921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5" name="Shape 2695"/>
              <p:cNvSpPr/>
              <p:nvPr/>
            </p:nvSpPr>
            <p:spPr>
              <a:xfrm>
                <a:off x="260975" y="93017"/>
                <a:ext cx="411471" cy="107506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701" name="Group 2701"/>
            <p:cNvGrpSpPr/>
            <p:nvPr/>
          </p:nvGrpSpPr>
          <p:grpSpPr>
            <a:xfrm>
              <a:off x="691545" y="0"/>
              <a:ext cx="683796" cy="364440"/>
              <a:chOff x="0" y="2899"/>
              <a:chExt cx="683794" cy="364439"/>
            </a:xfrm>
          </p:grpSpPr>
          <p:sp>
            <p:nvSpPr>
              <p:cNvPr id="2697" name="Shape 2697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8" name="Shape 2698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9" name="Shape 2699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00" name="Shape 2700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2706" name="Group 2706"/>
            <p:cNvGrpSpPr/>
            <p:nvPr/>
          </p:nvGrpSpPr>
          <p:grpSpPr>
            <a:xfrm>
              <a:off x="2287261" y="13591"/>
              <a:ext cx="683796" cy="364440"/>
              <a:chOff x="0" y="2899"/>
              <a:chExt cx="683794" cy="364439"/>
            </a:xfrm>
          </p:grpSpPr>
          <p:sp>
            <p:nvSpPr>
              <p:cNvPr id="2702" name="Shape 2702"/>
              <p:cNvSpPr/>
              <p:nvPr/>
            </p:nvSpPr>
            <p:spPr>
              <a:xfrm>
                <a:off x="0" y="2899"/>
                <a:ext cx="683795" cy="364440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03" name="Shape 2703"/>
              <p:cNvSpPr/>
              <p:nvPr/>
            </p:nvSpPr>
            <p:spPr>
              <a:xfrm>
                <a:off x="18397" y="77401"/>
                <a:ext cx="644320" cy="264064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04" name="Shape 2704"/>
              <p:cNvSpPr/>
              <p:nvPr/>
            </p:nvSpPr>
            <p:spPr>
              <a:xfrm>
                <a:off x="246464" y="90744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705" name="Shape 2705"/>
              <p:cNvSpPr/>
              <p:nvPr/>
            </p:nvSpPr>
            <p:spPr>
              <a:xfrm>
                <a:off x="246464" y="216200"/>
                <a:ext cx="388592" cy="101529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pic>
        <p:nvPicPr>
          <p:cNvPr id="2708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4430" y="5733904"/>
            <a:ext cx="460793" cy="4607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1" name="Group 2711"/>
          <p:cNvGrpSpPr/>
          <p:nvPr/>
        </p:nvGrpSpPr>
        <p:grpSpPr>
          <a:xfrm>
            <a:off x="5432918" y="1971441"/>
            <a:ext cx="1984477" cy="947990"/>
            <a:chOff x="449408" y="168749"/>
            <a:chExt cx="1984475" cy="947989"/>
          </a:xfrm>
        </p:grpSpPr>
        <p:sp>
          <p:nvSpPr>
            <p:cNvPr id="2709" name="Shape 2709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HIGH LATENCY</a:t>
              </a:r>
            </a:p>
          </p:txBody>
        </p:sp>
        <p:sp>
          <p:nvSpPr>
            <p:cNvPr id="2710" name="Shape 2710"/>
            <p:cNvSpPr/>
            <p:nvPr/>
          </p:nvSpPr>
          <p:spPr>
            <a:xfrm flipH="1">
              <a:off x="1319842" y="526455"/>
              <a:ext cx="240371" cy="59028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712" name="Shape 2712"/>
          <p:cNvSpPr/>
          <p:nvPr/>
        </p:nvSpPr>
        <p:spPr>
          <a:xfrm>
            <a:off x="2719602" y="4845178"/>
            <a:ext cx="1" cy="88105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13" name="Shape 2713"/>
          <p:cNvSpPr/>
          <p:nvPr/>
        </p:nvSpPr>
        <p:spPr>
          <a:xfrm>
            <a:off x="2488541" y="619502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2714" name="1439521798_Brain-Games-red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715214" y="2734481"/>
            <a:ext cx="601678" cy="6016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19" name="Group 2719"/>
          <p:cNvGrpSpPr/>
          <p:nvPr/>
        </p:nvGrpSpPr>
        <p:grpSpPr>
          <a:xfrm>
            <a:off x="2825198" y="4143061"/>
            <a:ext cx="683796" cy="364440"/>
            <a:chOff x="0" y="2899"/>
            <a:chExt cx="683794" cy="364439"/>
          </a:xfrm>
        </p:grpSpPr>
        <p:sp>
          <p:nvSpPr>
            <p:cNvPr id="2715" name="Shape 2715"/>
            <p:cNvSpPr/>
            <p:nvPr/>
          </p:nvSpPr>
          <p:spPr>
            <a:xfrm>
              <a:off x="0" y="2899"/>
              <a:ext cx="683795" cy="364440"/>
            </a:xfrm>
            <a:prstGeom prst="roundRect">
              <a:avLst>
                <a:gd name="adj" fmla="val 11934"/>
              </a:avLst>
            </a:prstGeom>
            <a:solidFill>
              <a:schemeClr val="accent5"/>
            </a:solidFill>
            <a:ln w="25400" cap="flat">
              <a:solidFill>
                <a:schemeClr val="accent5">
                  <a:satOff val="-6843"/>
                  <a:lumOff val="-10705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6" name="Shape 2716"/>
            <p:cNvSpPr/>
            <p:nvPr/>
          </p:nvSpPr>
          <p:spPr>
            <a:xfrm>
              <a:off x="18397" y="77401"/>
              <a:ext cx="644320" cy="264064"/>
            </a:xfrm>
            <a:prstGeom prst="roundRect">
              <a:avLst>
                <a:gd name="adj" fmla="val 16470"/>
              </a:avLst>
            </a:prstGeom>
            <a:solidFill>
              <a:schemeClr val="accent1"/>
            </a:solidFill>
            <a:ln w="25400" cap="flat">
              <a:solidFill>
                <a:schemeClr val="accent1">
                  <a:satOff val="-4409"/>
                  <a:lumOff val="-10509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7" name="Shape 2717"/>
            <p:cNvSpPr/>
            <p:nvPr/>
          </p:nvSpPr>
          <p:spPr>
            <a:xfrm>
              <a:off x="246464" y="90744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246464" y="216200"/>
              <a:ext cx="388592" cy="101529"/>
            </a:xfrm>
            <a:prstGeom prst="roundRect">
              <a:avLst>
                <a:gd name="adj" fmla="val 37953"/>
              </a:avLst>
            </a:prstGeom>
            <a:solidFill>
              <a:schemeClr val="accent3"/>
            </a:solidFill>
            <a:ln w="25400" cap="flat">
              <a:solidFill>
                <a:schemeClr val="accent3">
                  <a:satOff val="-6373"/>
                  <a:lumOff val="-10823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720" name="Shape 2720"/>
          <p:cNvSpPr/>
          <p:nvPr/>
        </p:nvSpPr>
        <p:spPr>
          <a:xfrm>
            <a:off x="3274149" y="3382180"/>
            <a:ext cx="5012290" cy="2293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4" h="20992" fill="norm" stroke="1" extrusionOk="0">
                <a:moveTo>
                  <a:pt x="0" y="11486"/>
                </a:moveTo>
                <a:cubicBezTo>
                  <a:pt x="2804" y="16667"/>
                  <a:pt x="6268" y="19900"/>
                  <a:pt x="9939" y="20761"/>
                </a:cubicBezTo>
                <a:cubicBezTo>
                  <a:pt x="13516" y="21600"/>
                  <a:pt x="17128" y="20148"/>
                  <a:pt x="20325" y="16586"/>
                </a:cubicBezTo>
                <a:cubicBezTo>
                  <a:pt x="21339" y="15716"/>
                  <a:pt x="21600" y="12880"/>
                  <a:pt x="20817" y="11241"/>
                </a:cubicBezTo>
                <a:cubicBezTo>
                  <a:pt x="19324" y="8118"/>
                  <a:pt x="16962" y="11970"/>
                  <a:pt x="17949" y="15918"/>
                </a:cubicBezTo>
                <a:cubicBezTo>
                  <a:pt x="18834" y="17881"/>
                  <a:pt x="20374" y="17007"/>
                  <a:pt x="20696" y="14359"/>
                </a:cubicBezTo>
                <a:cubicBezTo>
                  <a:pt x="20853" y="13066"/>
                  <a:pt x="20608" y="11703"/>
                  <a:pt x="20089" y="10976"/>
                </a:cubicBezTo>
                <a:cubicBezTo>
                  <a:pt x="19401" y="10804"/>
                  <a:pt x="18749" y="11675"/>
                  <a:pt x="18513" y="13079"/>
                </a:cubicBezTo>
                <a:cubicBezTo>
                  <a:pt x="18359" y="13999"/>
                  <a:pt x="18416" y="15021"/>
                  <a:pt x="18666" y="15836"/>
                </a:cubicBezTo>
                <a:cubicBezTo>
                  <a:pt x="19316" y="16659"/>
                  <a:pt x="20145" y="15783"/>
                  <a:pt x="20240" y="14170"/>
                </a:cubicBezTo>
                <a:cubicBezTo>
                  <a:pt x="20284" y="13429"/>
                  <a:pt x="20134" y="12696"/>
                  <a:pt x="19851" y="12267"/>
                </a:cubicBezTo>
                <a:lnTo>
                  <a:pt x="12507" y="0"/>
                </a:lnTo>
              </a:path>
            </a:pathLst>
          </a:custGeom>
          <a:ln w="25400">
            <a:solidFill>
              <a:schemeClr val="accent6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30" name="Shape 2730"/>
          <p:cNvSpPr/>
          <p:nvPr/>
        </p:nvSpPr>
        <p:spPr>
          <a:xfrm>
            <a:off x="3522009" y="3140156"/>
            <a:ext cx="4241090" cy="2288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92" h="16704" fill="norm" stroke="1" extrusionOk="0">
                <a:moveTo>
                  <a:pt x="10243" y="0"/>
                </a:moveTo>
                <a:cubicBezTo>
                  <a:pt x="21600" y="18404"/>
                  <a:pt x="18186" y="21600"/>
                  <a:pt x="0" y="9588"/>
                </a:cubicBezTo>
              </a:path>
            </a:pathLst>
          </a:custGeom>
          <a:ln w="25400">
            <a:solidFill>
              <a:schemeClr val="accent6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2726" name="Group 2726"/>
          <p:cNvGrpSpPr/>
          <p:nvPr/>
        </p:nvGrpSpPr>
        <p:grpSpPr>
          <a:xfrm>
            <a:off x="7058952" y="2683132"/>
            <a:ext cx="1625922" cy="587791"/>
            <a:chOff x="0" y="0"/>
            <a:chExt cx="1625921" cy="587789"/>
          </a:xfrm>
        </p:grpSpPr>
        <p:grpSp>
          <p:nvGrpSpPr>
            <p:cNvPr id="2724" name="Group 2724"/>
            <p:cNvGrpSpPr/>
            <p:nvPr/>
          </p:nvGrpSpPr>
          <p:grpSpPr>
            <a:xfrm>
              <a:off x="67755" y="223350"/>
              <a:ext cx="1558167" cy="364440"/>
              <a:chOff x="0" y="0"/>
              <a:chExt cx="1558166" cy="364439"/>
            </a:xfrm>
          </p:grpSpPr>
          <p:sp>
            <p:nvSpPr>
              <p:cNvPr id="2722" name="Shape 2722"/>
              <p:cNvSpPr/>
              <p:nvPr/>
            </p:nvSpPr>
            <p:spPr>
              <a:xfrm>
                <a:off x="0" y="187612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6"/>
                </a:solidFill>
                <a:prstDash val="sysDot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723" name="Shape 2723"/>
              <p:cNvSpPr/>
              <p:nvPr/>
            </p:nvSpPr>
            <p:spPr>
              <a:xfrm>
                <a:off x="687530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725" name="Shape 2725"/>
            <p:cNvSpPr/>
            <p:nvPr/>
          </p:nvSpPr>
          <p:spPr>
            <a:xfrm>
              <a:off x="0" y="0"/>
              <a:ext cx="1594384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Control Traffic:</a:t>
              </a:r>
            </a:p>
          </p:txBody>
        </p:sp>
      </p:grpSp>
      <p:sp>
        <p:nvSpPr>
          <p:cNvPr id="2727" name="Shape 2727"/>
          <p:cNvSpPr/>
          <p:nvPr/>
        </p:nvSpPr>
        <p:spPr>
          <a:xfrm>
            <a:off x="2754604" y="3428077"/>
            <a:ext cx="451813" cy="45181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28" name="Shape 2728"/>
          <p:cNvSpPr/>
          <p:nvPr/>
        </p:nvSpPr>
        <p:spPr>
          <a:xfrm flipH="1">
            <a:off x="2568008" y="2411936"/>
            <a:ext cx="1036008" cy="36927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29" name="Shape 2729"/>
          <p:cNvSpPr/>
          <p:nvPr/>
        </p:nvSpPr>
        <p:spPr>
          <a:xfrm flipH="1">
            <a:off x="3192727" y="3407243"/>
            <a:ext cx="472716" cy="47271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7" dur="1000"/>
                                        <p:tgtEl>
                                          <p:spTgt spid="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clickEffect" presetSubtype="0" presetID="35" grpId="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12" presetID="18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22" dur="500"/>
                                        <p:tgtEl>
                                          <p:spTgt spid="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mph" nodeType="clickEffect" presetSubtype="0" presetID="32" grpId="6" repeatCount="2000" fill="hold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2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2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3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7" dur="250" fill="hold"/>
                                        <p:tgtEl>
                                          <p:spTgt spid="2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2" dur="250"/>
                                        <p:tgtEl>
                                          <p:spTgt spid="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Subtype="12" presetID="18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46" dur="250"/>
                                        <p:tgtEl>
                                          <p:spTgt spid="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0" grpId="5"/>
      <p:bldP build="whole" bldLvl="1" animBg="1" rev="0" advAuto="0" spid="2719" grpId="6"/>
      <p:bldP build="whole" bldLvl="1" animBg="1" rev="0" advAuto="0" spid="2720" grpId="1"/>
      <p:bldP build="whole" bldLvl="1" animBg="1" rev="0" advAuto="0" spid="2720" grpId="4"/>
      <p:bldP build="whole" bldLvl="1" animBg="1" rev="0" advAuto="0" spid="2730" grpId="7"/>
      <p:bldP build="whole" bldLvl="1" animBg="1" rev="0" advAuto="0" spid="2728" grpId="9"/>
      <p:bldP build="whole" bldLvl="1" animBg="1" rev="0" advAuto="0" spid="2727" grpId="10"/>
      <p:bldP build="whole" bldLvl="1" animBg="1" rev="0" advAuto="0" spid="2714" grpId="3"/>
      <p:bldP build="whole" bldLvl="1" animBg="1" rev="0" advAuto="0" spid="2729" grpId="8"/>
      <p:bldP build="whole" bldLvl="1" animBg="1" rev="0" advAuto="0" spid="2726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Shape 273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Challenges of Hybrid Control</a:t>
            </a:r>
          </a:p>
        </p:txBody>
      </p:sp>
      <p:sp>
        <p:nvSpPr>
          <p:cNvPr id="2733" name="Shape 273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Forwarding loops</a:t>
            </a:r>
          </a:p>
          <a:p>
            <a:pPr lvl="1" marL="757237" indent="-300037">
              <a:buChar char="•"/>
              <a:defRPr sz="2800"/>
            </a:pPr>
            <a:r>
              <a:t>Always forward requests upwards</a:t>
            </a:r>
          </a:p>
          <a:p>
            <a:pPr/>
            <a:endParaRPr sz="2800"/>
          </a:p>
          <a:p>
            <a:pPr/>
            <a:r>
              <a:t>State transitions</a:t>
            </a:r>
          </a:p>
          <a:p>
            <a:pPr lvl="1" marL="757237" indent="-300037">
              <a:buChar char="•"/>
              <a:defRPr sz="2800"/>
            </a:pPr>
            <a:r>
              <a:t>Versioning and “shadow FIBS”</a:t>
            </a:r>
          </a:p>
        </p:txBody>
      </p:sp>
      <p:sp>
        <p:nvSpPr>
          <p:cNvPr id="2734" name="Shape 2734"/>
          <p:cNvSpPr/>
          <p:nvPr/>
        </p:nvSpPr>
        <p:spPr>
          <a:xfrm>
            <a:off x="6811891" y="1771077"/>
            <a:ext cx="1616218" cy="3644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TRIVIAL</a:t>
            </a:r>
          </a:p>
        </p:txBody>
      </p:sp>
      <p:sp>
        <p:nvSpPr>
          <p:cNvPr id="2735" name="Shape 2735"/>
          <p:cNvSpPr/>
          <p:nvPr/>
        </p:nvSpPr>
        <p:spPr>
          <a:xfrm>
            <a:off x="6811891" y="3359880"/>
            <a:ext cx="1616218" cy="3644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PRIOR WORK</a:t>
            </a:r>
          </a:p>
        </p:txBody>
      </p:sp>
      <p:sp>
        <p:nvSpPr>
          <p:cNvPr id="2736" name="Shape 2736"/>
          <p:cNvSpPr/>
          <p:nvPr/>
        </p:nvSpPr>
        <p:spPr>
          <a:xfrm>
            <a:off x="6811891" y="5006482"/>
            <a:ext cx="1616218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CHALLENGING</a:t>
            </a:r>
          </a:p>
        </p:txBody>
      </p:sp>
      <p:sp>
        <p:nvSpPr>
          <p:cNvPr id="2737" name="Shape 2737"/>
          <p:cNvSpPr/>
          <p:nvPr/>
        </p:nvSpPr>
        <p:spPr>
          <a:xfrm>
            <a:off x="457200" y="4873705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Avoid bad control loop </a:t>
            </a:r>
            <a:br/>
            <a:r>
              <a:t>interactions</a:t>
            </a:r>
          </a:p>
        </p:txBody>
      </p:sp>
      <p:grpSp>
        <p:nvGrpSpPr>
          <p:cNvPr id="2742" name="Group 2742"/>
          <p:cNvGrpSpPr/>
          <p:nvPr/>
        </p:nvGrpSpPr>
        <p:grpSpPr>
          <a:xfrm>
            <a:off x="362057" y="8368887"/>
            <a:ext cx="8419886" cy="2786952"/>
            <a:chOff x="-190284" y="0"/>
            <a:chExt cx="8419884" cy="2786951"/>
          </a:xfrm>
        </p:grpSpPr>
        <p:sp>
          <p:nvSpPr>
            <p:cNvPr id="2738" name="Shape 2738"/>
            <p:cNvSpPr/>
            <p:nvPr/>
          </p:nvSpPr>
          <p:spPr>
            <a:xfrm>
              <a:off x="0" y="0"/>
              <a:ext cx="8229600" cy="15830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332184" indent="-332184">
                <a:lnSpc>
                  <a:spcPct val="90000"/>
                </a:lnSpc>
                <a:spcBef>
                  <a:spcPts val="700"/>
                </a:spcBef>
                <a:buSzPct val="100000"/>
                <a:buFont typeface="Arial"/>
                <a:buChar char="•"/>
                <a:defRPr sz="3100"/>
              </a:pPr>
              <a:r>
                <a:t>Centralized decision has priority</a:t>
              </a:r>
            </a:p>
            <a:p>
              <a:pPr marL="332184" indent="-332184">
                <a:lnSpc>
                  <a:spcPct val="90000"/>
                </a:lnSpc>
                <a:spcBef>
                  <a:spcPts val="700"/>
                </a:spcBef>
                <a:buSzPct val="100000"/>
                <a:buFont typeface="Arial"/>
                <a:buChar char="•"/>
                <a:defRPr sz="3100"/>
              </a:pPr>
              <a:r>
                <a:t>Distributed uses shortest available path</a:t>
              </a: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5703242" y="1586384"/>
              <a:ext cx="2360607" cy="908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2" indent="0" algn="ctr" defTabSz="12700">
                <a:lnSpc>
                  <a:spcPct val="90000"/>
                </a:lnSpc>
                <a:spcBef>
                  <a:spcPts val="700"/>
                </a:spcBef>
                <a:defRPr sz="2800"/>
              </a:pPr>
              <a:r>
                <a:t>changes don’t </a:t>
              </a:r>
            </a:p>
            <a:p>
              <a:pPr lvl="2" indent="0" algn="ctr" defTabSz="12700">
                <a:lnSpc>
                  <a:spcPct val="90000"/>
                </a:lnSpc>
                <a:spcBef>
                  <a:spcPts val="700"/>
                </a:spcBef>
                <a:defRPr sz="2800"/>
              </a:pPr>
              <a:r>
                <a:t>propagate</a:t>
              </a:r>
            </a:p>
          </p:txBody>
        </p:sp>
        <p:sp>
          <p:nvSpPr>
            <p:cNvPr id="2740" name="Shape 2740"/>
            <p:cNvSpPr/>
            <p:nvPr/>
          </p:nvSpPr>
          <p:spPr>
            <a:xfrm>
              <a:off x="-190285" y="1299364"/>
              <a:ext cx="3291609" cy="14875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lvl="1" indent="0" algn="ctr">
                <a:lnSpc>
                  <a:spcPct val="90000"/>
                </a:lnSpc>
                <a:spcBef>
                  <a:spcPts val="700"/>
                </a:spcBef>
                <a:defRPr sz="2800"/>
              </a:pPr>
              <a:r>
                <a:t>distributed never </a:t>
              </a:r>
            </a:p>
            <a:p>
              <a:pPr lvl="1" indent="0" algn="ctr">
                <a:lnSpc>
                  <a:spcPct val="90000"/>
                </a:lnSpc>
                <a:spcBef>
                  <a:spcPts val="700"/>
                </a:spcBef>
                <a:defRPr sz="2800"/>
              </a:pPr>
              <a:r>
                <a:t>forces clusters from </a:t>
              </a:r>
            </a:p>
            <a:p>
              <a:pPr lvl="1" indent="0" algn="ctr">
                <a:lnSpc>
                  <a:spcPct val="90000"/>
                </a:lnSpc>
                <a:spcBef>
                  <a:spcPts val="700"/>
                </a:spcBef>
                <a:defRPr sz="2800"/>
              </a:pPr>
              <a:r>
                <a:t>centralized decision</a:t>
              </a:r>
            </a:p>
          </p:txBody>
        </p:sp>
        <p:sp>
          <p:nvSpPr>
            <p:cNvPr id="2741" name="Shape 2741"/>
            <p:cNvSpPr/>
            <p:nvPr/>
          </p:nvSpPr>
          <p:spPr>
            <a:xfrm>
              <a:off x="3377890" y="1698379"/>
              <a:ext cx="2230985" cy="682469"/>
            </a:xfrm>
            <a:prstGeom prst="rightArrow">
              <a:avLst>
                <a:gd name="adj1" fmla="val 32000"/>
                <a:gd name="adj2" fmla="val 11909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Shape 274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Challenges of Hybrid Control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811891" y="1771077"/>
            <a:ext cx="1616218" cy="36444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CHALLENGING</a:t>
            </a:r>
          </a:p>
        </p:txBody>
      </p:sp>
      <p:sp>
        <p:nvSpPr>
          <p:cNvPr id="2746" name="Shape 2746"/>
          <p:cNvSpPr/>
          <p:nvPr/>
        </p:nvSpPr>
        <p:spPr>
          <a:xfrm>
            <a:off x="457200" y="-5664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Forwarding loops</a:t>
            </a:r>
          </a:p>
          <a:p>
            <a:pPr lvl="1" marL="757237" indent="-300037"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t>Always forward requests upwards</a:t>
            </a:r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endParaRPr sz="2800"/>
          </a:p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State transitions</a:t>
            </a:r>
          </a:p>
          <a:p>
            <a:pPr lvl="1" marL="757237" indent="-300037">
              <a:spcBef>
                <a:spcPts val="700"/>
              </a:spcBef>
              <a:buSzPct val="100000"/>
              <a:buFont typeface="Arial"/>
              <a:buChar char="•"/>
              <a:defRPr sz="2800"/>
            </a:pPr>
            <a:r>
              <a:t>Versioning and “shadow FIBS”</a:t>
            </a:r>
          </a:p>
        </p:txBody>
      </p:sp>
      <p:sp>
        <p:nvSpPr>
          <p:cNvPr id="2747" name="Shape 2747"/>
          <p:cNvSpPr/>
          <p:nvPr/>
        </p:nvSpPr>
        <p:spPr>
          <a:xfrm>
            <a:off x="6811891" y="-5493323"/>
            <a:ext cx="1616218" cy="36444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TRIVIAL</a:t>
            </a:r>
          </a:p>
        </p:txBody>
      </p:sp>
      <p:sp>
        <p:nvSpPr>
          <p:cNvPr id="2748" name="Shape 2748"/>
          <p:cNvSpPr/>
          <p:nvPr/>
        </p:nvSpPr>
        <p:spPr>
          <a:xfrm>
            <a:off x="6811891" y="-3904520"/>
            <a:ext cx="1616218" cy="36444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PRIOR WORK</a:t>
            </a:r>
          </a:p>
        </p:txBody>
      </p:sp>
      <p:sp>
        <p:nvSpPr>
          <p:cNvPr id="2749" name="Shape 2749"/>
          <p:cNvSpPr/>
          <p:nvPr/>
        </p:nvSpPr>
        <p:spPr>
          <a:xfrm>
            <a:off x="457200" y="3069834"/>
            <a:ext cx="8229600" cy="344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414421" indent="-414421">
              <a:lnSpc>
                <a:spcPct val="120000"/>
              </a:lnSpc>
              <a:spcBef>
                <a:spcPts val="700"/>
              </a:spcBef>
              <a:buSzPct val="100000"/>
              <a:buAutoNum type="arabicPeriod" startAt="1"/>
              <a:defRPr sz="3100"/>
            </a:pPr>
            <a:r>
              <a:t>Centralized decision has priority</a:t>
            </a:r>
          </a:p>
          <a:p>
            <a:pPr marL="414421" indent="-414421">
              <a:lnSpc>
                <a:spcPct val="120000"/>
              </a:lnSpc>
              <a:spcBef>
                <a:spcPts val="700"/>
              </a:spcBef>
              <a:buSzPct val="100000"/>
              <a:buAutoNum type="arabicPeriod" startAt="1"/>
              <a:defRPr sz="3100"/>
            </a:pPr>
            <a:r>
              <a:t>Distributed uses residual after centralized</a:t>
            </a:r>
          </a:p>
          <a:p>
            <a:pPr marL="414421" indent="-414421">
              <a:lnSpc>
                <a:spcPct val="120000"/>
              </a:lnSpc>
              <a:spcBef>
                <a:spcPts val="700"/>
              </a:spcBef>
              <a:buSzPct val="100000"/>
              <a:buAutoNum type="arabicPeriod" startAt="1"/>
              <a:defRPr sz="3100"/>
            </a:pPr>
            <a:r>
              <a:t>Distributed has no impact on current/future centralized decisions</a:t>
            </a:r>
          </a:p>
          <a:p>
            <a:pPr marL="414421" indent="-414421">
              <a:lnSpc>
                <a:spcPct val="120000"/>
              </a:lnSpc>
              <a:spcBef>
                <a:spcPts val="700"/>
              </a:spcBef>
              <a:buSzPct val="100000"/>
              <a:buAutoNum type="arabicPeriod" startAt="1"/>
              <a:defRPr sz="3100"/>
            </a:pPr>
            <a:r>
              <a:t>Distributed’s changes don’t propagate</a:t>
            </a:r>
          </a:p>
        </p:txBody>
      </p:sp>
      <p:sp>
        <p:nvSpPr>
          <p:cNvPr id="2750" name="Shape 2750"/>
          <p:cNvSpPr/>
          <p:nvPr/>
        </p:nvSpPr>
        <p:spPr>
          <a:xfrm>
            <a:off x="457200" y="1647905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700"/>
              </a:spcBef>
              <a:buSzPct val="100000"/>
              <a:buFont typeface="Arial"/>
              <a:buChar char="•"/>
              <a:defRPr sz="3200"/>
            </a:pPr>
            <a:r>
              <a:t>Avoid bad control loop </a:t>
            </a:r>
            <a:br/>
            <a:r>
              <a:t>interactions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4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2" name="join_ti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4079" y="1571736"/>
            <a:ext cx="5426669" cy="40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753" name="Shape 27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Hybrid Control and Responsiveness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2732407" y="4186235"/>
            <a:ext cx="2433885" cy="533189"/>
            <a:chOff x="0" y="0"/>
            <a:chExt cx="2433883" cy="533188"/>
          </a:xfrm>
        </p:grpSpPr>
        <p:sp>
          <p:nvSpPr>
            <p:cNvPr id="2754" name="Shape 2754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Slow join times!</a:t>
              </a:r>
            </a:p>
          </p:txBody>
        </p:sp>
        <p:sp>
          <p:nvSpPr>
            <p:cNvPr id="2755" name="Shape 2755"/>
            <p:cNvSpPr/>
            <p:nvPr/>
          </p:nvSpPr>
          <p:spPr>
            <a:xfrm flipH="1" flipV="1">
              <a:off x="0" y="-1"/>
              <a:ext cx="350969" cy="350970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757" name="Shape 2757"/>
          <p:cNvSpPr/>
          <p:nvPr/>
        </p:nvSpPr>
        <p:spPr>
          <a:xfrm>
            <a:off x="2041220" y="5795836"/>
            <a:ext cx="5061560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Experiments on EC2 nodes with a 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centralized controller at CMU across the Internet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9" name="join_ti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4079" y="1571736"/>
            <a:ext cx="5426669" cy="40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760" name="Shape 276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Hybrid Control and Responsiveness</a:t>
            </a:r>
          </a:p>
        </p:txBody>
      </p:sp>
      <p:grpSp>
        <p:nvGrpSpPr>
          <p:cNvPr id="2763" name="Group 2763"/>
          <p:cNvGrpSpPr/>
          <p:nvPr/>
        </p:nvGrpSpPr>
        <p:grpSpPr>
          <a:xfrm>
            <a:off x="2732407" y="4186235"/>
            <a:ext cx="2433885" cy="533189"/>
            <a:chOff x="0" y="0"/>
            <a:chExt cx="2433883" cy="533188"/>
          </a:xfrm>
        </p:grpSpPr>
        <p:sp>
          <p:nvSpPr>
            <p:cNvPr id="2761" name="Shape 2761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Slow join times!</a:t>
              </a:r>
            </a:p>
          </p:txBody>
        </p:sp>
        <p:sp>
          <p:nvSpPr>
            <p:cNvPr id="2762" name="Shape 2762"/>
            <p:cNvSpPr/>
            <p:nvPr/>
          </p:nvSpPr>
          <p:spPr>
            <a:xfrm flipH="1" flipV="1">
              <a:off x="0" y="-1"/>
              <a:ext cx="350969" cy="350970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764" name="Shape 2764"/>
          <p:cNvSpPr/>
          <p:nvPr/>
        </p:nvSpPr>
        <p:spPr>
          <a:xfrm>
            <a:off x="2041220" y="5795836"/>
            <a:ext cx="5061560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Experiments on EC2 nodes with a 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centralized controller at CMU across the Internet</a:t>
            </a:r>
          </a:p>
        </p:txBody>
      </p:sp>
      <p:grpSp>
        <p:nvGrpSpPr>
          <p:cNvPr id="2767" name="Group 2767"/>
          <p:cNvGrpSpPr/>
          <p:nvPr/>
        </p:nvGrpSpPr>
        <p:grpSpPr>
          <a:xfrm>
            <a:off x="4997069" y="2307371"/>
            <a:ext cx="1871395" cy="683340"/>
            <a:chOff x="-355688" y="168749"/>
            <a:chExt cx="1871393" cy="683339"/>
          </a:xfrm>
        </p:grpSpPr>
        <p:sp>
          <p:nvSpPr>
            <p:cNvPr id="2765" name="Shape 2765"/>
            <p:cNvSpPr/>
            <p:nvPr/>
          </p:nvSpPr>
          <p:spPr>
            <a:xfrm>
              <a:off x="449408" y="168749"/>
              <a:ext cx="1066298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Not stable</a:t>
              </a:r>
            </a:p>
          </p:txBody>
        </p:sp>
        <p:sp>
          <p:nvSpPr>
            <p:cNvPr id="2766" name="Shape 2766"/>
            <p:cNvSpPr/>
            <p:nvPr/>
          </p:nvSpPr>
          <p:spPr>
            <a:xfrm flipH="1">
              <a:off x="-355689" y="350968"/>
              <a:ext cx="706658" cy="501121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9" name="join_tim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4079" y="1571736"/>
            <a:ext cx="5426669" cy="4070002"/>
          </a:xfrm>
          <a:prstGeom prst="rect">
            <a:avLst/>
          </a:prstGeom>
          <a:ln w="12700">
            <a:miter lim="400000"/>
          </a:ln>
        </p:spPr>
      </p:pic>
      <p:sp>
        <p:nvSpPr>
          <p:cNvPr id="2770" name="Shape 277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Hybrid Control and Responsiveness</a:t>
            </a:r>
          </a:p>
        </p:txBody>
      </p:sp>
      <p:grpSp>
        <p:nvGrpSpPr>
          <p:cNvPr id="2773" name="Group 2773"/>
          <p:cNvGrpSpPr/>
          <p:nvPr/>
        </p:nvGrpSpPr>
        <p:grpSpPr>
          <a:xfrm>
            <a:off x="2732407" y="4186235"/>
            <a:ext cx="2433885" cy="533189"/>
            <a:chOff x="0" y="0"/>
            <a:chExt cx="2433883" cy="533188"/>
          </a:xfrm>
        </p:grpSpPr>
        <p:sp>
          <p:nvSpPr>
            <p:cNvPr id="2771" name="Shape 2771"/>
            <p:cNvSpPr/>
            <p:nvPr/>
          </p:nvSpPr>
          <p:spPr>
            <a:xfrm>
              <a:off x="449408" y="168749"/>
              <a:ext cx="198447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Slow join times!</a:t>
              </a:r>
            </a:p>
          </p:txBody>
        </p:sp>
        <p:sp>
          <p:nvSpPr>
            <p:cNvPr id="2772" name="Shape 2772"/>
            <p:cNvSpPr/>
            <p:nvPr/>
          </p:nvSpPr>
          <p:spPr>
            <a:xfrm flipH="1" flipV="1">
              <a:off x="0" y="-1"/>
              <a:ext cx="350969" cy="350970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774" name="Shape 2774"/>
          <p:cNvSpPr/>
          <p:nvPr/>
        </p:nvSpPr>
        <p:spPr>
          <a:xfrm>
            <a:off x="2041220" y="5795836"/>
            <a:ext cx="5061560" cy="6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Experiments on EC2 nodes with a 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centralized controller at CMU across the Internet</a:t>
            </a:r>
          </a:p>
        </p:txBody>
      </p:sp>
      <p:grpSp>
        <p:nvGrpSpPr>
          <p:cNvPr id="2777" name="Group 2777"/>
          <p:cNvGrpSpPr/>
          <p:nvPr/>
        </p:nvGrpSpPr>
        <p:grpSpPr>
          <a:xfrm>
            <a:off x="4997069" y="2307371"/>
            <a:ext cx="1871395" cy="683340"/>
            <a:chOff x="-355688" y="168749"/>
            <a:chExt cx="1871393" cy="683339"/>
          </a:xfrm>
        </p:grpSpPr>
        <p:sp>
          <p:nvSpPr>
            <p:cNvPr id="2775" name="Shape 2775"/>
            <p:cNvSpPr/>
            <p:nvPr/>
          </p:nvSpPr>
          <p:spPr>
            <a:xfrm>
              <a:off x="449408" y="168749"/>
              <a:ext cx="1066298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Not stable</a:t>
              </a:r>
            </a:p>
          </p:txBody>
        </p:sp>
        <p:sp>
          <p:nvSpPr>
            <p:cNvPr id="2776" name="Shape 2776"/>
            <p:cNvSpPr/>
            <p:nvPr/>
          </p:nvSpPr>
          <p:spPr>
            <a:xfrm flipH="1">
              <a:off x="-355689" y="350968"/>
              <a:ext cx="706658" cy="501121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780" name="Group 2780"/>
          <p:cNvGrpSpPr/>
          <p:nvPr/>
        </p:nvGrpSpPr>
        <p:grpSpPr>
          <a:xfrm>
            <a:off x="5067797" y="5082282"/>
            <a:ext cx="3304911" cy="890266"/>
            <a:chOff x="3791796" y="-26266"/>
            <a:chExt cx="3304910" cy="890264"/>
          </a:xfrm>
        </p:grpSpPr>
        <p:sp>
          <p:nvSpPr>
            <p:cNvPr id="2778" name="Shape 2778"/>
            <p:cNvSpPr/>
            <p:nvPr/>
          </p:nvSpPr>
          <p:spPr>
            <a:xfrm>
              <a:off x="5112231" y="220158"/>
              <a:ext cx="1984477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Great join times and more stable</a:t>
              </a:r>
            </a:p>
          </p:txBody>
        </p:sp>
        <p:sp>
          <p:nvSpPr>
            <p:cNvPr id="2779" name="Shape 2779"/>
            <p:cNvSpPr/>
            <p:nvPr/>
          </p:nvSpPr>
          <p:spPr>
            <a:xfrm flipH="1" flipV="1">
              <a:off x="3791796" y="-26267"/>
              <a:ext cx="1265293" cy="333314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Shape 278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>
                <a:solidFill>
                  <a:srgbClr val="3366FF"/>
                </a:solidFill>
              </a:defRPr>
            </a:pPr>
            <a:r>
              <a:rPr>
                <a:solidFill>
                  <a:srgbClr val="0000FF"/>
                </a:solidFill>
              </a:rPr>
              <a:t>Outline</a:t>
            </a:r>
          </a:p>
        </p:txBody>
      </p:sp>
      <p:grpSp>
        <p:nvGrpSpPr>
          <p:cNvPr id="2795" name="Group 2795"/>
          <p:cNvGrpSpPr/>
          <p:nvPr/>
        </p:nvGrpSpPr>
        <p:grpSpPr>
          <a:xfrm>
            <a:off x="2732742" y="1603083"/>
            <a:ext cx="1366600" cy="3951677"/>
            <a:chOff x="0" y="-73168"/>
            <a:chExt cx="1366598" cy="3951675"/>
          </a:xfrm>
        </p:grpSpPr>
        <p:grpSp>
          <p:nvGrpSpPr>
            <p:cNvPr id="2787" name="Group 2787"/>
            <p:cNvGrpSpPr/>
            <p:nvPr/>
          </p:nvGrpSpPr>
          <p:grpSpPr>
            <a:xfrm>
              <a:off x="0" y="-73169"/>
              <a:ext cx="1366599" cy="1597943"/>
              <a:chOff x="0" y="-73168"/>
              <a:chExt cx="1366598" cy="1597942"/>
            </a:xfrm>
          </p:grpSpPr>
          <p:pic>
            <p:nvPicPr>
              <p:cNvPr id="2785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11" y="-73169"/>
                <a:ext cx="986577" cy="986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86" name="Shape 2786"/>
              <p:cNvSpPr/>
              <p:nvPr/>
            </p:nvSpPr>
            <p:spPr>
              <a:xfrm>
                <a:off x="0" y="913407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Centralized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  <p:grpSp>
          <p:nvGrpSpPr>
            <p:cNvPr id="2794" name="Group 2794"/>
            <p:cNvGrpSpPr/>
            <p:nvPr/>
          </p:nvGrpSpPr>
          <p:grpSpPr>
            <a:xfrm>
              <a:off x="0" y="2597250"/>
              <a:ext cx="1366599" cy="1281258"/>
              <a:chOff x="0" y="164462"/>
              <a:chExt cx="1366598" cy="1281257"/>
            </a:xfrm>
          </p:grpSpPr>
          <p:grpSp>
            <p:nvGrpSpPr>
              <p:cNvPr id="2792" name="Group 2792"/>
              <p:cNvGrpSpPr/>
              <p:nvPr/>
            </p:nvGrpSpPr>
            <p:grpSpPr>
              <a:xfrm>
                <a:off x="122957" y="164462"/>
                <a:ext cx="1120685" cy="597288"/>
                <a:chOff x="0" y="4751"/>
                <a:chExt cx="1120684" cy="597286"/>
              </a:xfrm>
            </p:grpSpPr>
            <p:sp>
              <p:nvSpPr>
                <p:cNvPr id="2788" name="Shape 2788"/>
                <p:cNvSpPr/>
                <p:nvPr/>
              </p:nvSpPr>
              <p:spPr>
                <a:xfrm>
                  <a:off x="0" y="4751"/>
                  <a:ext cx="1120685" cy="597288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89" name="Shape 2789"/>
                <p:cNvSpPr/>
                <p:nvPr/>
              </p:nvSpPr>
              <p:spPr>
                <a:xfrm>
                  <a:off x="30151" y="126854"/>
                  <a:ext cx="1055987" cy="432779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0" name="Shape 2790"/>
                <p:cNvSpPr/>
                <p:nvPr/>
              </p:nvSpPr>
              <p:spPr>
                <a:xfrm>
                  <a:off x="403934" y="148722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791" name="Shape 2791"/>
                <p:cNvSpPr/>
                <p:nvPr/>
              </p:nvSpPr>
              <p:spPr>
                <a:xfrm>
                  <a:off x="403934" y="354335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2793" name="Shape 2793"/>
              <p:cNvSpPr/>
              <p:nvPr/>
            </p:nvSpPr>
            <p:spPr>
              <a:xfrm>
                <a:off x="0" y="834353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Distributed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</p:grpSp>
      <p:pic>
        <p:nvPicPr>
          <p:cNvPr id="2796" name="buffer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605" y="2592689"/>
            <a:ext cx="1390066" cy="1390066"/>
          </a:xfrm>
          <a:prstGeom prst="rect">
            <a:avLst/>
          </a:prstGeom>
          <a:ln w="12700">
            <a:miter lim="400000"/>
          </a:ln>
        </p:spPr>
      </p:pic>
      <p:sp>
        <p:nvSpPr>
          <p:cNvPr id="2797" name="Shape 2797"/>
          <p:cNvSpPr/>
          <p:nvPr/>
        </p:nvSpPr>
        <p:spPr>
          <a:xfrm>
            <a:off x="110833" y="3673499"/>
            <a:ext cx="1729609" cy="61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Problems with Live Video Today</a:t>
            </a:r>
          </a:p>
        </p:txBody>
      </p:sp>
      <p:grpSp>
        <p:nvGrpSpPr>
          <p:cNvPr id="2800" name="Group 2800"/>
          <p:cNvGrpSpPr/>
          <p:nvPr/>
        </p:nvGrpSpPr>
        <p:grpSpPr>
          <a:xfrm>
            <a:off x="7613551" y="2495565"/>
            <a:ext cx="1366600" cy="1902356"/>
            <a:chOff x="0" y="35485"/>
            <a:chExt cx="1366598" cy="1902354"/>
          </a:xfrm>
        </p:grpSpPr>
        <p:pic>
          <p:nvPicPr>
            <p:cNvPr id="2798" name="48ee1e8a0a8f50dce4f8cb9ab418e211_XL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67" t="7678" r="2854" b="10744"/>
            <a:stretch>
              <a:fillRect/>
            </a:stretch>
          </p:blipFill>
          <p:spPr>
            <a:xfrm>
              <a:off x="30601" y="35485"/>
              <a:ext cx="1305397" cy="114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6" fill="norm" stroke="1" extrusionOk="0">
                  <a:moveTo>
                    <a:pt x="8972" y="19"/>
                  </a:moveTo>
                  <a:cubicBezTo>
                    <a:pt x="8835" y="41"/>
                    <a:pt x="8710" y="108"/>
                    <a:pt x="8710" y="199"/>
                  </a:cubicBezTo>
                  <a:cubicBezTo>
                    <a:pt x="8710" y="290"/>
                    <a:pt x="8607" y="380"/>
                    <a:pt x="8481" y="401"/>
                  </a:cubicBezTo>
                  <a:cubicBezTo>
                    <a:pt x="8313" y="428"/>
                    <a:pt x="8263" y="496"/>
                    <a:pt x="8298" y="647"/>
                  </a:cubicBezTo>
                  <a:cubicBezTo>
                    <a:pt x="8326" y="771"/>
                    <a:pt x="8256" y="951"/>
                    <a:pt x="8121" y="1096"/>
                  </a:cubicBezTo>
                  <a:cubicBezTo>
                    <a:pt x="7996" y="1229"/>
                    <a:pt x="7921" y="1407"/>
                    <a:pt x="7950" y="1493"/>
                  </a:cubicBezTo>
                  <a:cubicBezTo>
                    <a:pt x="7979" y="1579"/>
                    <a:pt x="7952" y="1723"/>
                    <a:pt x="7891" y="1807"/>
                  </a:cubicBezTo>
                  <a:cubicBezTo>
                    <a:pt x="7814" y="1913"/>
                    <a:pt x="7803" y="2098"/>
                    <a:pt x="7865" y="2413"/>
                  </a:cubicBezTo>
                  <a:cubicBezTo>
                    <a:pt x="7973" y="2960"/>
                    <a:pt x="7865" y="3177"/>
                    <a:pt x="7446" y="3228"/>
                  </a:cubicBezTo>
                  <a:cubicBezTo>
                    <a:pt x="7217" y="3256"/>
                    <a:pt x="7153" y="3222"/>
                    <a:pt x="7164" y="3071"/>
                  </a:cubicBezTo>
                  <a:cubicBezTo>
                    <a:pt x="7171" y="2964"/>
                    <a:pt x="7142" y="2898"/>
                    <a:pt x="7098" y="2929"/>
                  </a:cubicBezTo>
                  <a:cubicBezTo>
                    <a:pt x="7054" y="2960"/>
                    <a:pt x="6990" y="2935"/>
                    <a:pt x="6954" y="2869"/>
                  </a:cubicBezTo>
                  <a:cubicBezTo>
                    <a:pt x="6918" y="2803"/>
                    <a:pt x="6729" y="2760"/>
                    <a:pt x="6535" y="2779"/>
                  </a:cubicBezTo>
                  <a:cubicBezTo>
                    <a:pt x="6260" y="2806"/>
                    <a:pt x="6161" y="2767"/>
                    <a:pt x="6083" y="2592"/>
                  </a:cubicBezTo>
                  <a:cubicBezTo>
                    <a:pt x="5971" y="2342"/>
                    <a:pt x="5494" y="2282"/>
                    <a:pt x="5493" y="2517"/>
                  </a:cubicBezTo>
                  <a:cubicBezTo>
                    <a:pt x="5492" y="2705"/>
                    <a:pt x="5253" y="2867"/>
                    <a:pt x="5087" y="2794"/>
                  </a:cubicBezTo>
                  <a:cubicBezTo>
                    <a:pt x="5011" y="2761"/>
                    <a:pt x="4956" y="2813"/>
                    <a:pt x="4956" y="2914"/>
                  </a:cubicBezTo>
                  <a:cubicBezTo>
                    <a:pt x="4956" y="3010"/>
                    <a:pt x="4864" y="3145"/>
                    <a:pt x="4752" y="3213"/>
                  </a:cubicBezTo>
                  <a:cubicBezTo>
                    <a:pt x="4641" y="3281"/>
                    <a:pt x="4576" y="3397"/>
                    <a:pt x="4602" y="3475"/>
                  </a:cubicBezTo>
                  <a:cubicBezTo>
                    <a:pt x="4628" y="3552"/>
                    <a:pt x="4608" y="3682"/>
                    <a:pt x="4562" y="3767"/>
                  </a:cubicBezTo>
                  <a:cubicBezTo>
                    <a:pt x="4515" y="3855"/>
                    <a:pt x="4525" y="3980"/>
                    <a:pt x="4582" y="4058"/>
                  </a:cubicBezTo>
                  <a:cubicBezTo>
                    <a:pt x="4707" y="4230"/>
                    <a:pt x="4539" y="4603"/>
                    <a:pt x="4267" y="4769"/>
                  </a:cubicBezTo>
                  <a:cubicBezTo>
                    <a:pt x="4133" y="4851"/>
                    <a:pt x="4087" y="4965"/>
                    <a:pt x="4117" y="5150"/>
                  </a:cubicBezTo>
                  <a:cubicBezTo>
                    <a:pt x="4147" y="5340"/>
                    <a:pt x="4094" y="5464"/>
                    <a:pt x="3933" y="5584"/>
                  </a:cubicBezTo>
                  <a:cubicBezTo>
                    <a:pt x="3742" y="5727"/>
                    <a:pt x="3714" y="5836"/>
                    <a:pt x="3730" y="6302"/>
                  </a:cubicBezTo>
                  <a:cubicBezTo>
                    <a:pt x="3741" y="6605"/>
                    <a:pt x="3712" y="6974"/>
                    <a:pt x="3665" y="7117"/>
                  </a:cubicBezTo>
                  <a:cubicBezTo>
                    <a:pt x="3580" y="7376"/>
                    <a:pt x="3574" y="7375"/>
                    <a:pt x="3429" y="7155"/>
                  </a:cubicBezTo>
                  <a:cubicBezTo>
                    <a:pt x="3293" y="6949"/>
                    <a:pt x="3291" y="6970"/>
                    <a:pt x="3337" y="7462"/>
                  </a:cubicBezTo>
                  <a:cubicBezTo>
                    <a:pt x="3380" y="7926"/>
                    <a:pt x="3356" y="8018"/>
                    <a:pt x="3160" y="8165"/>
                  </a:cubicBezTo>
                  <a:cubicBezTo>
                    <a:pt x="2958" y="8316"/>
                    <a:pt x="2933" y="8424"/>
                    <a:pt x="2924" y="9227"/>
                  </a:cubicBezTo>
                  <a:cubicBezTo>
                    <a:pt x="2913" y="10192"/>
                    <a:pt x="2866" y="10374"/>
                    <a:pt x="2655" y="10281"/>
                  </a:cubicBezTo>
                  <a:cubicBezTo>
                    <a:pt x="2580" y="10249"/>
                    <a:pt x="2518" y="10274"/>
                    <a:pt x="2518" y="10334"/>
                  </a:cubicBezTo>
                  <a:cubicBezTo>
                    <a:pt x="2518" y="10393"/>
                    <a:pt x="2427" y="10542"/>
                    <a:pt x="2315" y="10670"/>
                  </a:cubicBezTo>
                  <a:cubicBezTo>
                    <a:pt x="2202" y="10799"/>
                    <a:pt x="2101" y="11036"/>
                    <a:pt x="2085" y="11194"/>
                  </a:cubicBezTo>
                  <a:cubicBezTo>
                    <a:pt x="2070" y="11352"/>
                    <a:pt x="1981" y="11543"/>
                    <a:pt x="1889" y="11620"/>
                  </a:cubicBezTo>
                  <a:cubicBezTo>
                    <a:pt x="1797" y="11697"/>
                    <a:pt x="1744" y="11806"/>
                    <a:pt x="1777" y="11867"/>
                  </a:cubicBezTo>
                  <a:cubicBezTo>
                    <a:pt x="1810" y="11928"/>
                    <a:pt x="1797" y="12010"/>
                    <a:pt x="1745" y="12047"/>
                  </a:cubicBezTo>
                  <a:cubicBezTo>
                    <a:pt x="1692" y="12083"/>
                    <a:pt x="1675" y="12189"/>
                    <a:pt x="1705" y="12278"/>
                  </a:cubicBezTo>
                  <a:cubicBezTo>
                    <a:pt x="1739" y="12378"/>
                    <a:pt x="1683" y="12474"/>
                    <a:pt x="1561" y="12525"/>
                  </a:cubicBezTo>
                  <a:cubicBezTo>
                    <a:pt x="1451" y="12572"/>
                    <a:pt x="1356" y="12645"/>
                    <a:pt x="1351" y="12690"/>
                  </a:cubicBezTo>
                  <a:cubicBezTo>
                    <a:pt x="1347" y="12735"/>
                    <a:pt x="1317" y="12851"/>
                    <a:pt x="1286" y="12944"/>
                  </a:cubicBezTo>
                  <a:cubicBezTo>
                    <a:pt x="1255" y="13038"/>
                    <a:pt x="1256" y="13224"/>
                    <a:pt x="1286" y="13356"/>
                  </a:cubicBezTo>
                  <a:cubicBezTo>
                    <a:pt x="1354" y="13653"/>
                    <a:pt x="1197" y="13999"/>
                    <a:pt x="998" y="13999"/>
                  </a:cubicBezTo>
                  <a:cubicBezTo>
                    <a:pt x="890" y="13999"/>
                    <a:pt x="858" y="14093"/>
                    <a:pt x="880" y="14328"/>
                  </a:cubicBezTo>
                  <a:cubicBezTo>
                    <a:pt x="900" y="14549"/>
                    <a:pt x="834" y="14743"/>
                    <a:pt x="683" y="14926"/>
                  </a:cubicBezTo>
                  <a:cubicBezTo>
                    <a:pt x="517" y="15128"/>
                    <a:pt x="470" y="15303"/>
                    <a:pt x="486" y="15629"/>
                  </a:cubicBezTo>
                  <a:cubicBezTo>
                    <a:pt x="514" y="16159"/>
                    <a:pt x="427" y="16340"/>
                    <a:pt x="152" y="16340"/>
                  </a:cubicBezTo>
                  <a:cubicBezTo>
                    <a:pt x="-46" y="16340"/>
                    <a:pt x="-45" y="16346"/>
                    <a:pt x="126" y="16490"/>
                  </a:cubicBezTo>
                  <a:cubicBezTo>
                    <a:pt x="305" y="16639"/>
                    <a:pt x="256" y="16962"/>
                    <a:pt x="74" y="16834"/>
                  </a:cubicBezTo>
                  <a:cubicBezTo>
                    <a:pt x="17" y="16794"/>
                    <a:pt x="0" y="16866"/>
                    <a:pt x="34" y="17021"/>
                  </a:cubicBezTo>
                  <a:cubicBezTo>
                    <a:pt x="66" y="17164"/>
                    <a:pt x="100" y="17469"/>
                    <a:pt x="113" y="17694"/>
                  </a:cubicBezTo>
                  <a:cubicBezTo>
                    <a:pt x="140" y="18187"/>
                    <a:pt x="436" y="18620"/>
                    <a:pt x="624" y="18442"/>
                  </a:cubicBezTo>
                  <a:cubicBezTo>
                    <a:pt x="773" y="18301"/>
                    <a:pt x="1093" y="18461"/>
                    <a:pt x="1234" y="18748"/>
                  </a:cubicBezTo>
                  <a:cubicBezTo>
                    <a:pt x="1304" y="18892"/>
                    <a:pt x="1498" y="18943"/>
                    <a:pt x="2072" y="18965"/>
                  </a:cubicBezTo>
                  <a:cubicBezTo>
                    <a:pt x="2627" y="18987"/>
                    <a:pt x="2795" y="18959"/>
                    <a:pt x="2741" y="18861"/>
                  </a:cubicBezTo>
                  <a:cubicBezTo>
                    <a:pt x="2628" y="18655"/>
                    <a:pt x="2618" y="18417"/>
                    <a:pt x="2714" y="18285"/>
                  </a:cubicBezTo>
                  <a:cubicBezTo>
                    <a:pt x="2768" y="18211"/>
                    <a:pt x="2750" y="18044"/>
                    <a:pt x="2669" y="17866"/>
                  </a:cubicBezTo>
                  <a:cubicBezTo>
                    <a:pt x="2596" y="17705"/>
                    <a:pt x="2561" y="17547"/>
                    <a:pt x="2590" y="17514"/>
                  </a:cubicBezTo>
                  <a:cubicBezTo>
                    <a:pt x="2618" y="17482"/>
                    <a:pt x="2680" y="17246"/>
                    <a:pt x="2728" y="16983"/>
                  </a:cubicBezTo>
                  <a:cubicBezTo>
                    <a:pt x="2845" y="16336"/>
                    <a:pt x="2854" y="16303"/>
                    <a:pt x="2944" y="16138"/>
                  </a:cubicBezTo>
                  <a:cubicBezTo>
                    <a:pt x="2989" y="16056"/>
                    <a:pt x="3104" y="16024"/>
                    <a:pt x="3212" y="16063"/>
                  </a:cubicBezTo>
                  <a:cubicBezTo>
                    <a:pt x="3340" y="16109"/>
                    <a:pt x="3394" y="16080"/>
                    <a:pt x="3376" y="15981"/>
                  </a:cubicBezTo>
                  <a:cubicBezTo>
                    <a:pt x="3356" y="15871"/>
                    <a:pt x="3499" y="15839"/>
                    <a:pt x="3933" y="15839"/>
                  </a:cubicBezTo>
                  <a:cubicBezTo>
                    <a:pt x="4361" y="15839"/>
                    <a:pt x="4509" y="15875"/>
                    <a:pt x="4490" y="15981"/>
                  </a:cubicBezTo>
                  <a:cubicBezTo>
                    <a:pt x="4476" y="16060"/>
                    <a:pt x="4521" y="16114"/>
                    <a:pt x="4589" y="16101"/>
                  </a:cubicBezTo>
                  <a:cubicBezTo>
                    <a:pt x="4813" y="16058"/>
                    <a:pt x="5230" y="16244"/>
                    <a:pt x="5401" y="16460"/>
                  </a:cubicBezTo>
                  <a:cubicBezTo>
                    <a:pt x="5494" y="16577"/>
                    <a:pt x="5621" y="16669"/>
                    <a:pt x="5683" y="16669"/>
                  </a:cubicBezTo>
                  <a:cubicBezTo>
                    <a:pt x="5863" y="16669"/>
                    <a:pt x="6350" y="17305"/>
                    <a:pt x="6233" y="17387"/>
                  </a:cubicBezTo>
                  <a:cubicBezTo>
                    <a:pt x="6177" y="17427"/>
                    <a:pt x="6157" y="17601"/>
                    <a:pt x="6187" y="17776"/>
                  </a:cubicBezTo>
                  <a:cubicBezTo>
                    <a:pt x="6232" y="18029"/>
                    <a:pt x="6199" y="18122"/>
                    <a:pt x="6030" y="18225"/>
                  </a:cubicBezTo>
                  <a:cubicBezTo>
                    <a:pt x="5908" y="18300"/>
                    <a:pt x="5843" y="18427"/>
                    <a:pt x="5873" y="18517"/>
                  </a:cubicBezTo>
                  <a:cubicBezTo>
                    <a:pt x="5929" y="18684"/>
                    <a:pt x="5595" y="18946"/>
                    <a:pt x="5454" y="18846"/>
                  </a:cubicBezTo>
                  <a:cubicBezTo>
                    <a:pt x="5407" y="18813"/>
                    <a:pt x="5344" y="18888"/>
                    <a:pt x="5316" y="19010"/>
                  </a:cubicBezTo>
                  <a:cubicBezTo>
                    <a:pt x="5286" y="19142"/>
                    <a:pt x="5213" y="19210"/>
                    <a:pt x="5132" y="19175"/>
                  </a:cubicBezTo>
                  <a:cubicBezTo>
                    <a:pt x="4921" y="19082"/>
                    <a:pt x="4910" y="19833"/>
                    <a:pt x="5119" y="20072"/>
                  </a:cubicBezTo>
                  <a:cubicBezTo>
                    <a:pt x="5212" y="20179"/>
                    <a:pt x="5298" y="20338"/>
                    <a:pt x="5309" y="20424"/>
                  </a:cubicBezTo>
                  <a:cubicBezTo>
                    <a:pt x="5350" y="20744"/>
                    <a:pt x="5551" y="20879"/>
                    <a:pt x="5912" y="20843"/>
                  </a:cubicBezTo>
                  <a:cubicBezTo>
                    <a:pt x="6118" y="20822"/>
                    <a:pt x="6370" y="20882"/>
                    <a:pt x="6502" y="20977"/>
                  </a:cubicBezTo>
                  <a:cubicBezTo>
                    <a:pt x="6713" y="21131"/>
                    <a:pt x="6722" y="21160"/>
                    <a:pt x="6581" y="21322"/>
                  </a:cubicBezTo>
                  <a:cubicBezTo>
                    <a:pt x="6495" y="21419"/>
                    <a:pt x="6117" y="21469"/>
                    <a:pt x="5486" y="21516"/>
                  </a:cubicBezTo>
                  <a:lnTo>
                    <a:pt x="13284" y="21516"/>
                  </a:lnTo>
                  <a:cubicBezTo>
                    <a:pt x="11183" y="21472"/>
                    <a:pt x="9335" y="21418"/>
                    <a:pt x="9274" y="21396"/>
                  </a:cubicBezTo>
                  <a:cubicBezTo>
                    <a:pt x="9205" y="21372"/>
                    <a:pt x="9183" y="21247"/>
                    <a:pt x="9215" y="21097"/>
                  </a:cubicBezTo>
                  <a:cubicBezTo>
                    <a:pt x="9244" y="20956"/>
                    <a:pt x="9276" y="20644"/>
                    <a:pt x="9287" y="20402"/>
                  </a:cubicBezTo>
                  <a:cubicBezTo>
                    <a:pt x="9303" y="20044"/>
                    <a:pt x="9345" y="19948"/>
                    <a:pt x="9523" y="19900"/>
                  </a:cubicBezTo>
                  <a:cubicBezTo>
                    <a:pt x="9752" y="19839"/>
                    <a:pt x="9784" y="19713"/>
                    <a:pt x="9621" y="19489"/>
                  </a:cubicBezTo>
                  <a:cubicBezTo>
                    <a:pt x="9558" y="19402"/>
                    <a:pt x="9561" y="19278"/>
                    <a:pt x="9634" y="19122"/>
                  </a:cubicBezTo>
                  <a:cubicBezTo>
                    <a:pt x="9695" y="18993"/>
                    <a:pt x="9730" y="18749"/>
                    <a:pt x="9713" y="18584"/>
                  </a:cubicBezTo>
                  <a:cubicBezTo>
                    <a:pt x="9686" y="18314"/>
                    <a:pt x="9644" y="18281"/>
                    <a:pt x="9294" y="18277"/>
                  </a:cubicBezTo>
                  <a:cubicBezTo>
                    <a:pt x="9079" y="18275"/>
                    <a:pt x="8781" y="18320"/>
                    <a:pt x="8632" y="18374"/>
                  </a:cubicBezTo>
                  <a:cubicBezTo>
                    <a:pt x="8448" y="18442"/>
                    <a:pt x="8264" y="18428"/>
                    <a:pt x="8055" y="18330"/>
                  </a:cubicBezTo>
                  <a:cubicBezTo>
                    <a:pt x="7886" y="18250"/>
                    <a:pt x="7635" y="18183"/>
                    <a:pt x="7498" y="18180"/>
                  </a:cubicBezTo>
                  <a:cubicBezTo>
                    <a:pt x="7284" y="18175"/>
                    <a:pt x="7255" y="18128"/>
                    <a:pt x="7282" y="17866"/>
                  </a:cubicBezTo>
                  <a:cubicBezTo>
                    <a:pt x="7307" y="17623"/>
                    <a:pt x="7258" y="17541"/>
                    <a:pt x="7059" y="17454"/>
                  </a:cubicBezTo>
                  <a:cubicBezTo>
                    <a:pt x="6856" y="17366"/>
                    <a:pt x="6810" y="17274"/>
                    <a:pt x="6810" y="16961"/>
                  </a:cubicBezTo>
                  <a:cubicBezTo>
                    <a:pt x="6810" y="16731"/>
                    <a:pt x="6867" y="16530"/>
                    <a:pt x="6954" y="16475"/>
                  </a:cubicBezTo>
                  <a:cubicBezTo>
                    <a:pt x="7137" y="16358"/>
                    <a:pt x="7317" y="15697"/>
                    <a:pt x="7190" y="15607"/>
                  </a:cubicBezTo>
                  <a:cubicBezTo>
                    <a:pt x="7018" y="15486"/>
                    <a:pt x="7293" y="15099"/>
                    <a:pt x="7498" y="15173"/>
                  </a:cubicBezTo>
                  <a:cubicBezTo>
                    <a:pt x="7633" y="15222"/>
                    <a:pt x="7688" y="15186"/>
                    <a:pt x="7688" y="15053"/>
                  </a:cubicBezTo>
                  <a:cubicBezTo>
                    <a:pt x="7688" y="14952"/>
                    <a:pt x="7763" y="14843"/>
                    <a:pt x="7858" y="14814"/>
                  </a:cubicBezTo>
                  <a:cubicBezTo>
                    <a:pt x="7954" y="14785"/>
                    <a:pt x="8076" y="14656"/>
                    <a:pt x="8127" y="14522"/>
                  </a:cubicBezTo>
                  <a:cubicBezTo>
                    <a:pt x="8258" y="14182"/>
                    <a:pt x="8861" y="14186"/>
                    <a:pt x="9012" y="14530"/>
                  </a:cubicBezTo>
                  <a:cubicBezTo>
                    <a:pt x="9087" y="14701"/>
                    <a:pt x="9146" y="14736"/>
                    <a:pt x="9221" y="14650"/>
                  </a:cubicBezTo>
                  <a:cubicBezTo>
                    <a:pt x="9297" y="14564"/>
                    <a:pt x="9359" y="14601"/>
                    <a:pt x="9438" y="14769"/>
                  </a:cubicBezTo>
                  <a:cubicBezTo>
                    <a:pt x="9498" y="14898"/>
                    <a:pt x="9513" y="15000"/>
                    <a:pt x="9470" y="15001"/>
                  </a:cubicBezTo>
                  <a:cubicBezTo>
                    <a:pt x="9229" y="15009"/>
                    <a:pt x="9934" y="15440"/>
                    <a:pt x="10191" y="15442"/>
                  </a:cubicBezTo>
                  <a:cubicBezTo>
                    <a:pt x="10362" y="15444"/>
                    <a:pt x="10533" y="15505"/>
                    <a:pt x="10571" y="15577"/>
                  </a:cubicBezTo>
                  <a:cubicBezTo>
                    <a:pt x="10618" y="15663"/>
                    <a:pt x="10670" y="15626"/>
                    <a:pt x="10722" y="15465"/>
                  </a:cubicBezTo>
                  <a:cubicBezTo>
                    <a:pt x="10765" y="15331"/>
                    <a:pt x="10901" y="15172"/>
                    <a:pt x="11024" y="15113"/>
                  </a:cubicBezTo>
                  <a:cubicBezTo>
                    <a:pt x="11336" y="14964"/>
                    <a:pt x="11540" y="14759"/>
                    <a:pt x="11626" y="14500"/>
                  </a:cubicBezTo>
                  <a:cubicBezTo>
                    <a:pt x="11699" y="14283"/>
                    <a:pt x="11701" y="14285"/>
                    <a:pt x="11882" y="14537"/>
                  </a:cubicBezTo>
                  <a:cubicBezTo>
                    <a:pt x="11984" y="14680"/>
                    <a:pt x="12108" y="14766"/>
                    <a:pt x="12157" y="14732"/>
                  </a:cubicBezTo>
                  <a:cubicBezTo>
                    <a:pt x="12206" y="14697"/>
                    <a:pt x="12366" y="14774"/>
                    <a:pt x="12511" y="14904"/>
                  </a:cubicBezTo>
                  <a:cubicBezTo>
                    <a:pt x="12656" y="15034"/>
                    <a:pt x="12938" y="15153"/>
                    <a:pt x="13140" y="15166"/>
                  </a:cubicBezTo>
                  <a:cubicBezTo>
                    <a:pt x="13600" y="15195"/>
                    <a:pt x="13742" y="15294"/>
                    <a:pt x="13664" y="15525"/>
                  </a:cubicBezTo>
                  <a:cubicBezTo>
                    <a:pt x="13612" y="15679"/>
                    <a:pt x="13660" y="15692"/>
                    <a:pt x="14018" y="15637"/>
                  </a:cubicBezTo>
                  <a:cubicBezTo>
                    <a:pt x="14382" y="15581"/>
                    <a:pt x="14468" y="15616"/>
                    <a:pt x="14673" y="15869"/>
                  </a:cubicBezTo>
                  <a:cubicBezTo>
                    <a:pt x="14853" y="16090"/>
                    <a:pt x="15010" y="16155"/>
                    <a:pt x="15322" y="16160"/>
                  </a:cubicBezTo>
                  <a:cubicBezTo>
                    <a:pt x="15666" y="16166"/>
                    <a:pt x="15728" y="16206"/>
                    <a:pt x="15728" y="16392"/>
                  </a:cubicBezTo>
                  <a:cubicBezTo>
                    <a:pt x="15729" y="16628"/>
                    <a:pt x="16025" y="16711"/>
                    <a:pt x="16233" y="16534"/>
                  </a:cubicBezTo>
                  <a:cubicBezTo>
                    <a:pt x="16299" y="16478"/>
                    <a:pt x="16551" y="16550"/>
                    <a:pt x="16862" y="16707"/>
                  </a:cubicBezTo>
                  <a:cubicBezTo>
                    <a:pt x="17149" y="16851"/>
                    <a:pt x="17577" y="17001"/>
                    <a:pt x="17806" y="17043"/>
                  </a:cubicBezTo>
                  <a:cubicBezTo>
                    <a:pt x="18188" y="17113"/>
                    <a:pt x="18225" y="17096"/>
                    <a:pt x="18310" y="16841"/>
                  </a:cubicBezTo>
                  <a:cubicBezTo>
                    <a:pt x="18372" y="16656"/>
                    <a:pt x="18453" y="16588"/>
                    <a:pt x="18553" y="16632"/>
                  </a:cubicBezTo>
                  <a:cubicBezTo>
                    <a:pt x="18726" y="16707"/>
                    <a:pt x="18758" y="16448"/>
                    <a:pt x="18599" y="16265"/>
                  </a:cubicBezTo>
                  <a:cubicBezTo>
                    <a:pt x="18464" y="16111"/>
                    <a:pt x="18740" y="15318"/>
                    <a:pt x="18913" y="15360"/>
                  </a:cubicBezTo>
                  <a:cubicBezTo>
                    <a:pt x="19046" y="15392"/>
                    <a:pt x="19127" y="14366"/>
                    <a:pt x="18998" y="14276"/>
                  </a:cubicBezTo>
                  <a:cubicBezTo>
                    <a:pt x="18959" y="14248"/>
                    <a:pt x="18691" y="14218"/>
                    <a:pt x="18402" y="14208"/>
                  </a:cubicBezTo>
                  <a:cubicBezTo>
                    <a:pt x="18113" y="14198"/>
                    <a:pt x="17826" y="14149"/>
                    <a:pt x="17766" y="14096"/>
                  </a:cubicBezTo>
                  <a:cubicBezTo>
                    <a:pt x="17707" y="14043"/>
                    <a:pt x="17478" y="14016"/>
                    <a:pt x="17255" y="14036"/>
                  </a:cubicBezTo>
                  <a:cubicBezTo>
                    <a:pt x="16959" y="14063"/>
                    <a:pt x="16809" y="14020"/>
                    <a:pt x="16692" y="13872"/>
                  </a:cubicBezTo>
                  <a:cubicBezTo>
                    <a:pt x="16603" y="13760"/>
                    <a:pt x="16571" y="13664"/>
                    <a:pt x="16620" y="13662"/>
                  </a:cubicBezTo>
                  <a:cubicBezTo>
                    <a:pt x="16668" y="13661"/>
                    <a:pt x="16596" y="13563"/>
                    <a:pt x="16462" y="13445"/>
                  </a:cubicBezTo>
                  <a:cubicBezTo>
                    <a:pt x="16245" y="13255"/>
                    <a:pt x="16218" y="13152"/>
                    <a:pt x="16220" y="12495"/>
                  </a:cubicBezTo>
                  <a:cubicBezTo>
                    <a:pt x="16222" y="11850"/>
                    <a:pt x="16252" y="11736"/>
                    <a:pt x="16456" y="11560"/>
                  </a:cubicBezTo>
                  <a:cubicBezTo>
                    <a:pt x="16616" y="11423"/>
                    <a:pt x="16665" y="11299"/>
                    <a:pt x="16620" y="11164"/>
                  </a:cubicBezTo>
                  <a:cubicBezTo>
                    <a:pt x="16524" y="10880"/>
                    <a:pt x="16804" y="10429"/>
                    <a:pt x="17019" y="10521"/>
                  </a:cubicBezTo>
                  <a:cubicBezTo>
                    <a:pt x="17165" y="10583"/>
                    <a:pt x="17174" y="10568"/>
                    <a:pt x="17065" y="10416"/>
                  </a:cubicBezTo>
                  <a:cubicBezTo>
                    <a:pt x="16878" y="10153"/>
                    <a:pt x="17078" y="10052"/>
                    <a:pt x="17760" y="10079"/>
                  </a:cubicBezTo>
                  <a:cubicBezTo>
                    <a:pt x="18399" y="10105"/>
                    <a:pt x="18547" y="10169"/>
                    <a:pt x="18474" y="10386"/>
                  </a:cubicBezTo>
                  <a:cubicBezTo>
                    <a:pt x="18441" y="10484"/>
                    <a:pt x="18512" y="10550"/>
                    <a:pt x="18684" y="10573"/>
                  </a:cubicBezTo>
                  <a:cubicBezTo>
                    <a:pt x="18867" y="10597"/>
                    <a:pt x="18939" y="10660"/>
                    <a:pt x="18920" y="10790"/>
                  </a:cubicBezTo>
                  <a:cubicBezTo>
                    <a:pt x="18902" y="10911"/>
                    <a:pt x="18972" y="10991"/>
                    <a:pt x="19116" y="11014"/>
                  </a:cubicBezTo>
                  <a:cubicBezTo>
                    <a:pt x="19287" y="11042"/>
                    <a:pt x="19331" y="11113"/>
                    <a:pt x="19306" y="11314"/>
                  </a:cubicBezTo>
                  <a:cubicBezTo>
                    <a:pt x="19278" y="11541"/>
                    <a:pt x="19305" y="11558"/>
                    <a:pt x="19503" y="11486"/>
                  </a:cubicBezTo>
                  <a:cubicBezTo>
                    <a:pt x="19628" y="11440"/>
                    <a:pt x="19784" y="11404"/>
                    <a:pt x="19850" y="11403"/>
                  </a:cubicBezTo>
                  <a:cubicBezTo>
                    <a:pt x="19936" y="11403"/>
                    <a:pt x="19936" y="11362"/>
                    <a:pt x="19863" y="11261"/>
                  </a:cubicBezTo>
                  <a:cubicBezTo>
                    <a:pt x="19789" y="11159"/>
                    <a:pt x="19813" y="11098"/>
                    <a:pt x="19942" y="11022"/>
                  </a:cubicBezTo>
                  <a:cubicBezTo>
                    <a:pt x="20039" y="10965"/>
                    <a:pt x="20164" y="10937"/>
                    <a:pt x="20224" y="10962"/>
                  </a:cubicBezTo>
                  <a:cubicBezTo>
                    <a:pt x="20284" y="10987"/>
                    <a:pt x="20359" y="10900"/>
                    <a:pt x="20388" y="10775"/>
                  </a:cubicBezTo>
                  <a:cubicBezTo>
                    <a:pt x="20416" y="10650"/>
                    <a:pt x="20512" y="10551"/>
                    <a:pt x="20604" y="10551"/>
                  </a:cubicBezTo>
                  <a:cubicBezTo>
                    <a:pt x="20733" y="10551"/>
                    <a:pt x="20762" y="10474"/>
                    <a:pt x="20728" y="10214"/>
                  </a:cubicBezTo>
                  <a:cubicBezTo>
                    <a:pt x="20686" y="9882"/>
                    <a:pt x="20881" y="9543"/>
                    <a:pt x="21089" y="9586"/>
                  </a:cubicBezTo>
                  <a:cubicBezTo>
                    <a:pt x="21143" y="9597"/>
                    <a:pt x="21186" y="9321"/>
                    <a:pt x="21187" y="8950"/>
                  </a:cubicBezTo>
                  <a:cubicBezTo>
                    <a:pt x="21188" y="8373"/>
                    <a:pt x="21217" y="8284"/>
                    <a:pt x="21410" y="8202"/>
                  </a:cubicBezTo>
                  <a:cubicBezTo>
                    <a:pt x="21490" y="8168"/>
                    <a:pt x="21517" y="8131"/>
                    <a:pt x="21554" y="8097"/>
                  </a:cubicBezTo>
                  <a:lnTo>
                    <a:pt x="21554" y="8030"/>
                  </a:lnTo>
                  <a:cubicBezTo>
                    <a:pt x="21534" y="8026"/>
                    <a:pt x="21550" y="8005"/>
                    <a:pt x="21508" y="8015"/>
                  </a:cubicBezTo>
                  <a:cubicBezTo>
                    <a:pt x="21432" y="8032"/>
                    <a:pt x="21384" y="7924"/>
                    <a:pt x="21384" y="7716"/>
                  </a:cubicBezTo>
                  <a:cubicBezTo>
                    <a:pt x="21384" y="7508"/>
                    <a:pt x="21432" y="7392"/>
                    <a:pt x="21508" y="7409"/>
                  </a:cubicBezTo>
                  <a:cubicBezTo>
                    <a:pt x="21534" y="7415"/>
                    <a:pt x="21534" y="7386"/>
                    <a:pt x="21554" y="7379"/>
                  </a:cubicBezTo>
                  <a:lnTo>
                    <a:pt x="21554" y="7282"/>
                  </a:lnTo>
                  <a:cubicBezTo>
                    <a:pt x="21516" y="7245"/>
                    <a:pt x="21490" y="7205"/>
                    <a:pt x="21410" y="7192"/>
                  </a:cubicBezTo>
                  <a:cubicBezTo>
                    <a:pt x="21259" y="7168"/>
                    <a:pt x="21187" y="7081"/>
                    <a:pt x="21187" y="6915"/>
                  </a:cubicBezTo>
                  <a:cubicBezTo>
                    <a:pt x="21187" y="6580"/>
                    <a:pt x="21142" y="6552"/>
                    <a:pt x="20597" y="6534"/>
                  </a:cubicBezTo>
                  <a:cubicBezTo>
                    <a:pt x="20236" y="6522"/>
                    <a:pt x="20078" y="6456"/>
                    <a:pt x="19955" y="6280"/>
                  </a:cubicBezTo>
                  <a:cubicBezTo>
                    <a:pt x="19817" y="6083"/>
                    <a:pt x="19683" y="6043"/>
                    <a:pt x="19116" y="6040"/>
                  </a:cubicBezTo>
                  <a:lnTo>
                    <a:pt x="18441" y="6040"/>
                  </a:lnTo>
                  <a:lnTo>
                    <a:pt x="18572" y="6399"/>
                  </a:lnTo>
                  <a:cubicBezTo>
                    <a:pt x="18724" y="6813"/>
                    <a:pt x="18746" y="7501"/>
                    <a:pt x="18612" y="7596"/>
                  </a:cubicBezTo>
                  <a:cubicBezTo>
                    <a:pt x="18562" y="7632"/>
                    <a:pt x="18522" y="7745"/>
                    <a:pt x="18520" y="7850"/>
                  </a:cubicBezTo>
                  <a:cubicBezTo>
                    <a:pt x="18511" y="8443"/>
                    <a:pt x="18473" y="8666"/>
                    <a:pt x="18363" y="8770"/>
                  </a:cubicBezTo>
                  <a:cubicBezTo>
                    <a:pt x="18184" y="8940"/>
                    <a:pt x="16001" y="8985"/>
                    <a:pt x="15807" y="8823"/>
                  </a:cubicBezTo>
                  <a:cubicBezTo>
                    <a:pt x="15697" y="8731"/>
                    <a:pt x="15682" y="8670"/>
                    <a:pt x="15761" y="8613"/>
                  </a:cubicBezTo>
                  <a:cubicBezTo>
                    <a:pt x="15916" y="8504"/>
                    <a:pt x="15906" y="8320"/>
                    <a:pt x="15748" y="8389"/>
                  </a:cubicBezTo>
                  <a:cubicBezTo>
                    <a:pt x="15648" y="8433"/>
                    <a:pt x="15103" y="8031"/>
                    <a:pt x="14811" y="7701"/>
                  </a:cubicBezTo>
                  <a:cubicBezTo>
                    <a:pt x="14789" y="7675"/>
                    <a:pt x="14817" y="7547"/>
                    <a:pt x="14877" y="7409"/>
                  </a:cubicBezTo>
                  <a:cubicBezTo>
                    <a:pt x="14936" y="7272"/>
                    <a:pt x="15001" y="7053"/>
                    <a:pt x="15021" y="6930"/>
                  </a:cubicBezTo>
                  <a:cubicBezTo>
                    <a:pt x="15040" y="6808"/>
                    <a:pt x="15117" y="6727"/>
                    <a:pt x="15185" y="6743"/>
                  </a:cubicBezTo>
                  <a:cubicBezTo>
                    <a:pt x="15252" y="6760"/>
                    <a:pt x="15279" y="6719"/>
                    <a:pt x="15244" y="6654"/>
                  </a:cubicBezTo>
                  <a:cubicBezTo>
                    <a:pt x="15133" y="6450"/>
                    <a:pt x="15374" y="6235"/>
                    <a:pt x="15650" y="6295"/>
                  </a:cubicBezTo>
                  <a:cubicBezTo>
                    <a:pt x="15853" y="6339"/>
                    <a:pt x="15898" y="6316"/>
                    <a:pt x="15853" y="6182"/>
                  </a:cubicBezTo>
                  <a:cubicBezTo>
                    <a:pt x="15782" y="5971"/>
                    <a:pt x="15955" y="5760"/>
                    <a:pt x="16135" y="5838"/>
                  </a:cubicBezTo>
                  <a:cubicBezTo>
                    <a:pt x="16380" y="5946"/>
                    <a:pt x="16304" y="5137"/>
                    <a:pt x="16050" y="4933"/>
                  </a:cubicBezTo>
                  <a:cubicBezTo>
                    <a:pt x="15929" y="4837"/>
                    <a:pt x="15827" y="4673"/>
                    <a:pt x="15827" y="4567"/>
                  </a:cubicBezTo>
                  <a:cubicBezTo>
                    <a:pt x="15826" y="4414"/>
                    <a:pt x="15755" y="4377"/>
                    <a:pt x="15486" y="4402"/>
                  </a:cubicBezTo>
                  <a:cubicBezTo>
                    <a:pt x="14963" y="4451"/>
                    <a:pt x="14313" y="4689"/>
                    <a:pt x="14313" y="4829"/>
                  </a:cubicBezTo>
                  <a:cubicBezTo>
                    <a:pt x="14313" y="4898"/>
                    <a:pt x="14226" y="5045"/>
                    <a:pt x="14116" y="5158"/>
                  </a:cubicBezTo>
                  <a:cubicBezTo>
                    <a:pt x="14007" y="5270"/>
                    <a:pt x="13941" y="5420"/>
                    <a:pt x="13966" y="5494"/>
                  </a:cubicBezTo>
                  <a:cubicBezTo>
                    <a:pt x="13991" y="5569"/>
                    <a:pt x="13948" y="5725"/>
                    <a:pt x="13874" y="5838"/>
                  </a:cubicBezTo>
                  <a:cubicBezTo>
                    <a:pt x="13766" y="6005"/>
                    <a:pt x="13709" y="6017"/>
                    <a:pt x="13566" y="5913"/>
                  </a:cubicBezTo>
                  <a:cubicBezTo>
                    <a:pt x="13469" y="5842"/>
                    <a:pt x="13399" y="5743"/>
                    <a:pt x="13409" y="5689"/>
                  </a:cubicBezTo>
                  <a:cubicBezTo>
                    <a:pt x="13430" y="5570"/>
                    <a:pt x="13044" y="5564"/>
                    <a:pt x="12885" y="5681"/>
                  </a:cubicBezTo>
                  <a:cubicBezTo>
                    <a:pt x="12727" y="5797"/>
                    <a:pt x="11851" y="5356"/>
                    <a:pt x="11934" y="5203"/>
                  </a:cubicBezTo>
                  <a:cubicBezTo>
                    <a:pt x="11978" y="5123"/>
                    <a:pt x="11902" y="5088"/>
                    <a:pt x="11718" y="5113"/>
                  </a:cubicBezTo>
                  <a:cubicBezTo>
                    <a:pt x="11491" y="5143"/>
                    <a:pt x="11436" y="5107"/>
                    <a:pt x="11410" y="4903"/>
                  </a:cubicBezTo>
                  <a:cubicBezTo>
                    <a:pt x="11393" y="4766"/>
                    <a:pt x="11315" y="4649"/>
                    <a:pt x="11240" y="4649"/>
                  </a:cubicBezTo>
                  <a:cubicBezTo>
                    <a:pt x="11071" y="4649"/>
                    <a:pt x="10870" y="4246"/>
                    <a:pt x="10938" y="4043"/>
                  </a:cubicBezTo>
                  <a:cubicBezTo>
                    <a:pt x="10970" y="3950"/>
                    <a:pt x="11072" y="3913"/>
                    <a:pt x="11207" y="3953"/>
                  </a:cubicBezTo>
                  <a:cubicBezTo>
                    <a:pt x="11352" y="3997"/>
                    <a:pt x="11403" y="3977"/>
                    <a:pt x="11358" y="3894"/>
                  </a:cubicBezTo>
                  <a:cubicBezTo>
                    <a:pt x="11320" y="3825"/>
                    <a:pt x="11395" y="3691"/>
                    <a:pt x="11535" y="3587"/>
                  </a:cubicBezTo>
                  <a:cubicBezTo>
                    <a:pt x="11672" y="3484"/>
                    <a:pt x="11766" y="3372"/>
                    <a:pt x="11738" y="3340"/>
                  </a:cubicBezTo>
                  <a:cubicBezTo>
                    <a:pt x="11642" y="3231"/>
                    <a:pt x="11895" y="2993"/>
                    <a:pt x="12039" y="3056"/>
                  </a:cubicBezTo>
                  <a:cubicBezTo>
                    <a:pt x="12160" y="3109"/>
                    <a:pt x="12177" y="2979"/>
                    <a:pt x="12157" y="2226"/>
                  </a:cubicBezTo>
                  <a:cubicBezTo>
                    <a:pt x="12144" y="1732"/>
                    <a:pt x="12102" y="1347"/>
                    <a:pt x="12065" y="1373"/>
                  </a:cubicBezTo>
                  <a:cubicBezTo>
                    <a:pt x="12029" y="1399"/>
                    <a:pt x="11925" y="1322"/>
                    <a:pt x="11830" y="1201"/>
                  </a:cubicBezTo>
                  <a:cubicBezTo>
                    <a:pt x="11734" y="1080"/>
                    <a:pt x="11687" y="977"/>
                    <a:pt x="11731" y="977"/>
                  </a:cubicBezTo>
                  <a:cubicBezTo>
                    <a:pt x="11776" y="977"/>
                    <a:pt x="11717" y="857"/>
                    <a:pt x="11594" y="707"/>
                  </a:cubicBezTo>
                  <a:cubicBezTo>
                    <a:pt x="11422" y="499"/>
                    <a:pt x="11247" y="426"/>
                    <a:pt x="10866" y="401"/>
                  </a:cubicBezTo>
                  <a:cubicBezTo>
                    <a:pt x="10524" y="378"/>
                    <a:pt x="10377" y="326"/>
                    <a:pt x="10394" y="229"/>
                  </a:cubicBezTo>
                  <a:cubicBezTo>
                    <a:pt x="10429" y="34"/>
                    <a:pt x="10137" y="-84"/>
                    <a:pt x="10001" y="71"/>
                  </a:cubicBezTo>
                  <a:cubicBezTo>
                    <a:pt x="9872" y="219"/>
                    <a:pt x="9381" y="247"/>
                    <a:pt x="9307" y="109"/>
                  </a:cubicBezTo>
                  <a:cubicBezTo>
                    <a:pt x="9262" y="26"/>
                    <a:pt x="9110" y="-3"/>
                    <a:pt x="8972" y="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799" name="Shape 2799"/>
            <p:cNvSpPr/>
            <p:nvPr/>
          </p:nvSpPr>
          <p:spPr>
            <a:xfrm>
              <a:off x="0" y="1188058"/>
              <a:ext cx="1366599" cy="7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Putting it all Together</a:t>
              </a:r>
            </a:p>
          </p:txBody>
        </p:sp>
      </p:grpSp>
      <p:grpSp>
        <p:nvGrpSpPr>
          <p:cNvPr id="2809" name="Group 2809"/>
          <p:cNvGrpSpPr/>
          <p:nvPr/>
        </p:nvGrpSpPr>
        <p:grpSpPr>
          <a:xfrm>
            <a:off x="5173147" y="2781949"/>
            <a:ext cx="1366600" cy="1532205"/>
            <a:chOff x="70749" y="238103"/>
            <a:chExt cx="1366598" cy="1532204"/>
          </a:xfrm>
        </p:grpSpPr>
        <p:grpSp>
          <p:nvGrpSpPr>
            <p:cNvPr id="2807" name="Group 2807"/>
            <p:cNvGrpSpPr/>
            <p:nvPr/>
          </p:nvGrpSpPr>
          <p:grpSpPr>
            <a:xfrm>
              <a:off x="118026" y="238103"/>
              <a:ext cx="1272045" cy="870050"/>
              <a:chOff x="55779" y="55779"/>
              <a:chExt cx="1272043" cy="870048"/>
            </a:xfrm>
          </p:grpSpPr>
          <p:pic>
            <p:nvPicPr>
              <p:cNvPr id="2801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5779" y="55779"/>
                <a:ext cx="734669" cy="734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806" name="Group 2806"/>
              <p:cNvGrpSpPr/>
              <p:nvPr/>
            </p:nvGrpSpPr>
            <p:grpSpPr>
              <a:xfrm>
                <a:off x="501550" y="485454"/>
                <a:ext cx="826274" cy="440375"/>
                <a:chOff x="0" y="3503"/>
                <a:chExt cx="826272" cy="440374"/>
              </a:xfrm>
            </p:grpSpPr>
            <p:sp>
              <p:nvSpPr>
                <p:cNvPr id="2802" name="Shape 2802"/>
                <p:cNvSpPr/>
                <p:nvPr/>
              </p:nvSpPr>
              <p:spPr>
                <a:xfrm>
                  <a:off x="0" y="3503"/>
                  <a:ext cx="826273" cy="440376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03" name="Shape 2803"/>
                <p:cNvSpPr/>
                <p:nvPr/>
              </p:nvSpPr>
              <p:spPr>
                <a:xfrm>
                  <a:off x="22230" y="93528"/>
                  <a:ext cx="778572" cy="319085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04" name="Shape 2804"/>
                <p:cNvSpPr/>
                <p:nvPr/>
              </p:nvSpPr>
              <p:spPr>
                <a:xfrm>
                  <a:off x="297818" y="109652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2805" name="Shape 2805"/>
                <p:cNvSpPr/>
                <p:nvPr/>
              </p:nvSpPr>
              <p:spPr>
                <a:xfrm>
                  <a:off x="297818" y="261249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2808" name="Shape 2808"/>
            <p:cNvSpPr/>
            <p:nvPr/>
          </p:nvSpPr>
          <p:spPr>
            <a:xfrm>
              <a:off x="70749" y="1158941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Hybrid Control</a:t>
              </a:r>
            </a:p>
          </p:txBody>
        </p:sp>
      </p:grpSp>
      <p:sp>
        <p:nvSpPr>
          <p:cNvPr id="2810" name="Shape 2810"/>
          <p:cNvSpPr/>
          <p:nvPr/>
        </p:nvSpPr>
        <p:spPr>
          <a:xfrm rot="19950317">
            <a:off x="1796908" y="2583276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1" name="Shape 2811"/>
          <p:cNvSpPr/>
          <p:nvPr/>
        </p:nvSpPr>
        <p:spPr>
          <a:xfrm rot="1650000">
            <a:off x="1802664" y="4230459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2" name="Shape 2812"/>
          <p:cNvSpPr/>
          <p:nvPr/>
        </p:nvSpPr>
        <p:spPr>
          <a:xfrm rot="19950317">
            <a:off x="4140743" y="4192932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3" name="Shape 2813"/>
          <p:cNvSpPr/>
          <p:nvPr/>
        </p:nvSpPr>
        <p:spPr>
          <a:xfrm rot="1650000">
            <a:off x="4141070" y="2618044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4" name="Shape 2814"/>
          <p:cNvSpPr/>
          <p:nvPr/>
        </p:nvSpPr>
        <p:spPr>
          <a:xfrm>
            <a:off x="6602382" y="3107555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5" name="Shape 2815"/>
          <p:cNvSpPr/>
          <p:nvPr/>
        </p:nvSpPr>
        <p:spPr>
          <a:xfrm>
            <a:off x="2591418" y="1884574"/>
            <a:ext cx="1661948" cy="377141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Slow join times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806552" y="4386125"/>
            <a:ext cx="1263956" cy="37714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pPr/>
            <a:r>
              <a:t>Low bitrate</a:t>
            </a:r>
          </a:p>
        </p:txBody>
      </p:sp>
      <p:sp>
        <p:nvSpPr>
          <p:cNvPr id="2817" name="Shape 2817"/>
          <p:cNvSpPr/>
          <p:nvPr/>
        </p:nvSpPr>
        <p:spPr>
          <a:xfrm>
            <a:off x="4776445" y="3086382"/>
            <a:ext cx="2160003" cy="377140"/>
          </a:xfrm>
          <a:prstGeom prst="rect">
            <a:avLst/>
          </a:prstGeom>
          <a:solidFill>
            <a:srgbClr val="FFFFFF">
              <a:alpha val="85000"/>
            </a:srgbClr>
          </a:solidFill>
          <a:ln w="12700">
            <a:solidFill>
              <a:srgbClr val="A7A7A7">
                <a:alpha val="85000"/>
              </a:srgbClr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“Better than both”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>
              <a:defRPr>
                <a:solidFill>
                  <a:srgbClr val="3366FF"/>
                </a:solidFill>
              </a:defRPr>
            </a:pPr>
            <a:r>
              <a:rPr>
                <a:solidFill>
                  <a:srgbClr val="0000FF"/>
                </a:solidFill>
              </a:rPr>
              <a:t>Outline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2732742" y="1603083"/>
            <a:ext cx="1366600" cy="3951677"/>
            <a:chOff x="0" y="-73168"/>
            <a:chExt cx="1366598" cy="3951675"/>
          </a:xfrm>
        </p:grpSpPr>
        <p:grpSp>
          <p:nvGrpSpPr>
            <p:cNvPr id="155" name="Group 155"/>
            <p:cNvGrpSpPr/>
            <p:nvPr/>
          </p:nvGrpSpPr>
          <p:grpSpPr>
            <a:xfrm>
              <a:off x="0" y="-73169"/>
              <a:ext cx="1366599" cy="1597943"/>
              <a:chOff x="0" y="-73168"/>
              <a:chExt cx="1366598" cy="1597942"/>
            </a:xfrm>
          </p:grpSpPr>
          <p:pic>
            <p:nvPicPr>
              <p:cNvPr id="153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90011" y="-73169"/>
                <a:ext cx="986577" cy="9865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4" name="Shape 154"/>
              <p:cNvSpPr/>
              <p:nvPr/>
            </p:nvSpPr>
            <p:spPr>
              <a:xfrm>
                <a:off x="0" y="913407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Centralized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  <p:grpSp>
          <p:nvGrpSpPr>
            <p:cNvPr id="162" name="Group 162"/>
            <p:cNvGrpSpPr/>
            <p:nvPr/>
          </p:nvGrpSpPr>
          <p:grpSpPr>
            <a:xfrm>
              <a:off x="0" y="2597250"/>
              <a:ext cx="1366599" cy="1281258"/>
              <a:chOff x="0" y="164462"/>
              <a:chExt cx="1366598" cy="1281257"/>
            </a:xfrm>
          </p:grpSpPr>
          <p:grpSp>
            <p:nvGrpSpPr>
              <p:cNvPr id="160" name="Group 160"/>
              <p:cNvGrpSpPr/>
              <p:nvPr/>
            </p:nvGrpSpPr>
            <p:grpSpPr>
              <a:xfrm>
                <a:off x="122957" y="164462"/>
                <a:ext cx="1120685" cy="597288"/>
                <a:chOff x="0" y="4751"/>
                <a:chExt cx="1120684" cy="597286"/>
              </a:xfrm>
            </p:grpSpPr>
            <p:sp>
              <p:nvSpPr>
                <p:cNvPr id="156" name="Shape 156"/>
                <p:cNvSpPr/>
                <p:nvPr/>
              </p:nvSpPr>
              <p:spPr>
                <a:xfrm>
                  <a:off x="0" y="4751"/>
                  <a:ext cx="1120685" cy="597288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57" name="Shape 157"/>
                <p:cNvSpPr/>
                <p:nvPr/>
              </p:nvSpPr>
              <p:spPr>
                <a:xfrm>
                  <a:off x="30151" y="126854"/>
                  <a:ext cx="1055987" cy="432779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58" name="Shape 158"/>
                <p:cNvSpPr/>
                <p:nvPr/>
              </p:nvSpPr>
              <p:spPr>
                <a:xfrm>
                  <a:off x="403934" y="148722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59" name="Shape 159"/>
                <p:cNvSpPr/>
                <p:nvPr/>
              </p:nvSpPr>
              <p:spPr>
                <a:xfrm>
                  <a:off x="403934" y="354335"/>
                  <a:ext cx="636872" cy="166397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  <p:sp>
            <p:nvSpPr>
              <p:cNvPr id="161" name="Shape 161"/>
              <p:cNvSpPr/>
              <p:nvPr/>
            </p:nvSpPr>
            <p:spPr>
              <a:xfrm>
                <a:off x="0" y="834353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Distributed</a:t>
                </a:r>
              </a:p>
              <a:p>
                <a: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pPr>
                <a:r>
                  <a:t>Control</a:t>
                </a:r>
              </a:p>
            </p:txBody>
          </p:sp>
        </p:grpSp>
      </p:grpSp>
      <p:pic>
        <p:nvPicPr>
          <p:cNvPr id="164" name="buffering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605" y="2592689"/>
            <a:ext cx="1390066" cy="1390066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110833" y="3673499"/>
            <a:ext cx="1729609" cy="618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Problems with Live Video Today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7613551" y="2495565"/>
            <a:ext cx="1366600" cy="1902356"/>
            <a:chOff x="0" y="35485"/>
            <a:chExt cx="1366598" cy="1902354"/>
          </a:xfrm>
        </p:grpSpPr>
        <p:pic>
          <p:nvPicPr>
            <p:cNvPr id="166" name="48ee1e8a0a8f50dce4f8cb9ab418e211_XL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867" t="7678" r="2854" b="10744"/>
            <a:stretch>
              <a:fillRect/>
            </a:stretch>
          </p:blipFill>
          <p:spPr>
            <a:xfrm>
              <a:off x="30601" y="35485"/>
              <a:ext cx="1305397" cy="1141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16" fill="norm" stroke="1" extrusionOk="0">
                  <a:moveTo>
                    <a:pt x="8972" y="19"/>
                  </a:moveTo>
                  <a:cubicBezTo>
                    <a:pt x="8835" y="41"/>
                    <a:pt x="8710" y="108"/>
                    <a:pt x="8710" y="199"/>
                  </a:cubicBezTo>
                  <a:cubicBezTo>
                    <a:pt x="8710" y="290"/>
                    <a:pt x="8607" y="380"/>
                    <a:pt x="8481" y="401"/>
                  </a:cubicBezTo>
                  <a:cubicBezTo>
                    <a:pt x="8313" y="428"/>
                    <a:pt x="8263" y="496"/>
                    <a:pt x="8298" y="647"/>
                  </a:cubicBezTo>
                  <a:cubicBezTo>
                    <a:pt x="8326" y="771"/>
                    <a:pt x="8256" y="951"/>
                    <a:pt x="8121" y="1096"/>
                  </a:cubicBezTo>
                  <a:cubicBezTo>
                    <a:pt x="7996" y="1229"/>
                    <a:pt x="7921" y="1407"/>
                    <a:pt x="7950" y="1493"/>
                  </a:cubicBezTo>
                  <a:cubicBezTo>
                    <a:pt x="7979" y="1579"/>
                    <a:pt x="7952" y="1723"/>
                    <a:pt x="7891" y="1807"/>
                  </a:cubicBezTo>
                  <a:cubicBezTo>
                    <a:pt x="7814" y="1913"/>
                    <a:pt x="7803" y="2098"/>
                    <a:pt x="7865" y="2413"/>
                  </a:cubicBezTo>
                  <a:cubicBezTo>
                    <a:pt x="7973" y="2960"/>
                    <a:pt x="7865" y="3177"/>
                    <a:pt x="7446" y="3228"/>
                  </a:cubicBezTo>
                  <a:cubicBezTo>
                    <a:pt x="7217" y="3256"/>
                    <a:pt x="7153" y="3222"/>
                    <a:pt x="7164" y="3071"/>
                  </a:cubicBezTo>
                  <a:cubicBezTo>
                    <a:pt x="7171" y="2964"/>
                    <a:pt x="7142" y="2898"/>
                    <a:pt x="7098" y="2929"/>
                  </a:cubicBezTo>
                  <a:cubicBezTo>
                    <a:pt x="7054" y="2960"/>
                    <a:pt x="6990" y="2935"/>
                    <a:pt x="6954" y="2869"/>
                  </a:cubicBezTo>
                  <a:cubicBezTo>
                    <a:pt x="6918" y="2803"/>
                    <a:pt x="6729" y="2760"/>
                    <a:pt x="6535" y="2779"/>
                  </a:cubicBezTo>
                  <a:cubicBezTo>
                    <a:pt x="6260" y="2806"/>
                    <a:pt x="6161" y="2767"/>
                    <a:pt x="6083" y="2592"/>
                  </a:cubicBezTo>
                  <a:cubicBezTo>
                    <a:pt x="5971" y="2342"/>
                    <a:pt x="5494" y="2282"/>
                    <a:pt x="5493" y="2517"/>
                  </a:cubicBezTo>
                  <a:cubicBezTo>
                    <a:pt x="5492" y="2705"/>
                    <a:pt x="5253" y="2867"/>
                    <a:pt x="5087" y="2794"/>
                  </a:cubicBezTo>
                  <a:cubicBezTo>
                    <a:pt x="5011" y="2761"/>
                    <a:pt x="4956" y="2813"/>
                    <a:pt x="4956" y="2914"/>
                  </a:cubicBezTo>
                  <a:cubicBezTo>
                    <a:pt x="4956" y="3010"/>
                    <a:pt x="4864" y="3145"/>
                    <a:pt x="4752" y="3213"/>
                  </a:cubicBezTo>
                  <a:cubicBezTo>
                    <a:pt x="4641" y="3281"/>
                    <a:pt x="4576" y="3397"/>
                    <a:pt x="4602" y="3475"/>
                  </a:cubicBezTo>
                  <a:cubicBezTo>
                    <a:pt x="4628" y="3552"/>
                    <a:pt x="4608" y="3682"/>
                    <a:pt x="4562" y="3767"/>
                  </a:cubicBezTo>
                  <a:cubicBezTo>
                    <a:pt x="4515" y="3855"/>
                    <a:pt x="4525" y="3980"/>
                    <a:pt x="4582" y="4058"/>
                  </a:cubicBezTo>
                  <a:cubicBezTo>
                    <a:pt x="4707" y="4230"/>
                    <a:pt x="4539" y="4603"/>
                    <a:pt x="4267" y="4769"/>
                  </a:cubicBezTo>
                  <a:cubicBezTo>
                    <a:pt x="4133" y="4851"/>
                    <a:pt x="4087" y="4965"/>
                    <a:pt x="4117" y="5150"/>
                  </a:cubicBezTo>
                  <a:cubicBezTo>
                    <a:pt x="4147" y="5340"/>
                    <a:pt x="4094" y="5464"/>
                    <a:pt x="3933" y="5584"/>
                  </a:cubicBezTo>
                  <a:cubicBezTo>
                    <a:pt x="3742" y="5727"/>
                    <a:pt x="3714" y="5836"/>
                    <a:pt x="3730" y="6302"/>
                  </a:cubicBezTo>
                  <a:cubicBezTo>
                    <a:pt x="3741" y="6605"/>
                    <a:pt x="3712" y="6974"/>
                    <a:pt x="3665" y="7117"/>
                  </a:cubicBezTo>
                  <a:cubicBezTo>
                    <a:pt x="3580" y="7376"/>
                    <a:pt x="3574" y="7375"/>
                    <a:pt x="3429" y="7155"/>
                  </a:cubicBezTo>
                  <a:cubicBezTo>
                    <a:pt x="3293" y="6949"/>
                    <a:pt x="3291" y="6970"/>
                    <a:pt x="3337" y="7462"/>
                  </a:cubicBezTo>
                  <a:cubicBezTo>
                    <a:pt x="3380" y="7926"/>
                    <a:pt x="3356" y="8018"/>
                    <a:pt x="3160" y="8165"/>
                  </a:cubicBezTo>
                  <a:cubicBezTo>
                    <a:pt x="2958" y="8316"/>
                    <a:pt x="2933" y="8424"/>
                    <a:pt x="2924" y="9227"/>
                  </a:cubicBezTo>
                  <a:cubicBezTo>
                    <a:pt x="2913" y="10192"/>
                    <a:pt x="2866" y="10374"/>
                    <a:pt x="2655" y="10281"/>
                  </a:cubicBezTo>
                  <a:cubicBezTo>
                    <a:pt x="2580" y="10249"/>
                    <a:pt x="2518" y="10274"/>
                    <a:pt x="2518" y="10334"/>
                  </a:cubicBezTo>
                  <a:cubicBezTo>
                    <a:pt x="2518" y="10393"/>
                    <a:pt x="2427" y="10542"/>
                    <a:pt x="2315" y="10670"/>
                  </a:cubicBezTo>
                  <a:cubicBezTo>
                    <a:pt x="2202" y="10799"/>
                    <a:pt x="2101" y="11036"/>
                    <a:pt x="2085" y="11194"/>
                  </a:cubicBezTo>
                  <a:cubicBezTo>
                    <a:pt x="2070" y="11352"/>
                    <a:pt x="1981" y="11543"/>
                    <a:pt x="1889" y="11620"/>
                  </a:cubicBezTo>
                  <a:cubicBezTo>
                    <a:pt x="1797" y="11697"/>
                    <a:pt x="1744" y="11806"/>
                    <a:pt x="1777" y="11867"/>
                  </a:cubicBezTo>
                  <a:cubicBezTo>
                    <a:pt x="1810" y="11928"/>
                    <a:pt x="1797" y="12010"/>
                    <a:pt x="1745" y="12047"/>
                  </a:cubicBezTo>
                  <a:cubicBezTo>
                    <a:pt x="1692" y="12083"/>
                    <a:pt x="1675" y="12189"/>
                    <a:pt x="1705" y="12278"/>
                  </a:cubicBezTo>
                  <a:cubicBezTo>
                    <a:pt x="1739" y="12378"/>
                    <a:pt x="1683" y="12474"/>
                    <a:pt x="1561" y="12525"/>
                  </a:cubicBezTo>
                  <a:cubicBezTo>
                    <a:pt x="1451" y="12572"/>
                    <a:pt x="1356" y="12645"/>
                    <a:pt x="1351" y="12690"/>
                  </a:cubicBezTo>
                  <a:cubicBezTo>
                    <a:pt x="1347" y="12735"/>
                    <a:pt x="1317" y="12851"/>
                    <a:pt x="1286" y="12944"/>
                  </a:cubicBezTo>
                  <a:cubicBezTo>
                    <a:pt x="1255" y="13038"/>
                    <a:pt x="1256" y="13224"/>
                    <a:pt x="1286" y="13356"/>
                  </a:cubicBezTo>
                  <a:cubicBezTo>
                    <a:pt x="1354" y="13653"/>
                    <a:pt x="1197" y="13999"/>
                    <a:pt x="998" y="13999"/>
                  </a:cubicBezTo>
                  <a:cubicBezTo>
                    <a:pt x="890" y="13999"/>
                    <a:pt x="858" y="14093"/>
                    <a:pt x="880" y="14328"/>
                  </a:cubicBezTo>
                  <a:cubicBezTo>
                    <a:pt x="900" y="14549"/>
                    <a:pt x="834" y="14743"/>
                    <a:pt x="683" y="14926"/>
                  </a:cubicBezTo>
                  <a:cubicBezTo>
                    <a:pt x="517" y="15128"/>
                    <a:pt x="470" y="15303"/>
                    <a:pt x="486" y="15629"/>
                  </a:cubicBezTo>
                  <a:cubicBezTo>
                    <a:pt x="514" y="16159"/>
                    <a:pt x="427" y="16340"/>
                    <a:pt x="152" y="16340"/>
                  </a:cubicBezTo>
                  <a:cubicBezTo>
                    <a:pt x="-46" y="16340"/>
                    <a:pt x="-45" y="16346"/>
                    <a:pt x="126" y="16490"/>
                  </a:cubicBezTo>
                  <a:cubicBezTo>
                    <a:pt x="305" y="16639"/>
                    <a:pt x="256" y="16962"/>
                    <a:pt x="74" y="16834"/>
                  </a:cubicBezTo>
                  <a:cubicBezTo>
                    <a:pt x="17" y="16794"/>
                    <a:pt x="0" y="16866"/>
                    <a:pt x="34" y="17021"/>
                  </a:cubicBezTo>
                  <a:cubicBezTo>
                    <a:pt x="66" y="17164"/>
                    <a:pt x="100" y="17469"/>
                    <a:pt x="113" y="17694"/>
                  </a:cubicBezTo>
                  <a:cubicBezTo>
                    <a:pt x="140" y="18187"/>
                    <a:pt x="436" y="18620"/>
                    <a:pt x="624" y="18442"/>
                  </a:cubicBezTo>
                  <a:cubicBezTo>
                    <a:pt x="773" y="18301"/>
                    <a:pt x="1093" y="18461"/>
                    <a:pt x="1234" y="18748"/>
                  </a:cubicBezTo>
                  <a:cubicBezTo>
                    <a:pt x="1304" y="18892"/>
                    <a:pt x="1498" y="18943"/>
                    <a:pt x="2072" y="18965"/>
                  </a:cubicBezTo>
                  <a:cubicBezTo>
                    <a:pt x="2627" y="18987"/>
                    <a:pt x="2795" y="18959"/>
                    <a:pt x="2741" y="18861"/>
                  </a:cubicBezTo>
                  <a:cubicBezTo>
                    <a:pt x="2628" y="18655"/>
                    <a:pt x="2618" y="18417"/>
                    <a:pt x="2714" y="18285"/>
                  </a:cubicBezTo>
                  <a:cubicBezTo>
                    <a:pt x="2768" y="18211"/>
                    <a:pt x="2750" y="18044"/>
                    <a:pt x="2669" y="17866"/>
                  </a:cubicBezTo>
                  <a:cubicBezTo>
                    <a:pt x="2596" y="17705"/>
                    <a:pt x="2561" y="17547"/>
                    <a:pt x="2590" y="17514"/>
                  </a:cubicBezTo>
                  <a:cubicBezTo>
                    <a:pt x="2618" y="17482"/>
                    <a:pt x="2680" y="17246"/>
                    <a:pt x="2728" y="16983"/>
                  </a:cubicBezTo>
                  <a:cubicBezTo>
                    <a:pt x="2845" y="16336"/>
                    <a:pt x="2854" y="16303"/>
                    <a:pt x="2944" y="16138"/>
                  </a:cubicBezTo>
                  <a:cubicBezTo>
                    <a:pt x="2989" y="16056"/>
                    <a:pt x="3104" y="16024"/>
                    <a:pt x="3212" y="16063"/>
                  </a:cubicBezTo>
                  <a:cubicBezTo>
                    <a:pt x="3340" y="16109"/>
                    <a:pt x="3394" y="16080"/>
                    <a:pt x="3376" y="15981"/>
                  </a:cubicBezTo>
                  <a:cubicBezTo>
                    <a:pt x="3356" y="15871"/>
                    <a:pt x="3499" y="15839"/>
                    <a:pt x="3933" y="15839"/>
                  </a:cubicBezTo>
                  <a:cubicBezTo>
                    <a:pt x="4361" y="15839"/>
                    <a:pt x="4509" y="15875"/>
                    <a:pt x="4490" y="15981"/>
                  </a:cubicBezTo>
                  <a:cubicBezTo>
                    <a:pt x="4476" y="16060"/>
                    <a:pt x="4521" y="16114"/>
                    <a:pt x="4589" y="16101"/>
                  </a:cubicBezTo>
                  <a:cubicBezTo>
                    <a:pt x="4813" y="16058"/>
                    <a:pt x="5230" y="16244"/>
                    <a:pt x="5401" y="16460"/>
                  </a:cubicBezTo>
                  <a:cubicBezTo>
                    <a:pt x="5494" y="16577"/>
                    <a:pt x="5621" y="16669"/>
                    <a:pt x="5683" y="16669"/>
                  </a:cubicBezTo>
                  <a:cubicBezTo>
                    <a:pt x="5863" y="16669"/>
                    <a:pt x="6350" y="17305"/>
                    <a:pt x="6233" y="17387"/>
                  </a:cubicBezTo>
                  <a:cubicBezTo>
                    <a:pt x="6177" y="17427"/>
                    <a:pt x="6157" y="17601"/>
                    <a:pt x="6187" y="17776"/>
                  </a:cubicBezTo>
                  <a:cubicBezTo>
                    <a:pt x="6232" y="18029"/>
                    <a:pt x="6199" y="18122"/>
                    <a:pt x="6030" y="18225"/>
                  </a:cubicBezTo>
                  <a:cubicBezTo>
                    <a:pt x="5908" y="18300"/>
                    <a:pt x="5843" y="18427"/>
                    <a:pt x="5873" y="18517"/>
                  </a:cubicBezTo>
                  <a:cubicBezTo>
                    <a:pt x="5929" y="18684"/>
                    <a:pt x="5595" y="18946"/>
                    <a:pt x="5454" y="18846"/>
                  </a:cubicBezTo>
                  <a:cubicBezTo>
                    <a:pt x="5407" y="18813"/>
                    <a:pt x="5344" y="18888"/>
                    <a:pt x="5316" y="19010"/>
                  </a:cubicBezTo>
                  <a:cubicBezTo>
                    <a:pt x="5286" y="19142"/>
                    <a:pt x="5213" y="19210"/>
                    <a:pt x="5132" y="19175"/>
                  </a:cubicBezTo>
                  <a:cubicBezTo>
                    <a:pt x="4921" y="19082"/>
                    <a:pt x="4910" y="19833"/>
                    <a:pt x="5119" y="20072"/>
                  </a:cubicBezTo>
                  <a:cubicBezTo>
                    <a:pt x="5212" y="20179"/>
                    <a:pt x="5298" y="20338"/>
                    <a:pt x="5309" y="20424"/>
                  </a:cubicBezTo>
                  <a:cubicBezTo>
                    <a:pt x="5350" y="20744"/>
                    <a:pt x="5551" y="20879"/>
                    <a:pt x="5912" y="20843"/>
                  </a:cubicBezTo>
                  <a:cubicBezTo>
                    <a:pt x="6118" y="20822"/>
                    <a:pt x="6370" y="20882"/>
                    <a:pt x="6502" y="20977"/>
                  </a:cubicBezTo>
                  <a:cubicBezTo>
                    <a:pt x="6713" y="21131"/>
                    <a:pt x="6722" y="21160"/>
                    <a:pt x="6581" y="21322"/>
                  </a:cubicBezTo>
                  <a:cubicBezTo>
                    <a:pt x="6495" y="21419"/>
                    <a:pt x="6117" y="21469"/>
                    <a:pt x="5486" y="21516"/>
                  </a:cubicBezTo>
                  <a:lnTo>
                    <a:pt x="13284" y="21516"/>
                  </a:lnTo>
                  <a:cubicBezTo>
                    <a:pt x="11183" y="21472"/>
                    <a:pt x="9335" y="21418"/>
                    <a:pt x="9274" y="21396"/>
                  </a:cubicBezTo>
                  <a:cubicBezTo>
                    <a:pt x="9205" y="21372"/>
                    <a:pt x="9183" y="21247"/>
                    <a:pt x="9215" y="21097"/>
                  </a:cubicBezTo>
                  <a:cubicBezTo>
                    <a:pt x="9244" y="20956"/>
                    <a:pt x="9276" y="20644"/>
                    <a:pt x="9287" y="20402"/>
                  </a:cubicBezTo>
                  <a:cubicBezTo>
                    <a:pt x="9303" y="20044"/>
                    <a:pt x="9345" y="19948"/>
                    <a:pt x="9523" y="19900"/>
                  </a:cubicBezTo>
                  <a:cubicBezTo>
                    <a:pt x="9752" y="19839"/>
                    <a:pt x="9784" y="19713"/>
                    <a:pt x="9621" y="19489"/>
                  </a:cubicBezTo>
                  <a:cubicBezTo>
                    <a:pt x="9558" y="19402"/>
                    <a:pt x="9561" y="19278"/>
                    <a:pt x="9634" y="19122"/>
                  </a:cubicBezTo>
                  <a:cubicBezTo>
                    <a:pt x="9695" y="18993"/>
                    <a:pt x="9730" y="18749"/>
                    <a:pt x="9713" y="18584"/>
                  </a:cubicBezTo>
                  <a:cubicBezTo>
                    <a:pt x="9686" y="18314"/>
                    <a:pt x="9644" y="18281"/>
                    <a:pt x="9294" y="18277"/>
                  </a:cubicBezTo>
                  <a:cubicBezTo>
                    <a:pt x="9079" y="18275"/>
                    <a:pt x="8781" y="18320"/>
                    <a:pt x="8632" y="18374"/>
                  </a:cubicBezTo>
                  <a:cubicBezTo>
                    <a:pt x="8448" y="18442"/>
                    <a:pt x="8264" y="18428"/>
                    <a:pt x="8055" y="18330"/>
                  </a:cubicBezTo>
                  <a:cubicBezTo>
                    <a:pt x="7886" y="18250"/>
                    <a:pt x="7635" y="18183"/>
                    <a:pt x="7498" y="18180"/>
                  </a:cubicBezTo>
                  <a:cubicBezTo>
                    <a:pt x="7284" y="18175"/>
                    <a:pt x="7255" y="18128"/>
                    <a:pt x="7282" y="17866"/>
                  </a:cubicBezTo>
                  <a:cubicBezTo>
                    <a:pt x="7307" y="17623"/>
                    <a:pt x="7258" y="17541"/>
                    <a:pt x="7059" y="17454"/>
                  </a:cubicBezTo>
                  <a:cubicBezTo>
                    <a:pt x="6856" y="17366"/>
                    <a:pt x="6810" y="17274"/>
                    <a:pt x="6810" y="16961"/>
                  </a:cubicBezTo>
                  <a:cubicBezTo>
                    <a:pt x="6810" y="16731"/>
                    <a:pt x="6867" y="16530"/>
                    <a:pt x="6954" y="16475"/>
                  </a:cubicBezTo>
                  <a:cubicBezTo>
                    <a:pt x="7137" y="16358"/>
                    <a:pt x="7317" y="15697"/>
                    <a:pt x="7190" y="15607"/>
                  </a:cubicBezTo>
                  <a:cubicBezTo>
                    <a:pt x="7018" y="15486"/>
                    <a:pt x="7293" y="15099"/>
                    <a:pt x="7498" y="15173"/>
                  </a:cubicBezTo>
                  <a:cubicBezTo>
                    <a:pt x="7633" y="15222"/>
                    <a:pt x="7688" y="15186"/>
                    <a:pt x="7688" y="15053"/>
                  </a:cubicBezTo>
                  <a:cubicBezTo>
                    <a:pt x="7688" y="14952"/>
                    <a:pt x="7763" y="14843"/>
                    <a:pt x="7858" y="14814"/>
                  </a:cubicBezTo>
                  <a:cubicBezTo>
                    <a:pt x="7954" y="14785"/>
                    <a:pt x="8076" y="14656"/>
                    <a:pt x="8127" y="14522"/>
                  </a:cubicBezTo>
                  <a:cubicBezTo>
                    <a:pt x="8258" y="14182"/>
                    <a:pt x="8861" y="14186"/>
                    <a:pt x="9012" y="14530"/>
                  </a:cubicBezTo>
                  <a:cubicBezTo>
                    <a:pt x="9087" y="14701"/>
                    <a:pt x="9146" y="14736"/>
                    <a:pt x="9221" y="14650"/>
                  </a:cubicBezTo>
                  <a:cubicBezTo>
                    <a:pt x="9297" y="14564"/>
                    <a:pt x="9359" y="14601"/>
                    <a:pt x="9438" y="14769"/>
                  </a:cubicBezTo>
                  <a:cubicBezTo>
                    <a:pt x="9498" y="14898"/>
                    <a:pt x="9513" y="15000"/>
                    <a:pt x="9470" y="15001"/>
                  </a:cubicBezTo>
                  <a:cubicBezTo>
                    <a:pt x="9229" y="15009"/>
                    <a:pt x="9934" y="15440"/>
                    <a:pt x="10191" y="15442"/>
                  </a:cubicBezTo>
                  <a:cubicBezTo>
                    <a:pt x="10362" y="15444"/>
                    <a:pt x="10533" y="15505"/>
                    <a:pt x="10571" y="15577"/>
                  </a:cubicBezTo>
                  <a:cubicBezTo>
                    <a:pt x="10618" y="15663"/>
                    <a:pt x="10670" y="15626"/>
                    <a:pt x="10722" y="15465"/>
                  </a:cubicBezTo>
                  <a:cubicBezTo>
                    <a:pt x="10765" y="15331"/>
                    <a:pt x="10901" y="15172"/>
                    <a:pt x="11024" y="15113"/>
                  </a:cubicBezTo>
                  <a:cubicBezTo>
                    <a:pt x="11336" y="14964"/>
                    <a:pt x="11540" y="14759"/>
                    <a:pt x="11626" y="14500"/>
                  </a:cubicBezTo>
                  <a:cubicBezTo>
                    <a:pt x="11699" y="14283"/>
                    <a:pt x="11701" y="14285"/>
                    <a:pt x="11882" y="14537"/>
                  </a:cubicBezTo>
                  <a:cubicBezTo>
                    <a:pt x="11984" y="14680"/>
                    <a:pt x="12108" y="14766"/>
                    <a:pt x="12157" y="14732"/>
                  </a:cubicBezTo>
                  <a:cubicBezTo>
                    <a:pt x="12206" y="14697"/>
                    <a:pt x="12366" y="14774"/>
                    <a:pt x="12511" y="14904"/>
                  </a:cubicBezTo>
                  <a:cubicBezTo>
                    <a:pt x="12656" y="15034"/>
                    <a:pt x="12938" y="15153"/>
                    <a:pt x="13140" y="15166"/>
                  </a:cubicBezTo>
                  <a:cubicBezTo>
                    <a:pt x="13600" y="15195"/>
                    <a:pt x="13742" y="15294"/>
                    <a:pt x="13664" y="15525"/>
                  </a:cubicBezTo>
                  <a:cubicBezTo>
                    <a:pt x="13612" y="15679"/>
                    <a:pt x="13660" y="15692"/>
                    <a:pt x="14018" y="15637"/>
                  </a:cubicBezTo>
                  <a:cubicBezTo>
                    <a:pt x="14382" y="15581"/>
                    <a:pt x="14468" y="15616"/>
                    <a:pt x="14673" y="15869"/>
                  </a:cubicBezTo>
                  <a:cubicBezTo>
                    <a:pt x="14853" y="16090"/>
                    <a:pt x="15010" y="16155"/>
                    <a:pt x="15322" y="16160"/>
                  </a:cubicBezTo>
                  <a:cubicBezTo>
                    <a:pt x="15666" y="16166"/>
                    <a:pt x="15728" y="16206"/>
                    <a:pt x="15728" y="16392"/>
                  </a:cubicBezTo>
                  <a:cubicBezTo>
                    <a:pt x="15729" y="16628"/>
                    <a:pt x="16025" y="16711"/>
                    <a:pt x="16233" y="16534"/>
                  </a:cubicBezTo>
                  <a:cubicBezTo>
                    <a:pt x="16299" y="16478"/>
                    <a:pt x="16551" y="16550"/>
                    <a:pt x="16862" y="16707"/>
                  </a:cubicBezTo>
                  <a:cubicBezTo>
                    <a:pt x="17149" y="16851"/>
                    <a:pt x="17577" y="17001"/>
                    <a:pt x="17806" y="17043"/>
                  </a:cubicBezTo>
                  <a:cubicBezTo>
                    <a:pt x="18188" y="17113"/>
                    <a:pt x="18225" y="17096"/>
                    <a:pt x="18310" y="16841"/>
                  </a:cubicBezTo>
                  <a:cubicBezTo>
                    <a:pt x="18372" y="16656"/>
                    <a:pt x="18453" y="16588"/>
                    <a:pt x="18553" y="16632"/>
                  </a:cubicBezTo>
                  <a:cubicBezTo>
                    <a:pt x="18726" y="16707"/>
                    <a:pt x="18758" y="16448"/>
                    <a:pt x="18599" y="16265"/>
                  </a:cubicBezTo>
                  <a:cubicBezTo>
                    <a:pt x="18464" y="16111"/>
                    <a:pt x="18740" y="15318"/>
                    <a:pt x="18913" y="15360"/>
                  </a:cubicBezTo>
                  <a:cubicBezTo>
                    <a:pt x="19046" y="15392"/>
                    <a:pt x="19127" y="14366"/>
                    <a:pt x="18998" y="14276"/>
                  </a:cubicBezTo>
                  <a:cubicBezTo>
                    <a:pt x="18959" y="14248"/>
                    <a:pt x="18691" y="14218"/>
                    <a:pt x="18402" y="14208"/>
                  </a:cubicBezTo>
                  <a:cubicBezTo>
                    <a:pt x="18113" y="14198"/>
                    <a:pt x="17826" y="14149"/>
                    <a:pt x="17766" y="14096"/>
                  </a:cubicBezTo>
                  <a:cubicBezTo>
                    <a:pt x="17707" y="14043"/>
                    <a:pt x="17478" y="14016"/>
                    <a:pt x="17255" y="14036"/>
                  </a:cubicBezTo>
                  <a:cubicBezTo>
                    <a:pt x="16959" y="14063"/>
                    <a:pt x="16809" y="14020"/>
                    <a:pt x="16692" y="13872"/>
                  </a:cubicBezTo>
                  <a:cubicBezTo>
                    <a:pt x="16603" y="13760"/>
                    <a:pt x="16571" y="13664"/>
                    <a:pt x="16620" y="13662"/>
                  </a:cubicBezTo>
                  <a:cubicBezTo>
                    <a:pt x="16668" y="13661"/>
                    <a:pt x="16596" y="13563"/>
                    <a:pt x="16462" y="13445"/>
                  </a:cubicBezTo>
                  <a:cubicBezTo>
                    <a:pt x="16245" y="13255"/>
                    <a:pt x="16218" y="13152"/>
                    <a:pt x="16220" y="12495"/>
                  </a:cubicBezTo>
                  <a:cubicBezTo>
                    <a:pt x="16222" y="11850"/>
                    <a:pt x="16252" y="11736"/>
                    <a:pt x="16456" y="11560"/>
                  </a:cubicBezTo>
                  <a:cubicBezTo>
                    <a:pt x="16616" y="11423"/>
                    <a:pt x="16665" y="11299"/>
                    <a:pt x="16620" y="11164"/>
                  </a:cubicBezTo>
                  <a:cubicBezTo>
                    <a:pt x="16524" y="10880"/>
                    <a:pt x="16804" y="10429"/>
                    <a:pt x="17019" y="10521"/>
                  </a:cubicBezTo>
                  <a:cubicBezTo>
                    <a:pt x="17165" y="10583"/>
                    <a:pt x="17174" y="10568"/>
                    <a:pt x="17065" y="10416"/>
                  </a:cubicBezTo>
                  <a:cubicBezTo>
                    <a:pt x="16878" y="10153"/>
                    <a:pt x="17078" y="10052"/>
                    <a:pt x="17760" y="10079"/>
                  </a:cubicBezTo>
                  <a:cubicBezTo>
                    <a:pt x="18399" y="10105"/>
                    <a:pt x="18547" y="10169"/>
                    <a:pt x="18474" y="10386"/>
                  </a:cubicBezTo>
                  <a:cubicBezTo>
                    <a:pt x="18441" y="10484"/>
                    <a:pt x="18512" y="10550"/>
                    <a:pt x="18684" y="10573"/>
                  </a:cubicBezTo>
                  <a:cubicBezTo>
                    <a:pt x="18867" y="10597"/>
                    <a:pt x="18939" y="10660"/>
                    <a:pt x="18920" y="10790"/>
                  </a:cubicBezTo>
                  <a:cubicBezTo>
                    <a:pt x="18902" y="10911"/>
                    <a:pt x="18972" y="10991"/>
                    <a:pt x="19116" y="11014"/>
                  </a:cubicBezTo>
                  <a:cubicBezTo>
                    <a:pt x="19287" y="11042"/>
                    <a:pt x="19331" y="11113"/>
                    <a:pt x="19306" y="11314"/>
                  </a:cubicBezTo>
                  <a:cubicBezTo>
                    <a:pt x="19278" y="11541"/>
                    <a:pt x="19305" y="11558"/>
                    <a:pt x="19503" y="11486"/>
                  </a:cubicBezTo>
                  <a:cubicBezTo>
                    <a:pt x="19628" y="11440"/>
                    <a:pt x="19784" y="11404"/>
                    <a:pt x="19850" y="11403"/>
                  </a:cubicBezTo>
                  <a:cubicBezTo>
                    <a:pt x="19936" y="11403"/>
                    <a:pt x="19936" y="11362"/>
                    <a:pt x="19863" y="11261"/>
                  </a:cubicBezTo>
                  <a:cubicBezTo>
                    <a:pt x="19789" y="11159"/>
                    <a:pt x="19813" y="11098"/>
                    <a:pt x="19942" y="11022"/>
                  </a:cubicBezTo>
                  <a:cubicBezTo>
                    <a:pt x="20039" y="10965"/>
                    <a:pt x="20164" y="10937"/>
                    <a:pt x="20224" y="10962"/>
                  </a:cubicBezTo>
                  <a:cubicBezTo>
                    <a:pt x="20284" y="10987"/>
                    <a:pt x="20359" y="10900"/>
                    <a:pt x="20388" y="10775"/>
                  </a:cubicBezTo>
                  <a:cubicBezTo>
                    <a:pt x="20416" y="10650"/>
                    <a:pt x="20512" y="10551"/>
                    <a:pt x="20604" y="10551"/>
                  </a:cubicBezTo>
                  <a:cubicBezTo>
                    <a:pt x="20733" y="10551"/>
                    <a:pt x="20762" y="10474"/>
                    <a:pt x="20728" y="10214"/>
                  </a:cubicBezTo>
                  <a:cubicBezTo>
                    <a:pt x="20686" y="9882"/>
                    <a:pt x="20881" y="9543"/>
                    <a:pt x="21089" y="9586"/>
                  </a:cubicBezTo>
                  <a:cubicBezTo>
                    <a:pt x="21143" y="9597"/>
                    <a:pt x="21186" y="9321"/>
                    <a:pt x="21187" y="8950"/>
                  </a:cubicBezTo>
                  <a:cubicBezTo>
                    <a:pt x="21188" y="8373"/>
                    <a:pt x="21217" y="8284"/>
                    <a:pt x="21410" y="8202"/>
                  </a:cubicBezTo>
                  <a:cubicBezTo>
                    <a:pt x="21490" y="8168"/>
                    <a:pt x="21517" y="8131"/>
                    <a:pt x="21554" y="8097"/>
                  </a:cubicBezTo>
                  <a:lnTo>
                    <a:pt x="21554" y="8030"/>
                  </a:lnTo>
                  <a:cubicBezTo>
                    <a:pt x="21534" y="8026"/>
                    <a:pt x="21550" y="8005"/>
                    <a:pt x="21508" y="8015"/>
                  </a:cubicBezTo>
                  <a:cubicBezTo>
                    <a:pt x="21432" y="8032"/>
                    <a:pt x="21384" y="7924"/>
                    <a:pt x="21384" y="7716"/>
                  </a:cubicBezTo>
                  <a:cubicBezTo>
                    <a:pt x="21384" y="7508"/>
                    <a:pt x="21432" y="7392"/>
                    <a:pt x="21508" y="7409"/>
                  </a:cubicBezTo>
                  <a:cubicBezTo>
                    <a:pt x="21534" y="7415"/>
                    <a:pt x="21534" y="7386"/>
                    <a:pt x="21554" y="7379"/>
                  </a:cubicBezTo>
                  <a:lnTo>
                    <a:pt x="21554" y="7282"/>
                  </a:lnTo>
                  <a:cubicBezTo>
                    <a:pt x="21516" y="7245"/>
                    <a:pt x="21490" y="7205"/>
                    <a:pt x="21410" y="7192"/>
                  </a:cubicBezTo>
                  <a:cubicBezTo>
                    <a:pt x="21259" y="7168"/>
                    <a:pt x="21187" y="7081"/>
                    <a:pt x="21187" y="6915"/>
                  </a:cubicBezTo>
                  <a:cubicBezTo>
                    <a:pt x="21187" y="6580"/>
                    <a:pt x="21142" y="6552"/>
                    <a:pt x="20597" y="6534"/>
                  </a:cubicBezTo>
                  <a:cubicBezTo>
                    <a:pt x="20236" y="6522"/>
                    <a:pt x="20078" y="6456"/>
                    <a:pt x="19955" y="6280"/>
                  </a:cubicBezTo>
                  <a:cubicBezTo>
                    <a:pt x="19817" y="6083"/>
                    <a:pt x="19683" y="6043"/>
                    <a:pt x="19116" y="6040"/>
                  </a:cubicBezTo>
                  <a:lnTo>
                    <a:pt x="18441" y="6040"/>
                  </a:lnTo>
                  <a:lnTo>
                    <a:pt x="18572" y="6399"/>
                  </a:lnTo>
                  <a:cubicBezTo>
                    <a:pt x="18724" y="6813"/>
                    <a:pt x="18746" y="7501"/>
                    <a:pt x="18612" y="7596"/>
                  </a:cubicBezTo>
                  <a:cubicBezTo>
                    <a:pt x="18562" y="7632"/>
                    <a:pt x="18522" y="7745"/>
                    <a:pt x="18520" y="7850"/>
                  </a:cubicBezTo>
                  <a:cubicBezTo>
                    <a:pt x="18511" y="8443"/>
                    <a:pt x="18473" y="8666"/>
                    <a:pt x="18363" y="8770"/>
                  </a:cubicBezTo>
                  <a:cubicBezTo>
                    <a:pt x="18184" y="8940"/>
                    <a:pt x="16001" y="8985"/>
                    <a:pt x="15807" y="8823"/>
                  </a:cubicBezTo>
                  <a:cubicBezTo>
                    <a:pt x="15697" y="8731"/>
                    <a:pt x="15682" y="8670"/>
                    <a:pt x="15761" y="8613"/>
                  </a:cubicBezTo>
                  <a:cubicBezTo>
                    <a:pt x="15916" y="8504"/>
                    <a:pt x="15906" y="8320"/>
                    <a:pt x="15748" y="8389"/>
                  </a:cubicBezTo>
                  <a:cubicBezTo>
                    <a:pt x="15648" y="8433"/>
                    <a:pt x="15103" y="8031"/>
                    <a:pt x="14811" y="7701"/>
                  </a:cubicBezTo>
                  <a:cubicBezTo>
                    <a:pt x="14789" y="7675"/>
                    <a:pt x="14817" y="7547"/>
                    <a:pt x="14877" y="7409"/>
                  </a:cubicBezTo>
                  <a:cubicBezTo>
                    <a:pt x="14936" y="7272"/>
                    <a:pt x="15001" y="7053"/>
                    <a:pt x="15021" y="6930"/>
                  </a:cubicBezTo>
                  <a:cubicBezTo>
                    <a:pt x="15040" y="6808"/>
                    <a:pt x="15117" y="6727"/>
                    <a:pt x="15185" y="6743"/>
                  </a:cubicBezTo>
                  <a:cubicBezTo>
                    <a:pt x="15252" y="6760"/>
                    <a:pt x="15279" y="6719"/>
                    <a:pt x="15244" y="6654"/>
                  </a:cubicBezTo>
                  <a:cubicBezTo>
                    <a:pt x="15133" y="6450"/>
                    <a:pt x="15374" y="6235"/>
                    <a:pt x="15650" y="6295"/>
                  </a:cubicBezTo>
                  <a:cubicBezTo>
                    <a:pt x="15853" y="6339"/>
                    <a:pt x="15898" y="6316"/>
                    <a:pt x="15853" y="6182"/>
                  </a:cubicBezTo>
                  <a:cubicBezTo>
                    <a:pt x="15782" y="5971"/>
                    <a:pt x="15955" y="5760"/>
                    <a:pt x="16135" y="5838"/>
                  </a:cubicBezTo>
                  <a:cubicBezTo>
                    <a:pt x="16380" y="5946"/>
                    <a:pt x="16304" y="5137"/>
                    <a:pt x="16050" y="4933"/>
                  </a:cubicBezTo>
                  <a:cubicBezTo>
                    <a:pt x="15929" y="4837"/>
                    <a:pt x="15827" y="4673"/>
                    <a:pt x="15827" y="4567"/>
                  </a:cubicBezTo>
                  <a:cubicBezTo>
                    <a:pt x="15826" y="4414"/>
                    <a:pt x="15755" y="4377"/>
                    <a:pt x="15486" y="4402"/>
                  </a:cubicBezTo>
                  <a:cubicBezTo>
                    <a:pt x="14963" y="4451"/>
                    <a:pt x="14313" y="4689"/>
                    <a:pt x="14313" y="4829"/>
                  </a:cubicBezTo>
                  <a:cubicBezTo>
                    <a:pt x="14313" y="4898"/>
                    <a:pt x="14226" y="5045"/>
                    <a:pt x="14116" y="5158"/>
                  </a:cubicBezTo>
                  <a:cubicBezTo>
                    <a:pt x="14007" y="5270"/>
                    <a:pt x="13941" y="5420"/>
                    <a:pt x="13966" y="5494"/>
                  </a:cubicBezTo>
                  <a:cubicBezTo>
                    <a:pt x="13991" y="5569"/>
                    <a:pt x="13948" y="5725"/>
                    <a:pt x="13874" y="5838"/>
                  </a:cubicBezTo>
                  <a:cubicBezTo>
                    <a:pt x="13766" y="6005"/>
                    <a:pt x="13709" y="6017"/>
                    <a:pt x="13566" y="5913"/>
                  </a:cubicBezTo>
                  <a:cubicBezTo>
                    <a:pt x="13469" y="5842"/>
                    <a:pt x="13399" y="5743"/>
                    <a:pt x="13409" y="5689"/>
                  </a:cubicBezTo>
                  <a:cubicBezTo>
                    <a:pt x="13430" y="5570"/>
                    <a:pt x="13044" y="5564"/>
                    <a:pt x="12885" y="5681"/>
                  </a:cubicBezTo>
                  <a:cubicBezTo>
                    <a:pt x="12727" y="5797"/>
                    <a:pt x="11851" y="5356"/>
                    <a:pt x="11934" y="5203"/>
                  </a:cubicBezTo>
                  <a:cubicBezTo>
                    <a:pt x="11978" y="5123"/>
                    <a:pt x="11902" y="5088"/>
                    <a:pt x="11718" y="5113"/>
                  </a:cubicBezTo>
                  <a:cubicBezTo>
                    <a:pt x="11491" y="5143"/>
                    <a:pt x="11436" y="5107"/>
                    <a:pt x="11410" y="4903"/>
                  </a:cubicBezTo>
                  <a:cubicBezTo>
                    <a:pt x="11393" y="4766"/>
                    <a:pt x="11315" y="4649"/>
                    <a:pt x="11240" y="4649"/>
                  </a:cubicBezTo>
                  <a:cubicBezTo>
                    <a:pt x="11071" y="4649"/>
                    <a:pt x="10870" y="4246"/>
                    <a:pt x="10938" y="4043"/>
                  </a:cubicBezTo>
                  <a:cubicBezTo>
                    <a:pt x="10970" y="3950"/>
                    <a:pt x="11072" y="3913"/>
                    <a:pt x="11207" y="3953"/>
                  </a:cubicBezTo>
                  <a:cubicBezTo>
                    <a:pt x="11352" y="3997"/>
                    <a:pt x="11403" y="3977"/>
                    <a:pt x="11358" y="3894"/>
                  </a:cubicBezTo>
                  <a:cubicBezTo>
                    <a:pt x="11320" y="3825"/>
                    <a:pt x="11395" y="3691"/>
                    <a:pt x="11535" y="3587"/>
                  </a:cubicBezTo>
                  <a:cubicBezTo>
                    <a:pt x="11672" y="3484"/>
                    <a:pt x="11766" y="3372"/>
                    <a:pt x="11738" y="3340"/>
                  </a:cubicBezTo>
                  <a:cubicBezTo>
                    <a:pt x="11642" y="3231"/>
                    <a:pt x="11895" y="2993"/>
                    <a:pt x="12039" y="3056"/>
                  </a:cubicBezTo>
                  <a:cubicBezTo>
                    <a:pt x="12160" y="3109"/>
                    <a:pt x="12177" y="2979"/>
                    <a:pt x="12157" y="2226"/>
                  </a:cubicBezTo>
                  <a:cubicBezTo>
                    <a:pt x="12144" y="1732"/>
                    <a:pt x="12102" y="1347"/>
                    <a:pt x="12065" y="1373"/>
                  </a:cubicBezTo>
                  <a:cubicBezTo>
                    <a:pt x="12029" y="1399"/>
                    <a:pt x="11925" y="1322"/>
                    <a:pt x="11830" y="1201"/>
                  </a:cubicBezTo>
                  <a:cubicBezTo>
                    <a:pt x="11734" y="1080"/>
                    <a:pt x="11687" y="977"/>
                    <a:pt x="11731" y="977"/>
                  </a:cubicBezTo>
                  <a:cubicBezTo>
                    <a:pt x="11776" y="977"/>
                    <a:pt x="11717" y="857"/>
                    <a:pt x="11594" y="707"/>
                  </a:cubicBezTo>
                  <a:cubicBezTo>
                    <a:pt x="11422" y="499"/>
                    <a:pt x="11247" y="426"/>
                    <a:pt x="10866" y="401"/>
                  </a:cubicBezTo>
                  <a:cubicBezTo>
                    <a:pt x="10524" y="378"/>
                    <a:pt x="10377" y="326"/>
                    <a:pt x="10394" y="229"/>
                  </a:cubicBezTo>
                  <a:cubicBezTo>
                    <a:pt x="10429" y="34"/>
                    <a:pt x="10137" y="-84"/>
                    <a:pt x="10001" y="71"/>
                  </a:cubicBezTo>
                  <a:cubicBezTo>
                    <a:pt x="9872" y="219"/>
                    <a:pt x="9381" y="247"/>
                    <a:pt x="9307" y="109"/>
                  </a:cubicBezTo>
                  <a:cubicBezTo>
                    <a:pt x="9262" y="26"/>
                    <a:pt x="9110" y="-3"/>
                    <a:pt x="8972" y="1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167" name="Shape 167"/>
            <p:cNvSpPr/>
            <p:nvPr/>
          </p:nvSpPr>
          <p:spPr>
            <a:xfrm>
              <a:off x="0" y="1188058"/>
              <a:ext cx="1366599" cy="7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Putting it all Together</a:t>
              </a:r>
            </a:p>
          </p:txBody>
        </p:sp>
      </p:grpSp>
      <p:grpSp>
        <p:nvGrpSpPr>
          <p:cNvPr id="177" name="Group 177"/>
          <p:cNvGrpSpPr/>
          <p:nvPr/>
        </p:nvGrpSpPr>
        <p:grpSpPr>
          <a:xfrm>
            <a:off x="5173147" y="2781949"/>
            <a:ext cx="1366600" cy="1532205"/>
            <a:chOff x="70749" y="238103"/>
            <a:chExt cx="1366598" cy="1532204"/>
          </a:xfrm>
        </p:grpSpPr>
        <p:grpSp>
          <p:nvGrpSpPr>
            <p:cNvPr id="175" name="Group 175"/>
            <p:cNvGrpSpPr/>
            <p:nvPr/>
          </p:nvGrpSpPr>
          <p:grpSpPr>
            <a:xfrm>
              <a:off x="118026" y="238103"/>
              <a:ext cx="1272045" cy="870050"/>
              <a:chOff x="55779" y="55779"/>
              <a:chExt cx="1272043" cy="870048"/>
            </a:xfrm>
          </p:grpSpPr>
          <p:pic>
            <p:nvPicPr>
              <p:cNvPr id="169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55779" y="55779"/>
                <a:ext cx="734669" cy="7346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4" name="Group 174"/>
              <p:cNvGrpSpPr/>
              <p:nvPr/>
            </p:nvGrpSpPr>
            <p:grpSpPr>
              <a:xfrm>
                <a:off x="501550" y="485454"/>
                <a:ext cx="826274" cy="440375"/>
                <a:chOff x="0" y="3503"/>
                <a:chExt cx="826272" cy="440374"/>
              </a:xfrm>
            </p:grpSpPr>
            <p:sp>
              <p:nvSpPr>
                <p:cNvPr id="170" name="Shape 170"/>
                <p:cNvSpPr/>
                <p:nvPr/>
              </p:nvSpPr>
              <p:spPr>
                <a:xfrm>
                  <a:off x="0" y="3503"/>
                  <a:ext cx="826273" cy="440376"/>
                </a:xfrm>
                <a:prstGeom prst="roundRect">
                  <a:avLst>
                    <a:gd name="adj" fmla="val 11934"/>
                  </a:avLst>
                </a:prstGeom>
                <a:solidFill>
                  <a:schemeClr val="accent5"/>
                </a:solidFill>
                <a:ln w="25400" cap="flat">
                  <a:solidFill>
                    <a:schemeClr val="accent5">
                      <a:satOff val="-6843"/>
                      <a:lumOff val="-10705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1" name="Shape 171"/>
                <p:cNvSpPr/>
                <p:nvPr/>
              </p:nvSpPr>
              <p:spPr>
                <a:xfrm>
                  <a:off x="22230" y="93528"/>
                  <a:ext cx="778572" cy="319085"/>
                </a:xfrm>
                <a:prstGeom prst="roundRect">
                  <a:avLst>
                    <a:gd name="adj" fmla="val 16470"/>
                  </a:avLst>
                </a:prstGeom>
                <a:solidFill>
                  <a:schemeClr val="accent1"/>
                </a:solidFill>
                <a:ln w="25400" cap="flat">
                  <a:solidFill>
                    <a:schemeClr val="accent1">
                      <a:satOff val="-4409"/>
                      <a:lumOff val="-10509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2" name="Shape 172"/>
                <p:cNvSpPr/>
                <p:nvPr/>
              </p:nvSpPr>
              <p:spPr>
                <a:xfrm>
                  <a:off x="297818" y="109652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  <p:sp>
              <p:nvSpPr>
                <p:cNvPr id="173" name="Shape 173"/>
                <p:cNvSpPr/>
                <p:nvPr/>
              </p:nvSpPr>
              <p:spPr>
                <a:xfrm>
                  <a:off x="297818" y="261249"/>
                  <a:ext cx="469561" cy="122683"/>
                </a:xfrm>
                <a:prstGeom prst="roundRect">
                  <a:avLst>
                    <a:gd name="adj" fmla="val 37953"/>
                  </a:avLst>
                </a:prstGeom>
                <a:solidFill>
                  <a:schemeClr val="accent3"/>
                </a:solidFill>
                <a:ln w="25400" cap="flat">
                  <a:solidFill>
                    <a:schemeClr val="accent3">
                      <a:satOff val="-6373"/>
                      <a:lumOff val="-10823"/>
                    </a:schemeClr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3000" dir="5400000">
                    <a:srgbClr val="000000">
                      <a:alpha val="3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Calibri"/>
                      <a:ea typeface="Calibri"/>
                      <a:cs typeface="Calibri"/>
                      <a:sym typeface="Calibri"/>
                    </a:defRPr>
                  </a:pPr>
                </a:p>
              </p:txBody>
            </p:sp>
          </p:grpSp>
        </p:grpSp>
        <p:sp>
          <p:nvSpPr>
            <p:cNvPr id="176" name="Shape 176"/>
            <p:cNvSpPr/>
            <p:nvPr/>
          </p:nvSpPr>
          <p:spPr>
            <a:xfrm>
              <a:off x="70749" y="1158941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Hybrid Control</a:t>
              </a:r>
            </a:p>
          </p:txBody>
        </p:sp>
      </p:grpSp>
      <p:sp>
        <p:nvSpPr>
          <p:cNvPr id="178" name="Shape 178"/>
          <p:cNvSpPr/>
          <p:nvPr/>
        </p:nvSpPr>
        <p:spPr>
          <a:xfrm rot="19950317">
            <a:off x="1796908" y="2583276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 rot="1650000">
            <a:off x="1802664" y="4230459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80"/>
          <p:cNvSpPr/>
          <p:nvPr/>
        </p:nvSpPr>
        <p:spPr>
          <a:xfrm rot="19950317">
            <a:off x="4140743" y="4192932"/>
            <a:ext cx="991848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" name="Shape 181"/>
          <p:cNvSpPr/>
          <p:nvPr/>
        </p:nvSpPr>
        <p:spPr>
          <a:xfrm rot="1650000">
            <a:off x="4141070" y="2618044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6602382" y="3107555"/>
            <a:ext cx="985770" cy="334795"/>
          </a:xfrm>
          <a:prstGeom prst="rightArrow">
            <a:avLst>
              <a:gd name="adj1" fmla="val 33961"/>
              <a:gd name="adj2" fmla="val 86822"/>
            </a:avLst>
          </a:prstGeom>
          <a:solidFill>
            <a:srgbClr val="53535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3" name="Shape 183"/>
          <p:cNvSpPr/>
          <p:nvPr/>
        </p:nvSpPr>
        <p:spPr>
          <a:xfrm>
            <a:off x="1826676" y="1603083"/>
            <a:ext cx="7224616" cy="3889937"/>
          </a:xfrm>
          <a:prstGeom prst="rect">
            <a:avLst/>
          </a:prstGeom>
          <a:solidFill>
            <a:srgbClr val="FFFFFF">
              <a:alpha val="7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Shape 28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</a:t>
            </a:r>
          </a:p>
        </p:txBody>
      </p:sp>
      <p:sp>
        <p:nvSpPr>
          <p:cNvPr id="2820" name="Shape 282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21" name="Shape 282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822" name="Shape 282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828" name="Group 2828"/>
          <p:cNvGrpSpPr/>
          <p:nvPr/>
        </p:nvGrpSpPr>
        <p:grpSpPr>
          <a:xfrm>
            <a:off x="108082" y="1423164"/>
            <a:ext cx="4342447" cy="890218"/>
            <a:chOff x="0" y="0"/>
            <a:chExt cx="4342445" cy="890216"/>
          </a:xfrm>
        </p:grpSpPr>
        <p:sp>
          <p:nvSpPr>
            <p:cNvPr id="2823" name="Shape 2823"/>
            <p:cNvSpPr/>
            <p:nvPr/>
          </p:nvSpPr>
          <p:spPr>
            <a:xfrm>
              <a:off x="2450120" y="451355"/>
              <a:ext cx="26654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4070639" y="451355"/>
              <a:ext cx="271807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B</a:t>
              </a:r>
            </a:p>
          </p:txBody>
        </p:sp>
        <p:pic>
          <p:nvPicPr>
            <p:cNvPr id="2825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1888912" y="0"/>
              <a:ext cx="750642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26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3510449" y="0"/>
              <a:ext cx="750641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27" name="Shape 2827"/>
            <p:cNvSpPr/>
            <p:nvPr/>
          </p:nvSpPr>
          <p:spPr>
            <a:xfrm>
              <a:off x="0" y="223216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Sources</a:t>
              </a:r>
            </a:p>
          </p:txBody>
        </p:sp>
      </p:grpSp>
      <p:grpSp>
        <p:nvGrpSpPr>
          <p:cNvPr id="2836" name="Group 2836"/>
          <p:cNvGrpSpPr/>
          <p:nvPr/>
        </p:nvGrpSpPr>
        <p:grpSpPr>
          <a:xfrm>
            <a:off x="108082" y="3957892"/>
            <a:ext cx="5195239" cy="1022490"/>
            <a:chOff x="0" y="0"/>
            <a:chExt cx="5195237" cy="1022489"/>
          </a:xfrm>
        </p:grpSpPr>
        <p:pic>
          <p:nvPicPr>
            <p:cNvPr id="2829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1166580" y="6039"/>
              <a:ext cx="578401" cy="88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0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2787214" y="0"/>
              <a:ext cx="582340" cy="893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31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4323229" y="6305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2" name="Shape 2832"/>
            <p:cNvSpPr/>
            <p:nvPr/>
          </p:nvSpPr>
          <p:spPr>
            <a:xfrm>
              <a:off x="1774480" y="583627"/>
              <a:ext cx="250191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3392459" y="583627"/>
              <a:ext cx="244642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4928690" y="583627"/>
              <a:ext cx="266548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0" y="101600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Edge Clusters</a:t>
              </a:r>
            </a:p>
          </p:txBody>
        </p:sp>
      </p:grpSp>
      <p:grpSp>
        <p:nvGrpSpPr>
          <p:cNvPr id="2842" name="Group 2842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837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838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839" name="Shape 2839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40" name="Shape 2840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41" name="Shape 2841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843" name="Shape 284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846" name="Group 284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844" name="Shape 284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2279305" y="2177691"/>
            <a:ext cx="1616217" cy="494975"/>
            <a:chOff x="0" y="0"/>
            <a:chExt cx="1616216" cy="494973"/>
          </a:xfrm>
        </p:grpSpPr>
        <p:sp>
          <p:nvSpPr>
            <p:cNvPr id="2847" name="Shape 2847"/>
            <p:cNvSpPr/>
            <p:nvPr/>
          </p:nvSpPr>
          <p:spPr>
            <a:xfrm flipV="1">
              <a:off x="-1" y="6839"/>
              <a:ext cx="2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48" name="Shape 2848"/>
            <p:cNvSpPr/>
            <p:nvPr/>
          </p:nvSpPr>
          <p:spPr>
            <a:xfrm flipH="1" flipV="1">
              <a:off x="249305" y="86080"/>
              <a:ext cx="1124118" cy="408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49" name="Shape 2849"/>
            <p:cNvSpPr/>
            <p:nvPr/>
          </p:nvSpPr>
          <p:spPr>
            <a:xfrm flipV="1">
              <a:off x="1616216" y="0"/>
              <a:ext cx="1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55" name="Group 2855"/>
          <p:cNvGrpSpPr/>
          <p:nvPr/>
        </p:nvGrpSpPr>
        <p:grpSpPr>
          <a:xfrm>
            <a:off x="1674092" y="3538502"/>
            <a:ext cx="2960201" cy="409679"/>
            <a:chOff x="0" y="0"/>
            <a:chExt cx="2960200" cy="409677"/>
          </a:xfrm>
        </p:grpSpPr>
        <p:sp>
          <p:nvSpPr>
            <p:cNvPr id="2851" name="Shape 2851"/>
            <p:cNvSpPr/>
            <p:nvPr/>
          </p:nvSpPr>
          <p:spPr>
            <a:xfrm flipV="1">
              <a:off x="1602003" y="-1"/>
              <a:ext cx="482268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52" name="Shape 2852"/>
            <p:cNvSpPr/>
            <p:nvPr/>
          </p:nvSpPr>
          <p:spPr>
            <a:xfrm flipH="1" flipV="1">
              <a:off x="2578383" y="99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53" name="Shape 2853"/>
            <p:cNvSpPr/>
            <p:nvPr/>
          </p:nvSpPr>
          <p:spPr>
            <a:xfrm flipH="1" flipV="1">
              <a:off x="976810" y="226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854" name="Shape 2854"/>
            <p:cNvSpPr/>
            <p:nvPr/>
          </p:nvSpPr>
          <p:spPr>
            <a:xfrm flipV="1">
              <a:off x="0" y="-1"/>
              <a:ext cx="482267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69" name="Group 2869"/>
          <p:cNvGrpSpPr/>
          <p:nvPr/>
        </p:nvGrpSpPr>
        <p:grpSpPr>
          <a:xfrm>
            <a:off x="108082" y="4830682"/>
            <a:ext cx="5005882" cy="1556860"/>
            <a:chOff x="0" y="0"/>
            <a:chExt cx="5005881" cy="1556858"/>
          </a:xfrm>
        </p:grpSpPr>
        <p:grpSp>
          <p:nvGrpSpPr>
            <p:cNvPr id="2863" name="Group 2863"/>
            <p:cNvGrpSpPr/>
            <p:nvPr/>
          </p:nvGrpSpPr>
          <p:grpSpPr>
            <a:xfrm>
              <a:off x="0" y="419338"/>
              <a:ext cx="5005882" cy="1137521"/>
              <a:chOff x="0" y="0"/>
              <a:chExt cx="5005881" cy="1137520"/>
            </a:xfrm>
          </p:grpSpPr>
          <p:pic>
            <p:nvPicPr>
              <p:cNvPr id="2856" name="1439521716_Little_Boy_Green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1273136" y="0"/>
                <a:ext cx="395125" cy="9658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7" name="1439521716_Little_Boy_Green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29546" t="0" r="29545" b="0"/>
              <a:stretch>
                <a:fillRect/>
              </a:stretch>
            </p:blipFill>
            <p:spPr>
              <a:xfrm>
                <a:off x="2899140" y="3500"/>
                <a:ext cx="393693" cy="9623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858" name="1439521716_Little_Boy_Green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4429704" y="224"/>
                <a:ext cx="395033" cy="9656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59" name="Shape 2859"/>
              <p:cNvSpPr/>
              <p:nvPr/>
            </p:nvSpPr>
            <p:spPr>
              <a:xfrm>
                <a:off x="1667800" y="698658"/>
                <a:ext cx="271806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2860" name="Shape 2860"/>
              <p:cNvSpPr/>
              <p:nvPr/>
            </p:nvSpPr>
            <p:spPr>
              <a:xfrm>
                <a:off x="3260380" y="698658"/>
                <a:ext cx="180087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2861" name="Shape 2861"/>
              <p:cNvSpPr/>
              <p:nvPr/>
            </p:nvSpPr>
            <p:spPr>
              <a:xfrm>
                <a:off x="4761241" y="696376"/>
                <a:ext cx="244641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2862" name="Shape 2862"/>
              <p:cNvSpPr/>
              <p:nvPr/>
            </p:nvSpPr>
            <p:spPr>
              <a:xfrm>
                <a:off x="0" y="300777"/>
                <a:ext cx="1128251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Clients</a:t>
                </a:r>
              </a:p>
            </p:txBody>
          </p:sp>
        </p:grpSp>
        <p:grpSp>
          <p:nvGrpSpPr>
            <p:cNvPr id="2868" name="Group 2868"/>
            <p:cNvGrpSpPr/>
            <p:nvPr/>
          </p:nvGrpSpPr>
          <p:grpSpPr>
            <a:xfrm>
              <a:off x="1470779" y="0"/>
              <a:ext cx="3156371" cy="577418"/>
              <a:chOff x="0" y="0"/>
              <a:chExt cx="3156369" cy="577417"/>
            </a:xfrm>
          </p:grpSpPr>
          <p:sp>
            <p:nvSpPr>
              <p:cNvPr id="2864" name="Shape 2864"/>
              <p:cNvSpPr/>
              <p:nvPr/>
            </p:nvSpPr>
            <p:spPr>
              <a:xfrm flipV="1">
                <a:off x="1964757" y="23541"/>
                <a:ext cx="840630" cy="55387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65" name="Shape 2865"/>
              <p:cNvSpPr/>
              <p:nvPr/>
            </p:nvSpPr>
            <p:spPr>
              <a:xfrm flipV="1">
                <a:off x="3156369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66" name="Shape 2866"/>
              <p:cNvSpPr/>
              <p:nvPr/>
            </p:nvSpPr>
            <p:spPr>
              <a:xfrm flipV="1">
                <a:off x="1635096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867" name="Shape 2867"/>
              <p:cNvSpPr/>
              <p:nvPr/>
            </p:nvSpPr>
            <p:spPr>
              <a:xfrm flipV="1">
                <a:off x="-1" y="0"/>
                <a:ext cx="2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2874" name="Group 2874"/>
          <p:cNvGrpSpPr/>
          <p:nvPr/>
        </p:nvGrpSpPr>
        <p:grpSpPr>
          <a:xfrm>
            <a:off x="5875190" y="3044765"/>
            <a:ext cx="3078444" cy="667058"/>
            <a:chOff x="0" y="0"/>
            <a:chExt cx="3078442" cy="667057"/>
          </a:xfrm>
        </p:grpSpPr>
        <p:pic>
          <p:nvPicPr>
            <p:cNvPr id="2870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601678" cy="6016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873" name="Group 2873"/>
            <p:cNvGrpSpPr/>
            <p:nvPr/>
          </p:nvGrpSpPr>
          <p:grpSpPr>
            <a:xfrm>
              <a:off x="650059" y="23217"/>
              <a:ext cx="2428384" cy="643841"/>
              <a:chOff x="4668324" y="220158"/>
              <a:chExt cx="2428382" cy="643839"/>
            </a:xfrm>
          </p:grpSpPr>
          <p:sp>
            <p:nvSpPr>
              <p:cNvPr id="2871" name="Shape 2871"/>
              <p:cNvSpPr/>
              <p:nvPr/>
            </p:nvSpPr>
            <p:spPr>
              <a:xfrm>
                <a:off x="5112231" y="220158"/>
                <a:ext cx="1984477" cy="6438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Logically centralized controller</a:t>
                </a:r>
              </a:p>
            </p:txBody>
          </p:sp>
          <p:sp>
            <p:nvSpPr>
              <p:cNvPr id="2872" name="Shape 2872"/>
              <p:cNvSpPr/>
              <p:nvPr/>
            </p:nvSpPr>
            <p:spPr>
              <a:xfrm flipH="1" flipV="1">
                <a:off x="4668324" y="542078"/>
                <a:ext cx="388765" cy="1"/>
              </a:xfrm>
              <a:prstGeom prst="line">
                <a:avLst/>
              </a:prstGeom>
              <a:noFill/>
              <a:ln w="38100" cap="flat">
                <a:solidFill>
                  <a:srgbClr val="3366FF"/>
                </a:solidFill>
                <a:prstDash val="solid"/>
                <a:bevel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2877" name="Group 2877"/>
          <p:cNvGrpSpPr/>
          <p:nvPr/>
        </p:nvGrpSpPr>
        <p:grpSpPr>
          <a:xfrm>
            <a:off x="5887414" y="1606436"/>
            <a:ext cx="2992200" cy="643840"/>
            <a:chOff x="4104508" y="220158"/>
            <a:chExt cx="2992198" cy="643839"/>
          </a:xfrm>
        </p:grpSpPr>
        <p:sp>
          <p:nvSpPr>
            <p:cNvPr id="2875" name="Shape 2875"/>
            <p:cNvSpPr/>
            <p:nvPr/>
          </p:nvSpPr>
          <p:spPr>
            <a:xfrm>
              <a:off x="5112231" y="220158"/>
              <a:ext cx="1984477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“</a:t>
              </a:r>
              <a:r>
                <a:t>Local Agent” per cluster</a:t>
              </a:r>
            </a:p>
          </p:txBody>
        </p:sp>
        <p:sp>
          <p:nvSpPr>
            <p:cNvPr id="2876" name="Shape 2876"/>
            <p:cNvSpPr/>
            <p:nvPr/>
          </p:nvSpPr>
          <p:spPr>
            <a:xfrm flipH="1" flipV="1">
              <a:off x="4104508" y="405160"/>
              <a:ext cx="952580" cy="136919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80" name="Group 2880"/>
          <p:cNvGrpSpPr/>
          <p:nvPr/>
        </p:nvGrpSpPr>
        <p:grpSpPr>
          <a:xfrm>
            <a:off x="4387517" y="1671338"/>
            <a:ext cx="1481462" cy="269241"/>
            <a:chOff x="0" y="0"/>
            <a:chExt cx="1481460" cy="269239"/>
          </a:xfrm>
        </p:grpSpPr>
        <p:pic>
          <p:nvPicPr>
            <p:cNvPr id="2878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12220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9" name="Shape 2879"/>
            <p:cNvSpPr/>
            <p:nvPr/>
          </p:nvSpPr>
          <p:spPr>
            <a:xfrm flipH="1" flipV="1">
              <a:off x="-1" y="132256"/>
              <a:ext cx="1180230" cy="1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83" name="Group 2883"/>
          <p:cNvGrpSpPr/>
          <p:nvPr/>
        </p:nvGrpSpPr>
        <p:grpSpPr>
          <a:xfrm>
            <a:off x="2279305" y="1868272"/>
            <a:ext cx="3589674" cy="518093"/>
            <a:chOff x="-220289" y="-94996"/>
            <a:chExt cx="3589673" cy="518092"/>
          </a:xfrm>
        </p:grpSpPr>
        <p:pic>
          <p:nvPicPr>
            <p:cNvPr id="2881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100143" y="1338"/>
              <a:ext cx="269241" cy="269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9" name="Shape 2899"/>
            <p:cNvSpPr/>
            <p:nvPr/>
          </p:nvSpPr>
          <p:spPr>
            <a:xfrm>
              <a:off x="-220290" y="-94997"/>
              <a:ext cx="3330895" cy="518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53" fill="norm" stroke="1" extrusionOk="0">
                  <a:moveTo>
                    <a:pt x="0" y="0"/>
                  </a:moveTo>
                  <a:cubicBezTo>
                    <a:pt x="8321" y="18542"/>
                    <a:pt x="15521" y="21600"/>
                    <a:pt x="21600" y="9175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886" name="Group 2886"/>
          <p:cNvGrpSpPr/>
          <p:nvPr/>
        </p:nvGrpSpPr>
        <p:grpSpPr>
          <a:xfrm>
            <a:off x="4124673" y="2477310"/>
            <a:ext cx="1744306" cy="372835"/>
            <a:chOff x="0" y="0"/>
            <a:chExt cx="1744304" cy="372833"/>
          </a:xfrm>
        </p:grpSpPr>
        <p:pic>
          <p:nvPicPr>
            <p:cNvPr id="2884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75064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5" name="Shape 2885"/>
            <p:cNvSpPr/>
            <p:nvPr/>
          </p:nvSpPr>
          <p:spPr>
            <a:xfrm flipH="1">
              <a:off x="-1" y="158489"/>
              <a:ext cx="1431018" cy="214345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89" name="Group 2889"/>
          <p:cNvGrpSpPr/>
          <p:nvPr/>
        </p:nvGrpSpPr>
        <p:grpSpPr>
          <a:xfrm>
            <a:off x="2187865" y="2766353"/>
            <a:ext cx="3681114" cy="876339"/>
            <a:chOff x="-131637" y="0"/>
            <a:chExt cx="3681112" cy="876338"/>
          </a:xfrm>
        </p:grpSpPr>
        <p:pic>
          <p:nvPicPr>
            <p:cNvPr id="2887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280235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0" name="Shape 2900"/>
            <p:cNvSpPr/>
            <p:nvPr/>
          </p:nvSpPr>
          <p:spPr>
            <a:xfrm>
              <a:off x="-131638" y="217887"/>
              <a:ext cx="3442801" cy="65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63" fill="norm" stroke="1" extrusionOk="0">
                  <a:moveTo>
                    <a:pt x="0" y="3810"/>
                  </a:moveTo>
                  <a:cubicBezTo>
                    <a:pt x="7754" y="21600"/>
                    <a:pt x="14954" y="20330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892" name="Group 2892"/>
          <p:cNvGrpSpPr/>
          <p:nvPr/>
        </p:nvGrpSpPr>
        <p:grpSpPr>
          <a:xfrm>
            <a:off x="4996751" y="3862675"/>
            <a:ext cx="872228" cy="368288"/>
            <a:chOff x="0" y="0"/>
            <a:chExt cx="872227" cy="368287"/>
          </a:xfrm>
        </p:grpSpPr>
        <p:pic>
          <p:nvPicPr>
            <p:cNvPr id="2890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2987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91" name="Shape 2891"/>
            <p:cNvSpPr/>
            <p:nvPr/>
          </p:nvSpPr>
          <p:spPr>
            <a:xfrm flipH="1">
              <a:off x="-1" y="119145"/>
              <a:ext cx="596711" cy="249143"/>
            </a:xfrm>
            <a:prstGeom prst="line">
              <a:avLst/>
            </a:prstGeom>
            <a:noFill/>
            <a:ln w="25400" cap="flat">
              <a:solidFill>
                <a:schemeClr val="accent6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3348538" y="4280247"/>
            <a:ext cx="2520441" cy="766367"/>
            <a:chOff x="208753" y="0"/>
            <a:chExt cx="2520439" cy="766366"/>
          </a:xfrm>
        </p:grpSpPr>
        <p:pic>
          <p:nvPicPr>
            <p:cNvPr id="2893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459953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1" name="Shape 2901"/>
            <p:cNvSpPr/>
            <p:nvPr/>
          </p:nvSpPr>
          <p:spPr>
            <a:xfrm>
              <a:off x="208753" y="226376"/>
              <a:ext cx="2288192" cy="53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718" fill="norm" stroke="1" extrusionOk="0">
                  <a:moveTo>
                    <a:pt x="0" y="9698"/>
                  </a:moveTo>
                  <a:cubicBezTo>
                    <a:pt x="8151" y="21600"/>
                    <a:pt x="15351" y="18367"/>
                    <a:pt x="21600" y="0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  <p:grpSp>
        <p:nvGrpSpPr>
          <p:cNvPr id="2898" name="Group 2898"/>
          <p:cNvGrpSpPr/>
          <p:nvPr/>
        </p:nvGrpSpPr>
        <p:grpSpPr>
          <a:xfrm>
            <a:off x="1661005" y="4697819"/>
            <a:ext cx="4207974" cy="598161"/>
            <a:chOff x="0" y="0"/>
            <a:chExt cx="4207973" cy="598159"/>
          </a:xfrm>
        </p:grpSpPr>
        <p:pic>
          <p:nvPicPr>
            <p:cNvPr id="2896" name="1439521798_Brain-Games-red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938733" y="0"/>
              <a:ext cx="269241" cy="2692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02" name="Shape 2902"/>
            <p:cNvSpPr/>
            <p:nvPr/>
          </p:nvSpPr>
          <p:spPr>
            <a:xfrm>
              <a:off x="0" y="91865"/>
              <a:ext cx="3951546" cy="50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45" fill="norm" stroke="1" extrusionOk="0">
                  <a:moveTo>
                    <a:pt x="0" y="0"/>
                  </a:moveTo>
                  <a:cubicBezTo>
                    <a:pt x="7577" y="20523"/>
                    <a:pt x="14777" y="21600"/>
                    <a:pt x="21600" y="3230"/>
                  </a:cubicBezTo>
                </a:path>
              </a:pathLst>
            </a:custGeom>
            <a:noFill/>
            <a:ln w="25400" cap="flat">
              <a:solidFill>
                <a:schemeClr val="accent6"/>
              </a:solidFill>
              <a:prstDash val="sysDot"/>
              <a:miter lim="400000"/>
              <a:headEnd type="triangle" w="med" len="med"/>
            </a:ln>
            <a:effectLst/>
          </p:spPr>
          <p:txBody>
            <a:bodyPr/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"/>
                                        <p:tgtEl>
                                          <p:spTgt spid="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250"/>
                                        <p:tgtEl>
                                          <p:spTgt spid="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0" dur="250"/>
                                        <p:tgtEl>
                                          <p:spTgt spid="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250"/>
                                        <p:tgtEl>
                                          <p:spTgt spid="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8" dur="25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25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250"/>
                                        <p:tgtEl>
                                          <p:spTgt spid="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250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92" grpId="7"/>
      <p:bldP build="whole" bldLvl="1" animBg="1" rev="0" advAuto="0" spid="2877" grpId="2"/>
      <p:bldP build="whole" bldLvl="1" animBg="1" rev="0" advAuto="0" spid="2880" grpId="3"/>
      <p:bldP build="whole" bldLvl="1" animBg="1" rev="0" advAuto="0" spid="2895" grpId="8"/>
      <p:bldP build="whole" bldLvl="1" animBg="1" rev="0" advAuto="0" spid="2898" grpId="9"/>
      <p:bldP build="whole" bldLvl="1" animBg="1" rev="0" advAuto="0" spid="2874" grpId="1"/>
      <p:bldP build="whole" bldLvl="1" animBg="1" rev="0" advAuto="0" spid="2883" grpId="4"/>
      <p:bldP build="whole" bldLvl="1" animBg="1" rev="0" advAuto="0" spid="2886" grpId="5"/>
      <p:bldP build="whole" bldLvl="1" animBg="1" rev="0" advAuto="0" spid="2889" grpId="6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9" name="Group 2909"/>
          <p:cNvGrpSpPr/>
          <p:nvPr/>
        </p:nvGrpSpPr>
        <p:grpSpPr>
          <a:xfrm>
            <a:off x="2985295" y="3220413"/>
            <a:ext cx="3650372" cy="1101990"/>
            <a:chOff x="0" y="0"/>
            <a:chExt cx="3650370" cy="1101988"/>
          </a:xfrm>
        </p:grpSpPr>
        <p:grpSp>
          <p:nvGrpSpPr>
            <p:cNvPr id="2906" name="Group 2906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2904" name="Shape 2904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4"/>
              </a:solidFill>
              <a:ln w="25400" cap="flat">
                <a:solidFill>
                  <a:schemeClr val="accent4">
                    <a:satOff val="-1335"/>
                    <a:lumOff val="-10274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2905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687581" y="413390"/>
                <a:ext cx="275209" cy="2752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07" name="Shape 2907"/>
            <p:cNvSpPr/>
            <p:nvPr/>
          </p:nvSpPr>
          <p:spPr>
            <a:xfrm>
              <a:off x="17019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DISCOVERY</a:t>
              </a:r>
            </a:p>
          </p:txBody>
        </p:sp>
        <p:sp>
          <p:nvSpPr>
            <p:cNvPr id="2908" name="Shape 2908"/>
            <p:cNvSpPr/>
            <p:nvPr/>
          </p:nvSpPr>
          <p:spPr>
            <a:xfrm>
              <a:off x="228673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CONTROL</a:t>
              </a:r>
            </a:p>
          </p:txBody>
        </p:sp>
      </p:grpSp>
      <p:grpSp>
        <p:nvGrpSpPr>
          <p:cNvPr id="2915" name="Group 2915"/>
          <p:cNvGrpSpPr/>
          <p:nvPr/>
        </p:nvGrpSpPr>
        <p:grpSpPr>
          <a:xfrm>
            <a:off x="2878955" y="3317115"/>
            <a:ext cx="3650372" cy="1101990"/>
            <a:chOff x="0" y="0"/>
            <a:chExt cx="3650370" cy="1101988"/>
          </a:xfrm>
        </p:grpSpPr>
        <p:grpSp>
          <p:nvGrpSpPr>
            <p:cNvPr id="2912" name="Group 2912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2910" name="Shape 2910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4"/>
              </a:solidFill>
              <a:ln w="25400" cap="flat">
                <a:solidFill>
                  <a:schemeClr val="accent4">
                    <a:satOff val="-1335"/>
                    <a:lumOff val="-10274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2911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687581" y="413390"/>
                <a:ext cx="275209" cy="2752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13" name="Shape 2913"/>
            <p:cNvSpPr/>
            <p:nvPr/>
          </p:nvSpPr>
          <p:spPr>
            <a:xfrm>
              <a:off x="17019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DISCOVERY</a:t>
              </a:r>
            </a:p>
          </p:txBody>
        </p:sp>
        <p:sp>
          <p:nvSpPr>
            <p:cNvPr id="2914" name="Shape 2914"/>
            <p:cNvSpPr/>
            <p:nvPr/>
          </p:nvSpPr>
          <p:spPr>
            <a:xfrm>
              <a:off x="228673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CONTROL</a:t>
              </a:r>
            </a:p>
          </p:txBody>
        </p:sp>
      </p:grpSp>
      <p:sp>
        <p:nvSpPr>
          <p:cNvPr id="2916" name="Shape 29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Putting it all Together</a:t>
            </a:r>
          </a:p>
        </p:txBody>
      </p:sp>
      <p:grpSp>
        <p:nvGrpSpPr>
          <p:cNvPr id="2922" name="Group 2922"/>
          <p:cNvGrpSpPr/>
          <p:nvPr/>
        </p:nvGrpSpPr>
        <p:grpSpPr>
          <a:xfrm>
            <a:off x="2746814" y="1461589"/>
            <a:ext cx="3650372" cy="1101990"/>
            <a:chOff x="0" y="0"/>
            <a:chExt cx="3650370" cy="1101988"/>
          </a:xfrm>
        </p:grpSpPr>
        <p:grpSp>
          <p:nvGrpSpPr>
            <p:cNvPr id="2919" name="Group 2919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2917" name="Shape 2917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2">
                  <a:satOff val="-4966"/>
                  <a:lumOff val="-10549"/>
                </a:schemeClr>
              </a:solidFill>
              <a:ln w="25400" cap="flat">
                <a:solidFill>
                  <a:schemeClr val="accent2">
                    <a:satOff val="-4966"/>
                    <a:lumOff val="-1054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2918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524346" y="250155"/>
                <a:ext cx="601679" cy="6016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20" name="Shape 2920"/>
            <p:cNvSpPr/>
            <p:nvPr/>
          </p:nvSpPr>
          <p:spPr>
            <a:xfrm>
              <a:off x="17019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DISCOVERY</a:t>
              </a:r>
            </a:p>
          </p:txBody>
        </p:sp>
        <p:sp>
          <p:nvSpPr>
            <p:cNvPr id="2921" name="Shape 2921"/>
            <p:cNvSpPr/>
            <p:nvPr/>
          </p:nvSpPr>
          <p:spPr>
            <a:xfrm>
              <a:off x="228673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25400" cap="flat">
              <a:solidFill>
                <a:schemeClr val="accent1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CONTROL</a:t>
              </a:r>
            </a:p>
          </p:txBody>
        </p:sp>
      </p:grpSp>
      <p:sp>
        <p:nvSpPr>
          <p:cNvPr id="2923" name="Shape 2923"/>
          <p:cNvSpPr/>
          <p:nvPr/>
        </p:nvSpPr>
        <p:spPr>
          <a:xfrm>
            <a:off x="3425815" y="2601458"/>
            <a:ext cx="2292370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CENTRAL CONTROLLER</a:t>
            </a:r>
          </a:p>
        </p:txBody>
      </p:sp>
      <p:grpSp>
        <p:nvGrpSpPr>
          <p:cNvPr id="2929" name="Group 2929"/>
          <p:cNvGrpSpPr/>
          <p:nvPr/>
        </p:nvGrpSpPr>
        <p:grpSpPr>
          <a:xfrm>
            <a:off x="2746814" y="3433712"/>
            <a:ext cx="3650372" cy="1101990"/>
            <a:chOff x="0" y="0"/>
            <a:chExt cx="3650370" cy="1101988"/>
          </a:xfrm>
        </p:grpSpPr>
        <p:grpSp>
          <p:nvGrpSpPr>
            <p:cNvPr id="2926" name="Group 2926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2924" name="Shape 2924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4"/>
              </a:solidFill>
              <a:ln w="25400" cap="flat">
                <a:solidFill>
                  <a:schemeClr val="accent4">
                    <a:satOff val="-1335"/>
                    <a:lumOff val="-10274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pic>
            <p:nvPicPr>
              <p:cNvPr id="2925" name="1439521798_Brain-Games-red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687581" y="413390"/>
                <a:ext cx="275209" cy="2752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927" name="Shape 2927"/>
            <p:cNvSpPr/>
            <p:nvPr/>
          </p:nvSpPr>
          <p:spPr>
            <a:xfrm>
              <a:off x="17019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DISCOVERY</a:t>
              </a:r>
            </a:p>
          </p:txBody>
        </p:sp>
        <p:sp>
          <p:nvSpPr>
            <p:cNvPr id="2928" name="Shape 2928"/>
            <p:cNvSpPr/>
            <p:nvPr/>
          </p:nvSpPr>
          <p:spPr>
            <a:xfrm>
              <a:off x="2286732" y="341741"/>
              <a:ext cx="1204284" cy="418506"/>
            </a:xfrm>
            <a:prstGeom prst="roundRect">
              <a:avLst>
                <a:gd name="adj" fmla="val 45519"/>
              </a:avLst>
            </a:prstGeom>
            <a:solidFill>
              <a:schemeClr val="accent6"/>
            </a:solidFill>
            <a:ln w="25400" cap="flat">
              <a:solidFill>
                <a:schemeClr val="accent6">
                  <a:satOff val="-35873"/>
                  <a:lumOff val="-12431"/>
                </a:scheme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CONTROL</a:t>
              </a:r>
            </a:p>
          </p:txBody>
        </p:sp>
      </p:grpSp>
      <p:sp>
        <p:nvSpPr>
          <p:cNvPr id="2930" name="Shape 2930"/>
          <p:cNvSpPr/>
          <p:nvPr/>
        </p:nvSpPr>
        <p:spPr>
          <a:xfrm>
            <a:off x="3816827" y="4576917"/>
            <a:ext cx="1510346" cy="3644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LOCAL AGENT</a:t>
            </a:r>
          </a:p>
        </p:txBody>
      </p:sp>
      <p:sp>
        <p:nvSpPr>
          <p:cNvPr id="2931" name="Shape 2931"/>
          <p:cNvSpPr/>
          <p:nvPr/>
        </p:nvSpPr>
        <p:spPr>
          <a:xfrm>
            <a:off x="3816827" y="6413243"/>
            <a:ext cx="1510346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DATA PLANE</a:t>
            </a:r>
          </a:p>
        </p:txBody>
      </p:sp>
      <p:sp>
        <p:nvSpPr>
          <p:cNvPr id="2932" name="Shape 2932"/>
          <p:cNvSpPr/>
          <p:nvPr/>
        </p:nvSpPr>
        <p:spPr>
          <a:xfrm>
            <a:off x="4156374" y="2012583"/>
            <a:ext cx="831252" cy="1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33" name="Shape 2933"/>
          <p:cNvSpPr/>
          <p:nvPr/>
        </p:nvSpPr>
        <p:spPr>
          <a:xfrm>
            <a:off x="4121915" y="3982642"/>
            <a:ext cx="900170" cy="1"/>
          </a:xfrm>
          <a:prstGeom prst="line">
            <a:avLst/>
          </a:prstGeom>
          <a:ln w="38100">
            <a:solidFill>
              <a:srgbClr val="FF260E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934" name="Shape 2934"/>
          <p:cNvSpPr/>
          <p:nvPr/>
        </p:nvSpPr>
        <p:spPr>
          <a:xfrm>
            <a:off x="7144963" y="4986133"/>
            <a:ext cx="1904310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HYBRID CONTROL</a:t>
            </a:r>
          </a:p>
        </p:txBody>
      </p:sp>
      <p:grpSp>
        <p:nvGrpSpPr>
          <p:cNvPr id="2937" name="Group 2937"/>
          <p:cNvGrpSpPr/>
          <p:nvPr/>
        </p:nvGrpSpPr>
        <p:grpSpPr>
          <a:xfrm>
            <a:off x="7150081" y="5406166"/>
            <a:ext cx="1900716" cy="364440"/>
            <a:chOff x="0" y="0"/>
            <a:chExt cx="1900714" cy="364439"/>
          </a:xfrm>
        </p:grpSpPr>
        <p:sp>
          <p:nvSpPr>
            <p:cNvPr id="2935" name="Shape 2935"/>
            <p:cNvSpPr/>
            <p:nvPr/>
          </p:nvSpPr>
          <p:spPr>
            <a:xfrm>
              <a:off x="390369" y="0"/>
              <a:ext cx="151034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CENTRALIZED</a:t>
              </a:r>
            </a:p>
          </p:txBody>
        </p:sp>
        <p:sp>
          <p:nvSpPr>
            <p:cNvPr id="2936" name="Shape 2936"/>
            <p:cNvSpPr/>
            <p:nvPr/>
          </p:nvSpPr>
          <p:spPr>
            <a:xfrm>
              <a:off x="0" y="0"/>
              <a:ext cx="307261" cy="364440"/>
            </a:xfrm>
            <a:prstGeom prst="rect">
              <a:avLst/>
            </a:prstGeom>
            <a:solidFill>
              <a:srgbClr val="3366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7150081" y="5826199"/>
            <a:ext cx="1900716" cy="364440"/>
            <a:chOff x="0" y="0"/>
            <a:chExt cx="1900714" cy="364439"/>
          </a:xfrm>
        </p:grpSpPr>
        <p:sp>
          <p:nvSpPr>
            <p:cNvPr id="2938" name="Shape 2938"/>
            <p:cNvSpPr/>
            <p:nvPr/>
          </p:nvSpPr>
          <p:spPr>
            <a:xfrm>
              <a:off x="390369" y="0"/>
              <a:ext cx="1510346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DISTRIBUTED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0" y="0"/>
              <a:ext cx="307261" cy="364440"/>
            </a:xfrm>
            <a:prstGeom prst="rect">
              <a:avLst/>
            </a:prstGeom>
            <a:solidFill>
              <a:srgbClr val="FF261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2941" name="Shape 2941"/>
          <p:cNvSpPr/>
          <p:nvPr/>
        </p:nvSpPr>
        <p:spPr>
          <a:xfrm flipV="1">
            <a:off x="3296370" y="2231872"/>
            <a:ext cx="1" cy="1508125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95" name="Group 2995"/>
          <p:cNvGrpSpPr/>
          <p:nvPr/>
        </p:nvGrpSpPr>
        <p:grpSpPr>
          <a:xfrm>
            <a:off x="353534" y="1719944"/>
            <a:ext cx="2813392" cy="2525840"/>
            <a:chOff x="0" y="0"/>
            <a:chExt cx="2813390" cy="2525838"/>
          </a:xfrm>
        </p:grpSpPr>
        <p:sp>
          <p:nvSpPr>
            <p:cNvPr id="2942" name="Shape 2942"/>
            <p:cNvSpPr/>
            <p:nvPr/>
          </p:nvSpPr>
          <p:spPr>
            <a:xfrm>
              <a:off x="135083" y="1881999"/>
              <a:ext cx="1510346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TOPOLOGY AND 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VIDEO INFO</a:t>
              </a:r>
            </a:p>
          </p:txBody>
        </p:sp>
        <p:grpSp>
          <p:nvGrpSpPr>
            <p:cNvPr id="2993" name="Group 2993"/>
            <p:cNvGrpSpPr/>
            <p:nvPr/>
          </p:nvGrpSpPr>
          <p:grpSpPr>
            <a:xfrm>
              <a:off x="0" y="0"/>
              <a:ext cx="1667412" cy="1760817"/>
              <a:chOff x="0" y="0"/>
              <a:chExt cx="1667411" cy="1760816"/>
            </a:xfrm>
          </p:grpSpPr>
          <p:sp>
            <p:nvSpPr>
              <p:cNvPr id="2943" name="Shape 2943"/>
              <p:cNvSpPr/>
              <p:nvPr/>
            </p:nvSpPr>
            <p:spPr>
              <a:xfrm>
                <a:off x="68136" y="421247"/>
                <a:ext cx="154040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dot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44" name="Shape 2944"/>
              <p:cNvSpPr/>
              <p:nvPr/>
            </p:nvSpPr>
            <p:spPr>
              <a:xfrm>
                <a:off x="68136" y="879852"/>
                <a:ext cx="154040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dot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45" name="Shape 2945"/>
              <p:cNvSpPr/>
              <p:nvPr/>
            </p:nvSpPr>
            <p:spPr>
              <a:xfrm>
                <a:off x="0" y="0"/>
                <a:ext cx="1667412" cy="1364206"/>
              </a:xfrm>
              <a:prstGeom prst="roundRect">
                <a:avLst>
                  <a:gd name="adj" fmla="val 5596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2948" name="Group 2948"/>
              <p:cNvGrpSpPr/>
              <p:nvPr/>
            </p:nvGrpSpPr>
            <p:grpSpPr>
              <a:xfrm>
                <a:off x="418148" y="39710"/>
                <a:ext cx="851866" cy="266049"/>
                <a:chOff x="678321" y="0"/>
                <a:chExt cx="851864" cy="266048"/>
              </a:xfrm>
            </p:grpSpPr>
            <p:pic>
              <p:nvPicPr>
                <p:cNvPr id="2946" name="1439521597_Video-Camera-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9831" t="20224" r="19831" b="20224"/>
                <a:stretch>
                  <a:fillRect/>
                </a:stretch>
              </p:blipFill>
              <p:spPr>
                <a:xfrm>
                  <a:off x="678321" y="0"/>
                  <a:ext cx="269561" cy="2660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47" name="1439521597_Video-Camera-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9831" t="20224" r="19831" b="20224"/>
                <a:stretch>
                  <a:fillRect/>
                </a:stretch>
              </p:blipFill>
              <p:spPr>
                <a:xfrm>
                  <a:off x="1260625" y="0"/>
                  <a:ext cx="269561" cy="2660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952" name="Group 2952"/>
              <p:cNvGrpSpPr/>
              <p:nvPr/>
            </p:nvGrpSpPr>
            <p:grpSpPr>
              <a:xfrm>
                <a:off x="158754" y="949948"/>
                <a:ext cx="1341220" cy="320709"/>
                <a:chOff x="418926" y="0"/>
                <a:chExt cx="1341219" cy="320707"/>
              </a:xfrm>
            </p:grpSpPr>
            <p:pic>
              <p:nvPicPr>
                <p:cNvPr id="2949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418926" y="2168"/>
                  <a:ext cx="207709" cy="318540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50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1000907" y="0"/>
                  <a:ext cx="209123" cy="32070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51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1552500" y="2264"/>
                  <a:ext cx="207646" cy="31844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955" name="Group 2955"/>
              <p:cNvGrpSpPr/>
              <p:nvPr/>
            </p:nvGrpSpPr>
            <p:grpSpPr>
              <a:xfrm>
                <a:off x="452806" y="477117"/>
                <a:ext cx="718685" cy="312425"/>
                <a:chOff x="712979" y="-12"/>
                <a:chExt cx="718683" cy="312424"/>
              </a:xfrm>
            </p:grpSpPr>
            <p:pic>
              <p:nvPicPr>
                <p:cNvPr id="2953" name="l_054.jp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rcRect l="28934" t="3476" r="31455" b="5798"/>
                <a:stretch>
                  <a:fillRect/>
                </a:stretch>
              </p:blipFill>
              <p:spPr>
                <a:xfrm>
                  <a:off x="712979" y="-13"/>
                  <a:ext cx="136371" cy="3123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8" h="21567" fill="norm" stroke="1" extrusionOk="0">
                      <a:moveTo>
                        <a:pt x="12736" y="56"/>
                      </a:moveTo>
                      <a:cubicBezTo>
                        <a:pt x="12576" y="-33"/>
                        <a:pt x="11210" y="-9"/>
                        <a:pt x="11042" y="84"/>
                      </a:cubicBezTo>
                      <a:cubicBezTo>
                        <a:pt x="10936" y="142"/>
                        <a:pt x="10912" y="132"/>
                        <a:pt x="10729" y="84"/>
                      </a:cubicBezTo>
                      <a:cubicBezTo>
                        <a:pt x="10492" y="20"/>
                        <a:pt x="9839" y="53"/>
                        <a:pt x="9474" y="138"/>
                      </a:cubicBezTo>
                      <a:cubicBezTo>
                        <a:pt x="9311" y="176"/>
                        <a:pt x="9208" y="177"/>
                        <a:pt x="9097" y="111"/>
                      </a:cubicBezTo>
                      <a:cubicBezTo>
                        <a:pt x="8969" y="34"/>
                        <a:pt x="8957" y="19"/>
                        <a:pt x="8784" y="84"/>
                      </a:cubicBezTo>
                      <a:cubicBezTo>
                        <a:pt x="8540" y="175"/>
                        <a:pt x="8158" y="234"/>
                        <a:pt x="7968" y="221"/>
                      </a:cubicBezTo>
                      <a:cubicBezTo>
                        <a:pt x="7887" y="215"/>
                        <a:pt x="7868" y="249"/>
                        <a:pt x="7905" y="275"/>
                      </a:cubicBezTo>
                      <a:cubicBezTo>
                        <a:pt x="8025" y="360"/>
                        <a:pt x="7620" y="407"/>
                        <a:pt x="7027" y="385"/>
                      </a:cubicBezTo>
                      <a:cubicBezTo>
                        <a:pt x="6668" y="372"/>
                        <a:pt x="6484" y="383"/>
                        <a:pt x="6525" y="412"/>
                      </a:cubicBezTo>
                      <a:cubicBezTo>
                        <a:pt x="6561" y="438"/>
                        <a:pt x="6454" y="490"/>
                        <a:pt x="6337" y="522"/>
                      </a:cubicBezTo>
                      <a:cubicBezTo>
                        <a:pt x="6147" y="574"/>
                        <a:pt x="6187" y="584"/>
                        <a:pt x="6337" y="632"/>
                      </a:cubicBezTo>
                      <a:cubicBezTo>
                        <a:pt x="6481" y="678"/>
                        <a:pt x="6426" y="681"/>
                        <a:pt x="6086" y="769"/>
                      </a:cubicBezTo>
                      <a:cubicBezTo>
                        <a:pt x="5750" y="855"/>
                        <a:pt x="5699" y="883"/>
                        <a:pt x="5647" y="823"/>
                      </a:cubicBezTo>
                      <a:cubicBezTo>
                        <a:pt x="5560" y="724"/>
                        <a:pt x="5346" y="766"/>
                        <a:pt x="5396" y="878"/>
                      </a:cubicBezTo>
                      <a:cubicBezTo>
                        <a:pt x="5448" y="997"/>
                        <a:pt x="4997" y="1186"/>
                        <a:pt x="4706" y="1152"/>
                      </a:cubicBezTo>
                      <a:cubicBezTo>
                        <a:pt x="4252" y="1100"/>
                        <a:pt x="3554" y="1368"/>
                        <a:pt x="3702" y="1536"/>
                      </a:cubicBezTo>
                      <a:cubicBezTo>
                        <a:pt x="3738" y="1577"/>
                        <a:pt x="3713" y="1634"/>
                        <a:pt x="3639" y="1673"/>
                      </a:cubicBezTo>
                      <a:cubicBezTo>
                        <a:pt x="3565" y="1712"/>
                        <a:pt x="3530" y="1755"/>
                        <a:pt x="3576" y="1755"/>
                      </a:cubicBezTo>
                      <a:cubicBezTo>
                        <a:pt x="3623" y="1755"/>
                        <a:pt x="3555" y="1787"/>
                        <a:pt x="3451" y="1837"/>
                      </a:cubicBezTo>
                      <a:cubicBezTo>
                        <a:pt x="3346" y="1888"/>
                        <a:pt x="3222" y="1906"/>
                        <a:pt x="3137" y="1892"/>
                      </a:cubicBezTo>
                      <a:cubicBezTo>
                        <a:pt x="2875" y="1848"/>
                        <a:pt x="2636" y="1985"/>
                        <a:pt x="2698" y="2139"/>
                      </a:cubicBezTo>
                      <a:cubicBezTo>
                        <a:pt x="2771" y="2320"/>
                        <a:pt x="2666" y="2382"/>
                        <a:pt x="2447" y="2303"/>
                      </a:cubicBezTo>
                      <a:cubicBezTo>
                        <a:pt x="2305" y="2252"/>
                        <a:pt x="2281" y="2261"/>
                        <a:pt x="2133" y="2358"/>
                      </a:cubicBezTo>
                      <a:cubicBezTo>
                        <a:pt x="2037" y="2421"/>
                        <a:pt x="1955" y="2539"/>
                        <a:pt x="1945" y="2632"/>
                      </a:cubicBezTo>
                      <a:cubicBezTo>
                        <a:pt x="1912" y="2939"/>
                        <a:pt x="1751" y="3084"/>
                        <a:pt x="1506" y="3043"/>
                      </a:cubicBezTo>
                      <a:cubicBezTo>
                        <a:pt x="1416" y="3028"/>
                        <a:pt x="1318" y="3055"/>
                        <a:pt x="1318" y="3098"/>
                      </a:cubicBezTo>
                      <a:cubicBezTo>
                        <a:pt x="1318" y="3138"/>
                        <a:pt x="1387" y="3168"/>
                        <a:pt x="1443" y="3153"/>
                      </a:cubicBezTo>
                      <a:cubicBezTo>
                        <a:pt x="1654" y="3096"/>
                        <a:pt x="1713" y="3244"/>
                        <a:pt x="1506" y="3317"/>
                      </a:cubicBezTo>
                      <a:cubicBezTo>
                        <a:pt x="1168" y="3436"/>
                        <a:pt x="1010" y="3548"/>
                        <a:pt x="1129" y="3646"/>
                      </a:cubicBezTo>
                      <a:cubicBezTo>
                        <a:pt x="1244" y="3740"/>
                        <a:pt x="1162" y="3853"/>
                        <a:pt x="1004" y="3810"/>
                      </a:cubicBezTo>
                      <a:cubicBezTo>
                        <a:pt x="949" y="3795"/>
                        <a:pt x="920" y="3839"/>
                        <a:pt x="941" y="3920"/>
                      </a:cubicBezTo>
                      <a:cubicBezTo>
                        <a:pt x="969" y="4024"/>
                        <a:pt x="904" y="4093"/>
                        <a:pt x="753" y="4139"/>
                      </a:cubicBezTo>
                      <a:cubicBezTo>
                        <a:pt x="615" y="4181"/>
                        <a:pt x="612" y="4228"/>
                        <a:pt x="690" y="4249"/>
                      </a:cubicBezTo>
                      <a:cubicBezTo>
                        <a:pt x="768" y="4270"/>
                        <a:pt x="690" y="4346"/>
                        <a:pt x="439" y="4495"/>
                      </a:cubicBezTo>
                      <a:cubicBezTo>
                        <a:pt x="226" y="4622"/>
                        <a:pt x="77" y="4729"/>
                        <a:pt x="125" y="4742"/>
                      </a:cubicBezTo>
                      <a:cubicBezTo>
                        <a:pt x="204" y="4763"/>
                        <a:pt x="204" y="5103"/>
                        <a:pt x="125" y="5263"/>
                      </a:cubicBezTo>
                      <a:cubicBezTo>
                        <a:pt x="109" y="5296"/>
                        <a:pt x="162" y="5316"/>
                        <a:pt x="251" y="5317"/>
                      </a:cubicBezTo>
                      <a:cubicBezTo>
                        <a:pt x="519" y="5321"/>
                        <a:pt x="521" y="5503"/>
                        <a:pt x="251" y="5591"/>
                      </a:cubicBezTo>
                      <a:lnTo>
                        <a:pt x="0" y="5674"/>
                      </a:lnTo>
                      <a:lnTo>
                        <a:pt x="251" y="5728"/>
                      </a:lnTo>
                      <a:cubicBezTo>
                        <a:pt x="429" y="5770"/>
                        <a:pt x="450" y="5804"/>
                        <a:pt x="376" y="5865"/>
                      </a:cubicBezTo>
                      <a:cubicBezTo>
                        <a:pt x="321" y="5911"/>
                        <a:pt x="326" y="6061"/>
                        <a:pt x="376" y="6222"/>
                      </a:cubicBezTo>
                      <a:cubicBezTo>
                        <a:pt x="473" y="6526"/>
                        <a:pt x="409" y="6588"/>
                        <a:pt x="188" y="6551"/>
                      </a:cubicBezTo>
                      <a:cubicBezTo>
                        <a:pt x="109" y="6537"/>
                        <a:pt x="63" y="6563"/>
                        <a:pt x="63" y="6605"/>
                      </a:cubicBezTo>
                      <a:cubicBezTo>
                        <a:pt x="63" y="6650"/>
                        <a:pt x="163" y="6675"/>
                        <a:pt x="251" y="6660"/>
                      </a:cubicBezTo>
                      <a:cubicBezTo>
                        <a:pt x="480" y="6622"/>
                        <a:pt x="527" y="6784"/>
                        <a:pt x="314" y="6852"/>
                      </a:cubicBezTo>
                      <a:cubicBezTo>
                        <a:pt x="149" y="6904"/>
                        <a:pt x="161" y="6909"/>
                        <a:pt x="314" y="6934"/>
                      </a:cubicBezTo>
                      <a:cubicBezTo>
                        <a:pt x="450" y="6957"/>
                        <a:pt x="471" y="6994"/>
                        <a:pt x="376" y="7071"/>
                      </a:cubicBezTo>
                      <a:cubicBezTo>
                        <a:pt x="306" y="7128"/>
                        <a:pt x="202" y="7146"/>
                        <a:pt x="125" y="7126"/>
                      </a:cubicBezTo>
                      <a:cubicBezTo>
                        <a:pt x="38" y="7103"/>
                        <a:pt x="31" y="7130"/>
                        <a:pt x="125" y="7181"/>
                      </a:cubicBezTo>
                      <a:cubicBezTo>
                        <a:pt x="226" y="7235"/>
                        <a:pt x="212" y="7267"/>
                        <a:pt x="125" y="7290"/>
                      </a:cubicBezTo>
                      <a:cubicBezTo>
                        <a:pt x="42" y="7313"/>
                        <a:pt x="79" y="7334"/>
                        <a:pt x="188" y="7373"/>
                      </a:cubicBezTo>
                      <a:cubicBezTo>
                        <a:pt x="389" y="7443"/>
                        <a:pt x="519" y="7663"/>
                        <a:pt x="376" y="7701"/>
                      </a:cubicBezTo>
                      <a:cubicBezTo>
                        <a:pt x="155" y="7761"/>
                        <a:pt x="276" y="7871"/>
                        <a:pt x="565" y="7866"/>
                      </a:cubicBezTo>
                      <a:cubicBezTo>
                        <a:pt x="801" y="7861"/>
                        <a:pt x="870" y="7887"/>
                        <a:pt x="941" y="8003"/>
                      </a:cubicBezTo>
                      <a:cubicBezTo>
                        <a:pt x="989" y="8081"/>
                        <a:pt x="971" y="8180"/>
                        <a:pt x="941" y="8222"/>
                      </a:cubicBezTo>
                      <a:cubicBezTo>
                        <a:pt x="911" y="8264"/>
                        <a:pt x="975" y="8326"/>
                        <a:pt x="1067" y="8359"/>
                      </a:cubicBezTo>
                      <a:cubicBezTo>
                        <a:pt x="1158" y="8392"/>
                        <a:pt x="1255" y="8445"/>
                        <a:pt x="1255" y="8496"/>
                      </a:cubicBezTo>
                      <a:cubicBezTo>
                        <a:pt x="1255" y="8547"/>
                        <a:pt x="1258" y="8639"/>
                        <a:pt x="1318" y="8688"/>
                      </a:cubicBezTo>
                      <a:cubicBezTo>
                        <a:pt x="1391" y="8747"/>
                        <a:pt x="1391" y="8778"/>
                        <a:pt x="1318" y="8797"/>
                      </a:cubicBezTo>
                      <a:cubicBezTo>
                        <a:pt x="1118" y="8851"/>
                        <a:pt x="1230" y="8971"/>
                        <a:pt x="1506" y="9017"/>
                      </a:cubicBezTo>
                      <a:cubicBezTo>
                        <a:pt x="1655" y="9042"/>
                        <a:pt x="1812" y="9072"/>
                        <a:pt x="1819" y="9099"/>
                      </a:cubicBezTo>
                      <a:cubicBezTo>
                        <a:pt x="1846" y="9194"/>
                        <a:pt x="1857" y="9230"/>
                        <a:pt x="1945" y="9291"/>
                      </a:cubicBezTo>
                      <a:cubicBezTo>
                        <a:pt x="1997" y="9326"/>
                        <a:pt x="1965" y="9381"/>
                        <a:pt x="1882" y="9428"/>
                      </a:cubicBezTo>
                      <a:cubicBezTo>
                        <a:pt x="1804" y="9472"/>
                        <a:pt x="1766" y="9502"/>
                        <a:pt x="1819" y="9483"/>
                      </a:cubicBezTo>
                      <a:cubicBezTo>
                        <a:pt x="1954" y="9433"/>
                        <a:pt x="2321" y="9595"/>
                        <a:pt x="2321" y="9702"/>
                      </a:cubicBezTo>
                      <a:cubicBezTo>
                        <a:pt x="2321" y="9750"/>
                        <a:pt x="2394" y="9784"/>
                        <a:pt x="2447" y="9784"/>
                      </a:cubicBezTo>
                      <a:cubicBezTo>
                        <a:pt x="2628" y="9784"/>
                        <a:pt x="2870" y="10026"/>
                        <a:pt x="2761" y="10085"/>
                      </a:cubicBezTo>
                      <a:cubicBezTo>
                        <a:pt x="2648" y="10146"/>
                        <a:pt x="2766" y="10310"/>
                        <a:pt x="2949" y="10359"/>
                      </a:cubicBezTo>
                      <a:cubicBezTo>
                        <a:pt x="3010" y="10376"/>
                        <a:pt x="3049" y="10426"/>
                        <a:pt x="3012" y="10469"/>
                      </a:cubicBezTo>
                      <a:cubicBezTo>
                        <a:pt x="2967" y="10520"/>
                        <a:pt x="2992" y="10546"/>
                        <a:pt x="3074" y="10524"/>
                      </a:cubicBezTo>
                      <a:cubicBezTo>
                        <a:pt x="3244" y="10478"/>
                        <a:pt x="3639" y="10589"/>
                        <a:pt x="3576" y="10661"/>
                      </a:cubicBezTo>
                      <a:cubicBezTo>
                        <a:pt x="3504" y="10743"/>
                        <a:pt x="3900" y="10937"/>
                        <a:pt x="4078" y="10907"/>
                      </a:cubicBezTo>
                      <a:cubicBezTo>
                        <a:pt x="4303" y="10870"/>
                        <a:pt x="4708" y="11109"/>
                        <a:pt x="4580" y="11209"/>
                      </a:cubicBezTo>
                      <a:cubicBezTo>
                        <a:pt x="4440" y="11318"/>
                        <a:pt x="4710" y="11319"/>
                        <a:pt x="4894" y="11209"/>
                      </a:cubicBezTo>
                      <a:cubicBezTo>
                        <a:pt x="5024" y="11131"/>
                        <a:pt x="5058" y="11125"/>
                        <a:pt x="5270" y="11209"/>
                      </a:cubicBezTo>
                      <a:cubicBezTo>
                        <a:pt x="5394" y="11258"/>
                        <a:pt x="5424" y="11326"/>
                        <a:pt x="5396" y="11346"/>
                      </a:cubicBezTo>
                      <a:cubicBezTo>
                        <a:pt x="5368" y="11366"/>
                        <a:pt x="5460" y="11387"/>
                        <a:pt x="5584" y="11401"/>
                      </a:cubicBezTo>
                      <a:cubicBezTo>
                        <a:pt x="5771" y="11422"/>
                        <a:pt x="5807" y="11458"/>
                        <a:pt x="5709" y="11538"/>
                      </a:cubicBezTo>
                      <a:cubicBezTo>
                        <a:pt x="5564" y="11656"/>
                        <a:pt x="5571" y="11675"/>
                        <a:pt x="5709" y="11675"/>
                      </a:cubicBezTo>
                      <a:cubicBezTo>
                        <a:pt x="5769" y="11675"/>
                        <a:pt x="5787" y="11651"/>
                        <a:pt x="5772" y="11620"/>
                      </a:cubicBezTo>
                      <a:cubicBezTo>
                        <a:pt x="5731" y="11534"/>
                        <a:pt x="6325" y="11535"/>
                        <a:pt x="6400" y="11620"/>
                      </a:cubicBezTo>
                      <a:cubicBezTo>
                        <a:pt x="6434" y="11659"/>
                        <a:pt x="6574" y="11660"/>
                        <a:pt x="6650" y="11647"/>
                      </a:cubicBezTo>
                      <a:cubicBezTo>
                        <a:pt x="6853" y="11613"/>
                        <a:pt x="7074" y="11770"/>
                        <a:pt x="7027" y="11894"/>
                      </a:cubicBezTo>
                      <a:cubicBezTo>
                        <a:pt x="7005" y="11953"/>
                        <a:pt x="7045" y="12000"/>
                        <a:pt x="7090" y="12004"/>
                      </a:cubicBezTo>
                      <a:cubicBezTo>
                        <a:pt x="7457" y="12031"/>
                        <a:pt x="7851" y="12043"/>
                        <a:pt x="7968" y="12004"/>
                      </a:cubicBezTo>
                      <a:cubicBezTo>
                        <a:pt x="8238" y="11912"/>
                        <a:pt x="8346" y="12030"/>
                        <a:pt x="8094" y="12141"/>
                      </a:cubicBezTo>
                      <a:cubicBezTo>
                        <a:pt x="7821" y="12260"/>
                        <a:pt x="7792" y="12318"/>
                        <a:pt x="8031" y="12278"/>
                      </a:cubicBezTo>
                      <a:cubicBezTo>
                        <a:pt x="8147" y="12258"/>
                        <a:pt x="8243" y="12268"/>
                        <a:pt x="8282" y="12332"/>
                      </a:cubicBezTo>
                      <a:cubicBezTo>
                        <a:pt x="8314" y="12387"/>
                        <a:pt x="8435" y="12422"/>
                        <a:pt x="8533" y="12415"/>
                      </a:cubicBezTo>
                      <a:cubicBezTo>
                        <a:pt x="8734" y="12400"/>
                        <a:pt x="8857" y="12702"/>
                        <a:pt x="8784" y="12963"/>
                      </a:cubicBezTo>
                      <a:cubicBezTo>
                        <a:pt x="8759" y="13051"/>
                        <a:pt x="8780" y="13147"/>
                        <a:pt x="8846" y="13182"/>
                      </a:cubicBezTo>
                      <a:cubicBezTo>
                        <a:pt x="8913" y="13217"/>
                        <a:pt x="8949" y="13263"/>
                        <a:pt x="8909" y="13291"/>
                      </a:cubicBezTo>
                      <a:cubicBezTo>
                        <a:pt x="8869" y="13320"/>
                        <a:pt x="8852" y="13370"/>
                        <a:pt x="8909" y="13401"/>
                      </a:cubicBezTo>
                      <a:cubicBezTo>
                        <a:pt x="8966" y="13433"/>
                        <a:pt x="8997" y="13528"/>
                        <a:pt x="8972" y="13593"/>
                      </a:cubicBezTo>
                      <a:cubicBezTo>
                        <a:pt x="8947" y="13658"/>
                        <a:pt x="8925" y="13761"/>
                        <a:pt x="8909" y="13840"/>
                      </a:cubicBezTo>
                      <a:cubicBezTo>
                        <a:pt x="8893" y="13918"/>
                        <a:pt x="8832" y="14023"/>
                        <a:pt x="8784" y="14086"/>
                      </a:cubicBezTo>
                      <a:cubicBezTo>
                        <a:pt x="8718" y="14172"/>
                        <a:pt x="8764" y="14232"/>
                        <a:pt x="8909" y="14278"/>
                      </a:cubicBezTo>
                      <a:cubicBezTo>
                        <a:pt x="9070" y="14329"/>
                        <a:pt x="9116" y="14410"/>
                        <a:pt x="9097" y="14716"/>
                      </a:cubicBezTo>
                      <a:cubicBezTo>
                        <a:pt x="9085" y="14920"/>
                        <a:pt x="8977" y="15154"/>
                        <a:pt x="8909" y="15237"/>
                      </a:cubicBezTo>
                      <a:cubicBezTo>
                        <a:pt x="8814" y="15354"/>
                        <a:pt x="8863" y="15399"/>
                        <a:pt x="8972" y="15456"/>
                      </a:cubicBezTo>
                      <a:cubicBezTo>
                        <a:pt x="9087" y="15517"/>
                        <a:pt x="9038" y="15544"/>
                        <a:pt x="8909" y="15566"/>
                      </a:cubicBezTo>
                      <a:cubicBezTo>
                        <a:pt x="8797" y="15585"/>
                        <a:pt x="8817" y="15642"/>
                        <a:pt x="8846" y="15785"/>
                      </a:cubicBezTo>
                      <a:cubicBezTo>
                        <a:pt x="8959" y="16331"/>
                        <a:pt x="8796" y="17392"/>
                        <a:pt x="8595" y="17457"/>
                      </a:cubicBezTo>
                      <a:cubicBezTo>
                        <a:pt x="8506" y="17485"/>
                        <a:pt x="8447" y="17528"/>
                        <a:pt x="8470" y="17539"/>
                      </a:cubicBezTo>
                      <a:cubicBezTo>
                        <a:pt x="8604" y="17599"/>
                        <a:pt x="8599" y="17886"/>
                        <a:pt x="8470" y="17950"/>
                      </a:cubicBezTo>
                      <a:cubicBezTo>
                        <a:pt x="8250" y="18059"/>
                        <a:pt x="8250" y="18193"/>
                        <a:pt x="8407" y="18334"/>
                      </a:cubicBezTo>
                      <a:cubicBezTo>
                        <a:pt x="8537" y="18449"/>
                        <a:pt x="8477" y="18479"/>
                        <a:pt x="8219" y="18553"/>
                      </a:cubicBezTo>
                      <a:cubicBezTo>
                        <a:pt x="8030" y="18607"/>
                        <a:pt x="8020" y="18630"/>
                        <a:pt x="8094" y="18662"/>
                      </a:cubicBezTo>
                      <a:cubicBezTo>
                        <a:pt x="8160" y="18691"/>
                        <a:pt x="8148" y="18771"/>
                        <a:pt x="8094" y="18854"/>
                      </a:cubicBezTo>
                      <a:cubicBezTo>
                        <a:pt x="8037" y="18940"/>
                        <a:pt x="8022" y="18999"/>
                        <a:pt x="8094" y="19019"/>
                      </a:cubicBezTo>
                      <a:cubicBezTo>
                        <a:pt x="8157" y="19036"/>
                        <a:pt x="8188" y="19134"/>
                        <a:pt x="8156" y="19238"/>
                      </a:cubicBezTo>
                      <a:cubicBezTo>
                        <a:pt x="8115" y="19373"/>
                        <a:pt x="8174" y="19430"/>
                        <a:pt x="8282" y="19430"/>
                      </a:cubicBezTo>
                      <a:cubicBezTo>
                        <a:pt x="8496" y="19430"/>
                        <a:pt x="8562" y="19511"/>
                        <a:pt x="8595" y="19758"/>
                      </a:cubicBezTo>
                      <a:cubicBezTo>
                        <a:pt x="8612" y="19880"/>
                        <a:pt x="8691" y="20048"/>
                        <a:pt x="8784" y="20142"/>
                      </a:cubicBezTo>
                      <a:cubicBezTo>
                        <a:pt x="8896" y="20256"/>
                        <a:pt x="8919" y="20330"/>
                        <a:pt x="8846" y="20361"/>
                      </a:cubicBezTo>
                      <a:cubicBezTo>
                        <a:pt x="8716" y="20418"/>
                        <a:pt x="8915" y="20663"/>
                        <a:pt x="9097" y="20663"/>
                      </a:cubicBezTo>
                      <a:cubicBezTo>
                        <a:pt x="9204" y="20663"/>
                        <a:pt x="9636" y="20890"/>
                        <a:pt x="9850" y="21046"/>
                      </a:cubicBezTo>
                      <a:cubicBezTo>
                        <a:pt x="9897" y="21080"/>
                        <a:pt x="9919" y="21120"/>
                        <a:pt x="9850" y="21156"/>
                      </a:cubicBezTo>
                      <a:cubicBezTo>
                        <a:pt x="9775" y="21195"/>
                        <a:pt x="9745" y="21304"/>
                        <a:pt x="9788" y="21403"/>
                      </a:cubicBezTo>
                      <a:cubicBezTo>
                        <a:pt x="9855" y="21560"/>
                        <a:pt x="9855" y="21546"/>
                        <a:pt x="10289" y="21540"/>
                      </a:cubicBezTo>
                      <a:cubicBezTo>
                        <a:pt x="10539" y="21536"/>
                        <a:pt x="10791" y="21530"/>
                        <a:pt x="10854" y="21512"/>
                      </a:cubicBezTo>
                      <a:cubicBezTo>
                        <a:pt x="10988" y="21475"/>
                        <a:pt x="11309" y="21492"/>
                        <a:pt x="11419" y="21540"/>
                      </a:cubicBezTo>
                      <a:cubicBezTo>
                        <a:pt x="11460" y="21558"/>
                        <a:pt x="11648" y="21567"/>
                        <a:pt x="11795" y="21567"/>
                      </a:cubicBezTo>
                      <a:cubicBezTo>
                        <a:pt x="11990" y="21567"/>
                        <a:pt x="11994" y="21556"/>
                        <a:pt x="11921" y="21512"/>
                      </a:cubicBezTo>
                      <a:cubicBezTo>
                        <a:pt x="11748" y="21410"/>
                        <a:pt x="11745" y="21165"/>
                        <a:pt x="11921" y="21101"/>
                      </a:cubicBezTo>
                      <a:cubicBezTo>
                        <a:pt x="12097" y="21037"/>
                        <a:pt x="12402" y="21055"/>
                        <a:pt x="12297" y="21129"/>
                      </a:cubicBezTo>
                      <a:cubicBezTo>
                        <a:pt x="12208" y="21191"/>
                        <a:pt x="12398" y="21194"/>
                        <a:pt x="12548" y="21129"/>
                      </a:cubicBezTo>
                      <a:cubicBezTo>
                        <a:pt x="12637" y="21090"/>
                        <a:pt x="12629" y="21057"/>
                        <a:pt x="12548" y="20992"/>
                      </a:cubicBezTo>
                      <a:cubicBezTo>
                        <a:pt x="12458" y="20918"/>
                        <a:pt x="12486" y="20876"/>
                        <a:pt x="12674" y="20800"/>
                      </a:cubicBezTo>
                      <a:cubicBezTo>
                        <a:pt x="12834" y="20735"/>
                        <a:pt x="12874" y="20696"/>
                        <a:pt x="12799" y="20663"/>
                      </a:cubicBezTo>
                      <a:cubicBezTo>
                        <a:pt x="12667" y="20605"/>
                        <a:pt x="12960" y="20375"/>
                        <a:pt x="13113" y="20416"/>
                      </a:cubicBezTo>
                      <a:cubicBezTo>
                        <a:pt x="13239" y="20450"/>
                        <a:pt x="13245" y="20387"/>
                        <a:pt x="13113" y="20279"/>
                      </a:cubicBezTo>
                      <a:cubicBezTo>
                        <a:pt x="12964" y="20158"/>
                        <a:pt x="13274" y="20050"/>
                        <a:pt x="13426" y="20169"/>
                      </a:cubicBezTo>
                      <a:cubicBezTo>
                        <a:pt x="13496" y="20224"/>
                        <a:pt x="13501" y="20233"/>
                        <a:pt x="13552" y="20197"/>
                      </a:cubicBezTo>
                      <a:cubicBezTo>
                        <a:pt x="13651" y="20127"/>
                        <a:pt x="13762" y="19941"/>
                        <a:pt x="13677" y="19978"/>
                      </a:cubicBezTo>
                      <a:cubicBezTo>
                        <a:pt x="13641" y="19993"/>
                        <a:pt x="13542" y="19977"/>
                        <a:pt x="13426" y="19950"/>
                      </a:cubicBezTo>
                      <a:cubicBezTo>
                        <a:pt x="13260" y="19911"/>
                        <a:pt x="13199" y="19894"/>
                        <a:pt x="13301" y="19841"/>
                      </a:cubicBezTo>
                      <a:cubicBezTo>
                        <a:pt x="13371" y="19804"/>
                        <a:pt x="13399" y="19717"/>
                        <a:pt x="13364" y="19676"/>
                      </a:cubicBezTo>
                      <a:cubicBezTo>
                        <a:pt x="13327" y="19634"/>
                        <a:pt x="13398" y="19609"/>
                        <a:pt x="13489" y="19594"/>
                      </a:cubicBezTo>
                      <a:cubicBezTo>
                        <a:pt x="13598" y="19576"/>
                        <a:pt x="13614" y="19538"/>
                        <a:pt x="13552" y="19484"/>
                      </a:cubicBezTo>
                      <a:cubicBezTo>
                        <a:pt x="13392" y="19348"/>
                        <a:pt x="13444" y="18358"/>
                        <a:pt x="13615" y="18251"/>
                      </a:cubicBezTo>
                      <a:cubicBezTo>
                        <a:pt x="13818" y="18124"/>
                        <a:pt x="13775" y="18051"/>
                        <a:pt x="13552" y="18059"/>
                      </a:cubicBezTo>
                      <a:cubicBezTo>
                        <a:pt x="13402" y="18065"/>
                        <a:pt x="13372" y="18027"/>
                        <a:pt x="13364" y="17813"/>
                      </a:cubicBezTo>
                      <a:cubicBezTo>
                        <a:pt x="13358" y="17669"/>
                        <a:pt x="13348" y="17517"/>
                        <a:pt x="13301" y="17484"/>
                      </a:cubicBezTo>
                      <a:cubicBezTo>
                        <a:pt x="13198" y="17412"/>
                        <a:pt x="13284" y="17336"/>
                        <a:pt x="13426" y="17374"/>
                      </a:cubicBezTo>
                      <a:cubicBezTo>
                        <a:pt x="13482" y="17389"/>
                        <a:pt x="13545" y="17368"/>
                        <a:pt x="13552" y="17347"/>
                      </a:cubicBezTo>
                      <a:cubicBezTo>
                        <a:pt x="13631" y="17097"/>
                        <a:pt x="13638" y="17014"/>
                        <a:pt x="13552" y="16991"/>
                      </a:cubicBezTo>
                      <a:cubicBezTo>
                        <a:pt x="13496" y="16976"/>
                        <a:pt x="13460" y="16915"/>
                        <a:pt x="13489" y="16881"/>
                      </a:cubicBezTo>
                      <a:cubicBezTo>
                        <a:pt x="13519" y="16848"/>
                        <a:pt x="13423" y="16793"/>
                        <a:pt x="13301" y="16744"/>
                      </a:cubicBezTo>
                      <a:cubicBezTo>
                        <a:pt x="13105" y="16667"/>
                        <a:pt x="13108" y="16640"/>
                        <a:pt x="13238" y="16552"/>
                      </a:cubicBezTo>
                      <a:cubicBezTo>
                        <a:pt x="13479" y="16391"/>
                        <a:pt x="13426" y="16107"/>
                        <a:pt x="13113" y="16004"/>
                      </a:cubicBezTo>
                      <a:lnTo>
                        <a:pt x="12799" y="15922"/>
                      </a:lnTo>
                      <a:lnTo>
                        <a:pt x="12799" y="14607"/>
                      </a:lnTo>
                      <a:cubicBezTo>
                        <a:pt x="12802" y="13329"/>
                        <a:pt x="12805" y="13305"/>
                        <a:pt x="13050" y="13154"/>
                      </a:cubicBezTo>
                      <a:cubicBezTo>
                        <a:pt x="13187" y="13070"/>
                        <a:pt x="13278" y="13017"/>
                        <a:pt x="13238" y="13017"/>
                      </a:cubicBezTo>
                      <a:cubicBezTo>
                        <a:pt x="13199" y="13017"/>
                        <a:pt x="13278" y="12957"/>
                        <a:pt x="13426" y="12880"/>
                      </a:cubicBezTo>
                      <a:cubicBezTo>
                        <a:pt x="13650" y="12764"/>
                        <a:pt x="13701" y="12680"/>
                        <a:pt x="13677" y="12469"/>
                      </a:cubicBezTo>
                      <a:cubicBezTo>
                        <a:pt x="13634" y="12090"/>
                        <a:pt x="13767" y="12018"/>
                        <a:pt x="14305" y="12031"/>
                      </a:cubicBezTo>
                      <a:cubicBezTo>
                        <a:pt x="14820" y="12044"/>
                        <a:pt x="15287" y="11885"/>
                        <a:pt x="15309" y="11702"/>
                      </a:cubicBezTo>
                      <a:cubicBezTo>
                        <a:pt x="15317" y="11631"/>
                        <a:pt x="15414" y="11596"/>
                        <a:pt x="15560" y="11593"/>
                      </a:cubicBezTo>
                      <a:cubicBezTo>
                        <a:pt x="16146" y="11580"/>
                        <a:pt x="16184" y="11575"/>
                        <a:pt x="16062" y="11510"/>
                      </a:cubicBezTo>
                      <a:cubicBezTo>
                        <a:pt x="15969" y="11462"/>
                        <a:pt x="15992" y="11429"/>
                        <a:pt x="16250" y="11346"/>
                      </a:cubicBezTo>
                      <a:cubicBezTo>
                        <a:pt x="16434" y="11286"/>
                        <a:pt x="16683" y="11243"/>
                        <a:pt x="16752" y="11236"/>
                      </a:cubicBezTo>
                      <a:cubicBezTo>
                        <a:pt x="17059" y="11208"/>
                        <a:pt x="17238" y="11153"/>
                        <a:pt x="17191" y="11099"/>
                      </a:cubicBezTo>
                      <a:cubicBezTo>
                        <a:pt x="17132" y="11032"/>
                        <a:pt x="17523" y="10833"/>
                        <a:pt x="17630" y="10880"/>
                      </a:cubicBezTo>
                      <a:cubicBezTo>
                        <a:pt x="17696" y="10909"/>
                        <a:pt x="18067" y="10752"/>
                        <a:pt x="18069" y="10688"/>
                      </a:cubicBezTo>
                      <a:cubicBezTo>
                        <a:pt x="18071" y="10614"/>
                        <a:pt x="18617" y="10418"/>
                        <a:pt x="18759" y="10442"/>
                      </a:cubicBezTo>
                      <a:cubicBezTo>
                        <a:pt x="18854" y="10458"/>
                        <a:pt x="18864" y="10444"/>
                        <a:pt x="18822" y="10414"/>
                      </a:cubicBezTo>
                      <a:cubicBezTo>
                        <a:pt x="18725" y="10346"/>
                        <a:pt x="19152" y="10111"/>
                        <a:pt x="19324" y="10140"/>
                      </a:cubicBezTo>
                      <a:cubicBezTo>
                        <a:pt x="19400" y="10153"/>
                        <a:pt x="19586" y="10113"/>
                        <a:pt x="19701" y="10058"/>
                      </a:cubicBezTo>
                      <a:cubicBezTo>
                        <a:pt x="19896" y="9964"/>
                        <a:pt x="19866" y="9937"/>
                        <a:pt x="19701" y="9811"/>
                      </a:cubicBezTo>
                      <a:cubicBezTo>
                        <a:pt x="19572" y="9714"/>
                        <a:pt x="19551" y="9685"/>
                        <a:pt x="19638" y="9647"/>
                      </a:cubicBezTo>
                      <a:cubicBezTo>
                        <a:pt x="19703" y="9618"/>
                        <a:pt x="19752" y="9592"/>
                        <a:pt x="19701" y="9592"/>
                      </a:cubicBezTo>
                      <a:cubicBezTo>
                        <a:pt x="19649" y="9592"/>
                        <a:pt x="19655" y="9535"/>
                        <a:pt x="19763" y="9483"/>
                      </a:cubicBezTo>
                      <a:cubicBezTo>
                        <a:pt x="19872" y="9430"/>
                        <a:pt x="19937" y="9400"/>
                        <a:pt x="19889" y="9400"/>
                      </a:cubicBezTo>
                      <a:cubicBezTo>
                        <a:pt x="19840" y="9400"/>
                        <a:pt x="19905" y="9343"/>
                        <a:pt x="20014" y="9291"/>
                      </a:cubicBezTo>
                      <a:cubicBezTo>
                        <a:pt x="20200" y="9201"/>
                        <a:pt x="20203" y="9216"/>
                        <a:pt x="20391" y="9291"/>
                      </a:cubicBezTo>
                      <a:cubicBezTo>
                        <a:pt x="20670" y="9401"/>
                        <a:pt x="20803" y="9330"/>
                        <a:pt x="20579" y="9181"/>
                      </a:cubicBezTo>
                      <a:cubicBezTo>
                        <a:pt x="20434" y="9084"/>
                        <a:pt x="20369" y="9040"/>
                        <a:pt x="20453" y="8935"/>
                      </a:cubicBezTo>
                      <a:cubicBezTo>
                        <a:pt x="20513" y="8860"/>
                        <a:pt x="20556" y="8760"/>
                        <a:pt x="20516" y="8743"/>
                      </a:cubicBezTo>
                      <a:cubicBezTo>
                        <a:pt x="20389" y="8687"/>
                        <a:pt x="20832" y="8606"/>
                        <a:pt x="21081" y="8633"/>
                      </a:cubicBezTo>
                      <a:cubicBezTo>
                        <a:pt x="21312" y="8658"/>
                        <a:pt x="21328" y="8642"/>
                        <a:pt x="21144" y="8551"/>
                      </a:cubicBezTo>
                      <a:cubicBezTo>
                        <a:pt x="20961" y="8460"/>
                        <a:pt x="20961" y="8456"/>
                        <a:pt x="21144" y="8386"/>
                      </a:cubicBezTo>
                      <a:cubicBezTo>
                        <a:pt x="21249" y="8346"/>
                        <a:pt x="21397" y="8322"/>
                        <a:pt x="21457" y="8332"/>
                      </a:cubicBezTo>
                      <a:cubicBezTo>
                        <a:pt x="21592" y="8353"/>
                        <a:pt x="21587" y="7908"/>
                        <a:pt x="21457" y="7838"/>
                      </a:cubicBezTo>
                      <a:cubicBezTo>
                        <a:pt x="21368" y="7791"/>
                        <a:pt x="21393" y="7684"/>
                        <a:pt x="21520" y="7427"/>
                      </a:cubicBezTo>
                      <a:cubicBezTo>
                        <a:pt x="21555" y="7357"/>
                        <a:pt x="21519" y="7307"/>
                        <a:pt x="21457" y="7290"/>
                      </a:cubicBezTo>
                      <a:cubicBezTo>
                        <a:pt x="21396" y="7274"/>
                        <a:pt x="21413" y="7212"/>
                        <a:pt x="21457" y="7181"/>
                      </a:cubicBezTo>
                      <a:cubicBezTo>
                        <a:pt x="21543" y="7121"/>
                        <a:pt x="21600" y="4721"/>
                        <a:pt x="21520" y="4550"/>
                      </a:cubicBezTo>
                      <a:cubicBezTo>
                        <a:pt x="21494" y="4494"/>
                        <a:pt x="21331" y="4455"/>
                        <a:pt x="21206" y="4441"/>
                      </a:cubicBezTo>
                      <a:cubicBezTo>
                        <a:pt x="21018" y="4419"/>
                        <a:pt x="21031" y="4390"/>
                        <a:pt x="21144" y="4331"/>
                      </a:cubicBezTo>
                      <a:cubicBezTo>
                        <a:pt x="21218" y="4292"/>
                        <a:pt x="21245" y="4249"/>
                        <a:pt x="21206" y="4221"/>
                      </a:cubicBezTo>
                      <a:cubicBezTo>
                        <a:pt x="21167" y="4194"/>
                        <a:pt x="21238" y="4155"/>
                        <a:pt x="21332" y="4139"/>
                      </a:cubicBezTo>
                      <a:cubicBezTo>
                        <a:pt x="21582" y="4097"/>
                        <a:pt x="21516" y="4026"/>
                        <a:pt x="21206" y="3975"/>
                      </a:cubicBezTo>
                      <a:cubicBezTo>
                        <a:pt x="21057" y="3950"/>
                        <a:pt x="20955" y="3902"/>
                        <a:pt x="20955" y="3865"/>
                      </a:cubicBezTo>
                      <a:cubicBezTo>
                        <a:pt x="20955" y="3828"/>
                        <a:pt x="20849" y="3797"/>
                        <a:pt x="20767" y="3783"/>
                      </a:cubicBezTo>
                      <a:cubicBezTo>
                        <a:pt x="20668" y="3766"/>
                        <a:pt x="20624" y="3690"/>
                        <a:pt x="20642" y="3564"/>
                      </a:cubicBezTo>
                      <a:cubicBezTo>
                        <a:pt x="20663" y="3412"/>
                        <a:pt x="20678" y="3363"/>
                        <a:pt x="20516" y="3344"/>
                      </a:cubicBezTo>
                      <a:cubicBezTo>
                        <a:pt x="20255" y="3315"/>
                        <a:pt x="20248" y="3242"/>
                        <a:pt x="20516" y="3125"/>
                      </a:cubicBezTo>
                      <a:cubicBezTo>
                        <a:pt x="20634" y="3074"/>
                        <a:pt x="20634" y="3003"/>
                        <a:pt x="20579" y="2988"/>
                      </a:cubicBezTo>
                      <a:cubicBezTo>
                        <a:pt x="20517" y="2972"/>
                        <a:pt x="20578" y="2925"/>
                        <a:pt x="20642" y="2851"/>
                      </a:cubicBezTo>
                      <a:cubicBezTo>
                        <a:pt x="20783" y="2688"/>
                        <a:pt x="20765" y="2674"/>
                        <a:pt x="20579" y="2742"/>
                      </a:cubicBezTo>
                      <a:cubicBezTo>
                        <a:pt x="20393" y="2809"/>
                        <a:pt x="20153" y="2769"/>
                        <a:pt x="20265" y="2687"/>
                      </a:cubicBezTo>
                      <a:cubicBezTo>
                        <a:pt x="20310" y="2654"/>
                        <a:pt x="20246" y="2649"/>
                        <a:pt x="20140" y="2687"/>
                      </a:cubicBezTo>
                      <a:cubicBezTo>
                        <a:pt x="19869" y="2783"/>
                        <a:pt x="19662" y="2734"/>
                        <a:pt x="19701" y="2577"/>
                      </a:cubicBezTo>
                      <a:cubicBezTo>
                        <a:pt x="19726" y="2474"/>
                        <a:pt x="19649" y="2414"/>
                        <a:pt x="19387" y="2331"/>
                      </a:cubicBezTo>
                      <a:cubicBezTo>
                        <a:pt x="18972" y="2198"/>
                        <a:pt x="18619" y="1938"/>
                        <a:pt x="18759" y="1865"/>
                      </a:cubicBezTo>
                      <a:cubicBezTo>
                        <a:pt x="18867" y="1808"/>
                        <a:pt x="18818" y="1671"/>
                        <a:pt x="18697" y="1618"/>
                      </a:cubicBezTo>
                      <a:cubicBezTo>
                        <a:pt x="18655" y="1600"/>
                        <a:pt x="18558" y="1629"/>
                        <a:pt x="18446" y="1673"/>
                      </a:cubicBezTo>
                      <a:cubicBezTo>
                        <a:pt x="18253" y="1749"/>
                        <a:pt x="18222" y="1748"/>
                        <a:pt x="18069" y="1645"/>
                      </a:cubicBezTo>
                      <a:cubicBezTo>
                        <a:pt x="17918" y="1544"/>
                        <a:pt x="17908" y="1424"/>
                        <a:pt x="18007" y="1262"/>
                      </a:cubicBezTo>
                      <a:cubicBezTo>
                        <a:pt x="18035" y="1214"/>
                        <a:pt x="17956" y="1209"/>
                        <a:pt x="17756" y="1207"/>
                      </a:cubicBezTo>
                      <a:cubicBezTo>
                        <a:pt x="17595" y="1205"/>
                        <a:pt x="17375" y="1146"/>
                        <a:pt x="17254" y="1097"/>
                      </a:cubicBezTo>
                      <a:cubicBezTo>
                        <a:pt x="17132" y="1049"/>
                        <a:pt x="16967" y="1028"/>
                        <a:pt x="16877" y="1043"/>
                      </a:cubicBezTo>
                      <a:cubicBezTo>
                        <a:pt x="16637" y="1083"/>
                        <a:pt x="16538" y="974"/>
                        <a:pt x="16752" y="906"/>
                      </a:cubicBezTo>
                      <a:cubicBezTo>
                        <a:pt x="16917" y="853"/>
                        <a:pt x="16914" y="854"/>
                        <a:pt x="16689" y="823"/>
                      </a:cubicBezTo>
                      <a:cubicBezTo>
                        <a:pt x="16553" y="805"/>
                        <a:pt x="16241" y="775"/>
                        <a:pt x="16062" y="769"/>
                      </a:cubicBezTo>
                      <a:cubicBezTo>
                        <a:pt x="15882" y="762"/>
                        <a:pt x="15604" y="720"/>
                        <a:pt x="15371" y="659"/>
                      </a:cubicBezTo>
                      <a:lnTo>
                        <a:pt x="14932" y="549"/>
                      </a:lnTo>
                      <a:lnTo>
                        <a:pt x="15183" y="440"/>
                      </a:lnTo>
                      <a:lnTo>
                        <a:pt x="15371" y="358"/>
                      </a:lnTo>
                      <a:lnTo>
                        <a:pt x="15058" y="385"/>
                      </a:lnTo>
                      <a:cubicBezTo>
                        <a:pt x="14861" y="387"/>
                        <a:pt x="14625" y="388"/>
                        <a:pt x="14556" y="412"/>
                      </a:cubicBezTo>
                      <a:cubicBezTo>
                        <a:pt x="14478" y="439"/>
                        <a:pt x="14411" y="443"/>
                        <a:pt x="14368" y="412"/>
                      </a:cubicBezTo>
                      <a:cubicBezTo>
                        <a:pt x="14329" y="385"/>
                        <a:pt x="14168" y="358"/>
                        <a:pt x="14054" y="358"/>
                      </a:cubicBezTo>
                      <a:cubicBezTo>
                        <a:pt x="13867" y="358"/>
                        <a:pt x="13577" y="210"/>
                        <a:pt x="13677" y="166"/>
                      </a:cubicBezTo>
                      <a:cubicBezTo>
                        <a:pt x="13700" y="156"/>
                        <a:pt x="13550" y="146"/>
                        <a:pt x="13301" y="138"/>
                      </a:cubicBezTo>
                      <a:cubicBezTo>
                        <a:pt x="13052" y="131"/>
                        <a:pt x="12796" y="89"/>
                        <a:pt x="12736" y="56"/>
                      </a:cubicBezTo>
                      <a:close/>
                    </a:path>
                  </a:pathLst>
                </a:cu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2954" name="l_054.jp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rcRect l="28934" t="3476" r="31446" b="5777"/>
                <a:stretch>
                  <a:fillRect/>
                </a:stretch>
              </p:blipFill>
              <p:spPr>
                <a:xfrm>
                  <a:off x="1295292" y="58"/>
                  <a:ext cx="136372" cy="31235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58" h="21567" fill="norm" stroke="1" extrusionOk="0">
                      <a:moveTo>
                        <a:pt x="12736" y="56"/>
                      </a:moveTo>
                      <a:cubicBezTo>
                        <a:pt x="12576" y="-33"/>
                        <a:pt x="11210" y="-9"/>
                        <a:pt x="11042" y="84"/>
                      </a:cubicBezTo>
                      <a:cubicBezTo>
                        <a:pt x="10936" y="142"/>
                        <a:pt x="10912" y="132"/>
                        <a:pt x="10729" y="84"/>
                      </a:cubicBezTo>
                      <a:cubicBezTo>
                        <a:pt x="10492" y="20"/>
                        <a:pt x="9839" y="53"/>
                        <a:pt x="9474" y="138"/>
                      </a:cubicBezTo>
                      <a:cubicBezTo>
                        <a:pt x="9311" y="176"/>
                        <a:pt x="9208" y="177"/>
                        <a:pt x="9097" y="111"/>
                      </a:cubicBezTo>
                      <a:cubicBezTo>
                        <a:pt x="8969" y="34"/>
                        <a:pt x="8957" y="19"/>
                        <a:pt x="8784" y="84"/>
                      </a:cubicBezTo>
                      <a:cubicBezTo>
                        <a:pt x="8541" y="175"/>
                        <a:pt x="8158" y="234"/>
                        <a:pt x="7968" y="221"/>
                      </a:cubicBezTo>
                      <a:cubicBezTo>
                        <a:pt x="7887" y="215"/>
                        <a:pt x="7868" y="249"/>
                        <a:pt x="7905" y="275"/>
                      </a:cubicBezTo>
                      <a:cubicBezTo>
                        <a:pt x="8025" y="360"/>
                        <a:pt x="7619" y="407"/>
                        <a:pt x="7027" y="385"/>
                      </a:cubicBezTo>
                      <a:cubicBezTo>
                        <a:pt x="6668" y="372"/>
                        <a:pt x="6484" y="383"/>
                        <a:pt x="6525" y="412"/>
                      </a:cubicBezTo>
                      <a:cubicBezTo>
                        <a:pt x="6561" y="438"/>
                        <a:pt x="6454" y="490"/>
                        <a:pt x="6337" y="522"/>
                      </a:cubicBezTo>
                      <a:cubicBezTo>
                        <a:pt x="6148" y="574"/>
                        <a:pt x="6187" y="584"/>
                        <a:pt x="6337" y="632"/>
                      </a:cubicBezTo>
                      <a:cubicBezTo>
                        <a:pt x="6481" y="678"/>
                        <a:pt x="6426" y="681"/>
                        <a:pt x="6086" y="769"/>
                      </a:cubicBezTo>
                      <a:cubicBezTo>
                        <a:pt x="5751" y="855"/>
                        <a:pt x="5699" y="883"/>
                        <a:pt x="5647" y="823"/>
                      </a:cubicBezTo>
                      <a:cubicBezTo>
                        <a:pt x="5560" y="724"/>
                        <a:pt x="5346" y="766"/>
                        <a:pt x="5396" y="878"/>
                      </a:cubicBezTo>
                      <a:cubicBezTo>
                        <a:pt x="5448" y="997"/>
                        <a:pt x="4997" y="1186"/>
                        <a:pt x="4706" y="1152"/>
                      </a:cubicBezTo>
                      <a:cubicBezTo>
                        <a:pt x="4252" y="1100"/>
                        <a:pt x="3554" y="1368"/>
                        <a:pt x="3702" y="1536"/>
                      </a:cubicBezTo>
                      <a:cubicBezTo>
                        <a:pt x="3738" y="1577"/>
                        <a:pt x="3713" y="1634"/>
                        <a:pt x="3639" y="1673"/>
                      </a:cubicBezTo>
                      <a:cubicBezTo>
                        <a:pt x="3565" y="1712"/>
                        <a:pt x="3530" y="1728"/>
                        <a:pt x="3576" y="1728"/>
                      </a:cubicBezTo>
                      <a:cubicBezTo>
                        <a:pt x="3623" y="1728"/>
                        <a:pt x="3555" y="1787"/>
                        <a:pt x="3451" y="1837"/>
                      </a:cubicBezTo>
                      <a:cubicBezTo>
                        <a:pt x="3346" y="1888"/>
                        <a:pt x="3222" y="1906"/>
                        <a:pt x="3137" y="1892"/>
                      </a:cubicBezTo>
                      <a:cubicBezTo>
                        <a:pt x="2875" y="1848"/>
                        <a:pt x="2636" y="1985"/>
                        <a:pt x="2698" y="2139"/>
                      </a:cubicBezTo>
                      <a:cubicBezTo>
                        <a:pt x="2771" y="2320"/>
                        <a:pt x="2666" y="2382"/>
                        <a:pt x="2447" y="2303"/>
                      </a:cubicBezTo>
                      <a:cubicBezTo>
                        <a:pt x="2305" y="2252"/>
                        <a:pt x="2281" y="2261"/>
                        <a:pt x="2133" y="2358"/>
                      </a:cubicBezTo>
                      <a:cubicBezTo>
                        <a:pt x="2037" y="2421"/>
                        <a:pt x="1955" y="2539"/>
                        <a:pt x="1945" y="2632"/>
                      </a:cubicBezTo>
                      <a:cubicBezTo>
                        <a:pt x="1912" y="2939"/>
                        <a:pt x="1750" y="3084"/>
                        <a:pt x="1506" y="3043"/>
                      </a:cubicBezTo>
                      <a:cubicBezTo>
                        <a:pt x="1416" y="3028"/>
                        <a:pt x="1318" y="3055"/>
                        <a:pt x="1318" y="3098"/>
                      </a:cubicBezTo>
                      <a:cubicBezTo>
                        <a:pt x="1318" y="3138"/>
                        <a:pt x="1387" y="3168"/>
                        <a:pt x="1443" y="3153"/>
                      </a:cubicBezTo>
                      <a:cubicBezTo>
                        <a:pt x="1654" y="3096"/>
                        <a:pt x="1713" y="3244"/>
                        <a:pt x="1506" y="3317"/>
                      </a:cubicBezTo>
                      <a:cubicBezTo>
                        <a:pt x="1168" y="3436"/>
                        <a:pt x="1010" y="3548"/>
                        <a:pt x="1129" y="3646"/>
                      </a:cubicBezTo>
                      <a:cubicBezTo>
                        <a:pt x="1244" y="3740"/>
                        <a:pt x="1162" y="3853"/>
                        <a:pt x="1004" y="3810"/>
                      </a:cubicBezTo>
                      <a:cubicBezTo>
                        <a:pt x="949" y="3795"/>
                        <a:pt x="920" y="3839"/>
                        <a:pt x="941" y="3920"/>
                      </a:cubicBezTo>
                      <a:cubicBezTo>
                        <a:pt x="969" y="4024"/>
                        <a:pt x="904" y="4093"/>
                        <a:pt x="753" y="4139"/>
                      </a:cubicBezTo>
                      <a:cubicBezTo>
                        <a:pt x="615" y="4181"/>
                        <a:pt x="612" y="4228"/>
                        <a:pt x="690" y="4249"/>
                      </a:cubicBezTo>
                      <a:cubicBezTo>
                        <a:pt x="768" y="4270"/>
                        <a:pt x="690" y="4346"/>
                        <a:pt x="439" y="4495"/>
                      </a:cubicBezTo>
                      <a:cubicBezTo>
                        <a:pt x="226" y="4622"/>
                        <a:pt x="77" y="4729"/>
                        <a:pt x="125" y="4742"/>
                      </a:cubicBezTo>
                      <a:cubicBezTo>
                        <a:pt x="204" y="4763"/>
                        <a:pt x="204" y="5103"/>
                        <a:pt x="125" y="5263"/>
                      </a:cubicBezTo>
                      <a:cubicBezTo>
                        <a:pt x="109" y="5296"/>
                        <a:pt x="162" y="5316"/>
                        <a:pt x="251" y="5317"/>
                      </a:cubicBezTo>
                      <a:cubicBezTo>
                        <a:pt x="519" y="5321"/>
                        <a:pt x="521" y="5503"/>
                        <a:pt x="251" y="5591"/>
                      </a:cubicBezTo>
                      <a:lnTo>
                        <a:pt x="0" y="5674"/>
                      </a:lnTo>
                      <a:lnTo>
                        <a:pt x="251" y="5728"/>
                      </a:lnTo>
                      <a:cubicBezTo>
                        <a:pt x="429" y="5770"/>
                        <a:pt x="450" y="5804"/>
                        <a:pt x="376" y="5865"/>
                      </a:cubicBezTo>
                      <a:cubicBezTo>
                        <a:pt x="321" y="5911"/>
                        <a:pt x="326" y="6061"/>
                        <a:pt x="376" y="6222"/>
                      </a:cubicBezTo>
                      <a:cubicBezTo>
                        <a:pt x="473" y="6526"/>
                        <a:pt x="409" y="6588"/>
                        <a:pt x="188" y="6550"/>
                      </a:cubicBezTo>
                      <a:cubicBezTo>
                        <a:pt x="109" y="6537"/>
                        <a:pt x="63" y="6563"/>
                        <a:pt x="63" y="6605"/>
                      </a:cubicBezTo>
                      <a:cubicBezTo>
                        <a:pt x="63" y="6650"/>
                        <a:pt x="163" y="6675"/>
                        <a:pt x="251" y="6660"/>
                      </a:cubicBezTo>
                      <a:cubicBezTo>
                        <a:pt x="480" y="6622"/>
                        <a:pt x="527" y="6784"/>
                        <a:pt x="314" y="6852"/>
                      </a:cubicBezTo>
                      <a:cubicBezTo>
                        <a:pt x="149" y="6904"/>
                        <a:pt x="161" y="6909"/>
                        <a:pt x="314" y="6934"/>
                      </a:cubicBezTo>
                      <a:cubicBezTo>
                        <a:pt x="450" y="6957"/>
                        <a:pt x="471" y="6994"/>
                        <a:pt x="376" y="7071"/>
                      </a:cubicBezTo>
                      <a:cubicBezTo>
                        <a:pt x="306" y="7128"/>
                        <a:pt x="202" y="7146"/>
                        <a:pt x="125" y="7126"/>
                      </a:cubicBezTo>
                      <a:cubicBezTo>
                        <a:pt x="38" y="7103"/>
                        <a:pt x="31" y="7130"/>
                        <a:pt x="125" y="7181"/>
                      </a:cubicBezTo>
                      <a:cubicBezTo>
                        <a:pt x="226" y="7235"/>
                        <a:pt x="212" y="7267"/>
                        <a:pt x="125" y="7290"/>
                      </a:cubicBezTo>
                      <a:cubicBezTo>
                        <a:pt x="42" y="7313"/>
                        <a:pt x="79" y="7334"/>
                        <a:pt x="188" y="7373"/>
                      </a:cubicBezTo>
                      <a:cubicBezTo>
                        <a:pt x="389" y="7443"/>
                        <a:pt x="519" y="7663"/>
                        <a:pt x="376" y="7701"/>
                      </a:cubicBezTo>
                      <a:cubicBezTo>
                        <a:pt x="155" y="7761"/>
                        <a:pt x="276" y="7871"/>
                        <a:pt x="565" y="7866"/>
                      </a:cubicBezTo>
                      <a:cubicBezTo>
                        <a:pt x="801" y="7861"/>
                        <a:pt x="870" y="7887"/>
                        <a:pt x="941" y="8003"/>
                      </a:cubicBezTo>
                      <a:cubicBezTo>
                        <a:pt x="989" y="8081"/>
                        <a:pt x="971" y="8180"/>
                        <a:pt x="941" y="8222"/>
                      </a:cubicBezTo>
                      <a:cubicBezTo>
                        <a:pt x="911" y="8264"/>
                        <a:pt x="975" y="8326"/>
                        <a:pt x="1067" y="8359"/>
                      </a:cubicBezTo>
                      <a:cubicBezTo>
                        <a:pt x="1158" y="8392"/>
                        <a:pt x="1255" y="8445"/>
                        <a:pt x="1255" y="8496"/>
                      </a:cubicBezTo>
                      <a:cubicBezTo>
                        <a:pt x="1255" y="8547"/>
                        <a:pt x="1258" y="8639"/>
                        <a:pt x="1318" y="8688"/>
                      </a:cubicBezTo>
                      <a:cubicBezTo>
                        <a:pt x="1390" y="8747"/>
                        <a:pt x="1390" y="8778"/>
                        <a:pt x="1318" y="8797"/>
                      </a:cubicBezTo>
                      <a:cubicBezTo>
                        <a:pt x="1118" y="8851"/>
                        <a:pt x="1230" y="8971"/>
                        <a:pt x="1506" y="9017"/>
                      </a:cubicBezTo>
                      <a:cubicBezTo>
                        <a:pt x="1655" y="9042"/>
                        <a:pt x="1812" y="9072"/>
                        <a:pt x="1819" y="9099"/>
                      </a:cubicBezTo>
                      <a:cubicBezTo>
                        <a:pt x="1846" y="9194"/>
                        <a:pt x="1857" y="9230"/>
                        <a:pt x="1945" y="9291"/>
                      </a:cubicBezTo>
                      <a:cubicBezTo>
                        <a:pt x="1997" y="9326"/>
                        <a:pt x="1965" y="9381"/>
                        <a:pt x="1882" y="9428"/>
                      </a:cubicBezTo>
                      <a:cubicBezTo>
                        <a:pt x="1804" y="9472"/>
                        <a:pt x="1766" y="9502"/>
                        <a:pt x="1819" y="9483"/>
                      </a:cubicBezTo>
                      <a:cubicBezTo>
                        <a:pt x="1954" y="9433"/>
                        <a:pt x="2321" y="9568"/>
                        <a:pt x="2321" y="9674"/>
                      </a:cubicBezTo>
                      <a:cubicBezTo>
                        <a:pt x="2321" y="9723"/>
                        <a:pt x="2394" y="9784"/>
                        <a:pt x="2447" y="9784"/>
                      </a:cubicBezTo>
                      <a:cubicBezTo>
                        <a:pt x="2628" y="9784"/>
                        <a:pt x="2870" y="10026"/>
                        <a:pt x="2761" y="10085"/>
                      </a:cubicBezTo>
                      <a:cubicBezTo>
                        <a:pt x="2648" y="10146"/>
                        <a:pt x="2766" y="10310"/>
                        <a:pt x="2949" y="10359"/>
                      </a:cubicBezTo>
                      <a:cubicBezTo>
                        <a:pt x="3010" y="10376"/>
                        <a:pt x="3049" y="10426"/>
                        <a:pt x="3012" y="10469"/>
                      </a:cubicBezTo>
                      <a:cubicBezTo>
                        <a:pt x="2967" y="10520"/>
                        <a:pt x="2992" y="10546"/>
                        <a:pt x="3074" y="10524"/>
                      </a:cubicBezTo>
                      <a:cubicBezTo>
                        <a:pt x="3243" y="10478"/>
                        <a:pt x="3639" y="10562"/>
                        <a:pt x="3576" y="10633"/>
                      </a:cubicBezTo>
                      <a:cubicBezTo>
                        <a:pt x="3504" y="10716"/>
                        <a:pt x="3900" y="10937"/>
                        <a:pt x="4078" y="10907"/>
                      </a:cubicBezTo>
                      <a:cubicBezTo>
                        <a:pt x="4303" y="10870"/>
                        <a:pt x="4708" y="11109"/>
                        <a:pt x="4580" y="11209"/>
                      </a:cubicBezTo>
                      <a:cubicBezTo>
                        <a:pt x="4440" y="11318"/>
                        <a:pt x="4710" y="11319"/>
                        <a:pt x="4894" y="11209"/>
                      </a:cubicBezTo>
                      <a:cubicBezTo>
                        <a:pt x="5024" y="11131"/>
                        <a:pt x="5058" y="11125"/>
                        <a:pt x="5270" y="11209"/>
                      </a:cubicBezTo>
                      <a:cubicBezTo>
                        <a:pt x="5394" y="11258"/>
                        <a:pt x="5424" y="11326"/>
                        <a:pt x="5396" y="11346"/>
                      </a:cubicBezTo>
                      <a:cubicBezTo>
                        <a:pt x="5368" y="11366"/>
                        <a:pt x="5460" y="11387"/>
                        <a:pt x="5584" y="11401"/>
                      </a:cubicBezTo>
                      <a:cubicBezTo>
                        <a:pt x="5771" y="11422"/>
                        <a:pt x="5807" y="11458"/>
                        <a:pt x="5709" y="11538"/>
                      </a:cubicBezTo>
                      <a:cubicBezTo>
                        <a:pt x="5564" y="11656"/>
                        <a:pt x="5571" y="11675"/>
                        <a:pt x="5709" y="11675"/>
                      </a:cubicBezTo>
                      <a:cubicBezTo>
                        <a:pt x="5769" y="11675"/>
                        <a:pt x="5787" y="11651"/>
                        <a:pt x="5772" y="11620"/>
                      </a:cubicBezTo>
                      <a:cubicBezTo>
                        <a:pt x="5731" y="11534"/>
                        <a:pt x="6325" y="11535"/>
                        <a:pt x="6400" y="11620"/>
                      </a:cubicBezTo>
                      <a:cubicBezTo>
                        <a:pt x="6434" y="11659"/>
                        <a:pt x="6574" y="11660"/>
                        <a:pt x="6650" y="11647"/>
                      </a:cubicBezTo>
                      <a:cubicBezTo>
                        <a:pt x="6853" y="11613"/>
                        <a:pt x="7074" y="11770"/>
                        <a:pt x="7027" y="11894"/>
                      </a:cubicBezTo>
                      <a:cubicBezTo>
                        <a:pt x="7005" y="11953"/>
                        <a:pt x="7045" y="12000"/>
                        <a:pt x="7090" y="12004"/>
                      </a:cubicBezTo>
                      <a:cubicBezTo>
                        <a:pt x="7457" y="12031"/>
                        <a:pt x="7851" y="12043"/>
                        <a:pt x="7968" y="12004"/>
                      </a:cubicBezTo>
                      <a:cubicBezTo>
                        <a:pt x="8238" y="11912"/>
                        <a:pt x="8346" y="12030"/>
                        <a:pt x="8094" y="12141"/>
                      </a:cubicBezTo>
                      <a:cubicBezTo>
                        <a:pt x="7821" y="12259"/>
                        <a:pt x="7792" y="12318"/>
                        <a:pt x="8031" y="12278"/>
                      </a:cubicBezTo>
                      <a:cubicBezTo>
                        <a:pt x="8147" y="12258"/>
                        <a:pt x="8243" y="12268"/>
                        <a:pt x="8282" y="12332"/>
                      </a:cubicBezTo>
                      <a:cubicBezTo>
                        <a:pt x="8314" y="12386"/>
                        <a:pt x="8435" y="12422"/>
                        <a:pt x="8533" y="12415"/>
                      </a:cubicBezTo>
                      <a:cubicBezTo>
                        <a:pt x="8734" y="12400"/>
                        <a:pt x="8857" y="12702"/>
                        <a:pt x="8784" y="12963"/>
                      </a:cubicBezTo>
                      <a:cubicBezTo>
                        <a:pt x="8759" y="13051"/>
                        <a:pt x="8780" y="13147"/>
                        <a:pt x="8846" y="13182"/>
                      </a:cubicBezTo>
                      <a:cubicBezTo>
                        <a:pt x="8913" y="13217"/>
                        <a:pt x="8949" y="13263"/>
                        <a:pt x="8909" y="13291"/>
                      </a:cubicBezTo>
                      <a:cubicBezTo>
                        <a:pt x="8869" y="13320"/>
                        <a:pt x="8852" y="13370"/>
                        <a:pt x="8909" y="13401"/>
                      </a:cubicBezTo>
                      <a:cubicBezTo>
                        <a:pt x="8966" y="13433"/>
                        <a:pt x="8997" y="13500"/>
                        <a:pt x="8972" y="13566"/>
                      </a:cubicBezTo>
                      <a:cubicBezTo>
                        <a:pt x="8947" y="13631"/>
                        <a:pt x="8925" y="13761"/>
                        <a:pt x="8909" y="13840"/>
                      </a:cubicBezTo>
                      <a:cubicBezTo>
                        <a:pt x="8894" y="13918"/>
                        <a:pt x="8832" y="14023"/>
                        <a:pt x="8784" y="14086"/>
                      </a:cubicBezTo>
                      <a:cubicBezTo>
                        <a:pt x="8718" y="14172"/>
                        <a:pt x="8764" y="14232"/>
                        <a:pt x="8909" y="14278"/>
                      </a:cubicBezTo>
                      <a:cubicBezTo>
                        <a:pt x="9070" y="14329"/>
                        <a:pt x="9116" y="14410"/>
                        <a:pt x="9097" y="14716"/>
                      </a:cubicBezTo>
                      <a:cubicBezTo>
                        <a:pt x="9085" y="14920"/>
                        <a:pt x="8977" y="15154"/>
                        <a:pt x="8909" y="15237"/>
                      </a:cubicBezTo>
                      <a:cubicBezTo>
                        <a:pt x="8814" y="15354"/>
                        <a:pt x="8863" y="15399"/>
                        <a:pt x="8972" y="15456"/>
                      </a:cubicBezTo>
                      <a:cubicBezTo>
                        <a:pt x="9087" y="15517"/>
                        <a:pt x="9038" y="15517"/>
                        <a:pt x="8909" y="15538"/>
                      </a:cubicBezTo>
                      <a:cubicBezTo>
                        <a:pt x="8797" y="15557"/>
                        <a:pt x="8817" y="15642"/>
                        <a:pt x="8846" y="15785"/>
                      </a:cubicBezTo>
                      <a:cubicBezTo>
                        <a:pt x="8959" y="16330"/>
                        <a:pt x="8796" y="17392"/>
                        <a:pt x="8595" y="17457"/>
                      </a:cubicBezTo>
                      <a:cubicBezTo>
                        <a:pt x="8506" y="17485"/>
                        <a:pt x="8447" y="17528"/>
                        <a:pt x="8470" y="17539"/>
                      </a:cubicBezTo>
                      <a:cubicBezTo>
                        <a:pt x="8604" y="17599"/>
                        <a:pt x="8599" y="17886"/>
                        <a:pt x="8470" y="17950"/>
                      </a:cubicBezTo>
                      <a:cubicBezTo>
                        <a:pt x="8250" y="18059"/>
                        <a:pt x="8250" y="18193"/>
                        <a:pt x="8407" y="18334"/>
                      </a:cubicBezTo>
                      <a:cubicBezTo>
                        <a:pt x="8537" y="18449"/>
                        <a:pt x="8477" y="18479"/>
                        <a:pt x="8219" y="18553"/>
                      </a:cubicBezTo>
                      <a:cubicBezTo>
                        <a:pt x="8030" y="18607"/>
                        <a:pt x="8020" y="18630"/>
                        <a:pt x="8094" y="18662"/>
                      </a:cubicBezTo>
                      <a:cubicBezTo>
                        <a:pt x="8160" y="18691"/>
                        <a:pt x="8148" y="18771"/>
                        <a:pt x="8094" y="18854"/>
                      </a:cubicBezTo>
                      <a:cubicBezTo>
                        <a:pt x="8037" y="18940"/>
                        <a:pt x="8022" y="18999"/>
                        <a:pt x="8094" y="19019"/>
                      </a:cubicBezTo>
                      <a:cubicBezTo>
                        <a:pt x="8157" y="19036"/>
                        <a:pt x="8188" y="19134"/>
                        <a:pt x="8156" y="19238"/>
                      </a:cubicBezTo>
                      <a:cubicBezTo>
                        <a:pt x="8115" y="19372"/>
                        <a:pt x="8175" y="19430"/>
                        <a:pt x="8282" y="19430"/>
                      </a:cubicBezTo>
                      <a:cubicBezTo>
                        <a:pt x="8496" y="19430"/>
                        <a:pt x="8562" y="19511"/>
                        <a:pt x="8595" y="19758"/>
                      </a:cubicBezTo>
                      <a:cubicBezTo>
                        <a:pt x="8612" y="19880"/>
                        <a:pt x="8691" y="20048"/>
                        <a:pt x="8784" y="20142"/>
                      </a:cubicBezTo>
                      <a:cubicBezTo>
                        <a:pt x="8896" y="20256"/>
                        <a:pt x="8919" y="20330"/>
                        <a:pt x="8846" y="20361"/>
                      </a:cubicBezTo>
                      <a:cubicBezTo>
                        <a:pt x="8716" y="20418"/>
                        <a:pt x="8915" y="20663"/>
                        <a:pt x="9097" y="20663"/>
                      </a:cubicBezTo>
                      <a:cubicBezTo>
                        <a:pt x="9204" y="20663"/>
                        <a:pt x="9636" y="20862"/>
                        <a:pt x="9850" y="21019"/>
                      </a:cubicBezTo>
                      <a:cubicBezTo>
                        <a:pt x="9897" y="21053"/>
                        <a:pt x="9919" y="21120"/>
                        <a:pt x="9850" y="21156"/>
                      </a:cubicBezTo>
                      <a:cubicBezTo>
                        <a:pt x="9775" y="21195"/>
                        <a:pt x="9745" y="21277"/>
                        <a:pt x="9788" y="21375"/>
                      </a:cubicBezTo>
                      <a:cubicBezTo>
                        <a:pt x="9855" y="21532"/>
                        <a:pt x="9855" y="21546"/>
                        <a:pt x="10289" y="21540"/>
                      </a:cubicBezTo>
                      <a:cubicBezTo>
                        <a:pt x="10539" y="21536"/>
                        <a:pt x="10791" y="21530"/>
                        <a:pt x="10854" y="21512"/>
                      </a:cubicBezTo>
                      <a:cubicBezTo>
                        <a:pt x="10988" y="21475"/>
                        <a:pt x="11309" y="21492"/>
                        <a:pt x="11419" y="21540"/>
                      </a:cubicBezTo>
                      <a:cubicBezTo>
                        <a:pt x="11460" y="21558"/>
                        <a:pt x="11648" y="21567"/>
                        <a:pt x="11795" y="21567"/>
                      </a:cubicBezTo>
                      <a:cubicBezTo>
                        <a:pt x="11990" y="21567"/>
                        <a:pt x="11994" y="21556"/>
                        <a:pt x="11921" y="21512"/>
                      </a:cubicBezTo>
                      <a:cubicBezTo>
                        <a:pt x="11748" y="21410"/>
                        <a:pt x="11745" y="21165"/>
                        <a:pt x="11921" y="21101"/>
                      </a:cubicBezTo>
                      <a:cubicBezTo>
                        <a:pt x="12097" y="21037"/>
                        <a:pt x="12402" y="21055"/>
                        <a:pt x="12297" y="21129"/>
                      </a:cubicBezTo>
                      <a:cubicBezTo>
                        <a:pt x="12208" y="21191"/>
                        <a:pt x="12398" y="21194"/>
                        <a:pt x="12548" y="21129"/>
                      </a:cubicBezTo>
                      <a:cubicBezTo>
                        <a:pt x="12637" y="21090"/>
                        <a:pt x="12629" y="21057"/>
                        <a:pt x="12548" y="20992"/>
                      </a:cubicBezTo>
                      <a:cubicBezTo>
                        <a:pt x="12458" y="20918"/>
                        <a:pt x="12486" y="20876"/>
                        <a:pt x="12674" y="20800"/>
                      </a:cubicBezTo>
                      <a:cubicBezTo>
                        <a:pt x="12834" y="20735"/>
                        <a:pt x="12874" y="20668"/>
                        <a:pt x="12799" y="20635"/>
                      </a:cubicBezTo>
                      <a:cubicBezTo>
                        <a:pt x="12667" y="20578"/>
                        <a:pt x="12960" y="20347"/>
                        <a:pt x="13113" y="20389"/>
                      </a:cubicBezTo>
                      <a:cubicBezTo>
                        <a:pt x="13239" y="20423"/>
                        <a:pt x="13245" y="20387"/>
                        <a:pt x="13113" y="20279"/>
                      </a:cubicBezTo>
                      <a:cubicBezTo>
                        <a:pt x="12964" y="20158"/>
                        <a:pt x="13274" y="20050"/>
                        <a:pt x="13426" y="20169"/>
                      </a:cubicBezTo>
                      <a:cubicBezTo>
                        <a:pt x="13496" y="20224"/>
                        <a:pt x="13501" y="20233"/>
                        <a:pt x="13552" y="20197"/>
                      </a:cubicBezTo>
                      <a:cubicBezTo>
                        <a:pt x="13651" y="20127"/>
                        <a:pt x="13762" y="19913"/>
                        <a:pt x="13677" y="19950"/>
                      </a:cubicBezTo>
                      <a:cubicBezTo>
                        <a:pt x="13642" y="19966"/>
                        <a:pt x="13542" y="19977"/>
                        <a:pt x="13426" y="19950"/>
                      </a:cubicBezTo>
                      <a:cubicBezTo>
                        <a:pt x="13260" y="19911"/>
                        <a:pt x="13199" y="19867"/>
                        <a:pt x="13301" y="19813"/>
                      </a:cubicBezTo>
                      <a:cubicBezTo>
                        <a:pt x="13371" y="19776"/>
                        <a:pt x="13399" y="19717"/>
                        <a:pt x="13364" y="19676"/>
                      </a:cubicBezTo>
                      <a:cubicBezTo>
                        <a:pt x="13327" y="19634"/>
                        <a:pt x="13398" y="19609"/>
                        <a:pt x="13489" y="19594"/>
                      </a:cubicBezTo>
                      <a:cubicBezTo>
                        <a:pt x="13598" y="19576"/>
                        <a:pt x="13614" y="19538"/>
                        <a:pt x="13552" y="19484"/>
                      </a:cubicBezTo>
                      <a:cubicBezTo>
                        <a:pt x="13392" y="19348"/>
                        <a:pt x="13444" y="18357"/>
                        <a:pt x="13615" y="18251"/>
                      </a:cubicBezTo>
                      <a:cubicBezTo>
                        <a:pt x="13818" y="18125"/>
                        <a:pt x="13774" y="18051"/>
                        <a:pt x="13552" y="18059"/>
                      </a:cubicBezTo>
                      <a:cubicBezTo>
                        <a:pt x="13402" y="18065"/>
                        <a:pt x="13372" y="18027"/>
                        <a:pt x="13364" y="17813"/>
                      </a:cubicBezTo>
                      <a:cubicBezTo>
                        <a:pt x="13358" y="17669"/>
                        <a:pt x="13348" y="17517"/>
                        <a:pt x="13301" y="17484"/>
                      </a:cubicBezTo>
                      <a:cubicBezTo>
                        <a:pt x="13198" y="17412"/>
                        <a:pt x="13284" y="17309"/>
                        <a:pt x="13426" y="17347"/>
                      </a:cubicBezTo>
                      <a:cubicBezTo>
                        <a:pt x="13482" y="17362"/>
                        <a:pt x="13545" y="17368"/>
                        <a:pt x="13552" y="17347"/>
                      </a:cubicBezTo>
                      <a:cubicBezTo>
                        <a:pt x="13631" y="17097"/>
                        <a:pt x="13638" y="16987"/>
                        <a:pt x="13552" y="16963"/>
                      </a:cubicBezTo>
                      <a:cubicBezTo>
                        <a:pt x="13496" y="16948"/>
                        <a:pt x="13460" y="16915"/>
                        <a:pt x="13489" y="16881"/>
                      </a:cubicBezTo>
                      <a:cubicBezTo>
                        <a:pt x="13519" y="16848"/>
                        <a:pt x="13423" y="16793"/>
                        <a:pt x="13301" y="16744"/>
                      </a:cubicBezTo>
                      <a:cubicBezTo>
                        <a:pt x="13105" y="16667"/>
                        <a:pt x="13108" y="16640"/>
                        <a:pt x="13238" y="16552"/>
                      </a:cubicBezTo>
                      <a:cubicBezTo>
                        <a:pt x="13479" y="16391"/>
                        <a:pt x="13426" y="16107"/>
                        <a:pt x="13113" y="16004"/>
                      </a:cubicBezTo>
                      <a:lnTo>
                        <a:pt x="12799" y="15922"/>
                      </a:lnTo>
                      <a:lnTo>
                        <a:pt x="12799" y="14607"/>
                      </a:lnTo>
                      <a:cubicBezTo>
                        <a:pt x="12802" y="13329"/>
                        <a:pt x="12805" y="13305"/>
                        <a:pt x="13050" y="13154"/>
                      </a:cubicBezTo>
                      <a:cubicBezTo>
                        <a:pt x="13187" y="13070"/>
                        <a:pt x="13278" y="13017"/>
                        <a:pt x="13238" y="13017"/>
                      </a:cubicBezTo>
                      <a:cubicBezTo>
                        <a:pt x="13199" y="13017"/>
                        <a:pt x="13279" y="12930"/>
                        <a:pt x="13426" y="12853"/>
                      </a:cubicBezTo>
                      <a:cubicBezTo>
                        <a:pt x="13650" y="12737"/>
                        <a:pt x="13701" y="12679"/>
                        <a:pt x="13677" y="12469"/>
                      </a:cubicBezTo>
                      <a:cubicBezTo>
                        <a:pt x="13634" y="12090"/>
                        <a:pt x="13767" y="12018"/>
                        <a:pt x="14305" y="12031"/>
                      </a:cubicBezTo>
                      <a:cubicBezTo>
                        <a:pt x="14820" y="12044"/>
                        <a:pt x="15287" y="11885"/>
                        <a:pt x="15309" y="11702"/>
                      </a:cubicBezTo>
                      <a:cubicBezTo>
                        <a:pt x="15317" y="11631"/>
                        <a:pt x="15414" y="11596"/>
                        <a:pt x="15560" y="11593"/>
                      </a:cubicBezTo>
                      <a:cubicBezTo>
                        <a:pt x="16146" y="11580"/>
                        <a:pt x="16184" y="11575"/>
                        <a:pt x="16062" y="11510"/>
                      </a:cubicBezTo>
                      <a:cubicBezTo>
                        <a:pt x="15969" y="11462"/>
                        <a:pt x="15992" y="11429"/>
                        <a:pt x="16250" y="11346"/>
                      </a:cubicBezTo>
                      <a:cubicBezTo>
                        <a:pt x="16434" y="11286"/>
                        <a:pt x="16683" y="11243"/>
                        <a:pt x="16752" y="11236"/>
                      </a:cubicBezTo>
                      <a:cubicBezTo>
                        <a:pt x="17059" y="11208"/>
                        <a:pt x="17238" y="11153"/>
                        <a:pt x="17191" y="11099"/>
                      </a:cubicBezTo>
                      <a:cubicBezTo>
                        <a:pt x="17132" y="11032"/>
                        <a:pt x="17523" y="10833"/>
                        <a:pt x="17630" y="10880"/>
                      </a:cubicBezTo>
                      <a:cubicBezTo>
                        <a:pt x="17696" y="10909"/>
                        <a:pt x="18068" y="10724"/>
                        <a:pt x="18069" y="10661"/>
                      </a:cubicBezTo>
                      <a:cubicBezTo>
                        <a:pt x="18071" y="10586"/>
                        <a:pt x="18617" y="10418"/>
                        <a:pt x="18759" y="10442"/>
                      </a:cubicBezTo>
                      <a:cubicBezTo>
                        <a:pt x="18854" y="10458"/>
                        <a:pt x="18864" y="10444"/>
                        <a:pt x="18822" y="10414"/>
                      </a:cubicBezTo>
                      <a:cubicBezTo>
                        <a:pt x="18725" y="10346"/>
                        <a:pt x="19152" y="10111"/>
                        <a:pt x="19324" y="10140"/>
                      </a:cubicBezTo>
                      <a:cubicBezTo>
                        <a:pt x="19400" y="10153"/>
                        <a:pt x="19586" y="10113"/>
                        <a:pt x="19701" y="10058"/>
                      </a:cubicBezTo>
                      <a:cubicBezTo>
                        <a:pt x="19896" y="9964"/>
                        <a:pt x="19866" y="9937"/>
                        <a:pt x="19701" y="9811"/>
                      </a:cubicBezTo>
                      <a:cubicBezTo>
                        <a:pt x="19572" y="9714"/>
                        <a:pt x="19551" y="9685"/>
                        <a:pt x="19638" y="9647"/>
                      </a:cubicBezTo>
                      <a:cubicBezTo>
                        <a:pt x="19703" y="9618"/>
                        <a:pt x="19752" y="9592"/>
                        <a:pt x="19701" y="9592"/>
                      </a:cubicBezTo>
                      <a:cubicBezTo>
                        <a:pt x="19649" y="9592"/>
                        <a:pt x="19655" y="9535"/>
                        <a:pt x="19763" y="9483"/>
                      </a:cubicBezTo>
                      <a:cubicBezTo>
                        <a:pt x="19872" y="9430"/>
                        <a:pt x="19937" y="9400"/>
                        <a:pt x="19889" y="9400"/>
                      </a:cubicBezTo>
                      <a:cubicBezTo>
                        <a:pt x="19840" y="9400"/>
                        <a:pt x="19905" y="9343"/>
                        <a:pt x="20014" y="9291"/>
                      </a:cubicBezTo>
                      <a:cubicBezTo>
                        <a:pt x="20200" y="9201"/>
                        <a:pt x="20203" y="9216"/>
                        <a:pt x="20391" y="9291"/>
                      </a:cubicBezTo>
                      <a:cubicBezTo>
                        <a:pt x="20670" y="9401"/>
                        <a:pt x="20803" y="9330"/>
                        <a:pt x="20579" y="9181"/>
                      </a:cubicBezTo>
                      <a:cubicBezTo>
                        <a:pt x="20434" y="9084"/>
                        <a:pt x="20369" y="9012"/>
                        <a:pt x="20453" y="8907"/>
                      </a:cubicBezTo>
                      <a:cubicBezTo>
                        <a:pt x="20513" y="8833"/>
                        <a:pt x="20556" y="8760"/>
                        <a:pt x="20516" y="8743"/>
                      </a:cubicBezTo>
                      <a:cubicBezTo>
                        <a:pt x="20389" y="8687"/>
                        <a:pt x="20832" y="8606"/>
                        <a:pt x="21081" y="8633"/>
                      </a:cubicBezTo>
                      <a:cubicBezTo>
                        <a:pt x="21312" y="8658"/>
                        <a:pt x="21328" y="8642"/>
                        <a:pt x="21144" y="8551"/>
                      </a:cubicBezTo>
                      <a:cubicBezTo>
                        <a:pt x="20961" y="8460"/>
                        <a:pt x="20961" y="8456"/>
                        <a:pt x="21144" y="8386"/>
                      </a:cubicBezTo>
                      <a:cubicBezTo>
                        <a:pt x="21249" y="8346"/>
                        <a:pt x="21334" y="8322"/>
                        <a:pt x="21395" y="8332"/>
                      </a:cubicBezTo>
                      <a:cubicBezTo>
                        <a:pt x="21529" y="8353"/>
                        <a:pt x="21587" y="7908"/>
                        <a:pt x="21457" y="7838"/>
                      </a:cubicBezTo>
                      <a:cubicBezTo>
                        <a:pt x="21368" y="7791"/>
                        <a:pt x="21393" y="7684"/>
                        <a:pt x="21520" y="7427"/>
                      </a:cubicBezTo>
                      <a:cubicBezTo>
                        <a:pt x="21555" y="7357"/>
                        <a:pt x="21519" y="7307"/>
                        <a:pt x="21457" y="7290"/>
                      </a:cubicBezTo>
                      <a:cubicBezTo>
                        <a:pt x="21396" y="7274"/>
                        <a:pt x="21413" y="7212"/>
                        <a:pt x="21457" y="7181"/>
                      </a:cubicBezTo>
                      <a:cubicBezTo>
                        <a:pt x="21543" y="7121"/>
                        <a:pt x="21600" y="4721"/>
                        <a:pt x="21520" y="4550"/>
                      </a:cubicBezTo>
                      <a:cubicBezTo>
                        <a:pt x="21494" y="4494"/>
                        <a:pt x="21331" y="4455"/>
                        <a:pt x="21206" y="4441"/>
                      </a:cubicBezTo>
                      <a:cubicBezTo>
                        <a:pt x="21018" y="4419"/>
                        <a:pt x="21031" y="4390"/>
                        <a:pt x="21144" y="4331"/>
                      </a:cubicBezTo>
                      <a:cubicBezTo>
                        <a:pt x="21218" y="4292"/>
                        <a:pt x="21245" y="4249"/>
                        <a:pt x="21206" y="4221"/>
                      </a:cubicBezTo>
                      <a:cubicBezTo>
                        <a:pt x="21167" y="4194"/>
                        <a:pt x="21238" y="4155"/>
                        <a:pt x="21332" y="4139"/>
                      </a:cubicBezTo>
                      <a:cubicBezTo>
                        <a:pt x="21582" y="4097"/>
                        <a:pt x="21516" y="4026"/>
                        <a:pt x="21206" y="3975"/>
                      </a:cubicBezTo>
                      <a:cubicBezTo>
                        <a:pt x="21057" y="3950"/>
                        <a:pt x="20955" y="3902"/>
                        <a:pt x="20955" y="3865"/>
                      </a:cubicBezTo>
                      <a:cubicBezTo>
                        <a:pt x="20955" y="3828"/>
                        <a:pt x="20849" y="3797"/>
                        <a:pt x="20767" y="3783"/>
                      </a:cubicBezTo>
                      <a:cubicBezTo>
                        <a:pt x="20668" y="3766"/>
                        <a:pt x="20624" y="3690"/>
                        <a:pt x="20642" y="3564"/>
                      </a:cubicBezTo>
                      <a:cubicBezTo>
                        <a:pt x="20663" y="3412"/>
                        <a:pt x="20615" y="3363"/>
                        <a:pt x="20453" y="3344"/>
                      </a:cubicBezTo>
                      <a:cubicBezTo>
                        <a:pt x="20192" y="3315"/>
                        <a:pt x="20248" y="3242"/>
                        <a:pt x="20516" y="3125"/>
                      </a:cubicBezTo>
                      <a:cubicBezTo>
                        <a:pt x="20634" y="3074"/>
                        <a:pt x="20634" y="3003"/>
                        <a:pt x="20579" y="2988"/>
                      </a:cubicBezTo>
                      <a:cubicBezTo>
                        <a:pt x="20517" y="2972"/>
                        <a:pt x="20515" y="2924"/>
                        <a:pt x="20579" y="2851"/>
                      </a:cubicBezTo>
                      <a:cubicBezTo>
                        <a:pt x="20721" y="2688"/>
                        <a:pt x="20765" y="2674"/>
                        <a:pt x="20579" y="2742"/>
                      </a:cubicBezTo>
                      <a:cubicBezTo>
                        <a:pt x="20393" y="2809"/>
                        <a:pt x="20153" y="2768"/>
                        <a:pt x="20265" y="2687"/>
                      </a:cubicBezTo>
                      <a:cubicBezTo>
                        <a:pt x="20310" y="2654"/>
                        <a:pt x="20246" y="2649"/>
                        <a:pt x="20140" y="2687"/>
                      </a:cubicBezTo>
                      <a:cubicBezTo>
                        <a:pt x="19869" y="2783"/>
                        <a:pt x="19662" y="2734"/>
                        <a:pt x="19701" y="2577"/>
                      </a:cubicBezTo>
                      <a:cubicBezTo>
                        <a:pt x="19726" y="2474"/>
                        <a:pt x="19649" y="2414"/>
                        <a:pt x="19387" y="2331"/>
                      </a:cubicBezTo>
                      <a:cubicBezTo>
                        <a:pt x="18972" y="2198"/>
                        <a:pt x="18619" y="1938"/>
                        <a:pt x="18759" y="1865"/>
                      </a:cubicBezTo>
                      <a:cubicBezTo>
                        <a:pt x="18867" y="1808"/>
                        <a:pt x="18818" y="1671"/>
                        <a:pt x="18697" y="1618"/>
                      </a:cubicBezTo>
                      <a:cubicBezTo>
                        <a:pt x="18655" y="1600"/>
                        <a:pt x="18558" y="1629"/>
                        <a:pt x="18446" y="1673"/>
                      </a:cubicBezTo>
                      <a:cubicBezTo>
                        <a:pt x="18253" y="1749"/>
                        <a:pt x="18222" y="1748"/>
                        <a:pt x="18069" y="1645"/>
                      </a:cubicBezTo>
                      <a:cubicBezTo>
                        <a:pt x="17918" y="1544"/>
                        <a:pt x="17908" y="1424"/>
                        <a:pt x="18007" y="1262"/>
                      </a:cubicBezTo>
                      <a:cubicBezTo>
                        <a:pt x="18035" y="1214"/>
                        <a:pt x="17956" y="1209"/>
                        <a:pt x="17756" y="1207"/>
                      </a:cubicBezTo>
                      <a:cubicBezTo>
                        <a:pt x="17595" y="1205"/>
                        <a:pt x="17375" y="1145"/>
                        <a:pt x="17254" y="1097"/>
                      </a:cubicBezTo>
                      <a:cubicBezTo>
                        <a:pt x="17132" y="1049"/>
                        <a:pt x="16967" y="1028"/>
                        <a:pt x="16877" y="1043"/>
                      </a:cubicBezTo>
                      <a:cubicBezTo>
                        <a:pt x="16637" y="1083"/>
                        <a:pt x="16538" y="974"/>
                        <a:pt x="16752" y="906"/>
                      </a:cubicBezTo>
                      <a:cubicBezTo>
                        <a:pt x="16917" y="853"/>
                        <a:pt x="16914" y="854"/>
                        <a:pt x="16689" y="823"/>
                      </a:cubicBezTo>
                      <a:cubicBezTo>
                        <a:pt x="16553" y="805"/>
                        <a:pt x="16241" y="775"/>
                        <a:pt x="16062" y="769"/>
                      </a:cubicBezTo>
                      <a:cubicBezTo>
                        <a:pt x="15882" y="762"/>
                        <a:pt x="15541" y="720"/>
                        <a:pt x="15309" y="659"/>
                      </a:cubicBezTo>
                      <a:lnTo>
                        <a:pt x="14932" y="522"/>
                      </a:lnTo>
                      <a:lnTo>
                        <a:pt x="15120" y="440"/>
                      </a:lnTo>
                      <a:lnTo>
                        <a:pt x="15371" y="358"/>
                      </a:lnTo>
                      <a:lnTo>
                        <a:pt x="15058" y="385"/>
                      </a:lnTo>
                      <a:cubicBezTo>
                        <a:pt x="14861" y="387"/>
                        <a:pt x="14625" y="388"/>
                        <a:pt x="14556" y="412"/>
                      </a:cubicBezTo>
                      <a:cubicBezTo>
                        <a:pt x="14478" y="439"/>
                        <a:pt x="14411" y="443"/>
                        <a:pt x="14368" y="412"/>
                      </a:cubicBezTo>
                      <a:cubicBezTo>
                        <a:pt x="14329" y="385"/>
                        <a:pt x="14168" y="358"/>
                        <a:pt x="14054" y="358"/>
                      </a:cubicBezTo>
                      <a:cubicBezTo>
                        <a:pt x="13867" y="358"/>
                        <a:pt x="13577" y="210"/>
                        <a:pt x="13677" y="166"/>
                      </a:cubicBezTo>
                      <a:cubicBezTo>
                        <a:pt x="13700" y="156"/>
                        <a:pt x="13550" y="146"/>
                        <a:pt x="13301" y="138"/>
                      </a:cubicBezTo>
                      <a:cubicBezTo>
                        <a:pt x="13052" y="131"/>
                        <a:pt x="12796" y="89"/>
                        <a:pt x="12736" y="56"/>
                      </a:cubicBezTo>
                      <a:close/>
                    </a:path>
                  </a:pathLst>
                </a:cu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959" name="Group 2959"/>
              <p:cNvGrpSpPr/>
              <p:nvPr/>
            </p:nvGrpSpPr>
            <p:grpSpPr>
              <a:xfrm>
                <a:off x="519528" y="310666"/>
                <a:ext cx="580395" cy="177749"/>
                <a:chOff x="0" y="0"/>
                <a:chExt cx="580394" cy="177748"/>
              </a:xfrm>
            </p:grpSpPr>
            <p:sp>
              <p:nvSpPr>
                <p:cNvPr id="2956" name="Shape 2956"/>
                <p:cNvSpPr/>
                <p:nvPr/>
              </p:nvSpPr>
              <p:spPr>
                <a:xfrm flipV="1">
                  <a:off x="-1" y="2456"/>
                  <a:ext cx="2" cy="15759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57" name="Shape 2957"/>
                <p:cNvSpPr/>
                <p:nvPr/>
              </p:nvSpPr>
              <p:spPr>
                <a:xfrm flipH="1" flipV="1">
                  <a:off x="89527" y="30911"/>
                  <a:ext cx="403679" cy="146838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58" name="Shape 2958"/>
                <p:cNvSpPr/>
                <p:nvPr/>
              </p:nvSpPr>
              <p:spPr>
                <a:xfrm flipV="1">
                  <a:off x="580394" y="-1"/>
                  <a:ext cx="1" cy="15760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  <p:grpSp>
            <p:nvGrpSpPr>
              <p:cNvPr id="2964" name="Group 2964"/>
              <p:cNvGrpSpPr/>
              <p:nvPr/>
            </p:nvGrpSpPr>
            <p:grpSpPr>
              <a:xfrm>
                <a:off x="302191" y="799342"/>
                <a:ext cx="1063029" cy="147119"/>
                <a:chOff x="0" y="0"/>
                <a:chExt cx="1063027" cy="147118"/>
              </a:xfrm>
            </p:grpSpPr>
            <p:sp>
              <p:nvSpPr>
                <p:cNvPr id="2960" name="Shape 2960"/>
                <p:cNvSpPr/>
                <p:nvPr/>
              </p:nvSpPr>
              <p:spPr>
                <a:xfrm flipV="1">
                  <a:off x="575290" y="-1"/>
                  <a:ext cx="173186" cy="14712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61" name="Shape 2961"/>
                <p:cNvSpPr/>
                <p:nvPr/>
              </p:nvSpPr>
              <p:spPr>
                <a:xfrm flipH="1" flipV="1">
                  <a:off x="925914" y="3582"/>
                  <a:ext cx="137114" cy="137114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62" name="Shape 2962"/>
                <p:cNvSpPr/>
                <p:nvPr/>
              </p:nvSpPr>
              <p:spPr>
                <a:xfrm flipH="1" flipV="1">
                  <a:off x="350779" y="8143"/>
                  <a:ext cx="137114" cy="137114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963" name="Shape 2963"/>
                <p:cNvSpPr/>
                <p:nvPr/>
              </p:nvSpPr>
              <p:spPr>
                <a:xfrm flipV="1">
                  <a:off x="0" y="-1"/>
                  <a:ext cx="173186" cy="14712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  <p:grpSp>
            <p:nvGrpSpPr>
              <p:cNvPr id="2974" name="Group 2974"/>
              <p:cNvGrpSpPr/>
              <p:nvPr/>
            </p:nvGrpSpPr>
            <p:grpSpPr>
              <a:xfrm>
                <a:off x="197019" y="1263373"/>
                <a:ext cx="1275404" cy="497444"/>
                <a:chOff x="457191" y="0"/>
                <a:chExt cx="1275403" cy="497443"/>
              </a:xfrm>
            </p:grpSpPr>
            <p:grpSp>
              <p:nvGrpSpPr>
                <p:cNvPr id="2968" name="Group 2968"/>
                <p:cNvGrpSpPr/>
                <p:nvPr/>
              </p:nvGrpSpPr>
              <p:grpSpPr>
                <a:xfrm>
                  <a:off x="457191" y="150587"/>
                  <a:ext cx="1275405" cy="346857"/>
                  <a:chOff x="457191" y="0"/>
                  <a:chExt cx="1275403" cy="346855"/>
                </a:xfrm>
              </p:grpSpPr>
              <p:pic>
                <p:nvPicPr>
                  <p:cNvPr id="2965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5" t="0" r="29546" b="0"/>
                  <a:stretch>
                    <a:fillRect/>
                  </a:stretch>
                </p:blipFill>
                <p:spPr>
                  <a:xfrm>
                    <a:off x="457191" y="0"/>
                    <a:ext cx="141893" cy="34685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966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6" t="0" r="29545" b="0"/>
                  <a:stretch>
                    <a:fillRect/>
                  </a:stretch>
                </p:blipFill>
                <p:spPr>
                  <a:xfrm>
                    <a:off x="1041100" y="1256"/>
                    <a:ext cx="141379" cy="345600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2967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5" t="0" r="29546" b="0"/>
                  <a:stretch>
                    <a:fillRect/>
                  </a:stretch>
                </p:blipFill>
                <p:spPr>
                  <a:xfrm>
                    <a:off x="1590736" y="80"/>
                    <a:ext cx="141860" cy="346776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2973" name="Group 2973"/>
                <p:cNvGrpSpPr/>
                <p:nvPr/>
              </p:nvGrpSpPr>
              <p:grpSpPr>
                <a:xfrm>
                  <a:off x="528166" y="-1"/>
                  <a:ext cx="1133475" cy="207356"/>
                  <a:chOff x="0" y="0"/>
                  <a:chExt cx="1133473" cy="207354"/>
                </a:xfrm>
              </p:grpSpPr>
              <p:sp>
                <p:nvSpPr>
                  <p:cNvPr id="2969" name="Shape 2969"/>
                  <p:cNvSpPr/>
                  <p:nvPr/>
                </p:nvSpPr>
                <p:spPr>
                  <a:xfrm flipV="1">
                    <a:off x="705557" y="8453"/>
                    <a:ext cx="301877" cy="19890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970" name="Shape 2970"/>
                  <p:cNvSpPr/>
                  <p:nvPr/>
                </p:nvSpPr>
                <p:spPr>
                  <a:xfrm flipV="1">
                    <a:off x="1133473" y="-1"/>
                    <a:ext cx="1" cy="15760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971" name="Shape 2971"/>
                  <p:cNvSpPr/>
                  <p:nvPr/>
                </p:nvSpPr>
                <p:spPr>
                  <a:xfrm flipV="1">
                    <a:off x="587174" y="-1"/>
                    <a:ext cx="1" cy="15760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2972" name="Shape 2972"/>
                  <p:cNvSpPr/>
                  <p:nvPr/>
                </p:nvSpPr>
                <p:spPr>
                  <a:xfrm flipV="1">
                    <a:off x="-1" y="-1"/>
                    <a:ext cx="2" cy="15760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</p:grpSp>
          </p:grpSp>
          <p:grpSp>
            <p:nvGrpSpPr>
              <p:cNvPr id="2986" name="Group 2986"/>
              <p:cNvGrpSpPr/>
              <p:nvPr/>
            </p:nvGrpSpPr>
            <p:grpSpPr>
              <a:xfrm>
                <a:off x="186872" y="347420"/>
                <a:ext cx="1291648" cy="1075552"/>
                <a:chOff x="158768" y="-18740"/>
                <a:chExt cx="1291646" cy="1075550"/>
              </a:xfrm>
            </p:grpSpPr>
            <p:sp>
              <p:nvSpPr>
                <p:cNvPr id="2975" name="Shape 2975"/>
                <p:cNvSpPr/>
                <p:nvPr/>
              </p:nvSpPr>
              <p:spPr>
                <a:xfrm>
                  <a:off x="704165" y="3535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6" name="Shape 2976"/>
                <p:cNvSpPr/>
                <p:nvPr/>
              </p:nvSpPr>
              <p:spPr>
                <a:xfrm>
                  <a:off x="985174" y="-18741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7" name="Shape 2977"/>
                <p:cNvSpPr/>
                <p:nvPr/>
              </p:nvSpPr>
              <p:spPr>
                <a:xfrm>
                  <a:off x="399548" y="-18741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8" name="Shape 2978"/>
                <p:cNvSpPr/>
                <p:nvPr/>
              </p:nvSpPr>
              <p:spPr>
                <a:xfrm>
                  <a:off x="261167" y="454356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79" name="Shape 2979"/>
                <p:cNvSpPr/>
                <p:nvPr/>
              </p:nvSpPr>
              <p:spPr>
                <a:xfrm>
                  <a:off x="614702" y="454356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0" name="Shape 2980"/>
                <p:cNvSpPr/>
                <p:nvPr/>
              </p:nvSpPr>
              <p:spPr>
                <a:xfrm>
                  <a:off x="859870" y="454356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1" name="Shape 2981"/>
                <p:cNvSpPr/>
                <p:nvPr/>
              </p:nvSpPr>
              <p:spPr>
                <a:xfrm>
                  <a:off x="1196081" y="454356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2" name="Shape 2982"/>
                <p:cNvSpPr/>
                <p:nvPr/>
              </p:nvSpPr>
              <p:spPr>
                <a:xfrm>
                  <a:off x="158768" y="927454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3" name="Shape 2983"/>
                <p:cNvSpPr/>
                <p:nvPr/>
              </p:nvSpPr>
              <p:spPr>
                <a:xfrm>
                  <a:off x="738927" y="927454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4" name="Shape 2984"/>
                <p:cNvSpPr/>
                <p:nvPr/>
              </p:nvSpPr>
              <p:spPr>
                <a:xfrm>
                  <a:off x="1011695" y="947910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85" name="Shape 2985"/>
                <p:cNvSpPr/>
                <p:nvPr/>
              </p:nvSpPr>
              <p:spPr>
                <a:xfrm>
                  <a:off x="1284464" y="927454"/>
                  <a:ext cx="165952" cy="10890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pic>
            <p:nvPicPr>
              <p:cNvPr id="2987" name="1439545117_youtube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281187" y="48013"/>
                <a:ext cx="120636" cy="1206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88" name="imageedit_2_7305606927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849797" y="48013"/>
                <a:ext cx="120636" cy="12063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89" name="imageedit_3_4718450207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625818" y="1554088"/>
                <a:ext cx="165474" cy="1654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990" name="1439545467_mac_computer_monitor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466802" y="1554088"/>
                <a:ext cx="165474" cy="1654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1" name="Shape 2991"/>
              <p:cNvSpPr/>
              <p:nvPr/>
            </p:nvSpPr>
            <p:spPr>
              <a:xfrm>
                <a:off x="827139" y="158632"/>
                <a:ext cx="165952" cy="96687"/>
              </a:xfrm>
              <a:prstGeom prst="roundRect">
                <a:avLst>
                  <a:gd name="adj" fmla="val 2601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2" name="Shape 2992"/>
              <p:cNvSpPr/>
              <p:nvPr/>
            </p:nvSpPr>
            <p:spPr>
              <a:xfrm>
                <a:off x="1258529" y="158632"/>
                <a:ext cx="165952" cy="96687"/>
              </a:xfrm>
              <a:prstGeom prst="roundRect">
                <a:avLst>
                  <a:gd name="adj" fmla="val 26014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994" name="Shape 2994"/>
            <p:cNvSpPr/>
            <p:nvPr/>
          </p:nvSpPr>
          <p:spPr>
            <a:xfrm flipV="1">
              <a:off x="1829843" y="1220310"/>
              <a:ext cx="983548" cy="73447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996" name="Shape 2996"/>
          <p:cNvSpPr/>
          <p:nvPr/>
        </p:nvSpPr>
        <p:spPr>
          <a:xfrm>
            <a:off x="5847629" y="2231872"/>
            <a:ext cx="1" cy="1508125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062" name="Group 3062"/>
          <p:cNvGrpSpPr/>
          <p:nvPr/>
        </p:nvGrpSpPr>
        <p:grpSpPr>
          <a:xfrm>
            <a:off x="6008556" y="1593682"/>
            <a:ext cx="2836991" cy="2596348"/>
            <a:chOff x="0" y="0"/>
            <a:chExt cx="2836990" cy="2596347"/>
          </a:xfrm>
        </p:grpSpPr>
        <p:sp>
          <p:nvSpPr>
            <p:cNvPr id="2997" name="Shape 2997"/>
            <p:cNvSpPr/>
            <p:nvPr/>
          </p:nvSpPr>
          <p:spPr>
            <a:xfrm>
              <a:off x="1193029" y="1952507"/>
              <a:ext cx="1510347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DISTRIBUTION</a:t>
              </a:r>
            </a:p>
            <a:p>
              <a: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TREES</a:t>
              </a:r>
            </a:p>
          </p:txBody>
        </p:sp>
        <p:grpSp>
          <p:nvGrpSpPr>
            <p:cNvPr id="3060" name="Group 3060"/>
            <p:cNvGrpSpPr/>
            <p:nvPr/>
          </p:nvGrpSpPr>
          <p:grpSpPr>
            <a:xfrm>
              <a:off x="1059414" y="0"/>
              <a:ext cx="1777576" cy="1733022"/>
              <a:chOff x="0" y="0"/>
              <a:chExt cx="1777574" cy="1733021"/>
            </a:xfrm>
          </p:grpSpPr>
          <p:sp>
            <p:nvSpPr>
              <p:cNvPr id="2998" name="Shape 2998"/>
              <p:cNvSpPr/>
              <p:nvPr/>
            </p:nvSpPr>
            <p:spPr>
              <a:xfrm>
                <a:off x="67060" y="414597"/>
                <a:ext cx="1516092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dot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999" name="Shape 2999"/>
              <p:cNvSpPr/>
              <p:nvPr/>
            </p:nvSpPr>
            <p:spPr>
              <a:xfrm>
                <a:off x="67060" y="865963"/>
                <a:ext cx="1516092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dot"/>
                <a:bevel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0" y="0"/>
                <a:ext cx="1619616" cy="1342671"/>
              </a:xfrm>
              <a:prstGeom prst="roundRect">
                <a:avLst>
                  <a:gd name="adj" fmla="val 5596"/>
                </a:avLst>
              </a:prstGeom>
              <a:noFill/>
              <a:ln w="9525" cap="flat">
                <a:solidFill>
                  <a:srgbClr val="000000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grpSp>
            <p:nvGrpSpPr>
              <p:cNvPr id="3003" name="Group 3003"/>
              <p:cNvGrpSpPr/>
              <p:nvPr/>
            </p:nvGrpSpPr>
            <p:grpSpPr>
              <a:xfrm>
                <a:off x="411548" y="39083"/>
                <a:ext cx="838418" cy="261850"/>
                <a:chOff x="667613" y="0"/>
                <a:chExt cx="838417" cy="261848"/>
              </a:xfrm>
            </p:grpSpPr>
            <p:pic>
              <p:nvPicPr>
                <p:cNvPr id="3001" name="1439521597_Video-Camera-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9831" t="20224" r="19831" b="20224"/>
                <a:stretch>
                  <a:fillRect/>
                </a:stretch>
              </p:blipFill>
              <p:spPr>
                <a:xfrm>
                  <a:off x="667613" y="0"/>
                  <a:ext cx="265306" cy="2618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02" name="1439521597_Video-Camera-2.png"/>
                <p:cNvPicPr>
                  <a:picLocks noChangeAspect="1"/>
                </p:cNvPicPr>
                <p:nvPr/>
              </p:nvPicPr>
              <p:blipFill>
                <a:blip r:embed="rId3">
                  <a:extLst/>
                </a:blip>
                <a:srcRect l="19831" t="20224" r="19831" b="20224"/>
                <a:stretch>
                  <a:fillRect/>
                </a:stretch>
              </p:blipFill>
              <p:spPr>
                <a:xfrm>
                  <a:off x="1240726" y="0"/>
                  <a:ext cx="265306" cy="26184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007" name="Group 3007"/>
              <p:cNvGrpSpPr/>
              <p:nvPr/>
            </p:nvGrpSpPr>
            <p:grpSpPr>
              <a:xfrm>
                <a:off x="156248" y="934953"/>
                <a:ext cx="1320048" cy="315646"/>
                <a:chOff x="412313" y="0"/>
                <a:chExt cx="1320047" cy="315645"/>
              </a:xfrm>
            </p:grpSpPr>
            <p:pic>
              <p:nvPicPr>
                <p:cNvPr id="3004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412313" y="2134"/>
                  <a:ext cx="204430" cy="31351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05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985107" y="0"/>
                  <a:ext cx="205822" cy="315646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06" name="1439524583_servers.png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rcRect l="17396" t="0" r="17396" b="0"/>
                <a:stretch>
                  <a:fillRect/>
                </a:stretch>
              </p:blipFill>
              <p:spPr>
                <a:xfrm>
                  <a:off x="1527993" y="2228"/>
                  <a:ext cx="204369" cy="31341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010" name="Group 3010"/>
              <p:cNvGrpSpPr/>
              <p:nvPr/>
            </p:nvGrpSpPr>
            <p:grpSpPr>
              <a:xfrm>
                <a:off x="445658" y="469600"/>
                <a:ext cx="707350" cy="307577"/>
                <a:chOff x="701724" y="2"/>
                <a:chExt cx="707348" cy="307575"/>
              </a:xfrm>
            </p:grpSpPr>
            <p:pic>
              <p:nvPicPr>
                <p:cNvPr id="3008" name="l_054.jp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rcRect l="28934" t="3480" r="31452" b="5748"/>
                <a:stretch>
                  <a:fillRect/>
                </a:stretch>
              </p:blipFill>
              <p:spPr>
                <a:xfrm>
                  <a:off x="701724" y="2"/>
                  <a:ext cx="134228" cy="3075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566" fill="norm" stroke="1" extrusionOk="0">
                      <a:moveTo>
                        <a:pt x="12678" y="55"/>
                      </a:moveTo>
                      <a:cubicBezTo>
                        <a:pt x="12518" y="-34"/>
                        <a:pt x="11253" y="-9"/>
                        <a:pt x="11085" y="83"/>
                      </a:cubicBezTo>
                      <a:cubicBezTo>
                        <a:pt x="10979" y="142"/>
                        <a:pt x="10886" y="132"/>
                        <a:pt x="10703" y="83"/>
                      </a:cubicBezTo>
                      <a:cubicBezTo>
                        <a:pt x="10467" y="20"/>
                        <a:pt x="9794" y="53"/>
                        <a:pt x="9429" y="139"/>
                      </a:cubicBezTo>
                      <a:cubicBezTo>
                        <a:pt x="9267" y="176"/>
                        <a:pt x="9221" y="177"/>
                        <a:pt x="9110" y="111"/>
                      </a:cubicBezTo>
                      <a:cubicBezTo>
                        <a:pt x="8982" y="34"/>
                        <a:pt x="8965" y="18"/>
                        <a:pt x="8792" y="83"/>
                      </a:cubicBezTo>
                      <a:cubicBezTo>
                        <a:pt x="8549" y="174"/>
                        <a:pt x="8154" y="236"/>
                        <a:pt x="7964" y="222"/>
                      </a:cubicBezTo>
                      <a:cubicBezTo>
                        <a:pt x="7883" y="216"/>
                        <a:pt x="7862" y="223"/>
                        <a:pt x="7900" y="250"/>
                      </a:cubicBezTo>
                      <a:cubicBezTo>
                        <a:pt x="8020" y="334"/>
                        <a:pt x="7600" y="411"/>
                        <a:pt x="7008" y="389"/>
                      </a:cubicBezTo>
                      <a:cubicBezTo>
                        <a:pt x="6649" y="376"/>
                        <a:pt x="6457" y="388"/>
                        <a:pt x="6498" y="417"/>
                      </a:cubicBezTo>
                      <a:cubicBezTo>
                        <a:pt x="6535" y="443"/>
                        <a:pt x="6488" y="468"/>
                        <a:pt x="6371" y="500"/>
                      </a:cubicBezTo>
                      <a:cubicBezTo>
                        <a:pt x="6182" y="552"/>
                        <a:pt x="6158" y="564"/>
                        <a:pt x="6307" y="612"/>
                      </a:cubicBezTo>
                      <a:cubicBezTo>
                        <a:pt x="6451" y="658"/>
                        <a:pt x="6392" y="691"/>
                        <a:pt x="6052" y="779"/>
                      </a:cubicBezTo>
                      <a:cubicBezTo>
                        <a:pt x="5717" y="865"/>
                        <a:pt x="5659" y="866"/>
                        <a:pt x="5606" y="806"/>
                      </a:cubicBezTo>
                      <a:cubicBezTo>
                        <a:pt x="5519" y="707"/>
                        <a:pt x="5366" y="778"/>
                        <a:pt x="5415" y="890"/>
                      </a:cubicBezTo>
                      <a:cubicBezTo>
                        <a:pt x="5468" y="1009"/>
                        <a:pt x="4942" y="1174"/>
                        <a:pt x="4651" y="1140"/>
                      </a:cubicBezTo>
                      <a:cubicBezTo>
                        <a:pt x="4197" y="1089"/>
                        <a:pt x="3548" y="1362"/>
                        <a:pt x="3695" y="1530"/>
                      </a:cubicBezTo>
                      <a:cubicBezTo>
                        <a:pt x="3732" y="1571"/>
                        <a:pt x="3705" y="1630"/>
                        <a:pt x="3631" y="1669"/>
                      </a:cubicBezTo>
                      <a:cubicBezTo>
                        <a:pt x="3558" y="1708"/>
                        <a:pt x="3521" y="1725"/>
                        <a:pt x="3568" y="1725"/>
                      </a:cubicBezTo>
                      <a:cubicBezTo>
                        <a:pt x="3614" y="1725"/>
                        <a:pt x="3545" y="1786"/>
                        <a:pt x="3440" y="1836"/>
                      </a:cubicBezTo>
                      <a:cubicBezTo>
                        <a:pt x="3336" y="1887"/>
                        <a:pt x="3207" y="1906"/>
                        <a:pt x="3122" y="1892"/>
                      </a:cubicBezTo>
                      <a:cubicBezTo>
                        <a:pt x="2860" y="1848"/>
                        <a:pt x="2614" y="1961"/>
                        <a:pt x="2676" y="2114"/>
                      </a:cubicBezTo>
                      <a:cubicBezTo>
                        <a:pt x="2749" y="2296"/>
                        <a:pt x="2703" y="2388"/>
                        <a:pt x="2485" y="2309"/>
                      </a:cubicBezTo>
                      <a:cubicBezTo>
                        <a:pt x="2343" y="2258"/>
                        <a:pt x="2250" y="2268"/>
                        <a:pt x="2102" y="2365"/>
                      </a:cubicBezTo>
                      <a:cubicBezTo>
                        <a:pt x="2006" y="2428"/>
                        <a:pt x="1921" y="2550"/>
                        <a:pt x="1911" y="2643"/>
                      </a:cubicBezTo>
                      <a:cubicBezTo>
                        <a:pt x="1879" y="2950"/>
                        <a:pt x="1710" y="3102"/>
                        <a:pt x="1465" y="3061"/>
                      </a:cubicBezTo>
                      <a:cubicBezTo>
                        <a:pt x="1376" y="3046"/>
                        <a:pt x="1338" y="3046"/>
                        <a:pt x="1338" y="3088"/>
                      </a:cubicBezTo>
                      <a:cubicBezTo>
                        <a:pt x="1338" y="3128"/>
                        <a:pt x="1410" y="3159"/>
                        <a:pt x="1465" y="3144"/>
                      </a:cubicBezTo>
                      <a:cubicBezTo>
                        <a:pt x="1677" y="3087"/>
                        <a:pt x="1672" y="3238"/>
                        <a:pt x="1465" y="3311"/>
                      </a:cubicBezTo>
                      <a:cubicBezTo>
                        <a:pt x="1128" y="3430"/>
                        <a:pt x="1027" y="3547"/>
                        <a:pt x="1147" y="3645"/>
                      </a:cubicBezTo>
                      <a:cubicBezTo>
                        <a:pt x="1262" y="3739"/>
                        <a:pt x="1177" y="3855"/>
                        <a:pt x="1019" y="3812"/>
                      </a:cubicBezTo>
                      <a:cubicBezTo>
                        <a:pt x="964" y="3797"/>
                        <a:pt x="934" y="3842"/>
                        <a:pt x="956" y="3923"/>
                      </a:cubicBezTo>
                      <a:cubicBezTo>
                        <a:pt x="984" y="4028"/>
                        <a:pt x="916" y="4100"/>
                        <a:pt x="765" y="4146"/>
                      </a:cubicBezTo>
                      <a:cubicBezTo>
                        <a:pt x="626" y="4188"/>
                        <a:pt x="623" y="4208"/>
                        <a:pt x="701" y="4229"/>
                      </a:cubicBezTo>
                      <a:cubicBezTo>
                        <a:pt x="779" y="4250"/>
                        <a:pt x="697" y="4358"/>
                        <a:pt x="446" y="4508"/>
                      </a:cubicBezTo>
                      <a:cubicBezTo>
                        <a:pt x="233" y="4634"/>
                        <a:pt x="79" y="4745"/>
                        <a:pt x="127" y="4758"/>
                      </a:cubicBezTo>
                      <a:cubicBezTo>
                        <a:pt x="206" y="4779"/>
                        <a:pt x="206" y="5099"/>
                        <a:pt x="127" y="5259"/>
                      </a:cubicBezTo>
                      <a:cubicBezTo>
                        <a:pt x="111" y="5292"/>
                        <a:pt x="166" y="5313"/>
                        <a:pt x="255" y="5315"/>
                      </a:cubicBezTo>
                      <a:cubicBezTo>
                        <a:pt x="523" y="5318"/>
                        <a:pt x="524" y="5504"/>
                        <a:pt x="255" y="5593"/>
                      </a:cubicBezTo>
                      <a:lnTo>
                        <a:pt x="0" y="5676"/>
                      </a:lnTo>
                      <a:lnTo>
                        <a:pt x="255" y="5732"/>
                      </a:lnTo>
                      <a:cubicBezTo>
                        <a:pt x="433" y="5774"/>
                        <a:pt x="455" y="5810"/>
                        <a:pt x="382" y="5871"/>
                      </a:cubicBezTo>
                      <a:cubicBezTo>
                        <a:pt x="327" y="5917"/>
                        <a:pt x="332" y="6073"/>
                        <a:pt x="382" y="6233"/>
                      </a:cubicBezTo>
                      <a:cubicBezTo>
                        <a:pt x="479" y="6537"/>
                        <a:pt x="412" y="6604"/>
                        <a:pt x="191" y="6567"/>
                      </a:cubicBezTo>
                      <a:cubicBezTo>
                        <a:pt x="112" y="6553"/>
                        <a:pt x="64" y="6580"/>
                        <a:pt x="64" y="6622"/>
                      </a:cubicBezTo>
                      <a:cubicBezTo>
                        <a:pt x="64" y="6667"/>
                        <a:pt x="103" y="6665"/>
                        <a:pt x="191" y="6650"/>
                      </a:cubicBezTo>
                      <a:cubicBezTo>
                        <a:pt x="420" y="6612"/>
                        <a:pt x="531" y="6777"/>
                        <a:pt x="319" y="6845"/>
                      </a:cubicBezTo>
                      <a:cubicBezTo>
                        <a:pt x="154" y="6898"/>
                        <a:pt x="166" y="6903"/>
                        <a:pt x="319" y="6929"/>
                      </a:cubicBezTo>
                      <a:cubicBezTo>
                        <a:pt x="455" y="6951"/>
                        <a:pt x="477" y="6991"/>
                        <a:pt x="382" y="7068"/>
                      </a:cubicBezTo>
                      <a:cubicBezTo>
                        <a:pt x="312" y="7125"/>
                        <a:pt x="204" y="7144"/>
                        <a:pt x="127" y="7123"/>
                      </a:cubicBezTo>
                      <a:cubicBezTo>
                        <a:pt x="40" y="7100"/>
                        <a:pt x="33" y="7128"/>
                        <a:pt x="127" y="7179"/>
                      </a:cubicBezTo>
                      <a:cubicBezTo>
                        <a:pt x="228" y="7233"/>
                        <a:pt x="213" y="7239"/>
                        <a:pt x="127" y="7263"/>
                      </a:cubicBezTo>
                      <a:cubicBezTo>
                        <a:pt x="44" y="7285"/>
                        <a:pt x="82" y="7336"/>
                        <a:pt x="191" y="7374"/>
                      </a:cubicBezTo>
                      <a:cubicBezTo>
                        <a:pt x="392" y="7444"/>
                        <a:pt x="525" y="7669"/>
                        <a:pt x="382" y="7708"/>
                      </a:cubicBezTo>
                      <a:cubicBezTo>
                        <a:pt x="161" y="7768"/>
                        <a:pt x="285" y="7852"/>
                        <a:pt x="573" y="7847"/>
                      </a:cubicBezTo>
                      <a:cubicBezTo>
                        <a:pt x="809" y="7843"/>
                        <a:pt x="821" y="7870"/>
                        <a:pt x="892" y="7986"/>
                      </a:cubicBezTo>
                      <a:cubicBezTo>
                        <a:pt x="940" y="8064"/>
                        <a:pt x="986" y="8167"/>
                        <a:pt x="956" y="8209"/>
                      </a:cubicBezTo>
                      <a:cubicBezTo>
                        <a:pt x="925" y="8251"/>
                        <a:pt x="992" y="8315"/>
                        <a:pt x="1083" y="8348"/>
                      </a:cubicBezTo>
                      <a:cubicBezTo>
                        <a:pt x="1174" y="8381"/>
                        <a:pt x="1210" y="8436"/>
                        <a:pt x="1210" y="8487"/>
                      </a:cubicBezTo>
                      <a:cubicBezTo>
                        <a:pt x="1210" y="8538"/>
                        <a:pt x="1278" y="8633"/>
                        <a:pt x="1338" y="8682"/>
                      </a:cubicBezTo>
                      <a:cubicBezTo>
                        <a:pt x="1411" y="8741"/>
                        <a:pt x="1411" y="8773"/>
                        <a:pt x="1338" y="8793"/>
                      </a:cubicBezTo>
                      <a:cubicBezTo>
                        <a:pt x="1138" y="8847"/>
                        <a:pt x="1254" y="8970"/>
                        <a:pt x="1529" y="9016"/>
                      </a:cubicBezTo>
                      <a:cubicBezTo>
                        <a:pt x="1679" y="9040"/>
                        <a:pt x="1776" y="9072"/>
                        <a:pt x="1784" y="9099"/>
                      </a:cubicBezTo>
                      <a:cubicBezTo>
                        <a:pt x="1811" y="9195"/>
                        <a:pt x="1823" y="9233"/>
                        <a:pt x="1911" y="9294"/>
                      </a:cubicBezTo>
                      <a:cubicBezTo>
                        <a:pt x="1963" y="9330"/>
                        <a:pt x="1930" y="9386"/>
                        <a:pt x="1848" y="9433"/>
                      </a:cubicBezTo>
                      <a:cubicBezTo>
                        <a:pt x="1770" y="9478"/>
                        <a:pt x="1795" y="9481"/>
                        <a:pt x="1848" y="9461"/>
                      </a:cubicBezTo>
                      <a:cubicBezTo>
                        <a:pt x="1982" y="9411"/>
                        <a:pt x="2294" y="9577"/>
                        <a:pt x="2294" y="9684"/>
                      </a:cubicBezTo>
                      <a:cubicBezTo>
                        <a:pt x="2294" y="9732"/>
                        <a:pt x="2368" y="9767"/>
                        <a:pt x="2421" y="9767"/>
                      </a:cubicBezTo>
                      <a:cubicBezTo>
                        <a:pt x="2602" y="9767"/>
                        <a:pt x="2913" y="10014"/>
                        <a:pt x="2803" y="10073"/>
                      </a:cubicBezTo>
                      <a:cubicBezTo>
                        <a:pt x="2691" y="10134"/>
                        <a:pt x="2748" y="10302"/>
                        <a:pt x="2931" y="10351"/>
                      </a:cubicBezTo>
                      <a:cubicBezTo>
                        <a:pt x="2992" y="10368"/>
                        <a:pt x="3032" y="10420"/>
                        <a:pt x="2994" y="10463"/>
                      </a:cubicBezTo>
                      <a:cubicBezTo>
                        <a:pt x="2949" y="10514"/>
                        <a:pt x="2976" y="10541"/>
                        <a:pt x="3058" y="10518"/>
                      </a:cubicBezTo>
                      <a:cubicBezTo>
                        <a:pt x="3227" y="10473"/>
                        <a:pt x="3631" y="10558"/>
                        <a:pt x="3568" y="10630"/>
                      </a:cubicBezTo>
                      <a:cubicBezTo>
                        <a:pt x="3495" y="10712"/>
                        <a:pt x="3900" y="10938"/>
                        <a:pt x="4077" y="10908"/>
                      </a:cubicBezTo>
                      <a:cubicBezTo>
                        <a:pt x="4302" y="10870"/>
                        <a:pt x="4715" y="11114"/>
                        <a:pt x="4587" y="11214"/>
                      </a:cubicBezTo>
                      <a:cubicBezTo>
                        <a:pt x="4447" y="11323"/>
                        <a:pt x="4722" y="11324"/>
                        <a:pt x="4906" y="11214"/>
                      </a:cubicBezTo>
                      <a:cubicBezTo>
                        <a:pt x="5036" y="11136"/>
                        <a:pt x="5012" y="11130"/>
                        <a:pt x="5224" y="11214"/>
                      </a:cubicBezTo>
                      <a:cubicBezTo>
                        <a:pt x="5348" y="11263"/>
                        <a:pt x="5443" y="11306"/>
                        <a:pt x="5415" y="11325"/>
                      </a:cubicBezTo>
                      <a:cubicBezTo>
                        <a:pt x="5387" y="11345"/>
                        <a:pt x="5483" y="11395"/>
                        <a:pt x="5606" y="11409"/>
                      </a:cubicBezTo>
                      <a:cubicBezTo>
                        <a:pt x="5794" y="11430"/>
                        <a:pt x="5768" y="11441"/>
                        <a:pt x="5670" y="11520"/>
                      </a:cubicBezTo>
                      <a:cubicBezTo>
                        <a:pt x="5525" y="11639"/>
                        <a:pt x="5531" y="11659"/>
                        <a:pt x="5670" y="11659"/>
                      </a:cubicBezTo>
                      <a:cubicBezTo>
                        <a:pt x="5730" y="11659"/>
                        <a:pt x="5813" y="11635"/>
                        <a:pt x="5798" y="11604"/>
                      </a:cubicBezTo>
                      <a:cubicBezTo>
                        <a:pt x="5756" y="11518"/>
                        <a:pt x="6360" y="11519"/>
                        <a:pt x="6435" y="11604"/>
                      </a:cubicBezTo>
                      <a:cubicBezTo>
                        <a:pt x="6469" y="11643"/>
                        <a:pt x="6549" y="11672"/>
                        <a:pt x="6626" y="11659"/>
                      </a:cubicBezTo>
                      <a:cubicBezTo>
                        <a:pt x="6828" y="11625"/>
                        <a:pt x="7055" y="11758"/>
                        <a:pt x="7008" y="11882"/>
                      </a:cubicBezTo>
                      <a:cubicBezTo>
                        <a:pt x="6986" y="11941"/>
                        <a:pt x="7027" y="12018"/>
                        <a:pt x="7072" y="12021"/>
                      </a:cubicBezTo>
                      <a:cubicBezTo>
                        <a:pt x="7439" y="12049"/>
                        <a:pt x="7847" y="12033"/>
                        <a:pt x="7964" y="11993"/>
                      </a:cubicBezTo>
                      <a:cubicBezTo>
                        <a:pt x="8234" y="11902"/>
                        <a:pt x="8343" y="12022"/>
                        <a:pt x="8091" y="12132"/>
                      </a:cubicBezTo>
                      <a:cubicBezTo>
                        <a:pt x="7819" y="12251"/>
                        <a:pt x="7789" y="12311"/>
                        <a:pt x="8027" y="12272"/>
                      </a:cubicBezTo>
                      <a:cubicBezTo>
                        <a:pt x="8143" y="12252"/>
                        <a:pt x="8244" y="12263"/>
                        <a:pt x="8282" y="12327"/>
                      </a:cubicBezTo>
                      <a:cubicBezTo>
                        <a:pt x="8315" y="12381"/>
                        <a:pt x="8376" y="12418"/>
                        <a:pt x="8473" y="12411"/>
                      </a:cubicBezTo>
                      <a:cubicBezTo>
                        <a:pt x="8675" y="12396"/>
                        <a:pt x="8865" y="12679"/>
                        <a:pt x="8792" y="12939"/>
                      </a:cubicBezTo>
                      <a:cubicBezTo>
                        <a:pt x="8767" y="13027"/>
                        <a:pt x="8789" y="13127"/>
                        <a:pt x="8856" y="13162"/>
                      </a:cubicBezTo>
                      <a:cubicBezTo>
                        <a:pt x="8922" y="13197"/>
                        <a:pt x="8960" y="13245"/>
                        <a:pt x="8919" y="13273"/>
                      </a:cubicBezTo>
                      <a:cubicBezTo>
                        <a:pt x="8879" y="13302"/>
                        <a:pt x="8863" y="13353"/>
                        <a:pt x="8919" y="13385"/>
                      </a:cubicBezTo>
                      <a:cubicBezTo>
                        <a:pt x="8976" y="13416"/>
                        <a:pt x="9008" y="13514"/>
                        <a:pt x="8983" y="13579"/>
                      </a:cubicBezTo>
                      <a:cubicBezTo>
                        <a:pt x="8958" y="13645"/>
                        <a:pt x="8935" y="13751"/>
                        <a:pt x="8919" y="13830"/>
                      </a:cubicBezTo>
                      <a:cubicBezTo>
                        <a:pt x="8904" y="13908"/>
                        <a:pt x="8840" y="14017"/>
                        <a:pt x="8792" y="14080"/>
                      </a:cubicBezTo>
                      <a:cubicBezTo>
                        <a:pt x="8726" y="14167"/>
                        <a:pt x="8774" y="14229"/>
                        <a:pt x="8919" y="14275"/>
                      </a:cubicBezTo>
                      <a:cubicBezTo>
                        <a:pt x="9080" y="14326"/>
                        <a:pt x="9065" y="14386"/>
                        <a:pt x="9047" y="14693"/>
                      </a:cubicBezTo>
                      <a:cubicBezTo>
                        <a:pt x="9034" y="14896"/>
                        <a:pt x="8987" y="15138"/>
                        <a:pt x="8919" y="15221"/>
                      </a:cubicBezTo>
                      <a:cubicBezTo>
                        <a:pt x="8824" y="15339"/>
                        <a:pt x="8811" y="15387"/>
                        <a:pt x="8919" y="15444"/>
                      </a:cubicBezTo>
                      <a:cubicBezTo>
                        <a:pt x="9035" y="15505"/>
                        <a:pt x="9048" y="15534"/>
                        <a:pt x="8919" y="15555"/>
                      </a:cubicBezTo>
                      <a:cubicBezTo>
                        <a:pt x="8808" y="15574"/>
                        <a:pt x="8762" y="15635"/>
                        <a:pt x="8792" y="15778"/>
                      </a:cubicBezTo>
                      <a:cubicBezTo>
                        <a:pt x="8905" y="16323"/>
                        <a:pt x="8801" y="17383"/>
                        <a:pt x="8601" y="17447"/>
                      </a:cubicBezTo>
                      <a:cubicBezTo>
                        <a:pt x="8511" y="17476"/>
                        <a:pt x="8450" y="17520"/>
                        <a:pt x="8473" y="17531"/>
                      </a:cubicBezTo>
                      <a:cubicBezTo>
                        <a:pt x="8607" y="17591"/>
                        <a:pt x="8603" y="17884"/>
                        <a:pt x="8473" y="17948"/>
                      </a:cubicBezTo>
                      <a:cubicBezTo>
                        <a:pt x="8253" y="18057"/>
                        <a:pt x="8189" y="18198"/>
                        <a:pt x="8346" y="18338"/>
                      </a:cubicBezTo>
                      <a:cubicBezTo>
                        <a:pt x="8476" y="18454"/>
                        <a:pt x="8476" y="18459"/>
                        <a:pt x="8219" y="18533"/>
                      </a:cubicBezTo>
                      <a:cubicBezTo>
                        <a:pt x="8030" y="18587"/>
                        <a:pt x="8017" y="18640"/>
                        <a:pt x="8091" y="18672"/>
                      </a:cubicBezTo>
                      <a:cubicBezTo>
                        <a:pt x="8158" y="18701"/>
                        <a:pt x="8146" y="18756"/>
                        <a:pt x="8091" y="18839"/>
                      </a:cubicBezTo>
                      <a:cubicBezTo>
                        <a:pt x="8035" y="18925"/>
                        <a:pt x="8020" y="18987"/>
                        <a:pt x="8091" y="19006"/>
                      </a:cubicBezTo>
                      <a:cubicBezTo>
                        <a:pt x="8155" y="19023"/>
                        <a:pt x="8187" y="19125"/>
                        <a:pt x="8155" y="19228"/>
                      </a:cubicBezTo>
                      <a:cubicBezTo>
                        <a:pt x="8113" y="19363"/>
                        <a:pt x="8175" y="19423"/>
                        <a:pt x="8282" y="19423"/>
                      </a:cubicBezTo>
                      <a:cubicBezTo>
                        <a:pt x="8496" y="19423"/>
                        <a:pt x="8567" y="19482"/>
                        <a:pt x="8601" y="19729"/>
                      </a:cubicBezTo>
                      <a:cubicBezTo>
                        <a:pt x="8617" y="19851"/>
                        <a:pt x="8699" y="20053"/>
                        <a:pt x="8792" y="20147"/>
                      </a:cubicBezTo>
                      <a:cubicBezTo>
                        <a:pt x="8904" y="20261"/>
                        <a:pt x="8928" y="20310"/>
                        <a:pt x="8856" y="20342"/>
                      </a:cubicBezTo>
                      <a:cubicBezTo>
                        <a:pt x="8726" y="20398"/>
                        <a:pt x="8929" y="20648"/>
                        <a:pt x="9110" y="20648"/>
                      </a:cubicBezTo>
                      <a:cubicBezTo>
                        <a:pt x="9217" y="20648"/>
                        <a:pt x="9661" y="20853"/>
                        <a:pt x="9875" y="21009"/>
                      </a:cubicBezTo>
                      <a:cubicBezTo>
                        <a:pt x="9921" y="21043"/>
                        <a:pt x="9880" y="21113"/>
                        <a:pt x="9811" y="21149"/>
                      </a:cubicBezTo>
                      <a:cubicBezTo>
                        <a:pt x="9737" y="21188"/>
                        <a:pt x="9705" y="21273"/>
                        <a:pt x="9748" y="21371"/>
                      </a:cubicBezTo>
                      <a:cubicBezTo>
                        <a:pt x="9815" y="21528"/>
                        <a:pt x="9887" y="21544"/>
                        <a:pt x="10321" y="21538"/>
                      </a:cubicBezTo>
                      <a:cubicBezTo>
                        <a:pt x="10570" y="21535"/>
                        <a:pt x="10831" y="21528"/>
                        <a:pt x="10894" y="21510"/>
                      </a:cubicBezTo>
                      <a:cubicBezTo>
                        <a:pt x="11028" y="21473"/>
                        <a:pt x="11294" y="21462"/>
                        <a:pt x="11404" y="21510"/>
                      </a:cubicBezTo>
                      <a:cubicBezTo>
                        <a:pt x="11446" y="21529"/>
                        <a:pt x="11639" y="21566"/>
                        <a:pt x="11786" y="21566"/>
                      </a:cubicBezTo>
                      <a:cubicBezTo>
                        <a:pt x="11981" y="21566"/>
                        <a:pt x="11987" y="21526"/>
                        <a:pt x="11914" y="21483"/>
                      </a:cubicBezTo>
                      <a:cubicBezTo>
                        <a:pt x="11741" y="21381"/>
                        <a:pt x="11738" y="21157"/>
                        <a:pt x="11914" y="21093"/>
                      </a:cubicBezTo>
                      <a:cubicBezTo>
                        <a:pt x="12090" y="21029"/>
                        <a:pt x="12400" y="21047"/>
                        <a:pt x="12296" y="21121"/>
                      </a:cubicBezTo>
                      <a:cubicBezTo>
                        <a:pt x="12207" y="21184"/>
                        <a:pt x="12401" y="21186"/>
                        <a:pt x="12551" y="21121"/>
                      </a:cubicBezTo>
                      <a:cubicBezTo>
                        <a:pt x="12640" y="21082"/>
                        <a:pt x="12631" y="21047"/>
                        <a:pt x="12551" y="20982"/>
                      </a:cubicBezTo>
                      <a:cubicBezTo>
                        <a:pt x="12461" y="20908"/>
                        <a:pt x="12490" y="20863"/>
                        <a:pt x="12678" y="20787"/>
                      </a:cubicBezTo>
                      <a:cubicBezTo>
                        <a:pt x="12838" y="20722"/>
                        <a:pt x="12881" y="20681"/>
                        <a:pt x="12806" y="20648"/>
                      </a:cubicBezTo>
                      <a:cubicBezTo>
                        <a:pt x="12674" y="20590"/>
                        <a:pt x="12971" y="20356"/>
                        <a:pt x="13124" y="20397"/>
                      </a:cubicBezTo>
                      <a:cubicBezTo>
                        <a:pt x="13251" y="20431"/>
                        <a:pt x="13257" y="20394"/>
                        <a:pt x="13124" y="20286"/>
                      </a:cubicBezTo>
                      <a:cubicBezTo>
                        <a:pt x="12976" y="20165"/>
                        <a:pt x="13226" y="20027"/>
                        <a:pt x="13379" y="20147"/>
                      </a:cubicBezTo>
                      <a:cubicBezTo>
                        <a:pt x="13448" y="20201"/>
                        <a:pt x="13519" y="20211"/>
                        <a:pt x="13570" y="20175"/>
                      </a:cubicBezTo>
                      <a:cubicBezTo>
                        <a:pt x="13669" y="20105"/>
                        <a:pt x="13782" y="19915"/>
                        <a:pt x="13698" y="19952"/>
                      </a:cubicBezTo>
                      <a:cubicBezTo>
                        <a:pt x="13662" y="19968"/>
                        <a:pt x="13495" y="19951"/>
                        <a:pt x="13379" y="19924"/>
                      </a:cubicBezTo>
                      <a:cubicBezTo>
                        <a:pt x="13212" y="19885"/>
                        <a:pt x="13214" y="19866"/>
                        <a:pt x="13315" y="19813"/>
                      </a:cubicBezTo>
                      <a:cubicBezTo>
                        <a:pt x="13386" y="19776"/>
                        <a:pt x="13415" y="19714"/>
                        <a:pt x="13379" y="19674"/>
                      </a:cubicBezTo>
                      <a:cubicBezTo>
                        <a:pt x="13342" y="19632"/>
                        <a:pt x="13352" y="19578"/>
                        <a:pt x="13443" y="19562"/>
                      </a:cubicBezTo>
                      <a:cubicBezTo>
                        <a:pt x="13551" y="19544"/>
                        <a:pt x="13632" y="19532"/>
                        <a:pt x="13570" y="19479"/>
                      </a:cubicBezTo>
                      <a:cubicBezTo>
                        <a:pt x="13411" y="19342"/>
                        <a:pt x="13400" y="18361"/>
                        <a:pt x="13570" y="18254"/>
                      </a:cubicBezTo>
                      <a:cubicBezTo>
                        <a:pt x="13773" y="18128"/>
                        <a:pt x="13793" y="18052"/>
                        <a:pt x="13570" y="18060"/>
                      </a:cubicBezTo>
                      <a:cubicBezTo>
                        <a:pt x="13420" y="18065"/>
                        <a:pt x="13387" y="18024"/>
                        <a:pt x="13379" y="17809"/>
                      </a:cubicBezTo>
                      <a:cubicBezTo>
                        <a:pt x="13374" y="17666"/>
                        <a:pt x="13299" y="17508"/>
                        <a:pt x="13252" y="17475"/>
                      </a:cubicBezTo>
                      <a:cubicBezTo>
                        <a:pt x="13149" y="17404"/>
                        <a:pt x="13300" y="17326"/>
                        <a:pt x="13443" y="17364"/>
                      </a:cubicBezTo>
                      <a:cubicBezTo>
                        <a:pt x="13498" y="17379"/>
                        <a:pt x="13500" y="17357"/>
                        <a:pt x="13506" y="17336"/>
                      </a:cubicBezTo>
                      <a:cubicBezTo>
                        <a:pt x="13585" y="17086"/>
                        <a:pt x="13592" y="16998"/>
                        <a:pt x="13506" y="16974"/>
                      </a:cubicBezTo>
                      <a:cubicBezTo>
                        <a:pt x="13450" y="16959"/>
                        <a:pt x="13477" y="16924"/>
                        <a:pt x="13506" y="16891"/>
                      </a:cubicBezTo>
                      <a:cubicBezTo>
                        <a:pt x="13536" y="16857"/>
                        <a:pt x="13438" y="16772"/>
                        <a:pt x="13315" y="16724"/>
                      </a:cubicBezTo>
                      <a:cubicBezTo>
                        <a:pt x="13120" y="16647"/>
                        <a:pt x="13121" y="16644"/>
                        <a:pt x="13252" y="16557"/>
                      </a:cubicBezTo>
                      <a:cubicBezTo>
                        <a:pt x="13492" y="16396"/>
                        <a:pt x="13373" y="16103"/>
                        <a:pt x="13060" y="16000"/>
                      </a:cubicBezTo>
                      <a:lnTo>
                        <a:pt x="12806" y="15917"/>
                      </a:lnTo>
                      <a:lnTo>
                        <a:pt x="12806" y="14609"/>
                      </a:lnTo>
                      <a:cubicBezTo>
                        <a:pt x="12808" y="13332"/>
                        <a:pt x="12815" y="13312"/>
                        <a:pt x="13060" y="13162"/>
                      </a:cubicBezTo>
                      <a:cubicBezTo>
                        <a:pt x="13198" y="13078"/>
                        <a:pt x="13291" y="12995"/>
                        <a:pt x="13252" y="12995"/>
                      </a:cubicBezTo>
                      <a:cubicBezTo>
                        <a:pt x="13212" y="12995"/>
                        <a:pt x="13295" y="12933"/>
                        <a:pt x="13443" y="12856"/>
                      </a:cubicBezTo>
                      <a:cubicBezTo>
                        <a:pt x="13666" y="12740"/>
                        <a:pt x="13721" y="12676"/>
                        <a:pt x="13698" y="12466"/>
                      </a:cubicBezTo>
                      <a:cubicBezTo>
                        <a:pt x="13655" y="12087"/>
                        <a:pt x="13733" y="12008"/>
                        <a:pt x="14271" y="12021"/>
                      </a:cubicBezTo>
                      <a:cubicBezTo>
                        <a:pt x="14786" y="12034"/>
                        <a:pt x="15269" y="11897"/>
                        <a:pt x="15290" y="11715"/>
                      </a:cubicBezTo>
                      <a:cubicBezTo>
                        <a:pt x="15299" y="11644"/>
                        <a:pt x="15399" y="11607"/>
                        <a:pt x="15545" y="11604"/>
                      </a:cubicBezTo>
                      <a:cubicBezTo>
                        <a:pt x="16131" y="11591"/>
                        <a:pt x="16177" y="11585"/>
                        <a:pt x="16055" y="11520"/>
                      </a:cubicBezTo>
                      <a:cubicBezTo>
                        <a:pt x="15963" y="11472"/>
                        <a:pt x="15988" y="11436"/>
                        <a:pt x="16246" y="11353"/>
                      </a:cubicBezTo>
                      <a:cubicBezTo>
                        <a:pt x="16430" y="11294"/>
                        <a:pt x="16623" y="11220"/>
                        <a:pt x="16692" y="11214"/>
                      </a:cubicBezTo>
                      <a:cubicBezTo>
                        <a:pt x="16999" y="11185"/>
                        <a:pt x="17185" y="11129"/>
                        <a:pt x="17138" y="11075"/>
                      </a:cubicBezTo>
                      <a:cubicBezTo>
                        <a:pt x="17079" y="11007"/>
                        <a:pt x="17541" y="10833"/>
                        <a:pt x="17648" y="10880"/>
                      </a:cubicBezTo>
                      <a:cubicBezTo>
                        <a:pt x="17714" y="10909"/>
                        <a:pt x="18028" y="10721"/>
                        <a:pt x="18030" y="10657"/>
                      </a:cubicBezTo>
                      <a:cubicBezTo>
                        <a:pt x="18032" y="10583"/>
                        <a:pt x="18589" y="10411"/>
                        <a:pt x="18731" y="10435"/>
                      </a:cubicBezTo>
                      <a:cubicBezTo>
                        <a:pt x="18825" y="10451"/>
                        <a:pt x="18836" y="10437"/>
                        <a:pt x="18794" y="10407"/>
                      </a:cubicBezTo>
                      <a:cubicBezTo>
                        <a:pt x="18697" y="10338"/>
                        <a:pt x="19132" y="10100"/>
                        <a:pt x="19304" y="10129"/>
                      </a:cubicBezTo>
                      <a:cubicBezTo>
                        <a:pt x="19380" y="10142"/>
                        <a:pt x="19572" y="10100"/>
                        <a:pt x="19686" y="10045"/>
                      </a:cubicBezTo>
                      <a:cubicBezTo>
                        <a:pt x="19881" y="9951"/>
                        <a:pt x="19852" y="9949"/>
                        <a:pt x="19686" y="9823"/>
                      </a:cubicBezTo>
                      <a:cubicBezTo>
                        <a:pt x="19558" y="9725"/>
                        <a:pt x="19536" y="9666"/>
                        <a:pt x="19623" y="9628"/>
                      </a:cubicBezTo>
                      <a:cubicBezTo>
                        <a:pt x="19688" y="9599"/>
                        <a:pt x="19737" y="9572"/>
                        <a:pt x="19686" y="9572"/>
                      </a:cubicBezTo>
                      <a:cubicBezTo>
                        <a:pt x="19635" y="9572"/>
                        <a:pt x="19642" y="9541"/>
                        <a:pt x="19750" y="9489"/>
                      </a:cubicBezTo>
                      <a:cubicBezTo>
                        <a:pt x="19858" y="9436"/>
                        <a:pt x="19926" y="9377"/>
                        <a:pt x="19877" y="9377"/>
                      </a:cubicBezTo>
                      <a:cubicBezTo>
                        <a:pt x="19829" y="9377"/>
                        <a:pt x="19896" y="9346"/>
                        <a:pt x="20005" y="9294"/>
                      </a:cubicBezTo>
                      <a:cubicBezTo>
                        <a:pt x="20190" y="9204"/>
                        <a:pt x="20199" y="9192"/>
                        <a:pt x="20387" y="9266"/>
                      </a:cubicBezTo>
                      <a:cubicBezTo>
                        <a:pt x="20667" y="9377"/>
                        <a:pt x="20802" y="9332"/>
                        <a:pt x="20578" y="9183"/>
                      </a:cubicBezTo>
                      <a:cubicBezTo>
                        <a:pt x="20433" y="9086"/>
                        <a:pt x="20367" y="9010"/>
                        <a:pt x="20451" y="8904"/>
                      </a:cubicBezTo>
                      <a:cubicBezTo>
                        <a:pt x="20510" y="8830"/>
                        <a:pt x="20554" y="8755"/>
                        <a:pt x="20514" y="8737"/>
                      </a:cubicBezTo>
                      <a:cubicBezTo>
                        <a:pt x="20387" y="8682"/>
                        <a:pt x="20839" y="8599"/>
                        <a:pt x="21088" y="8626"/>
                      </a:cubicBezTo>
                      <a:cubicBezTo>
                        <a:pt x="21319" y="8651"/>
                        <a:pt x="21273" y="8634"/>
                        <a:pt x="21088" y="8543"/>
                      </a:cubicBezTo>
                      <a:cubicBezTo>
                        <a:pt x="20905" y="8452"/>
                        <a:pt x="20905" y="8445"/>
                        <a:pt x="21088" y="8376"/>
                      </a:cubicBezTo>
                      <a:cubicBezTo>
                        <a:pt x="21193" y="8336"/>
                        <a:pt x="21346" y="8310"/>
                        <a:pt x="21406" y="8320"/>
                      </a:cubicBezTo>
                      <a:cubicBezTo>
                        <a:pt x="21541" y="8342"/>
                        <a:pt x="21600" y="7916"/>
                        <a:pt x="21470" y="7847"/>
                      </a:cubicBezTo>
                      <a:cubicBezTo>
                        <a:pt x="21381" y="7799"/>
                        <a:pt x="21407" y="7686"/>
                        <a:pt x="21534" y="7429"/>
                      </a:cubicBezTo>
                      <a:cubicBezTo>
                        <a:pt x="21569" y="7359"/>
                        <a:pt x="21531" y="7279"/>
                        <a:pt x="21470" y="7263"/>
                      </a:cubicBezTo>
                      <a:cubicBezTo>
                        <a:pt x="21409" y="7246"/>
                        <a:pt x="21363" y="7210"/>
                        <a:pt x="21406" y="7179"/>
                      </a:cubicBezTo>
                      <a:cubicBezTo>
                        <a:pt x="21492" y="7119"/>
                        <a:pt x="21550" y="4734"/>
                        <a:pt x="21470" y="4563"/>
                      </a:cubicBezTo>
                      <a:cubicBezTo>
                        <a:pt x="21444" y="4507"/>
                        <a:pt x="21340" y="4438"/>
                        <a:pt x="21215" y="4424"/>
                      </a:cubicBezTo>
                      <a:cubicBezTo>
                        <a:pt x="21027" y="4403"/>
                        <a:pt x="21039" y="4400"/>
                        <a:pt x="21152" y="4341"/>
                      </a:cubicBezTo>
                      <a:cubicBezTo>
                        <a:pt x="21226" y="4301"/>
                        <a:pt x="21254" y="4229"/>
                        <a:pt x="21215" y="4201"/>
                      </a:cubicBezTo>
                      <a:cubicBezTo>
                        <a:pt x="21176" y="4174"/>
                        <a:pt x="21185" y="4161"/>
                        <a:pt x="21279" y="4146"/>
                      </a:cubicBezTo>
                      <a:cubicBezTo>
                        <a:pt x="21529" y="4104"/>
                        <a:pt x="21525" y="4030"/>
                        <a:pt x="21215" y="3979"/>
                      </a:cubicBezTo>
                      <a:cubicBezTo>
                        <a:pt x="21066" y="3954"/>
                        <a:pt x="20897" y="3905"/>
                        <a:pt x="20897" y="3868"/>
                      </a:cubicBezTo>
                      <a:cubicBezTo>
                        <a:pt x="20897" y="3830"/>
                        <a:pt x="20852" y="3770"/>
                        <a:pt x="20769" y="3756"/>
                      </a:cubicBezTo>
                      <a:cubicBezTo>
                        <a:pt x="20670" y="3740"/>
                        <a:pt x="20624" y="3687"/>
                        <a:pt x="20642" y="3561"/>
                      </a:cubicBezTo>
                      <a:cubicBezTo>
                        <a:pt x="20663" y="3410"/>
                        <a:pt x="20612" y="3357"/>
                        <a:pt x="20451" y="3339"/>
                      </a:cubicBezTo>
                      <a:cubicBezTo>
                        <a:pt x="20190" y="3309"/>
                        <a:pt x="20246" y="3233"/>
                        <a:pt x="20514" y="3116"/>
                      </a:cubicBezTo>
                      <a:cubicBezTo>
                        <a:pt x="20632" y="3065"/>
                        <a:pt x="20634" y="3020"/>
                        <a:pt x="20578" y="3005"/>
                      </a:cubicBezTo>
                      <a:cubicBezTo>
                        <a:pt x="20517" y="2988"/>
                        <a:pt x="20514" y="2911"/>
                        <a:pt x="20578" y="2838"/>
                      </a:cubicBezTo>
                      <a:cubicBezTo>
                        <a:pt x="20720" y="2675"/>
                        <a:pt x="20764" y="2659"/>
                        <a:pt x="20578" y="2727"/>
                      </a:cubicBezTo>
                      <a:cubicBezTo>
                        <a:pt x="20392" y="2794"/>
                        <a:pt x="20147" y="2753"/>
                        <a:pt x="20260" y="2671"/>
                      </a:cubicBezTo>
                      <a:cubicBezTo>
                        <a:pt x="20304" y="2638"/>
                        <a:pt x="20238" y="2633"/>
                        <a:pt x="20132" y="2671"/>
                      </a:cubicBezTo>
                      <a:cubicBezTo>
                        <a:pt x="19861" y="2767"/>
                        <a:pt x="19648" y="2716"/>
                        <a:pt x="19686" y="2560"/>
                      </a:cubicBezTo>
                      <a:cubicBezTo>
                        <a:pt x="19711" y="2457"/>
                        <a:pt x="19629" y="2393"/>
                        <a:pt x="19368" y="2309"/>
                      </a:cubicBezTo>
                      <a:cubicBezTo>
                        <a:pt x="18953" y="2177"/>
                        <a:pt x="18591" y="1938"/>
                        <a:pt x="18731" y="1864"/>
                      </a:cubicBezTo>
                      <a:cubicBezTo>
                        <a:pt x="18838" y="1807"/>
                        <a:pt x="18851" y="1666"/>
                        <a:pt x="18731" y="1613"/>
                      </a:cubicBezTo>
                      <a:cubicBezTo>
                        <a:pt x="18689" y="1595"/>
                        <a:pt x="18524" y="1625"/>
                        <a:pt x="18412" y="1669"/>
                      </a:cubicBezTo>
                      <a:cubicBezTo>
                        <a:pt x="18220" y="1745"/>
                        <a:pt x="18246" y="1744"/>
                        <a:pt x="18094" y="1641"/>
                      </a:cubicBezTo>
                      <a:cubicBezTo>
                        <a:pt x="17942" y="1539"/>
                        <a:pt x="17932" y="1414"/>
                        <a:pt x="18030" y="1252"/>
                      </a:cubicBezTo>
                      <a:cubicBezTo>
                        <a:pt x="18059" y="1204"/>
                        <a:pt x="17976" y="1198"/>
                        <a:pt x="17775" y="1196"/>
                      </a:cubicBezTo>
                      <a:cubicBezTo>
                        <a:pt x="17615" y="1194"/>
                        <a:pt x="17387" y="1161"/>
                        <a:pt x="17265" y="1113"/>
                      </a:cubicBezTo>
                      <a:cubicBezTo>
                        <a:pt x="17144" y="1065"/>
                        <a:pt x="16909" y="1014"/>
                        <a:pt x="16819" y="1029"/>
                      </a:cubicBezTo>
                      <a:cubicBezTo>
                        <a:pt x="16579" y="1069"/>
                        <a:pt x="16479" y="986"/>
                        <a:pt x="16692" y="918"/>
                      </a:cubicBezTo>
                      <a:cubicBezTo>
                        <a:pt x="16858" y="865"/>
                        <a:pt x="16853" y="837"/>
                        <a:pt x="16628" y="806"/>
                      </a:cubicBezTo>
                      <a:cubicBezTo>
                        <a:pt x="16492" y="788"/>
                        <a:pt x="16234" y="785"/>
                        <a:pt x="16055" y="779"/>
                      </a:cubicBezTo>
                      <a:cubicBezTo>
                        <a:pt x="15875" y="772"/>
                        <a:pt x="15587" y="701"/>
                        <a:pt x="15354" y="639"/>
                      </a:cubicBezTo>
                      <a:lnTo>
                        <a:pt x="14908" y="528"/>
                      </a:lnTo>
                      <a:lnTo>
                        <a:pt x="15163" y="445"/>
                      </a:lnTo>
                      <a:lnTo>
                        <a:pt x="15354" y="361"/>
                      </a:lnTo>
                      <a:lnTo>
                        <a:pt x="15035" y="361"/>
                      </a:lnTo>
                      <a:cubicBezTo>
                        <a:pt x="14839" y="363"/>
                        <a:pt x="14595" y="393"/>
                        <a:pt x="14526" y="417"/>
                      </a:cubicBezTo>
                      <a:cubicBezTo>
                        <a:pt x="14448" y="444"/>
                        <a:pt x="14378" y="448"/>
                        <a:pt x="14335" y="417"/>
                      </a:cubicBezTo>
                      <a:cubicBezTo>
                        <a:pt x="14296" y="389"/>
                        <a:pt x="14194" y="361"/>
                        <a:pt x="14080" y="361"/>
                      </a:cubicBezTo>
                      <a:cubicBezTo>
                        <a:pt x="13893" y="361"/>
                        <a:pt x="13597" y="211"/>
                        <a:pt x="13698" y="166"/>
                      </a:cubicBezTo>
                      <a:cubicBezTo>
                        <a:pt x="13720" y="156"/>
                        <a:pt x="13501" y="146"/>
                        <a:pt x="13252" y="139"/>
                      </a:cubicBezTo>
                      <a:cubicBezTo>
                        <a:pt x="13002" y="131"/>
                        <a:pt x="12738" y="88"/>
                        <a:pt x="12678" y="55"/>
                      </a:cubicBezTo>
                      <a:close/>
                    </a:path>
                  </a:pathLst>
                </a:cu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3009" name="l_054.jpg"/>
                <p:cNvPicPr>
                  <a:picLocks noChangeAspect="1"/>
                </p:cNvPicPr>
                <p:nvPr/>
              </p:nvPicPr>
              <p:blipFill>
                <a:blip r:embed="rId5">
                  <a:extLst/>
                </a:blip>
                <a:srcRect l="28934" t="3480" r="31443" b="5840"/>
                <a:stretch>
                  <a:fillRect/>
                </a:stretch>
              </p:blipFill>
              <p:spPr>
                <a:xfrm>
                  <a:off x="1274845" y="72"/>
                  <a:ext cx="134228" cy="3071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7" h="21561" fill="norm" stroke="1" extrusionOk="0">
                      <a:moveTo>
                        <a:pt x="12678" y="55"/>
                      </a:moveTo>
                      <a:cubicBezTo>
                        <a:pt x="12518" y="-34"/>
                        <a:pt x="11253" y="-9"/>
                        <a:pt x="11085" y="83"/>
                      </a:cubicBezTo>
                      <a:cubicBezTo>
                        <a:pt x="10979" y="142"/>
                        <a:pt x="10886" y="132"/>
                        <a:pt x="10703" y="83"/>
                      </a:cubicBezTo>
                      <a:cubicBezTo>
                        <a:pt x="10467" y="20"/>
                        <a:pt x="9794" y="53"/>
                        <a:pt x="9429" y="139"/>
                      </a:cubicBezTo>
                      <a:cubicBezTo>
                        <a:pt x="9267" y="177"/>
                        <a:pt x="9221" y="177"/>
                        <a:pt x="9110" y="111"/>
                      </a:cubicBezTo>
                      <a:cubicBezTo>
                        <a:pt x="8982" y="34"/>
                        <a:pt x="8965" y="18"/>
                        <a:pt x="8792" y="83"/>
                      </a:cubicBezTo>
                      <a:cubicBezTo>
                        <a:pt x="8549" y="174"/>
                        <a:pt x="8154" y="236"/>
                        <a:pt x="7964" y="222"/>
                      </a:cubicBezTo>
                      <a:cubicBezTo>
                        <a:pt x="7883" y="216"/>
                        <a:pt x="7862" y="224"/>
                        <a:pt x="7900" y="250"/>
                      </a:cubicBezTo>
                      <a:cubicBezTo>
                        <a:pt x="8020" y="335"/>
                        <a:pt x="7600" y="411"/>
                        <a:pt x="7008" y="389"/>
                      </a:cubicBezTo>
                      <a:cubicBezTo>
                        <a:pt x="6649" y="376"/>
                        <a:pt x="6457" y="388"/>
                        <a:pt x="6498" y="417"/>
                      </a:cubicBezTo>
                      <a:cubicBezTo>
                        <a:pt x="6535" y="443"/>
                        <a:pt x="6488" y="469"/>
                        <a:pt x="6371" y="501"/>
                      </a:cubicBezTo>
                      <a:cubicBezTo>
                        <a:pt x="6182" y="553"/>
                        <a:pt x="6158" y="565"/>
                        <a:pt x="6307" y="612"/>
                      </a:cubicBezTo>
                      <a:cubicBezTo>
                        <a:pt x="6451" y="658"/>
                        <a:pt x="6392" y="692"/>
                        <a:pt x="6052" y="779"/>
                      </a:cubicBezTo>
                      <a:cubicBezTo>
                        <a:pt x="5717" y="866"/>
                        <a:pt x="5658" y="867"/>
                        <a:pt x="5606" y="807"/>
                      </a:cubicBezTo>
                      <a:cubicBezTo>
                        <a:pt x="5519" y="708"/>
                        <a:pt x="5366" y="778"/>
                        <a:pt x="5415" y="891"/>
                      </a:cubicBezTo>
                      <a:cubicBezTo>
                        <a:pt x="5468" y="1010"/>
                        <a:pt x="4942" y="1175"/>
                        <a:pt x="4651" y="1142"/>
                      </a:cubicBezTo>
                      <a:cubicBezTo>
                        <a:pt x="4198" y="1090"/>
                        <a:pt x="3548" y="1364"/>
                        <a:pt x="3695" y="1532"/>
                      </a:cubicBezTo>
                      <a:cubicBezTo>
                        <a:pt x="3732" y="1573"/>
                        <a:pt x="3705" y="1632"/>
                        <a:pt x="3631" y="1671"/>
                      </a:cubicBezTo>
                      <a:cubicBezTo>
                        <a:pt x="3558" y="1710"/>
                        <a:pt x="3521" y="1727"/>
                        <a:pt x="3568" y="1727"/>
                      </a:cubicBezTo>
                      <a:cubicBezTo>
                        <a:pt x="3614" y="1727"/>
                        <a:pt x="3545" y="1787"/>
                        <a:pt x="3440" y="1838"/>
                      </a:cubicBezTo>
                      <a:cubicBezTo>
                        <a:pt x="3336" y="1889"/>
                        <a:pt x="3207" y="1908"/>
                        <a:pt x="3122" y="1894"/>
                      </a:cubicBezTo>
                      <a:cubicBezTo>
                        <a:pt x="2860" y="1850"/>
                        <a:pt x="2614" y="1963"/>
                        <a:pt x="2676" y="2117"/>
                      </a:cubicBezTo>
                      <a:cubicBezTo>
                        <a:pt x="2749" y="2298"/>
                        <a:pt x="2703" y="2391"/>
                        <a:pt x="2485" y="2312"/>
                      </a:cubicBezTo>
                      <a:cubicBezTo>
                        <a:pt x="2343" y="2260"/>
                        <a:pt x="2250" y="2270"/>
                        <a:pt x="2102" y="2367"/>
                      </a:cubicBezTo>
                      <a:cubicBezTo>
                        <a:pt x="2006" y="2431"/>
                        <a:pt x="1921" y="2553"/>
                        <a:pt x="1911" y="2646"/>
                      </a:cubicBezTo>
                      <a:cubicBezTo>
                        <a:pt x="1879" y="2953"/>
                        <a:pt x="1710" y="3105"/>
                        <a:pt x="1465" y="3064"/>
                      </a:cubicBezTo>
                      <a:cubicBezTo>
                        <a:pt x="1376" y="3049"/>
                        <a:pt x="1338" y="3049"/>
                        <a:pt x="1338" y="3091"/>
                      </a:cubicBezTo>
                      <a:cubicBezTo>
                        <a:pt x="1338" y="3131"/>
                        <a:pt x="1410" y="3162"/>
                        <a:pt x="1465" y="3147"/>
                      </a:cubicBezTo>
                      <a:cubicBezTo>
                        <a:pt x="1677" y="3090"/>
                        <a:pt x="1672" y="3241"/>
                        <a:pt x="1465" y="3314"/>
                      </a:cubicBezTo>
                      <a:cubicBezTo>
                        <a:pt x="1128" y="3434"/>
                        <a:pt x="1027" y="3551"/>
                        <a:pt x="1147" y="3649"/>
                      </a:cubicBezTo>
                      <a:cubicBezTo>
                        <a:pt x="1262" y="3743"/>
                        <a:pt x="1177" y="3858"/>
                        <a:pt x="1019" y="3816"/>
                      </a:cubicBezTo>
                      <a:cubicBezTo>
                        <a:pt x="964" y="3801"/>
                        <a:pt x="934" y="3846"/>
                        <a:pt x="956" y="3927"/>
                      </a:cubicBezTo>
                      <a:cubicBezTo>
                        <a:pt x="984" y="4032"/>
                        <a:pt x="916" y="4104"/>
                        <a:pt x="765" y="4150"/>
                      </a:cubicBezTo>
                      <a:cubicBezTo>
                        <a:pt x="626" y="4192"/>
                        <a:pt x="623" y="4212"/>
                        <a:pt x="701" y="4234"/>
                      </a:cubicBezTo>
                      <a:cubicBezTo>
                        <a:pt x="778" y="4255"/>
                        <a:pt x="697" y="4363"/>
                        <a:pt x="446" y="4512"/>
                      </a:cubicBezTo>
                      <a:cubicBezTo>
                        <a:pt x="233" y="4639"/>
                        <a:pt x="79" y="4750"/>
                        <a:pt x="127" y="4763"/>
                      </a:cubicBezTo>
                      <a:cubicBezTo>
                        <a:pt x="206" y="4784"/>
                        <a:pt x="206" y="5105"/>
                        <a:pt x="127" y="5264"/>
                      </a:cubicBezTo>
                      <a:cubicBezTo>
                        <a:pt x="111" y="5298"/>
                        <a:pt x="166" y="5319"/>
                        <a:pt x="255" y="5320"/>
                      </a:cubicBezTo>
                      <a:cubicBezTo>
                        <a:pt x="523" y="5324"/>
                        <a:pt x="524" y="5510"/>
                        <a:pt x="255" y="5599"/>
                      </a:cubicBezTo>
                      <a:lnTo>
                        <a:pt x="0" y="5682"/>
                      </a:lnTo>
                      <a:lnTo>
                        <a:pt x="255" y="5738"/>
                      </a:lnTo>
                      <a:cubicBezTo>
                        <a:pt x="433" y="5779"/>
                        <a:pt x="455" y="5816"/>
                        <a:pt x="382" y="5877"/>
                      </a:cubicBezTo>
                      <a:cubicBezTo>
                        <a:pt x="327" y="5923"/>
                        <a:pt x="332" y="6079"/>
                        <a:pt x="382" y="6239"/>
                      </a:cubicBezTo>
                      <a:cubicBezTo>
                        <a:pt x="479" y="6544"/>
                        <a:pt x="412" y="6611"/>
                        <a:pt x="191" y="6573"/>
                      </a:cubicBezTo>
                      <a:cubicBezTo>
                        <a:pt x="112" y="6560"/>
                        <a:pt x="64" y="6559"/>
                        <a:pt x="64" y="6601"/>
                      </a:cubicBezTo>
                      <a:cubicBezTo>
                        <a:pt x="64" y="6646"/>
                        <a:pt x="103" y="6672"/>
                        <a:pt x="191" y="6657"/>
                      </a:cubicBezTo>
                      <a:cubicBezTo>
                        <a:pt x="420" y="6619"/>
                        <a:pt x="531" y="6784"/>
                        <a:pt x="319" y="6852"/>
                      </a:cubicBezTo>
                      <a:cubicBezTo>
                        <a:pt x="154" y="6905"/>
                        <a:pt x="166" y="6910"/>
                        <a:pt x="319" y="6936"/>
                      </a:cubicBezTo>
                      <a:cubicBezTo>
                        <a:pt x="455" y="6958"/>
                        <a:pt x="477" y="6998"/>
                        <a:pt x="382" y="7075"/>
                      </a:cubicBezTo>
                      <a:cubicBezTo>
                        <a:pt x="312" y="7132"/>
                        <a:pt x="204" y="7151"/>
                        <a:pt x="127" y="7131"/>
                      </a:cubicBezTo>
                      <a:cubicBezTo>
                        <a:pt x="40" y="7108"/>
                        <a:pt x="33" y="7107"/>
                        <a:pt x="127" y="7158"/>
                      </a:cubicBezTo>
                      <a:cubicBezTo>
                        <a:pt x="228" y="7213"/>
                        <a:pt x="213" y="7247"/>
                        <a:pt x="127" y="7270"/>
                      </a:cubicBezTo>
                      <a:cubicBezTo>
                        <a:pt x="44" y="7293"/>
                        <a:pt x="82" y="7343"/>
                        <a:pt x="191" y="7381"/>
                      </a:cubicBezTo>
                      <a:cubicBezTo>
                        <a:pt x="392" y="7452"/>
                        <a:pt x="525" y="7677"/>
                        <a:pt x="382" y="7716"/>
                      </a:cubicBezTo>
                      <a:cubicBezTo>
                        <a:pt x="161" y="7775"/>
                        <a:pt x="285" y="7860"/>
                        <a:pt x="573" y="7855"/>
                      </a:cubicBezTo>
                      <a:cubicBezTo>
                        <a:pt x="809" y="7851"/>
                        <a:pt x="821" y="7879"/>
                        <a:pt x="892" y="7994"/>
                      </a:cubicBezTo>
                      <a:cubicBezTo>
                        <a:pt x="940" y="8073"/>
                        <a:pt x="986" y="8175"/>
                        <a:pt x="956" y="8217"/>
                      </a:cubicBezTo>
                      <a:cubicBezTo>
                        <a:pt x="925" y="8259"/>
                        <a:pt x="992" y="8323"/>
                        <a:pt x="1083" y="8356"/>
                      </a:cubicBezTo>
                      <a:cubicBezTo>
                        <a:pt x="1174" y="8389"/>
                        <a:pt x="1210" y="8445"/>
                        <a:pt x="1210" y="8496"/>
                      </a:cubicBezTo>
                      <a:cubicBezTo>
                        <a:pt x="1210" y="8546"/>
                        <a:pt x="1278" y="8642"/>
                        <a:pt x="1338" y="8691"/>
                      </a:cubicBezTo>
                      <a:cubicBezTo>
                        <a:pt x="1411" y="8750"/>
                        <a:pt x="1411" y="8782"/>
                        <a:pt x="1338" y="8802"/>
                      </a:cubicBezTo>
                      <a:cubicBezTo>
                        <a:pt x="1138" y="8856"/>
                        <a:pt x="1254" y="8979"/>
                        <a:pt x="1529" y="9025"/>
                      </a:cubicBezTo>
                      <a:cubicBezTo>
                        <a:pt x="1679" y="9050"/>
                        <a:pt x="1776" y="9082"/>
                        <a:pt x="1784" y="9108"/>
                      </a:cubicBezTo>
                      <a:cubicBezTo>
                        <a:pt x="1811" y="9204"/>
                        <a:pt x="1823" y="9243"/>
                        <a:pt x="1911" y="9303"/>
                      </a:cubicBezTo>
                      <a:cubicBezTo>
                        <a:pt x="1963" y="9339"/>
                        <a:pt x="1930" y="9395"/>
                        <a:pt x="1848" y="9443"/>
                      </a:cubicBezTo>
                      <a:cubicBezTo>
                        <a:pt x="1770" y="9487"/>
                        <a:pt x="1795" y="9490"/>
                        <a:pt x="1848" y="9471"/>
                      </a:cubicBezTo>
                      <a:cubicBezTo>
                        <a:pt x="1982" y="9421"/>
                        <a:pt x="2294" y="9587"/>
                        <a:pt x="2294" y="9693"/>
                      </a:cubicBezTo>
                      <a:cubicBezTo>
                        <a:pt x="2294" y="9742"/>
                        <a:pt x="2368" y="9777"/>
                        <a:pt x="2421" y="9777"/>
                      </a:cubicBezTo>
                      <a:cubicBezTo>
                        <a:pt x="2602" y="9777"/>
                        <a:pt x="2913" y="10024"/>
                        <a:pt x="2803" y="10083"/>
                      </a:cubicBezTo>
                      <a:cubicBezTo>
                        <a:pt x="2691" y="10144"/>
                        <a:pt x="2748" y="10313"/>
                        <a:pt x="2931" y="10362"/>
                      </a:cubicBezTo>
                      <a:cubicBezTo>
                        <a:pt x="2992" y="10378"/>
                        <a:pt x="3032" y="10431"/>
                        <a:pt x="2994" y="10473"/>
                      </a:cubicBezTo>
                      <a:cubicBezTo>
                        <a:pt x="2949" y="10525"/>
                        <a:pt x="2976" y="10551"/>
                        <a:pt x="3058" y="10529"/>
                      </a:cubicBezTo>
                      <a:cubicBezTo>
                        <a:pt x="3227" y="10483"/>
                        <a:pt x="3631" y="10569"/>
                        <a:pt x="3568" y="10640"/>
                      </a:cubicBezTo>
                      <a:cubicBezTo>
                        <a:pt x="3496" y="10723"/>
                        <a:pt x="3900" y="10921"/>
                        <a:pt x="4077" y="10891"/>
                      </a:cubicBezTo>
                      <a:cubicBezTo>
                        <a:pt x="4302" y="10853"/>
                        <a:pt x="4715" y="11125"/>
                        <a:pt x="4587" y="11225"/>
                      </a:cubicBezTo>
                      <a:cubicBezTo>
                        <a:pt x="4447" y="11335"/>
                        <a:pt x="4722" y="11335"/>
                        <a:pt x="4906" y="11225"/>
                      </a:cubicBezTo>
                      <a:cubicBezTo>
                        <a:pt x="5036" y="11147"/>
                        <a:pt x="5012" y="11141"/>
                        <a:pt x="5224" y="11225"/>
                      </a:cubicBezTo>
                      <a:cubicBezTo>
                        <a:pt x="5348" y="11274"/>
                        <a:pt x="5443" y="11317"/>
                        <a:pt x="5415" y="11337"/>
                      </a:cubicBezTo>
                      <a:cubicBezTo>
                        <a:pt x="5387" y="11357"/>
                        <a:pt x="5483" y="11406"/>
                        <a:pt x="5606" y="11420"/>
                      </a:cubicBezTo>
                      <a:cubicBezTo>
                        <a:pt x="5794" y="11442"/>
                        <a:pt x="5768" y="11452"/>
                        <a:pt x="5670" y="11532"/>
                      </a:cubicBezTo>
                      <a:cubicBezTo>
                        <a:pt x="5525" y="11650"/>
                        <a:pt x="5531" y="11671"/>
                        <a:pt x="5670" y="11671"/>
                      </a:cubicBezTo>
                      <a:cubicBezTo>
                        <a:pt x="5730" y="11671"/>
                        <a:pt x="5813" y="11646"/>
                        <a:pt x="5798" y="11615"/>
                      </a:cubicBezTo>
                      <a:cubicBezTo>
                        <a:pt x="5756" y="11530"/>
                        <a:pt x="6360" y="11530"/>
                        <a:pt x="6435" y="11615"/>
                      </a:cubicBezTo>
                      <a:cubicBezTo>
                        <a:pt x="6469" y="11655"/>
                        <a:pt x="6549" y="11684"/>
                        <a:pt x="6626" y="11671"/>
                      </a:cubicBezTo>
                      <a:cubicBezTo>
                        <a:pt x="6828" y="11637"/>
                        <a:pt x="7055" y="11770"/>
                        <a:pt x="7008" y="11894"/>
                      </a:cubicBezTo>
                      <a:cubicBezTo>
                        <a:pt x="6986" y="11953"/>
                        <a:pt x="7027" y="12002"/>
                        <a:pt x="7072" y="12005"/>
                      </a:cubicBezTo>
                      <a:cubicBezTo>
                        <a:pt x="7439" y="12033"/>
                        <a:pt x="7847" y="12045"/>
                        <a:pt x="7964" y="12005"/>
                      </a:cubicBezTo>
                      <a:cubicBezTo>
                        <a:pt x="8234" y="11914"/>
                        <a:pt x="8343" y="12034"/>
                        <a:pt x="8091" y="12145"/>
                      </a:cubicBezTo>
                      <a:cubicBezTo>
                        <a:pt x="7819" y="12264"/>
                        <a:pt x="7789" y="12324"/>
                        <a:pt x="8027" y="12284"/>
                      </a:cubicBezTo>
                      <a:cubicBezTo>
                        <a:pt x="8143" y="12265"/>
                        <a:pt x="8244" y="12275"/>
                        <a:pt x="8282" y="12340"/>
                      </a:cubicBezTo>
                      <a:cubicBezTo>
                        <a:pt x="8315" y="12394"/>
                        <a:pt x="8376" y="12430"/>
                        <a:pt x="8473" y="12423"/>
                      </a:cubicBezTo>
                      <a:cubicBezTo>
                        <a:pt x="8674" y="12409"/>
                        <a:pt x="8865" y="12692"/>
                        <a:pt x="8792" y="12953"/>
                      </a:cubicBezTo>
                      <a:cubicBezTo>
                        <a:pt x="8767" y="13041"/>
                        <a:pt x="8789" y="13140"/>
                        <a:pt x="8856" y="13175"/>
                      </a:cubicBezTo>
                      <a:cubicBezTo>
                        <a:pt x="8922" y="13210"/>
                        <a:pt x="8960" y="13258"/>
                        <a:pt x="8919" y="13287"/>
                      </a:cubicBezTo>
                      <a:cubicBezTo>
                        <a:pt x="8879" y="13315"/>
                        <a:pt x="8863" y="13367"/>
                        <a:pt x="8919" y="13398"/>
                      </a:cubicBezTo>
                      <a:cubicBezTo>
                        <a:pt x="8976" y="13430"/>
                        <a:pt x="9008" y="13528"/>
                        <a:pt x="8983" y="13593"/>
                      </a:cubicBezTo>
                      <a:cubicBezTo>
                        <a:pt x="8958" y="13659"/>
                        <a:pt x="8935" y="13765"/>
                        <a:pt x="8919" y="13844"/>
                      </a:cubicBezTo>
                      <a:cubicBezTo>
                        <a:pt x="8904" y="13922"/>
                        <a:pt x="8840" y="14031"/>
                        <a:pt x="8792" y="14095"/>
                      </a:cubicBezTo>
                      <a:cubicBezTo>
                        <a:pt x="8726" y="14181"/>
                        <a:pt x="8775" y="14243"/>
                        <a:pt x="8919" y="14290"/>
                      </a:cubicBezTo>
                      <a:cubicBezTo>
                        <a:pt x="9080" y="14341"/>
                        <a:pt x="9065" y="14401"/>
                        <a:pt x="9047" y="14707"/>
                      </a:cubicBezTo>
                      <a:cubicBezTo>
                        <a:pt x="9035" y="14911"/>
                        <a:pt x="8987" y="15153"/>
                        <a:pt x="8919" y="15237"/>
                      </a:cubicBezTo>
                      <a:cubicBezTo>
                        <a:pt x="8824" y="15354"/>
                        <a:pt x="8811" y="15402"/>
                        <a:pt x="8919" y="15460"/>
                      </a:cubicBezTo>
                      <a:cubicBezTo>
                        <a:pt x="9035" y="15520"/>
                        <a:pt x="9048" y="15522"/>
                        <a:pt x="8919" y="15543"/>
                      </a:cubicBezTo>
                      <a:cubicBezTo>
                        <a:pt x="8808" y="15562"/>
                        <a:pt x="8762" y="15651"/>
                        <a:pt x="8792" y="15794"/>
                      </a:cubicBezTo>
                      <a:cubicBezTo>
                        <a:pt x="8905" y="16339"/>
                        <a:pt x="8801" y="17401"/>
                        <a:pt x="8601" y="17465"/>
                      </a:cubicBezTo>
                      <a:cubicBezTo>
                        <a:pt x="8512" y="17494"/>
                        <a:pt x="8450" y="17510"/>
                        <a:pt x="8473" y="17521"/>
                      </a:cubicBezTo>
                      <a:cubicBezTo>
                        <a:pt x="8607" y="17581"/>
                        <a:pt x="8603" y="17903"/>
                        <a:pt x="8473" y="17967"/>
                      </a:cubicBezTo>
                      <a:cubicBezTo>
                        <a:pt x="8253" y="18076"/>
                        <a:pt x="8189" y="18216"/>
                        <a:pt x="8346" y="18357"/>
                      </a:cubicBezTo>
                      <a:cubicBezTo>
                        <a:pt x="8476" y="18472"/>
                        <a:pt x="8476" y="18478"/>
                        <a:pt x="8219" y="18552"/>
                      </a:cubicBezTo>
                      <a:cubicBezTo>
                        <a:pt x="8030" y="18606"/>
                        <a:pt x="8017" y="18659"/>
                        <a:pt x="8091" y="18691"/>
                      </a:cubicBezTo>
                      <a:cubicBezTo>
                        <a:pt x="8158" y="18720"/>
                        <a:pt x="8146" y="18775"/>
                        <a:pt x="8091" y="18858"/>
                      </a:cubicBezTo>
                      <a:cubicBezTo>
                        <a:pt x="8035" y="18944"/>
                        <a:pt x="8020" y="19006"/>
                        <a:pt x="8091" y="19025"/>
                      </a:cubicBezTo>
                      <a:cubicBezTo>
                        <a:pt x="8155" y="19042"/>
                        <a:pt x="8187" y="19144"/>
                        <a:pt x="8155" y="19248"/>
                      </a:cubicBezTo>
                      <a:cubicBezTo>
                        <a:pt x="8113" y="19383"/>
                        <a:pt x="8175" y="19443"/>
                        <a:pt x="8282" y="19443"/>
                      </a:cubicBezTo>
                      <a:cubicBezTo>
                        <a:pt x="8496" y="19443"/>
                        <a:pt x="8567" y="19502"/>
                        <a:pt x="8601" y="19749"/>
                      </a:cubicBezTo>
                      <a:cubicBezTo>
                        <a:pt x="8617" y="19871"/>
                        <a:pt x="8699" y="20045"/>
                        <a:pt x="8792" y="20139"/>
                      </a:cubicBezTo>
                      <a:cubicBezTo>
                        <a:pt x="8904" y="20253"/>
                        <a:pt x="8928" y="20331"/>
                        <a:pt x="8856" y="20362"/>
                      </a:cubicBezTo>
                      <a:cubicBezTo>
                        <a:pt x="8726" y="20419"/>
                        <a:pt x="8929" y="20669"/>
                        <a:pt x="9110" y="20669"/>
                      </a:cubicBezTo>
                      <a:cubicBezTo>
                        <a:pt x="9217" y="20669"/>
                        <a:pt x="9661" y="20874"/>
                        <a:pt x="9875" y="21031"/>
                      </a:cubicBezTo>
                      <a:cubicBezTo>
                        <a:pt x="9921" y="21065"/>
                        <a:pt x="9880" y="21134"/>
                        <a:pt x="9811" y="21170"/>
                      </a:cubicBezTo>
                      <a:cubicBezTo>
                        <a:pt x="9737" y="21209"/>
                        <a:pt x="9705" y="21295"/>
                        <a:pt x="9748" y="21393"/>
                      </a:cubicBezTo>
                      <a:cubicBezTo>
                        <a:pt x="9815" y="21550"/>
                        <a:pt x="9887" y="21566"/>
                        <a:pt x="10321" y="21560"/>
                      </a:cubicBezTo>
                      <a:cubicBezTo>
                        <a:pt x="10570" y="21557"/>
                        <a:pt x="10831" y="21522"/>
                        <a:pt x="10894" y="21504"/>
                      </a:cubicBezTo>
                      <a:cubicBezTo>
                        <a:pt x="11028" y="21467"/>
                        <a:pt x="11294" y="21484"/>
                        <a:pt x="11404" y="21532"/>
                      </a:cubicBezTo>
                      <a:cubicBezTo>
                        <a:pt x="11446" y="21550"/>
                        <a:pt x="11639" y="21560"/>
                        <a:pt x="11786" y="21560"/>
                      </a:cubicBezTo>
                      <a:cubicBezTo>
                        <a:pt x="11981" y="21560"/>
                        <a:pt x="11987" y="21548"/>
                        <a:pt x="11914" y="21504"/>
                      </a:cubicBezTo>
                      <a:cubicBezTo>
                        <a:pt x="11742" y="21403"/>
                        <a:pt x="11738" y="21150"/>
                        <a:pt x="11914" y="21086"/>
                      </a:cubicBezTo>
                      <a:cubicBezTo>
                        <a:pt x="12090" y="21023"/>
                        <a:pt x="12400" y="21068"/>
                        <a:pt x="12296" y="21142"/>
                      </a:cubicBezTo>
                      <a:cubicBezTo>
                        <a:pt x="12207" y="21205"/>
                        <a:pt x="12337" y="21208"/>
                        <a:pt x="12487" y="21142"/>
                      </a:cubicBezTo>
                      <a:cubicBezTo>
                        <a:pt x="12576" y="21103"/>
                        <a:pt x="12631" y="21041"/>
                        <a:pt x="12551" y="20975"/>
                      </a:cubicBezTo>
                      <a:cubicBezTo>
                        <a:pt x="12461" y="20902"/>
                        <a:pt x="12490" y="20884"/>
                        <a:pt x="12678" y="20808"/>
                      </a:cubicBezTo>
                      <a:cubicBezTo>
                        <a:pt x="12838" y="20743"/>
                        <a:pt x="12881" y="20701"/>
                        <a:pt x="12806" y="20669"/>
                      </a:cubicBezTo>
                      <a:cubicBezTo>
                        <a:pt x="12674" y="20611"/>
                        <a:pt x="12971" y="20377"/>
                        <a:pt x="13124" y="20418"/>
                      </a:cubicBezTo>
                      <a:cubicBezTo>
                        <a:pt x="13251" y="20452"/>
                        <a:pt x="13193" y="20387"/>
                        <a:pt x="13060" y="20279"/>
                      </a:cubicBezTo>
                      <a:cubicBezTo>
                        <a:pt x="12912" y="20157"/>
                        <a:pt x="13226" y="20048"/>
                        <a:pt x="13379" y="20167"/>
                      </a:cubicBezTo>
                      <a:cubicBezTo>
                        <a:pt x="13448" y="20221"/>
                        <a:pt x="13519" y="20231"/>
                        <a:pt x="13570" y="20195"/>
                      </a:cubicBezTo>
                      <a:cubicBezTo>
                        <a:pt x="13669" y="20125"/>
                        <a:pt x="13782" y="19935"/>
                        <a:pt x="13698" y="19972"/>
                      </a:cubicBezTo>
                      <a:cubicBezTo>
                        <a:pt x="13662" y="19988"/>
                        <a:pt x="13495" y="19971"/>
                        <a:pt x="13379" y="19944"/>
                      </a:cubicBezTo>
                      <a:cubicBezTo>
                        <a:pt x="13212" y="19905"/>
                        <a:pt x="13214" y="19886"/>
                        <a:pt x="13315" y="19833"/>
                      </a:cubicBezTo>
                      <a:cubicBezTo>
                        <a:pt x="13386" y="19796"/>
                        <a:pt x="13415" y="19734"/>
                        <a:pt x="13379" y="19694"/>
                      </a:cubicBezTo>
                      <a:cubicBezTo>
                        <a:pt x="13342" y="19652"/>
                        <a:pt x="13352" y="19597"/>
                        <a:pt x="13443" y="19582"/>
                      </a:cubicBezTo>
                      <a:cubicBezTo>
                        <a:pt x="13551" y="19564"/>
                        <a:pt x="13569" y="19552"/>
                        <a:pt x="13506" y="19499"/>
                      </a:cubicBezTo>
                      <a:cubicBezTo>
                        <a:pt x="13347" y="19362"/>
                        <a:pt x="13400" y="18379"/>
                        <a:pt x="13570" y="18273"/>
                      </a:cubicBezTo>
                      <a:cubicBezTo>
                        <a:pt x="13773" y="18146"/>
                        <a:pt x="13793" y="18070"/>
                        <a:pt x="13570" y="18078"/>
                      </a:cubicBezTo>
                      <a:cubicBezTo>
                        <a:pt x="13420" y="18083"/>
                        <a:pt x="13387" y="18042"/>
                        <a:pt x="13379" y="17827"/>
                      </a:cubicBezTo>
                      <a:cubicBezTo>
                        <a:pt x="13374" y="17683"/>
                        <a:pt x="13299" y="17526"/>
                        <a:pt x="13252" y="17493"/>
                      </a:cubicBezTo>
                      <a:cubicBezTo>
                        <a:pt x="13149" y="17421"/>
                        <a:pt x="13300" y="17315"/>
                        <a:pt x="13443" y="17354"/>
                      </a:cubicBezTo>
                      <a:cubicBezTo>
                        <a:pt x="13498" y="17369"/>
                        <a:pt x="13500" y="17375"/>
                        <a:pt x="13506" y="17354"/>
                      </a:cubicBezTo>
                      <a:cubicBezTo>
                        <a:pt x="13585" y="17104"/>
                        <a:pt x="13592" y="17015"/>
                        <a:pt x="13506" y="16992"/>
                      </a:cubicBezTo>
                      <a:cubicBezTo>
                        <a:pt x="13450" y="16976"/>
                        <a:pt x="13477" y="16914"/>
                        <a:pt x="13506" y="16880"/>
                      </a:cubicBezTo>
                      <a:cubicBezTo>
                        <a:pt x="13536" y="16847"/>
                        <a:pt x="13438" y="16789"/>
                        <a:pt x="13315" y="16741"/>
                      </a:cubicBezTo>
                      <a:cubicBezTo>
                        <a:pt x="13120" y="16664"/>
                        <a:pt x="13121" y="16633"/>
                        <a:pt x="13252" y="16546"/>
                      </a:cubicBezTo>
                      <a:cubicBezTo>
                        <a:pt x="13492" y="16384"/>
                        <a:pt x="13373" y="16120"/>
                        <a:pt x="13060" y="16017"/>
                      </a:cubicBezTo>
                      <a:lnTo>
                        <a:pt x="12806" y="15905"/>
                      </a:lnTo>
                      <a:lnTo>
                        <a:pt x="12806" y="14624"/>
                      </a:lnTo>
                      <a:cubicBezTo>
                        <a:pt x="12808" y="13346"/>
                        <a:pt x="12815" y="13326"/>
                        <a:pt x="13060" y="13175"/>
                      </a:cubicBezTo>
                      <a:cubicBezTo>
                        <a:pt x="13198" y="13091"/>
                        <a:pt x="13291" y="13008"/>
                        <a:pt x="13252" y="13008"/>
                      </a:cubicBezTo>
                      <a:cubicBezTo>
                        <a:pt x="13212" y="13008"/>
                        <a:pt x="13295" y="12946"/>
                        <a:pt x="13443" y="12869"/>
                      </a:cubicBezTo>
                      <a:cubicBezTo>
                        <a:pt x="13666" y="12753"/>
                        <a:pt x="13721" y="12689"/>
                        <a:pt x="13698" y="12479"/>
                      </a:cubicBezTo>
                      <a:cubicBezTo>
                        <a:pt x="13655" y="12099"/>
                        <a:pt x="13733" y="12020"/>
                        <a:pt x="14271" y="12033"/>
                      </a:cubicBezTo>
                      <a:cubicBezTo>
                        <a:pt x="14786" y="12046"/>
                        <a:pt x="15269" y="11909"/>
                        <a:pt x="15290" y="11727"/>
                      </a:cubicBezTo>
                      <a:cubicBezTo>
                        <a:pt x="15299" y="11656"/>
                        <a:pt x="15400" y="11619"/>
                        <a:pt x="15545" y="11615"/>
                      </a:cubicBezTo>
                      <a:cubicBezTo>
                        <a:pt x="16131" y="11603"/>
                        <a:pt x="16177" y="11596"/>
                        <a:pt x="16055" y="11532"/>
                      </a:cubicBezTo>
                      <a:cubicBezTo>
                        <a:pt x="15963" y="11483"/>
                        <a:pt x="15988" y="11420"/>
                        <a:pt x="16246" y="11337"/>
                      </a:cubicBezTo>
                      <a:cubicBezTo>
                        <a:pt x="16430" y="11277"/>
                        <a:pt x="16623" y="11232"/>
                        <a:pt x="16692" y="11225"/>
                      </a:cubicBezTo>
                      <a:cubicBezTo>
                        <a:pt x="16999" y="11197"/>
                        <a:pt x="17185" y="11140"/>
                        <a:pt x="17138" y="11086"/>
                      </a:cubicBezTo>
                      <a:cubicBezTo>
                        <a:pt x="17079" y="11019"/>
                        <a:pt x="17541" y="10844"/>
                        <a:pt x="17648" y="10891"/>
                      </a:cubicBezTo>
                      <a:cubicBezTo>
                        <a:pt x="17714" y="10920"/>
                        <a:pt x="18028" y="10732"/>
                        <a:pt x="18030" y="10668"/>
                      </a:cubicBezTo>
                      <a:cubicBezTo>
                        <a:pt x="18032" y="10594"/>
                        <a:pt x="18589" y="10422"/>
                        <a:pt x="18731" y="10445"/>
                      </a:cubicBezTo>
                      <a:cubicBezTo>
                        <a:pt x="18825" y="10461"/>
                        <a:pt x="18836" y="10447"/>
                        <a:pt x="18794" y="10418"/>
                      </a:cubicBezTo>
                      <a:cubicBezTo>
                        <a:pt x="18697" y="10349"/>
                        <a:pt x="19132" y="10110"/>
                        <a:pt x="19304" y="10139"/>
                      </a:cubicBezTo>
                      <a:cubicBezTo>
                        <a:pt x="19380" y="10152"/>
                        <a:pt x="19572" y="10111"/>
                        <a:pt x="19686" y="10055"/>
                      </a:cubicBezTo>
                      <a:cubicBezTo>
                        <a:pt x="19881" y="9961"/>
                        <a:pt x="19852" y="9959"/>
                        <a:pt x="19686" y="9833"/>
                      </a:cubicBezTo>
                      <a:cubicBezTo>
                        <a:pt x="19558" y="9735"/>
                        <a:pt x="19536" y="9676"/>
                        <a:pt x="19623" y="9638"/>
                      </a:cubicBezTo>
                      <a:cubicBezTo>
                        <a:pt x="19688" y="9609"/>
                        <a:pt x="19737" y="9582"/>
                        <a:pt x="19686" y="9582"/>
                      </a:cubicBezTo>
                      <a:cubicBezTo>
                        <a:pt x="19635" y="9582"/>
                        <a:pt x="19642" y="9551"/>
                        <a:pt x="19750" y="9498"/>
                      </a:cubicBezTo>
                      <a:cubicBezTo>
                        <a:pt x="19858" y="9446"/>
                        <a:pt x="19926" y="9387"/>
                        <a:pt x="19877" y="9387"/>
                      </a:cubicBezTo>
                      <a:cubicBezTo>
                        <a:pt x="19829" y="9387"/>
                        <a:pt x="19896" y="9356"/>
                        <a:pt x="20005" y="9303"/>
                      </a:cubicBezTo>
                      <a:cubicBezTo>
                        <a:pt x="20190" y="9214"/>
                        <a:pt x="20199" y="9201"/>
                        <a:pt x="20387" y="9276"/>
                      </a:cubicBezTo>
                      <a:cubicBezTo>
                        <a:pt x="20667" y="9386"/>
                        <a:pt x="20738" y="9341"/>
                        <a:pt x="20515" y="9192"/>
                      </a:cubicBezTo>
                      <a:cubicBezTo>
                        <a:pt x="20370" y="9095"/>
                        <a:pt x="20367" y="9019"/>
                        <a:pt x="20451" y="8913"/>
                      </a:cubicBezTo>
                      <a:cubicBezTo>
                        <a:pt x="20510" y="8839"/>
                        <a:pt x="20554" y="8764"/>
                        <a:pt x="20515" y="8746"/>
                      </a:cubicBezTo>
                      <a:cubicBezTo>
                        <a:pt x="20387" y="8691"/>
                        <a:pt x="20839" y="8608"/>
                        <a:pt x="21088" y="8635"/>
                      </a:cubicBezTo>
                      <a:cubicBezTo>
                        <a:pt x="21319" y="8660"/>
                        <a:pt x="21273" y="8643"/>
                        <a:pt x="21088" y="8551"/>
                      </a:cubicBezTo>
                      <a:cubicBezTo>
                        <a:pt x="20905" y="8461"/>
                        <a:pt x="20905" y="8454"/>
                        <a:pt x="21088" y="8384"/>
                      </a:cubicBezTo>
                      <a:cubicBezTo>
                        <a:pt x="21193" y="8344"/>
                        <a:pt x="21346" y="8319"/>
                        <a:pt x="21406" y="8328"/>
                      </a:cubicBezTo>
                      <a:cubicBezTo>
                        <a:pt x="21541" y="8350"/>
                        <a:pt x="21600" y="7924"/>
                        <a:pt x="21470" y="7855"/>
                      </a:cubicBezTo>
                      <a:cubicBezTo>
                        <a:pt x="21381" y="7807"/>
                        <a:pt x="21407" y="7694"/>
                        <a:pt x="21534" y="7437"/>
                      </a:cubicBezTo>
                      <a:cubicBezTo>
                        <a:pt x="21569" y="7367"/>
                        <a:pt x="21531" y="7286"/>
                        <a:pt x="21470" y="7270"/>
                      </a:cubicBezTo>
                      <a:cubicBezTo>
                        <a:pt x="21409" y="7253"/>
                        <a:pt x="21363" y="7217"/>
                        <a:pt x="21406" y="7186"/>
                      </a:cubicBezTo>
                      <a:cubicBezTo>
                        <a:pt x="21492" y="7126"/>
                        <a:pt x="21550" y="4739"/>
                        <a:pt x="21470" y="4568"/>
                      </a:cubicBezTo>
                      <a:cubicBezTo>
                        <a:pt x="21444" y="4511"/>
                        <a:pt x="21340" y="4443"/>
                        <a:pt x="21215" y="4429"/>
                      </a:cubicBezTo>
                      <a:cubicBezTo>
                        <a:pt x="21028" y="4407"/>
                        <a:pt x="21039" y="4404"/>
                        <a:pt x="21152" y="4345"/>
                      </a:cubicBezTo>
                      <a:cubicBezTo>
                        <a:pt x="21226" y="4306"/>
                        <a:pt x="21254" y="4233"/>
                        <a:pt x="21215" y="4206"/>
                      </a:cubicBezTo>
                      <a:cubicBezTo>
                        <a:pt x="21176" y="4178"/>
                        <a:pt x="21185" y="4166"/>
                        <a:pt x="21279" y="4150"/>
                      </a:cubicBezTo>
                      <a:cubicBezTo>
                        <a:pt x="21529" y="4108"/>
                        <a:pt x="21525" y="4034"/>
                        <a:pt x="21215" y="3983"/>
                      </a:cubicBezTo>
                      <a:cubicBezTo>
                        <a:pt x="21066" y="3958"/>
                        <a:pt x="20897" y="3909"/>
                        <a:pt x="20897" y="3871"/>
                      </a:cubicBezTo>
                      <a:cubicBezTo>
                        <a:pt x="20897" y="3834"/>
                        <a:pt x="20852" y="3774"/>
                        <a:pt x="20769" y="3760"/>
                      </a:cubicBezTo>
                      <a:cubicBezTo>
                        <a:pt x="20670" y="3743"/>
                        <a:pt x="20625" y="3691"/>
                        <a:pt x="20642" y="3565"/>
                      </a:cubicBezTo>
                      <a:cubicBezTo>
                        <a:pt x="20663" y="3414"/>
                        <a:pt x="20612" y="3361"/>
                        <a:pt x="20451" y="3342"/>
                      </a:cubicBezTo>
                      <a:cubicBezTo>
                        <a:pt x="20190" y="3312"/>
                        <a:pt x="20183" y="3237"/>
                        <a:pt x="20451" y="3119"/>
                      </a:cubicBezTo>
                      <a:cubicBezTo>
                        <a:pt x="20568" y="3068"/>
                        <a:pt x="20634" y="3023"/>
                        <a:pt x="20578" y="3008"/>
                      </a:cubicBezTo>
                      <a:cubicBezTo>
                        <a:pt x="20517" y="2991"/>
                        <a:pt x="20514" y="2914"/>
                        <a:pt x="20578" y="2841"/>
                      </a:cubicBezTo>
                      <a:cubicBezTo>
                        <a:pt x="20720" y="2678"/>
                        <a:pt x="20700" y="2662"/>
                        <a:pt x="20515" y="2729"/>
                      </a:cubicBezTo>
                      <a:cubicBezTo>
                        <a:pt x="20329" y="2797"/>
                        <a:pt x="20147" y="2755"/>
                        <a:pt x="20260" y="2674"/>
                      </a:cubicBezTo>
                      <a:cubicBezTo>
                        <a:pt x="20304" y="2641"/>
                        <a:pt x="20238" y="2636"/>
                        <a:pt x="20132" y="2674"/>
                      </a:cubicBezTo>
                      <a:cubicBezTo>
                        <a:pt x="19861" y="2770"/>
                        <a:pt x="19648" y="2719"/>
                        <a:pt x="19686" y="2562"/>
                      </a:cubicBezTo>
                      <a:cubicBezTo>
                        <a:pt x="19711" y="2459"/>
                        <a:pt x="19629" y="2395"/>
                        <a:pt x="19368" y="2312"/>
                      </a:cubicBezTo>
                      <a:cubicBezTo>
                        <a:pt x="18953" y="2179"/>
                        <a:pt x="18591" y="1940"/>
                        <a:pt x="18731" y="1866"/>
                      </a:cubicBezTo>
                      <a:cubicBezTo>
                        <a:pt x="18838" y="1809"/>
                        <a:pt x="18851" y="1668"/>
                        <a:pt x="18731" y="1615"/>
                      </a:cubicBezTo>
                      <a:cubicBezTo>
                        <a:pt x="18689" y="1597"/>
                        <a:pt x="18524" y="1627"/>
                        <a:pt x="18412" y="1671"/>
                      </a:cubicBezTo>
                      <a:cubicBezTo>
                        <a:pt x="18220" y="1747"/>
                        <a:pt x="18246" y="1746"/>
                        <a:pt x="18094" y="1643"/>
                      </a:cubicBezTo>
                      <a:cubicBezTo>
                        <a:pt x="17942" y="1541"/>
                        <a:pt x="17868" y="1415"/>
                        <a:pt x="17966" y="1253"/>
                      </a:cubicBezTo>
                      <a:cubicBezTo>
                        <a:pt x="17995" y="1205"/>
                        <a:pt x="17976" y="1200"/>
                        <a:pt x="17775" y="1197"/>
                      </a:cubicBezTo>
                      <a:cubicBezTo>
                        <a:pt x="17615" y="1195"/>
                        <a:pt x="17323" y="1162"/>
                        <a:pt x="17202" y="1114"/>
                      </a:cubicBezTo>
                      <a:cubicBezTo>
                        <a:pt x="17080" y="1066"/>
                        <a:pt x="16909" y="1015"/>
                        <a:pt x="16819" y="1030"/>
                      </a:cubicBezTo>
                      <a:cubicBezTo>
                        <a:pt x="16579" y="1070"/>
                        <a:pt x="16479" y="987"/>
                        <a:pt x="16692" y="919"/>
                      </a:cubicBezTo>
                      <a:cubicBezTo>
                        <a:pt x="16858" y="866"/>
                        <a:pt x="16853" y="837"/>
                        <a:pt x="16628" y="807"/>
                      </a:cubicBezTo>
                      <a:cubicBezTo>
                        <a:pt x="16492" y="789"/>
                        <a:pt x="16234" y="786"/>
                        <a:pt x="16055" y="779"/>
                      </a:cubicBezTo>
                      <a:cubicBezTo>
                        <a:pt x="15875" y="773"/>
                        <a:pt x="15587" y="702"/>
                        <a:pt x="15354" y="640"/>
                      </a:cubicBezTo>
                      <a:lnTo>
                        <a:pt x="14908" y="529"/>
                      </a:lnTo>
                      <a:lnTo>
                        <a:pt x="15163" y="445"/>
                      </a:lnTo>
                      <a:lnTo>
                        <a:pt x="15354" y="362"/>
                      </a:lnTo>
                      <a:lnTo>
                        <a:pt x="15035" y="362"/>
                      </a:lnTo>
                      <a:cubicBezTo>
                        <a:pt x="14839" y="363"/>
                        <a:pt x="14595" y="393"/>
                        <a:pt x="14526" y="417"/>
                      </a:cubicBezTo>
                      <a:cubicBezTo>
                        <a:pt x="14448" y="444"/>
                        <a:pt x="14378" y="448"/>
                        <a:pt x="14335" y="417"/>
                      </a:cubicBezTo>
                      <a:cubicBezTo>
                        <a:pt x="14296" y="390"/>
                        <a:pt x="14194" y="362"/>
                        <a:pt x="14080" y="362"/>
                      </a:cubicBezTo>
                      <a:cubicBezTo>
                        <a:pt x="13893" y="362"/>
                        <a:pt x="13597" y="211"/>
                        <a:pt x="13698" y="167"/>
                      </a:cubicBezTo>
                      <a:cubicBezTo>
                        <a:pt x="13720" y="157"/>
                        <a:pt x="13501" y="146"/>
                        <a:pt x="13252" y="139"/>
                      </a:cubicBezTo>
                      <a:cubicBezTo>
                        <a:pt x="13002" y="132"/>
                        <a:pt x="12738" y="88"/>
                        <a:pt x="12678" y="55"/>
                      </a:cubicBezTo>
                      <a:close/>
                    </a:path>
                  </a:pathLst>
                </a:cu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3014" name="Group 3014"/>
              <p:cNvGrpSpPr/>
              <p:nvPr/>
            </p:nvGrpSpPr>
            <p:grpSpPr>
              <a:xfrm>
                <a:off x="511327" y="305762"/>
                <a:ext cx="571233" cy="174943"/>
                <a:chOff x="0" y="0"/>
                <a:chExt cx="571232" cy="174942"/>
              </a:xfrm>
            </p:grpSpPr>
            <p:sp>
              <p:nvSpPr>
                <p:cNvPr id="3011" name="Shape 3011"/>
                <p:cNvSpPr/>
                <p:nvPr/>
              </p:nvSpPr>
              <p:spPr>
                <a:xfrm flipV="1">
                  <a:off x="-1" y="2417"/>
                  <a:ext cx="2" cy="1551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012" name="Shape 3012"/>
                <p:cNvSpPr/>
                <p:nvPr/>
              </p:nvSpPr>
              <p:spPr>
                <a:xfrm flipH="1" flipV="1">
                  <a:off x="88114" y="30424"/>
                  <a:ext cx="397306" cy="144519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013" name="Shape 3013"/>
                <p:cNvSpPr/>
                <p:nvPr/>
              </p:nvSpPr>
              <p:spPr>
                <a:xfrm flipV="1">
                  <a:off x="571232" y="0"/>
                  <a:ext cx="1" cy="155111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  <p:grpSp>
            <p:nvGrpSpPr>
              <p:cNvPr id="3019" name="Group 3019"/>
              <p:cNvGrpSpPr/>
              <p:nvPr/>
            </p:nvGrpSpPr>
            <p:grpSpPr>
              <a:xfrm>
                <a:off x="297421" y="786724"/>
                <a:ext cx="1046249" cy="144797"/>
                <a:chOff x="0" y="0"/>
                <a:chExt cx="1046247" cy="144795"/>
              </a:xfrm>
            </p:grpSpPr>
            <p:sp>
              <p:nvSpPr>
                <p:cNvPr id="3015" name="Shape 3015"/>
                <p:cNvSpPr/>
                <p:nvPr/>
              </p:nvSpPr>
              <p:spPr>
                <a:xfrm flipV="1">
                  <a:off x="566209" y="-1"/>
                  <a:ext cx="170452" cy="144797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016" name="Shape 3016"/>
                <p:cNvSpPr/>
                <p:nvPr/>
              </p:nvSpPr>
              <p:spPr>
                <a:xfrm flipH="1" flipV="1">
                  <a:off x="911298" y="3525"/>
                  <a:ext cx="134950" cy="13495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017" name="Shape 3017"/>
                <p:cNvSpPr/>
                <p:nvPr/>
              </p:nvSpPr>
              <p:spPr>
                <a:xfrm flipH="1" flipV="1">
                  <a:off x="345241" y="8014"/>
                  <a:ext cx="134950" cy="134950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018" name="Shape 3018"/>
                <p:cNvSpPr/>
                <p:nvPr/>
              </p:nvSpPr>
              <p:spPr>
                <a:xfrm flipV="1">
                  <a:off x="0" y="-1"/>
                  <a:ext cx="170452" cy="144797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bevel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</p:grpSp>
          <p:grpSp>
            <p:nvGrpSpPr>
              <p:cNvPr id="3029" name="Group 3029"/>
              <p:cNvGrpSpPr/>
              <p:nvPr/>
            </p:nvGrpSpPr>
            <p:grpSpPr>
              <a:xfrm>
                <a:off x="193909" y="1243430"/>
                <a:ext cx="1255271" cy="489592"/>
                <a:chOff x="449974" y="0"/>
                <a:chExt cx="1255270" cy="489590"/>
              </a:xfrm>
            </p:grpSpPr>
            <p:grpSp>
              <p:nvGrpSpPr>
                <p:cNvPr id="3023" name="Group 3023"/>
                <p:cNvGrpSpPr/>
                <p:nvPr/>
              </p:nvGrpSpPr>
              <p:grpSpPr>
                <a:xfrm>
                  <a:off x="449974" y="148210"/>
                  <a:ext cx="1255272" cy="341381"/>
                  <a:chOff x="449974" y="0"/>
                  <a:chExt cx="1255270" cy="341380"/>
                </a:xfrm>
              </p:grpSpPr>
              <p:pic>
                <p:nvPicPr>
                  <p:cNvPr id="3020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6" t="0" r="29546" b="0"/>
                  <a:stretch>
                    <a:fillRect/>
                  </a:stretch>
                </p:blipFill>
                <p:spPr>
                  <a:xfrm>
                    <a:off x="449974" y="0"/>
                    <a:ext cx="139653" cy="341381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3021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5" t="0" r="29546" b="0"/>
                  <a:stretch>
                    <a:fillRect/>
                  </a:stretch>
                </p:blipFill>
                <p:spPr>
                  <a:xfrm>
                    <a:off x="1024666" y="1237"/>
                    <a:ext cx="139147" cy="340144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  <p:pic>
                <p:nvPicPr>
                  <p:cNvPr id="3022" name="1439521716_Little_Boy_Green.png"/>
                  <p:cNvPicPr>
                    <a:picLocks noChangeAspect="1"/>
                  </p:cNvPicPr>
                  <p:nvPr/>
                </p:nvPicPr>
                <p:blipFill>
                  <a:blip r:embed="rId6">
                    <a:extLst/>
                  </a:blip>
                  <a:srcRect l="29545" t="0" r="29546" b="0"/>
                  <a:stretch>
                    <a:fillRect/>
                  </a:stretch>
                </p:blipFill>
                <p:spPr>
                  <a:xfrm>
                    <a:off x="1565626" y="79"/>
                    <a:ext cx="139620" cy="341302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  <p:grpSp>
              <p:nvGrpSpPr>
                <p:cNvPr id="3028" name="Group 3028"/>
                <p:cNvGrpSpPr/>
                <p:nvPr/>
              </p:nvGrpSpPr>
              <p:grpSpPr>
                <a:xfrm>
                  <a:off x="519829" y="0"/>
                  <a:ext cx="1115582" cy="204082"/>
                  <a:chOff x="0" y="0"/>
                  <a:chExt cx="1115581" cy="204081"/>
                </a:xfrm>
              </p:grpSpPr>
              <p:sp>
                <p:nvSpPr>
                  <p:cNvPr id="3024" name="Shape 3024"/>
                  <p:cNvSpPr/>
                  <p:nvPr/>
                </p:nvSpPr>
                <p:spPr>
                  <a:xfrm flipV="1">
                    <a:off x="694420" y="8320"/>
                    <a:ext cx="297111" cy="195762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25" name="Shape 3025"/>
                  <p:cNvSpPr/>
                  <p:nvPr/>
                </p:nvSpPr>
                <p:spPr>
                  <a:xfrm flipV="1">
                    <a:off x="1115581" y="0"/>
                    <a:ext cx="1" cy="15511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26" name="Shape 3026"/>
                  <p:cNvSpPr/>
                  <p:nvPr/>
                </p:nvSpPr>
                <p:spPr>
                  <a:xfrm flipV="1">
                    <a:off x="577905" y="0"/>
                    <a:ext cx="1" cy="15511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27" name="Shape 3027"/>
                  <p:cNvSpPr/>
                  <p:nvPr/>
                </p:nvSpPr>
                <p:spPr>
                  <a:xfrm flipV="1">
                    <a:off x="-1" y="0"/>
                    <a:ext cx="2" cy="155111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00"/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</p:grpSp>
          </p:grpSp>
          <p:grpSp>
            <p:nvGrpSpPr>
              <p:cNvPr id="3041" name="Group 3041"/>
              <p:cNvGrpSpPr/>
              <p:nvPr/>
            </p:nvGrpSpPr>
            <p:grpSpPr>
              <a:xfrm>
                <a:off x="183922" y="341936"/>
                <a:ext cx="1271258" cy="1058574"/>
                <a:chOff x="156262" y="-18444"/>
                <a:chExt cx="1271257" cy="1058572"/>
              </a:xfrm>
            </p:grpSpPr>
            <p:sp>
              <p:nvSpPr>
                <p:cNvPr id="3030" name="Shape 3030"/>
                <p:cNvSpPr/>
                <p:nvPr/>
              </p:nvSpPr>
              <p:spPr>
                <a:xfrm>
                  <a:off x="693049" y="3479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1" name="Shape 3031"/>
                <p:cNvSpPr/>
                <p:nvPr/>
              </p:nvSpPr>
              <p:spPr>
                <a:xfrm>
                  <a:off x="969623" y="-18445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2" name="Shape 3032"/>
                <p:cNvSpPr/>
                <p:nvPr/>
              </p:nvSpPr>
              <p:spPr>
                <a:xfrm>
                  <a:off x="393241" y="-18445"/>
                  <a:ext cx="163333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3" name="Shape 3033"/>
                <p:cNvSpPr/>
                <p:nvPr/>
              </p:nvSpPr>
              <p:spPr>
                <a:xfrm>
                  <a:off x="257044" y="447184"/>
                  <a:ext cx="163333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4" name="Shape 3034"/>
                <p:cNvSpPr/>
                <p:nvPr/>
              </p:nvSpPr>
              <p:spPr>
                <a:xfrm>
                  <a:off x="604999" y="447184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5" name="Shape 3035"/>
                <p:cNvSpPr/>
                <p:nvPr/>
              </p:nvSpPr>
              <p:spPr>
                <a:xfrm>
                  <a:off x="846296" y="447184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6" name="Shape 3036"/>
                <p:cNvSpPr/>
                <p:nvPr/>
              </p:nvSpPr>
              <p:spPr>
                <a:xfrm>
                  <a:off x="1177200" y="447184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7" name="Shape 3037"/>
                <p:cNvSpPr/>
                <p:nvPr/>
              </p:nvSpPr>
              <p:spPr>
                <a:xfrm>
                  <a:off x="156262" y="912813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8" name="Shape 3038"/>
                <p:cNvSpPr/>
                <p:nvPr/>
              </p:nvSpPr>
              <p:spPr>
                <a:xfrm>
                  <a:off x="727263" y="912813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39" name="Shape 3039"/>
                <p:cNvSpPr/>
                <p:nvPr/>
              </p:nvSpPr>
              <p:spPr>
                <a:xfrm>
                  <a:off x="995725" y="932947"/>
                  <a:ext cx="163332" cy="107181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40" name="Shape 3040"/>
                <p:cNvSpPr/>
                <p:nvPr/>
              </p:nvSpPr>
              <p:spPr>
                <a:xfrm>
                  <a:off x="1264188" y="912813"/>
                  <a:ext cx="163332" cy="107182"/>
                </a:xfrm>
                <a:prstGeom prst="roundRect">
                  <a:avLst>
                    <a:gd name="adj" fmla="val 23096"/>
                  </a:avLst>
                </a:prstGeom>
                <a:solidFill>
                  <a:schemeClr val="accent6">
                    <a:alpha val="9478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5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pic>
            <p:nvPicPr>
              <p:cNvPr id="3042" name="1439545117_youtube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1260963" y="47255"/>
                <a:ext cx="118732" cy="118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43" name="imageedit_2_7305606927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836382" y="47255"/>
                <a:ext cx="118732" cy="11873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44" name="imageedit_3_4718450207.png"/>
              <p:cNvPicPr>
                <a:picLocks noChangeAspect="1"/>
              </p:cNvPicPr>
              <p:nvPr/>
            </p:nvPicPr>
            <p:blipFill>
              <a:blip r:embed="rId9">
                <a:extLst/>
              </a:blip>
              <a:stretch>
                <a:fillRect/>
              </a:stretch>
            </p:blipFill>
            <p:spPr>
              <a:xfrm>
                <a:off x="615939" y="1529556"/>
                <a:ext cx="162862" cy="1628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45" name="1439545467_mac_computer_monitor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1443648" y="1529556"/>
                <a:ext cx="162862" cy="1628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46" name="Shape 3046"/>
              <p:cNvSpPr/>
              <p:nvPr/>
            </p:nvSpPr>
            <p:spPr>
              <a:xfrm>
                <a:off x="814082" y="156128"/>
                <a:ext cx="163332" cy="95161"/>
              </a:xfrm>
              <a:prstGeom prst="roundRect">
                <a:avLst>
                  <a:gd name="adj" fmla="val 26014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7" name="Shape 3047"/>
              <p:cNvSpPr/>
              <p:nvPr/>
            </p:nvSpPr>
            <p:spPr>
              <a:xfrm>
                <a:off x="1238663" y="156128"/>
                <a:ext cx="163332" cy="95161"/>
              </a:xfrm>
              <a:prstGeom prst="roundRect">
                <a:avLst>
                  <a:gd name="adj" fmla="val 26014"/>
                </a:avLst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FFFFFF"/>
                    </a:solidFill>
                  </a:defRPr>
                </a:pPr>
              </a:p>
            </p:txBody>
          </p:sp>
          <p:grpSp>
            <p:nvGrpSpPr>
              <p:cNvPr id="3053" name="Group 3053"/>
              <p:cNvGrpSpPr/>
              <p:nvPr/>
            </p:nvGrpSpPr>
            <p:grpSpPr>
              <a:xfrm>
                <a:off x="444197" y="302554"/>
                <a:ext cx="731221" cy="1355270"/>
                <a:chOff x="0" y="0"/>
                <a:chExt cx="731220" cy="1355268"/>
              </a:xfrm>
            </p:grpSpPr>
            <p:grpSp>
              <p:nvGrpSpPr>
                <p:cNvPr id="3051" name="Group 3051"/>
                <p:cNvGrpSpPr/>
                <p:nvPr/>
              </p:nvGrpSpPr>
              <p:grpSpPr>
                <a:xfrm>
                  <a:off x="236283" y="0"/>
                  <a:ext cx="494938" cy="1138418"/>
                  <a:chOff x="0" y="0"/>
                  <a:chExt cx="494937" cy="1138417"/>
                </a:xfrm>
              </p:grpSpPr>
              <p:sp>
                <p:nvSpPr>
                  <p:cNvPr id="3048" name="Shape 3048"/>
                  <p:cNvSpPr/>
                  <p:nvPr/>
                </p:nvSpPr>
                <p:spPr>
                  <a:xfrm flipH="1">
                    <a:off x="494937" y="0"/>
                    <a:ext cx="1" cy="283272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1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49" name="Shape 3049"/>
                  <p:cNvSpPr/>
                  <p:nvPr/>
                </p:nvSpPr>
                <p:spPr>
                  <a:xfrm flipH="1">
                    <a:off x="109977" y="409816"/>
                    <a:ext cx="207407" cy="207408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1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50" name="Shape 3050"/>
                  <p:cNvSpPr/>
                  <p:nvPr/>
                </p:nvSpPr>
                <p:spPr>
                  <a:xfrm flipH="1">
                    <a:off x="-1" y="653677"/>
                    <a:ext cx="2" cy="484741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1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</p:grpSp>
            <p:sp>
              <p:nvSpPr>
                <p:cNvPr id="3052" name="Shape 3052"/>
                <p:cNvSpPr/>
                <p:nvPr/>
              </p:nvSpPr>
              <p:spPr>
                <a:xfrm>
                  <a:off x="0" y="1260109"/>
                  <a:ext cx="163332" cy="95160"/>
                </a:xfrm>
                <a:prstGeom prst="roundRect">
                  <a:avLst>
                    <a:gd name="adj" fmla="val 26014"/>
                  </a:avLst>
                </a:pr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3059" name="Group 3059"/>
              <p:cNvGrpSpPr/>
              <p:nvPr/>
            </p:nvGrpSpPr>
            <p:grpSpPr>
              <a:xfrm>
                <a:off x="1220304" y="341331"/>
                <a:ext cx="557271" cy="1317236"/>
                <a:chOff x="0" y="0"/>
                <a:chExt cx="557270" cy="1317234"/>
              </a:xfrm>
            </p:grpSpPr>
            <p:grpSp>
              <p:nvGrpSpPr>
                <p:cNvPr id="3057" name="Group 3057"/>
                <p:cNvGrpSpPr/>
                <p:nvPr/>
              </p:nvGrpSpPr>
              <p:grpSpPr>
                <a:xfrm>
                  <a:off x="-1" y="0"/>
                  <a:ext cx="367660" cy="1097577"/>
                  <a:chOff x="0" y="0"/>
                  <a:chExt cx="367658" cy="1097576"/>
                </a:xfrm>
              </p:grpSpPr>
              <p:sp>
                <p:nvSpPr>
                  <p:cNvPr id="3054" name="Shape 3054"/>
                  <p:cNvSpPr/>
                  <p:nvPr/>
                </p:nvSpPr>
                <p:spPr>
                  <a:xfrm flipH="1">
                    <a:off x="-1" y="0"/>
                    <a:ext cx="2" cy="283272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2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55" name="Shape 3055"/>
                  <p:cNvSpPr/>
                  <p:nvPr/>
                </p:nvSpPr>
                <p:spPr>
                  <a:xfrm>
                    <a:off x="2587" y="356082"/>
                    <a:ext cx="236604" cy="236603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2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  <p:sp>
                <p:nvSpPr>
                  <p:cNvPr id="3056" name="Shape 3056"/>
                  <p:cNvSpPr/>
                  <p:nvPr/>
                </p:nvSpPr>
                <p:spPr>
                  <a:xfrm flipH="1">
                    <a:off x="367658" y="616962"/>
                    <a:ext cx="1" cy="480615"/>
                  </a:xfrm>
                  <a:prstGeom prst="line">
                    <a:avLst/>
                  </a:prstGeom>
                  <a:noFill/>
                  <a:ln w="25400" cap="flat">
                    <a:solidFill>
                      <a:schemeClr val="accent2"/>
                    </a:solidFill>
                    <a:prstDash val="solid"/>
                    <a:bevel/>
                    <a:tailEnd type="triangle" w="med" len="med"/>
                  </a:ln>
                  <a:effectLst>
                    <a:outerShdw sx="100000" sy="100000" kx="0" ky="0" algn="b" rotWithShape="0" blurRad="38100" dist="20000" dir="540000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pPr>
                      <a:defRPr sz="1200">
                        <a:latin typeface="+mn-lt"/>
                        <a:ea typeface="+mn-ea"/>
                        <a:cs typeface="+mn-cs"/>
                        <a:sym typeface="Helvetica"/>
                      </a:defRPr>
                    </a:pPr>
                  </a:p>
                </p:txBody>
              </p:sp>
            </p:grpSp>
            <p:sp>
              <p:nvSpPr>
                <p:cNvPr id="3058" name="Shape 3058"/>
                <p:cNvSpPr/>
                <p:nvPr/>
              </p:nvSpPr>
              <p:spPr>
                <a:xfrm>
                  <a:off x="393939" y="1222075"/>
                  <a:ext cx="163332" cy="95160"/>
                </a:xfrm>
                <a:prstGeom prst="roundRect">
                  <a:avLst>
                    <a:gd name="adj" fmla="val 26014"/>
                  </a:avLst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sp>
          <p:nvSpPr>
            <p:cNvPr id="3061" name="Shape 3061"/>
            <p:cNvSpPr/>
            <p:nvPr/>
          </p:nvSpPr>
          <p:spPr>
            <a:xfrm flipH="1" flipV="1">
              <a:off x="-1" y="1176981"/>
              <a:ext cx="1101952" cy="77789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067" name="Group 3067"/>
          <p:cNvGrpSpPr/>
          <p:nvPr/>
        </p:nvGrpSpPr>
        <p:grpSpPr>
          <a:xfrm>
            <a:off x="2985295" y="5008114"/>
            <a:ext cx="3650372" cy="1101990"/>
            <a:chOff x="0" y="0"/>
            <a:chExt cx="3650370" cy="1101988"/>
          </a:xfrm>
        </p:grpSpPr>
        <p:grpSp>
          <p:nvGrpSpPr>
            <p:cNvPr id="3065" name="Group 3065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3063" name="Shape 3063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64" name="Shape 3064"/>
              <p:cNvSpPr/>
              <p:nvPr/>
            </p:nvSpPr>
            <p:spPr>
              <a:xfrm>
                <a:off x="533474" y="341741"/>
                <a:ext cx="1420404" cy="418506"/>
              </a:xfrm>
              <a:prstGeom prst="roundRect">
                <a:avLst>
                  <a:gd name="adj" fmla="val 45519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HTTP Server</a:t>
                </a:r>
              </a:p>
            </p:txBody>
          </p:sp>
        </p:grpSp>
        <p:pic>
          <p:nvPicPr>
            <p:cNvPr id="3066" name="1439524583_servers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396" t="0" r="17396" b="0"/>
            <a:stretch>
              <a:fillRect/>
            </a:stretch>
          </p:blipFill>
          <p:spPr>
            <a:xfrm>
              <a:off x="2394597" y="107684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2" name="Group 3072"/>
          <p:cNvGrpSpPr/>
          <p:nvPr/>
        </p:nvGrpSpPr>
        <p:grpSpPr>
          <a:xfrm>
            <a:off x="2869188" y="5126305"/>
            <a:ext cx="3650372" cy="1101990"/>
            <a:chOff x="0" y="0"/>
            <a:chExt cx="3650370" cy="1101988"/>
          </a:xfrm>
        </p:grpSpPr>
        <p:grpSp>
          <p:nvGrpSpPr>
            <p:cNvPr id="3070" name="Group 3070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3068" name="Shape 3068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69" name="Shape 3069"/>
              <p:cNvSpPr/>
              <p:nvPr/>
            </p:nvSpPr>
            <p:spPr>
              <a:xfrm>
                <a:off x="533474" y="341741"/>
                <a:ext cx="1420404" cy="418506"/>
              </a:xfrm>
              <a:prstGeom prst="roundRect">
                <a:avLst>
                  <a:gd name="adj" fmla="val 45519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HTTP Server</a:t>
                </a:r>
              </a:p>
            </p:txBody>
          </p:sp>
        </p:grpSp>
        <p:pic>
          <p:nvPicPr>
            <p:cNvPr id="3071" name="1439524583_servers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396" t="0" r="17396" b="0"/>
            <a:stretch>
              <a:fillRect/>
            </a:stretch>
          </p:blipFill>
          <p:spPr>
            <a:xfrm>
              <a:off x="2394597" y="107684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77" name="Group 3077"/>
          <p:cNvGrpSpPr/>
          <p:nvPr/>
        </p:nvGrpSpPr>
        <p:grpSpPr>
          <a:xfrm>
            <a:off x="2738884" y="5247408"/>
            <a:ext cx="3650372" cy="1101989"/>
            <a:chOff x="0" y="0"/>
            <a:chExt cx="3650370" cy="1101988"/>
          </a:xfrm>
        </p:grpSpPr>
        <p:grpSp>
          <p:nvGrpSpPr>
            <p:cNvPr id="3075" name="Group 3075"/>
            <p:cNvGrpSpPr/>
            <p:nvPr/>
          </p:nvGrpSpPr>
          <p:grpSpPr>
            <a:xfrm>
              <a:off x="0" y="0"/>
              <a:ext cx="3650371" cy="1101989"/>
              <a:chOff x="0" y="0"/>
              <a:chExt cx="3650370" cy="1101988"/>
            </a:xfrm>
          </p:grpSpPr>
          <p:sp>
            <p:nvSpPr>
              <p:cNvPr id="3073" name="Shape 3073"/>
              <p:cNvSpPr/>
              <p:nvPr/>
            </p:nvSpPr>
            <p:spPr>
              <a:xfrm>
                <a:off x="0" y="0"/>
                <a:ext cx="3650371" cy="1101989"/>
              </a:xfrm>
              <a:prstGeom prst="roundRect">
                <a:avLst>
                  <a:gd name="adj" fmla="val 17287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74" name="Shape 3074"/>
              <p:cNvSpPr/>
              <p:nvPr/>
            </p:nvSpPr>
            <p:spPr>
              <a:xfrm>
                <a:off x="533474" y="341741"/>
                <a:ext cx="1420404" cy="418506"/>
              </a:xfrm>
              <a:prstGeom prst="roundRect">
                <a:avLst>
                  <a:gd name="adj" fmla="val 45519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no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HTTP Server</a:t>
                </a:r>
              </a:p>
            </p:txBody>
          </p:sp>
        </p:grpSp>
        <p:pic>
          <p:nvPicPr>
            <p:cNvPr id="3076" name="1439524583_servers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17396" t="0" r="17396" b="0"/>
            <a:stretch>
              <a:fillRect/>
            </a:stretch>
          </p:blipFill>
          <p:spPr>
            <a:xfrm>
              <a:off x="2394597" y="107684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82" name="Shape 3082"/>
          <p:cNvSpPr/>
          <p:nvPr/>
        </p:nvSpPr>
        <p:spPr>
          <a:xfrm>
            <a:off x="4342130" y="4225290"/>
            <a:ext cx="1503680" cy="1356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4380"/>
                </a:lnTo>
                <a:lnTo>
                  <a:pt x="21600" y="14380"/>
                </a:lnTo>
                <a:lnTo>
                  <a:pt x="21600" y="0"/>
                </a:lnTo>
              </a:path>
            </a:pathLst>
          </a:custGeom>
          <a:ln w="38100">
            <a:solidFill>
              <a:srgbClr val="3366FF"/>
            </a:solidFill>
            <a:bevel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079" name="Shape 3079"/>
          <p:cNvSpPr/>
          <p:nvPr/>
        </p:nvSpPr>
        <p:spPr>
          <a:xfrm flipV="1">
            <a:off x="3573222" y="4227897"/>
            <a:ext cx="1" cy="1353686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80" name="Shape 3080"/>
          <p:cNvSpPr/>
          <p:nvPr/>
        </p:nvSpPr>
        <p:spPr>
          <a:xfrm flipV="1">
            <a:off x="3736208" y="4227897"/>
            <a:ext cx="1" cy="1353686"/>
          </a:xfrm>
          <a:prstGeom prst="line">
            <a:avLst/>
          </a:prstGeom>
          <a:ln w="38100">
            <a:solidFill>
              <a:srgbClr val="FF260E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083" name="Shape 3083"/>
          <p:cNvSpPr/>
          <p:nvPr/>
        </p:nvSpPr>
        <p:spPr>
          <a:xfrm>
            <a:off x="4152900" y="4237990"/>
            <a:ext cx="1510030" cy="1342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3038"/>
                </a:lnTo>
                <a:lnTo>
                  <a:pt x="21600" y="13038"/>
                </a:lnTo>
                <a:lnTo>
                  <a:pt x="21600" y="0"/>
                </a:lnTo>
              </a:path>
            </a:pathLst>
          </a:custGeom>
          <a:ln w="38100">
            <a:solidFill>
              <a:srgbClr val="FF2610"/>
            </a:solidFill>
            <a:bevel/>
            <a:head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25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25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25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250"/>
                                        <p:tgtEl>
                                          <p:spTgt spid="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Class="entr" nodeType="after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4" dur="25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25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2" presetID="18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33" dur="2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250"/>
                                        <p:tgtEl>
                                          <p:spTgt spid="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25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250"/>
                                        <p:tgtEl>
                                          <p:spTgt spid="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12" presetID="18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50" dur="25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250"/>
                                        <p:tgtEl>
                                          <p:spTgt spid="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250"/>
                                        <p:tgtEl>
                                          <p:spTgt spid="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82" grpId="7"/>
      <p:bldP build="whole" bldLvl="1" animBg="1" rev="0" advAuto="0" spid="2934" grpId="13"/>
      <p:bldP build="whole" bldLvl="1" animBg="1" rev="0" advAuto="0" spid="2941" grpId="2"/>
      <p:bldP build="whole" bldLvl="1" animBg="1" rev="0" advAuto="0" spid="2933" grpId="10"/>
      <p:bldP build="whole" bldLvl="1" animBg="1" rev="0" advAuto="0" spid="2932" grpId="4"/>
      <p:bldP build="whole" bldLvl="1" animBg="1" rev="0" advAuto="0" spid="3062" grpId="6"/>
      <p:bldP build="whole" bldLvl="1" animBg="1" rev="0" advAuto="0" spid="2995" grpId="3"/>
      <p:bldP build="whole" bldLvl="1" animBg="1" rev="0" advAuto="0" spid="2996" grpId="5"/>
      <p:bldP build="whole" bldLvl="1" animBg="1" rev="0" advAuto="0" spid="3079" grpId="1"/>
      <p:bldP build="whole" bldLvl="1" animBg="1" rev="0" advAuto="0" spid="3080" grpId="9"/>
      <p:bldP build="whole" bldLvl="1" animBg="1" rev="0" advAuto="0" spid="3083" grpId="11"/>
      <p:bldP build="whole" bldLvl="1" animBg="1" rev="0" advAuto="0" spid="2937" grpId="8"/>
      <p:bldP build="whole" bldLvl="1" animBg="1" rev="0" advAuto="0" spid="2940" grpId="1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Shape 308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Key Results</a:t>
            </a:r>
          </a:p>
        </p:txBody>
      </p:sp>
      <p:sp>
        <p:nvSpPr>
          <p:cNvPr id="3086" name="Shape 308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lnSpc>
                <a:spcPct val="90000"/>
              </a:lnSpc>
              <a:defRPr sz="3040"/>
            </a:pPr>
            <a:r>
              <a:t>Trace-driven eval - </a:t>
            </a:r>
            <a:r>
              <a:rPr b="1"/>
              <a:t>centralized optimization</a:t>
            </a:r>
            <a:endParaRPr b="1"/>
          </a:p>
          <a:p>
            <a:pPr lvl="1" marL="719375" indent="-285035" defTabSz="434340">
              <a:lnSpc>
                <a:spcPct val="90000"/>
              </a:lnSpc>
              <a:buChar char="•"/>
              <a:defRPr sz="2660"/>
            </a:pPr>
            <a:r>
              <a:t>High quality &amp; low delivery cost? </a:t>
            </a:r>
            <a:r>
              <a:rPr b="1"/>
              <a:t>1.7x / 2x</a:t>
            </a:r>
            <a:endParaRPr b="1"/>
          </a:p>
          <a:p>
            <a:pPr lvl="1" marL="719375" indent="-285035" defTabSz="434340">
              <a:lnSpc>
                <a:spcPct val="90000"/>
              </a:lnSpc>
              <a:buChar char="•"/>
              <a:defRPr sz="2660"/>
            </a:pPr>
            <a:r>
              <a:t>Scalable / fine grain? </a:t>
            </a:r>
            <a:r>
              <a:rPr b="1"/>
              <a:t>10K videos</a:t>
            </a:r>
            <a:r>
              <a:t>; </a:t>
            </a:r>
            <a:r>
              <a:rPr b="1"/>
              <a:t>2K clusters</a:t>
            </a:r>
          </a:p>
          <a:p>
            <a:pPr lvl="1" marL="719375" indent="-285035" defTabSz="434340">
              <a:lnSpc>
                <a:spcPct val="90000"/>
              </a:lnSpc>
              <a:buChar char="•"/>
              <a:defRPr sz="2660">
                <a:solidFill>
                  <a:srgbClr val="A7A7A7"/>
                </a:solidFill>
              </a:defRPr>
            </a:pPr>
          </a:p>
          <a:p>
            <a:pPr marL="325754" indent="-325754" defTabSz="434340">
              <a:lnSpc>
                <a:spcPct val="90000"/>
              </a:lnSpc>
              <a:defRPr sz="3040"/>
            </a:pPr>
            <a:r>
              <a:t>End-to-end eval - </a:t>
            </a:r>
            <a:r>
              <a:rPr b="1"/>
              <a:t>hybrid control</a:t>
            </a:r>
            <a:endParaRPr b="1"/>
          </a:p>
          <a:p>
            <a:pPr lvl="1" marL="719375" indent="-285035" defTabSz="434340">
              <a:lnSpc>
                <a:spcPct val="90000"/>
              </a:lnSpc>
              <a:buChar char="•"/>
              <a:defRPr sz="2660"/>
            </a:pPr>
            <a:r>
              <a:t>Responsive? </a:t>
            </a:r>
            <a:r>
              <a:rPr b="1"/>
              <a:t>200ms</a:t>
            </a:r>
            <a:endParaRPr b="1"/>
          </a:p>
          <a:p>
            <a:pPr lvl="1" marL="719375" indent="-285035" defTabSz="434340">
              <a:lnSpc>
                <a:spcPct val="90000"/>
              </a:lnSpc>
              <a:buChar char="•"/>
              <a:defRPr sz="2660"/>
            </a:pPr>
            <a:endParaRPr b="1"/>
          </a:p>
          <a:p>
            <a:pPr marL="325754" indent="-325754" defTabSz="434340">
              <a:lnSpc>
                <a:spcPct val="90000"/>
              </a:lnSpc>
              <a:defRPr sz="3040"/>
            </a:pPr>
            <a:r>
              <a:t>More results in paper</a:t>
            </a:r>
            <a:endParaRPr b="1"/>
          </a:p>
          <a:p>
            <a:pPr lvl="1" marL="719375" indent="-285035" defTabSz="434340">
              <a:lnSpc>
                <a:spcPct val="90000"/>
              </a:lnSpc>
              <a:buChar char="•"/>
              <a:defRPr sz="2660"/>
            </a:pPr>
            <a:r>
              <a:t>Operator Control? Failures? Partitions?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Shape 308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3089" name="Shape 308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VDN presents a new approach for CDN-based live video delivery</a:t>
            </a:r>
          </a:p>
        </p:txBody>
      </p:sp>
      <p:grpSp>
        <p:nvGrpSpPr>
          <p:cNvPr id="3092" name="Group 3092"/>
          <p:cNvGrpSpPr/>
          <p:nvPr/>
        </p:nvGrpSpPr>
        <p:grpSpPr>
          <a:xfrm>
            <a:off x="1162176" y="2871478"/>
            <a:ext cx="1366600" cy="1524775"/>
            <a:chOff x="0" y="0"/>
            <a:chExt cx="1366598" cy="1524773"/>
          </a:xfrm>
        </p:grpSpPr>
        <p:pic>
          <p:nvPicPr>
            <p:cNvPr id="3090" name="1439521798_Brain-Games-red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8075" y="0"/>
              <a:ext cx="790449" cy="790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91" name="Shape 3091"/>
            <p:cNvSpPr/>
            <p:nvPr/>
          </p:nvSpPr>
          <p:spPr>
            <a:xfrm>
              <a:off x="0" y="913407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Central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Optimization</a:t>
              </a:r>
            </a:p>
          </p:txBody>
        </p:sp>
      </p:grpSp>
      <p:grpSp>
        <p:nvGrpSpPr>
          <p:cNvPr id="3099" name="Group 3099"/>
          <p:cNvGrpSpPr/>
          <p:nvPr/>
        </p:nvGrpSpPr>
        <p:grpSpPr>
          <a:xfrm>
            <a:off x="6022042" y="2970272"/>
            <a:ext cx="1366600" cy="1416088"/>
            <a:chOff x="0" y="118533"/>
            <a:chExt cx="1366598" cy="1416086"/>
          </a:xfrm>
        </p:grpSpPr>
        <p:grpSp>
          <p:nvGrpSpPr>
            <p:cNvPr id="3097" name="Group 3097"/>
            <p:cNvGrpSpPr/>
            <p:nvPr/>
          </p:nvGrpSpPr>
          <p:grpSpPr>
            <a:xfrm>
              <a:off x="180026" y="118533"/>
              <a:ext cx="1006547" cy="536455"/>
              <a:chOff x="0" y="4267"/>
              <a:chExt cx="1006546" cy="536454"/>
            </a:xfrm>
          </p:grpSpPr>
          <p:sp>
            <p:nvSpPr>
              <p:cNvPr id="3093" name="Shape 3093"/>
              <p:cNvSpPr/>
              <p:nvPr/>
            </p:nvSpPr>
            <p:spPr>
              <a:xfrm>
                <a:off x="0" y="4267"/>
                <a:ext cx="1006547" cy="536456"/>
              </a:xfrm>
              <a:prstGeom prst="roundRect">
                <a:avLst>
                  <a:gd name="adj" fmla="val 11934"/>
                </a:avLst>
              </a:prstGeom>
              <a:solidFill>
                <a:schemeClr val="accent5"/>
              </a:solidFill>
              <a:ln w="25400" cap="flat">
                <a:solidFill>
                  <a:schemeClr val="accent5">
                    <a:satOff val="-6843"/>
                    <a:lumOff val="-10705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94" name="Shape 3094"/>
              <p:cNvSpPr/>
              <p:nvPr/>
            </p:nvSpPr>
            <p:spPr>
              <a:xfrm>
                <a:off x="27080" y="113934"/>
                <a:ext cx="948439" cy="388702"/>
              </a:xfrm>
              <a:prstGeom prst="roundRect">
                <a:avLst>
                  <a:gd name="adj" fmla="val 16470"/>
                </a:avLst>
              </a:prstGeom>
              <a:solidFill>
                <a:schemeClr val="accent1"/>
              </a:solidFill>
              <a:ln w="25400" cap="flat">
                <a:solidFill>
                  <a:schemeClr val="accent1">
                    <a:satOff val="-4409"/>
                    <a:lumOff val="-10509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95" name="Shape 3095"/>
              <p:cNvSpPr/>
              <p:nvPr/>
            </p:nvSpPr>
            <p:spPr>
              <a:xfrm>
                <a:off x="362795" y="133575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096" name="Shape 3096"/>
              <p:cNvSpPr/>
              <p:nvPr/>
            </p:nvSpPr>
            <p:spPr>
              <a:xfrm>
                <a:off x="362795" y="318247"/>
                <a:ext cx="572008" cy="149450"/>
              </a:xfrm>
              <a:prstGeom prst="roundRect">
                <a:avLst>
                  <a:gd name="adj" fmla="val 37953"/>
                </a:avLst>
              </a:prstGeom>
              <a:solidFill>
                <a:schemeClr val="accent3"/>
              </a:solidFill>
              <a:ln w="25400" cap="flat">
                <a:solidFill>
                  <a:schemeClr val="accent3">
                    <a:satOff val="-6373"/>
                    <a:lumOff val="-10823"/>
                  </a:schemeClr>
                </a:solidFill>
                <a:prstDash val="solid"/>
                <a:bevel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3098" name="Shape 3098"/>
            <p:cNvSpPr/>
            <p:nvPr/>
          </p:nvSpPr>
          <p:spPr>
            <a:xfrm>
              <a:off x="0" y="923253"/>
              <a:ext cx="1366599" cy="61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Distributed</a:t>
              </a:r>
            </a:p>
            <a:p>
              <a: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pPr>
              <a:r>
                <a:t>Control</a:t>
              </a:r>
            </a:p>
          </p:txBody>
        </p:sp>
      </p:grpSp>
      <p:sp>
        <p:nvSpPr>
          <p:cNvPr id="3100" name="Shape 3100"/>
          <p:cNvSpPr/>
          <p:nvPr/>
        </p:nvSpPr>
        <p:spPr>
          <a:xfrm>
            <a:off x="927490" y="5507853"/>
            <a:ext cx="1835971" cy="71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Quality and cost management</a:t>
            </a:r>
          </a:p>
        </p:txBody>
      </p:sp>
      <p:sp>
        <p:nvSpPr>
          <p:cNvPr id="3101" name="Shape 3101"/>
          <p:cNvSpPr/>
          <p:nvPr/>
        </p:nvSpPr>
        <p:spPr>
          <a:xfrm rot="5408890">
            <a:off x="1415776" y="4689919"/>
            <a:ext cx="859717" cy="529957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02" name="Shape 3102"/>
          <p:cNvSpPr/>
          <p:nvPr/>
        </p:nvSpPr>
        <p:spPr>
          <a:xfrm>
            <a:off x="5787357" y="5495153"/>
            <a:ext cx="1835970" cy="71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>
            <a:lvl1pPr algn="ctr">
              <a:defRPr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Responsiveness to joins and failures</a:t>
            </a:r>
          </a:p>
        </p:txBody>
      </p:sp>
      <p:sp>
        <p:nvSpPr>
          <p:cNvPr id="3103" name="Shape 3103"/>
          <p:cNvSpPr/>
          <p:nvPr/>
        </p:nvSpPr>
        <p:spPr>
          <a:xfrm rot="5408890">
            <a:off x="6275643" y="4678623"/>
            <a:ext cx="859717" cy="529956"/>
          </a:xfrm>
          <a:prstGeom prst="rightArrow">
            <a:avLst>
              <a:gd name="adj1" fmla="val 49090"/>
              <a:gd name="adj2" fmla="val 70886"/>
            </a:avLst>
          </a:prstGeom>
          <a:solidFill>
            <a:srgbClr val="000000"/>
          </a:solidFill>
          <a:ln w="25400">
            <a:solidFill>
              <a:srgbClr val="000000"/>
            </a:solidFill>
            <a:bevel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115" name="Group 3115"/>
          <p:cNvGrpSpPr/>
          <p:nvPr/>
        </p:nvGrpSpPr>
        <p:grpSpPr>
          <a:xfrm>
            <a:off x="2527672" y="3339712"/>
            <a:ext cx="3741390" cy="2156265"/>
            <a:chOff x="0" y="0"/>
            <a:chExt cx="3741388" cy="2156263"/>
          </a:xfrm>
        </p:grpSpPr>
        <p:grpSp>
          <p:nvGrpSpPr>
            <p:cNvPr id="3112" name="Group 3112"/>
            <p:cNvGrpSpPr/>
            <p:nvPr/>
          </p:nvGrpSpPr>
          <p:grpSpPr>
            <a:xfrm>
              <a:off x="993687" y="0"/>
              <a:ext cx="1508098" cy="1770308"/>
              <a:chOff x="0" y="0"/>
              <a:chExt cx="1508096" cy="1770307"/>
            </a:xfrm>
          </p:grpSpPr>
          <p:grpSp>
            <p:nvGrpSpPr>
              <p:cNvPr id="3110" name="Group 3110"/>
              <p:cNvGrpSpPr/>
              <p:nvPr/>
            </p:nvGrpSpPr>
            <p:grpSpPr>
              <a:xfrm>
                <a:off x="0" y="0"/>
                <a:ext cx="1508097" cy="1021909"/>
                <a:chOff x="0" y="0"/>
                <a:chExt cx="1508096" cy="1021908"/>
              </a:xfrm>
            </p:grpSpPr>
            <p:pic>
              <p:nvPicPr>
                <p:cNvPr id="3104" name="1439521798_Brain-Games-red.png"/>
                <p:cNvPicPr>
                  <a:picLocks noChangeAspect="1"/>
                </p:cNvPicPr>
                <p:nvPr/>
              </p:nvPicPr>
              <p:blipFill>
                <a:blip r:embed="rId2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790448" cy="790448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grpSp>
              <p:nvGrpSpPr>
                <p:cNvPr id="3109" name="Group 3109"/>
                <p:cNvGrpSpPr/>
                <p:nvPr/>
              </p:nvGrpSpPr>
              <p:grpSpPr>
                <a:xfrm>
                  <a:off x="501550" y="485454"/>
                  <a:ext cx="1006547" cy="536455"/>
                  <a:chOff x="0" y="4267"/>
                  <a:chExt cx="1006546" cy="536454"/>
                </a:xfrm>
              </p:grpSpPr>
              <p:sp>
                <p:nvSpPr>
                  <p:cNvPr id="3105" name="Shape 3105"/>
                  <p:cNvSpPr/>
                  <p:nvPr/>
                </p:nvSpPr>
                <p:spPr>
                  <a:xfrm>
                    <a:off x="0" y="4267"/>
                    <a:ext cx="1006547" cy="536456"/>
                  </a:xfrm>
                  <a:prstGeom prst="roundRect">
                    <a:avLst>
                      <a:gd name="adj" fmla="val 11934"/>
                    </a:avLst>
                  </a:prstGeom>
                  <a:solidFill>
                    <a:schemeClr val="accent5"/>
                  </a:solidFill>
                  <a:ln w="25400" cap="flat">
                    <a:solidFill>
                      <a:schemeClr val="accent5">
                        <a:satOff val="-6843"/>
                        <a:lumOff val="-10705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106" name="Shape 3106"/>
                  <p:cNvSpPr/>
                  <p:nvPr/>
                </p:nvSpPr>
                <p:spPr>
                  <a:xfrm>
                    <a:off x="27080" y="113934"/>
                    <a:ext cx="948439" cy="388702"/>
                  </a:xfrm>
                  <a:prstGeom prst="roundRect">
                    <a:avLst>
                      <a:gd name="adj" fmla="val 16470"/>
                    </a:avLst>
                  </a:prstGeom>
                  <a:solidFill>
                    <a:schemeClr val="accent1"/>
                  </a:solidFill>
                  <a:ln w="25400" cap="flat">
                    <a:solidFill>
                      <a:schemeClr val="accent1">
                        <a:satOff val="-4409"/>
                        <a:lumOff val="-10509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107" name="Shape 3107"/>
                  <p:cNvSpPr/>
                  <p:nvPr/>
                </p:nvSpPr>
                <p:spPr>
                  <a:xfrm>
                    <a:off x="362795" y="133575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  <p:sp>
                <p:nvSpPr>
                  <p:cNvPr id="3108" name="Shape 3108"/>
                  <p:cNvSpPr/>
                  <p:nvPr/>
                </p:nvSpPr>
                <p:spPr>
                  <a:xfrm>
                    <a:off x="362795" y="318247"/>
                    <a:ext cx="572008" cy="149450"/>
                  </a:xfrm>
                  <a:prstGeom prst="roundRect">
                    <a:avLst>
                      <a:gd name="adj" fmla="val 37953"/>
                    </a:avLst>
                  </a:prstGeom>
                  <a:solidFill>
                    <a:schemeClr val="accent3"/>
                  </a:solidFill>
                  <a:ln w="25400" cap="flat">
                    <a:solidFill>
                      <a:schemeClr val="accent3">
                        <a:satOff val="-6373"/>
                        <a:lumOff val="-10823"/>
                      </a:schemeClr>
                    </a:solidFill>
                    <a:prstDash val="solid"/>
                    <a:bevel/>
                  </a:ln>
                  <a:effectLst>
                    <a:outerShdw sx="100000" sy="100000" kx="0" ky="0" algn="b" rotWithShape="0" blurRad="38100" dist="23000" dir="540000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Calibri"/>
                        <a:ea typeface="Calibri"/>
                        <a:cs typeface="Calibri"/>
                        <a:sym typeface="Calibri"/>
                      </a:defRPr>
                    </a:pPr>
                  </a:p>
                </p:txBody>
              </p:sp>
            </p:grpSp>
          </p:grpSp>
          <p:sp>
            <p:nvSpPr>
              <p:cNvPr id="3111" name="Shape 3111"/>
              <p:cNvSpPr/>
              <p:nvPr/>
            </p:nvSpPr>
            <p:spPr>
              <a:xfrm>
                <a:off x="70749" y="1158941"/>
                <a:ext cx="1366599" cy="61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Hybrid Control</a:t>
                </a:r>
              </a:p>
            </p:txBody>
          </p:sp>
        </p:grpSp>
        <p:sp>
          <p:nvSpPr>
            <p:cNvPr id="3113" name="Shape 3113"/>
            <p:cNvSpPr/>
            <p:nvPr/>
          </p:nvSpPr>
          <p:spPr>
            <a:xfrm rot="18898647">
              <a:off x="-16959" y="1210802"/>
              <a:ext cx="1394402" cy="529957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4" name="Shape 3114"/>
            <p:cNvSpPr/>
            <p:nvPr/>
          </p:nvSpPr>
          <p:spPr>
            <a:xfrm rot="13481321">
              <a:off x="2362175" y="1210519"/>
              <a:ext cx="1394401" cy="529956"/>
            </a:xfrm>
            <a:prstGeom prst="rightArrow">
              <a:avLst>
                <a:gd name="adj1" fmla="val 49090"/>
                <a:gd name="adj2" fmla="val 70886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1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Shape 3117"/>
          <p:cNvSpPr/>
          <p:nvPr>
            <p:ph type="ctrTitle"/>
          </p:nvPr>
        </p:nvSpPr>
        <p:spPr>
          <a:xfrm>
            <a:off x="1" y="2130425"/>
            <a:ext cx="9133304" cy="1470025"/>
          </a:xfrm>
          <a:prstGeom prst="rect">
            <a:avLst/>
          </a:prstGeom>
        </p:spPr>
        <p:txBody>
          <a:bodyPr/>
          <a:lstStyle>
            <a:lvl1pPr defTabSz="438911">
              <a:defRPr b="1" sz="3743"/>
            </a:lvl1pPr>
          </a:lstStyle>
          <a:p>
            <a: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j-lt"/>
                <a:ea typeface="+mj-ea"/>
                <a:cs typeface="+mj-cs"/>
                <a:sym typeface="Helvetica Neue"/>
              </a:rPr>
              <a:t>Practical, Real-time Centralized Control for CDN-based Live Video Delivery</a:t>
            </a:r>
          </a:p>
        </p:txBody>
      </p:sp>
      <p:sp>
        <p:nvSpPr>
          <p:cNvPr id="3118" name="Shape 3118"/>
          <p:cNvSpPr/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5353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b="1">
                <a:latin typeface="+mj-lt"/>
                <a:ea typeface="+mj-ea"/>
                <a:cs typeface="+mj-cs"/>
                <a:sym typeface="Helvetica Neue"/>
              </a:rPr>
              <a:t>Matt Mukerjee</a:t>
            </a:r>
            <a:r>
              <a:t>, David Naylor, Junchen Jiang, Dongsu Han, </a:t>
            </a:r>
          </a:p>
          <a:p>
            <a:pPr>
              <a:defRPr>
                <a:solidFill>
                  <a:srgbClr val="5353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Srini Seshan, Hui Zhang</a:t>
            </a:r>
          </a:p>
        </p:txBody>
      </p:sp>
      <p:pic>
        <p:nvPicPr>
          <p:cNvPr id="3119" name="image3.g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06310" y="5741796"/>
            <a:ext cx="3382434" cy="1116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0" name="image4.jpg" descr="conviva_logo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2310" y="6126946"/>
            <a:ext cx="2481485" cy="345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1" name="CMU_logo_stack_red.png"/>
          <p:cNvPicPr>
            <a:picLocks noChangeAspect="1"/>
          </p:cNvPicPr>
          <p:nvPr/>
        </p:nvPicPr>
        <p:blipFill>
          <a:blip r:embed="rId5">
            <a:extLst/>
          </a:blip>
          <a:srcRect l="0" t="0" r="3" b="4"/>
          <a:stretch>
            <a:fillRect/>
          </a:stretch>
        </p:blipFill>
        <p:spPr>
          <a:xfrm>
            <a:off x="105979" y="5556140"/>
            <a:ext cx="1953817" cy="12680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8" fill="norm" stroke="1" extrusionOk="0">
                <a:moveTo>
                  <a:pt x="2071" y="41"/>
                </a:moveTo>
                <a:cubicBezTo>
                  <a:pt x="2046" y="-22"/>
                  <a:pt x="1422" y="-10"/>
                  <a:pt x="1343" y="55"/>
                </a:cubicBezTo>
                <a:cubicBezTo>
                  <a:pt x="1306" y="84"/>
                  <a:pt x="1179" y="174"/>
                  <a:pt x="1062" y="257"/>
                </a:cubicBezTo>
                <a:cubicBezTo>
                  <a:pt x="653" y="548"/>
                  <a:pt x="275" y="1321"/>
                  <a:pt x="136" y="2142"/>
                </a:cubicBezTo>
                <a:cubicBezTo>
                  <a:pt x="62" y="2581"/>
                  <a:pt x="58" y="3509"/>
                  <a:pt x="132" y="3945"/>
                </a:cubicBezTo>
                <a:cubicBezTo>
                  <a:pt x="304" y="4964"/>
                  <a:pt x="810" y="5723"/>
                  <a:pt x="1400" y="5856"/>
                </a:cubicBezTo>
                <a:cubicBezTo>
                  <a:pt x="1698" y="5923"/>
                  <a:pt x="1666" y="5926"/>
                  <a:pt x="1952" y="5869"/>
                </a:cubicBezTo>
                <a:cubicBezTo>
                  <a:pt x="2100" y="5840"/>
                  <a:pt x="2320" y="5739"/>
                  <a:pt x="2479" y="5626"/>
                </a:cubicBezTo>
                <a:lnTo>
                  <a:pt x="2751" y="5430"/>
                </a:lnTo>
                <a:lnTo>
                  <a:pt x="2834" y="5586"/>
                </a:lnTo>
                <a:cubicBezTo>
                  <a:pt x="2880" y="5673"/>
                  <a:pt x="2929" y="5748"/>
                  <a:pt x="2944" y="5748"/>
                </a:cubicBezTo>
                <a:cubicBezTo>
                  <a:pt x="2959" y="5748"/>
                  <a:pt x="2970" y="5307"/>
                  <a:pt x="2970" y="4769"/>
                </a:cubicBezTo>
                <a:cubicBezTo>
                  <a:pt x="2970" y="4230"/>
                  <a:pt x="2957" y="3813"/>
                  <a:pt x="2940" y="3843"/>
                </a:cubicBezTo>
                <a:cubicBezTo>
                  <a:pt x="2923" y="3874"/>
                  <a:pt x="2887" y="4033"/>
                  <a:pt x="2861" y="4195"/>
                </a:cubicBezTo>
                <a:cubicBezTo>
                  <a:pt x="2680" y="5303"/>
                  <a:pt x="1951" y="6049"/>
                  <a:pt x="1448" y="5640"/>
                </a:cubicBezTo>
                <a:cubicBezTo>
                  <a:pt x="1272" y="5497"/>
                  <a:pt x="1084" y="5018"/>
                  <a:pt x="1009" y="4512"/>
                </a:cubicBezTo>
                <a:cubicBezTo>
                  <a:pt x="870" y="3568"/>
                  <a:pt x="900" y="1948"/>
                  <a:pt x="1071" y="1149"/>
                </a:cubicBezTo>
                <a:cubicBezTo>
                  <a:pt x="1222" y="438"/>
                  <a:pt x="1563" y="32"/>
                  <a:pt x="1895" y="170"/>
                </a:cubicBezTo>
                <a:cubicBezTo>
                  <a:pt x="2270" y="325"/>
                  <a:pt x="2641" y="937"/>
                  <a:pt x="2821" y="1696"/>
                </a:cubicBezTo>
                <a:cubicBezTo>
                  <a:pt x="2867" y="1890"/>
                  <a:pt x="2922" y="2054"/>
                  <a:pt x="2940" y="2054"/>
                </a:cubicBezTo>
                <a:cubicBezTo>
                  <a:pt x="2958" y="2054"/>
                  <a:pt x="2970" y="1631"/>
                  <a:pt x="2970" y="1115"/>
                </a:cubicBezTo>
                <a:cubicBezTo>
                  <a:pt x="2970" y="599"/>
                  <a:pt x="2958" y="176"/>
                  <a:pt x="2944" y="176"/>
                </a:cubicBezTo>
                <a:cubicBezTo>
                  <a:pt x="2930" y="176"/>
                  <a:pt x="2880" y="233"/>
                  <a:pt x="2830" y="305"/>
                </a:cubicBezTo>
                <a:lnTo>
                  <a:pt x="2738" y="433"/>
                </a:lnTo>
                <a:lnTo>
                  <a:pt x="2413" y="264"/>
                </a:lnTo>
                <a:cubicBezTo>
                  <a:pt x="2234" y="169"/>
                  <a:pt x="2081" y="66"/>
                  <a:pt x="2071" y="41"/>
                </a:cubicBezTo>
                <a:close/>
                <a:moveTo>
                  <a:pt x="16589" y="521"/>
                </a:moveTo>
                <a:cubicBezTo>
                  <a:pt x="16488" y="521"/>
                  <a:pt x="16388" y="568"/>
                  <a:pt x="16322" y="669"/>
                </a:cubicBezTo>
                <a:cubicBezTo>
                  <a:pt x="16160" y="919"/>
                  <a:pt x="16214" y="1462"/>
                  <a:pt x="16414" y="1574"/>
                </a:cubicBezTo>
                <a:cubicBezTo>
                  <a:pt x="16548" y="1650"/>
                  <a:pt x="16616" y="1654"/>
                  <a:pt x="16752" y="1581"/>
                </a:cubicBezTo>
                <a:cubicBezTo>
                  <a:pt x="16965" y="1467"/>
                  <a:pt x="17030" y="929"/>
                  <a:pt x="16861" y="669"/>
                </a:cubicBezTo>
                <a:cubicBezTo>
                  <a:pt x="16795" y="568"/>
                  <a:pt x="16691" y="521"/>
                  <a:pt x="16589" y="521"/>
                </a:cubicBezTo>
                <a:close/>
                <a:moveTo>
                  <a:pt x="16936" y="2108"/>
                </a:moveTo>
                <a:cubicBezTo>
                  <a:pt x="16928" y="2108"/>
                  <a:pt x="16862" y="2147"/>
                  <a:pt x="16787" y="2196"/>
                </a:cubicBezTo>
                <a:cubicBezTo>
                  <a:pt x="16696" y="2254"/>
                  <a:pt x="16523" y="2283"/>
                  <a:pt x="16269" y="2283"/>
                </a:cubicBezTo>
                <a:cubicBezTo>
                  <a:pt x="15892" y="2283"/>
                  <a:pt x="15733" y="2383"/>
                  <a:pt x="16050" y="2418"/>
                </a:cubicBezTo>
                <a:lnTo>
                  <a:pt x="16212" y="2432"/>
                </a:lnTo>
                <a:lnTo>
                  <a:pt x="16212" y="4019"/>
                </a:lnTo>
                <a:lnTo>
                  <a:pt x="16212" y="5599"/>
                </a:lnTo>
                <a:lnTo>
                  <a:pt x="16050" y="5619"/>
                </a:lnTo>
                <a:cubicBezTo>
                  <a:pt x="15961" y="5629"/>
                  <a:pt x="15887" y="5663"/>
                  <a:pt x="15887" y="5694"/>
                </a:cubicBezTo>
                <a:cubicBezTo>
                  <a:pt x="15887" y="5726"/>
                  <a:pt x="16174" y="5748"/>
                  <a:pt x="16589" y="5748"/>
                </a:cubicBezTo>
                <a:cubicBezTo>
                  <a:pt x="17005" y="5748"/>
                  <a:pt x="17296" y="5726"/>
                  <a:pt x="17296" y="5694"/>
                </a:cubicBezTo>
                <a:cubicBezTo>
                  <a:pt x="17296" y="5663"/>
                  <a:pt x="17223" y="5629"/>
                  <a:pt x="17133" y="5619"/>
                </a:cubicBezTo>
                <a:lnTo>
                  <a:pt x="16971" y="5599"/>
                </a:lnTo>
                <a:lnTo>
                  <a:pt x="16962" y="3857"/>
                </a:lnTo>
                <a:cubicBezTo>
                  <a:pt x="16957" y="2897"/>
                  <a:pt x="16944" y="2108"/>
                  <a:pt x="16936" y="2108"/>
                </a:cubicBezTo>
                <a:close/>
                <a:moveTo>
                  <a:pt x="7612" y="2169"/>
                </a:moveTo>
                <a:cubicBezTo>
                  <a:pt x="7379" y="2169"/>
                  <a:pt x="7120" y="2339"/>
                  <a:pt x="7029" y="2553"/>
                </a:cubicBezTo>
                <a:cubicBezTo>
                  <a:pt x="6947" y="2747"/>
                  <a:pt x="6897" y="2683"/>
                  <a:pt x="6897" y="2391"/>
                </a:cubicBezTo>
                <a:cubicBezTo>
                  <a:pt x="6897" y="2170"/>
                  <a:pt x="6889" y="2161"/>
                  <a:pt x="6810" y="2202"/>
                </a:cubicBezTo>
                <a:cubicBezTo>
                  <a:pt x="6762" y="2227"/>
                  <a:pt x="6532" y="2256"/>
                  <a:pt x="6296" y="2270"/>
                </a:cubicBezTo>
                <a:cubicBezTo>
                  <a:pt x="5872" y="2295"/>
                  <a:pt x="5716" y="2384"/>
                  <a:pt x="6029" y="2418"/>
                </a:cubicBezTo>
                <a:lnTo>
                  <a:pt x="6191" y="2432"/>
                </a:lnTo>
                <a:lnTo>
                  <a:pt x="6191" y="4019"/>
                </a:lnTo>
                <a:lnTo>
                  <a:pt x="6191" y="5599"/>
                </a:lnTo>
                <a:lnTo>
                  <a:pt x="6029" y="5619"/>
                </a:lnTo>
                <a:cubicBezTo>
                  <a:pt x="5939" y="5629"/>
                  <a:pt x="5866" y="5663"/>
                  <a:pt x="5866" y="5694"/>
                </a:cubicBezTo>
                <a:cubicBezTo>
                  <a:pt x="5866" y="5727"/>
                  <a:pt x="6178" y="5748"/>
                  <a:pt x="6630" y="5748"/>
                </a:cubicBezTo>
                <a:cubicBezTo>
                  <a:pt x="7085" y="5748"/>
                  <a:pt x="7389" y="5727"/>
                  <a:pt x="7389" y="5694"/>
                </a:cubicBezTo>
                <a:cubicBezTo>
                  <a:pt x="7389" y="5663"/>
                  <a:pt x="7294" y="5629"/>
                  <a:pt x="7174" y="5619"/>
                </a:cubicBezTo>
                <a:lnTo>
                  <a:pt x="6954" y="5599"/>
                </a:lnTo>
                <a:lnTo>
                  <a:pt x="6941" y="4458"/>
                </a:lnTo>
                <a:cubicBezTo>
                  <a:pt x="6929" y="3224"/>
                  <a:pt x="6949" y="2992"/>
                  <a:pt x="7108" y="2702"/>
                </a:cubicBezTo>
                <a:cubicBezTo>
                  <a:pt x="7228" y="2483"/>
                  <a:pt x="7275" y="2518"/>
                  <a:pt x="7275" y="2824"/>
                </a:cubicBezTo>
                <a:cubicBezTo>
                  <a:pt x="7275" y="3267"/>
                  <a:pt x="7561" y="3482"/>
                  <a:pt x="7845" y="3256"/>
                </a:cubicBezTo>
                <a:cubicBezTo>
                  <a:pt x="7974" y="3153"/>
                  <a:pt x="7999" y="3067"/>
                  <a:pt x="7999" y="2722"/>
                </a:cubicBezTo>
                <a:cubicBezTo>
                  <a:pt x="7999" y="2343"/>
                  <a:pt x="7879" y="2169"/>
                  <a:pt x="7612" y="2169"/>
                </a:cubicBezTo>
                <a:close/>
                <a:moveTo>
                  <a:pt x="15449" y="2169"/>
                </a:moveTo>
                <a:cubicBezTo>
                  <a:pt x="15330" y="2169"/>
                  <a:pt x="15234" y="2208"/>
                  <a:pt x="15159" y="2290"/>
                </a:cubicBezTo>
                <a:cubicBezTo>
                  <a:pt x="15052" y="2407"/>
                  <a:pt x="15039" y="2413"/>
                  <a:pt x="14869" y="2324"/>
                </a:cubicBezTo>
                <a:cubicBezTo>
                  <a:pt x="14667" y="2218"/>
                  <a:pt x="14261" y="2199"/>
                  <a:pt x="14049" y="2290"/>
                </a:cubicBezTo>
                <a:cubicBezTo>
                  <a:pt x="13870" y="2367"/>
                  <a:pt x="13643" y="2661"/>
                  <a:pt x="13575" y="2911"/>
                </a:cubicBezTo>
                <a:cubicBezTo>
                  <a:pt x="13509" y="3156"/>
                  <a:pt x="13508" y="3583"/>
                  <a:pt x="13575" y="3830"/>
                </a:cubicBezTo>
                <a:cubicBezTo>
                  <a:pt x="13604" y="3936"/>
                  <a:pt x="13686" y="4091"/>
                  <a:pt x="13755" y="4174"/>
                </a:cubicBezTo>
                <a:lnTo>
                  <a:pt x="13882" y="4330"/>
                </a:lnTo>
                <a:lnTo>
                  <a:pt x="13751" y="4411"/>
                </a:lnTo>
                <a:cubicBezTo>
                  <a:pt x="13513" y="4566"/>
                  <a:pt x="13465" y="4700"/>
                  <a:pt x="13465" y="5248"/>
                </a:cubicBezTo>
                <a:cubicBezTo>
                  <a:pt x="13465" y="5687"/>
                  <a:pt x="13476" y="5749"/>
                  <a:pt x="13562" y="5890"/>
                </a:cubicBezTo>
                <a:lnTo>
                  <a:pt x="13659" y="6052"/>
                </a:lnTo>
                <a:lnTo>
                  <a:pt x="13536" y="6207"/>
                </a:lnTo>
                <a:cubicBezTo>
                  <a:pt x="13380" y="6411"/>
                  <a:pt x="13334" y="6566"/>
                  <a:pt x="13334" y="6862"/>
                </a:cubicBezTo>
                <a:cubicBezTo>
                  <a:pt x="13334" y="7307"/>
                  <a:pt x="13499" y="7583"/>
                  <a:pt x="13878" y="7774"/>
                </a:cubicBezTo>
                <a:cubicBezTo>
                  <a:pt x="13982" y="7826"/>
                  <a:pt x="14163" y="7848"/>
                  <a:pt x="14400" y="7835"/>
                </a:cubicBezTo>
                <a:cubicBezTo>
                  <a:pt x="14699" y="7818"/>
                  <a:pt x="14795" y="7793"/>
                  <a:pt x="14957" y="7666"/>
                </a:cubicBezTo>
                <a:cubicBezTo>
                  <a:pt x="15321" y="7381"/>
                  <a:pt x="15505" y="6867"/>
                  <a:pt x="15501" y="6160"/>
                </a:cubicBezTo>
                <a:cubicBezTo>
                  <a:pt x="15499" y="5679"/>
                  <a:pt x="15442" y="5413"/>
                  <a:pt x="15304" y="5255"/>
                </a:cubicBezTo>
                <a:cubicBezTo>
                  <a:pt x="15206" y="5143"/>
                  <a:pt x="15130" y="5126"/>
                  <a:pt x="14479" y="5099"/>
                </a:cubicBezTo>
                <a:cubicBezTo>
                  <a:pt x="13841" y="5073"/>
                  <a:pt x="13752" y="5058"/>
                  <a:pt x="13680" y="4958"/>
                </a:cubicBezTo>
                <a:lnTo>
                  <a:pt x="13597" y="4850"/>
                </a:lnTo>
                <a:lnTo>
                  <a:pt x="13702" y="4681"/>
                </a:lnTo>
                <a:cubicBezTo>
                  <a:pt x="13827" y="4481"/>
                  <a:pt x="13998" y="4398"/>
                  <a:pt x="14154" y="4465"/>
                </a:cubicBezTo>
                <a:cubicBezTo>
                  <a:pt x="14453" y="4593"/>
                  <a:pt x="14912" y="4460"/>
                  <a:pt x="15102" y="4188"/>
                </a:cubicBezTo>
                <a:cubicBezTo>
                  <a:pt x="15262" y="3958"/>
                  <a:pt x="15323" y="3671"/>
                  <a:pt x="15308" y="3256"/>
                </a:cubicBezTo>
                <a:lnTo>
                  <a:pt x="15295" y="2905"/>
                </a:lnTo>
                <a:lnTo>
                  <a:pt x="15479" y="2925"/>
                </a:lnTo>
                <a:cubicBezTo>
                  <a:pt x="15712" y="2951"/>
                  <a:pt x="15773" y="2871"/>
                  <a:pt x="15773" y="2547"/>
                </a:cubicBezTo>
                <a:cubicBezTo>
                  <a:pt x="15773" y="2242"/>
                  <a:pt x="15712" y="2169"/>
                  <a:pt x="15449" y="2169"/>
                </a:cubicBezTo>
                <a:close/>
                <a:moveTo>
                  <a:pt x="9078" y="2202"/>
                </a:moveTo>
                <a:cubicBezTo>
                  <a:pt x="8961" y="2279"/>
                  <a:pt x="8675" y="2338"/>
                  <a:pt x="8380" y="2351"/>
                </a:cubicBezTo>
                <a:cubicBezTo>
                  <a:pt x="8133" y="2362"/>
                  <a:pt x="8118" y="2368"/>
                  <a:pt x="8266" y="2398"/>
                </a:cubicBezTo>
                <a:lnTo>
                  <a:pt x="8437" y="2432"/>
                </a:lnTo>
                <a:lnTo>
                  <a:pt x="8437" y="4046"/>
                </a:lnTo>
                <a:lnTo>
                  <a:pt x="8437" y="5660"/>
                </a:lnTo>
                <a:lnTo>
                  <a:pt x="8266" y="5694"/>
                </a:lnTo>
                <a:cubicBezTo>
                  <a:pt x="8172" y="5713"/>
                  <a:pt x="8402" y="5727"/>
                  <a:pt x="8780" y="5728"/>
                </a:cubicBezTo>
                <a:cubicBezTo>
                  <a:pt x="9157" y="5728"/>
                  <a:pt x="9399" y="5713"/>
                  <a:pt x="9315" y="5694"/>
                </a:cubicBezTo>
                <a:lnTo>
                  <a:pt x="9161" y="5660"/>
                </a:lnTo>
                <a:lnTo>
                  <a:pt x="9161" y="4424"/>
                </a:lnTo>
                <a:lnTo>
                  <a:pt x="9161" y="3188"/>
                </a:lnTo>
                <a:lnTo>
                  <a:pt x="9267" y="2938"/>
                </a:lnTo>
                <a:cubicBezTo>
                  <a:pt x="9475" y="2454"/>
                  <a:pt x="9749" y="2328"/>
                  <a:pt x="9920" y="2641"/>
                </a:cubicBezTo>
                <a:lnTo>
                  <a:pt x="10021" y="2824"/>
                </a:lnTo>
                <a:lnTo>
                  <a:pt x="10012" y="4242"/>
                </a:lnTo>
                <a:lnTo>
                  <a:pt x="9999" y="5660"/>
                </a:lnTo>
                <a:lnTo>
                  <a:pt x="9850" y="5694"/>
                </a:lnTo>
                <a:cubicBezTo>
                  <a:pt x="9766" y="5713"/>
                  <a:pt x="10004" y="5728"/>
                  <a:pt x="10381" y="5728"/>
                </a:cubicBezTo>
                <a:cubicBezTo>
                  <a:pt x="10758" y="5727"/>
                  <a:pt x="10989" y="5713"/>
                  <a:pt x="10894" y="5694"/>
                </a:cubicBezTo>
                <a:lnTo>
                  <a:pt x="10723" y="5660"/>
                </a:lnTo>
                <a:lnTo>
                  <a:pt x="10706" y="4282"/>
                </a:lnTo>
                <a:cubicBezTo>
                  <a:pt x="10689" y="3041"/>
                  <a:pt x="10678" y="2881"/>
                  <a:pt x="10609" y="2702"/>
                </a:cubicBezTo>
                <a:cubicBezTo>
                  <a:pt x="10471" y="2340"/>
                  <a:pt x="10359" y="2255"/>
                  <a:pt x="10008" y="2256"/>
                </a:cubicBezTo>
                <a:cubicBezTo>
                  <a:pt x="9669" y="2257"/>
                  <a:pt x="9479" y="2369"/>
                  <a:pt x="9302" y="2662"/>
                </a:cubicBezTo>
                <a:cubicBezTo>
                  <a:pt x="9251" y="2744"/>
                  <a:pt x="9192" y="2800"/>
                  <a:pt x="9174" y="2783"/>
                </a:cubicBezTo>
                <a:cubicBezTo>
                  <a:pt x="9156" y="2766"/>
                  <a:pt x="9144" y="2615"/>
                  <a:pt x="9144" y="2452"/>
                </a:cubicBezTo>
                <a:cubicBezTo>
                  <a:pt x="9144" y="2193"/>
                  <a:pt x="9136" y="2164"/>
                  <a:pt x="9078" y="2202"/>
                </a:cubicBezTo>
                <a:close/>
                <a:moveTo>
                  <a:pt x="12140" y="2229"/>
                </a:moveTo>
                <a:cubicBezTo>
                  <a:pt x="11992" y="2230"/>
                  <a:pt x="11838" y="2259"/>
                  <a:pt x="11728" y="2317"/>
                </a:cubicBezTo>
                <a:cubicBezTo>
                  <a:pt x="11175" y="2607"/>
                  <a:pt x="10873" y="3702"/>
                  <a:pt x="11065" y="4721"/>
                </a:cubicBezTo>
                <a:cubicBezTo>
                  <a:pt x="11149" y="5165"/>
                  <a:pt x="11443" y="5632"/>
                  <a:pt x="11719" y="5768"/>
                </a:cubicBezTo>
                <a:cubicBezTo>
                  <a:pt x="11964" y="5888"/>
                  <a:pt x="12464" y="5864"/>
                  <a:pt x="12658" y="5721"/>
                </a:cubicBezTo>
                <a:cubicBezTo>
                  <a:pt x="12736" y="5664"/>
                  <a:pt x="12843" y="5550"/>
                  <a:pt x="12899" y="5464"/>
                </a:cubicBezTo>
                <a:cubicBezTo>
                  <a:pt x="13010" y="5295"/>
                  <a:pt x="13180" y="4786"/>
                  <a:pt x="13180" y="4620"/>
                </a:cubicBezTo>
                <a:cubicBezTo>
                  <a:pt x="13181" y="4445"/>
                  <a:pt x="13118" y="4504"/>
                  <a:pt x="13057" y="4735"/>
                </a:cubicBezTo>
                <a:cubicBezTo>
                  <a:pt x="12789" y="5756"/>
                  <a:pt x="12081" y="6018"/>
                  <a:pt x="11842" y="5187"/>
                </a:cubicBezTo>
                <a:cubicBezTo>
                  <a:pt x="11782" y="4979"/>
                  <a:pt x="11772" y="4821"/>
                  <a:pt x="11781" y="4411"/>
                </a:cubicBezTo>
                <a:lnTo>
                  <a:pt x="11789" y="3897"/>
                </a:lnTo>
                <a:lnTo>
                  <a:pt x="12491" y="3884"/>
                </a:lnTo>
                <a:lnTo>
                  <a:pt x="13193" y="3870"/>
                </a:lnTo>
                <a:lnTo>
                  <a:pt x="13167" y="3600"/>
                </a:lnTo>
                <a:cubicBezTo>
                  <a:pt x="13119" y="3057"/>
                  <a:pt x="12852" y="2532"/>
                  <a:pt x="12518" y="2317"/>
                </a:cubicBezTo>
                <a:cubicBezTo>
                  <a:pt x="12430" y="2260"/>
                  <a:pt x="12289" y="2229"/>
                  <a:pt x="12140" y="2229"/>
                </a:cubicBezTo>
                <a:close/>
                <a:moveTo>
                  <a:pt x="18423" y="2229"/>
                </a:moveTo>
                <a:cubicBezTo>
                  <a:pt x="18275" y="2230"/>
                  <a:pt x="18121" y="2259"/>
                  <a:pt x="18011" y="2317"/>
                </a:cubicBezTo>
                <a:cubicBezTo>
                  <a:pt x="17458" y="2607"/>
                  <a:pt x="17160" y="3702"/>
                  <a:pt x="17353" y="4721"/>
                </a:cubicBezTo>
                <a:cubicBezTo>
                  <a:pt x="17437" y="5165"/>
                  <a:pt x="17730" y="5632"/>
                  <a:pt x="18007" y="5768"/>
                </a:cubicBezTo>
                <a:cubicBezTo>
                  <a:pt x="18251" y="5888"/>
                  <a:pt x="18747" y="5864"/>
                  <a:pt x="18941" y="5721"/>
                </a:cubicBezTo>
                <a:cubicBezTo>
                  <a:pt x="19019" y="5664"/>
                  <a:pt x="19131" y="5550"/>
                  <a:pt x="19187" y="5464"/>
                </a:cubicBezTo>
                <a:cubicBezTo>
                  <a:pt x="19298" y="5295"/>
                  <a:pt x="19467" y="4786"/>
                  <a:pt x="19468" y="4620"/>
                </a:cubicBezTo>
                <a:cubicBezTo>
                  <a:pt x="19468" y="4445"/>
                  <a:pt x="19401" y="4504"/>
                  <a:pt x="19340" y="4735"/>
                </a:cubicBezTo>
                <a:cubicBezTo>
                  <a:pt x="19072" y="5756"/>
                  <a:pt x="18368" y="6018"/>
                  <a:pt x="18129" y="5187"/>
                </a:cubicBezTo>
                <a:cubicBezTo>
                  <a:pt x="18069" y="4979"/>
                  <a:pt x="18059" y="4821"/>
                  <a:pt x="18068" y="4411"/>
                </a:cubicBezTo>
                <a:lnTo>
                  <a:pt x="18077" y="3897"/>
                </a:lnTo>
                <a:lnTo>
                  <a:pt x="18779" y="3884"/>
                </a:lnTo>
                <a:lnTo>
                  <a:pt x="19476" y="3870"/>
                </a:lnTo>
                <a:lnTo>
                  <a:pt x="19454" y="3600"/>
                </a:lnTo>
                <a:cubicBezTo>
                  <a:pt x="19406" y="3057"/>
                  <a:pt x="19140" y="2532"/>
                  <a:pt x="18805" y="2317"/>
                </a:cubicBezTo>
                <a:cubicBezTo>
                  <a:pt x="18717" y="2260"/>
                  <a:pt x="18572" y="2229"/>
                  <a:pt x="18423" y="2229"/>
                </a:cubicBezTo>
                <a:close/>
                <a:moveTo>
                  <a:pt x="4515" y="2243"/>
                </a:moveTo>
                <a:cubicBezTo>
                  <a:pt x="4015" y="2209"/>
                  <a:pt x="3756" y="2313"/>
                  <a:pt x="3580" y="2621"/>
                </a:cubicBezTo>
                <a:cubicBezTo>
                  <a:pt x="3471" y="2813"/>
                  <a:pt x="3462" y="2864"/>
                  <a:pt x="3479" y="3100"/>
                </a:cubicBezTo>
                <a:cubicBezTo>
                  <a:pt x="3503" y="3427"/>
                  <a:pt x="3574" y="3519"/>
                  <a:pt x="3813" y="3519"/>
                </a:cubicBezTo>
                <a:cubicBezTo>
                  <a:pt x="4023" y="3519"/>
                  <a:pt x="4116" y="3383"/>
                  <a:pt x="4116" y="3067"/>
                </a:cubicBezTo>
                <a:cubicBezTo>
                  <a:pt x="4116" y="2880"/>
                  <a:pt x="4095" y="2831"/>
                  <a:pt x="3944" y="2668"/>
                </a:cubicBezTo>
                <a:cubicBezTo>
                  <a:pt x="3872" y="2590"/>
                  <a:pt x="3868" y="2584"/>
                  <a:pt x="3931" y="2486"/>
                </a:cubicBezTo>
                <a:cubicBezTo>
                  <a:pt x="3976" y="2415"/>
                  <a:pt x="4077" y="2374"/>
                  <a:pt x="4243" y="2358"/>
                </a:cubicBezTo>
                <a:cubicBezTo>
                  <a:pt x="4470" y="2335"/>
                  <a:pt x="4495" y="2347"/>
                  <a:pt x="4616" y="2513"/>
                </a:cubicBezTo>
                <a:lnTo>
                  <a:pt x="4743" y="2689"/>
                </a:lnTo>
                <a:lnTo>
                  <a:pt x="4743" y="3236"/>
                </a:lnTo>
                <a:lnTo>
                  <a:pt x="4743" y="3776"/>
                </a:lnTo>
                <a:lnTo>
                  <a:pt x="4269" y="3850"/>
                </a:lnTo>
                <a:cubicBezTo>
                  <a:pt x="3571" y="3958"/>
                  <a:pt x="3329" y="4182"/>
                  <a:pt x="3286" y="4762"/>
                </a:cubicBezTo>
                <a:cubicBezTo>
                  <a:pt x="3250" y="5256"/>
                  <a:pt x="3387" y="5613"/>
                  <a:pt x="3681" y="5782"/>
                </a:cubicBezTo>
                <a:cubicBezTo>
                  <a:pt x="3918" y="5917"/>
                  <a:pt x="4364" y="5861"/>
                  <a:pt x="4589" y="5667"/>
                </a:cubicBezTo>
                <a:lnTo>
                  <a:pt x="4774" y="5511"/>
                </a:lnTo>
                <a:lnTo>
                  <a:pt x="4883" y="5667"/>
                </a:lnTo>
                <a:cubicBezTo>
                  <a:pt x="4969" y="5793"/>
                  <a:pt x="5038" y="5830"/>
                  <a:pt x="5212" y="5849"/>
                </a:cubicBezTo>
                <a:cubicBezTo>
                  <a:pt x="5510" y="5882"/>
                  <a:pt x="5700" y="5759"/>
                  <a:pt x="5774" y="5484"/>
                </a:cubicBezTo>
                <a:cubicBezTo>
                  <a:pt x="5879" y="5097"/>
                  <a:pt x="5817" y="4942"/>
                  <a:pt x="5704" y="5309"/>
                </a:cubicBezTo>
                <a:cubicBezTo>
                  <a:pt x="5634" y="5533"/>
                  <a:pt x="5561" y="5567"/>
                  <a:pt x="5480" y="5417"/>
                </a:cubicBezTo>
                <a:cubicBezTo>
                  <a:pt x="5441" y="5344"/>
                  <a:pt x="5424" y="5010"/>
                  <a:pt x="5410" y="4080"/>
                </a:cubicBezTo>
                <a:cubicBezTo>
                  <a:pt x="5388" y="2665"/>
                  <a:pt x="5380" y="2621"/>
                  <a:pt x="5081" y="2398"/>
                </a:cubicBezTo>
                <a:cubicBezTo>
                  <a:pt x="4941" y="2294"/>
                  <a:pt x="4815" y="2263"/>
                  <a:pt x="4515" y="2243"/>
                </a:cubicBezTo>
                <a:close/>
                <a:moveTo>
                  <a:pt x="7520" y="6977"/>
                </a:moveTo>
                <a:cubicBezTo>
                  <a:pt x="7509" y="6977"/>
                  <a:pt x="7454" y="7013"/>
                  <a:pt x="7397" y="7058"/>
                </a:cubicBezTo>
                <a:cubicBezTo>
                  <a:pt x="7341" y="7102"/>
                  <a:pt x="7106" y="7160"/>
                  <a:pt x="6875" y="7186"/>
                </a:cubicBezTo>
                <a:cubicBezTo>
                  <a:pt x="6543" y="7225"/>
                  <a:pt x="6494" y="7242"/>
                  <a:pt x="6630" y="7267"/>
                </a:cubicBezTo>
                <a:lnTo>
                  <a:pt x="6801" y="7301"/>
                </a:lnTo>
                <a:lnTo>
                  <a:pt x="6801" y="9942"/>
                </a:lnTo>
                <a:lnTo>
                  <a:pt x="6801" y="12575"/>
                </a:lnTo>
                <a:lnTo>
                  <a:pt x="6638" y="12596"/>
                </a:lnTo>
                <a:cubicBezTo>
                  <a:pt x="6549" y="12606"/>
                  <a:pt x="6476" y="12640"/>
                  <a:pt x="6476" y="12670"/>
                </a:cubicBezTo>
                <a:cubicBezTo>
                  <a:pt x="6476" y="12703"/>
                  <a:pt x="6767" y="12724"/>
                  <a:pt x="7182" y="12724"/>
                </a:cubicBezTo>
                <a:cubicBezTo>
                  <a:pt x="7598" y="12724"/>
                  <a:pt x="7884" y="12703"/>
                  <a:pt x="7884" y="12670"/>
                </a:cubicBezTo>
                <a:cubicBezTo>
                  <a:pt x="7884" y="12640"/>
                  <a:pt x="7811" y="12606"/>
                  <a:pt x="7722" y="12596"/>
                </a:cubicBezTo>
                <a:lnTo>
                  <a:pt x="7564" y="12575"/>
                </a:lnTo>
                <a:lnTo>
                  <a:pt x="7551" y="9780"/>
                </a:lnTo>
                <a:cubicBezTo>
                  <a:pt x="7546" y="8240"/>
                  <a:pt x="7532" y="6977"/>
                  <a:pt x="7520" y="6977"/>
                </a:cubicBezTo>
                <a:close/>
                <a:moveTo>
                  <a:pt x="9030" y="6977"/>
                </a:moveTo>
                <a:lnTo>
                  <a:pt x="8929" y="7078"/>
                </a:lnTo>
                <a:cubicBezTo>
                  <a:pt x="8857" y="7150"/>
                  <a:pt x="8715" y="7184"/>
                  <a:pt x="8407" y="7207"/>
                </a:cubicBezTo>
                <a:cubicBezTo>
                  <a:pt x="8102" y="7229"/>
                  <a:pt x="8029" y="7245"/>
                  <a:pt x="8152" y="7267"/>
                </a:cubicBezTo>
                <a:lnTo>
                  <a:pt x="8323" y="7301"/>
                </a:lnTo>
                <a:lnTo>
                  <a:pt x="8323" y="9942"/>
                </a:lnTo>
                <a:lnTo>
                  <a:pt x="8323" y="12575"/>
                </a:lnTo>
                <a:lnTo>
                  <a:pt x="8161" y="12596"/>
                </a:lnTo>
                <a:cubicBezTo>
                  <a:pt x="8072" y="12606"/>
                  <a:pt x="7999" y="12640"/>
                  <a:pt x="7999" y="12670"/>
                </a:cubicBezTo>
                <a:cubicBezTo>
                  <a:pt x="7999" y="12703"/>
                  <a:pt x="8284" y="12724"/>
                  <a:pt x="8687" y="12724"/>
                </a:cubicBezTo>
                <a:cubicBezTo>
                  <a:pt x="9091" y="12724"/>
                  <a:pt x="9372" y="12703"/>
                  <a:pt x="9372" y="12670"/>
                </a:cubicBezTo>
                <a:cubicBezTo>
                  <a:pt x="9372" y="12640"/>
                  <a:pt x="9299" y="12606"/>
                  <a:pt x="9210" y="12596"/>
                </a:cubicBezTo>
                <a:lnTo>
                  <a:pt x="9047" y="12575"/>
                </a:lnTo>
                <a:lnTo>
                  <a:pt x="9038" y="9780"/>
                </a:lnTo>
                <a:lnTo>
                  <a:pt x="9030" y="6977"/>
                </a:lnTo>
                <a:close/>
                <a:moveTo>
                  <a:pt x="0" y="7213"/>
                </a:moveTo>
                <a:lnTo>
                  <a:pt x="0" y="9969"/>
                </a:lnTo>
                <a:lnTo>
                  <a:pt x="0" y="12724"/>
                </a:lnTo>
                <a:lnTo>
                  <a:pt x="496" y="12724"/>
                </a:lnTo>
                <a:cubicBezTo>
                  <a:pt x="801" y="12724"/>
                  <a:pt x="992" y="12699"/>
                  <a:pt x="992" y="12663"/>
                </a:cubicBezTo>
                <a:cubicBezTo>
                  <a:pt x="992" y="12631"/>
                  <a:pt x="937" y="12609"/>
                  <a:pt x="873" y="12609"/>
                </a:cubicBezTo>
                <a:cubicBezTo>
                  <a:pt x="726" y="12609"/>
                  <a:pt x="584" y="12394"/>
                  <a:pt x="553" y="12130"/>
                </a:cubicBezTo>
                <a:cubicBezTo>
                  <a:pt x="514" y="11793"/>
                  <a:pt x="550" y="7709"/>
                  <a:pt x="592" y="7720"/>
                </a:cubicBezTo>
                <a:cubicBezTo>
                  <a:pt x="613" y="7725"/>
                  <a:pt x="884" y="8852"/>
                  <a:pt x="1198" y="10225"/>
                </a:cubicBezTo>
                <a:cubicBezTo>
                  <a:pt x="1710" y="12468"/>
                  <a:pt x="1778" y="12724"/>
                  <a:pt x="1852" y="12724"/>
                </a:cubicBezTo>
                <a:cubicBezTo>
                  <a:pt x="1925" y="12724"/>
                  <a:pt x="1988" y="12477"/>
                  <a:pt x="2483" y="10286"/>
                </a:cubicBezTo>
                <a:cubicBezTo>
                  <a:pt x="2786" y="8946"/>
                  <a:pt x="3052" y="7853"/>
                  <a:pt x="3071" y="7855"/>
                </a:cubicBezTo>
                <a:cubicBezTo>
                  <a:pt x="3093" y="7857"/>
                  <a:pt x="3106" y="8802"/>
                  <a:pt x="3106" y="10219"/>
                </a:cubicBezTo>
                <a:lnTo>
                  <a:pt x="3106" y="12575"/>
                </a:lnTo>
                <a:lnTo>
                  <a:pt x="2905" y="12596"/>
                </a:lnTo>
                <a:cubicBezTo>
                  <a:pt x="2795" y="12605"/>
                  <a:pt x="2703" y="12639"/>
                  <a:pt x="2703" y="12670"/>
                </a:cubicBezTo>
                <a:cubicBezTo>
                  <a:pt x="2703" y="12703"/>
                  <a:pt x="3027" y="12724"/>
                  <a:pt x="3506" y="12724"/>
                </a:cubicBezTo>
                <a:cubicBezTo>
                  <a:pt x="3983" y="12724"/>
                  <a:pt x="4304" y="12703"/>
                  <a:pt x="4304" y="12670"/>
                </a:cubicBezTo>
                <a:cubicBezTo>
                  <a:pt x="4304" y="12639"/>
                  <a:pt x="4224" y="12606"/>
                  <a:pt x="4124" y="12596"/>
                </a:cubicBezTo>
                <a:lnTo>
                  <a:pt x="3944" y="12575"/>
                </a:lnTo>
                <a:lnTo>
                  <a:pt x="3944" y="9942"/>
                </a:lnTo>
                <a:lnTo>
                  <a:pt x="3944" y="7301"/>
                </a:lnTo>
                <a:lnTo>
                  <a:pt x="4133" y="7267"/>
                </a:lnTo>
                <a:cubicBezTo>
                  <a:pt x="4239" y="7248"/>
                  <a:pt x="4043" y="7225"/>
                  <a:pt x="3690" y="7220"/>
                </a:cubicBezTo>
                <a:lnTo>
                  <a:pt x="3058" y="7213"/>
                </a:lnTo>
                <a:lnTo>
                  <a:pt x="2685" y="8868"/>
                </a:lnTo>
                <a:cubicBezTo>
                  <a:pt x="2286" y="10638"/>
                  <a:pt x="2222" y="10892"/>
                  <a:pt x="2176" y="10813"/>
                </a:cubicBezTo>
                <a:cubicBezTo>
                  <a:pt x="2160" y="10785"/>
                  <a:pt x="1970" y="9965"/>
                  <a:pt x="1755" y="8989"/>
                </a:cubicBezTo>
                <a:lnTo>
                  <a:pt x="1360" y="7213"/>
                </a:lnTo>
                <a:lnTo>
                  <a:pt x="680" y="7213"/>
                </a:lnTo>
                <a:lnTo>
                  <a:pt x="0" y="7213"/>
                </a:lnTo>
                <a:close/>
                <a:moveTo>
                  <a:pt x="12829" y="9091"/>
                </a:moveTo>
                <a:cubicBezTo>
                  <a:pt x="12824" y="9091"/>
                  <a:pt x="12751" y="9125"/>
                  <a:pt x="12667" y="9172"/>
                </a:cubicBezTo>
                <a:cubicBezTo>
                  <a:pt x="12578" y="9221"/>
                  <a:pt x="12369" y="9258"/>
                  <a:pt x="12162" y="9260"/>
                </a:cubicBezTo>
                <a:cubicBezTo>
                  <a:pt x="11808" y="9262"/>
                  <a:pt x="11672" y="9361"/>
                  <a:pt x="11974" y="9395"/>
                </a:cubicBezTo>
                <a:lnTo>
                  <a:pt x="12132" y="9408"/>
                </a:lnTo>
                <a:lnTo>
                  <a:pt x="12132" y="10995"/>
                </a:lnTo>
                <a:lnTo>
                  <a:pt x="12132" y="12575"/>
                </a:lnTo>
                <a:lnTo>
                  <a:pt x="11974" y="12596"/>
                </a:lnTo>
                <a:cubicBezTo>
                  <a:pt x="11885" y="12606"/>
                  <a:pt x="11811" y="12640"/>
                  <a:pt x="11811" y="12670"/>
                </a:cubicBezTo>
                <a:cubicBezTo>
                  <a:pt x="11811" y="12702"/>
                  <a:pt x="12086" y="12724"/>
                  <a:pt x="12478" y="12724"/>
                </a:cubicBezTo>
                <a:cubicBezTo>
                  <a:pt x="12869" y="12724"/>
                  <a:pt x="13145" y="12702"/>
                  <a:pt x="13145" y="12670"/>
                </a:cubicBezTo>
                <a:cubicBezTo>
                  <a:pt x="13145" y="12640"/>
                  <a:pt x="13079" y="12606"/>
                  <a:pt x="13000" y="12596"/>
                </a:cubicBezTo>
                <a:lnTo>
                  <a:pt x="12856" y="12575"/>
                </a:lnTo>
                <a:lnTo>
                  <a:pt x="12847" y="11522"/>
                </a:lnTo>
                <a:cubicBezTo>
                  <a:pt x="12833" y="10303"/>
                  <a:pt x="12854" y="10120"/>
                  <a:pt x="13071" y="9759"/>
                </a:cubicBezTo>
                <a:cubicBezTo>
                  <a:pt x="13248" y="9464"/>
                  <a:pt x="13408" y="9386"/>
                  <a:pt x="13544" y="9523"/>
                </a:cubicBezTo>
                <a:cubicBezTo>
                  <a:pt x="13696" y="9675"/>
                  <a:pt x="13719" y="9953"/>
                  <a:pt x="13707" y="11319"/>
                </a:cubicBezTo>
                <a:lnTo>
                  <a:pt x="13694" y="12575"/>
                </a:lnTo>
                <a:lnTo>
                  <a:pt x="13553" y="12596"/>
                </a:lnTo>
                <a:cubicBezTo>
                  <a:pt x="13475" y="12606"/>
                  <a:pt x="13408" y="12640"/>
                  <a:pt x="13408" y="12670"/>
                </a:cubicBezTo>
                <a:cubicBezTo>
                  <a:pt x="13408" y="12702"/>
                  <a:pt x="13685" y="12724"/>
                  <a:pt x="14075" y="12724"/>
                </a:cubicBezTo>
                <a:cubicBezTo>
                  <a:pt x="14467" y="12724"/>
                  <a:pt x="14742" y="12702"/>
                  <a:pt x="14742" y="12670"/>
                </a:cubicBezTo>
                <a:cubicBezTo>
                  <a:pt x="14742" y="12640"/>
                  <a:pt x="14669" y="12606"/>
                  <a:pt x="14580" y="12596"/>
                </a:cubicBezTo>
                <a:lnTo>
                  <a:pt x="14418" y="12575"/>
                </a:lnTo>
                <a:lnTo>
                  <a:pt x="14400" y="11198"/>
                </a:lnTo>
                <a:cubicBezTo>
                  <a:pt x="14388" y="10386"/>
                  <a:pt x="14363" y="9765"/>
                  <a:pt x="14339" y="9678"/>
                </a:cubicBezTo>
                <a:cubicBezTo>
                  <a:pt x="14315" y="9598"/>
                  <a:pt x="14250" y="9462"/>
                  <a:pt x="14194" y="9381"/>
                </a:cubicBezTo>
                <a:cubicBezTo>
                  <a:pt x="14105" y="9253"/>
                  <a:pt x="14046" y="9230"/>
                  <a:pt x="13764" y="9212"/>
                </a:cubicBezTo>
                <a:cubicBezTo>
                  <a:pt x="13388" y="9188"/>
                  <a:pt x="13178" y="9286"/>
                  <a:pt x="13009" y="9557"/>
                </a:cubicBezTo>
                <a:cubicBezTo>
                  <a:pt x="12950" y="9652"/>
                  <a:pt x="12886" y="9715"/>
                  <a:pt x="12869" y="9698"/>
                </a:cubicBezTo>
                <a:cubicBezTo>
                  <a:pt x="12851" y="9682"/>
                  <a:pt x="12838" y="9540"/>
                  <a:pt x="12838" y="9381"/>
                </a:cubicBezTo>
                <a:cubicBezTo>
                  <a:pt x="12838" y="9222"/>
                  <a:pt x="12834" y="9090"/>
                  <a:pt x="12829" y="9091"/>
                </a:cubicBezTo>
                <a:close/>
                <a:moveTo>
                  <a:pt x="5379" y="9206"/>
                </a:moveTo>
                <a:cubicBezTo>
                  <a:pt x="5134" y="9206"/>
                  <a:pt x="5046" y="9236"/>
                  <a:pt x="4883" y="9361"/>
                </a:cubicBezTo>
                <a:cubicBezTo>
                  <a:pt x="4529" y="9633"/>
                  <a:pt x="4332" y="10120"/>
                  <a:pt x="4282" y="10847"/>
                </a:cubicBezTo>
                <a:cubicBezTo>
                  <a:pt x="4219" y="11764"/>
                  <a:pt x="4528" y="12534"/>
                  <a:pt x="5059" y="12765"/>
                </a:cubicBezTo>
                <a:cubicBezTo>
                  <a:pt x="5289" y="12865"/>
                  <a:pt x="5703" y="12821"/>
                  <a:pt x="5914" y="12677"/>
                </a:cubicBezTo>
                <a:cubicBezTo>
                  <a:pt x="6170" y="12503"/>
                  <a:pt x="6437" y="11953"/>
                  <a:pt x="6437" y="11603"/>
                </a:cubicBezTo>
                <a:cubicBezTo>
                  <a:pt x="6437" y="11426"/>
                  <a:pt x="6372" y="11479"/>
                  <a:pt x="6327" y="11691"/>
                </a:cubicBezTo>
                <a:cubicBezTo>
                  <a:pt x="6190" y="12327"/>
                  <a:pt x="5680" y="12827"/>
                  <a:pt x="5397" y="12602"/>
                </a:cubicBezTo>
                <a:cubicBezTo>
                  <a:pt x="5117" y="12381"/>
                  <a:pt x="5014" y="11982"/>
                  <a:pt x="5037" y="11232"/>
                </a:cubicBezTo>
                <a:lnTo>
                  <a:pt x="5046" y="10820"/>
                </a:lnTo>
                <a:lnTo>
                  <a:pt x="5748" y="10799"/>
                </a:lnTo>
                <a:lnTo>
                  <a:pt x="6450" y="10786"/>
                </a:lnTo>
                <a:lnTo>
                  <a:pt x="6423" y="10516"/>
                </a:lnTo>
                <a:cubicBezTo>
                  <a:pt x="6380" y="10028"/>
                  <a:pt x="6105" y="9480"/>
                  <a:pt x="5805" y="9287"/>
                </a:cubicBezTo>
                <a:cubicBezTo>
                  <a:pt x="5735" y="9241"/>
                  <a:pt x="5546" y="9206"/>
                  <a:pt x="5379" y="9206"/>
                </a:cubicBezTo>
                <a:close/>
                <a:moveTo>
                  <a:pt x="10662" y="9219"/>
                </a:moveTo>
                <a:cubicBezTo>
                  <a:pt x="10170" y="9188"/>
                  <a:pt x="9961" y="9291"/>
                  <a:pt x="9692" y="9705"/>
                </a:cubicBezTo>
                <a:cubicBezTo>
                  <a:pt x="9463" y="10058"/>
                  <a:pt x="9372" y="10420"/>
                  <a:pt x="9372" y="10995"/>
                </a:cubicBezTo>
                <a:cubicBezTo>
                  <a:pt x="9372" y="11922"/>
                  <a:pt x="9712" y="12605"/>
                  <a:pt x="10263" y="12785"/>
                </a:cubicBezTo>
                <a:cubicBezTo>
                  <a:pt x="10475" y="12854"/>
                  <a:pt x="10875" y="12813"/>
                  <a:pt x="11092" y="12697"/>
                </a:cubicBezTo>
                <a:cubicBezTo>
                  <a:pt x="11338" y="12566"/>
                  <a:pt x="11560" y="12250"/>
                  <a:pt x="11684" y="11860"/>
                </a:cubicBezTo>
                <a:cubicBezTo>
                  <a:pt x="11775" y="11574"/>
                  <a:pt x="11786" y="11462"/>
                  <a:pt x="11785" y="11029"/>
                </a:cubicBezTo>
                <a:cubicBezTo>
                  <a:pt x="11782" y="10222"/>
                  <a:pt x="11617" y="9732"/>
                  <a:pt x="11232" y="9408"/>
                </a:cubicBezTo>
                <a:cubicBezTo>
                  <a:pt x="11057" y="9261"/>
                  <a:pt x="10980" y="9239"/>
                  <a:pt x="10662" y="9219"/>
                </a:cubicBezTo>
                <a:close/>
                <a:moveTo>
                  <a:pt x="820" y="14014"/>
                </a:moveTo>
                <a:cubicBezTo>
                  <a:pt x="330" y="14014"/>
                  <a:pt x="0" y="14035"/>
                  <a:pt x="0" y="14068"/>
                </a:cubicBezTo>
                <a:cubicBezTo>
                  <a:pt x="0" y="14098"/>
                  <a:pt x="92" y="14132"/>
                  <a:pt x="202" y="14142"/>
                </a:cubicBezTo>
                <a:lnTo>
                  <a:pt x="399" y="14162"/>
                </a:lnTo>
                <a:lnTo>
                  <a:pt x="421" y="16242"/>
                </a:lnTo>
                <a:cubicBezTo>
                  <a:pt x="440" y="18260"/>
                  <a:pt x="441" y="18336"/>
                  <a:pt x="527" y="18620"/>
                </a:cubicBezTo>
                <a:cubicBezTo>
                  <a:pt x="667" y="19090"/>
                  <a:pt x="897" y="19397"/>
                  <a:pt x="1233" y="19565"/>
                </a:cubicBezTo>
                <a:cubicBezTo>
                  <a:pt x="1340" y="19619"/>
                  <a:pt x="1543" y="19636"/>
                  <a:pt x="1865" y="19626"/>
                </a:cubicBezTo>
                <a:cubicBezTo>
                  <a:pt x="2387" y="19609"/>
                  <a:pt x="2610" y="19509"/>
                  <a:pt x="2830" y="19187"/>
                </a:cubicBezTo>
                <a:cubicBezTo>
                  <a:pt x="3115" y="18770"/>
                  <a:pt x="3163" y="18369"/>
                  <a:pt x="3163" y="16229"/>
                </a:cubicBezTo>
                <a:cubicBezTo>
                  <a:pt x="3163" y="14858"/>
                  <a:pt x="3171" y="14506"/>
                  <a:pt x="3216" y="14372"/>
                </a:cubicBezTo>
                <a:cubicBezTo>
                  <a:pt x="3274" y="14199"/>
                  <a:pt x="3346" y="14129"/>
                  <a:pt x="3471" y="14129"/>
                </a:cubicBezTo>
                <a:cubicBezTo>
                  <a:pt x="3511" y="14129"/>
                  <a:pt x="3545" y="14107"/>
                  <a:pt x="3545" y="14075"/>
                </a:cubicBezTo>
                <a:cubicBezTo>
                  <a:pt x="3545" y="14039"/>
                  <a:pt x="3354" y="14014"/>
                  <a:pt x="3049" y="14014"/>
                </a:cubicBezTo>
                <a:cubicBezTo>
                  <a:pt x="2745" y="14014"/>
                  <a:pt x="2554" y="14039"/>
                  <a:pt x="2554" y="14075"/>
                </a:cubicBezTo>
                <a:cubicBezTo>
                  <a:pt x="2554" y="14107"/>
                  <a:pt x="2615" y="14129"/>
                  <a:pt x="2690" y="14129"/>
                </a:cubicBezTo>
                <a:cubicBezTo>
                  <a:pt x="2856" y="14129"/>
                  <a:pt x="2993" y="14326"/>
                  <a:pt x="3027" y="14608"/>
                </a:cubicBezTo>
                <a:cubicBezTo>
                  <a:pt x="3041" y="14717"/>
                  <a:pt x="3047" y="15589"/>
                  <a:pt x="3041" y="16540"/>
                </a:cubicBezTo>
                <a:cubicBezTo>
                  <a:pt x="3029" y="18213"/>
                  <a:pt x="3026" y="18276"/>
                  <a:pt x="2940" y="18545"/>
                </a:cubicBezTo>
                <a:cubicBezTo>
                  <a:pt x="2831" y="18885"/>
                  <a:pt x="2570" y="19250"/>
                  <a:pt x="2369" y="19342"/>
                </a:cubicBezTo>
                <a:cubicBezTo>
                  <a:pt x="1882" y="19567"/>
                  <a:pt x="1415" y="19188"/>
                  <a:pt x="1277" y="18458"/>
                </a:cubicBezTo>
                <a:cubicBezTo>
                  <a:pt x="1227" y="18196"/>
                  <a:pt x="1220" y="17814"/>
                  <a:pt x="1229" y="16155"/>
                </a:cubicBezTo>
                <a:lnTo>
                  <a:pt x="1237" y="14162"/>
                </a:lnTo>
                <a:lnTo>
                  <a:pt x="1439" y="14142"/>
                </a:lnTo>
                <a:cubicBezTo>
                  <a:pt x="1549" y="14132"/>
                  <a:pt x="1637" y="14098"/>
                  <a:pt x="1637" y="14068"/>
                </a:cubicBezTo>
                <a:cubicBezTo>
                  <a:pt x="1637" y="14035"/>
                  <a:pt x="1311" y="14014"/>
                  <a:pt x="820" y="14014"/>
                </a:cubicBezTo>
                <a:close/>
                <a:moveTo>
                  <a:pt x="7125" y="14304"/>
                </a:moveTo>
                <a:cubicBezTo>
                  <a:pt x="6863" y="14304"/>
                  <a:pt x="6783" y="14439"/>
                  <a:pt x="6783" y="14858"/>
                </a:cubicBezTo>
                <a:cubicBezTo>
                  <a:pt x="6783" y="15186"/>
                  <a:pt x="6834" y="15316"/>
                  <a:pt x="6989" y="15378"/>
                </a:cubicBezTo>
                <a:cubicBezTo>
                  <a:pt x="7123" y="15431"/>
                  <a:pt x="7333" y="15361"/>
                  <a:pt x="7402" y="15236"/>
                </a:cubicBezTo>
                <a:cubicBezTo>
                  <a:pt x="7446" y="15157"/>
                  <a:pt x="7468" y="15019"/>
                  <a:pt x="7468" y="14831"/>
                </a:cubicBezTo>
                <a:cubicBezTo>
                  <a:pt x="7468" y="14441"/>
                  <a:pt x="7382" y="14304"/>
                  <a:pt x="7125" y="14304"/>
                </a:cubicBezTo>
                <a:close/>
                <a:moveTo>
                  <a:pt x="17002" y="14304"/>
                </a:moveTo>
                <a:cubicBezTo>
                  <a:pt x="16787" y="14304"/>
                  <a:pt x="16703" y="14376"/>
                  <a:pt x="16651" y="14608"/>
                </a:cubicBezTo>
                <a:cubicBezTo>
                  <a:pt x="16572" y="14956"/>
                  <a:pt x="16666" y="15307"/>
                  <a:pt x="16857" y="15378"/>
                </a:cubicBezTo>
                <a:cubicBezTo>
                  <a:pt x="16983" y="15425"/>
                  <a:pt x="17012" y="15425"/>
                  <a:pt x="17138" y="15358"/>
                </a:cubicBezTo>
                <a:cubicBezTo>
                  <a:pt x="17287" y="15278"/>
                  <a:pt x="17335" y="15154"/>
                  <a:pt x="17335" y="14831"/>
                </a:cubicBezTo>
                <a:cubicBezTo>
                  <a:pt x="17335" y="14482"/>
                  <a:pt x="17225" y="14304"/>
                  <a:pt x="17002" y="14304"/>
                </a:cubicBezTo>
                <a:close/>
                <a:moveTo>
                  <a:pt x="18603" y="14412"/>
                </a:moveTo>
                <a:cubicBezTo>
                  <a:pt x="18586" y="14311"/>
                  <a:pt x="18560" y="14380"/>
                  <a:pt x="18537" y="14635"/>
                </a:cubicBezTo>
                <a:cubicBezTo>
                  <a:pt x="18483" y="15251"/>
                  <a:pt x="18118" y="15949"/>
                  <a:pt x="17805" y="16040"/>
                </a:cubicBezTo>
                <a:cubicBezTo>
                  <a:pt x="17641" y="16087"/>
                  <a:pt x="17639" y="16171"/>
                  <a:pt x="17800" y="16195"/>
                </a:cubicBezTo>
                <a:lnTo>
                  <a:pt x="17923" y="16215"/>
                </a:lnTo>
                <a:lnTo>
                  <a:pt x="17945" y="17681"/>
                </a:lnTo>
                <a:cubicBezTo>
                  <a:pt x="17966" y="19312"/>
                  <a:pt x="17971" y="19362"/>
                  <a:pt x="18222" y="19545"/>
                </a:cubicBezTo>
                <a:cubicBezTo>
                  <a:pt x="18510" y="19756"/>
                  <a:pt x="18992" y="19582"/>
                  <a:pt x="19121" y="19221"/>
                </a:cubicBezTo>
                <a:cubicBezTo>
                  <a:pt x="19205" y="18985"/>
                  <a:pt x="19146" y="18961"/>
                  <a:pt x="18994" y="19167"/>
                </a:cubicBezTo>
                <a:cubicBezTo>
                  <a:pt x="18841" y="19373"/>
                  <a:pt x="18770" y="19359"/>
                  <a:pt x="18687" y="19113"/>
                </a:cubicBezTo>
                <a:cubicBezTo>
                  <a:pt x="18613" y="18894"/>
                  <a:pt x="18601" y="16367"/>
                  <a:pt x="18673" y="16256"/>
                </a:cubicBezTo>
                <a:cubicBezTo>
                  <a:pt x="18736" y="16160"/>
                  <a:pt x="19253" y="16159"/>
                  <a:pt x="19305" y="16256"/>
                </a:cubicBezTo>
                <a:cubicBezTo>
                  <a:pt x="19327" y="16296"/>
                  <a:pt x="19565" y="17108"/>
                  <a:pt x="19832" y="18059"/>
                </a:cubicBezTo>
                <a:lnTo>
                  <a:pt x="20319" y="19788"/>
                </a:lnTo>
                <a:lnTo>
                  <a:pt x="20257" y="20227"/>
                </a:lnTo>
                <a:cubicBezTo>
                  <a:pt x="20187" y="20756"/>
                  <a:pt x="20091" y="21128"/>
                  <a:pt x="20038" y="21078"/>
                </a:cubicBezTo>
                <a:cubicBezTo>
                  <a:pt x="20017" y="21058"/>
                  <a:pt x="20003" y="20973"/>
                  <a:pt x="20003" y="20889"/>
                </a:cubicBezTo>
                <a:cubicBezTo>
                  <a:pt x="20003" y="20637"/>
                  <a:pt x="19900" y="20524"/>
                  <a:pt x="19683" y="20524"/>
                </a:cubicBezTo>
                <a:cubicBezTo>
                  <a:pt x="19424" y="20524"/>
                  <a:pt x="19354" y="20628"/>
                  <a:pt x="19354" y="21010"/>
                </a:cubicBezTo>
                <a:cubicBezTo>
                  <a:pt x="19354" y="21233"/>
                  <a:pt x="19375" y="21340"/>
                  <a:pt x="19437" y="21443"/>
                </a:cubicBezTo>
                <a:cubicBezTo>
                  <a:pt x="19520" y="21578"/>
                  <a:pt x="19521" y="21578"/>
                  <a:pt x="20560" y="21578"/>
                </a:cubicBezTo>
                <a:lnTo>
                  <a:pt x="21600" y="21578"/>
                </a:lnTo>
                <a:lnTo>
                  <a:pt x="21600" y="18822"/>
                </a:lnTo>
                <a:lnTo>
                  <a:pt x="21600" y="16067"/>
                </a:lnTo>
                <a:lnTo>
                  <a:pt x="21201" y="16067"/>
                </a:lnTo>
                <a:cubicBezTo>
                  <a:pt x="20814" y="16067"/>
                  <a:pt x="20690" y="16125"/>
                  <a:pt x="20907" y="16209"/>
                </a:cubicBezTo>
                <a:cubicBezTo>
                  <a:pt x="21037" y="16259"/>
                  <a:pt x="21145" y="16410"/>
                  <a:pt x="21144" y="16533"/>
                </a:cubicBezTo>
                <a:cubicBezTo>
                  <a:pt x="21141" y="16710"/>
                  <a:pt x="20741" y="18093"/>
                  <a:pt x="20692" y="18093"/>
                </a:cubicBezTo>
                <a:cubicBezTo>
                  <a:pt x="20639" y="18093"/>
                  <a:pt x="20109" y="16305"/>
                  <a:pt x="20139" y="16229"/>
                </a:cubicBezTo>
                <a:cubicBezTo>
                  <a:pt x="20149" y="16204"/>
                  <a:pt x="20216" y="16182"/>
                  <a:pt x="20288" y="16182"/>
                </a:cubicBezTo>
                <a:cubicBezTo>
                  <a:pt x="20360" y="16182"/>
                  <a:pt x="20420" y="16159"/>
                  <a:pt x="20420" y="16128"/>
                </a:cubicBezTo>
                <a:cubicBezTo>
                  <a:pt x="20420" y="16092"/>
                  <a:pt x="20081" y="16063"/>
                  <a:pt x="19533" y="16053"/>
                </a:cubicBezTo>
                <a:lnTo>
                  <a:pt x="18647" y="16040"/>
                </a:lnTo>
                <a:lnTo>
                  <a:pt x="18638" y="15202"/>
                </a:lnTo>
                <a:cubicBezTo>
                  <a:pt x="18633" y="14786"/>
                  <a:pt x="18621" y="14513"/>
                  <a:pt x="18603" y="14412"/>
                </a:cubicBezTo>
                <a:close/>
                <a:moveTo>
                  <a:pt x="17305" y="15891"/>
                </a:moveTo>
                <a:cubicBezTo>
                  <a:pt x="17288" y="15891"/>
                  <a:pt x="17252" y="15925"/>
                  <a:pt x="17226" y="15966"/>
                </a:cubicBezTo>
                <a:cubicBezTo>
                  <a:pt x="17195" y="16013"/>
                  <a:pt x="17018" y="16047"/>
                  <a:pt x="16721" y="16060"/>
                </a:cubicBezTo>
                <a:cubicBezTo>
                  <a:pt x="16471" y="16072"/>
                  <a:pt x="16269" y="16106"/>
                  <a:pt x="16269" y="16134"/>
                </a:cubicBezTo>
                <a:cubicBezTo>
                  <a:pt x="16269" y="16163"/>
                  <a:pt x="16333" y="16182"/>
                  <a:pt x="16414" y="16182"/>
                </a:cubicBezTo>
                <a:cubicBezTo>
                  <a:pt x="16495" y="16182"/>
                  <a:pt x="16583" y="16218"/>
                  <a:pt x="16607" y="16263"/>
                </a:cubicBezTo>
                <a:cubicBezTo>
                  <a:pt x="16638" y="16320"/>
                  <a:pt x="16645" y="16793"/>
                  <a:pt x="16638" y="17863"/>
                </a:cubicBezTo>
                <a:lnTo>
                  <a:pt x="16629" y="19383"/>
                </a:lnTo>
                <a:lnTo>
                  <a:pt x="16449" y="19396"/>
                </a:lnTo>
                <a:cubicBezTo>
                  <a:pt x="16349" y="19406"/>
                  <a:pt x="16269" y="19440"/>
                  <a:pt x="16269" y="19471"/>
                </a:cubicBezTo>
                <a:cubicBezTo>
                  <a:pt x="16269" y="19503"/>
                  <a:pt x="16554" y="19525"/>
                  <a:pt x="16971" y="19525"/>
                </a:cubicBezTo>
                <a:cubicBezTo>
                  <a:pt x="17387" y="19525"/>
                  <a:pt x="17678" y="19503"/>
                  <a:pt x="17678" y="19471"/>
                </a:cubicBezTo>
                <a:cubicBezTo>
                  <a:pt x="17678" y="19440"/>
                  <a:pt x="17604" y="19406"/>
                  <a:pt x="17515" y="19396"/>
                </a:cubicBezTo>
                <a:lnTo>
                  <a:pt x="17353" y="19383"/>
                </a:lnTo>
                <a:lnTo>
                  <a:pt x="17344" y="17634"/>
                </a:lnTo>
                <a:cubicBezTo>
                  <a:pt x="17339" y="16674"/>
                  <a:pt x="17321" y="15891"/>
                  <a:pt x="17305" y="15891"/>
                </a:cubicBezTo>
                <a:close/>
                <a:moveTo>
                  <a:pt x="7468" y="15898"/>
                </a:moveTo>
                <a:lnTo>
                  <a:pt x="7354" y="15986"/>
                </a:lnTo>
                <a:cubicBezTo>
                  <a:pt x="7290" y="16035"/>
                  <a:pt x="7065" y="16092"/>
                  <a:pt x="6831" y="16114"/>
                </a:cubicBezTo>
                <a:cubicBezTo>
                  <a:pt x="6521" y="16144"/>
                  <a:pt x="6461" y="16159"/>
                  <a:pt x="6590" y="16182"/>
                </a:cubicBezTo>
                <a:lnTo>
                  <a:pt x="6761" y="16215"/>
                </a:lnTo>
                <a:lnTo>
                  <a:pt x="6761" y="17823"/>
                </a:lnTo>
                <a:lnTo>
                  <a:pt x="6761" y="19437"/>
                </a:lnTo>
                <a:lnTo>
                  <a:pt x="6590" y="19471"/>
                </a:lnTo>
                <a:cubicBezTo>
                  <a:pt x="6496" y="19490"/>
                  <a:pt x="6738" y="19511"/>
                  <a:pt x="7125" y="19511"/>
                </a:cubicBezTo>
                <a:cubicBezTo>
                  <a:pt x="7513" y="19511"/>
                  <a:pt x="7751" y="19490"/>
                  <a:pt x="7656" y="19471"/>
                </a:cubicBezTo>
                <a:lnTo>
                  <a:pt x="7485" y="19437"/>
                </a:lnTo>
                <a:lnTo>
                  <a:pt x="7476" y="17667"/>
                </a:lnTo>
                <a:lnTo>
                  <a:pt x="7468" y="15898"/>
                </a:lnTo>
                <a:close/>
                <a:moveTo>
                  <a:pt x="13259" y="15898"/>
                </a:moveTo>
                <a:lnTo>
                  <a:pt x="13128" y="15979"/>
                </a:lnTo>
                <a:cubicBezTo>
                  <a:pt x="13042" y="16034"/>
                  <a:pt x="12857" y="16067"/>
                  <a:pt x="12610" y="16067"/>
                </a:cubicBezTo>
                <a:cubicBezTo>
                  <a:pt x="12232" y="16067"/>
                  <a:pt x="12073" y="16160"/>
                  <a:pt x="12390" y="16195"/>
                </a:cubicBezTo>
                <a:lnTo>
                  <a:pt x="12553" y="16215"/>
                </a:lnTo>
                <a:lnTo>
                  <a:pt x="12553" y="17796"/>
                </a:lnTo>
                <a:lnTo>
                  <a:pt x="12553" y="19383"/>
                </a:lnTo>
                <a:lnTo>
                  <a:pt x="12390" y="19396"/>
                </a:lnTo>
                <a:cubicBezTo>
                  <a:pt x="12301" y="19406"/>
                  <a:pt x="12228" y="19440"/>
                  <a:pt x="12228" y="19471"/>
                </a:cubicBezTo>
                <a:cubicBezTo>
                  <a:pt x="12228" y="19503"/>
                  <a:pt x="12540" y="19525"/>
                  <a:pt x="12992" y="19525"/>
                </a:cubicBezTo>
                <a:cubicBezTo>
                  <a:pt x="13449" y="19525"/>
                  <a:pt x="13755" y="19504"/>
                  <a:pt x="13755" y="19471"/>
                </a:cubicBezTo>
                <a:cubicBezTo>
                  <a:pt x="13755" y="19440"/>
                  <a:pt x="13645" y="19406"/>
                  <a:pt x="13514" y="19396"/>
                </a:cubicBezTo>
                <a:lnTo>
                  <a:pt x="13277" y="19383"/>
                </a:lnTo>
                <a:lnTo>
                  <a:pt x="13277" y="18235"/>
                </a:lnTo>
                <a:cubicBezTo>
                  <a:pt x="13277" y="17006"/>
                  <a:pt x="13301" y="16789"/>
                  <a:pt x="13474" y="16472"/>
                </a:cubicBezTo>
                <a:cubicBezTo>
                  <a:pt x="13594" y="16253"/>
                  <a:pt x="13637" y="16294"/>
                  <a:pt x="13637" y="16621"/>
                </a:cubicBezTo>
                <a:cubicBezTo>
                  <a:pt x="13637" y="16828"/>
                  <a:pt x="13656" y="16901"/>
                  <a:pt x="13737" y="16999"/>
                </a:cubicBezTo>
                <a:cubicBezTo>
                  <a:pt x="13918" y="17217"/>
                  <a:pt x="14246" y="17120"/>
                  <a:pt x="14325" y="16823"/>
                </a:cubicBezTo>
                <a:cubicBezTo>
                  <a:pt x="14390" y="16582"/>
                  <a:pt x="14349" y="16182"/>
                  <a:pt x="14246" y="16053"/>
                </a:cubicBezTo>
                <a:cubicBezTo>
                  <a:pt x="14063" y="15825"/>
                  <a:pt x="13532" y="15992"/>
                  <a:pt x="13391" y="16324"/>
                </a:cubicBezTo>
                <a:cubicBezTo>
                  <a:pt x="13305" y="16525"/>
                  <a:pt x="13259" y="16468"/>
                  <a:pt x="13259" y="16155"/>
                </a:cubicBezTo>
                <a:lnTo>
                  <a:pt x="13259" y="15898"/>
                </a:lnTo>
                <a:close/>
                <a:moveTo>
                  <a:pt x="4396" y="15912"/>
                </a:moveTo>
                <a:cubicBezTo>
                  <a:pt x="4380" y="15878"/>
                  <a:pt x="4351" y="15901"/>
                  <a:pt x="4309" y="15966"/>
                </a:cubicBezTo>
                <a:cubicBezTo>
                  <a:pt x="4278" y="16013"/>
                  <a:pt x="4105" y="16047"/>
                  <a:pt x="3808" y="16060"/>
                </a:cubicBezTo>
                <a:cubicBezTo>
                  <a:pt x="3558" y="16072"/>
                  <a:pt x="3352" y="16106"/>
                  <a:pt x="3352" y="16134"/>
                </a:cubicBezTo>
                <a:cubicBezTo>
                  <a:pt x="3352" y="16163"/>
                  <a:pt x="3420" y="16182"/>
                  <a:pt x="3501" y="16182"/>
                </a:cubicBezTo>
                <a:cubicBezTo>
                  <a:pt x="3583" y="16182"/>
                  <a:pt x="3666" y="16218"/>
                  <a:pt x="3690" y="16263"/>
                </a:cubicBezTo>
                <a:cubicBezTo>
                  <a:pt x="3721" y="16320"/>
                  <a:pt x="3732" y="16793"/>
                  <a:pt x="3725" y="17863"/>
                </a:cubicBezTo>
                <a:lnTo>
                  <a:pt x="3716" y="19383"/>
                </a:lnTo>
                <a:lnTo>
                  <a:pt x="3532" y="19396"/>
                </a:lnTo>
                <a:cubicBezTo>
                  <a:pt x="3432" y="19406"/>
                  <a:pt x="3352" y="19440"/>
                  <a:pt x="3352" y="19471"/>
                </a:cubicBezTo>
                <a:cubicBezTo>
                  <a:pt x="3352" y="19503"/>
                  <a:pt x="3631" y="19525"/>
                  <a:pt x="4037" y="19525"/>
                </a:cubicBezTo>
                <a:cubicBezTo>
                  <a:pt x="4439" y="19525"/>
                  <a:pt x="4725" y="19503"/>
                  <a:pt x="4725" y="19471"/>
                </a:cubicBezTo>
                <a:cubicBezTo>
                  <a:pt x="4725" y="19440"/>
                  <a:pt x="4659" y="19406"/>
                  <a:pt x="4581" y="19396"/>
                </a:cubicBezTo>
                <a:lnTo>
                  <a:pt x="4440" y="19383"/>
                </a:lnTo>
                <a:lnTo>
                  <a:pt x="4427" y="18248"/>
                </a:lnTo>
                <a:cubicBezTo>
                  <a:pt x="4415" y="16979"/>
                  <a:pt x="4436" y="16848"/>
                  <a:pt x="4699" y="16492"/>
                </a:cubicBezTo>
                <a:cubicBezTo>
                  <a:pt x="4885" y="16241"/>
                  <a:pt x="4977" y="16205"/>
                  <a:pt x="5098" y="16344"/>
                </a:cubicBezTo>
                <a:cubicBezTo>
                  <a:pt x="5271" y="16541"/>
                  <a:pt x="5298" y="16783"/>
                  <a:pt x="5287" y="18140"/>
                </a:cubicBezTo>
                <a:lnTo>
                  <a:pt x="5278" y="19383"/>
                </a:lnTo>
                <a:lnTo>
                  <a:pt x="5133" y="19396"/>
                </a:lnTo>
                <a:cubicBezTo>
                  <a:pt x="5055" y="19406"/>
                  <a:pt x="4989" y="19440"/>
                  <a:pt x="4989" y="19471"/>
                </a:cubicBezTo>
                <a:cubicBezTo>
                  <a:pt x="4989" y="19503"/>
                  <a:pt x="5265" y="19525"/>
                  <a:pt x="5656" y="19525"/>
                </a:cubicBezTo>
                <a:cubicBezTo>
                  <a:pt x="6048" y="19525"/>
                  <a:pt x="6322" y="19503"/>
                  <a:pt x="6322" y="19471"/>
                </a:cubicBezTo>
                <a:cubicBezTo>
                  <a:pt x="6322" y="19440"/>
                  <a:pt x="6249" y="19406"/>
                  <a:pt x="6160" y="19396"/>
                </a:cubicBezTo>
                <a:lnTo>
                  <a:pt x="6002" y="19383"/>
                </a:lnTo>
                <a:lnTo>
                  <a:pt x="5980" y="18032"/>
                </a:lnTo>
                <a:cubicBezTo>
                  <a:pt x="5963" y="16837"/>
                  <a:pt x="5956" y="16653"/>
                  <a:pt x="5888" y="16445"/>
                </a:cubicBezTo>
                <a:cubicBezTo>
                  <a:pt x="5782" y="16119"/>
                  <a:pt x="5615" y="16005"/>
                  <a:pt x="5256" y="16006"/>
                </a:cubicBezTo>
                <a:cubicBezTo>
                  <a:pt x="4938" y="16007"/>
                  <a:pt x="4728" y="16123"/>
                  <a:pt x="4576" y="16378"/>
                </a:cubicBezTo>
                <a:cubicBezTo>
                  <a:pt x="4526" y="16461"/>
                  <a:pt x="4471" y="16516"/>
                  <a:pt x="4453" y="16499"/>
                </a:cubicBezTo>
                <a:cubicBezTo>
                  <a:pt x="4435" y="16482"/>
                  <a:pt x="4418" y="16341"/>
                  <a:pt x="4418" y="16182"/>
                </a:cubicBezTo>
                <a:cubicBezTo>
                  <a:pt x="4418" y="16033"/>
                  <a:pt x="4413" y="15945"/>
                  <a:pt x="4396" y="15912"/>
                </a:cubicBezTo>
                <a:close/>
                <a:moveTo>
                  <a:pt x="11162" y="16006"/>
                </a:moveTo>
                <a:cubicBezTo>
                  <a:pt x="10818" y="16006"/>
                  <a:pt x="10575" y="16147"/>
                  <a:pt x="10372" y="16459"/>
                </a:cubicBezTo>
                <a:cubicBezTo>
                  <a:pt x="10119" y="16848"/>
                  <a:pt x="10046" y="17156"/>
                  <a:pt x="10043" y="17823"/>
                </a:cubicBezTo>
                <a:cubicBezTo>
                  <a:pt x="10041" y="18288"/>
                  <a:pt x="10056" y="18430"/>
                  <a:pt x="10131" y="18687"/>
                </a:cubicBezTo>
                <a:cubicBezTo>
                  <a:pt x="10266" y="19148"/>
                  <a:pt x="10503" y="19453"/>
                  <a:pt x="10837" y="19585"/>
                </a:cubicBezTo>
                <a:cubicBezTo>
                  <a:pt x="11204" y="19731"/>
                  <a:pt x="11681" y="19588"/>
                  <a:pt x="11895" y="19268"/>
                </a:cubicBezTo>
                <a:cubicBezTo>
                  <a:pt x="12037" y="19056"/>
                  <a:pt x="12193" y="18606"/>
                  <a:pt x="12193" y="18410"/>
                </a:cubicBezTo>
                <a:cubicBezTo>
                  <a:pt x="12193" y="18224"/>
                  <a:pt x="12126" y="18278"/>
                  <a:pt x="12079" y="18498"/>
                </a:cubicBezTo>
                <a:cubicBezTo>
                  <a:pt x="12011" y="18814"/>
                  <a:pt x="11791" y="19207"/>
                  <a:pt x="11610" y="19342"/>
                </a:cubicBezTo>
                <a:cubicBezTo>
                  <a:pt x="11403" y="19496"/>
                  <a:pt x="11219" y="19504"/>
                  <a:pt x="11061" y="19356"/>
                </a:cubicBezTo>
                <a:cubicBezTo>
                  <a:pt x="10859" y="19166"/>
                  <a:pt x="10804" y="18937"/>
                  <a:pt x="10802" y="18268"/>
                </a:cubicBezTo>
                <a:lnTo>
                  <a:pt x="10802" y="17681"/>
                </a:lnTo>
                <a:lnTo>
                  <a:pt x="11495" y="17661"/>
                </a:lnTo>
                <a:lnTo>
                  <a:pt x="12193" y="17647"/>
                </a:lnTo>
                <a:lnTo>
                  <a:pt x="12189" y="17458"/>
                </a:lnTo>
                <a:cubicBezTo>
                  <a:pt x="12188" y="17231"/>
                  <a:pt x="12053" y="16755"/>
                  <a:pt x="11912" y="16499"/>
                </a:cubicBezTo>
                <a:cubicBezTo>
                  <a:pt x="11747" y="16198"/>
                  <a:pt x="11458" y="16006"/>
                  <a:pt x="11162" y="16006"/>
                </a:cubicBezTo>
                <a:close/>
                <a:moveTo>
                  <a:pt x="15220" y="16013"/>
                </a:moveTo>
                <a:cubicBezTo>
                  <a:pt x="15086" y="16012"/>
                  <a:pt x="14959" y="16038"/>
                  <a:pt x="14883" y="16087"/>
                </a:cubicBezTo>
                <a:cubicBezTo>
                  <a:pt x="14604" y="16267"/>
                  <a:pt x="14456" y="16739"/>
                  <a:pt x="14488" y="17343"/>
                </a:cubicBezTo>
                <a:cubicBezTo>
                  <a:pt x="14521" y="17990"/>
                  <a:pt x="14672" y="18175"/>
                  <a:pt x="15282" y="18316"/>
                </a:cubicBezTo>
                <a:cubicBezTo>
                  <a:pt x="15772" y="18429"/>
                  <a:pt x="15887" y="18536"/>
                  <a:pt x="15887" y="18883"/>
                </a:cubicBezTo>
                <a:cubicBezTo>
                  <a:pt x="15887" y="19046"/>
                  <a:pt x="15627" y="19444"/>
                  <a:pt x="15488" y="19498"/>
                </a:cubicBezTo>
                <a:cubicBezTo>
                  <a:pt x="15227" y="19598"/>
                  <a:pt x="14814" y="19157"/>
                  <a:pt x="14650" y="18599"/>
                </a:cubicBezTo>
                <a:cubicBezTo>
                  <a:pt x="14611" y="18465"/>
                  <a:pt x="14567" y="18356"/>
                  <a:pt x="14549" y="18356"/>
                </a:cubicBezTo>
                <a:cubicBezTo>
                  <a:pt x="14531" y="18356"/>
                  <a:pt x="14514" y="18647"/>
                  <a:pt x="14514" y="19005"/>
                </a:cubicBezTo>
                <a:cubicBezTo>
                  <a:pt x="14514" y="19362"/>
                  <a:pt x="14529" y="19644"/>
                  <a:pt x="14545" y="19633"/>
                </a:cubicBezTo>
                <a:cubicBezTo>
                  <a:pt x="14561" y="19621"/>
                  <a:pt x="14620" y="19575"/>
                  <a:pt x="14676" y="19531"/>
                </a:cubicBezTo>
                <a:cubicBezTo>
                  <a:pt x="14765" y="19463"/>
                  <a:pt x="14810" y="19462"/>
                  <a:pt x="15001" y="19545"/>
                </a:cubicBezTo>
                <a:cubicBezTo>
                  <a:pt x="15322" y="19683"/>
                  <a:pt x="15531" y="19670"/>
                  <a:pt x="15765" y="19491"/>
                </a:cubicBezTo>
                <a:cubicBezTo>
                  <a:pt x="16060" y="19265"/>
                  <a:pt x="16173" y="18942"/>
                  <a:pt x="16173" y="18323"/>
                </a:cubicBezTo>
                <a:cubicBezTo>
                  <a:pt x="16173" y="17559"/>
                  <a:pt x="16078" y="17428"/>
                  <a:pt x="15392" y="17242"/>
                </a:cubicBezTo>
                <a:cubicBezTo>
                  <a:pt x="15157" y="17178"/>
                  <a:pt x="14924" y="17090"/>
                  <a:pt x="14874" y="17039"/>
                </a:cubicBezTo>
                <a:cubicBezTo>
                  <a:pt x="14592" y="16756"/>
                  <a:pt x="14849" y="16128"/>
                  <a:pt x="15247" y="16128"/>
                </a:cubicBezTo>
                <a:cubicBezTo>
                  <a:pt x="15439" y="16128"/>
                  <a:pt x="15695" y="16406"/>
                  <a:pt x="15830" y="16762"/>
                </a:cubicBezTo>
                <a:cubicBezTo>
                  <a:pt x="15998" y="17204"/>
                  <a:pt x="16034" y="17161"/>
                  <a:pt x="16010" y="16553"/>
                </a:cubicBezTo>
                <a:cubicBezTo>
                  <a:pt x="15999" y="16271"/>
                  <a:pt x="15983" y="16027"/>
                  <a:pt x="15975" y="16013"/>
                </a:cubicBezTo>
                <a:cubicBezTo>
                  <a:pt x="15967" y="15998"/>
                  <a:pt x="15914" y="16024"/>
                  <a:pt x="15857" y="16074"/>
                </a:cubicBezTo>
                <a:cubicBezTo>
                  <a:pt x="15769" y="16150"/>
                  <a:pt x="15731" y="16157"/>
                  <a:pt x="15602" y="16094"/>
                </a:cubicBezTo>
                <a:cubicBezTo>
                  <a:pt x="15500" y="16044"/>
                  <a:pt x="15355" y="16013"/>
                  <a:pt x="15220" y="16013"/>
                </a:cubicBezTo>
                <a:close/>
                <a:moveTo>
                  <a:pt x="8323" y="16067"/>
                </a:moveTo>
                <a:cubicBezTo>
                  <a:pt x="7930" y="16067"/>
                  <a:pt x="7696" y="16091"/>
                  <a:pt x="7696" y="16128"/>
                </a:cubicBezTo>
                <a:cubicBezTo>
                  <a:pt x="7696" y="16160"/>
                  <a:pt x="7727" y="16182"/>
                  <a:pt x="7766" y="16182"/>
                </a:cubicBezTo>
                <a:cubicBezTo>
                  <a:pt x="7805" y="16182"/>
                  <a:pt x="7862" y="16233"/>
                  <a:pt x="7893" y="16290"/>
                </a:cubicBezTo>
                <a:cubicBezTo>
                  <a:pt x="7925" y="16346"/>
                  <a:pt x="8153" y="17123"/>
                  <a:pt x="8402" y="18019"/>
                </a:cubicBezTo>
                <a:cubicBezTo>
                  <a:pt x="8822" y="19526"/>
                  <a:pt x="8864" y="19647"/>
                  <a:pt x="8946" y="19633"/>
                </a:cubicBezTo>
                <a:cubicBezTo>
                  <a:pt x="9024" y="19619"/>
                  <a:pt x="9084" y="19438"/>
                  <a:pt x="9424" y="18208"/>
                </a:cubicBezTo>
                <a:cubicBezTo>
                  <a:pt x="9891" y="16522"/>
                  <a:pt x="9911" y="16455"/>
                  <a:pt x="10056" y="16290"/>
                </a:cubicBezTo>
                <a:cubicBezTo>
                  <a:pt x="10119" y="16219"/>
                  <a:pt x="10170" y="16140"/>
                  <a:pt x="10170" y="16114"/>
                </a:cubicBezTo>
                <a:cubicBezTo>
                  <a:pt x="10170" y="16088"/>
                  <a:pt x="9991" y="16067"/>
                  <a:pt x="9771" y="16067"/>
                </a:cubicBezTo>
                <a:cubicBezTo>
                  <a:pt x="9530" y="16067"/>
                  <a:pt x="9372" y="16092"/>
                  <a:pt x="9372" y="16128"/>
                </a:cubicBezTo>
                <a:cubicBezTo>
                  <a:pt x="9372" y="16160"/>
                  <a:pt x="9403" y="16182"/>
                  <a:pt x="9442" y="16182"/>
                </a:cubicBezTo>
                <a:cubicBezTo>
                  <a:pt x="9481" y="16182"/>
                  <a:pt x="9561" y="16241"/>
                  <a:pt x="9618" y="16310"/>
                </a:cubicBezTo>
                <a:cubicBezTo>
                  <a:pt x="9704" y="16415"/>
                  <a:pt x="9716" y="16463"/>
                  <a:pt x="9697" y="16621"/>
                </a:cubicBezTo>
                <a:cubicBezTo>
                  <a:pt x="9667" y="16863"/>
                  <a:pt x="9328" y="18086"/>
                  <a:pt x="9280" y="18120"/>
                </a:cubicBezTo>
                <a:cubicBezTo>
                  <a:pt x="9240" y="18148"/>
                  <a:pt x="8687" y="16301"/>
                  <a:pt x="8714" y="16229"/>
                </a:cubicBezTo>
                <a:cubicBezTo>
                  <a:pt x="8723" y="16205"/>
                  <a:pt x="8779" y="16182"/>
                  <a:pt x="8841" y="16182"/>
                </a:cubicBezTo>
                <a:cubicBezTo>
                  <a:pt x="8903" y="16182"/>
                  <a:pt x="8951" y="16160"/>
                  <a:pt x="8951" y="16128"/>
                </a:cubicBezTo>
                <a:cubicBezTo>
                  <a:pt x="8951" y="16091"/>
                  <a:pt x="8717" y="16067"/>
                  <a:pt x="8323" y="16067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Shape 3125"/>
          <p:cNvSpPr/>
          <p:nvPr>
            <p:ph type="title"/>
          </p:nvPr>
        </p:nvSpPr>
        <p:spPr>
          <a:xfrm>
            <a:off x="457200" y="2674938"/>
            <a:ext cx="8229600" cy="1508125"/>
          </a:xfrm>
          <a:prstGeom prst="rect">
            <a:avLst/>
          </a:prstGeom>
        </p:spPr>
        <p:txBody>
          <a:bodyPr/>
          <a:lstStyle/>
          <a:p>
            <a:pPr/>
            <a:r>
              <a:t>Backup slides…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Problems with Traffic Engineering </a:t>
            </a:r>
          </a:p>
        </p:txBody>
      </p:sp>
      <p:sp>
        <p:nvSpPr>
          <p:cNvPr id="3128" name="Shape 3128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29" name="Shape 3129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30" name="Shape 3130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31" name="Shape 3131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32" name="Shape 3132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133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4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135" name="Shape 3135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3136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7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8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3139" name="Shape 3139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140" name="Shape 3140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41" name="Shape 3141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142" name="Shape 3142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3143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144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145" name="Shape 3145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46" name="Shape 3146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47" name="Shape 3147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3148" name="Shape 3148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151" name="Group 3151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3149" name="Shape 3149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3152" name="Shape 3152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3" name="Shape 3153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4" name="Shape 3154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5" name="Shape 3155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6" name="Shape 3156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7" name="Shape 3157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58" name="Shape 3158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159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0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1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3162" name="Shape 3162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163" name="Shape 3163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164" name="Shape 3164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165" name="Shape 3165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3166" name="Shape 3166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67" name="Shape 3167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68" name="Shape 3168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69" name="Shape 3169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170" name="Shape 3170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3171" name="Shape 3171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3172" name="Shape 3172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173" name="Shape 3173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3174" name="Shape 3174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3175" name="Shape 3175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176" name="Shape 3176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178" name="Shape 3178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3179" name="Shape 3179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180" name="Shape 3180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3182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3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4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5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186" name="Shape 3186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3191" name="Group 3191"/>
          <p:cNvGrpSpPr/>
          <p:nvPr/>
        </p:nvGrpSpPr>
        <p:grpSpPr>
          <a:xfrm>
            <a:off x="2757900" y="2168614"/>
            <a:ext cx="1400351" cy="3220982"/>
            <a:chOff x="0" y="0"/>
            <a:chExt cx="1400350" cy="3220980"/>
          </a:xfrm>
        </p:grpSpPr>
        <p:sp>
          <p:nvSpPr>
            <p:cNvPr id="3188" name="Shape 3188"/>
            <p:cNvSpPr/>
            <p:nvPr/>
          </p:nvSpPr>
          <p:spPr>
            <a:xfrm flipH="1">
              <a:off x="1400350" y="0"/>
              <a:ext cx="1" cy="8014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89" name="Shape 3189"/>
            <p:cNvSpPr/>
            <p:nvPr/>
          </p:nvSpPr>
          <p:spPr>
            <a:xfrm flipH="1">
              <a:off x="311164" y="1159514"/>
              <a:ext cx="586826" cy="58682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0" name="Shape 3190"/>
            <p:cNvSpPr/>
            <p:nvPr/>
          </p:nvSpPr>
          <p:spPr>
            <a:xfrm flipH="1">
              <a:off x="-1" y="1849481"/>
              <a:ext cx="2" cy="137150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195" name="Group 3195"/>
          <p:cNvGrpSpPr/>
          <p:nvPr/>
        </p:nvGrpSpPr>
        <p:grpSpPr>
          <a:xfrm>
            <a:off x="4285250" y="2278330"/>
            <a:ext cx="1040236" cy="3105427"/>
            <a:chOff x="0" y="0"/>
            <a:chExt cx="1040235" cy="3105426"/>
          </a:xfrm>
        </p:grpSpPr>
        <p:sp>
          <p:nvSpPr>
            <p:cNvPr id="3192" name="Shape 3192"/>
            <p:cNvSpPr/>
            <p:nvPr/>
          </p:nvSpPr>
          <p:spPr>
            <a:xfrm flipH="1">
              <a:off x="-1" y="0"/>
              <a:ext cx="2" cy="8014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3" name="Shape 3193"/>
            <p:cNvSpPr/>
            <p:nvPr/>
          </p:nvSpPr>
          <p:spPr>
            <a:xfrm>
              <a:off x="7321" y="1007481"/>
              <a:ext cx="669432" cy="66943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194" name="Shape 3194"/>
            <p:cNvSpPr/>
            <p:nvPr/>
          </p:nvSpPr>
          <p:spPr>
            <a:xfrm flipH="1">
              <a:off x="1040235" y="1745604"/>
              <a:ext cx="1" cy="135982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3196" name="Shape 3196"/>
          <p:cNvSpPr/>
          <p:nvPr/>
        </p:nvSpPr>
        <p:spPr>
          <a:xfrm>
            <a:off x="3135906" y="204983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1.5K</a:t>
            </a:r>
          </a:p>
        </p:txBody>
      </p:sp>
      <p:sp>
        <p:nvSpPr>
          <p:cNvPr id="3197" name="Shape 3197"/>
          <p:cNvSpPr/>
          <p:nvPr/>
        </p:nvSpPr>
        <p:spPr>
          <a:xfrm>
            <a:off x="4337193" y="204983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1.5K</a:t>
            </a:r>
          </a:p>
        </p:txBody>
      </p:sp>
      <p:sp>
        <p:nvSpPr>
          <p:cNvPr id="3198" name="Shape 3198"/>
          <p:cNvSpPr/>
          <p:nvPr/>
        </p:nvSpPr>
        <p:spPr>
          <a:xfrm>
            <a:off x="4940013" y="2370585"/>
            <a:ext cx="1616217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Even Split (1K)</a:t>
            </a:r>
          </a:p>
        </p:txBody>
      </p:sp>
      <p:sp>
        <p:nvSpPr>
          <p:cNvPr id="3199" name="Shape 3199"/>
          <p:cNvSpPr/>
          <p:nvPr/>
        </p:nvSpPr>
        <p:spPr>
          <a:xfrm flipH="1">
            <a:off x="4486867" y="2552805"/>
            <a:ext cx="354707" cy="1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00" name="Shape 3200"/>
          <p:cNvSpPr/>
          <p:nvPr/>
        </p:nvSpPr>
        <p:spPr>
          <a:xfrm>
            <a:off x="2089372" y="573390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201" name="Shape 3201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Shape 32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Problems with Traffic Engineering </a:t>
            </a:r>
          </a:p>
        </p:txBody>
      </p:sp>
      <p:sp>
        <p:nvSpPr>
          <p:cNvPr id="3204" name="Shape 3204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05" name="Shape 3205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06" name="Shape 3206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07" name="Shape 3207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08" name="Shape 3208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209" name="1439521597_Video-Camera-2.png"/>
          <p:cNvPicPr>
            <a:picLocks noChangeAspect="1"/>
          </p:cNvPicPr>
          <p:nvPr/>
        </p:nvPicPr>
        <p:blipFill>
          <a:blip r:embed="rId2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0" name="1439521597_Video-Camera-2.png"/>
          <p:cNvPicPr>
            <a:picLocks noChangeAspect="1"/>
          </p:cNvPicPr>
          <p:nvPr/>
        </p:nvPicPr>
        <p:blipFill>
          <a:blip r:embed="rId2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11" name="Shape 3211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3212" name="1439524583_servers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3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4" name="1439524583_servers.png"/>
          <p:cNvPicPr>
            <a:picLocks noChangeAspect="1"/>
          </p:cNvPicPr>
          <p:nvPr/>
        </p:nvPicPr>
        <p:blipFill>
          <a:blip r:embed="rId3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3215" name="Shape 3215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16" name="Shape 3216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17" name="Shape 3217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18" name="Shape 3218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pic>
        <p:nvPicPr>
          <p:cNvPr id="3219" name="l_054.jp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28934" t="3480" r="31463" b="5779"/>
          <a:stretch>
            <a:fillRect/>
          </a:stretch>
        </p:blipFill>
        <p:spPr>
          <a:xfrm>
            <a:off x="2093506" y="2641247"/>
            <a:ext cx="379670" cy="869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2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7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6"/>
                </a:cubicBezTo>
                <a:cubicBezTo>
                  <a:pt x="7917" y="221"/>
                  <a:pt x="7893" y="229"/>
                  <a:pt x="7930" y="256"/>
                </a:cubicBezTo>
                <a:cubicBezTo>
                  <a:pt x="8050" y="341"/>
                  <a:pt x="7599" y="406"/>
                  <a:pt x="7006" y="384"/>
                </a:cubicBezTo>
                <a:cubicBezTo>
                  <a:pt x="6647" y="371"/>
                  <a:pt x="6470" y="374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3"/>
                  <a:pt x="6159" y="572"/>
                  <a:pt x="6308" y="620"/>
                </a:cubicBezTo>
                <a:cubicBezTo>
                  <a:pt x="6452" y="666"/>
                  <a:pt x="6423" y="690"/>
                  <a:pt x="6083" y="777"/>
                </a:cubicBezTo>
                <a:cubicBezTo>
                  <a:pt x="5747" y="864"/>
                  <a:pt x="5684" y="876"/>
                  <a:pt x="5632" y="817"/>
                </a:cubicBezTo>
                <a:cubicBezTo>
                  <a:pt x="5545" y="718"/>
                  <a:pt x="5380" y="773"/>
                  <a:pt x="5429" y="886"/>
                </a:cubicBezTo>
                <a:cubicBezTo>
                  <a:pt x="5482" y="1004"/>
                  <a:pt x="4978" y="1185"/>
                  <a:pt x="4686" y="1151"/>
                </a:cubicBezTo>
                <a:cubicBezTo>
                  <a:pt x="4232" y="1100"/>
                  <a:pt x="3547" y="1358"/>
                  <a:pt x="3695" y="1525"/>
                </a:cubicBezTo>
                <a:cubicBezTo>
                  <a:pt x="3731" y="1567"/>
                  <a:pt x="3701" y="1634"/>
                  <a:pt x="3627" y="1673"/>
                </a:cubicBezTo>
                <a:cubicBezTo>
                  <a:pt x="3553" y="1712"/>
                  <a:pt x="3536" y="1742"/>
                  <a:pt x="3582" y="1742"/>
                </a:cubicBezTo>
                <a:cubicBezTo>
                  <a:pt x="3629" y="1742"/>
                  <a:pt x="3574" y="1780"/>
                  <a:pt x="3469" y="1830"/>
                </a:cubicBezTo>
                <a:cubicBezTo>
                  <a:pt x="3365" y="1881"/>
                  <a:pt x="3216" y="1914"/>
                  <a:pt x="3132" y="1899"/>
                </a:cubicBezTo>
                <a:cubicBezTo>
                  <a:pt x="2869" y="1855"/>
                  <a:pt x="2641" y="1972"/>
                  <a:pt x="2703" y="2126"/>
                </a:cubicBezTo>
                <a:cubicBezTo>
                  <a:pt x="2777" y="2307"/>
                  <a:pt x="2674" y="2382"/>
                  <a:pt x="2456" y="2303"/>
                </a:cubicBezTo>
                <a:cubicBezTo>
                  <a:pt x="2314" y="2251"/>
                  <a:pt x="2265" y="2255"/>
                  <a:pt x="2118" y="2352"/>
                </a:cubicBezTo>
                <a:cubicBezTo>
                  <a:pt x="2021" y="2415"/>
                  <a:pt x="1925" y="2544"/>
                  <a:pt x="1915" y="2637"/>
                </a:cubicBezTo>
                <a:cubicBezTo>
                  <a:pt x="1882" y="2945"/>
                  <a:pt x="1732" y="3092"/>
                  <a:pt x="1487" y="3051"/>
                </a:cubicBezTo>
                <a:cubicBezTo>
                  <a:pt x="1397" y="3036"/>
                  <a:pt x="1352" y="3057"/>
                  <a:pt x="1352" y="3100"/>
                </a:cubicBezTo>
                <a:cubicBezTo>
                  <a:pt x="1352" y="3140"/>
                  <a:pt x="1386" y="3164"/>
                  <a:pt x="1442" y="3149"/>
                </a:cubicBezTo>
                <a:cubicBezTo>
                  <a:pt x="1653" y="3092"/>
                  <a:pt x="1694" y="3233"/>
                  <a:pt x="1487" y="3306"/>
                </a:cubicBezTo>
                <a:cubicBezTo>
                  <a:pt x="1149" y="3426"/>
                  <a:pt x="1029" y="3553"/>
                  <a:pt x="1149" y="3651"/>
                </a:cubicBezTo>
                <a:cubicBezTo>
                  <a:pt x="1264" y="3745"/>
                  <a:pt x="1172" y="3851"/>
                  <a:pt x="1014" y="3808"/>
                </a:cubicBezTo>
                <a:cubicBezTo>
                  <a:pt x="959" y="3793"/>
                  <a:pt x="925" y="3845"/>
                  <a:pt x="946" y="3926"/>
                </a:cubicBezTo>
                <a:cubicBezTo>
                  <a:pt x="974" y="4031"/>
                  <a:pt x="917" y="4087"/>
                  <a:pt x="766" y="4133"/>
                </a:cubicBezTo>
                <a:cubicBezTo>
                  <a:pt x="628" y="4175"/>
                  <a:pt x="598" y="4210"/>
                  <a:pt x="676" y="4231"/>
                </a:cubicBezTo>
                <a:cubicBezTo>
                  <a:pt x="754" y="4252"/>
                  <a:pt x="656" y="4348"/>
                  <a:pt x="406" y="4497"/>
                </a:cubicBezTo>
                <a:cubicBezTo>
                  <a:pt x="193" y="4624"/>
                  <a:pt x="64" y="4740"/>
                  <a:pt x="113" y="4753"/>
                </a:cubicBezTo>
                <a:cubicBezTo>
                  <a:pt x="192" y="4774"/>
                  <a:pt x="191" y="5105"/>
                  <a:pt x="113" y="5265"/>
                </a:cubicBezTo>
                <a:cubicBezTo>
                  <a:pt x="96" y="5298"/>
                  <a:pt x="159" y="5323"/>
                  <a:pt x="248" y="5324"/>
                </a:cubicBezTo>
                <a:cubicBezTo>
                  <a:pt x="516" y="5327"/>
                  <a:pt x="518" y="5500"/>
                  <a:pt x="248" y="5589"/>
                </a:cubicBezTo>
                <a:lnTo>
                  <a:pt x="0" y="5678"/>
                </a:lnTo>
                <a:lnTo>
                  <a:pt x="248" y="5727"/>
                </a:lnTo>
                <a:cubicBezTo>
                  <a:pt x="426" y="5769"/>
                  <a:pt x="456" y="5804"/>
                  <a:pt x="383" y="5865"/>
                </a:cubicBezTo>
                <a:cubicBezTo>
                  <a:pt x="328" y="5911"/>
                  <a:pt x="310" y="6069"/>
                  <a:pt x="360" y="6229"/>
                </a:cubicBezTo>
                <a:cubicBezTo>
                  <a:pt x="457" y="6533"/>
                  <a:pt x="424" y="6601"/>
                  <a:pt x="203" y="6564"/>
                </a:cubicBezTo>
                <a:cubicBezTo>
                  <a:pt x="123" y="6550"/>
                  <a:pt x="68" y="6570"/>
                  <a:pt x="68" y="6613"/>
                </a:cubicBezTo>
                <a:cubicBezTo>
                  <a:pt x="68" y="6657"/>
                  <a:pt x="138" y="6677"/>
                  <a:pt x="225" y="6662"/>
                </a:cubicBezTo>
                <a:cubicBezTo>
                  <a:pt x="454" y="6624"/>
                  <a:pt x="528" y="6781"/>
                  <a:pt x="315" y="6849"/>
                </a:cubicBezTo>
                <a:cubicBezTo>
                  <a:pt x="151" y="6901"/>
                  <a:pt x="163" y="6912"/>
                  <a:pt x="315" y="6938"/>
                </a:cubicBezTo>
                <a:cubicBezTo>
                  <a:pt x="452" y="6960"/>
                  <a:pt x="455" y="6988"/>
                  <a:pt x="360" y="7065"/>
                </a:cubicBezTo>
                <a:cubicBezTo>
                  <a:pt x="290" y="7123"/>
                  <a:pt x="190" y="7145"/>
                  <a:pt x="113" y="7124"/>
                </a:cubicBezTo>
                <a:cubicBezTo>
                  <a:pt x="25" y="7101"/>
                  <a:pt x="18" y="7123"/>
                  <a:pt x="113" y="7174"/>
                </a:cubicBezTo>
                <a:cubicBezTo>
                  <a:pt x="214" y="7228"/>
                  <a:pt x="221" y="7259"/>
                  <a:pt x="135" y="7282"/>
                </a:cubicBezTo>
                <a:cubicBezTo>
                  <a:pt x="51" y="7305"/>
                  <a:pt x="71" y="7332"/>
                  <a:pt x="180" y="7370"/>
                </a:cubicBezTo>
                <a:cubicBezTo>
                  <a:pt x="381" y="7441"/>
                  <a:pt x="503" y="7667"/>
                  <a:pt x="360" y="7705"/>
                </a:cubicBezTo>
                <a:cubicBezTo>
                  <a:pt x="139" y="7765"/>
                  <a:pt x="252" y="7858"/>
                  <a:pt x="541" y="7853"/>
                </a:cubicBezTo>
                <a:cubicBezTo>
                  <a:pt x="777" y="7848"/>
                  <a:pt x="853" y="7875"/>
                  <a:pt x="924" y="7990"/>
                </a:cubicBezTo>
                <a:cubicBezTo>
                  <a:pt x="972" y="8069"/>
                  <a:pt x="977" y="8165"/>
                  <a:pt x="946" y="8207"/>
                </a:cubicBezTo>
                <a:cubicBezTo>
                  <a:pt x="916" y="8249"/>
                  <a:pt x="968" y="8312"/>
                  <a:pt x="1059" y="8345"/>
                </a:cubicBezTo>
                <a:cubicBezTo>
                  <a:pt x="1150" y="8378"/>
                  <a:pt x="1239" y="8451"/>
                  <a:pt x="1239" y="8502"/>
                </a:cubicBezTo>
                <a:cubicBezTo>
                  <a:pt x="1239" y="8553"/>
                  <a:pt x="1292" y="8630"/>
                  <a:pt x="1352" y="8679"/>
                </a:cubicBezTo>
                <a:cubicBezTo>
                  <a:pt x="1425" y="8739"/>
                  <a:pt x="1425" y="8778"/>
                  <a:pt x="1352" y="8797"/>
                </a:cubicBezTo>
                <a:cubicBezTo>
                  <a:pt x="1152" y="8851"/>
                  <a:pt x="1234" y="8968"/>
                  <a:pt x="1509" y="9014"/>
                </a:cubicBezTo>
                <a:cubicBezTo>
                  <a:pt x="1659" y="9039"/>
                  <a:pt x="1772" y="9085"/>
                  <a:pt x="1780" y="9112"/>
                </a:cubicBezTo>
                <a:cubicBezTo>
                  <a:pt x="1806" y="9208"/>
                  <a:pt x="1827" y="9229"/>
                  <a:pt x="1915" y="9289"/>
                </a:cubicBezTo>
                <a:cubicBezTo>
                  <a:pt x="1967" y="9325"/>
                  <a:pt x="1952" y="9390"/>
                  <a:pt x="1870" y="9437"/>
                </a:cubicBezTo>
                <a:cubicBezTo>
                  <a:pt x="1792" y="9482"/>
                  <a:pt x="1772" y="9496"/>
                  <a:pt x="1825" y="9476"/>
                </a:cubicBezTo>
                <a:cubicBezTo>
                  <a:pt x="1959" y="9427"/>
                  <a:pt x="2320" y="9576"/>
                  <a:pt x="2320" y="9683"/>
                </a:cubicBezTo>
                <a:cubicBezTo>
                  <a:pt x="2320" y="9731"/>
                  <a:pt x="2358" y="9772"/>
                  <a:pt x="2411" y="9772"/>
                </a:cubicBezTo>
                <a:cubicBezTo>
                  <a:pt x="2592" y="9772"/>
                  <a:pt x="2881" y="10017"/>
                  <a:pt x="2771" y="10077"/>
                </a:cubicBezTo>
                <a:cubicBezTo>
                  <a:pt x="2659" y="10138"/>
                  <a:pt x="2769" y="10313"/>
                  <a:pt x="2951" y="10362"/>
                </a:cubicBezTo>
                <a:cubicBezTo>
                  <a:pt x="3013" y="10379"/>
                  <a:pt x="3034" y="10427"/>
                  <a:pt x="2996" y="10470"/>
                </a:cubicBezTo>
                <a:cubicBezTo>
                  <a:pt x="2951" y="10521"/>
                  <a:pt x="2981" y="10542"/>
                  <a:pt x="3064" y="10519"/>
                </a:cubicBezTo>
                <a:cubicBezTo>
                  <a:pt x="3233" y="10474"/>
                  <a:pt x="3668" y="10576"/>
                  <a:pt x="3605" y="10647"/>
                </a:cubicBezTo>
                <a:cubicBezTo>
                  <a:pt x="3532" y="10730"/>
                  <a:pt x="3923" y="10933"/>
                  <a:pt x="4100" y="10903"/>
                </a:cubicBezTo>
                <a:cubicBezTo>
                  <a:pt x="4325" y="10865"/>
                  <a:pt x="4724" y="11118"/>
                  <a:pt x="4596" y="11218"/>
                </a:cubicBezTo>
                <a:cubicBezTo>
                  <a:pt x="4456" y="11327"/>
                  <a:pt x="4705" y="11328"/>
                  <a:pt x="4889" y="11218"/>
                </a:cubicBezTo>
                <a:cubicBezTo>
                  <a:pt x="5019" y="11140"/>
                  <a:pt x="5037" y="11134"/>
                  <a:pt x="5249" y="11218"/>
                </a:cubicBezTo>
                <a:cubicBezTo>
                  <a:pt x="5373" y="11267"/>
                  <a:pt x="5457" y="11326"/>
                  <a:pt x="5429" y="11346"/>
                </a:cubicBezTo>
                <a:cubicBezTo>
                  <a:pt x="5402" y="11366"/>
                  <a:pt x="5464" y="11391"/>
                  <a:pt x="5587" y="11405"/>
                </a:cubicBezTo>
                <a:cubicBezTo>
                  <a:pt x="5775" y="11426"/>
                  <a:pt x="5797" y="11443"/>
                  <a:pt x="5700" y="11523"/>
                </a:cubicBezTo>
                <a:cubicBezTo>
                  <a:pt x="5555" y="11642"/>
                  <a:pt x="5561" y="11681"/>
                  <a:pt x="5700" y="11681"/>
                </a:cubicBezTo>
                <a:cubicBezTo>
                  <a:pt x="5760" y="11681"/>
                  <a:pt x="5782" y="11652"/>
                  <a:pt x="5767" y="11621"/>
                </a:cubicBezTo>
                <a:cubicBezTo>
                  <a:pt x="5726" y="11536"/>
                  <a:pt x="6346" y="11527"/>
                  <a:pt x="6421" y="11612"/>
                </a:cubicBezTo>
                <a:cubicBezTo>
                  <a:pt x="6455" y="11651"/>
                  <a:pt x="6547" y="11674"/>
                  <a:pt x="6623" y="11661"/>
                </a:cubicBezTo>
                <a:cubicBezTo>
                  <a:pt x="6826" y="11627"/>
                  <a:pt x="7099" y="11782"/>
                  <a:pt x="7052" y="11907"/>
                </a:cubicBezTo>
                <a:cubicBezTo>
                  <a:pt x="7029" y="11966"/>
                  <a:pt x="7030" y="12012"/>
                  <a:pt x="7074" y="12015"/>
                </a:cubicBezTo>
                <a:cubicBezTo>
                  <a:pt x="7441" y="12043"/>
                  <a:pt x="7836" y="12035"/>
                  <a:pt x="7953" y="11995"/>
                </a:cubicBezTo>
                <a:cubicBezTo>
                  <a:pt x="8223" y="11904"/>
                  <a:pt x="8363" y="12033"/>
                  <a:pt x="8110" y="12143"/>
                </a:cubicBezTo>
                <a:cubicBezTo>
                  <a:pt x="7838" y="12262"/>
                  <a:pt x="7804" y="12311"/>
                  <a:pt x="8043" y="12271"/>
                </a:cubicBezTo>
                <a:cubicBezTo>
                  <a:pt x="8159" y="12252"/>
                  <a:pt x="8230" y="12276"/>
                  <a:pt x="8268" y="12340"/>
                </a:cubicBezTo>
                <a:cubicBezTo>
                  <a:pt x="8301" y="12394"/>
                  <a:pt x="8418" y="12436"/>
                  <a:pt x="8516" y="12428"/>
                </a:cubicBezTo>
                <a:cubicBezTo>
                  <a:pt x="8717" y="12414"/>
                  <a:pt x="8859" y="12690"/>
                  <a:pt x="8786" y="12950"/>
                </a:cubicBezTo>
                <a:cubicBezTo>
                  <a:pt x="8762" y="13038"/>
                  <a:pt x="8787" y="13141"/>
                  <a:pt x="8854" y="13176"/>
                </a:cubicBezTo>
                <a:cubicBezTo>
                  <a:pt x="8920" y="13211"/>
                  <a:pt x="8939" y="13266"/>
                  <a:pt x="8899" y="13294"/>
                </a:cubicBezTo>
                <a:cubicBezTo>
                  <a:pt x="8859" y="13323"/>
                  <a:pt x="8887" y="13371"/>
                  <a:pt x="8944" y="13403"/>
                </a:cubicBezTo>
                <a:cubicBezTo>
                  <a:pt x="9001" y="13434"/>
                  <a:pt x="9014" y="13514"/>
                  <a:pt x="8989" y="13580"/>
                </a:cubicBezTo>
                <a:cubicBezTo>
                  <a:pt x="8964" y="13645"/>
                  <a:pt x="8937" y="13757"/>
                  <a:pt x="8921" y="13836"/>
                </a:cubicBezTo>
                <a:cubicBezTo>
                  <a:pt x="8906" y="13914"/>
                  <a:pt x="8857" y="14038"/>
                  <a:pt x="8809" y="14101"/>
                </a:cubicBezTo>
                <a:cubicBezTo>
                  <a:pt x="8743" y="14188"/>
                  <a:pt x="8754" y="14232"/>
                  <a:pt x="8899" y="14278"/>
                </a:cubicBezTo>
                <a:cubicBezTo>
                  <a:pt x="9059" y="14330"/>
                  <a:pt x="9098" y="14395"/>
                  <a:pt x="9079" y="14701"/>
                </a:cubicBezTo>
                <a:cubicBezTo>
                  <a:pt x="9067" y="14905"/>
                  <a:pt x="9011" y="15140"/>
                  <a:pt x="8944" y="15223"/>
                </a:cubicBezTo>
                <a:cubicBezTo>
                  <a:pt x="8849" y="15340"/>
                  <a:pt x="8835" y="15392"/>
                  <a:pt x="8944" y="15449"/>
                </a:cubicBezTo>
                <a:cubicBezTo>
                  <a:pt x="9060" y="15510"/>
                  <a:pt x="9073" y="15526"/>
                  <a:pt x="8944" y="15548"/>
                </a:cubicBezTo>
                <a:cubicBezTo>
                  <a:pt x="8832" y="15566"/>
                  <a:pt x="8802" y="15631"/>
                  <a:pt x="8831" y="15774"/>
                </a:cubicBezTo>
                <a:cubicBezTo>
                  <a:pt x="8944" y="16320"/>
                  <a:pt x="8784" y="17392"/>
                  <a:pt x="8584" y="17457"/>
                </a:cubicBezTo>
                <a:cubicBezTo>
                  <a:pt x="8494" y="17485"/>
                  <a:pt x="8447" y="17515"/>
                  <a:pt x="8471" y="17526"/>
                </a:cubicBezTo>
                <a:cubicBezTo>
                  <a:pt x="8605" y="17586"/>
                  <a:pt x="8600" y="17885"/>
                  <a:pt x="8471" y="17949"/>
                </a:cubicBezTo>
                <a:cubicBezTo>
                  <a:pt x="8250" y="18058"/>
                  <a:pt x="8223" y="18202"/>
                  <a:pt x="8381" y="18342"/>
                </a:cubicBezTo>
                <a:cubicBezTo>
                  <a:pt x="8511" y="18458"/>
                  <a:pt x="8504" y="18475"/>
                  <a:pt x="8246" y="18549"/>
                </a:cubicBezTo>
                <a:cubicBezTo>
                  <a:pt x="8057" y="18603"/>
                  <a:pt x="7992" y="18645"/>
                  <a:pt x="8065" y="18677"/>
                </a:cubicBezTo>
                <a:cubicBezTo>
                  <a:pt x="8132" y="18706"/>
                  <a:pt x="8143" y="18781"/>
                  <a:pt x="8088" y="18864"/>
                </a:cubicBezTo>
                <a:cubicBezTo>
                  <a:pt x="8031" y="18950"/>
                  <a:pt x="8039" y="19012"/>
                  <a:pt x="8110" y="19031"/>
                </a:cubicBezTo>
                <a:cubicBezTo>
                  <a:pt x="8174" y="19048"/>
                  <a:pt x="8210" y="19134"/>
                  <a:pt x="8178" y="19238"/>
                </a:cubicBezTo>
                <a:cubicBezTo>
                  <a:pt x="8137" y="19373"/>
                  <a:pt x="8161" y="19425"/>
                  <a:pt x="8268" y="19425"/>
                </a:cubicBezTo>
                <a:cubicBezTo>
                  <a:pt x="8482" y="19425"/>
                  <a:pt x="8550" y="19502"/>
                  <a:pt x="8584" y="19750"/>
                </a:cubicBezTo>
                <a:cubicBezTo>
                  <a:pt x="8600" y="19871"/>
                  <a:pt x="8694" y="20049"/>
                  <a:pt x="8786" y="20143"/>
                </a:cubicBezTo>
                <a:cubicBezTo>
                  <a:pt x="8898" y="20257"/>
                  <a:pt x="8904" y="20328"/>
                  <a:pt x="8831" y="20360"/>
                </a:cubicBezTo>
                <a:cubicBezTo>
                  <a:pt x="8701" y="20416"/>
                  <a:pt x="8942" y="20665"/>
                  <a:pt x="9124" y="20665"/>
                </a:cubicBezTo>
                <a:cubicBezTo>
                  <a:pt x="9231" y="20665"/>
                  <a:pt x="9653" y="20872"/>
                  <a:pt x="9868" y="21029"/>
                </a:cubicBezTo>
                <a:cubicBezTo>
                  <a:pt x="9914" y="21063"/>
                  <a:pt x="9914" y="21121"/>
                  <a:pt x="9845" y="21157"/>
                </a:cubicBezTo>
                <a:cubicBezTo>
                  <a:pt x="9770" y="21196"/>
                  <a:pt x="9735" y="21295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818" y="21529"/>
                  <a:pt x="10881" y="21511"/>
                </a:cubicBezTo>
                <a:cubicBezTo>
                  <a:pt x="11015" y="21473"/>
                  <a:pt x="11312" y="21483"/>
                  <a:pt x="11422" y="21531"/>
                </a:cubicBezTo>
                <a:cubicBezTo>
                  <a:pt x="11464" y="21549"/>
                  <a:pt x="11613" y="21570"/>
                  <a:pt x="11760" y="21570"/>
                </a:cubicBezTo>
                <a:cubicBezTo>
                  <a:pt x="11955" y="21570"/>
                  <a:pt x="12014" y="21544"/>
                  <a:pt x="11940" y="21501"/>
                </a:cubicBezTo>
                <a:cubicBezTo>
                  <a:pt x="11768" y="21399"/>
                  <a:pt x="11765" y="21161"/>
                  <a:pt x="11940" y="21098"/>
                </a:cubicBezTo>
                <a:cubicBezTo>
                  <a:pt x="12116" y="21034"/>
                  <a:pt x="12383" y="21063"/>
                  <a:pt x="12278" y="21137"/>
                </a:cubicBezTo>
                <a:cubicBezTo>
                  <a:pt x="12189" y="21200"/>
                  <a:pt x="12376" y="21193"/>
                  <a:pt x="12526" y="21127"/>
                </a:cubicBezTo>
                <a:cubicBezTo>
                  <a:pt x="12615" y="21088"/>
                  <a:pt x="12629" y="21045"/>
                  <a:pt x="12549" y="20980"/>
                </a:cubicBezTo>
                <a:cubicBezTo>
                  <a:pt x="12459" y="20906"/>
                  <a:pt x="12473" y="20869"/>
                  <a:pt x="12661" y="20793"/>
                </a:cubicBezTo>
                <a:cubicBezTo>
                  <a:pt x="12821" y="20727"/>
                  <a:pt x="12872" y="20688"/>
                  <a:pt x="12796" y="20655"/>
                </a:cubicBezTo>
                <a:cubicBezTo>
                  <a:pt x="12665" y="20597"/>
                  <a:pt x="12959" y="20358"/>
                  <a:pt x="13112" y="20399"/>
                </a:cubicBezTo>
                <a:cubicBezTo>
                  <a:pt x="13239" y="20433"/>
                  <a:pt x="13222" y="20389"/>
                  <a:pt x="13089" y="20281"/>
                </a:cubicBezTo>
                <a:cubicBezTo>
                  <a:pt x="12941" y="20160"/>
                  <a:pt x="13252" y="20043"/>
                  <a:pt x="13405" y="20163"/>
                </a:cubicBezTo>
                <a:cubicBezTo>
                  <a:pt x="13474" y="20217"/>
                  <a:pt x="13534" y="20229"/>
                  <a:pt x="13585" y="20192"/>
                </a:cubicBezTo>
                <a:cubicBezTo>
                  <a:pt x="13684" y="20122"/>
                  <a:pt x="13760" y="19929"/>
                  <a:pt x="13675" y="19966"/>
                </a:cubicBezTo>
                <a:cubicBezTo>
                  <a:pt x="13639" y="19982"/>
                  <a:pt x="13520" y="19973"/>
                  <a:pt x="13405" y="19946"/>
                </a:cubicBezTo>
                <a:cubicBezTo>
                  <a:pt x="13238" y="19907"/>
                  <a:pt x="13213" y="19882"/>
                  <a:pt x="13315" y="19828"/>
                </a:cubicBezTo>
                <a:cubicBezTo>
                  <a:pt x="13385" y="19791"/>
                  <a:pt x="13418" y="19731"/>
                  <a:pt x="13382" y="19691"/>
                </a:cubicBezTo>
                <a:cubicBezTo>
                  <a:pt x="13345" y="19648"/>
                  <a:pt x="13381" y="19598"/>
                  <a:pt x="13472" y="19582"/>
                </a:cubicBezTo>
                <a:cubicBezTo>
                  <a:pt x="13581" y="19564"/>
                  <a:pt x="13602" y="19537"/>
                  <a:pt x="13540" y="19484"/>
                </a:cubicBezTo>
                <a:cubicBezTo>
                  <a:pt x="13380" y="19347"/>
                  <a:pt x="13437" y="18370"/>
                  <a:pt x="13607" y="18264"/>
                </a:cubicBezTo>
                <a:cubicBezTo>
                  <a:pt x="13811" y="18137"/>
                  <a:pt x="13785" y="18059"/>
                  <a:pt x="13562" y="18067"/>
                </a:cubicBezTo>
                <a:cubicBezTo>
                  <a:pt x="13412" y="18072"/>
                  <a:pt x="13390" y="18025"/>
                  <a:pt x="13382" y="17811"/>
                </a:cubicBezTo>
                <a:cubicBezTo>
                  <a:pt x="13377" y="17667"/>
                  <a:pt x="13317" y="17519"/>
                  <a:pt x="13270" y="17486"/>
                </a:cubicBezTo>
                <a:cubicBezTo>
                  <a:pt x="13166" y="17415"/>
                  <a:pt x="13285" y="17320"/>
                  <a:pt x="13427" y="17358"/>
                </a:cubicBezTo>
                <a:cubicBezTo>
                  <a:pt x="13483" y="17373"/>
                  <a:pt x="13533" y="17370"/>
                  <a:pt x="13540" y="17349"/>
                </a:cubicBezTo>
                <a:cubicBezTo>
                  <a:pt x="13619" y="17098"/>
                  <a:pt x="13626" y="16998"/>
                  <a:pt x="13540" y="16975"/>
                </a:cubicBezTo>
                <a:cubicBezTo>
                  <a:pt x="13484" y="16959"/>
                  <a:pt x="13465" y="16920"/>
                  <a:pt x="13495" y="16886"/>
                </a:cubicBezTo>
                <a:cubicBezTo>
                  <a:pt x="13524" y="16853"/>
                  <a:pt x="13437" y="16787"/>
                  <a:pt x="13315" y="16738"/>
                </a:cubicBezTo>
                <a:cubicBezTo>
                  <a:pt x="13119" y="16661"/>
                  <a:pt x="13117" y="16639"/>
                  <a:pt x="13247" y="16551"/>
                </a:cubicBezTo>
                <a:cubicBezTo>
                  <a:pt x="13488" y="16390"/>
                  <a:pt x="13402" y="16103"/>
                  <a:pt x="13089" y="16000"/>
                </a:cubicBezTo>
                <a:lnTo>
                  <a:pt x="12819" y="15912"/>
                </a:lnTo>
                <a:lnTo>
                  <a:pt x="12819" y="14613"/>
                </a:lnTo>
                <a:cubicBezTo>
                  <a:pt x="12822" y="13335"/>
                  <a:pt x="12844" y="13307"/>
                  <a:pt x="13089" y="13157"/>
                </a:cubicBezTo>
                <a:cubicBezTo>
                  <a:pt x="13227" y="13072"/>
                  <a:pt x="13286" y="13009"/>
                  <a:pt x="13247" y="13009"/>
                </a:cubicBezTo>
                <a:cubicBezTo>
                  <a:pt x="13208" y="13009"/>
                  <a:pt x="13302" y="12948"/>
                  <a:pt x="13450" y="12871"/>
                </a:cubicBezTo>
                <a:cubicBezTo>
                  <a:pt x="13674" y="12755"/>
                  <a:pt x="13721" y="12688"/>
                  <a:pt x="13698" y="12478"/>
                </a:cubicBezTo>
                <a:cubicBezTo>
                  <a:pt x="13655" y="12098"/>
                  <a:pt x="13745" y="12031"/>
                  <a:pt x="14283" y="12045"/>
                </a:cubicBezTo>
                <a:cubicBezTo>
                  <a:pt x="14798" y="12057"/>
                  <a:pt x="15298" y="11893"/>
                  <a:pt x="15320" y="11710"/>
                </a:cubicBezTo>
                <a:cubicBezTo>
                  <a:pt x="15328" y="11639"/>
                  <a:pt x="15399" y="11605"/>
                  <a:pt x="15545" y="11602"/>
                </a:cubicBezTo>
                <a:cubicBezTo>
                  <a:pt x="16131" y="11589"/>
                  <a:pt x="16163" y="11588"/>
                  <a:pt x="16041" y="11523"/>
                </a:cubicBezTo>
                <a:cubicBezTo>
                  <a:pt x="15948" y="11475"/>
                  <a:pt x="16008" y="11429"/>
                  <a:pt x="16266" y="11346"/>
                </a:cubicBezTo>
                <a:cubicBezTo>
                  <a:pt x="16450" y="11286"/>
                  <a:pt x="16648" y="11234"/>
                  <a:pt x="16716" y="11228"/>
                </a:cubicBezTo>
                <a:cubicBezTo>
                  <a:pt x="17024" y="11199"/>
                  <a:pt x="17214" y="11144"/>
                  <a:pt x="17167" y="11090"/>
                </a:cubicBezTo>
                <a:cubicBezTo>
                  <a:pt x="17108" y="11023"/>
                  <a:pt x="17533" y="10837"/>
                  <a:pt x="17640" y="10883"/>
                </a:cubicBezTo>
                <a:cubicBezTo>
                  <a:pt x="17706" y="10912"/>
                  <a:pt x="18044" y="10740"/>
                  <a:pt x="18046" y="10677"/>
                </a:cubicBezTo>
                <a:cubicBezTo>
                  <a:pt x="18048" y="10602"/>
                  <a:pt x="18602" y="10407"/>
                  <a:pt x="18744" y="10431"/>
                </a:cubicBezTo>
                <a:cubicBezTo>
                  <a:pt x="18839" y="10447"/>
                  <a:pt x="18876" y="10441"/>
                  <a:pt x="18834" y="10411"/>
                </a:cubicBezTo>
                <a:cubicBezTo>
                  <a:pt x="18737" y="10342"/>
                  <a:pt x="19158" y="10107"/>
                  <a:pt x="19330" y="10136"/>
                </a:cubicBezTo>
                <a:cubicBezTo>
                  <a:pt x="19406" y="10148"/>
                  <a:pt x="19576" y="10112"/>
                  <a:pt x="19690" y="10057"/>
                </a:cubicBezTo>
                <a:cubicBezTo>
                  <a:pt x="19885" y="9963"/>
                  <a:pt x="19878" y="9947"/>
                  <a:pt x="19713" y="9821"/>
                </a:cubicBezTo>
                <a:cubicBezTo>
                  <a:pt x="19585" y="9723"/>
                  <a:pt x="19581" y="9672"/>
                  <a:pt x="19668" y="9634"/>
                </a:cubicBezTo>
                <a:cubicBezTo>
                  <a:pt x="19733" y="9605"/>
                  <a:pt x="19741" y="9585"/>
                  <a:pt x="19690" y="9585"/>
                </a:cubicBezTo>
                <a:cubicBezTo>
                  <a:pt x="19639" y="9585"/>
                  <a:pt x="19672" y="9538"/>
                  <a:pt x="19780" y="9486"/>
                </a:cubicBezTo>
                <a:cubicBezTo>
                  <a:pt x="19889" y="9434"/>
                  <a:pt x="19942" y="9398"/>
                  <a:pt x="19893" y="9398"/>
                </a:cubicBezTo>
                <a:cubicBezTo>
                  <a:pt x="19845" y="9398"/>
                  <a:pt x="19897" y="9352"/>
                  <a:pt x="20006" y="9299"/>
                </a:cubicBezTo>
                <a:cubicBezTo>
                  <a:pt x="20191" y="9210"/>
                  <a:pt x="20223" y="9205"/>
                  <a:pt x="20411" y="9279"/>
                </a:cubicBezTo>
                <a:cubicBezTo>
                  <a:pt x="20691" y="9390"/>
                  <a:pt x="20793" y="9330"/>
                  <a:pt x="20569" y="9181"/>
                </a:cubicBezTo>
                <a:cubicBezTo>
                  <a:pt x="20424" y="9084"/>
                  <a:pt x="20395" y="9021"/>
                  <a:pt x="20479" y="8915"/>
                </a:cubicBezTo>
                <a:cubicBezTo>
                  <a:pt x="20538" y="8841"/>
                  <a:pt x="20564" y="8766"/>
                  <a:pt x="20524" y="8748"/>
                </a:cubicBezTo>
                <a:cubicBezTo>
                  <a:pt x="20396" y="8692"/>
                  <a:pt x="20815" y="8593"/>
                  <a:pt x="21065" y="8620"/>
                </a:cubicBezTo>
                <a:cubicBezTo>
                  <a:pt x="21296" y="8645"/>
                  <a:pt x="21317" y="8643"/>
                  <a:pt x="21132" y="8551"/>
                </a:cubicBezTo>
                <a:cubicBezTo>
                  <a:pt x="20950" y="8461"/>
                  <a:pt x="20950" y="8454"/>
                  <a:pt x="21132" y="8384"/>
                </a:cubicBezTo>
                <a:cubicBezTo>
                  <a:pt x="21237" y="8344"/>
                  <a:pt x="21364" y="8325"/>
                  <a:pt x="21425" y="8335"/>
                </a:cubicBezTo>
                <a:cubicBezTo>
                  <a:pt x="21560" y="8357"/>
                  <a:pt x="21600" y="7922"/>
                  <a:pt x="21470" y="7853"/>
                </a:cubicBezTo>
                <a:cubicBezTo>
                  <a:pt x="21381" y="7805"/>
                  <a:pt x="21388" y="7696"/>
                  <a:pt x="21515" y="7439"/>
                </a:cubicBezTo>
                <a:cubicBezTo>
                  <a:pt x="21550" y="7369"/>
                  <a:pt x="21531" y="7298"/>
                  <a:pt x="21470" y="7282"/>
                </a:cubicBezTo>
                <a:cubicBezTo>
                  <a:pt x="21409" y="7265"/>
                  <a:pt x="21404" y="7224"/>
                  <a:pt x="21448" y="7193"/>
                </a:cubicBezTo>
                <a:cubicBezTo>
                  <a:pt x="21533" y="7133"/>
                  <a:pt x="21595" y="4737"/>
                  <a:pt x="21515" y="4566"/>
                </a:cubicBezTo>
                <a:cubicBezTo>
                  <a:pt x="21489" y="4510"/>
                  <a:pt x="21347" y="4452"/>
                  <a:pt x="21222" y="4438"/>
                </a:cubicBezTo>
                <a:cubicBezTo>
                  <a:pt x="21034" y="4417"/>
                  <a:pt x="21019" y="4399"/>
                  <a:pt x="21132" y="4340"/>
                </a:cubicBezTo>
                <a:cubicBezTo>
                  <a:pt x="21207" y="4300"/>
                  <a:pt x="21239" y="4239"/>
                  <a:pt x="21200" y="4212"/>
                </a:cubicBezTo>
                <a:cubicBezTo>
                  <a:pt x="21161" y="4184"/>
                  <a:pt x="21219" y="4149"/>
                  <a:pt x="21312" y="4133"/>
                </a:cubicBezTo>
                <a:cubicBezTo>
                  <a:pt x="21563" y="4091"/>
                  <a:pt x="21509" y="4027"/>
                  <a:pt x="21200" y="3976"/>
                </a:cubicBezTo>
                <a:cubicBezTo>
                  <a:pt x="21050" y="3951"/>
                  <a:pt x="20929" y="3895"/>
                  <a:pt x="20929" y="3857"/>
                </a:cubicBezTo>
                <a:cubicBezTo>
                  <a:pt x="20929" y="3820"/>
                  <a:pt x="20877" y="3783"/>
                  <a:pt x="20794" y="3769"/>
                </a:cubicBezTo>
                <a:cubicBezTo>
                  <a:pt x="20695" y="3752"/>
                  <a:pt x="20642" y="3678"/>
                  <a:pt x="20659" y="3552"/>
                </a:cubicBezTo>
                <a:cubicBezTo>
                  <a:pt x="20680" y="3401"/>
                  <a:pt x="20640" y="3364"/>
                  <a:pt x="20479" y="3346"/>
                </a:cubicBezTo>
                <a:cubicBezTo>
                  <a:pt x="20218" y="3316"/>
                  <a:pt x="20233" y="3237"/>
                  <a:pt x="20501" y="3119"/>
                </a:cubicBezTo>
                <a:cubicBezTo>
                  <a:pt x="20619" y="3068"/>
                  <a:pt x="20669" y="3016"/>
                  <a:pt x="20614" y="3001"/>
                </a:cubicBezTo>
                <a:cubicBezTo>
                  <a:pt x="20553" y="2985"/>
                  <a:pt x="20550" y="2927"/>
                  <a:pt x="20614" y="2854"/>
                </a:cubicBezTo>
                <a:cubicBezTo>
                  <a:pt x="20756" y="2691"/>
                  <a:pt x="20755" y="2668"/>
                  <a:pt x="20569" y="2736"/>
                </a:cubicBezTo>
                <a:cubicBezTo>
                  <a:pt x="20383" y="2803"/>
                  <a:pt x="20141" y="2758"/>
                  <a:pt x="20253" y="2677"/>
                </a:cubicBezTo>
                <a:cubicBezTo>
                  <a:pt x="20298" y="2644"/>
                  <a:pt x="20247" y="2649"/>
                  <a:pt x="20141" y="2687"/>
                </a:cubicBezTo>
                <a:cubicBezTo>
                  <a:pt x="19870" y="2783"/>
                  <a:pt x="19629" y="2715"/>
                  <a:pt x="19668" y="2559"/>
                </a:cubicBezTo>
                <a:cubicBezTo>
                  <a:pt x="19693" y="2456"/>
                  <a:pt x="19637" y="2406"/>
                  <a:pt x="19375" y="2322"/>
                </a:cubicBezTo>
                <a:cubicBezTo>
                  <a:pt x="18960" y="2190"/>
                  <a:pt x="18604" y="1934"/>
                  <a:pt x="18744" y="1860"/>
                </a:cubicBezTo>
                <a:cubicBezTo>
                  <a:pt x="18852" y="1803"/>
                  <a:pt x="18842" y="1667"/>
                  <a:pt x="18722" y="1614"/>
                </a:cubicBezTo>
                <a:cubicBezTo>
                  <a:pt x="18680" y="1596"/>
                  <a:pt x="18563" y="1619"/>
                  <a:pt x="18451" y="1663"/>
                </a:cubicBezTo>
                <a:cubicBezTo>
                  <a:pt x="18259" y="1739"/>
                  <a:pt x="18243" y="1736"/>
                  <a:pt x="18091" y="1634"/>
                </a:cubicBezTo>
                <a:cubicBezTo>
                  <a:pt x="17939" y="1532"/>
                  <a:pt x="17902" y="1432"/>
                  <a:pt x="18001" y="1269"/>
                </a:cubicBezTo>
                <a:cubicBezTo>
                  <a:pt x="18030" y="1222"/>
                  <a:pt x="17953" y="1193"/>
                  <a:pt x="17753" y="1191"/>
                </a:cubicBezTo>
                <a:cubicBezTo>
                  <a:pt x="17592" y="1189"/>
                  <a:pt x="17356" y="1150"/>
                  <a:pt x="17235" y="1102"/>
                </a:cubicBezTo>
                <a:cubicBezTo>
                  <a:pt x="17113" y="1054"/>
                  <a:pt x="16942" y="1028"/>
                  <a:pt x="16852" y="1043"/>
                </a:cubicBezTo>
                <a:cubicBezTo>
                  <a:pt x="16612" y="1083"/>
                  <a:pt x="16526" y="974"/>
                  <a:pt x="16739" y="905"/>
                </a:cubicBezTo>
                <a:cubicBezTo>
                  <a:pt x="16905" y="852"/>
                  <a:pt x="16896" y="847"/>
                  <a:pt x="16671" y="817"/>
                </a:cubicBezTo>
                <a:cubicBezTo>
                  <a:pt x="16535" y="799"/>
                  <a:pt x="16265" y="774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1"/>
                </a:lnTo>
                <a:lnTo>
                  <a:pt x="15162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0" y="376"/>
                  <a:pt x="14623" y="389"/>
                  <a:pt x="14554" y="413"/>
                </a:cubicBezTo>
                <a:cubicBezTo>
                  <a:pt x="14475" y="440"/>
                  <a:pt x="14395" y="444"/>
                  <a:pt x="14351" y="413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3220" name="l_054.jpg"/>
          <p:cNvPicPr>
            <a:picLocks noChangeAspect="1"/>
          </p:cNvPicPr>
          <p:nvPr/>
        </p:nvPicPr>
        <p:blipFill>
          <a:blip r:embed="rId4">
            <a:extLst/>
          </a:blip>
          <a:srcRect l="28934" t="3480" r="31459" b="5800"/>
          <a:stretch>
            <a:fillRect/>
          </a:stretch>
        </p:blipFill>
        <p:spPr>
          <a:xfrm>
            <a:off x="3715068" y="2641446"/>
            <a:ext cx="379619" cy="869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9" h="21570" fill="norm" stroke="1" extrusionOk="0">
                <a:moveTo>
                  <a:pt x="12706" y="59"/>
                </a:moveTo>
                <a:cubicBezTo>
                  <a:pt x="12546" y="-30"/>
                  <a:pt x="11229" y="-13"/>
                  <a:pt x="11062" y="79"/>
                </a:cubicBezTo>
                <a:cubicBezTo>
                  <a:pt x="10955" y="138"/>
                  <a:pt x="10884" y="137"/>
                  <a:pt x="10701" y="89"/>
                </a:cubicBezTo>
                <a:cubicBezTo>
                  <a:pt x="10465" y="26"/>
                  <a:pt x="9828" y="53"/>
                  <a:pt x="9462" y="138"/>
                </a:cubicBezTo>
                <a:cubicBezTo>
                  <a:pt x="9300" y="176"/>
                  <a:pt x="9213" y="165"/>
                  <a:pt x="9102" y="99"/>
                </a:cubicBezTo>
                <a:cubicBezTo>
                  <a:pt x="8973" y="22"/>
                  <a:pt x="8937" y="24"/>
                  <a:pt x="8764" y="89"/>
                </a:cubicBezTo>
                <a:cubicBezTo>
                  <a:pt x="8521" y="180"/>
                  <a:pt x="8188" y="240"/>
                  <a:pt x="7998" y="227"/>
                </a:cubicBezTo>
                <a:cubicBezTo>
                  <a:pt x="7917" y="221"/>
                  <a:pt x="7870" y="229"/>
                  <a:pt x="7908" y="256"/>
                </a:cubicBezTo>
                <a:cubicBezTo>
                  <a:pt x="8027" y="341"/>
                  <a:pt x="7599" y="406"/>
                  <a:pt x="7006" y="384"/>
                </a:cubicBezTo>
                <a:cubicBezTo>
                  <a:pt x="6647" y="371"/>
                  <a:pt x="6470" y="375"/>
                  <a:pt x="6511" y="404"/>
                </a:cubicBezTo>
                <a:cubicBezTo>
                  <a:pt x="6547" y="429"/>
                  <a:pt x="6471" y="480"/>
                  <a:pt x="6353" y="512"/>
                </a:cubicBezTo>
                <a:cubicBezTo>
                  <a:pt x="6164" y="564"/>
                  <a:pt x="6159" y="573"/>
                  <a:pt x="6308" y="620"/>
                </a:cubicBezTo>
                <a:cubicBezTo>
                  <a:pt x="6452" y="666"/>
                  <a:pt x="6423" y="690"/>
                  <a:pt x="6083" y="778"/>
                </a:cubicBezTo>
                <a:cubicBezTo>
                  <a:pt x="5748" y="864"/>
                  <a:pt x="5684" y="877"/>
                  <a:pt x="5632" y="817"/>
                </a:cubicBezTo>
                <a:cubicBezTo>
                  <a:pt x="5545" y="718"/>
                  <a:pt x="5380" y="774"/>
                  <a:pt x="5429" y="886"/>
                </a:cubicBezTo>
                <a:cubicBezTo>
                  <a:pt x="5482" y="1005"/>
                  <a:pt x="4977" y="1185"/>
                  <a:pt x="4686" y="1152"/>
                </a:cubicBezTo>
                <a:cubicBezTo>
                  <a:pt x="4233" y="1100"/>
                  <a:pt x="3547" y="1358"/>
                  <a:pt x="3695" y="1526"/>
                </a:cubicBezTo>
                <a:cubicBezTo>
                  <a:pt x="3731" y="1567"/>
                  <a:pt x="3701" y="1635"/>
                  <a:pt x="3627" y="1674"/>
                </a:cubicBezTo>
                <a:cubicBezTo>
                  <a:pt x="3553" y="1713"/>
                  <a:pt x="3536" y="1743"/>
                  <a:pt x="3582" y="1743"/>
                </a:cubicBezTo>
                <a:cubicBezTo>
                  <a:pt x="3629" y="1743"/>
                  <a:pt x="3574" y="1781"/>
                  <a:pt x="3469" y="1831"/>
                </a:cubicBezTo>
                <a:cubicBezTo>
                  <a:pt x="3365" y="1882"/>
                  <a:pt x="3216" y="1914"/>
                  <a:pt x="3132" y="1900"/>
                </a:cubicBezTo>
                <a:cubicBezTo>
                  <a:pt x="2869" y="1856"/>
                  <a:pt x="2641" y="1973"/>
                  <a:pt x="2703" y="2127"/>
                </a:cubicBezTo>
                <a:cubicBezTo>
                  <a:pt x="2777" y="2308"/>
                  <a:pt x="2674" y="2383"/>
                  <a:pt x="2456" y="2304"/>
                </a:cubicBezTo>
                <a:cubicBezTo>
                  <a:pt x="2314" y="2252"/>
                  <a:pt x="2265" y="2256"/>
                  <a:pt x="2118" y="2353"/>
                </a:cubicBezTo>
                <a:cubicBezTo>
                  <a:pt x="2021" y="2417"/>
                  <a:pt x="1925" y="2545"/>
                  <a:pt x="1915" y="2638"/>
                </a:cubicBezTo>
                <a:cubicBezTo>
                  <a:pt x="1882" y="2946"/>
                  <a:pt x="1732" y="3093"/>
                  <a:pt x="1487" y="3052"/>
                </a:cubicBezTo>
                <a:cubicBezTo>
                  <a:pt x="1397" y="3037"/>
                  <a:pt x="1352" y="3059"/>
                  <a:pt x="1352" y="3101"/>
                </a:cubicBezTo>
                <a:cubicBezTo>
                  <a:pt x="1352" y="3141"/>
                  <a:pt x="1386" y="3156"/>
                  <a:pt x="1442" y="3141"/>
                </a:cubicBezTo>
                <a:cubicBezTo>
                  <a:pt x="1653" y="3084"/>
                  <a:pt x="1694" y="3235"/>
                  <a:pt x="1487" y="3308"/>
                </a:cubicBezTo>
                <a:cubicBezTo>
                  <a:pt x="1149" y="3427"/>
                  <a:pt x="1029" y="3555"/>
                  <a:pt x="1149" y="3653"/>
                </a:cubicBezTo>
                <a:cubicBezTo>
                  <a:pt x="1264" y="3746"/>
                  <a:pt x="1172" y="3853"/>
                  <a:pt x="1014" y="3810"/>
                </a:cubicBezTo>
                <a:cubicBezTo>
                  <a:pt x="959" y="3795"/>
                  <a:pt x="925" y="3847"/>
                  <a:pt x="946" y="3928"/>
                </a:cubicBezTo>
                <a:cubicBezTo>
                  <a:pt x="974" y="4033"/>
                  <a:pt x="917" y="4089"/>
                  <a:pt x="766" y="4135"/>
                </a:cubicBezTo>
                <a:cubicBezTo>
                  <a:pt x="628" y="4177"/>
                  <a:pt x="598" y="4212"/>
                  <a:pt x="676" y="4233"/>
                </a:cubicBezTo>
                <a:cubicBezTo>
                  <a:pt x="754" y="4254"/>
                  <a:pt x="656" y="4350"/>
                  <a:pt x="406" y="4499"/>
                </a:cubicBezTo>
                <a:cubicBezTo>
                  <a:pt x="193" y="4626"/>
                  <a:pt x="64" y="4742"/>
                  <a:pt x="113" y="4755"/>
                </a:cubicBezTo>
                <a:cubicBezTo>
                  <a:pt x="192" y="4776"/>
                  <a:pt x="191" y="5107"/>
                  <a:pt x="113" y="5267"/>
                </a:cubicBezTo>
                <a:cubicBezTo>
                  <a:pt x="96" y="5300"/>
                  <a:pt x="159" y="5325"/>
                  <a:pt x="248" y="5326"/>
                </a:cubicBezTo>
                <a:cubicBezTo>
                  <a:pt x="516" y="5330"/>
                  <a:pt x="518" y="5503"/>
                  <a:pt x="248" y="5592"/>
                </a:cubicBezTo>
                <a:lnTo>
                  <a:pt x="0" y="5681"/>
                </a:lnTo>
                <a:lnTo>
                  <a:pt x="248" y="5730"/>
                </a:lnTo>
                <a:cubicBezTo>
                  <a:pt x="426" y="5771"/>
                  <a:pt x="456" y="5807"/>
                  <a:pt x="383" y="5868"/>
                </a:cubicBezTo>
                <a:cubicBezTo>
                  <a:pt x="328" y="5914"/>
                  <a:pt x="310" y="6072"/>
                  <a:pt x="360" y="6232"/>
                </a:cubicBezTo>
                <a:cubicBezTo>
                  <a:pt x="457" y="6536"/>
                  <a:pt x="424" y="6604"/>
                  <a:pt x="203" y="6567"/>
                </a:cubicBezTo>
                <a:cubicBezTo>
                  <a:pt x="123" y="6553"/>
                  <a:pt x="68" y="6573"/>
                  <a:pt x="68" y="6616"/>
                </a:cubicBezTo>
                <a:cubicBezTo>
                  <a:pt x="68" y="6660"/>
                  <a:pt x="138" y="6680"/>
                  <a:pt x="225" y="6665"/>
                </a:cubicBezTo>
                <a:cubicBezTo>
                  <a:pt x="454" y="6627"/>
                  <a:pt x="528" y="6784"/>
                  <a:pt x="315" y="6852"/>
                </a:cubicBezTo>
                <a:cubicBezTo>
                  <a:pt x="151" y="6905"/>
                  <a:pt x="163" y="6915"/>
                  <a:pt x="315" y="6941"/>
                </a:cubicBezTo>
                <a:cubicBezTo>
                  <a:pt x="451" y="6963"/>
                  <a:pt x="455" y="6991"/>
                  <a:pt x="360" y="7069"/>
                </a:cubicBezTo>
                <a:cubicBezTo>
                  <a:pt x="290" y="7126"/>
                  <a:pt x="190" y="7148"/>
                  <a:pt x="113" y="7128"/>
                </a:cubicBezTo>
                <a:cubicBezTo>
                  <a:pt x="25" y="7105"/>
                  <a:pt x="18" y="7116"/>
                  <a:pt x="113" y="7167"/>
                </a:cubicBezTo>
                <a:cubicBezTo>
                  <a:pt x="213" y="7221"/>
                  <a:pt x="221" y="7262"/>
                  <a:pt x="135" y="7285"/>
                </a:cubicBezTo>
                <a:cubicBezTo>
                  <a:pt x="51" y="7308"/>
                  <a:pt x="71" y="7326"/>
                  <a:pt x="180" y="7364"/>
                </a:cubicBezTo>
                <a:cubicBezTo>
                  <a:pt x="381" y="7434"/>
                  <a:pt x="503" y="7670"/>
                  <a:pt x="360" y="7709"/>
                </a:cubicBezTo>
                <a:cubicBezTo>
                  <a:pt x="139" y="7768"/>
                  <a:pt x="252" y="7862"/>
                  <a:pt x="541" y="7856"/>
                </a:cubicBezTo>
                <a:cubicBezTo>
                  <a:pt x="777" y="7852"/>
                  <a:pt x="853" y="7878"/>
                  <a:pt x="924" y="7994"/>
                </a:cubicBezTo>
                <a:cubicBezTo>
                  <a:pt x="972" y="8073"/>
                  <a:pt x="977" y="8169"/>
                  <a:pt x="946" y="8211"/>
                </a:cubicBezTo>
                <a:cubicBezTo>
                  <a:pt x="916" y="8253"/>
                  <a:pt x="968" y="8315"/>
                  <a:pt x="1059" y="8348"/>
                </a:cubicBezTo>
                <a:cubicBezTo>
                  <a:pt x="1150" y="8382"/>
                  <a:pt x="1239" y="8455"/>
                  <a:pt x="1239" y="8506"/>
                </a:cubicBezTo>
                <a:cubicBezTo>
                  <a:pt x="1239" y="8557"/>
                  <a:pt x="1292" y="8634"/>
                  <a:pt x="1352" y="8683"/>
                </a:cubicBezTo>
                <a:cubicBezTo>
                  <a:pt x="1425" y="8743"/>
                  <a:pt x="1425" y="8782"/>
                  <a:pt x="1352" y="8801"/>
                </a:cubicBezTo>
                <a:cubicBezTo>
                  <a:pt x="1152" y="8855"/>
                  <a:pt x="1234" y="8972"/>
                  <a:pt x="1509" y="9018"/>
                </a:cubicBezTo>
                <a:cubicBezTo>
                  <a:pt x="1659" y="9043"/>
                  <a:pt x="1772" y="9080"/>
                  <a:pt x="1780" y="9107"/>
                </a:cubicBezTo>
                <a:cubicBezTo>
                  <a:pt x="1806" y="9202"/>
                  <a:pt x="1827" y="9233"/>
                  <a:pt x="1915" y="9294"/>
                </a:cubicBezTo>
                <a:cubicBezTo>
                  <a:pt x="1967" y="9329"/>
                  <a:pt x="1952" y="9384"/>
                  <a:pt x="1870" y="9431"/>
                </a:cubicBezTo>
                <a:cubicBezTo>
                  <a:pt x="1792" y="9476"/>
                  <a:pt x="1772" y="9500"/>
                  <a:pt x="1825" y="9481"/>
                </a:cubicBezTo>
                <a:cubicBezTo>
                  <a:pt x="1959" y="9431"/>
                  <a:pt x="2320" y="9581"/>
                  <a:pt x="2320" y="9687"/>
                </a:cubicBezTo>
                <a:cubicBezTo>
                  <a:pt x="2320" y="9736"/>
                  <a:pt x="2358" y="9776"/>
                  <a:pt x="2411" y="9776"/>
                </a:cubicBezTo>
                <a:cubicBezTo>
                  <a:pt x="2591" y="9776"/>
                  <a:pt x="2881" y="10022"/>
                  <a:pt x="2771" y="10081"/>
                </a:cubicBezTo>
                <a:cubicBezTo>
                  <a:pt x="2659" y="10142"/>
                  <a:pt x="2769" y="10317"/>
                  <a:pt x="2951" y="10367"/>
                </a:cubicBezTo>
                <a:cubicBezTo>
                  <a:pt x="3013" y="10383"/>
                  <a:pt x="3034" y="10432"/>
                  <a:pt x="2996" y="10475"/>
                </a:cubicBezTo>
                <a:cubicBezTo>
                  <a:pt x="2951" y="10526"/>
                  <a:pt x="2981" y="10546"/>
                  <a:pt x="3064" y="10524"/>
                </a:cubicBezTo>
                <a:cubicBezTo>
                  <a:pt x="3233" y="10478"/>
                  <a:pt x="3645" y="10580"/>
                  <a:pt x="3582" y="10652"/>
                </a:cubicBezTo>
                <a:cubicBezTo>
                  <a:pt x="3510" y="10734"/>
                  <a:pt x="3923" y="10938"/>
                  <a:pt x="4100" y="10908"/>
                </a:cubicBezTo>
                <a:cubicBezTo>
                  <a:pt x="4325" y="10870"/>
                  <a:pt x="4724" y="11123"/>
                  <a:pt x="4596" y="11223"/>
                </a:cubicBezTo>
                <a:cubicBezTo>
                  <a:pt x="4456" y="11333"/>
                  <a:pt x="4705" y="11323"/>
                  <a:pt x="4889" y="11213"/>
                </a:cubicBezTo>
                <a:cubicBezTo>
                  <a:pt x="5019" y="11135"/>
                  <a:pt x="5037" y="11139"/>
                  <a:pt x="5249" y="11223"/>
                </a:cubicBezTo>
                <a:cubicBezTo>
                  <a:pt x="5373" y="11272"/>
                  <a:pt x="5457" y="11331"/>
                  <a:pt x="5429" y="11351"/>
                </a:cubicBezTo>
                <a:cubicBezTo>
                  <a:pt x="5402" y="11371"/>
                  <a:pt x="5464" y="11396"/>
                  <a:pt x="5587" y="11410"/>
                </a:cubicBezTo>
                <a:cubicBezTo>
                  <a:pt x="5775" y="11432"/>
                  <a:pt x="5797" y="11449"/>
                  <a:pt x="5700" y="11528"/>
                </a:cubicBezTo>
                <a:cubicBezTo>
                  <a:pt x="5555" y="11647"/>
                  <a:pt x="5561" y="11676"/>
                  <a:pt x="5700" y="11676"/>
                </a:cubicBezTo>
                <a:cubicBezTo>
                  <a:pt x="5760" y="11676"/>
                  <a:pt x="5782" y="11658"/>
                  <a:pt x="5767" y="11627"/>
                </a:cubicBezTo>
                <a:cubicBezTo>
                  <a:pt x="5726" y="11541"/>
                  <a:pt x="6346" y="11532"/>
                  <a:pt x="6421" y="11617"/>
                </a:cubicBezTo>
                <a:cubicBezTo>
                  <a:pt x="6455" y="11656"/>
                  <a:pt x="6547" y="11679"/>
                  <a:pt x="6624" y="11666"/>
                </a:cubicBezTo>
                <a:cubicBezTo>
                  <a:pt x="6826" y="11632"/>
                  <a:pt x="7099" y="11778"/>
                  <a:pt x="7052" y="11902"/>
                </a:cubicBezTo>
                <a:cubicBezTo>
                  <a:pt x="7029" y="11961"/>
                  <a:pt x="7030" y="12017"/>
                  <a:pt x="7074" y="12021"/>
                </a:cubicBezTo>
                <a:cubicBezTo>
                  <a:pt x="7441" y="12048"/>
                  <a:pt x="7836" y="12040"/>
                  <a:pt x="7953" y="12001"/>
                </a:cubicBezTo>
                <a:cubicBezTo>
                  <a:pt x="8223" y="11910"/>
                  <a:pt x="8340" y="12038"/>
                  <a:pt x="8088" y="12149"/>
                </a:cubicBezTo>
                <a:cubicBezTo>
                  <a:pt x="7816" y="12268"/>
                  <a:pt x="7805" y="12316"/>
                  <a:pt x="8043" y="12277"/>
                </a:cubicBezTo>
                <a:cubicBezTo>
                  <a:pt x="8159" y="12257"/>
                  <a:pt x="8230" y="12281"/>
                  <a:pt x="8268" y="12345"/>
                </a:cubicBezTo>
                <a:cubicBezTo>
                  <a:pt x="8301" y="12400"/>
                  <a:pt x="8418" y="12431"/>
                  <a:pt x="8516" y="12424"/>
                </a:cubicBezTo>
                <a:cubicBezTo>
                  <a:pt x="8717" y="12409"/>
                  <a:pt x="8859" y="12695"/>
                  <a:pt x="8786" y="12956"/>
                </a:cubicBezTo>
                <a:cubicBezTo>
                  <a:pt x="8762" y="13044"/>
                  <a:pt x="8787" y="13147"/>
                  <a:pt x="8854" y="13182"/>
                </a:cubicBezTo>
                <a:cubicBezTo>
                  <a:pt x="8920" y="13217"/>
                  <a:pt x="8939" y="13272"/>
                  <a:pt x="8899" y="13300"/>
                </a:cubicBezTo>
                <a:cubicBezTo>
                  <a:pt x="8859" y="13329"/>
                  <a:pt x="8887" y="13377"/>
                  <a:pt x="8944" y="13409"/>
                </a:cubicBezTo>
                <a:cubicBezTo>
                  <a:pt x="9001" y="13440"/>
                  <a:pt x="9014" y="13521"/>
                  <a:pt x="8989" y="13586"/>
                </a:cubicBezTo>
                <a:cubicBezTo>
                  <a:pt x="8964" y="13651"/>
                  <a:pt x="8937" y="13763"/>
                  <a:pt x="8921" y="13842"/>
                </a:cubicBezTo>
                <a:cubicBezTo>
                  <a:pt x="8906" y="13920"/>
                  <a:pt x="8857" y="14034"/>
                  <a:pt x="8809" y="14098"/>
                </a:cubicBezTo>
                <a:cubicBezTo>
                  <a:pt x="8743" y="14184"/>
                  <a:pt x="8754" y="14229"/>
                  <a:pt x="8899" y="14275"/>
                </a:cubicBezTo>
                <a:cubicBezTo>
                  <a:pt x="9059" y="14326"/>
                  <a:pt x="9098" y="14401"/>
                  <a:pt x="9079" y="14708"/>
                </a:cubicBezTo>
                <a:cubicBezTo>
                  <a:pt x="9067" y="14912"/>
                  <a:pt x="9011" y="15147"/>
                  <a:pt x="8944" y="15230"/>
                </a:cubicBezTo>
                <a:cubicBezTo>
                  <a:pt x="8849" y="15347"/>
                  <a:pt x="8835" y="15399"/>
                  <a:pt x="8944" y="15456"/>
                </a:cubicBezTo>
                <a:cubicBezTo>
                  <a:pt x="9060" y="15517"/>
                  <a:pt x="9073" y="15533"/>
                  <a:pt x="8944" y="15555"/>
                </a:cubicBezTo>
                <a:cubicBezTo>
                  <a:pt x="8832" y="15574"/>
                  <a:pt x="8802" y="15638"/>
                  <a:pt x="8831" y="15781"/>
                </a:cubicBezTo>
                <a:cubicBezTo>
                  <a:pt x="8944" y="16327"/>
                  <a:pt x="8784" y="17400"/>
                  <a:pt x="8584" y="17465"/>
                </a:cubicBezTo>
                <a:cubicBezTo>
                  <a:pt x="8494" y="17493"/>
                  <a:pt x="8448" y="17523"/>
                  <a:pt x="8471" y="17534"/>
                </a:cubicBezTo>
                <a:cubicBezTo>
                  <a:pt x="8604" y="17594"/>
                  <a:pt x="8600" y="17893"/>
                  <a:pt x="8471" y="17957"/>
                </a:cubicBezTo>
                <a:cubicBezTo>
                  <a:pt x="8251" y="18066"/>
                  <a:pt x="8223" y="18200"/>
                  <a:pt x="8381" y="18341"/>
                </a:cubicBezTo>
                <a:cubicBezTo>
                  <a:pt x="8511" y="18457"/>
                  <a:pt x="8504" y="18474"/>
                  <a:pt x="8246" y="18548"/>
                </a:cubicBezTo>
                <a:cubicBezTo>
                  <a:pt x="8057" y="18602"/>
                  <a:pt x="7992" y="18643"/>
                  <a:pt x="8065" y="18676"/>
                </a:cubicBezTo>
                <a:cubicBezTo>
                  <a:pt x="8132" y="18705"/>
                  <a:pt x="8143" y="18779"/>
                  <a:pt x="8088" y="18863"/>
                </a:cubicBezTo>
                <a:cubicBezTo>
                  <a:pt x="8031" y="18949"/>
                  <a:pt x="8039" y="19011"/>
                  <a:pt x="8110" y="19030"/>
                </a:cubicBezTo>
                <a:cubicBezTo>
                  <a:pt x="8174" y="19047"/>
                  <a:pt x="8187" y="19143"/>
                  <a:pt x="8155" y="19247"/>
                </a:cubicBezTo>
                <a:cubicBezTo>
                  <a:pt x="8114" y="19381"/>
                  <a:pt x="8138" y="19434"/>
                  <a:pt x="8246" y="19434"/>
                </a:cubicBezTo>
                <a:cubicBezTo>
                  <a:pt x="8459" y="19434"/>
                  <a:pt x="8550" y="19511"/>
                  <a:pt x="8584" y="19759"/>
                </a:cubicBezTo>
                <a:cubicBezTo>
                  <a:pt x="8600" y="19880"/>
                  <a:pt x="8694" y="20058"/>
                  <a:pt x="8786" y="20152"/>
                </a:cubicBezTo>
                <a:cubicBezTo>
                  <a:pt x="8898" y="20266"/>
                  <a:pt x="8904" y="20337"/>
                  <a:pt x="8831" y="20369"/>
                </a:cubicBezTo>
                <a:cubicBezTo>
                  <a:pt x="8701" y="20426"/>
                  <a:pt x="8920" y="20664"/>
                  <a:pt x="9102" y="20664"/>
                </a:cubicBezTo>
                <a:cubicBezTo>
                  <a:pt x="9209" y="20664"/>
                  <a:pt x="9653" y="20882"/>
                  <a:pt x="9868" y="21038"/>
                </a:cubicBezTo>
                <a:cubicBezTo>
                  <a:pt x="9914" y="21072"/>
                  <a:pt x="9891" y="21130"/>
                  <a:pt x="9823" y="21166"/>
                </a:cubicBezTo>
                <a:cubicBezTo>
                  <a:pt x="9748" y="21206"/>
                  <a:pt x="9735" y="21294"/>
                  <a:pt x="9778" y="21393"/>
                </a:cubicBezTo>
                <a:cubicBezTo>
                  <a:pt x="9845" y="21550"/>
                  <a:pt x="9862" y="21556"/>
                  <a:pt x="10296" y="21550"/>
                </a:cubicBezTo>
                <a:cubicBezTo>
                  <a:pt x="10545" y="21547"/>
                  <a:pt x="10796" y="21529"/>
                  <a:pt x="10859" y="21511"/>
                </a:cubicBezTo>
                <a:cubicBezTo>
                  <a:pt x="10992" y="21473"/>
                  <a:pt x="11312" y="21492"/>
                  <a:pt x="11422" y="21540"/>
                </a:cubicBezTo>
                <a:cubicBezTo>
                  <a:pt x="11464" y="21559"/>
                  <a:pt x="11613" y="21570"/>
                  <a:pt x="11760" y="21570"/>
                </a:cubicBezTo>
                <a:cubicBezTo>
                  <a:pt x="11955" y="21570"/>
                  <a:pt x="12014" y="21554"/>
                  <a:pt x="11940" y="21511"/>
                </a:cubicBezTo>
                <a:cubicBezTo>
                  <a:pt x="11768" y="21409"/>
                  <a:pt x="11765" y="21161"/>
                  <a:pt x="11940" y="21097"/>
                </a:cubicBezTo>
                <a:cubicBezTo>
                  <a:pt x="12116" y="21034"/>
                  <a:pt x="12383" y="21073"/>
                  <a:pt x="12278" y="21147"/>
                </a:cubicBezTo>
                <a:cubicBezTo>
                  <a:pt x="12189" y="21210"/>
                  <a:pt x="12376" y="21202"/>
                  <a:pt x="12526" y="21137"/>
                </a:cubicBezTo>
                <a:cubicBezTo>
                  <a:pt x="12615" y="21098"/>
                  <a:pt x="12607" y="21055"/>
                  <a:pt x="12526" y="20989"/>
                </a:cubicBezTo>
                <a:cubicBezTo>
                  <a:pt x="12436" y="20916"/>
                  <a:pt x="12473" y="20879"/>
                  <a:pt x="12661" y="20802"/>
                </a:cubicBezTo>
                <a:cubicBezTo>
                  <a:pt x="12821" y="20737"/>
                  <a:pt x="12849" y="20687"/>
                  <a:pt x="12774" y="20654"/>
                </a:cubicBezTo>
                <a:cubicBezTo>
                  <a:pt x="12642" y="20597"/>
                  <a:pt x="12959" y="20367"/>
                  <a:pt x="13112" y="20408"/>
                </a:cubicBezTo>
                <a:cubicBezTo>
                  <a:pt x="13239" y="20443"/>
                  <a:pt x="13222" y="20398"/>
                  <a:pt x="13089" y="20290"/>
                </a:cubicBezTo>
                <a:cubicBezTo>
                  <a:pt x="12941" y="20169"/>
                  <a:pt x="13252" y="20053"/>
                  <a:pt x="13405" y="20172"/>
                </a:cubicBezTo>
                <a:cubicBezTo>
                  <a:pt x="13474" y="20226"/>
                  <a:pt x="13534" y="20238"/>
                  <a:pt x="13585" y="20202"/>
                </a:cubicBezTo>
                <a:cubicBezTo>
                  <a:pt x="13684" y="20132"/>
                  <a:pt x="13760" y="19928"/>
                  <a:pt x="13675" y="19965"/>
                </a:cubicBezTo>
                <a:cubicBezTo>
                  <a:pt x="13639" y="19981"/>
                  <a:pt x="13520" y="19973"/>
                  <a:pt x="13405" y="19946"/>
                </a:cubicBezTo>
                <a:cubicBezTo>
                  <a:pt x="13238" y="19907"/>
                  <a:pt x="13213" y="19881"/>
                  <a:pt x="13315" y="19827"/>
                </a:cubicBezTo>
                <a:cubicBezTo>
                  <a:pt x="13385" y="19790"/>
                  <a:pt x="13418" y="19730"/>
                  <a:pt x="13382" y="19690"/>
                </a:cubicBezTo>
                <a:cubicBezTo>
                  <a:pt x="13345" y="19648"/>
                  <a:pt x="13381" y="19606"/>
                  <a:pt x="13472" y="19591"/>
                </a:cubicBezTo>
                <a:cubicBezTo>
                  <a:pt x="13581" y="19573"/>
                  <a:pt x="13602" y="19536"/>
                  <a:pt x="13540" y="19483"/>
                </a:cubicBezTo>
                <a:cubicBezTo>
                  <a:pt x="13380" y="19346"/>
                  <a:pt x="13415" y="18368"/>
                  <a:pt x="13585" y="18262"/>
                </a:cubicBezTo>
                <a:cubicBezTo>
                  <a:pt x="13788" y="18135"/>
                  <a:pt x="13785" y="18057"/>
                  <a:pt x="13562" y="18065"/>
                </a:cubicBezTo>
                <a:cubicBezTo>
                  <a:pt x="13412" y="18071"/>
                  <a:pt x="13368" y="18024"/>
                  <a:pt x="13360" y="17809"/>
                </a:cubicBezTo>
                <a:cubicBezTo>
                  <a:pt x="13354" y="17665"/>
                  <a:pt x="13317" y="17527"/>
                  <a:pt x="13270" y="17494"/>
                </a:cubicBezTo>
                <a:cubicBezTo>
                  <a:pt x="13167" y="17423"/>
                  <a:pt x="13285" y="17328"/>
                  <a:pt x="13427" y="17366"/>
                </a:cubicBezTo>
                <a:cubicBezTo>
                  <a:pt x="13483" y="17381"/>
                  <a:pt x="13533" y="17378"/>
                  <a:pt x="13540" y="17356"/>
                </a:cubicBezTo>
                <a:cubicBezTo>
                  <a:pt x="13619" y="17106"/>
                  <a:pt x="13626" y="17006"/>
                  <a:pt x="13540" y="16982"/>
                </a:cubicBezTo>
                <a:cubicBezTo>
                  <a:pt x="13484" y="16967"/>
                  <a:pt x="13443" y="16927"/>
                  <a:pt x="13472" y="16894"/>
                </a:cubicBezTo>
                <a:cubicBezTo>
                  <a:pt x="13502" y="16860"/>
                  <a:pt x="13437" y="16794"/>
                  <a:pt x="13315" y="16746"/>
                </a:cubicBezTo>
                <a:cubicBezTo>
                  <a:pt x="13119" y="16669"/>
                  <a:pt x="13117" y="16646"/>
                  <a:pt x="13247" y="16559"/>
                </a:cubicBezTo>
                <a:cubicBezTo>
                  <a:pt x="13488" y="16398"/>
                  <a:pt x="13402" y="16111"/>
                  <a:pt x="13089" y="16008"/>
                </a:cubicBezTo>
                <a:lnTo>
                  <a:pt x="12819" y="15919"/>
                </a:lnTo>
                <a:lnTo>
                  <a:pt x="12819" y="14620"/>
                </a:lnTo>
                <a:cubicBezTo>
                  <a:pt x="12822" y="13341"/>
                  <a:pt x="12821" y="13313"/>
                  <a:pt x="13067" y="13163"/>
                </a:cubicBezTo>
                <a:cubicBezTo>
                  <a:pt x="13204" y="13078"/>
                  <a:pt x="13286" y="13015"/>
                  <a:pt x="13247" y="13015"/>
                </a:cubicBezTo>
                <a:cubicBezTo>
                  <a:pt x="13208" y="13015"/>
                  <a:pt x="13302" y="12944"/>
                  <a:pt x="13450" y="12867"/>
                </a:cubicBezTo>
                <a:cubicBezTo>
                  <a:pt x="13674" y="12751"/>
                  <a:pt x="13721" y="12693"/>
                  <a:pt x="13698" y="12483"/>
                </a:cubicBezTo>
                <a:cubicBezTo>
                  <a:pt x="13655" y="12103"/>
                  <a:pt x="13745" y="12027"/>
                  <a:pt x="14283" y="12040"/>
                </a:cubicBezTo>
                <a:cubicBezTo>
                  <a:pt x="14798" y="12053"/>
                  <a:pt x="15298" y="11898"/>
                  <a:pt x="15320" y="11715"/>
                </a:cubicBezTo>
                <a:cubicBezTo>
                  <a:pt x="15328" y="11644"/>
                  <a:pt x="15399" y="11610"/>
                  <a:pt x="15545" y="11607"/>
                </a:cubicBezTo>
                <a:cubicBezTo>
                  <a:pt x="16131" y="11595"/>
                  <a:pt x="16163" y="11583"/>
                  <a:pt x="16041" y="11518"/>
                </a:cubicBezTo>
                <a:cubicBezTo>
                  <a:pt x="15948" y="11470"/>
                  <a:pt x="16008" y="11434"/>
                  <a:pt x="16266" y="11351"/>
                </a:cubicBezTo>
                <a:cubicBezTo>
                  <a:pt x="16450" y="11292"/>
                  <a:pt x="16648" y="11239"/>
                  <a:pt x="16716" y="11233"/>
                </a:cubicBezTo>
                <a:cubicBezTo>
                  <a:pt x="17024" y="11204"/>
                  <a:pt x="17214" y="11139"/>
                  <a:pt x="17167" y="11085"/>
                </a:cubicBezTo>
                <a:cubicBezTo>
                  <a:pt x="17108" y="11018"/>
                  <a:pt x="17511" y="10842"/>
                  <a:pt x="17618" y="10888"/>
                </a:cubicBezTo>
                <a:cubicBezTo>
                  <a:pt x="17684" y="10917"/>
                  <a:pt x="18044" y="10735"/>
                  <a:pt x="18046" y="10672"/>
                </a:cubicBezTo>
                <a:cubicBezTo>
                  <a:pt x="18048" y="10597"/>
                  <a:pt x="18602" y="10412"/>
                  <a:pt x="18744" y="10436"/>
                </a:cubicBezTo>
                <a:cubicBezTo>
                  <a:pt x="18839" y="10451"/>
                  <a:pt x="18876" y="10436"/>
                  <a:pt x="18834" y="10406"/>
                </a:cubicBezTo>
                <a:cubicBezTo>
                  <a:pt x="18737" y="10337"/>
                  <a:pt x="19158" y="10111"/>
                  <a:pt x="19330" y="10140"/>
                </a:cubicBezTo>
                <a:cubicBezTo>
                  <a:pt x="19406" y="10153"/>
                  <a:pt x="19576" y="10117"/>
                  <a:pt x="19690" y="10061"/>
                </a:cubicBezTo>
                <a:cubicBezTo>
                  <a:pt x="19885" y="9967"/>
                  <a:pt x="19878" y="9951"/>
                  <a:pt x="19713" y="9825"/>
                </a:cubicBezTo>
                <a:cubicBezTo>
                  <a:pt x="19585" y="9728"/>
                  <a:pt x="19559" y="9676"/>
                  <a:pt x="19645" y="9638"/>
                </a:cubicBezTo>
                <a:cubicBezTo>
                  <a:pt x="19711" y="9609"/>
                  <a:pt x="19741" y="9589"/>
                  <a:pt x="19690" y="9589"/>
                </a:cubicBezTo>
                <a:cubicBezTo>
                  <a:pt x="19639" y="9589"/>
                  <a:pt x="19672" y="9543"/>
                  <a:pt x="19780" y="9490"/>
                </a:cubicBezTo>
                <a:cubicBezTo>
                  <a:pt x="19889" y="9438"/>
                  <a:pt x="19942" y="9392"/>
                  <a:pt x="19893" y="9392"/>
                </a:cubicBezTo>
                <a:cubicBezTo>
                  <a:pt x="19845" y="9392"/>
                  <a:pt x="19897" y="9356"/>
                  <a:pt x="20006" y="9303"/>
                </a:cubicBezTo>
                <a:cubicBezTo>
                  <a:pt x="20191" y="9214"/>
                  <a:pt x="20223" y="9209"/>
                  <a:pt x="20411" y="9284"/>
                </a:cubicBezTo>
                <a:cubicBezTo>
                  <a:pt x="20691" y="9394"/>
                  <a:pt x="20770" y="9334"/>
                  <a:pt x="20546" y="9185"/>
                </a:cubicBezTo>
                <a:cubicBezTo>
                  <a:pt x="20401" y="9089"/>
                  <a:pt x="20395" y="9025"/>
                  <a:pt x="20479" y="8919"/>
                </a:cubicBezTo>
                <a:cubicBezTo>
                  <a:pt x="20538" y="8845"/>
                  <a:pt x="20541" y="8770"/>
                  <a:pt x="20501" y="8752"/>
                </a:cubicBezTo>
                <a:cubicBezTo>
                  <a:pt x="20374" y="8696"/>
                  <a:pt x="20816" y="8597"/>
                  <a:pt x="21065" y="8624"/>
                </a:cubicBezTo>
                <a:cubicBezTo>
                  <a:pt x="21296" y="8649"/>
                  <a:pt x="21294" y="8647"/>
                  <a:pt x="21110" y="8555"/>
                </a:cubicBezTo>
                <a:cubicBezTo>
                  <a:pt x="20927" y="8465"/>
                  <a:pt x="20927" y="8457"/>
                  <a:pt x="21110" y="8388"/>
                </a:cubicBezTo>
                <a:cubicBezTo>
                  <a:pt x="21215" y="8348"/>
                  <a:pt x="21364" y="8319"/>
                  <a:pt x="21425" y="8329"/>
                </a:cubicBezTo>
                <a:cubicBezTo>
                  <a:pt x="21560" y="8351"/>
                  <a:pt x="21600" y="7916"/>
                  <a:pt x="21470" y="7846"/>
                </a:cubicBezTo>
                <a:cubicBezTo>
                  <a:pt x="21381" y="7799"/>
                  <a:pt x="21388" y="7700"/>
                  <a:pt x="21515" y="7443"/>
                </a:cubicBezTo>
                <a:cubicBezTo>
                  <a:pt x="21550" y="7372"/>
                  <a:pt x="21531" y="7292"/>
                  <a:pt x="21470" y="7275"/>
                </a:cubicBezTo>
                <a:cubicBezTo>
                  <a:pt x="21409" y="7259"/>
                  <a:pt x="21404" y="7228"/>
                  <a:pt x="21448" y="7197"/>
                </a:cubicBezTo>
                <a:cubicBezTo>
                  <a:pt x="21533" y="7136"/>
                  <a:pt x="21573" y="4729"/>
                  <a:pt x="21493" y="4558"/>
                </a:cubicBezTo>
                <a:cubicBezTo>
                  <a:pt x="21466" y="4502"/>
                  <a:pt x="21347" y="4444"/>
                  <a:pt x="21222" y="4430"/>
                </a:cubicBezTo>
                <a:cubicBezTo>
                  <a:pt x="21034" y="4409"/>
                  <a:pt x="21019" y="4391"/>
                  <a:pt x="21132" y="4332"/>
                </a:cubicBezTo>
                <a:cubicBezTo>
                  <a:pt x="21207" y="4292"/>
                  <a:pt x="21239" y="4241"/>
                  <a:pt x="21200" y="4214"/>
                </a:cubicBezTo>
                <a:cubicBezTo>
                  <a:pt x="21161" y="4186"/>
                  <a:pt x="21219" y="4151"/>
                  <a:pt x="21312" y="4135"/>
                </a:cubicBezTo>
                <a:cubicBezTo>
                  <a:pt x="21563" y="4093"/>
                  <a:pt x="21509" y="4029"/>
                  <a:pt x="21200" y="3977"/>
                </a:cubicBezTo>
                <a:cubicBezTo>
                  <a:pt x="21050" y="3953"/>
                  <a:pt x="20929" y="3896"/>
                  <a:pt x="20929" y="3859"/>
                </a:cubicBezTo>
                <a:cubicBezTo>
                  <a:pt x="20929" y="3822"/>
                  <a:pt x="20854" y="3784"/>
                  <a:pt x="20772" y="3771"/>
                </a:cubicBezTo>
                <a:cubicBezTo>
                  <a:pt x="20672" y="3754"/>
                  <a:pt x="20642" y="3680"/>
                  <a:pt x="20659" y="3554"/>
                </a:cubicBezTo>
                <a:cubicBezTo>
                  <a:pt x="20680" y="3403"/>
                  <a:pt x="20640" y="3356"/>
                  <a:pt x="20479" y="3337"/>
                </a:cubicBezTo>
                <a:cubicBezTo>
                  <a:pt x="20218" y="3308"/>
                  <a:pt x="20211" y="3238"/>
                  <a:pt x="20479" y="3121"/>
                </a:cubicBezTo>
                <a:cubicBezTo>
                  <a:pt x="20596" y="3070"/>
                  <a:pt x="20669" y="3018"/>
                  <a:pt x="20614" y="3003"/>
                </a:cubicBezTo>
                <a:cubicBezTo>
                  <a:pt x="20553" y="2986"/>
                  <a:pt x="20550" y="2928"/>
                  <a:pt x="20614" y="2855"/>
                </a:cubicBezTo>
                <a:cubicBezTo>
                  <a:pt x="20756" y="2692"/>
                  <a:pt x="20732" y="2669"/>
                  <a:pt x="20546" y="2737"/>
                </a:cubicBezTo>
                <a:cubicBezTo>
                  <a:pt x="20361" y="2804"/>
                  <a:pt x="20119" y="2760"/>
                  <a:pt x="20231" y="2678"/>
                </a:cubicBezTo>
                <a:cubicBezTo>
                  <a:pt x="20276" y="2645"/>
                  <a:pt x="20247" y="2650"/>
                  <a:pt x="20141" y="2688"/>
                </a:cubicBezTo>
                <a:cubicBezTo>
                  <a:pt x="19870" y="2784"/>
                  <a:pt x="19630" y="2716"/>
                  <a:pt x="19668" y="2560"/>
                </a:cubicBezTo>
                <a:cubicBezTo>
                  <a:pt x="19693" y="2457"/>
                  <a:pt x="19614" y="2407"/>
                  <a:pt x="19352" y="2323"/>
                </a:cubicBezTo>
                <a:cubicBezTo>
                  <a:pt x="18938" y="2191"/>
                  <a:pt x="18604" y="1934"/>
                  <a:pt x="18744" y="1861"/>
                </a:cubicBezTo>
                <a:cubicBezTo>
                  <a:pt x="18852" y="1804"/>
                  <a:pt x="18842" y="1667"/>
                  <a:pt x="18722" y="1615"/>
                </a:cubicBezTo>
                <a:cubicBezTo>
                  <a:pt x="18680" y="1597"/>
                  <a:pt x="18563" y="1620"/>
                  <a:pt x="18451" y="1664"/>
                </a:cubicBezTo>
                <a:cubicBezTo>
                  <a:pt x="18259" y="1740"/>
                  <a:pt x="18220" y="1737"/>
                  <a:pt x="18068" y="1634"/>
                </a:cubicBezTo>
                <a:cubicBezTo>
                  <a:pt x="17917" y="1532"/>
                  <a:pt x="17902" y="1433"/>
                  <a:pt x="18001" y="1270"/>
                </a:cubicBezTo>
                <a:cubicBezTo>
                  <a:pt x="18030" y="1222"/>
                  <a:pt x="17953" y="1194"/>
                  <a:pt x="17753" y="1191"/>
                </a:cubicBezTo>
                <a:cubicBezTo>
                  <a:pt x="17592" y="1190"/>
                  <a:pt x="17356" y="1151"/>
                  <a:pt x="17235" y="1103"/>
                </a:cubicBezTo>
                <a:cubicBezTo>
                  <a:pt x="17113" y="1055"/>
                  <a:pt x="16942" y="1029"/>
                  <a:pt x="16852" y="1044"/>
                </a:cubicBezTo>
                <a:cubicBezTo>
                  <a:pt x="16612" y="1084"/>
                  <a:pt x="16503" y="974"/>
                  <a:pt x="16716" y="906"/>
                </a:cubicBezTo>
                <a:cubicBezTo>
                  <a:pt x="16882" y="853"/>
                  <a:pt x="16896" y="847"/>
                  <a:pt x="16671" y="817"/>
                </a:cubicBezTo>
                <a:cubicBezTo>
                  <a:pt x="16535" y="799"/>
                  <a:pt x="16265" y="775"/>
                  <a:pt x="16086" y="768"/>
                </a:cubicBezTo>
                <a:cubicBezTo>
                  <a:pt x="15906" y="761"/>
                  <a:pt x="15575" y="711"/>
                  <a:pt x="15342" y="650"/>
                </a:cubicBezTo>
                <a:lnTo>
                  <a:pt x="14914" y="532"/>
                </a:lnTo>
                <a:lnTo>
                  <a:pt x="15139" y="453"/>
                </a:lnTo>
                <a:lnTo>
                  <a:pt x="15387" y="364"/>
                </a:lnTo>
                <a:lnTo>
                  <a:pt x="15027" y="374"/>
                </a:lnTo>
                <a:cubicBezTo>
                  <a:pt x="14831" y="376"/>
                  <a:pt x="14623" y="390"/>
                  <a:pt x="14554" y="414"/>
                </a:cubicBezTo>
                <a:cubicBezTo>
                  <a:pt x="14475" y="441"/>
                  <a:pt x="14395" y="444"/>
                  <a:pt x="14351" y="414"/>
                </a:cubicBezTo>
                <a:cubicBezTo>
                  <a:pt x="14312" y="386"/>
                  <a:pt x="14195" y="364"/>
                  <a:pt x="14081" y="364"/>
                </a:cubicBezTo>
                <a:cubicBezTo>
                  <a:pt x="13893" y="364"/>
                  <a:pt x="13597" y="212"/>
                  <a:pt x="13698" y="167"/>
                </a:cubicBezTo>
                <a:cubicBezTo>
                  <a:pt x="13720" y="157"/>
                  <a:pt x="13519" y="145"/>
                  <a:pt x="13270" y="138"/>
                </a:cubicBezTo>
                <a:cubicBezTo>
                  <a:pt x="13020" y="131"/>
                  <a:pt x="12766" y="92"/>
                  <a:pt x="12706" y="5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221" name="Shape 3221"/>
          <p:cNvSpPr/>
          <p:nvPr/>
        </p:nvSpPr>
        <p:spPr>
          <a:xfrm>
            <a:off x="2388023" y="3196869"/>
            <a:ext cx="26099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22" name="Shape 3222"/>
          <p:cNvSpPr/>
          <p:nvPr/>
        </p:nvSpPr>
        <p:spPr>
          <a:xfrm>
            <a:off x="3995842" y="3196869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23" name="Shape 3223"/>
          <p:cNvSpPr/>
          <p:nvPr/>
        </p:nvSpPr>
        <p:spPr>
          <a:xfrm>
            <a:off x="108082" y="2897490"/>
            <a:ext cx="1128252" cy="643841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Reflector Clusters</a:t>
            </a:r>
          </a:p>
        </p:txBody>
      </p:sp>
      <p:sp>
        <p:nvSpPr>
          <p:cNvPr id="3224" name="Shape 3224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227" name="Group 3227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3225" name="Shape 3225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3226" name="Shape 3226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3228" name="Shape 3228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29" name="Shape 3229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0" name="Shape 3230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1" name="Shape 3231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2" name="Shape 3232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3" name="Shape 3233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34" name="Shape 3234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235" name="1439521716_Little_Boy_Green.png"/>
          <p:cNvPicPr>
            <a:picLocks noChangeAspect="1"/>
          </p:cNvPicPr>
          <p:nvPr/>
        </p:nvPicPr>
        <p:blipFill>
          <a:blip r:embed="rId5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6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7" name="1439521716_Little_Boy_Green.png"/>
          <p:cNvPicPr>
            <a:picLocks noChangeAspect="1"/>
          </p:cNvPicPr>
          <p:nvPr/>
        </p:nvPicPr>
        <p:blipFill>
          <a:blip r:embed="rId5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3238" name="Shape 3238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239" name="Shape 3239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240" name="Shape 3240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241" name="Shape 3241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3242" name="Shape 3242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43" name="Shape 3243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44" name="Shape 3244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45" name="Shape 3245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46" name="Shape 3246"/>
          <p:cNvSpPr/>
          <p:nvPr/>
        </p:nvSpPr>
        <p:spPr>
          <a:xfrm>
            <a:off x="2871722" y="2342072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954827" y="3024511"/>
            <a:ext cx="1616217" cy="394558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3248" name="Shape 3248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249" name="Shape 3249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3250" name="Shape 3250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3251" name="Shape 3251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252" name="Shape 3252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253" name="Shape 3253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254" name="Shape 3254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3255" name="Shape 3255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256" name="Shape 3256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257" name="Shape 3257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pic>
        <p:nvPicPr>
          <p:cNvPr id="3258" name="1439545117_youtub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00288" y="1446286"/>
            <a:ext cx="335932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9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0" name="imageedit_3_4718450207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575290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1" name="1439545467_mac_computer_monitor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4917168" y="5640232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262" name="Shape 3262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263" name="Shape 3263"/>
          <p:cNvSpPr/>
          <p:nvPr/>
        </p:nvSpPr>
        <p:spPr>
          <a:xfrm>
            <a:off x="4337193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grpSp>
        <p:nvGrpSpPr>
          <p:cNvPr id="3267" name="Group 3267"/>
          <p:cNvGrpSpPr/>
          <p:nvPr/>
        </p:nvGrpSpPr>
        <p:grpSpPr>
          <a:xfrm>
            <a:off x="2757900" y="2168614"/>
            <a:ext cx="1400351" cy="3220982"/>
            <a:chOff x="0" y="0"/>
            <a:chExt cx="1400350" cy="3220980"/>
          </a:xfrm>
        </p:grpSpPr>
        <p:sp>
          <p:nvSpPr>
            <p:cNvPr id="3264" name="Shape 3264"/>
            <p:cNvSpPr/>
            <p:nvPr/>
          </p:nvSpPr>
          <p:spPr>
            <a:xfrm flipH="1">
              <a:off x="1400350" y="0"/>
              <a:ext cx="1" cy="8014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65" name="Shape 3265"/>
            <p:cNvSpPr/>
            <p:nvPr/>
          </p:nvSpPr>
          <p:spPr>
            <a:xfrm flipH="1">
              <a:off x="311164" y="1159514"/>
              <a:ext cx="586826" cy="586826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66" name="Shape 3266"/>
            <p:cNvSpPr/>
            <p:nvPr/>
          </p:nvSpPr>
          <p:spPr>
            <a:xfrm flipH="1">
              <a:off x="-1" y="1849481"/>
              <a:ext cx="2" cy="137150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271" name="Group 3271"/>
          <p:cNvGrpSpPr/>
          <p:nvPr/>
        </p:nvGrpSpPr>
        <p:grpSpPr>
          <a:xfrm>
            <a:off x="4285250" y="2278330"/>
            <a:ext cx="1040236" cy="3105427"/>
            <a:chOff x="0" y="0"/>
            <a:chExt cx="1040235" cy="3105426"/>
          </a:xfrm>
        </p:grpSpPr>
        <p:sp>
          <p:nvSpPr>
            <p:cNvPr id="3268" name="Shape 3268"/>
            <p:cNvSpPr/>
            <p:nvPr/>
          </p:nvSpPr>
          <p:spPr>
            <a:xfrm flipH="1">
              <a:off x="-1" y="0"/>
              <a:ext cx="2" cy="80147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69" name="Shape 3269"/>
            <p:cNvSpPr/>
            <p:nvPr/>
          </p:nvSpPr>
          <p:spPr>
            <a:xfrm>
              <a:off x="7321" y="1007481"/>
              <a:ext cx="669432" cy="669432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270" name="Shape 3270"/>
            <p:cNvSpPr/>
            <p:nvPr/>
          </p:nvSpPr>
          <p:spPr>
            <a:xfrm flipH="1">
              <a:off x="1040235" y="1745604"/>
              <a:ext cx="1" cy="135982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bevel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3272" name="Shape 3272"/>
          <p:cNvSpPr/>
          <p:nvPr/>
        </p:nvSpPr>
        <p:spPr>
          <a:xfrm>
            <a:off x="3135906" y="2049838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1.5K</a:t>
            </a:r>
          </a:p>
        </p:txBody>
      </p:sp>
      <p:sp>
        <p:nvSpPr>
          <p:cNvPr id="3273" name="Shape 3273"/>
          <p:cNvSpPr/>
          <p:nvPr/>
        </p:nvSpPr>
        <p:spPr>
          <a:xfrm>
            <a:off x="4337193" y="204983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1.5K</a:t>
            </a:r>
          </a:p>
        </p:txBody>
      </p:sp>
      <p:sp>
        <p:nvSpPr>
          <p:cNvPr id="3274" name="Shape 3274"/>
          <p:cNvSpPr/>
          <p:nvPr/>
        </p:nvSpPr>
        <p:spPr>
          <a:xfrm>
            <a:off x="4940013" y="2370585"/>
            <a:ext cx="1616217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Uneven Split</a:t>
            </a:r>
          </a:p>
          <a:p>
            <a: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(1.5K / 500)</a:t>
            </a:r>
          </a:p>
        </p:txBody>
      </p:sp>
      <p:sp>
        <p:nvSpPr>
          <p:cNvPr id="3275" name="Shape 3275"/>
          <p:cNvSpPr/>
          <p:nvPr/>
        </p:nvSpPr>
        <p:spPr>
          <a:xfrm flipH="1">
            <a:off x="4486867" y="2552805"/>
            <a:ext cx="354707" cy="1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76" name="Shape 3276"/>
          <p:cNvSpPr/>
          <p:nvPr/>
        </p:nvSpPr>
        <p:spPr>
          <a:xfrm>
            <a:off x="5399842" y="5736008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3277" name="Shape 3277"/>
          <p:cNvSpPr/>
          <p:nvPr/>
        </p:nvSpPr>
        <p:spPr>
          <a:xfrm>
            <a:off x="2086344" y="5732410"/>
            <a:ext cx="462123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1.5K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Shape 3279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280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05" y="5704204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1" name="Shape 3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Distributed: Example of Sub-optimal</a:t>
            </a:r>
          </a:p>
        </p:txBody>
      </p:sp>
      <p:sp>
        <p:nvSpPr>
          <p:cNvPr id="3282" name="Shape 3282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83" name="Shape 3283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284" name="Shape 3284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5" name="Shape 3285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86" name="Shape 3286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287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8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289" name="Shape 3289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3290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1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2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3293" name="Shape 3293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294" name="Shape 3294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95" name="Shape 3295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296" name="Shape 3296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3302" name="Group 3302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3297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298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299" name="Shape 3299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00" name="Shape 3300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01" name="Shape 3301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3303" name="Shape 3303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306" name="Group 3306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3304" name="Shape 3304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3307" name="Shape 3307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08" name="Shape 3308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09" name="Shape 3309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0" name="Shape 3310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1" name="Shape 3311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2" name="Shape 3312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13" name="Shape 3313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314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5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6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3317" name="Shape 3317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318" name="Shape 3318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319" name="Shape 3319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320" name="Shape 3320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3321" name="Shape 3321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22" name="Shape 3322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23" name="Shape 3323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24" name="Shape 3324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325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sp>
        <p:nvSpPr>
          <p:cNvPr id="3326" name="Shape 3326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3333" name="Group 3333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3327" name="Shape 3327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3332" name="Group 3332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3330" name="Group 3330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3328" name="Shape 3328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329" name="Shape 3329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3331" name="Shape 3331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3334" name="Shape 3334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3335" name="Shape 3335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336" name="Shape 3336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3337" name="Shape 3337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3338" name="Shape 3338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339" name="Shape 3339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340" name="Shape 3340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3341" name="Shape 3341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3342" name="Shape 3342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343" name="Shape 3343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344" name="Shape 3344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3345" name="Shape 3345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3346" name="Shape 3346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3351" name="Group 3351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3349" name="Group 3349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3347" name="Shape 3347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348" name="Shape 3348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3350" name="Shape 3350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grpSp>
        <p:nvGrpSpPr>
          <p:cNvPr id="3355" name="Group 3355"/>
          <p:cNvGrpSpPr/>
          <p:nvPr/>
        </p:nvGrpSpPr>
        <p:grpSpPr>
          <a:xfrm>
            <a:off x="2532663" y="2398279"/>
            <a:ext cx="1093731" cy="3313945"/>
            <a:chOff x="0" y="0"/>
            <a:chExt cx="1093729" cy="3313943"/>
          </a:xfrm>
        </p:grpSpPr>
        <p:sp>
          <p:nvSpPr>
            <p:cNvPr id="3352" name="Shape 3352"/>
            <p:cNvSpPr/>
            <p:nvPr/>
          </p:nvSpPr>
          <p:spPr>
            <a:xfrm flipH="1">
              <a:off x="0" y="0"/>
              <a:ext cx="1093730" cy="360038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53" name="Shape 3353"/>
            <p:cNvSpPr/>
            <p:nvPr/>
          </p:nvSpPr>
          <p:spPr>
            <a:xfrm>
              <a:off x="127411" y="1000046"/>
              <a:ext cx="516734" cy="51673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354" name="Shape 3354"/>
            <p:cNvSpPr/>
            <p:nvPr/>
          </p:nvSpPr>
          <p:spPr>
            <a:xfrm flipH="1">
              <a:off x="381287" y="2500519"/>
              <a:ext cx="1" cy="81342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3356" name="Shape 3356"/>
          <p:cNvSpPr/>
          <p:nvPr/>
        </p:nvSpPr>
        <p:spPr>
          <a:xfrm>
            <a:off x="2474641" y="616017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335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938" y="5737694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358" name="Shape 3358"/>
          <p:cNvSpPr/>
          <p:nvPr/>
        </p:nvSpPr>
        <p:spPr>
          <a:xfrm>
            <a:off x="4466258" y="1950384"/>
            <a:ext cx="1" cy="10403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59" name="Shape 3359"/>
          <p:cNvSpPr/>
          <p:nvPr/>
        </p:nvSpPr>
        <p:spPr>
          <a:xfrm>
            <a:off x="4424087" y="3095896"/>
            <a:ext cx="1147375" cy="11473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60" name="Shape 3360"/>
          <p:cNvSpPr/>
          <p:nvPr/>
        </p:nvSpPr>
        <p:spPr>
          <a:xfrm>
            <a:off x="5659397" y="4309895"/>
            <a:ext cx="1" cy="14811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61" name="Shape 3361"/>
          <p:cNvSpPr/>
          <p:nvPr/>
        </p:nvSpPr>
        <p:spPr>
          <a:xfrm>
            <a:off x="5611238" y="5833470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3362" name="Shape 3362"/>
          <p:cNvSpPr/>
          <p:nvPr/>
        </p:nvSpPr>
        <p:spPr>
          <a:xfrm>
            <a:off x="4855192" y="2226215"/>
            <a:ext cx="1616217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Wasting bandwidth</a:t>
            </a:r>
          </a:p>
        </p:txBody>
      </p:sp>
      <p:sp>
        <p:nvSpPr>
          <p:cNvPr id="3363" name="Shape 3363"/>
          <p:cNvSpPr/>
          <p:nvPr/>
        </p:nvSpPr>
        <p:spPr>
          <a:xfrm>
            <a:off x="2045095" y="1915745"/>
            <a:ext cx="2333184" cy="2114584"/>
          </a:xfrm>
          <a:prstGeom prst="rect">
            <a:avLst/>
          </a:prstGeom>
          <a:ln w="38100">
            <a:solidFill>
              <a:schemeClr val="accent4"/>
            </a:solidFill>
            <a:prstDash val="sysDot"/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64" name="Shape 3364"/>
          <p:cNvSpPr/>
          <p:nvPr/>
        </p:nvSpPr>
        <p:spPr>
          <a:xfrm flipH="1">
            <a:off x="4410946" y="2552805"/>
            <a:ext cx="430628" cy="1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Shape 3366"/>
          <p:cNvSpPr/>
          <p:nvPr/>
        </p:nvSpPr>
        <p:spPr>
          <a:xfrm flipV="1">
            <a:off x="2506654" y="2284304"/>
            <a:ext cx="1149711" cy="375576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367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5305" y="5704204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368" name="Shape 33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/>
            <a:r>
              <a:t>Distributed: Example of Sub-optimal</a:t>
            </a:r>
          </a:p>
        </p:txBody>
      </p:sp>
      <p:sp>
        <p:nvSpPr>
          <p:cNvPr id="3369" name="Shape 3369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70" name="Shape 3370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71" name="Shape 3371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72" name="Shape 3372"/>
          <p:cNvSpPr/>
          <p:nvPr/>
        </p:nvSpPr>
        <p:spPr>
          <a:xfrm>
            <a:off x="2558202" y="1874520"/>
            <a:ext cx="266549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73" name="Shape 3373"/>
          <p:cNvSpPr/>
          <p:nvPr/>
        </p:nvSpPr>
        <p:spPr>
          <a:xfrm>
            <a:off x="4178722" y="1874520"/>
            <a:ext cx="271807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374" name="1439521597_Video-Camera-2.png"/>
          <p:cNvPicPr>
            <a:picLocks noChangeAspect="1"/>
          </p:cNvPicPr>
          <p:nvPr/>
        </p:nvPicPr>
        <p:blipFill>
          <a:blip r:embed="rId3">
            <a:alphaModFix amt="35000"/>
            <a:extLst/>
          </a:blip>
          <a:srcRect l="19831" t="20224" r="19831" b="20224"/>
          <a:stretch>
            <a:fillRect/>
          </a:stretch>
        </p:blipFill>
        <p:spPr>
          <a:xfrm>
            <a:off x="1996995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5" name="1439521597_Video-Camera-2.png"/>
          <p:cNvPicPr>
            <a:picLocks noChangeAspect="1"/>
          </p:cNvPicPr>
          <p:nvPr/>
        </p:nvPicPr>
        <p:blipFill>
          <a:blip r:embed="rId3">
            <a:extLst/>
          </a:blip>
          <a:srcRect l="19831" t="20224" r="19831" b="20224"/>
          <a:stretch>
            <a:fillRect/>
          </a:stretch>
        </p:blipFill>
        <p:spPr>
          <a:xfrm>
            <a:off x="3618531" y="1423164"/>
            <a:ext cx="750642" cy="740862"/>
          </a:xfrm>
          <a:prstGeom prst="rect">
            <a:avLst/>
          </a:prstGeom>
          <a:ln w="12700">
            <a:miter lim="400000"/>
          </a:ln>
        </p:spPr>
      </p:pic>
      <p:sp>
        <p:nvSpPr>
          <p:cNvPr id="3376" name="Shape 3376"/>
          <p:cNvSpPr/>
          <p:nvPr/>
        </p:nvSpPr>
        <p:spPr>
          <a:xfrm>
            <a:off x="108082" y="1646380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Video Sources</a:t>
            </a:r>
          </a:p>
        </p:txBody>
      </p:sp>
      <p:pic>
        <p:nvPicPr>
          <p:cNvPr id="3377" name="1439524583_servers.png"/>
          <p:cNvPicPr>
            <a:picLocks noChangeAspect="1"/>
          </p:cNvPicPr>
          <p:nvPr/>
        </p:nvPicPr>
        <p:blipFill>
          <a:blip r:embed="rId4">
            <a:alphaModFix amt="35000"/>
            <a:extLst/>
          </a:blip>
          <a:srcRect l="17396" t="0" r="17396" b="0"/>
          <a:stretch>
            <a:fillRect/>
          </a:stretch>
        </p:blipFill>
        <p:spPr>
          <a:xfrm>
            <a:off x="1274662" y="3963931"/>
            <a:ext cx="578402" cy="887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8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2895297" y="3957892"/>
            <a:ext cx="582339" cy="89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9" name="1439524583_servers.png"/>
          <p:cNvPicPr>
            <a:picLocks noChangeAspect="1"/>
          </p:cNvPicPr>
          <p:nvPr/>
        </p:nvPicPr>
        <p:blipFill>
          <a:blip r:embed="rId4">
            <a:extLst/>
          </a:blip>
          <a:srcRect l="17396" t="0" r="17396" b="0"/>
          <a:stretch>
            <a:fillRect/>
          </a:stretch>
        </p:blipFill>
        <p:spPr>
          <a:xfrm>
            <a:off x="4431312" y="3964197"/>
            <a:ext cx="578228" cy="886767"/>
          </a:xfrm>
          <a:prstGeom prst="rect">
            <a:avLst/>
          </a:prstGeom>
          <a:ln w="12700">
            <a:miter lim="400000"/>
          </a:ln>
        </p:spPr>
      </p:pic>
      <p:sp>
        <p:nvSpPr>
          <p:cNvPr id="3380" name="Shape 3380"/>
          <p:cNvSpPr/>
          <p:nvPr/>
        </p:nvSpPr>
        <p:spPr>
          <a:xfrm>
            <a:off x="1882562" y="4541520"/>
            <a:ext cx="250191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381" name="Shape 3381"/>
          <p:cNvSpPr/>
          <p:nvPr/>
        </p:nvSpPr>
        <p:spPr>
          <a:xfrm>
            <a:off x="3500542" y="4541520"/>
            <a:ext cx="244642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82" name="Shape 3382"/>
          <p:cNvSpPr/>
          <p:nvPr/>
        </p:nvSpPr>
        <p:spPr>
          <a:xfrm>
            <a:off x="5036773" y="4541520"/>
            <a:ext cx="266548" cy="438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G</a:t>
            </a:r>
          </a:p>
        </p:txBody>
      </p:sp>
      <p:sp>
        <p:nvSpPr>
          <p:cNvPr id="3383" name="Shape 3383"/>
          <p:cNvSpPr/>
          <p:nvPr/>
        </p:nvSpPr>
        <p:spPr>
          <a:xfrm>
            <a:off x="108082" y="4059492"/>
            <a:ext cx="1128252" cy="6438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Edge Clusters</a:t>
            </a:r>
          </a:p>
        </p:txBody>
      </p:sp>
      <p:grpSp>
        <p:nvGrpSpPr>
          <p:cNvPr id="3389" name="Group 3389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3384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385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386" name="Shape 3386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387" name="Shape 3387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388" name="Shape 3388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3390" name="Shape 3390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393" name="Group 3393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3391" name="Shape 3391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sp>
        <p:nvSpPr>
          <p:cNvPr id="3394" name="Shape 3394"/>
          <p:cNvSpPr/>
          <p:nvPr/>
        </p:nvSpPr>
        <p:spPr>
          <a:xfrm flipV="1">
            <a:off x="2279305" y="2184530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5" name="Shape 3395"/>
          <p:cNvSpPr/>
          <p:nvPr/>
        </p:nvSpPr>
        <p:spPr>
          <a:xfrm flipH="1" flipV="1">
            <a:off x="2528610" y="2263771"/>
            <a:ext cx="1124119" cy="408895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6" name="Shape 3396"/>
          <p:cNvSpPr/>
          <p:nvPr/>
        </p:nvSpPr>
        <p:spPr>
          <a:xfrm flipV="1">
            <a:off x="3895521" y="2177691"/>
            <a:ext cx="1" cy="438862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7" name="Shape 3397"/>
          <p:cNvSpPr/>
          <p:nvPr/>
        </p:nvSpPr>
        <p:spPr>
          <a:xfrm flipV="1">
            <a:off x="3276096" y="3538502"/>
            <a:ext cx="482267" cy="409679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8" name="Shape 3398"/>
          <p:cNvSpPr/>
          <p:nvPr/>
        </p:nvSpPr>
        <p:spPr>
          <a:xfrm flipH="1" flipV="1">
            <a:off x="4252475" y="35484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399" name="Shape 3399"/>
          <p:cNvSpPr/>
          <p:nvPr/>
        </p:nvSpPr>
        <p:spPr>
          <a:xfrm flipH="1" flipV="1">
            <a:off x="2650902" y="3561178"/>
            <a:ext cx="381818" cy="38181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00" name="Shape 3400"/>
          <p:cNvSpPr/>
          <p:nvPr/>
        </p:nvSpPr>
        <p:spPr>
          <a:xfrm flipV="1">
            <a:off x="1674092" y="3538502"/>
            <a:ext cx="482267" cy="409679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401" name="1439521716_Little_Boy_Green.png"/>
          <p:cNvPicPr>
            <a:picLocks noChangeAspect="1"/>
          </p:cNvPicPr>
          <p:nvPr/>
        </p:nvPicPr>
        <p:blipFill>
          <a:blip r:embed="rId6">
            <a:alphaModFix amt="35000"/>
            <a:extLst/>
          </a:blip>
          <a:srcRect l="29545" t="0" r="29546" b="0"/>
          <a:stretch>
            <a:fillRect/>
          </a:stretch>
        </p:blipFill>
        <p:spPr>
          <a:xfrm>
            <a:off x="1381218" y="5250021"/>
            <a:ext cx="395126" cy="96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2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6" t="0" r="29545" b="0"/>
          <a:stretch>
            <a:fillRect/>
          </a:stretch>
        </p:blipFill>
        <p:spPr>
          <a:xfrm>
            <a:off x="3007223" y="5253521"/>
            <a:ext cx="393693" cy="962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3" name="1439521716_Little_Boy_Green.png"/>
          <p:cNvPicPr>
            <a:picLocks noChangeAspect="1"/>
          </p:cNvPicPr>
          <p:nvPr/>
        </p:nvPicPr>
        <p:blipFill>
          <a:blip r:embed="rId6">
            <a:extLst/>
          </a:blip>
          <a:srcRect l="29545" t="0" r="29546" b="0"/>
          <a:stretch>
            <a:fillRect/>
          </a:stretch>
        </p:blipFill>
        <p:spPr>
          <a:xfrm>
            <a:off x="4537786" y="5250245"/>
            <a:ext cx="395034" cy="965661"/>
          </a:xfrm>
          <a:prstGeom prst="rect">
            <a:avLst/>
          </a:prstGeom>
          <a:ln w="12700">
            <a:miter lim="400000"/>
          </a:ln>
        </p:spPr>
      </p:pic>
      <p:sp>
        <p:nvSpPr>
          <p:cNvPr id="3404" name="Shape 3404"/>
          <p:cNvSpPr/>
          <p:nvPr/>
        </p:nvSpPr>
        <p:spPr>
          <a:xfrm>
            <a:off x="1775883" y="5948679"/>
            <a:ext cx="271806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3405" name="Shape 3405"/>
          <p:cNvSpPr/>
          <p:nvPr/>
        </p:nvSpPr>
        <p:spPr>
          <a:xfrm>
            <a:off x="3368462" y="5948679"/>
            <a:ext cx="180087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406" name="Shape 3406"/>
          <p:cNvSpPr/>
          <p:nvPr/>
        </p:nvSpPr>
        <p:spPr>
          <a:xfrm>
            <a:off x="4869323" y="5946397"/>
            <a:ext cx="244641" cy="438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300"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pPr/>
            <a:r>
              <a:t>J</a:t>
            </a:r>
          </a:p>
        </p:txBody>
      </p:sp>
      <p:sp>
        <p:nvSpPr>
          <p:cNvPr id="3407" name="Shape 3407"/>
          <p:cNvSpPr/>
          <p:nvPr/>
        </p:nvSpPr>
        <p:spPr>
          <a:xfrm>
            <a:off x="108082" y="5550798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Clients</a:t>
            </a:r>
          </a:p>
        </p:txBody>
      </p:sp>
      <p:sp>
        <p:nvSpPr>
          <p:cNvPr id="3408" name="Shape 3408"/>
          <p:cNvSpPr/>
          <p:nvPr/>
        </p:nvSpPr>
        <p:spPr>
          <a:xfrm flipV="1">
            <a:off x="3543620" y="4854223"/>
            <a:ext cx="840629" cy="553878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09" name="Shape 3409"/>
          <p:cNvSpPr/>
          <p:nvPr/>
        </p:nvSpPr>
        <p:spPr>
          <a:xfrm flipV="1">
            <a:off x="4735232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10" name="Shape 3410"/>
          <p:cNvSpPr/>
          <p:nvPr/>
        </p:nvSpPr>
        <p:spPr>
          <a:xfrm flipV="1">
            <a:off x="3213959" y="4830682"/>
            <a:ext cx="1" cy="438863"/>
          </a:xfrm>
          <a:prstGeom prst="line">
            <a:avLst/>
          </a:prstGeom>
          <a:ln w="38100">
            <a:solidFill>
              <a:srgbClr val="000000"/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11" name="Shape 3411"/>
          <p:cNvSpPr/>
          <p:nvPr/>
        </p:nvSpPr>
        <p:spPr>
          <a:xfrm flipV="1">
            <a:off x="1578862" y="4830682"/>
            <a:ext cx="1" cy="438863"/>
          </a:xfrm>
          <a:prstGeom prst="line">
            <a:avLst/>
          </a:prstGeom>
          <a:ln w="38100">
            <a:solidFill>
              <a:srgbClr val="000000">
                <a:alpha val="35000"/>
              </a:srgbClr>
            </a:solidFill>
            <a:bevel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3412" name="imageedit_2_7305606927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199001" y="1446286"/>
            <a:ext cx="335933" cy="335932"/>
          </a:xfrm>
          <a:prstGeom prst="rect">
            <a:avLst/>
          </a:prstGeom>
          <a:ln w="12700">
            <a:miter lim="400000"/>
          </a:ln>
        </p:spPr>
      </p:pic>
      <p:sp>
        <p:nvSpPr>
          <p:cNvPr id="3413" name="Shape 3413"/>
          <p:cNvSpPr/>
          <p:nvPr/>
        </p:nvSpPr>
        <p:spPr>
          <a:xfrm>
            <a:off x="3135906" y="1754325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grpSp>
        <p:nvGrpSpPr>
          <p:cNvPr id="3420" name="Group 3420"/>
          <p:cNvGrpSpPr/>
          <p:nvPr/>
        </p:nvGrpSpPr>
        <p:grpSpPr>
          <a:xfrm>
            <a:off x="7006236" y="1328957"/>
            <a:ext cx="1731353" cy="975605"/>
            <a:chOff x="0" y="0"/>
            <a:chExt cx="1731351" cy="975604"/>
          </a:xfrm>
        </p:grpSpPr>
        <p:sp>
          <p:nvSpPr>
            <p:cNvPr id="3414" name="Shape 3414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3419" name="Group 3419"/>
            <p:cNvGrpSpPr/>
            <p:nvPr/>
          </p:nvGrpSpPr>
          <p:grpSpPr>
            <a:xfrm>
              <a:off x="56272" y="387814"/>
              <a:ext cx="1675080" cy="587791"/>
              <a:chOff x="9299" y="0"/>
              <a:chExt cx="1675079" cy="587789"/>
            </a:xfrm>
          </p:grpSpPr>
          <p:grpSp>
            <p:nvGrpSpPr>
              <p:cNvPr id="3417" name="Group 3417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3415" name="Shape 3415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3416" name="Shape 3416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3418" name="Shape 3418"/>
              <p:cNvSpPr/>
              <p:nvPr/>
            </p:nvSpPr>
            <p:spPr>
              <a:xfrm>
                <a:off x="9299" y="0"/>
                <a:ext cx="1675080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Data Requests:</a:t>
                </a:r>
              </a:p>
            </p:txBody>
          </p:sp>
        </p:grpSp>
      </p:grpSp>
      <p:sp>
        <p:nvSpPr>
          <p:cNvPr id="3421" name="Shape 3421"/>
          <p:cNvSpPr/>
          <p:nvPr/>
        </p:nvSpPr>
        <p:spPr>
          <a:xfrm>
            <a:off x="6954827" y="3024511"/>
            <a:ext cx="1616217" cy="394557"/>
          </a:xfrm>
          <a:prstGeom prst="roundRect">
            <a:avLst>
              <a:gd name="adj" fmla="val 23096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Link Capacity</a:t>
            </a:r>
          </a:p>
        </p:txBody>
      </p:sp>
      <p:sp>
        <p:nvSpPr>
          <p:cNvPr id="3422" name="Shape 3422"/>
          <p:cNvSpPr/>
          <p:nvPr/>
        </p:nvSpPr>
        <p:spPr>
          <a:xfrm>
            <a:off x="3654246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423" name="Shape 3423"/>
          <p:cNvSpPr/>
          <p:nvPr/>
        </p:nvSpPr>
        <p:spPr>
          <a:xfrm>
            <a:off x="2023461" y="228004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3K</a:t>
            </a:r>
          </a:p>
        </p:txBody>
      </p:sp>
      <p:sp>
        <p:nvSpPr>
          <p:cNvPr id="3424" name="Shape 3424"/>
          <p:cNvSpPr/>
          <p:nvPr/>
        </p:nvSpPr>
        <p:spPr>
          <a:xfrm>
            <a:off x="16381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200</a:t>
            </a:r>
          </a:p>
        </p:txBody>
      </p:sp>
      <p:sp>
        <p:nvSpPr>
          <p:cNvPr id="3425" name="Shape 3425"/>
          <p:cNvSpPr/>
          <p:nvPr/>
        </p:nvSpPr>
        <p:spPr>
          <a:xfrm>
            <a:off x="2622596" y="3597469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426" name="Shape 3426"/>
          <p:cNvSpPr/>
          <p:nvPr/>
        </p:nvSpPr>
        <p:spPr>
          <a:xfrm>
            <a:off x="3305312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2K</a:t>
            </a:r>
          </a:p>
        </p:txBody>
      </p:sp>
      <p:sp>
        <p:nvSpPr>
          <p:cNvPr id="3427" name="Shape 3427"/>
          <p:cNvSpPr/>
          <p:nvPr/>
        </p:nvSpPr>
        <p:spPr>
          <a:xfrm>
            <a:off x="4241555" y="3597469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3428" name="Shape 3428"/>
          <p:cNvSpPr/>
          <p:nvPr/>
        </p:nvSpPr>
        <p:spPr>
          <a:xfrm>
            <a:off x="1352962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500</a:t>
            </a:r>
          </a:p>
        </p:txBody>
      </p:sp>
      <p:sp>
        <p:nvSpPr>
          <p:cNvPr id="3429" name="Shape 3429"/>
          <p:cNvSpPr/>
          <p:nvPr/>
        </p:nvSpPr>
        <p:spPr>
          <a:xfrm>
            <a:off x="296852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300</a:t>
            </a:r>
          </a:p>
        </p:txBody>
      </p:sp>
      <p:sp>
        <p:nvSpPr>
          <p:cNvPr id="3430" name="Shape 3430"/>
          <p:cNvSpPr/>
          <p:nvPr/>
        </p:nvSpPr>
        <p:spPr>
          <a:xfrm>
            <a:off x="3728099" y="4971861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750</a:t>
            </a:r>
          </a:p>
        </p:txBody>
      </p:sp>
      <p:sp>
        <p:nvSpPr>
          <p:cNvPr id="3431" name="Shape 3431"/>
          <p:cNvSpPr/>
          <p:nvPr/>
        </p:nvSpPr>
        <p:spPr>
          <a:xfrm>
            <a:off x="4487674" y="4914897"/>
            <a:ext cx="462122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700</a:t>
            </a:r>
          </a:p>
        </p:txBody>
      </p:sp>
      <p:sp>
        <p:nvSpPr>
          <p:cNvPr id="3432" name="Shape 3432"/>
          <p:cNvSpPr/>
          <p:nvPr/>
        </p:nvSpPr>
        <p:spPr>
          <a:xfrm>
            <a:off x="3139050" y="2156998"/>
            <a:ext cx="462123" cy="303253"/>
          </a:xfrm>
          <a:prstGeom prst="roundRect">
            <a:avLst>
              <a:gd name="adj" fmla="val 23096"/>
            </a:avLst>
          </a:prstGeom>
          <a:solidFill>
            <a:schemeClr val="accent6">
              <a:alpha val="9478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sp>
        <p:nvSpPr>
          <p:cNvPr id="3433" name="Shape 3433"/>
          <p:cNvSpPr/>
          <p:nvPr/>
        </p:nvSpPr>
        <p:spPr>
          <a:xfrm>
            <a:off x="2530897" y="2187937"/>
            <a:ext cx="462123" cy="303254"/>
          </a:xfrm>
          <a:prstGeom prst="roundRect">
            <a:avLst>
              <a:gd name="adj" fmla="val 23096"/>
            </a:avLst>
          </a:prstGeom>
          <a:solidFill>
            <a:schemeClr val="accent6">
              <a:alpha val="3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/>
            <a:r>
              <a:t>1K</a:t>
            </a:r>
          </a:p>
        </p:txBody>
      </p:sp>
      <p:grpSp>
        <p:nvGrpSpPr>
          <p:cNvPr id="3438" name="Group 3438"/>
          <p:cNvGrpSpPr/>
          <p:nvPr/>
        </p:nvGrpSpPr>
        <p:grpSpPr>
          <a:xfrm>
            <a:off x="7058952" y="2197690"/>
            <a:ext cx="1625922" cy="587001"/>
            <a:chOff x="0" y="0"/>
            <a:chExt cx="1625921" cy="587000"/>
          </a:xfrm>
        </p:grpSpPr>
        <p:grpSp>
          <p:nvGrpSpPr>
            <p:cNvPr id="3436" name="Group 3436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3434" name="Shape 3434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435" name="Shape 3435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3437" name="Shape 3437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  <p:sp>
        <p:nvSpPr>
          <p:cNvPr id="3439" name="Shape 3439"/>
          <p:cNvSpPr/>
          <p:nvPr/>
        </p:nvSpPr>
        <p:spPr>
          <a:xfrm>
            <a:off x="2913951" y="4898798"/>
            <a:ext cx="1" cy="81342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40" name="Shape 3440"/>
          <p:cNvSpPr/>
          <p:nvPr/>
        </p:nvSpPr>
        <p:spPr>
          <a:xfrm>
            <a:off x="2474641" y="6160174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pic>
        <p:nvPicPr>
          <p:cNvPr id="3441" name="imageedit_3_47184502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05938" y="5737694"/>
            <a:ext cx="460793" cy="460793"/>
          </a:xfrm>
          <a:prstGeom prst="rect">
            <a:avLst/>
          </a:prstGeom>
          <a:ln w="12700">
            <a:miter lim="400000"/>
          </a:ln>
        </p:spPr>
      </p:pic>
      <p:sp>
        <p:nvSpPr>
          <p:cNvPr id="3442" name="Shape 3442"/>
          <p:cNvSpPr/>
          <p:nvPr/>
        </p:nvSpPr>
        <p:spPr>
          <a:xfrm>
            <a:off x="4466258" y="1950384"/>
            <a:ext cx="1" cy="104034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43" name="Shape 3443"/>
          <p:cNvSpPr/>
          <p:nvPr/>
        </p:nvSpPr>
        <p:spPr>
          <a:xfrm>
            <a:off x="4424087" y="3095896"/>
            <a:ext cx="1147375" cy="114737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44" name="Shape 3444"/>
          <p:cNvSpPr/>
          <p:nvPr/>
        </p:nvSpPr>
        <p:spPr>
          <a:xfrm>
            <a:off x="5659397" y="4309895"/>
            <a:ext cx="1" cy="1481178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445" name="Shape 3445"/>
          <p:cNvSpPr/>
          <p:nvPr/>
        </p:nvSpPr>
        <p:spPr>
          <a:xfrm>
            <a:off x="5611238" y="5833470"/>
            <a:ext cx="462122" cy="269241"/>
          </a:xfrm>
          <a:prstGeom prst="roundRect">
            <a:avLst>
              <a:gd name="adj" fmla="val 26014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/>
            <a:r>
              <a:t>800</a:t>
            </a:r>
          </a:p>
        </p:txBody>
      </p:sp>
      <p:sp>
        <p:nvSpPr>
          <p:cNvPr id="3446" name="Shape 3446"/>
          <p:cNvSpPr/>
          <p:nvPr/>
        </p:nvSpPr>
        <p:spPr>
          <a:xfrm flipH="1">
            <a:off x="3168121" y="3328349"/>
            <a:ext cx="571790" cy="57179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449" name="Group 3449"/>
          <p:cNvGrpSpPr/>
          <p:nvPr/>
        </p:nvGrpSpPr>
        <p:grpSpPr>
          <a:xfrm>
            <a:off x="3808926" y="3155543"/>
            <a:ext cx="3423516" cy="643841"/>
            <a:chOff x="0" y="0"/>
            <a:chExt cx="3423514" cy="643839"/>
          </a:xfrm>
        </p:grpSpPr>
        <p:sp>
          <p:nvSpPr>
            <p:cNvPr id="3447" name="Shape 3447"/>
            <p:cNvSpPr/>
            <p:nvPr/>
          </p:nvSpPr>
          <p:spPr>
            <a:xfrm>
              <a:off x="874873" y="0"/>
              <a:ext cx="2548642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Coordination difficult without centralization</a:t>
              </a:r>
            </a:p>
          </p:txBody>
        </p:sp>
        <p:sp>
          <p:nvSpPr>
            <p:cNvPr id="3448" name="Shape 3448"/>
            <p:cNvSpPr/>
            <p:nvPr/>
          </p:nvSpPr>
          <p:spPr>
            <a:xfrm flipH="1" flipV="1">
              <a:off x="0" y="326589"/>
              <a:ext cx="861255" cy="1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52627">
              <a:defRPr sz="3861"/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CDN Live Video Delivery Background</a:t>
            </a:r>
          </a:p>
        </p:txBody>
      </p:sp>
      <p:sp>
        <p:nvSpPr>
          <p:cNvPr id="186" name="Shape 186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4" name="Group 194"/>
          <p:cNvGrpSpPr/>
          <p:nvPr/>
        </p:nvGrpSpPr>
        <p:grpSpPr>
          <a:xfrm>
            <a:off x="108082" y="1423164"/>
            <a:ext cx="4342447" cy="890218"/>
            <a:chOff x="0" y="0"/>
            <a:chExt cx="4342445" cy="890216"/>
          </a:xfrm>
        </p:grpSpPr>
        <p:sp>
          <p:nvSpPr>
            <p:cNvPr id="189" name="Shape 189"/>
            <p:cNvSpPr/>
            <p:nvPr/>
          </p:nvSpPr>
          <p:spPr>
            <a:xfrm>
              <a:off x="2450120" y="451355"/>
              <a:ext cx="26654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4070639" y="451355"/>
              <a:ext cx="271807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B</a:t>
              </a:r>
            </a:p>
          </p:txBody>
        </p:sp>
        <p:pic>
          <p:nvPicPr>
            <p:cNvPr id="191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1888912" y="0"/>
              <a:ext cx="750642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2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3510449" y="0"/>
              <a:ext cx="750641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" name="Shape 193"/>
            <p:cNvSpPr/>
            <p:nvPr/>
          </p:nvSpPr>
          <p:spPr>
            <a:xfrm>
              <a:off x="0" y="223216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Sources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108082" y="3957892"/>
            <a:ext cx="5195239" cy="1022490"/>
            <a:chOff x="0" y="0"/>
            <a:chExt cx="5195237" cy="1022489"/>
          </a:xfrm>
        </p:grpSpPr>
        <p:pic>
          <p:nvPicPr>
            <p:cNvPr id="195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1166580" y="6039"/>
              <a:ext cx="578401" cy="88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2787214" y="0"/>
              <a:ext cx="582340" cy="893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7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4323229" y="6305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Shape 198"/>
            <p:cNvSpPr/>
            <p:nvPr/>
          </p:nvSpPr>
          <p:spPr>
            <a:xfrm>
              <a:off x="1774480" y="583627"/>
              <a:ext cx="250191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199" name="Shape 199"/>
            <p:cNvSpPr/>
            <p:nvPr/>
          </p:nvSpPr>
          <p:spPr>
            <a:xfrm>
              <a:off x="3392459" y="583627"/>
              <a:ext cx="244642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928690" y="583627"/>
              <a:ext cx="266548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101600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Edge Clusters</a:t>
              </a:r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03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04" name="l_054.jp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05" name="Shape 205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09" name="Shape 209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12" name="Group 212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10" name="Shape 210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grpSp>
        <p:nvGrpSpPr>
          <p:cNvPr id="216" name="Group 216"/>
          <p:cNvGrpSpPr/>
          <p:nvPr/>
        </p:nvGrpSpPr>
        <p:grpSpPr>
          <a:xfrm>
            <a:off x="2279305" y="2177691"/>
            <a:ext cx="1616217" cy="494975"/>
            <a:chOff x="0" y="0"/>
            <a:chExt cx="1616216" cy="494973"/>
          </a:xfrm>
        </p:grpSpPr>
        <p:sp>
          <p:nvSpPr>
            <p:cNvPr id="213" name="Shape 213"/>
            <p:cNvSpPr/>
            <p:nvPr/>
          </p:nvSpPr>
          <p:spPr>
            <a:xfrm flipV="1">
              <a:off x="-1" y="6839"/>
              <a:ext cx="2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Shape 214"/>
            <p:cNvSpPr/>
            <p:nvPr/>
          </p:nvSpPr>
          <p:spPr>
            <a:xfrm flipH="1" flipV="1">
              <a:off x="249305" y="86080"/>
              <a:ext cx="1124118" cy="408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Shape 215"/>
            <p:cNvSpPr/>
            <p:nvPr/>
          </p:nvSpPr>
          <p:spPr>
            <a:xfrm flipV="1">
              <a:off x="1616216" y="0"/>
              <a:ext cx="1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1674092" y="3538502"/>
            <a:ext cx="2960201" cy="409679"/>
            <a:chOff x="0" y="0"/>
            <a:chExt cx="2960200" cy="409677"/>
          </a:xfrm>
        </p:grpSpPr>
        <p:sp>
          <p:nvSpPr>
            <p:cNvPr id="217" name="Shape 217"/>
            <p:cNvSpPr/>
            <p:nvPr/>
          </p:nvSpPr>
          <p:spPr>
            <a:xfrm flipV="1">
              <a:off x="1602003" y="-1"/>
              <a:ext cx="482268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 flipH="1" flipV="1">
              <a:off x="2578383" y="99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Shape 219"/>
            <p:cNvSpPr/>
            <p:nvPr/>
          </p:nvSpPr>
          <p:spPr>
            <a:xfrm flipH="1" flipV="1">
              <a:off x="976810" y="226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 flipV="1">
              <a:off x="0" y="-1"/>
              <a:ext cx="482267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22" name="Shape 222"/>
          <p:cNvSpPr/>
          <p:nvPr/>
        </p:nvSpPr>
        <p:spPr>
          <a:xfrm>
            <a:off x="2483459" y="5501326"/>
            <a:ext cx="1345286" cy="32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80808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Video Requests</a:t>
            </a:r>
          </a:p>
        </p:txBody>
      </p:sp>
      <p:sp>
        <p:nvSpPr>
          <p:cNvPr id="223" name="Shape 223"/>
          <p:cNvSpPr/>
          <p:nvPr/>
        </p:nvSpPr>
        <p:spPr>
          <a:xfrm flipV="1">
            <a:off x="3188012" y="4888752"/>
            <a:ext cx="1" cy="680912"/>
          </a:xfrm>
          <a:prstGeom prst="line">
            <a:avLst/>
          </a:prstGeom>
          <a:ln w="25400">
            <a:solidFill>
              <a:srgbClr val="858485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65" name="Shape 265"/>
          <p:cNvSpPr/>
          <p:nvPr/>
        </p:nvSpPr>
        <p:spPr>
          <a:xfrm>
            <a:off x="3828746" y="4905390"/>
            <a:ext cx="926302" cy="795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8" h="21600" fill="norm" stroke="1" extrusionOk="0">
                <a:moveTo>
                  <a:pt x="0" y="21600"/>
                </a:moveTo>
                <a:cubicBezTo>
                  <a:pt x="14554" y="20754"/>
                  <a:pt x="21600" y="13554"/>
                  <a:pt x="21137" y="0"/>
                </a:cubicBezTo>
              </a:path>
            </a:pathLst>
          </a:custGeom>
          <a:ln w="25400">
            <a:solidFill>
              <a:srgbClr val="858485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/>
        </p:nvSpPr>
        <p:spPr>
          <a:xfrm>
            <a:off x="1598823" y="4873408"/>
            <a:ext cx="884635" cy="816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79" h="21600" fill="norm" stroke="1" extrusionOk="0">
                <a:moveTo>
                  <a:pt x="20979" y="21600"/>
                </a:moveTo>
                <a:cubicBezTo>
                  <a:pt x="6358" y="20422"/>
                  <a:pt x="-621" y="13222"/>
                  <a:pt x="43" y="0"/>
                </a:cubicBezTo>
              </a:path>
            </a:pathLst>
          </a:custGeom>
          <a:ln w="25400">
            <a:solidFill>
              <a:srgbClr val="858485"/>
            </a:solidFill>
            <a:bevel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grpSp>
        <p:nvGrpSpPr>
          <p:cNvPr id="228" name="Group 228"/>
          <p:cNvGrpSpPr/>
          <p:nvPr/>
        </p:nvGrpSpPr>
        <p:grpSpPr>
          <a:xfrm>
            <a:off x="2039537" y="2197828"/>
            <a:ext cx="2110741" cy="895249"/>
            <a:chOff x="0" y="0"/>
            <a:chExt cx="2110740" cy="895247"/>
          </a:xfrm>
        </p:grpSpPr>
        <p:sp>
          <p:nvSpPr>
            <p:cNvPr id="226" name="Shape 226"/>
            <p:cNvSpPr/>
            <p:nvPr/>
          </p:nvSpPr>
          <p:spPr>
            <a:xfrm flipV="1">
              <a:off x="-1" y="-1"/>
              <a:ext cx="2" cy="87827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 flipV="1">
              <a:off x="2110740" y="16974"/>
              <a:ext cx="1" cy="87827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29" name="Shape 229"/>
          <p:cNvSpPr/>
          <p:nvPr/>
        </p:nvSpPr>
        <p:spPr>
          <a:xfrm flipV="1">
            <a:off x="3178388" y="3340754"/>
            <a:ext cx="638724" cy="606141"/>
          </a:xfrm>
          <a:prstGeom prst="line">
            <a:avLst/>
          </a:prstGeom>
          <a:ln w="25400">
            <a:solidFill>
              <a:srgbClr val="C81B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0" name="Shape 230"/>
          <p:cNvSpPr/>
          <p:nvPr/>
        </p:nvSpPr>
        <p:spPr>
          <a:xfrm flipH="1" flipV="1">
            <a:off x="2423644" y="2323758"/>
            <a:ext cx="1195786" cy="472307"/>
          </a:xfrm>
          <a:prstGeom prst="line">
            <a:avLst/>
          </a:prstGeom>
          <a:ln w="25400">
            <a:solidFill>
              <a:srgbClr val="C81B00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1" name="Shape 231"/>
          <p:cNvSpPr/>
          <p:nvPr/>
        </p:nvSpPr>
        <p:spPr>
          <a:xfrm flipH="1" flipV="1">
            <a:off x="4264008" y="3332517"/>
            <a:ext cx="599512" cy="599513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2" name="Shape 232"/>
          <p:cNvSpPr/>
          <p:nvPr/>
        </p:nvSpPr>
        <p:spPr>
          <a:xfrm flipV="1">
            <a:off x="1517228" y="3331484"/>
            <a:ext cx="638724" cy="606141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3" name="Shape 233"/>
          <p:cNvSpPr/>
          <p:nvPr/>
        </p:nvSpPr>
        <p:spPr>
          <a:xfrm flipH="1" flipV="1">
            <a:off x="2628510" y="3387806"/>
            <a:ext cx="519129" cy="519129"/>
          </a:xfrm>
          <a:prstGeom prst="line">
            <a:avLst/>
          </a:prstGeom>
          <a:ln w="25400">
            <a:solidFill>
              <a:schemeClr val="accent1"/>
            </a:solidFill>
            <a:prstDash val="sysDot"/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34" name="Shape 234"/>
          <p:cNvSpPr/>
          <p:nvPr/>
        </p:nvSpPr>
        <p:spPr>
          <a:xfrm>
            <a:off x="5065917" y="3331485"/>
            <a:ext cx="1128252" cy="364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HTTP GET</a:t>
            </a:r>
          </a:p>
        </p:txBody>
      </p:sp>
      <p:sp>
        <p:nvSpPr>
          <p:cNvPr id="235" name="Shape 235"/>
          <p:cNvSpPr/>
          <p:nvPr/>
        </p:nvSpPr>
        <p:spPr>
          <a:xfrm flipH="1">
            <a:off x="4538902" y="3522289"/>
            <a:ext cx="475685" cy="1"/>
          </a:xfrm>
          <a:prstGeom prst="line">
            <a:avLst/>
          </a:prstGeom>
          <a:ln w="38100">
            <a:solidFill>
              <a:srgbClr val="3366FF"/>
            </a:solidFill>
            <a:bevel/>
            <a:tailEnd type="triangle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38" name="Group 238"/>
          <p:cNvGrpSpPr/>
          <p:nvPr/>
        </p:nvGrpSpPr>
        <p:grpSpPr>
          <a:xfrm>
            <a:off x="4486867" y="2370585"/>
            <a:ext cx="2069363" cy="364440"/>
            <a:chOff x="0" y="0"/>
            <a:chExt cx="2069362" cy="364439"/>
          </a:xfrm>
        </p:grpSpPr>
        <p:sp>
          <p:nvSpPr>
            <p:cNvPr id="236" name="Shape 236"/>
            <p:cNvSpPr/>
            <p:nvPr/>
          </p:nvSpPr>
          <p:spPr>
            <a:xfrm>
              <a:off x="453145" y="0"/>
              <a:ext cx="1616218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HTTP RESPONSE</a:t>
              </a:r>
            </a:p>
          </p:txBody>
        </p:sp>
        <p:sp>
          <p:nvSpPr>
            <p:cNvPr id="237" name="Shape 237"/>
            <p:cNvSpPr/>
            <p:nvPr/>
          </p:nvSpPr>
          <p:spPr>
            <a:xfrm flipH="1" flipV="1">
              <a:off x="0" y="182219"/>
              <a:ext cx="354707" cy="1"/>
            </a:xfrm>
            <a:prstGeom prst="line">
              <a:avLst/>
            </a:prstGeom>
            <a:noFill/>
            <a:ln w="38100" cap="flat">
              <a:solidFill>
                <a:srgbClr val="3366FF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1880137" y="2233671"/>
            <a:ext cx="2438436" cy="882449"/>
            <a:chOff x="0" y="0"/>
            <a:chExt cx="2438434" cy="882448"/>
          </a:xfrm>
        </p:grpSpPr>
        <p:sp>
          <p:nvSpPr>
            <p:cNvPr id="239" name="Shape 239"/>
            <p:cNvSpPr/>
            <p:nvPr/>
          </p:nvSpPr>
          <p:spPr>
            <a:xfrm>
              <a:off x="2438434" y="25739"/>
              <a:ext cx="1" cy="85671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 flipH="1">
              <a:off x="-1" y="0"/>
              <a:ext cx="2" cy="856709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242" name="Shape 242"/>
          <p:cNvSpPr/>
          <p:nvPr/>
        </p:nvSpPr>
        <p:spPr>
          <a:xfrm flipH="1">
            <a:off x="1377217" y="3291885"/>
            <a:ext cx="657016" cy="65701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2667822" y="3291885"/>
            <a:ext cx="560210" cy="5602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388606" y="3317780"/>
            <a:ext cx="560210" cy="56021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5" name="Shape 245"/>
          <p:cNvSpPr/>
          <p:nvPr/>
        </p:nvSpPr>
        <p:spPr>
          <a:xfrm>
            <a:off x="2390272" y="2449699"/>
            <a:ext cx="1272210" cy="479932"/>
          </a:xfrm>
          <a:prstGeom prst="line">
            <a:avLst/>
          </a:prstGeom>
          <a:ln w="25400">
            <a:solidFill>
              <a:srgbClr val="C81B00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46" name="Shape 246"/>
          <p:cNvSpPr/>
          <p:nvPr/>
        </p:nvSpPr>
        <p:spPr>
          <a:xfrm flipH="1">
            <a:off x="3233340" y="3189506"/>
            <a:ext cx="531495" cy="531495"/>
          </a:xfrm>
          <a:prstGeom prst="line">
            <a:avLst/>
          </a:prstGeom>
          <a:ln w="25400">
            <a:solidFill>
              <a:srgbClr val="C81B00"/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49" name="Group 249"/>
          <p:cNvGrpSpPr/>
          <p:nvPr/>
        </p:nvGrpSpPr>
        <p:grpSpPr>
          <a:xfrm>
            <a:off x="7116710" y="2136794"/>
            <a:ext cx="1562423" cy="364441"/>
            <a:chOff x="0" y="0"/>
            <a:chExt cx="1562421" cy="364439"/>
          </a:xfrm>
        </p:grpSpPr>
        <p:sp>
          <p:nvSpPr>
            <p:cNvPr id="247" name="Shape 247"/>
            <p:cNvSpPr/>
            <p:nvPr/>
          </p:nvSpPr>
          <p:spPr>
            <a:xfrm flipV="1">
              <a:off x="0" y="185419"/>
              <a:ext cx="605176" cy="1"/>
            </a:xfrm>
            <a:prstGeom prst="line">
              <a:avLst/>
            </a:prstGeom>
            <a:noFill/>
            <a:ln w="25400" cap="flat">
              <a:solidFill>
                <a:srgbClr val="C81B00"/>
              </a:solidFill>
              <a:prstDash val="sysDot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91785" y="0"/>
              <a:ext cx="870637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Video 2</a:t>
              </a:r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7118837" y="2889249"/>
            <a:ext cx="1560295" cy="364441"/>
            <a:chOff x="0" y="0"/>
            <a:chExt cx="1560294" cy="364439"/>
          </a:xfrm>
        </p:grpSpPr>
        <p:sp>
          <p:nvSpPr>
            <p:cNvPr id="250" name="Shape 250"/>
            <p:cNvSpPr/>
            <p:nvPr/>
          </p:nvSpPr>
          <p:spPr>
            <a:xfrm flipV="1">
              <a:off x="0" y="190225"/>
              <a:ext cx="605176" cy="1"/>
            </a:xfrm>
            <a:prstGeom prst="line">
              <a:avLst/>
            </a:prstGeom>
            <a:noFill/>
            <a:ln w="25400" cap="flat">
              <a:solidFill>
                <a:srgbClr val="C81B00"/>
              </a:solidFill>
              <a:prstDash val="solid"/>
              <a:miter lim="400000"/>
              <a:tailEnd type="triangle" w="med" len="med"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51" name="Shape 251"/>
            <p:cNvSpPr/>
            <p:nvPr/>
          </p:nvSpPr>
          <p:spPr>
            <a:xfrm>
              <a:off x="689658" y="0"/>
              <a:ext cx="870637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Video 2</a:t>
              </a:r>
            </a:p>
          </p:txBody>
        </p:sp>
      </p:grpSp>
      <p:grpSp>
        <p:nvGrpSpPr>
          <p:cNvPr id="259" name="Group 259"/>
          <p:cNvGrpSpPr/>
          <p:nvPr/>
        </p:nvGrpSpPr>
        <p:grpSpPr>
          <a:xfrm>
            <a:off x="7006236" y="1328957"/>
            <a:ext cx="1672897" cy="975605"/>
            <a:chOff x="0" y="0"/>
            <a:chExt cx="1672895" cy="975604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1616217" cy="3644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Legend</a:t>
              </a:r>
            </a:p>
          </p:txBody>
        </p:sp>
        <p:grpSp>
          <p:nvGrpSpPr>
            <p:cNvPr id="258" name="Group 258"/>
            <p:cNvGrpSpPr/>
            <p:nvPr/>
          </p:nvGrpSpPr>
          <p:grpSpPr>
            <a:xfrm>
              <a:off x="46973" y="387814"/>
              <a:ext cx="1625923" cy="587791"/>
              <a:chOff x="0" y="0"/>
              <a:chExt cx="1625921" cy="587789"/>
            </a:xfrm>
          </p:grpSpPr>
          <p:grpSp>
            <p:nvGrpSpPr>
              <p:cNvPr id="256" name="Group 256"/>
              <p:cNvGrpSpPr/>
              <p:nvPr/>
            </p:nvGrpSpPr>
            <p:grpSpPr>
              <a:xfrm>
                <a:off x="67755" y="223350"/>
                <a:ext cx="1558167" cy="364440"/>
                <a:chOff x="0" y="0"/>
                <a:chExt cx="1558166" cy="364439"/>
              </a:xfrm>
            </p:grpSpPr>
            <p:sp>
              <p:nvSpPr>
                <p:cNvPr id="254" name="Shape 254"/>
                <p:cNvSpPr/>
                <p:nvPr/>
              </p:nvSpPr>
              <p:spPr>
                <a:xfrm>
                  <a:off x="0" y="187612"/>
                  <a:ext cx="605176" cy="1"/>
                </a:xfrm>
                <a:prstGeom prst="lin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ysDot"/>
                  <a:miter lim="400000"/>
                  <a:tailEnd type="triangle" w="med" len="med"/>
                </a:ln>
                <a:effectLst>
                  <a:outerShdw sx="100000" sy="100000" kx="0" ky="0" algn="b" rotWithShape="0" blurRad="38100" dist="20000" dir="5400000">
                    <a:srgbClr val="000000">
                      <a:alpha val="38000"/>
                    </a:srgbClr>
                  </a:outerShdw>
                </a:effectLst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</a:p>
              </p:txBody>
            </p:sp>
            <p:sp>
              <p:nvSpPr>
                <p:cNvPr id="255" name="Shape 255"/>
                <p:cNvSpPr/>
                <p:nvPr/>
              </p:nvSpPr>
              <p:spPr>
                <a:xfrm>
                  <a:off x="687530" y="0"/>
                  <a:ext cx="870637" cy="3644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/>
                <a:p>
                  <a:pPr/>
                  <a:r>
                    <a:t>Video 1</a:t>
                  </a:r>
                </a:p>
              </p:txBody>
            </p:sp>
          </p:grpSp>
          <p:sp>
            <p:nvSpPr>
              <p:cNvPr id="257" name="Shape 257"/>
              <p:cNvSpPr/>
              <p:nvPr/>
            </p:nvSpPr>
            <p:spPr>
              <a:xfrm>
                <a:off x="0" y="0"/>
                <a:ext cx="1133069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Requests:</a:t>
                </a:r>
              </a:p>
            </p:txBody>
          </p:sp>
        </p:grpSp>
      </p:grpSp>
      <p:grpSp>
        <p:nvGrpSpPr>
          <p:cNvPr id="264" name="Group 264"/>
          <p:cNvGrpSpPr/>
          <p:nvPr/>
        </p:nvGrpSpPr>
        <p:grpSpPr>
          <a:xfrm>
            <a:off x="7053210" y="2468985"/>
            <a:ext cx="1625923" cy="587001"/>
            <a:chOff x="0" y="0"/>
            <a:chExt cx="1625921" cy="587000"/>
          </a:xfrm>
        </p:grpSpPr>
        <p:grpSp>
          <p:nvGrpSpPr>
            <p:cNvPr id="262" name="Group 262"/>
            <p:cNvGrpSpPr/>
            <p:nvPr/>
          </p:nvGrpSpPr>
          <p:grpSpPr>
            <a:xfrm>
              <a:off x="69883" y="222561"/>
              <a:ext cx="1556039" cy="364440"/>
              <a:chOff x="0" y="0"/>
              <a:chExt cx="1556038" cy="364439"/>
            </a:xfrm>
          </p:grpSpPr>
          <p:sp>
            <p:nvSpPr>
              <p:cNvPr id="260" name="Shape 260"/>
              <p:cNvSpPr/>
              <p:nvPr/>
            </p:nvSpPr>
            <p:spPr>
              <a:xfrm>
                <a:off x="0" y="193448"/>
                <a:ext cx="605176" cy="1"/>
              </a:xfrm>
              <a:prstGeom prst="line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tailEnd type="triangle" w="med" len="med"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61" name="Shape 261"/>
              <p:cNvSpPr/>
              <p:nvPr/>
            </p:nvSpPr>
            <p:spPr>
              <a:xfrm>
                <a:off x="685402" y="0"/>
                <a:ext cx="870637" cy="364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/>
                <a:r>
                  <a:t>Video 1</a:t>
                </a:r>
              </a:p>
            </p:txBody>
          </p:sp>
        </p:grpSp>
        <p:sp>
          <p:nvSpPr>
            <p:cNvPr id="263" name="Shape 263"/>
            <p:cNvSpPr/>
            <p:nvPr/>
          </p:nvSpPr>
          <p:spPr>
            <a:xfrm>
              <a:off x="0" y="0"/>
              <a:ext cx="1306576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Responses: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4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8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2" dur="2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9" presetID="18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53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Class="entr" nodeType="afterEffect" presetSubtype="3" presetID="18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5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9" presetID="18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61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9" dur="2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3" presetID="18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74" dur="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Subtype="9" presetID="18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82" dur="2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afterEffect" presetSubtype="1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90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Subtype="6" presetID="18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98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Class="entr" nodeType="afterEffect" presetSubtype="6" presetID="18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102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Class="entr" nodeType="afterEffect" presetSubtype="12" presetID="18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06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6" presetID="18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>
                                        <p:cTn id="11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Class="entr" nodeType="clickEffect" presetSubtype="12" presetID="18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1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26"/>
      <p:bldP build="whole" bldLvl="1" animBg="1" rev="0" advAuto="0" spid="223" grpId="10"/>
      <p:bldP build="whole" bldLvl="1" animBg="1" rev="0" advAuto="0" spid="246" grpId="29"/>
      <p:bldP build="whole" bldLvl="1" animBg="1" rev="0" advAuto="0" spid="202" grpId="4"/>
      <p:bldP build="whole" bldLvl="1" animBg="1" rev="0" advAuto="0" spid="222" grpId="7"/>
      <p:bldP build="whole" bldLvl="1" animBg="1" rev="0" advAuto="0" spid="265" grpId="9"/>
      <p:bldP build="whole" bldLvl="1" animBg="1" rev="0" advAuto="0" spid="194" grpId="2"/>
      <p:bldP build="whole" bldLvl="1" animBg="1" rev="0" advAuto="0" spid="234" grpId="12"/>
      <p:bldP build="whole" bldLvl="1" animBg="1" rev="0" advAuto="0" spid="245" grpId="27"/>
      <p:bldP build="whole" bldLvl="1" animBg="1" rev="0" advAuto="0" spid="264" grpId="23"/>
      <p:bldP build="whole" bldLvl="1" animBg="1" rev="0" advAuto="0" spid="232" grpId="14"/>
      <p:bldP build="whole" bldLvl="1" animBg="1" rev="0" advAuto="0" spid="208" grpId="3"/>
      <p:bldP build="whole" bldLvl="1" animBg="1" rev="0" advAuto="0" spid="228" grpId="17"/>
      <p:bldP build="whole" bldLvl="1" animBg="1" rev="0" advAuto="0" spid="249" grpId="19"/>
      <p:bldP build="whole" bldLvl="1" animBg="1" rev="0" advAuto="0" spid="241" grpId="22"/>
      <p:bldP build="whole" bldLvl="1" animBg="1" rev="0" advAuto="0" spid="231" grpId="13"/>
      <p:bldP build="whole" bldLvl="1" animBg="1" rev="0" advAuto="0" spid="266" grpId="8"/>
      <p:bldP build="whole" bldLvl="1" animBg="1" rev="0" advAuto="0" spid="244" grpId="25"/>
      <p:bldP build="whole" bldLvl="1" animBg="1" rev="0" advAuto="0" spid="229" grpId="18"/>
      <p:bldP build="whole" bldLvl="1" animBg="1" rev="0" advAuto="0" spid="216" grpId="5"/>
      <p:bldP build="whole" bldLvl="1" animBg="1" rev="0" advAuto="0" spid="252" grpId="28"/>
      <p:bldP build="whole" bldLvl="1" animBg="1" rev="0" advAuto="0" spid="230" grpId="20"/>
      <p:bldP build="whole" bldLvl="1" animBg="1" rev="0" advAuto="0" spid="221" grpId="6"/>
      <p:bldP build="whole" bldLvl="1" animBg="1" rev="0" advAuto="0" spid="259" grpId="11"/>
      <p:bldP build="whole" bldLvl="1" animBg="1" rev="0" advAuto="0" spid="235" grpId="16"/>
      <p:bldP build="whole" bldLvl="1" animBg="1" rev="0" advAuto="0" spid="212" grpId="1"/>
      <p:bldP build="whole" bldLvl="1" animBg="1" rev="0" advAuto="0" spid="238" grpId="21"/>
      <p:bldP build="whole" bldLvl="1" animBg="1" rev="0" advAuto="0" spid="243" grpId="24"/>
      <p:bldP build="whole" bldLvl="1" animBg="1" rev="0" advAuto="0" spid="233" grpId="15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Shape 345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Trace-Driven Eval</a:t>
            </a:r>
          </a:p>
        </p:txBody>
      </p:sp>
      <p:sp>
        <p:nvSpPr>
          <p:cNvPr id="3452" name="Shape 34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lnSpc>
                <a:spcPct val="90000"/>
              </a:lnSpc>
              <a:spcBef>
                <a:spcPts val="600"/>
              </a:spcBef>
              <a:defRPr sz="2912"/>
            </a:pPr>
            <a:r>
              <a:t>3 Traces</a:t>
            </a:r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Avg Day: raw trace of music video provider</a:t>
            </a:r>
            <a:endParaRPr sz="2184"/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Large Event: synthesized basketball game</a:t>
            </a:r>
            <a:endParaRPr sz="2184"/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Heavy Tail: synthesized twitch/ustream like workload</a:t>
            </a:r>
          </a:p>
          <a:p>
            <a:pPr marL="312039" indent="-312039" defTabSz="416052">
              <a:lnSpc>
                <a:spcPct val="90000"/>
              </a:lnSpc>
              <a:spcBef>
                <a:spcPts val="600"/>
              </a:spcBef>
              <a:defRPr sz="2912"/>
            </a:pPr>
            <a:r>
              <a:t>4 Systems</a:t>
            </a:r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Everything Everywhere: all vids to all servers</a:t>
            </a:r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Overlay Multicast: globally optimal; no coordination</a:t>
            </a:r>
            <a:endParaRPr sz="2184"/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CDN: greedy distribution scheme w/ DNS</a:t>
            </a:r>
            <a:endParaRPr sz="2184"/>
          </a:p>
          <a:p>
            <a:pPr lvl="1" marL="689086" indent="-273034" defTabSz="416052">
              <a:lnSpc>
                <a:spcPct val="90000"/>
              </a:lnSpc>
              <a:spcBef>
                <a:spcPts val="600"/>
              </a:spcBef>
              <a:buChar char="•"/>
              <a:defRPr sz="2548"/>
            </a:pPr>
            <a:r>
              <a:t>VDN: our system</a:t>
            </a:r>
          </a:p>
        </p:txBody>
      </p:sp>
    </p:spTree>
  </p:cSld>
  <p:clrMapOvr>
    <a:masterClrMapping/>
  </p:clrMapOvr>
  <p:transition xmlns:p14="http://schemas.microsoft.com/office/powerpoint/2010/main" spd="slow" advClick="1" p14:dur="15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Shape 34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Trace-Driven Eval</a:t>
            </a:r>
          </a:p>
        </p:txBody>
      </p:sp>
      <p:pic>
        <p:nvPicPr>
          <p:cNvPr id="3455" name="image19.tif" descr="tables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29755"/>
            <a:ext cx="8229600" cy="3266853"/>
          </a:xfrm>
          <a:prstGeom prst="rect">
            <a:avLst/>
          </a:prstGeom>
          <a:ln w="12700">
            <a:miter lim="400000"/>
          </a:ln>
        </p:spPr>
      </p:pic>
      <p:sp>
        <p:nvSpPr>
          <p:cNvPr id="3456" name="Shape 3456"/>
          <p:cNvSpPr/>
          <p:nvPr/>
        </p:nvSpPr>
        <p:spPr>
          <a:xfrm>
            <a:off x="4693920" y="4023359"/>
            <a:ext cx="4287521" cy="177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Shape 345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Existing Solutions</a:t>
            </a:r>
          </a:p>
        </p:txBody>
      </p:sp>
      <p:sp>
        <p:nvSpPr>
          <p:cNvPr id="3459" name="Shape 345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Traffic Engineering (SWAN, B4, …)</a:t>
            </a:r>
          </a:p>
          <a:p>
            <a:pPr lvl="1" marL="757237" indent="-300037">
              <a:buChar char="•"/>
              <a:defRPr sz="2800"/>
            </a:pPr>
            <a:r>
              <a:t>Works on aggregates at coarse timescales</a:t>
            </a:r>
          </a:p>
          <a:p>
            <a:pPr/>
            <a:r>
              <a:t>Overlay Multicast (Overcast, Bullet, …)</a:t>
            </a:r>
          </a:p>
          <a:p>
            <a:pPr lvl="1" marL="757237" indent="-300037">
              <a:buChar char="•"/>
              <a:defRPr sz="2800"/>
            </a:pPr>
            <a:r>
              <a:t>Not designed for coordinating across streams</a:t>
            </a:r>
          </a:p>
          <a:p>
            <a:pPr/>
            <a:r>
              <a:t>Modern CDNs</a:t>
            </a:r>
          </a:p>
          <a:p>
            <a:pPr lvl="1" marL="757237" indent="-300037">
              <a:buChar char="•"/>
              <a:defRPr sz="2800"/>
            </a:pPr>
            <a:r>
              <a:t>Previous work shows a centralized system could greatly improve user experience but would be difficult to design over Internet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52627">
              <a:defRPr sz="3861"/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CDN Live Video Delivery Background</a:t>
            </a:r>
          </a:p>
        </p:txBody>
      </p:sp>
      <p:sp>
        <p:nvSpPr>
          <p:cNvPr id="269" name="Shape 269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0" name="Shape 270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71" name="Shape 271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7" name="Group 277"/>
          <p:cNvGrpSpPr/>
          <p:nvPr/>
        </p:nvGrpSpPr>
        <p:grpSpPr>
          <a:xfrm>
            <a:off x="108082" y="1423164"/>
            <a:ext cx="4342447" cy="890218"/>
            <a:chOff x="0" y="0"/>
            <a:chExt cx="4342445" cy="890216"/>
          </a:xfrm>
        </p:grpSpPr>
        <p:sp>
          <p:nvSpPr>
            <p:cNvPr id="272" name="Shape 272"/>
            <p:cNvSpPr/>
            <p:nvPr/>
          </p:nvSpPr>
          <p:spPr>
            <a:xfrm>
              <a:off x="2450120" y="451355"/>
              <a:ext cx="26654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4070639" y="451355"/>
              <a:ext cx="271807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B</a:t>
              </a:r>
            </a:p>
          </p:txBody>
        </p:sp>
        <p:pic>
          <p:nvPicPr>
            <p:cNvPr id="274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1888912" y="0"/>
              <a:ext cx="750642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3510449" y="0"/>
              <a:ext cx="750641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6" name="Shape 276"/>
            <p:cNvSpPr/>
            <p:nvPr/>
          </p:nvSpPr>
          <p:spPr>
            <a:xfrm>
              <a:off x="0" y="223216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Sources</a:t>
              </a:r>
            </a:p>
          </p:txBody>
        </p:sp>
      </p:grpSp>
      <p:grpSp>
        <p:nvGrpSpPr>
          <p:cNvPr id="285" name="Group 285"/>
          <p:cNvGrpSpPr/>
          <p:nvPr/>
        </p:nvGrpSpPr>
        <p:grpSpPr>
          <a:xfrm>
            <a:off x="108082" y="3957892"/>
            <a:ext cx="5195239" cy="1022490"/>
            <a:chOff x="0" y="0"/>
            <a:chExt cx="5195237" cy="1022489"/>
          </a:xfrm>
        </p:grpSpPr>
        <p:pic>
          <p:nvPicPr>
            <p:cNvPr id="278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1166580" y="6039"/>
              <a:ext cx="578401" cy="88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2787214" y="0"/>
              <a:ext cx="582340" cy="893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4323229" y="6305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1" name="Shape 281"/>
            <p:cNvSpPr/>
            <p:nvPr/>
          </p:nvSpPr>
          <p:spPr>
            <a:xfrm>
              <a:off x="1774480" y="583627"/>
              <a:ext cx="250191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282" name="Shape 282"/>
            <p:cNvSpPr/>
            <p:nvPr/>
          </p:nvSpPr>
          <p:spPr>
            <a:xfrm>
              <a:off x="3392459" y="583627"/>
              <a:ext cx="244642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283" name="Shape 283"/>
            <p:cNvSpPr/>
            <p:nvPr/>
          </p:nvSpPr>
          <p:spPr>
            <a:xfrm>
              <a:off x="4928690" y="583627"/>
              <a:ext cx="266548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0" y="101600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Edge Clusters</a:t>
              </a:r>
            </a:p>
          </p:txBody>
        </p:sp>
      </p:grpSp>
      <p:grpSp>
        <p:nvGrpSpPr>
          <p:cNvPr id="288" name="Group 288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286" name="1439525615_Yellow_Page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Shape 287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  <p:grpSp>
        <p:nvGrpSpPr>
          <p:cNvPr id="294" name="Group 294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289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90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91" name="Shape 291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295" name="Shape 295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298" name="Group 298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296" name="Shape 296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2279305" y="2177691"/>
            <a:ext cx="1616217" cy="494975"/>
            <a:chOff x="0" y="0"/>
            <a:chExt cx="1616216" cy="494973"/>
          </a:xfrm>
        </p:grpSpPr>
        <p:sp>
          <p:nvSpPr>
            <p:cNvPr id="299" name="Shape 299"/>
            <p:cNvSpPr/>
            <p:nvPr/>
          </p:nvSpPr>
          <p:spPr>
            <a:xfrm flipV="1">
              <a:off x="-1" y="6839"/>
              <a:ext cx="2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 flipH="1" flipV="1">
              <a:off x="249305" y="86080"/>
              <a:ext cx="1124118" cy="408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1" name="Shape 301"/>
            <p:cNvSpPr/>
            <p:nvPr/>
          </p:nvSpPr>
          <p:spPr>
            <a:xfrm flipV="1">
              <a:off x="1616216" y="0"/>
              <a:ext cx="1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1674092" y="3538502"/>
            <a:ext cx="2960201" cy="409679"/>
            <a:chOff x="0" y="0"/>
            <a:chExt cx="2960200" cy="409677"/>
          </a:xfrm>
        </p:grpSpPr>
        <p:sp>
          <p:nvSpPr>
            <p:cNvPr id="303" name="Shape 303"/>
            <p:cNvSpPr/>
            <p:nvPr/>
          </p:nvSpPr>
          <p:spPr>
            <a:xfrm flipV="1">
              <a:off x="1602003" y="-1"/>
              <a:ext cx="482268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 flipH="1" flipV="1">
              <a:off x="2578383" y="99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5" name="Shape 305"/>
            <p:cNvSpPr/>
            <p:nvPr/>
          </p:nvSpPr>
          <p:spPr>
            <a:xfrm flipH="1" flipV="1">
              <a:off x="976810" y="226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06" name="Shape 306"/>
            <p:cNvSpPr/>
            <p:nvPr/>
          </p:nvSpPr>
          <p:spPr>
            <a:xfrm flipV="1">
              <a:off x="0" y="-1"/>
              <a:ext cx="482267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108082" y="4830682"/>
            <a:ext cx="5005882" cy="1556860"/>
            <a:chOff x="0" y="0"/>
            <a:chExt cx="5005881" cy="1556858"/>
          </a:xfrm>
        </p:grpSpPr>
        <p:grpSp>
          <p:nvGrpSpPr>
            <p:cNvPr id="315" name="Group 315"/>
            <p:cNvGrpSpPr/>
            <p:nvPr/>
          </p:nvGrpSpPr>
          <p:grpSpPr>
            <a:xfrm>
              <a:off x="0" y="419338"/>
              <a:ext cx="5005882" cy="1137521"/>
              <a:chOff x="0" y="0"/>
              <a:chExt cx="5005881" cy="1137520"/>
            </a:xfrm>
          </p:grpSpPr>
          <p:pic>
            <p:nvPicPr>
              <p:cNvPr id="308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1273136" y="0"/>
                <a:ext cx="395125" cy="9658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09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6" t="0" r="29545" b="0"/>
              <a:stretch>
                <a:fillRect/>
              </a:stretch>
            </p:blipFill>
            <p:spPr>
              <a:xfrm>
                <a:off x="2899140" y="3500"/>
                <a:ext cx="393693" cy="9623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0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4429704" y="224"/>
                <a:ext cx="395033" cy="9656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1" name="Shape 311"/>
              <p:cNvSpPr/>
              <p:nvPr/>
            </p:nvSpPr>
            <p:spPr>
              <a:xfrm>
                <a:off x="1667800" y="698658"/>
                <a:ext cx="271806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260380" y="698658"/>
                <a:ext cx="180087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4761241" y="696376"/>
                <a:ext cx="244641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0" y="300777"/>
                <a:ext cx="1128251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Clients</a:t>
                </a:r>
              </a:p>
            </p:txBody>
          </p:sp>
        </p:grpSp>
        <p:grpSp>
          <p:nvGrpSpPr>
            <p:cNvPr id="320" name="Group 320"/>
            <p:cNvGrpSpPr/>
            <p:nvPr/>
          </p:nvGrpSpPr>
          <p:grpSpPr>
            <a:xfrm>
              <a:off x="1470779" y="0"/>
              <a:ext cx="3156371" cy="577418"/>
              <a:chOff x="0" y="0"/>
              <a:chExt cx="3156369" cy="577417"/>
            </a:xfrm>
          </p:grpSpPr>
          <p:sp>
            <p:nvSpPr>
              <p:cNvPr id="316" name="Shape 316"/>
              <p:cNvSpPr/>
              <p:nvPr/>
            </p:nvSpPr>
            <p:spPr>
              <a:xfrm flipV="1">
                <a:off x="1964757" y="23541"/>
                <a:ext cx="840630" cy="55387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7" name="Shape 317"/>
              <p:cNvSpPr/>
              <p:nvPr/>
            </p:nvSpPr>
            <p:spPr>
              <a:xfrm flipV="1">
                <a:off x="3156369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8" name="Shape 318"/>
              <p:cNvSpPr/>
              <p:nvPr/>
            </p:nvSpPr>
            <p:spPr>
              <a:xfrm flipV="1">
                <a:off x="1635096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19" name="Shape 319"/>
              <p:cNvSpPr/>
              <p:nvPr/>
            </p:nvSpPr>
            <p:spPr>
              <a:xfrm flipV="1">
                <a:off x="-1" y="0"/>
                <a:ext cx="2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334" name="Group 334"/>
          <p:cNvGrpSpPr/>
          <p:nvPr/>
        </p:nvGrpSpPr>
        <p:grpSpPr>
          <a:xfrm>
            <a:off x="962251" y="2496737"/>
            <a:ext cx="7660203" cy="2960140"/>
            <a:chOff x="0" y="0"/>
            <a:chExt cx="7660201" cy="2960139"/>
          </a:xfrm>
        </p:grpSpPr>
        <p:sp>
          <p:nvSpPr>
            <p:cNvPr id="322" name="Shape 322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1K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6043984" y="692283"/>
              <a:ext cx="1616218" cy="394558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Capacity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3026155" y="9504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2K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3K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750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2K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300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500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300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750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700</a:t>
              </a:r>
            </a:p>
          </p:txBody>
        </p:sp>
      </p:grpSp>
      <p:grpSp>
        <p:nvGrpSpPr>
          <p:cNvPr id="347" name="Group 347"/>
          <p:cNvGrpSpPr/>
          <p:nvPr/>
        </p:nvGrpSpPr>
        <p:grpSpPr>
          <a:xfrm>
            <a:off x="962251" y="2173795"/>
            <a:ext cx="7283030" cy="2960140"/>
            <a:chOff x="0" y="0"/>
            <a:chExt cx="7283028" cy="2960139"/>
          </a:xfrm>
        </p:grpSpPr>
        <p:sp>
          <p:nvSpPr>
            <p:cNvPr id="335" name="Shape 335"/>
            <p:cNvSpPr/>
            <p:nvPr/>
          </p:nvSpPr>
          <p:spPr>
            <a:xfrm>
              <a:off x="6043984" y="467444"/>
              <a:ext cx="1239045" cy="394557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Cost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3026155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25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8" grpId="4"/>
      <p:bldP build="whole" bldLvl="1" animBg="1" rev="0" advAuto="0" spid="334" grpId="2"/>
      <p:bldP build="whole" bldLvl="1" animBg="1" rev="0" advAuto="0" spid="347" grpId="3"/>
      <p:bldP build="whole" bldLvl="1" animBg="1" rev="0" advAuto="0" spid="3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452627">
              <a:defRPr sz="3861"/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66FF"/>
                </a:solidFill>
              </a:rPr>
              <a:t>CDN Live Video Delivery Background</a:t>
            </a:r>
          </a:p>
        </p:txBody>
      </p:sp>
      <p:sp>
        <p:nvSpPr>
          <p:cNvPr id="350" name="Shape 350"/>
          <p:cNvSpPr/>
          <p:nvPr/>
        </p:nvSpPr>
        <p:spPr>
          <a:xfrm>
            <a:off x="1022320" y="2485624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1022320" y="3762695"/>
            <a:ext cx="4289553" cy="1"/>
          </a:xfrm>
          <a:prstGeom prst="line">
            <a:avLst/>
          </a:prstGeom>
          <a:ln>
            <a:solidFill>
              <a:srgbClr val="000000"/>
            </a:solidFill>
            <a:prstDash val="dot"/>
            <a:bevel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832581" y="1312582"/>
            <a:ext cx="5683939" cy="3798886"/>
          </a:xfrm>
          <a:prstGeom prst="roundRect">
            <a:avLst>
              <a:gd name="adj" fmla="val 5596"/>
            </a:avLst>
          </a:prstGeom>
          <a:ln>
            <a:solidFill>
              <a:srgbClr val="000000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58" name="Group 358"/>
          <p:cNvGrpSpPr/>
          <p:nvPr/>
        </p:nvGrpSpPr>
        <p:grpSpPr>
          <a:xfrm>
            <a:off x="108082" y="1423164"/>
            <a:ext cx="4342447" cy="890218"/>
            <a:chOff x="0" y="0"/>
            <a:chExt cx="4342445" cy="890216"/>
          </a:xfrm>
        </p:grpSpPr>
        <p:sp>
          <p:nvSpPr>
            <p:cNvPr id="353" name="Shape 353"/>
            <p:cNvSpPr/>
            <p:nvPr/>
          </p:nvSpPr>
          <p:spPr>
            <a:xfrm>
              <a:off x="2450120" y="451355"/>
              <a:ext cx="26654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4070639" y="451355"/>
              <a:ext cx="271807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B</a:t>
              </a:r>
            </a:p>
          </p:txBody>
        </p:sp>
        <p:pic>
          <p:nvPicPr>
            <p:cNvPr id="355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1888912" y="0"/>
              <a:ext cx="750642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6" name="1439521597_Video-Camera-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831" t="20224" r="19831" b="20224"/>
            <a:stretch>
              <a:fillRect/>
            </a:stretch>
          </p:blipFill>
          <p:spPr>
            <a:xfrm>
              <a:off x="3510449" y="0"/>
              <a:ext cx="750641" cy="7408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Shape 357"/>
            <p:cNvSpPr/>
            <p:nvPr/>
          </p:nvSpPr>
          <p:spPr>
            <a:xfrm>
              <a:off x="0" y="223216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Video Sources</a:t>
              </a:r>
            </a:p>
          </p:txBody>
        </p:sp>
      </p:grpSp>
      <p:grpSp>
        <p:nvGrpSpPr>
          <p:cNvPr id="366" name="Group 366"/>
          <p:cNvGrpSpPr/>
          <p:nvPr/>
        </p:nvGrpSpPr>
        <p:grpSpPr>
          <a:xfrm>
            <a:off x="108082" y="3957892"/>
            <a:ext cx="5195239" cy="1022490"/>
            <a:chOff x="0" y="0"/>
            <a:chExt cx="5195237" cy="1022489"/>
          </a:xfrm>
        </p:grpSpPr>
        <p:pic>
          <p:nvPicPr>
            <p:cNvPr id="359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1166580" y="6039"/>
              <a:ext cx="578401" cy="887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0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2787214" y="0"/>
              <a:ext cx="582340" cy="8930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1" name="1439524583_servers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7396" t="0" r="17396" b="0"/>
            <a:stretch>
              <a:fillRect/>
            </a:stretch>
          </p:blipFill>
          <p:spPr>
            <a:xfrm>
              <a:off x="4323229" y="6305"/>
              <a:ext cx="578228" cy="8867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2" name="Shape 362"/>
            <p:cNvSpPr/>
            <p:nvPr/>
          </p:nvSpPr>
          <p:spPr>
            <a:xfrm>
              <a:off x="1774480" y="583627"/>
              <a:ext cx="250191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3392459" y="583627"/>
              <a:ext cx="244642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4928690" y="583627"/>
              <a:ext cx="266548" cy="4388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0" y="101600"/>
              <a:ext cx="1128251" cy="643840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Edge Clusters</a:t>
              </a:r>
            </a:p>
          </p:txBody>
        </p:sp>
      </p:grpSp>
      <p:grpSp>
        <p:nvGrpSpPr>
          <p:cNvPr id="369" name="Group 369"/>
          <p:cNvGrpSpPr/>
          <p:nvPr/>
        </p:nvGrpSpPr>
        <p:grpSpPr>
          <a:xfrm>
            <a:off x="5617215" y="2739622"/>
            <a:ext cx="750492" cy="1048046"/>
            <a:chOff x="0" y="0"/>
            <a:chExt cx="750490" cy="1048044"/>
          </a:xfrm>
        </p:grpSpPr>
        <p:pic>
          <p:nvPicPr>
            <p:cNvPr id="367" name="1439525615_Yellow_Pages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325" y="0"/>
              <a:ext cx="643840" cy="6438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8" name="Shape 368"/>
            <p:cNvSpPr/>
            <p:nvPr/>
          </p:nvSpPr>
          <p:spPr>
            <a:xfrm>
              <a:off x="0" y="683605"/>
              <a:ext cx="750491" cy="364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DNS</a:t>
              </a:r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108082" y="2641247"/>
            <a:ext cx="4159567" cy="994484"/>
            <a:chOff x="0" y="8"/>
            <a:chExt cx="4159565" cy="994482"/>
          </a:xfrm>
        </p:grpSpPr>
        <p:pic>
          <p:nvPicPr>
            <p:cNvPr id="370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63" b="5779"/>
            <a:stretch>
              <a:fillRect/>
            </a:stretch>
          </p:blipFill>
          <p:spPr>
            <a:xfrm>
              <a:off x="1985424" y="8"/>
              <a:ext cx="379669" cy="86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7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6"/>
                  </a:cubicBezTo>
                  <a:cubicBezTo>
                    <a:pt x="7917" y="221"/>
                    <a:pt x="7893" y="229"/>
                    <a:pt x="7930" y="256"/>
                  </a:cubicBezTo>
                  <a:cubicBezTo>
                    <a:pt x="8050" y="341"/>
                    <a:pt x="7599" y="406"/>
                    <a:pt x="7006" y="384"/>
                  </a:cubicBezTo>
                  <a:cubicBezTo>
                    <a:pt x="6647" y="371"/>
                    <a:pt x="6470" y="374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3"/>
                    <a:pt x="6159" y="572"/>
                    <a:pt x="6308" y="620"/>
                  </a:cubicBezTo>
                  <a:cubicBezTo>
                    <a:pt x="6452" y="666"/>
                    <a:pt x="6423" y="690"/>
                    <a:pt x="6083" y="777"/>
                  </a:cubicBezTo>
                  <a:cubicBezTo>
                    <a:pt x="5747" y="864"/>
                    <a:pt x="5684" y="876"/>
                    <a:pt x="5632" y="817"/>
                  </a:cubicBezTo>
                  <a:cubicBezTo>
                    <a:pt x="5545" y="718"/>
                    <a:pt x="5380" y="773"/>
                    <a:pt x="5429" y="886"/>
                  </a:cubicBezTo>
                  <a:cubicBezTo>
                    <a:pt x="5482" y="1004"/>
                    <a:pt x="4978" y="1185"/>
                    <a:pt x="4686" y="1151"/>
                  </a:cubicBezTo>
                  <a:cubicBezTo>
                    <a:pt x="4232" y="1100"/>
                    <a:pt x="3547" y="1358"/>
                    <a:pt x="3695" y="1525"/>
                  </a:cubicBezTo>
                  <a:cubicBezTo>
                    <a:pt x="3731" y="1567"/>
                    <a:pt x="3701" y="1634"/>
                    <a:pt x="3627" y="1673"/>
                  </a:cubicBezTo>
                  <a:cubicBezTo>
                    <a:pt x="3553" y="1712"/>
                    <a:pt x="3536" y="1742"/>
                    <a:pt x="3582" y="1742"/>
                  </a:cubicBezTo>
                  <a:cubicBezTo>
                    <a:pt x="3629" y="1742"/>
                    <a:pt x="3574" y="1780"/>
                    <a:pt x="3469" y="1830"/>
                  </a:cubicBezTo>
                  <a:cubicBezTo>
                    <a:pt x="3365" y="1881"/>
                    <a:pt x="3216" y="1914"/>
                    <a:pt x="3132" y="1899"/>
                  </a:cubicBezTo>
                  <a:cubicBezTo>
                    <a:pt x="2869" y="1855"/>
                    <a:pt x="2641" y="1972"/>
                    <a:pt x="2703" y="2126"/>
                  </a:cubicBezTo>
                  <a:cubicBezTo>
                    <a:pt x="2777" y="2307"/>
                    <a:pt x="2674" y="2382"/>
                    <a:pt x="2456" y="2303"/>
                  </a:cubicBezTo>
                  <a:cubicBezTo>
                    <a:pt x="2314" y="2251"/>
                    <a:pt x="2265" y="2255"/>
                    <a:pt x="2118" y="2352"/>
                  </a:cubicBezTo>
                  <a:cubicBezTo>
                    <a:pt x="2021" y="2415"/>
                    <a:pt x="1925" y="2544"/>
                    <a:pt x="1915" y="2637"/>
                  </a:cubicBezTo>
                  <a:cubicBezTo>
                    <a:pt x="1882" y="2945"/>
                    <a:pt x="1732" y="3092"/>
                    <a:pt x="1487" y="3051"/>
                  </a:cubicBezTo>
                  <a:cubicBezTo>
                    <a:pt x="1397" y="3036"/>
                    <a:pt x="1352" y="3057"/>
                    <a:pt x="1352" y="3100"/>
                  </a:cubicBezTo>
                  <a:cubicBezTo>
                    <a:pt x="1352" y="3140"/>
                    <a:pt x="1386" y="3164"/>
                    <a:pt x="1442" y="3149"/>
                  </a:cubicBezTo>
                  <a:cubicBezTo>
                    <a:pt x="1653" y="3092"/>
                    <a:pt x="1694" y="3233"/>
                    <a:pt x="1487" y="3306"/>
                  </a:cubicBezTo>
                  <a:cubicBezTo>
                    <a:pt x="1149" y="3426"/>
                    <a:pt x="1029" y="3553"/>
                    <a:pt x="1149" y="3651"/>
                  </a:cubicBezTo>
                  <a:cubicBezTo>
                    <a:pt x="1264" y="3745"/>
                    <a:pt x="1172" y="3851"/>
                    <a:pt x="1014" y="3808"/>
                  </a:cubicBezTo>
                  <a:cubicBezTo>
                    <a:pt x="959" y="3793"/>
                    <a:pt x="925" y="3845"/>
                    <a:pt x="946" y="3926"/>
                  </a:cubicBezTo>
                  <a:cubicBezTo>
                    <a:pt x="974" y="4031"/>
                    <a:pt x="917" y="4087"/>
                    <a:pt x="766" y="4133"/>
                  </a:cubicBezTo>
                  <a:cubicBezTo>
                    <a:pt x="628" y="4175"/>
                    <a:pt x="598" y="4210"/>
                    <a:pt x="676" y="4231"/>
                  </a:cubicBezTo>
                  <a:cubicBezTo>
                    <a:pt x="754" y="4252"/>
                    <a:pt x="656" y="4348"/>
                    <a:pt x="406" y="4497"/>
                  </a:cubicBezTo>
                  <a:cubicBezTo>
                    <a:pt x="193" y="4624"/>
                    <a:pt x="64" y="4740"/>
                    <a:pt x="113" y="4753"/>
                  </a:cubicBezTo>
                  <a:cubicBezTo>
                    <a:pt x="192" y="4774"/>
                    <a:pt x="191" y="5105"/>
                    <a:pt x="113" y="5265"/>
                  </a:cubicBezTo>
                  <a:cubicBezTo>
                    <a:pt x="96" y="5298"/>
                    <a:pt x="159" y="5323"/>
                    <a:pt x="248" y="5324"/>
                  </a:cubicBezTo>
                  <a:cubicBezTo>
                    <a:pt x="516" y="5327"/>
                    <a:pt x="518" y="5500"/>
                    <a:pt x="248" y="5589"/>
                  </a:cubicBezTo>
                  <a:lnTo>
                    <a:pt x="0" y="5678"/>
                  </a:lnTo>
                  <a:lnTo>
                    <a:pt x="248" y="5727"/>
                  </a:lnTo>
                  <a:cubicBezTo>
                    <a:pt x="426" y="5769"/>
                    <a:pt x="456" y="5804"/>
                    <a:pt x="383" y="5865"/>
                  </a:cubicBezTo>
                  <a:cubicBezTo>
                    <a:pt x="328" y="5911"/>
                    <a:pt x="310" y="6069"/>
                    <a:pt x="360" y="6229"/>
                  </a:cubicBezTo>
                  <a:cubicBezTo>
                    <a:pt x="457" y="6533"/>
                    <a:pt x="424" y="6601"/>
                    <a:pt x="203" y="6564"/>
                  </a:cubicBezTo>
                  <a:cubicBezTo>
                    <a:pt x="123" y="6550"/>
                    <a:pt x="68" y="6570"/>
                    <a:pt x="68" y="6613"/>
                  </a:cubicBezTo>
                  <a:cubicBezTo>
                    <a:pt x="68" y="6657"/>
                    <a:pt x="138" y="6677"/>
                    <a:pt x="225" y="6662"/>
                  </a:cubicBezTo>
                  <a:cubicBezTo>
                    <a:pt x="454" y="6624"/>
                    <a:pt x="528" y="6781"/>
                    <a:pt x="315" y="6849"/>
                  </a:cubicBezTo>
                  <a:cubicBezTo>
                    <a:pt x="151" y="6901"/>
                    <a:pt x="163" y="6912"/>
                    <a:pt x="315" y="6938"/>
                  </a:cubicBezTo>
                  <a:cubicBezTo>
                    <a:pt x="452" y="6960"/>
                    <a:pt x="455" y="6988"/>
                    <a:pt x="360" y="7065"/>
                  </a:cubicBezTo>
                  <a:cubicBezTo>
                    <a:pt x="290" y="7123"/>
                    <a:pt x="190" y="7145"/>
                    <a:pt x="113" y="7124"/>
                  </a:cubicBezTo>
                  <a:cubicBezTo>
                    <a:pt x="25" y="7101"/>
                    <a:pt x="18" y="7123"/>
                    <a:pt x="113" y="7174"/>
                  </a:cubicBezTo>
                  <a:cubicBezTo>
                    <a:pt x="214" y="7228"/>
                    <a:pt x="221" y="7259"/>
                    <a:pt x="135" y="7282"/>
                  </a:cubicBezTo>
                  <a:cubicBezTo>
                    <a:pt x="51" y="7305"/>
                    <a:pt x="71" y="7332"/>
                    <a:pt x="180" y="7370"/>
                  </a:cubicBezTo>
                  <a:cubicBezTo>
                    <a:pt x="381" y="7441"/>
                    <a:pt x="503" y="7667"/>
                    <a:pt x="360" y="7705"/>
                  </a:cubicBezTo>
                  <a:cubicBezTo>
                    <a:pt x="139" y="7765"/>
                    <a:pt x="252" y="7858"/>
                    <a:pt x="541" y="7853"/>
                  </a:cubicBezTo>
                  <a:cubicBezTo>
                    <a:pt x="777" y="7848"/>
                    <a:pt x="853" y="7875"/>
                    <a:pt x="924" y="7990"/>
                  </a:cubicBezTo>
                  <a:cubicBezTo>
                    <a:pt x="972" y="8069"/>
                    <a:pt x="977" y="8165"/>
                    <a:pt x="946" y="8207"/>
                  </a:cubicBezTo>
                  <a:cubicBezTo>
                    <a:pt x="916" y="8249"/>
                    <a:pt x="968" y="8312"/>
                    <a:pt x="1059" y="8345"/>
                  </a:cubicBezTo>
                  <a:cubicBezTo>
                    <a:pt x="1150" y="8378"/>
                    <a:pt x="1239" y="8451"/>
                    <a:pt x="1239" y="8502"/>
                  </a:cubicBezTo>
                  <a:cubicBezTo>
                    <a:pt x="1239" y="8553"/>
                    <a:pt x="1292" y="8630"/>
                    <a:pt x="1352" y="8679"/>
                  </a:cubicBezTo>
                  <a:cubicBezTo>
                    <a:pt x="1425" y="8739"/>
                    <a:pt x="1425" y="8778"/>
                    <a:pt x="1352" y="8797"/>
                  </a:cubicBezTo>
                  <a:cubicBezTo>
                    <a:pt x="1152" y="8851"/>
                    <a:pt x="1234" y="8968"/>
                    <a:pt x="1509" y="9014"/>
                  </a:cubicBezTo>
                  <a:cubicBezTo>
                    <a:pt x="1659" y="9039"/>
                    <a:pt x="1772" y="9085"/>
                    <a:pt x="1780" y="9112"/>
                  </a:cubicBezTo>
                  <a:cubicBezTo>
                    <a:pt x="1806" y="9208"/>
                    <a:pt x="1827" y="9229"/>
                    <a:pt x="1915" y="9289"/>
                  </a:cubicBezTo>
                  <a:cubicBezTo>
                    <a:pt x="1967" y="9325"/>
                    <a:pt x="1952" y="9390"/>
                    <a:pt x="1870" y="9437"/>
                  </a:cubicBezTo>
                  <a:cubicBezTo>
                    <a:pt x="1792" y="9482"/>
                    <a:pt x="1772" y="9496"/>
                    <a:pt x="1825" y="9476"/>
                  </a:cubicBezTo>
                  <a:cubicBezTo>
                    <a:pt x="1959" y="9427"/>
                    <a:pt x="2320" y="9576"/>
                    <a:pt x="2320" y="9683"/>
                  </a:cubicBezTo>
                  <a:cubicBezTo>
                    <a:pt x="2320" y="9731"/>
                    <a:pt x="2358" y="9772"/>
                    <a:pt x="2411" y="9772"/>
                  </a:cubicBezTo>
                  <a:cubicBezTo>
                    <a:pt x="2592" y="9772"/>
                    <a:pt x="2881" y="10017"/>
                    <a:pt x="2771" y="10077"/>
                  </a:cubicBezTo>
                  <a:cubicBezTo>
                    <a:pt x="2659" y="10138"/>
                    <a:pt x="2769" y="10313"/>
                    <a:pt x="2951" y="10362"/>
                  </a:cubicBezTo>
                  <a:cubicBezTo>
                    <a:pt x="3013" y="10379"/>
                    <a:pt x="3034" y="10427"/>
                    <a:pt x="2996" y="10470"/>
                  </a:cubicBezTo>
                  <a:cubicBezTo>
                    <a:pt x="2951" y="10521"/>
                    <a:pt x="2981" y="10542"/>
                    <a:pt x="3064" y="10519"/>
                  </a:cubicBezTo>
                  <a:cubicBezTo>
                    <a:pt x="3233" y="10474"/>
                    <a:pt x="3668" y="10576"/>
                    <a:pt x="3605" y="10647"/>
                  </a:cubicBezTo>
                  <a:cubicBezTo>
                    <a:pt x="3532" y="10730"/>
                    <a:pt x="3923" y="10933"/>
                    <a:pt x="4100" y="10903"/>
                  </a:cubicBezTo>
                  <a:cubicBezTo>
                    <a:pt x="4325" y="10865"/>
                    <a:pt x="4724" y="11118"/>
                    <a:pt x="4596" y="11218"/>
                  </a:cubicBezTo>
                  <a:cubicBezTo>
                    <a:pt x="4456" y="11327"/>
                    <a:pt x="4705" y="11328"/>
                    <a:pt x="4889" y="11218"/>
                  </a:cubicBezTo>
                  <a:cubicBezTo>
                    <a:pt x="5019" y="11140"/>
                    <a:pt x="5037" y="11134"/>
                    <a:pt x="5249" y="11218"/>
                  </a:cubicBezTo>
                  <a:cubicBezTo>
                    <a:pt x="5373" y="11267"/>
                    <a:pt x="5457" y="11326"/>
                    <a:pt x="5429" y="11346"/>
                  </a:cubicBezTo>
                  <a:cubicBezTo>
                    <a:pt x="5402" y="11366"/>
                    <a:pt x="5464" y="11391"/>
                    <a:pt x="5587" y="11405"/>
                  </a:cubicBezTo>
                  <a:cubicBezTo>
                    <a:pt x="5775" y="11426"/>
                    <a:pt x="5797" y="11443"/>
                    <a:pt x="5700" y="11523"/>
                  </a:cubicBezTo>
                  <a:cubicBezTo>
                    <a:pt x="5555" y="11642"/>
                    <a:pt x="5561" y="11681"/>
                    <a:pt x="5700" y="11681"/>
                  </a:cubicBezTo>
                  <a:cubicBezTo>
                    <a:pt x="5760" y="11681"/>
                    <a:pt x="5782" y="11652"/>
                    <a:pt x="5767" y="11621"/>
                  </a:cubicBezTo>
                  <a:cubicBezTo>
                    <a:pt x="5726" y="11536"/>
                    <a:pt x="6346" y="11527"/>
                    <a:pt x="6421" y="11612"/>
                  </a:cubicBezTo>
                  <a:cubicBezTo>
                    <a:pt x="6455" y="11651"/>
                    <a:pt x="6547" y="11674"/>
                    <a:pt x="6623" y="11661"/>
                  </a:cubicBezTo>
                  <a:cubicBezTo>
                    <a:pt x="6826" y="11627"/>
                    <a:pt x="7099" y="11782"/>
                    <a:pt x="7052" y="11907"/>
                  </a:cubicBezTo>
                  <a:cubicBezTo>
                    <a:pt x="7029" y="11966"/>
                    <a:pt x="7030" y="12012"/>
                    <a:pt x="7074" y="12015"/>
                  </a:cubicBezTo>
                  <a:cubicBezTo>
                    <a:pt x="7441" y="12043"/>
                    <a:pt x="7836" y="12035"/>
                    <a:pt x="7953" y="11995"/>
                  </a:cubicBezTo>
                  <a:cubicBezTo>
                    <a:pt x="8223" y="11904"/>
                    <a:pt x="8363" y="12033"/>
                    <a:pt x="8110" y="12143"/>
                  </a:cubicBezTo>
                  <a:cubicBezTo>
                    <a:pt x="7838" y="12262"/>
                    <a:pt x="7804" y="12311"/>
                    <a:pt x="8043" y="12271"/>
                  </a:cubicBezTo>
                  <a:cubicBezTo>
                    <a:pt x="8159" y="12252"/>
                    <a:pt x="8230" y="12276"/>
                    <a:pt x="8268" y="12340"/>
                  </a:cubicBezTo>
                  <a:cubicBezTo>
                    <a:pt x="8301" y="12394"/>
                    <a:pt x="8418" y="12436"/>
                    <a:pt x="8516" y="12428"/>
                  </a:cubicBezTo>
                  <a:cubicBezTo>
                    <a:pt x="8717" y="12414"/>
                    <a:pt x="8859" y="12690"/>
                    <a:pt x="8786" y="12950"/>
                  </a:cubicBezTo>
                  <a:cubicBezTo>
                    <a:pt x="8762" y="13038"/>
                    <a:pt x="8787" y="13141"/>
                    <a:pt x="8854" y="13176"/>
                  </a:cubicBezTo>
                  <a:cubicBezTo>
                    <a:pt x="8920" y="13211"/>
                    <a:pt x="8939" y="13266"/>
                    <a:pt x="8899" y="13294"/>
                  </a:cubicBezTo>
                  <a:cubicBezTo>
                    <a:pt x="8859" y="13323"/>
                    <a:pt x="8887" y="13371"/>
                    <a:pt x="8944" y="13403"/>
                  </a:cubicBezTo>
                  <a:cubicBezTo>
                    <a:pt x="9001" y="13434"/>
                    <a:pt x="9014" y="13514"/>
                    <a:pt x="8989" y="13580"/>
                  </a:cubicBezTo>
                  <a:cubicBezTo>
                    <a:pt x="8964" y="13645"/>
                    <a:pt x="8937" y="13757"/>
                    <a:pt x="8921" y="13836"/>
                  </a:cubicBezTo>
                  <a:cubicBezTo>
                    <a:pt x="8906" y="13914"/>
                    <a:pt x="8857" y="14038"/>
                    <a:pt x="8809" y="14101"/>
                  </a:cubicBezTo>
                  <a:cubicBezTo>
                    <a:pt x="8743" y="14188"/>
                    <a:pt x="8754" y="14232"/>
                    <a:pt x="8899" y="14278"/>
                  </a:cubicBezTo>
                  <a:cubicBezTo>
                    <a:pt x="9059" y="14330"/>
                    <a:pt x="9098" y="14395"/>
                    <a:pt x="9079" y="14701"/>
                  </a:cubicBezTo>
                  <a:cubicBezTo>
                    <a:pt x="9067" y="14905"/>
                    <a:pt x="9011" y="15140"/>
                    <a:pt x="8944" y="15223"/>
                  </a:cubicBezTo>
                  <a:cubicBezTo>
                    <a:pt x="8849" y="15340"/>
                    <a:pt x="8835" y="15392"/>
                    <a:pt x="8944" y="15449"/>
                  </a:cubicBezTo>
                  <a:cubicBezTo>
                    <a:pt x="9060" y="15510"/>
                    <a:pt x="9073" y="15526"/>
                    <a:pt x="8944" y="15548"/>
                  </a:cubicBezTo>
                  <a:cubicBezTo>
                    <a:pt x="8832" y="15566"/>
                    <a:pt x="8802" y="15631"/>
                    <a:pt x="8831" y="15774"/>
                  </a:cubicBezTo>
                  <a:cubicBezTo>
                    <a:pt x="8944" y="16320"/>
                    <a:pt x="8784" y="17392"/>
                    <a:pt x="8584" y="17457"/>
                  </a:cubicBezTo>
                  <a:cubicBezTo>
                    <a:pt x="8494" y="17485"/>
                    <a:pt x="8447" y="17515"/>
                    <a:pt x="8471" y="17526"/>
                  </a:cubicBezTo>
                  <a:cubicBezTo>
                    <a:pt x="8605" y="17586"/>
                    <a:pt x="8600" y="17885"/>
                    <a:pt x="8471" y="17949"/>
                  </a:cubicBezTo>
                  <a:cubicBezTo>
                    <a:pt x="8250" y="18058"/>
                    <a:pt x="8223" y="18202"/>
                    <a:pt x="8381" y="18342"/>
                  </a:cubicBezTo>
                  <a:cubicBezTo>
                    <a:pt x="8511" y="18458"/>
                    <a:pt x="8504" y="18475"/>
                    <a:pt x="8246" y="18549"/>
                  </a:cubicBezTo>
                  <a:cubicBezTo>
                    <a:pt x="8057" y="18603"/>
                    <a:pt x="7992" y="18645"/>
                    <a:pt x="8065" y="18677"/>
                  </a:cubicBezTo>
                  <a:cubicBezTo>
                    <a:pt x="8132" y="18706"/>
                    <a:pt x="8143" y="18781"/>
                    <a:pt x="8088" y="18864"/>
                  </a:cubicBezTo>
                  <a:cubicBezTo>
                    <a:pt x="8031" y="18950"/>
                    <a:pt x="8039" y="19012"/>
                    <a:pt x="8110" y="19031"/>
                  </a:cubicBezTo>
                  <a:cubicBezTo>
                    <a:pt x="8174" y="19048"/>
                    <a:pt x="8210" y="19134"/>
                    <a:pt x="8178" y="19238"/>
                  </a:cubicBezTo>
                  <a:cubicBezTo>
                    <a:pt x="8137" y="19373"/>
                    <a:pt x="8161" y="19425"/>
                    <a:pt x="8268" y="19425"/>
                  </a:cubicBezTo>
                  <a:cubicBezTo>
                    <a:pt x="8482" y="19425"/>
                    <a:pt x="8550" y="19502"/>
                    <a:pt x="8584" y="19750"/>
                  </a:cubicBezTo>
                  <a:cubicBezTo>
                    <a:pt x="8600" y="19871"/>
                    <a:pt x="8694" y="20049"/>
                    <a:pt x="8786" y="20143"/>
                  </a:cubicBezTo>
                  <a:cubicBezTo>
                    <a:pt x="8898" y="20257"/>
                    <a:pt x="8904" y="20328"/>
                    <a:pt x="8831" y="20360"/>
                  </a:cubicBezTo>
                  <a:cubicBezTo>
                    <a:pt x="8701" y="20416"/>
                    <a:pt x="8942" y="20665"/>
                    <a:pt x="9124" y="20665"/>
                  </a:cubicBezTo>
                  <a:cubicBezTo>
                    <a:pt x="9231" y="20665"/>
                    <a:pt x="9653" y="20872"/>
                    <a:pt x="9868" y="21029"/>
                  </a:cubicBezTo>
                  <a:cubicBezTo>
                    <a:pt x="9914" y="21063"/>
                    <a:pt x="9914" y="21121"/>
                    <a:pt x="9845" y="21157"/>
                  </a:cubicBezTo>
                  <a:cubicBezTo>
                    <a:pt x="9770" y="21196"/>
                    <a:pt x="9735" y="21295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818" y="21529"/>
                    <a:pt x="10881" y="21511"/>
                  </a:cubicBezTo>
                  <a:cubicBezTo>
                    <a:pt x="11015" y="21473"/>
                    <a:pt x="11312" y="21483"/>
                    <a:pt x="11422" y="21531"/>
                  </a:cubicBezTo>
                  <a:cubicBezTo>
                    <a:pt x="11464" y="21549"/>
                    <a:pt x="11613" y="21570"/>
                    <a:pt x="11760" y="21570"/>
                  </a:cubicBezTo>
                  <a:cubicBezTo>
                    <a:pt x="11955" y="21570"/>
                    <a:pt x="12014" y="21544"/>
                    <a:pt x="11940" y="21501"/>
                  </a:cubicBezTo>
                  <a:cubicBezTo>
                    <a:pt x="11768" y="21399"/>
                    <a:pt x="11765" y="21161"/>
                    <a:pt x="11940" y="21098"/>
                  </a:cubicBezTo>
                  <a:cubicBezTo>
                    <a:pt x="12116" y="21034"/>
                    <a:pt x="12383" y="21063"/>
                    <a:pt x="12278" y="21137"/>
                  </a:cubicBezTo>
                  <a:cubicBezTo>
                    <a:pt x="12189" y="21200"/>
                    <a:pt x="12376" y="21193"/>
                    <a:pt x="12526" y="21127"/>
                  </a:cubicBezTo>
                  <a:cubicBezTo>
                    <a:pt x="12615" y="21088"/>
                    <a:pt x="12629" y="21045"/>
                    <a:pt x="12549" y="20980"/>
                  </a:cubicBezTo>
                  <a:cubicBezTo>
                    <a:pt x="12459" y="20906"/>
                    <a:pt x="12473" y="20869"/>
                    <a:pt x="12661" y="20793"/>
                  </a:cubicBezTo>
                  <a:cubicBezTo>
                    <a:pt x="12821" y="20727"/>
                    <a:pt x="12872" y="20688"/>
                    <a:pt x="12796" y="20655"/>
                  </a:cubicBezTo>
                  <a:cubicBezTo>
                    <a:pt x="12665" y="20597"/>
                    <a:pt x="12959" y="20358"/>
                    <a:pt x="13112" y="20399"/>
                  </a:cubicBezTo>
                  <a:cubicBezTo>
                    <a:pt x="13239" y="20433"/>
                    <a:pt x="13222" y="20389"/>
                    <a:pt x="13089" y="20281"/>
                  </a:cubicBezTo>
                  <a:cubicBezTo>
                    <a:pt x="12941" y="20160"/>
                    <a:pt x="13252" y="20043"/>
                    <a:pt x="13405" y="20163"/>
                  </a:cubicBezTo>
                  <a:cubicBezTo>
                    <a:pt x="13474" y="20217"/>
                    <a:pt x="13534" y="20229"/>
                    <a:pt x="13585" y="20192"/>
                  </a:cubicBezTo>
                  <a:cubicBezTo>
                    <a:pt x="13684" y="20122"/>
                    <a:pt x="13760" y="19929"/>
                    <a:pt x="13675" y="19966"/>
                  </a:cubicBezTo>
                  <a:cubicBezTo>
                    <a:pt x="13639" y="19982"/>
                    <a:pt x="13520" y="19973"/>
                    <a:pt x="13405" y="19946"/>
                  </a:cubicBezTo>
                  <a:cubicBezTo>
                    <a:pt x="13238" y="19907"/>
                    <a:pt x="13213" y="19882"/>
                    <a:pt x="13315" y="19828"/>
                  </a:cubicBezTo>
                  <a:cubicBezTo>
                    <a:pt x="13385" y="19791"/>
                    <a:pt x="13418" y="19731"/>
                    <a:pt x="13382" y="19691"/>
                  </a:cubicBezTo>
                  <a:cubicBezTo>
                    <a:pt x="13345" y="19648"/>
                    <a:pt x="13381" y="19598"/>
                    <a:pt x="13472" y="19582"/>
                  </a:cubicBezTo>
                  <a:cubicBezTo>
                    <a:pt x="13581" y="19564"/>
                    <a:pt x="13602" y="19537"/>
                    <a:pt x="13540" y="19484"/>
                  </a:cubicBezTo>
                  <a:cubicBezTo>
                    <a:pt x="13380" y="19347"/>
                    <a:pt x="13437" y="18370"/>
                    <a:pt x="13607" y="18264"/>
                  </a:cubicBezTo>
                  <a:cubicBezTo>
                    <a:pt x="13811" y="18137"/>
                    <a:pt x="13785" y="18059"/>
                    <a:pt x="13562" y="18067"/>
                  </a:cubicBezTo>
                  <a:cubicBezTo>
                    <a:pt x="13412" y="18072"/>
                    <a:pt x="13390" y="18025"/>
                    <a:pt x="13382" y="17811"/>
                  </a:cubicBezTo>
                  <a:cubicBezTo>
                    <a:pt x="13377" y="17667"/>
                    <a:pt x="13317" y="17519"/>
                    <a:pt x="13270" y="17486"/>
                  </a:cubicBezTo>
                  <a:cubicBezTo>
                    <a:pt x="13166" y="17415"/>
                    <a:pt x="13285" y="17320"/>
                    <a:pt x="13427" y="17358"/>
                  </a:cubicBezTo>
                  <a:cubicBezTo>
                    <a:pt x="13483" y="17373"/>
                    <a:pt x="13533" y="17370"/>
                    <a:pt x="13540" y="17349"/>
                  </a:cubicBezTo>
                  <a:cubicBezTo>
                    <a:pt x="13619" y="17098"/>
                    <a:pt x="13626" y="16998"/>
                    <a:pt x="13540" y="16975"/>
                  </a:cubicBezTo>
                  <a:cubicBezTo>
                    <a:pt x="13484" y="16959"/>
                    <a:pt x="13465" y="16920"/>
                    <a:pt x="13495" y="16886"/>
                  </a:cubicBezTo>
                  <a:cubicBezTo>
                    <a:pt x="13524" y="16853"/>
                    <a:pt x="13437" y="16787"/>
                    <a:pt x="13315" y="16738"/>
                  </a:cubicBezTo>
                  <a:cubicBezTo>
                    <a:pt x="13119" y="16661"/>
                    <a:pt x="13117" y="16639"/>
                    <a:pt x="13247" y="16551"/>
                  </a:cubicBezTo>
                  <a:cubicBezTo>
                    <a:pt x="13488" y="16390"/>
                    <a:pt x="13402" y="16103"/>
                    <a:pt x="13089" y="16000"/>
                  </a:cubicBezTo>
                  <a:lnTo>
                    <a:pt x="12819" y="15912"/>
                  </a:lnTo>
                  <a:lnTo>
                    <a:pt x="12819" y="14613"/>
                  </a:lnTo>
                  <a:cubicBezTo>
                    <a:pt x="12822" y="13335"/>
                    <a:pt x="12844" y="13307"/>
                    <a:pt x="13089" y="13157"/>
                  </a:cubicBezTo>
                  <a:cubicBezTo>
                    <a:pt x="13227" y="13072"/>
                    <a:pt x="13286" y="13009"/>
                    <a:pt x="13247" y="13009"/>
                  </a:cubicBezTo>
                  <a:cubicBezTo>
                    <a:pt x="13208" y="13009"/>
                    <a:pt x="13302" y="12948"/>
                    <a:pt x="13450" y="12871"/>
                  </a:cubicBezTo>
                  <a:cubicBezTo>
                    <a:pt x="13674" y="12755"/>
                    <a:pt x="13721" y="12688"/>
                    <a:pt x="13698" y="12478"/>
                  </a:cubicBezTo>
                  <a:cubicBezTo>
                    <a:pt x="13655" y="12098"/>
                    <a:pt x="13745" y="12031"/>
                    <a:pt x="14283" y="12045"/>
                  </a:cubicBezTo>
                  <a:cubicBezTo>
                    <a:pt x="14798" y="12057"/>
                    <a:pt x="15298" y="11893"/>
                    <a:pt x="15320" y="11710"/>
                  </a:cubicBezTo>
                  <a:cubicBezTo>
                    <a:pt x="15328" y="11639"/>
                    <a:pt x="15399" y="11605"/>
                    <a:pt x="15545" y="11602"/>
                  </a:cubicBezTo>
                  <a:cubicBezTo>
                    <a:pt x="16131" y="11589"/>
                    <a:pt x="16163" y="11588"/>
                    <a:pt x="16041" y="11523"/>
                  </a:cubicBezTo>
                  <a:cubicBezTo>
                    <a:pt x="15948" y="11475"/>
                    <a:pt x="16008" y="11429"/>
                    <a:pt x="16266" y="11346"/>
                  </a:cubicBezTo>
                  <a:cubicBezTo>
                    <a:pt x="16450" y="11286"/>
                    <a:pt x="16648" y="11234"/>
                    <a:pt x="16716" y="11228"/>
                  </a:cubicBezTo>
                  <a:cubicBezTo>
                    <a:pt x="17024" y="11199"/>
                    <a:pt x="17214" y="11144"/>
                    <a:pt x="17167" y="11090"/>
                  </a:cubicBezTo>
                  <a:cubicBezTo>
                    <a:pt x="17108" y="11023"/>
                    <a:pt x="17533" y="10837"/>
                    <a:pt x="17640" y="10883"/>
                  </a:cubicBezTo>
                  <a:cubicBezTo>
                    <a:pt x="17706" y="10912"/>
                    <a:pt x="18044" y="10740"/>
                    <a:pt x="18046" y="10677"/>
                  </a:cubicBezTo>
                  <a:cubicBezTo>
                    <a:pt x="18048" y="10602"/>
                    <a:pt x="18602" y="10407"/>
                    <a:pt x="18744" y="10431"/>
                  </a:cubicBezTo>
                  <a:cubicBezTo>
                    <a:pt x="18839" y="10447"/>
                    <a:pt x="18876" y="10441"/>
                    <a:pt x="18834" y="10411"/>
                  </a:cubicBezTo>
                  <a:cubicBezTo>
                    <a:pt x="18737" y="10342"/>
                    <a:pt x="19158" y="10107"/>
                    <a:pt x="19330" y="10136"/>
                  </a:cubicBezTo>
                  <a:cubicBezTo>
                    <a:pt x="19406" y="10148"/>
                    <a:pt x="19576" y="10112"/>
                    <a:pt x="19690" y="10057"/>
                  </a:cubicBezTo>
                  <a:cubicBezTo>
                    <a:pt x="19885" y="9963"/>
                    <a:pt x="19878" y="9947"/>
                    <a:pt x="19713" y="9821"/>
                  </a:cubicBezTo>
                  <a:cubicBezTo>
                    <a:pt x="19585" y="9723"/>
                    <a:pt x="19581" y="9672"/>
                    <a:pt x="19668" y="9634"/>
                  </a:cubicBezTo>
                  <a:cubicBezTo>
                    <a:pt x="19733" y="9605"/>
                    <a:pt x="19741" y="9585"/>
                    <a:pt x="19690" y="9585"/>
                  </a:cubicBezTo>
                  <a:cubicBezTo>
                    <a:pt x="19639" y="9585"/>
                    <a:pt x="19672" y="9538"/>
                    <a:pt x="19780" y="9486"/>
                  </a:cubicBezTo>
                  <a:cubicBezTo>
                    <a:pt x="19889" y="9434"/>
                    <a:pt x="19942" y="9398"/>
                    <a:pt x="19893" y="9398"/>
                  </a:cubicBezTo>
                  <a:cubicBezTo>
                    <a:pt x="19845" y="9398"/>
                    <a:pt x="19897" y="9352"/>
                    <a:pt x="20006" y="9299"/>
                  </a:cubicBezTo>
                  <a:cubicBezTo>
                    <a:pt x="20191" y="9210"/>
                    <a:pt x="20223" y="9205"/>
                    <a:pt x="20411" y="9279"/>
                  </a:cubicBezTo>
                  <a:cubicBezTo>
                    <a:pt x="20691" y="9390"/>
                    <a:pt x="20793" y="9330"/>
                    <a:pt x="20569" y="9181"/>
                  </a:cubicBezTo>
                  <a:cubicBezTo>
                    <a:pt x="20424" y="9084"/>
                    <a:pt x="20395" y="9021"/>
                    <a:pt x="20479" y="8915"/>
                  </a:cubicBezTo>
                  <a:cubicBezTo>
                    <a:pt x="20538" y="8841"/>
                    <a:pt x="20564" y="8766"/>
                    <a:pt x="20524" y="8748"/>
                  </a:cubicBezTo>
                  <a:cubicBezTo>
                    <a:pt x="20396" y="8692"/>
                    <a:pt x="20815" y="8593"/>
                    <a:pt x="21065" y="8620"/>
                  </a:cubicBezTo>
                  <a:cubicBezTo>
                    <a:pt x="21296" y="8645"/>
                    <a:pt x="21317" y="8643"/>
                    <a:pt x="21132" y="8551"/>
                  </a:cubicBezTo>
                  <a:cubicBezTo>
                    <a:pt x="20950" y="8461"/>
                    <a:pt x="20950" y="8454"/>
                    <a:pt x="21132" y="8384"/>
                  </a:cubicBezTo>
                  <a:cubicBezTo>
                    <a:pt x="21237" y="8344"/>
                    <a:pt x="21364" y="8325"/>
                    <a:pt x="21425" y="8335"/>
                  </a:cubicBezTo>
                  <a:cubicBezTo>
                    <a:pt x="21560" y="8357"/>
                    <a:pt x="21600" y="7922"/>
                    <a:pt x="21470" y="7853"/>
                  </a:cubicBezTo>
                  <a:cubicBezTo>
                    <a:pt x="21381" y="7805"/>
                    <a:pt x="21388" y="7696"/>
                    <a:pt x="21515" y="7439"/>
                  </a:cubicBezTo>
                  <a:cubicBezTo>
                    <a:pt x="21550" y="7369"/>
                    <a:pt x="21531" y="7298"/>
                    <a:pt x="21470" y="7282"/>
                  </a:cubicBezTo>
                  <a:cubicBezTo>
                    <a:pt x="21409" y="7265"/>
                    <a:pt x="21404" y="7224"/>
                    <a:pt x="21448" y="7193"/>
                  </a:cubicBezTo>
                  <a:cubicBezTo>
                    <a:pt x="21533" y="7133"/>
                    <a:pt x="21595" y="4737"/>
                    <a:pt x="21515" y="4566"/>
                  </a:cubicBezTo>
                  <a:cubicBezTo>
                    <a:pt x="21489" y="4510"/>
                    <a:pt x="21347" y="4452"/>
                    <a:pt x="21222" y="4438"/>
                  </a:cubicBezTo>
                  <a:cubicBezTo>
                    <a:pt x="21034" y="4417"/>
                    <a:pt x="21019" y="4399"/>
                    <a:pt x="21132" y="4340"/>
                  </a:cubicBezTo>
                  <a:cubicBezTo>
                    <a:pt x="21207" y="4300"/>
                    <a:pt x="21239" y="4239"/>
                    <a:pt x="21200" y="4212"/>
                  </a:cubicBezTo>
                  <a:cubicBezTo>
                    <a:pt x="21161" y="4184"/>
                    <a:pt x="21219" y="4149"/>
                    <a:pt x="21312" y="4133"/>
                  </a:cubicBezTo>
                  <a:cubicBezTo>
                    <a:pt x="21563" y="4091"/>
                    <a:pt x="21509" y="4027"/>
                    <a:pt x="21200" y="3976"/>
                  </a:cubicBezTo>
                  <a:cubicBezTo>
                    <a:pt x="21050" y="3951"/>
                    <a:pt x="20929" y="3895"/>
                    <a:pt x="20929" y="3857"/>
                  </a:cubicBezTo>
                  <a:cubicBezTo>
                    <a:pt x="20929" y="3820"/>
                    <a:pt x="20877" y="3783"/>
                    <a:pt x="20794" y="3769"/>
                  </a:cubicBezTo>
                  <a:cubicBezTo>
                    <a:pt x="20695" y="3752"/>
                    <a:pt x="20642" y="3678"/>
                    <a:pt x="20659" y="3552"/>
                  </a:cubicBezTo>
                  <a:cubicBezTo>
                    <a:pt x="20680" y="3401"/>
                    <a:pt x="20640" y="3364"/>
                    <a:pt x="20479" y="3346"/>
                  </a:cubicBezTo>
                  <a:cubicBezTo>
                    <a:pt x="20218" y="3316"/>
                    <a:pt x="20233" y="3237"/>
                    <a:pt x="20501" y="3119"/>
                  </a:cubicBezTo>
                  <a:cubicBezTo>
                    <a:pt x="20619" y="3068"/>
                    <a:pt x="20669" y="3016"/>
                    <a:pt x="20614" y="3001"/>
                  </a:cubicBezTo>
                  <a:cubicBezTo>
                    <a:pt x="20553" y="2985"/>
                    <a:pt x="20550" y="2927"/>
                    <a:pt x="20614" y="2854"/>
                  </a:cubicBezTo>
                  <a:cubicBezTo>
                    <a:pt x="20756" y="2691"/>
                    <a:pt x="20755" y="2668"/>
                    <a:pt x="20569" y="2736"/>
                  </a:cubicBezTo>
                  <a:cubicBezTo>
                    <a:pt x="20383" y="2803"/>
                    <a:pt x="20141" y="2758"/>
                    <a:pt x="20253" y="2677"/>
                  </a:cubicBezTo>
                  <a:cubicBezTo>
                    <a:pt x="20298" y="2644"/>
                    <a:pt x="20247" y="2649"/>
                    <a:pt x="20141" y="2687"/>
                  </a:cubicBezTo>
                  <a:cubicBezTo>
                    <a:pt x="19870" y="2783"/>
                    <a:pt x="19629" y="2715"/>
                    <a:pt x="19668" y="2559"/>
                  </a:cubicBezTo>
                  <a:cubicBezTo>
                    <a:pt x="19693" y="2456"/>
                    <a:pt x="19637" y="2406"/>
                    <a:pt x="19375" y="2322"/>
                  </a:cubicBezTo>
                  <a:cubicBezTo>
                    <a:pt x="18960" y="2190"/>
                    <a:pt x="18604" y="1934"/>
                    <a:pt x="18744" y="1860"/>
                  </a:cubicBezTo>
                  <a:cubicBezTo>
                    <a:pt x="18852" y="1803"/>
                    <a:pt x="18842" y="1667"/>
                    <a:pt x="18722" y="1614"/>
                  </a:cubicBezTo>
                  <a:cubicBezTo>
                    <a:pt x="18680" y="1596"/>
                    <a:pt x="18563" y="1619"/>
                    <a:pt x="18451" y="1663"/>
                  </a:cubicBezTo>
                  <a:cubicBezTo>
                    <a:pt x="18259" y="1739"/>
                    <a:pt x="18243" y="1736"/>
                    <a:pt x="18091" y="1634"/>
                  </a:cubicBezTo>
                  <a:cubicBezTo>
                    <a:pt x="17939" y="1532"/>
                    <a:pt x="17902" y="1432"/>
                    <a:pt x="18001" y="1269"/>
                  </a:cubicBezTo>
                  <a:cubicBezTo>
                    <a:pt x="18030" y="1222"/>
                    <a:pt x="17953" y="1193"/>
                    <a:pt x="17753" y="1191"/>
                  </a:cubicBezTo>
                  <a:cubicBezTo>
                    <a:pt x="17592" y="1189"/>
                    <a:pt x="17356" y="1150"/>
                    <a:pt x="17235" y="1102"/>
                  </a:cubicBezTo>
                  <a:cubicBezTo>
                    <a:pt x="17113" y="1054"/>
                    <a:pt x="16942" y="1028"/>
                    <a:pt x="16852" y="1043"/>
                  </a:cubicBezTo>
                  <a:cubicBezTo>
                    <a:pt x="16612" y="1083"/>
                    <a:pt x="16526" y="974"/>
                    <a:pt x="16739" y="905"/>
                  </a:cubicBezTo>
                  <a:cubicBezTo>
                    <a:pt x="16905" y="852"/>
                    <a:pt x="16896" y="847"/>
                    <a:pt x="16671" y="817"/>
                  </a:cubicBezTo>
                  <a:cubicBezTo>
                    <a:pt x="16535" y="799"/>
                    <a:pt x="16265" y="774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1"/>
                  </a:lnTo>
                  <a:lnTo>
                    <a:pt x="15162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0" y="376"/>
                    <a:pt x="14623" y="389"/>
                    <a:pt x="14554" y="413"/>
                  </a:cubicBezTo>
                  <a:cubicBezTo>
                    <a:pt x="14475" y="440"/>
                    <a:pt x="14395" y="444"/>
                    <a:pt x="14351" y="413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371" name="l_054.jp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28934" t="3480" r="31459" b="5800"/>
            <a:stretch>
              <a:fillRect/>
            </a:stretch>
          </p:blipFill>
          <p:spPr>
            <a:xfrm>
              <a:off x="3606985" y="206"/>
              <a:ext cx="379619" cy="869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70" fill="norm" stroke="1" extrusionOk="0">
                  <a:moveTo>
                    <a:pt x="12706" y="59"/>
                  </a:moveTo>
                  <a:cubicBezTo>
                    <a:pt x="12546" y="-30"/>
                    <a:pt x="11229" y="-13"/>
                    <a:pt x="11062" y="79"/>
                  </a:cubicBezTo>
                  <a:cubicBezTo>
                    <a:pt x="10955" y="138"/>
                    <a:pt x="10884" y="137"/>
                    <a:pt x="10701" y="89"/>
                  </a:cubicBezTo>
                  <a:cubicBezTo>
                    <a:pt x="10465" y="26"/>
                    <a:pt x="9828" y="53"/>
                    <a:pt x="9462" y="138"/>
                  </a:cubicBezTo>
                  <a:cubicBezTo>
                    <a:pt x="9300" y="176"/>
                    <a:pt x="9213" y="165"/>
                    <a:pt x="9102" y="99"/>
                  </a:cubicBezTo>
                  <a:cubicBezTo>
                    <a:pt x="8973" y="22"/>
                    <a:pt x="8937" y="24"/>
                    <a:pt x="8764" y="89"/>
                  </a:cubicBezTo>
                  <a:cubicBezTo>
                    <a:pt x="8521" y="180"/>
                    <a:pt x="8188" y="240"/>
                    <a:pt x="7998" y="227"/>
                  </a:cubicBezTo>
                  <a:cubicBezTo>
                    <a:pt x="7917" y="221"/>
                    <a:pt x="7870" y="229"/>
                    <a:pt x="7908" y="256"/>
                  </a:cubicBezTo>
                  <a:cubicBezTo>
                    <a:pt x="8027" y="341"/>
                    <a:pt x="7599" y="406"/>
                    <a:pt x="7006" y="384"/>
                  </a:cubicBezTo>
                  <a:cubicBezTo>
                    <a:pt x="6647" y="371"/>
                    <a:pt x="6470" y="375"/>
                    <a:pt x="6511" y="404"/>
                  </a:cubicBezTo>
                  <a:cubicBezTo>
                    <a:pt x="6547" y="429"/>
                    <a:pt x="6471" y="480"/>
                    <a:pt x="6353" y="512"/>
                  </a:cubicBezTo>
                  <a:cubicBezTo>
                    <a:pt x="6164" y="564"/>
                    <a:pt x="6159" y="573"/>
                    <a:pt x="6308" y="620"/>
                  </a:cubicBezTo>
                  <a:cubicBezTo>
                    <a:pt x="6452" y="666"/>
                    <a:pt x="6423" y="690"/>
                    <a:pt x="6083" y="778"/>
                  </a:cubicBezTo>
                  <a:cubicBezTo>
                    <a:pt x="5748" y="864"/>
                    <a:pt x="5684" y="877"/>
                    <a:pt x="5632" y="817"/>
                  </a:cubicBezTo>
                  <a:cubicBezTo>
                    <a:pt x="5545" y="718"/>
                    <a:pt x="5380" y="774"/>
                    <a:pt x="5429" y="886"/>
                  </a:cubicBezTo>
                  <a:cubicBezTo>
                    <a:pt x="5482" y="1005"/>
                    <a:pt x="4977" y="1185"/>
                    <a:pt x="4686" y="1152"/>
                  </a:cubicBezTo>
                  <a:cubicBezTo>
                    <a:pt x="4233" y="1100"/>
                    <a:pt x="3547" y="1358"/>
                    <a:pt x="3695" y="1526"/>
                  </a:cubicBezTo>
                  <a:cubicBezTo>
                    <a:pt x="3731" y="1567"/>
                    <a:pt x="3701" y="1635"/>
                    <a:pt x="3627" y="1674"/>
                  </a:cubicBezTo>
                  <a:cubicBezTo>
                    <a:pt x="3553" y="1713"/>
                    <a:pt x="3536" y="1743"/>
                    <a:pt x="3582" y="1743"/>
                  </a:cubicBezTo>
                  <a:cubicBezTo>
                    <a:pt x="3629" y="1743"/>
                    <a:pt x="3574" y="1781"/>
                    <a:pt x="3469" y="1831"/>
                  </a:cubicBezTo>
                  <a:cubicBezTo>
                    <a:pt x="3365" y="1882"/>
                    <a:pt x="3216" y="1914"/>
                    <a:pt x="3132" y="1900"/>
                  </a:cubicBezTo>
                  <a:cubicBezTo>
                    <a:pt x="2869" y="1856"/>
                    <a:pt x="2641" y="1973"/>
                    <a:pt x="2703" y="2127"/>
                  </a:cubicBezTo>
                  <a:cubicBezTo>
                    <a:pt x="2777" y="2308"/>
                    <a:pt x="2674" y="2383"/>
                    <a:pt x="2456" y="2304"/>
                  </a:cubicBezTo>
                  <a:cubicBezTo>
                    <a:pt x="2314" y="2252"/>
                    <a:pt x="2265" y="2256"/>
                    <a:pt x="2118" y="2353"/>
                  </a:cubicBezTo>
                  <a:cubicBezTo>
                    <a:pt x="2021" y="2417"/>
                    <a:pt x="1925" y="2545"/>
                    <a:pt x="1915" y="2638"/>
                  </a:cubicBezTo>
                  <a:cubicBezTo>
                    <a:pt x="1882" y="2946"/>
                    <a:pt x="1732" y="3093"/>
                    <a:pt x="1487" y="3052"/>
                  </a:cubicBezTo>
                  <a:cubicBezTo>
                    <a:pt x="1397" y="3037"/>
                    <a:pt x="1352" y="3059"/>
                    <a:pt x="1352" y="3101"/>
                  </a:cubicBezTo>
                  <a:cubicBezTo>
                    <a:pt x="1352" y="3141"/>
                    <a:pt x="1386" y="3156"/>
                    <a:pt x="1442" y="3141"/>
                  </a:cubicBezTo>
                  <a:cubicBezTo>
                    <a:pt x="1653" y="3084"/>
                    <a:pt x="1694" y="3235"/>
                    <a:pt x="1487" y="3308"/>
                  </a:cubicBezTo>
                  <a:cubicBezTo>
                    <a:pt x="1149" y="3427"/>
                    <a:pt x="1029" y="3555"/>
                    <a:pt x="1149" y="3653"/>
                  </a:cubicBezTo>
                  <a:cubicBezTo>
                    <a:pt x="1264" y="3746"/>
                    <a:pt x="1172" y="3853"/>
                    <a:pt x="1014" y="3810"/>
                  </a:cubicBezTo>
                  <a:cubicBezTo>
                    <a:pt x="959" y="3795"/>
                    <a:pt x="925" y="3847"/>
                    <a:pt x="946" y="3928"/>
                  </a:cubicBezTo>
                  <a:cubicBezTo>
                    <a:pt x="974" y="4033"/>
                    <a:pt x="917" y="4089"/>
                    <a:pt x="766" y="4135"/>
                  </a:cubicBezTo>
                  <a:cubicBezTo>
                    <a:pt x="628" y="4177"/>
                    <a:pt x="598" y="4212"/>
                    <a:pt x="676" y="4233"/>
                  </a:cubicBezTo>
                  <a:cubicBezTo>
                    <a:pt x="754" y="4254"/>
                    <a:pt x="656" y="4350"/>
                    <a:pt x="406" y="4499"/>
                  </a:cubicBezTo>
                  <a:cubicBezTo>
                    <a:pt x="193" y="4626"/>
                    <a:pt x="64" y="4742"/>
                    <a:pt x="113" y="4755"/>
                  </a:cubicBezTo>
                  <a:cubicBezTo>
                    <a:pt x="192" y="4776"/>
                    <a:pt x="191" y="5107"/>
                    <a:pt x="113" y="5267"/>
                  </a:cubicBezTo>
                  <a:cubicBezTo>
                    <a:pt x="96" y="5300"/>
                    <a:pt x="159" y="5325"/>
                    <a:pt x="248" y="5326"/>
                  </a:cubicBezTo>
                  <a:cubicBezTo>
                    <a:pt x="516" y="5330"/>
                    <a:pt x="518" y="5503"/>
                    <a:pt x="248" y="5592"/>
                  </a:cubicBezTo>
                  <a:lnTo>
                    <a:pt x="0" y="5681"/>
                  </a:lnTo>
                  <a:lnTo>
                    <a:pt x="248" y="5730"/>
                  </a:lnTo>
                  <a:cubicBezTo>
                    <a:pt x="426" y="5771"/>
                    <a:pt x="456" y="5807"/>
                    <a:pt x="383" y="5868"/>
                  </a:cubicBezTo>
                  <a:cubicBezTo>
                    <a:pt x="328" y="5914"/>
                    <a:pt x="310" y="6072"/>
                    <a:pt x="360" y="6232"/>
                  </a:cubicBezTo>
                  <a:cubicBezTo>
                    <a:pt x="457" y="6536"/>
                    <a:pt x="424" y="6604"/>
                    <a:pt x="203" y="6567"/>
                  </a:cubicBezTo>
                  <a:cubicBezTo>
                    <a:pt x="123" y="6553"/>
                    <a:pt x="68" y="6573"/>
                    <a:pt x="68" y="6616"/>
                  </a:cubicBezTo>
                  <a:cubicBezTo>
                    <a:pt x="68" y="6660"/>
                    <a:pt x="138" y="6680"/>
                    <a:pt x="225" y="6665"/>
                  </a:cubicBezTo>
                  <a:cubicBezTo>
                    <a:pt x="454" y="6627"/>
                    <a:pt x="528" y="6784"/>
                    <a:pt x="315" y="6852"/>
                  </a:cubicBezTo>
                  <a:cubicBezTo>
                    <a:pt x="151" y="6905"/>
                    <a:pt x="163" y="6915"/>
                    <a:pt x="315" y="6941"/>
                  </a:cubicBezTo>
                  <a:cubicBezTo>
                    <a:pt x="451" y="6963"/>
                    <a:pt x="455" y="6991"/>
                    <a:pt x="360" y="7069"/>
                  </a:cubicBezTo>
                  <a:cubicBezTo>
                    <a:pt x="290" y="7126"/>
                    <a:pt x="190" y="7148"/>
                    <a:pt x="113" y="7128"/>
                  </a:cubicBezTo>
                  <a:cubicBezTo>
                    <a:pt x="25" y="7105"/>
                    <a:pt x="18" y="7116"/>
                    <a:pt x="113" y="7167"/>
                  </a:cubicBezTo>
                  <a:cubicBezTo>
                    <a:pt x="213" y="7221"/>
                    <a:pt x="221" y="7262"/>
                    <a:pt x="135" y="7285"/>
                  </a:cubicBezTo>
                  <a:cubicBezTo>
                    <a:pt x="51" y="7308"/>
                    <a:pt x="71" y="7326"/>
                    <a:pt x="180" y="7364"/>
                  </a:cubicBezTo>
                  <a:cubicBezTo>
                    <a:pt x="381" y="7434"/>
                    <a:pt x="503" y="7670"/>
                    <a:pt x="360" y="7709"/>
                  </a:cubicBezTo>
                  <a:cubicBezTo>
                    <a:pt x="139" y="7768"/>
                    <a:pt x="252" y="7862"/>
                    <a:pt x="541" y="7856"/>
                  </a:cubicBezTo>
                  <a:cubicBezTo>
                    <a:pt x="777" y="7852"/>
                    <a:pt x="853" y="7878"/>
                    <a:pt x="924" y="7994"/>
                  </a:cubicBezTo>
                  <a:cubicBezTo>
                    <a:pt x="972" y="8073"/>
                    <a:pt x="977" y="8169"/>
                    <a:pt x="946" y="8211"/>
                  </a:cubicBezTo>
                  <a:cubicBezTo>
                    <a:pt x="916" y="8253"/>
                    <a:pt x="968" y="8315"/>
                    <a:pt x="1059" y="8348"/>
                  </a:cubicBezTo>
                  <a:cubicBezTo>
                    <a:pt x="1150" y="8382"/>
                    <a:pt x="1239" y="8455"/>
                    <a:pt x="1239" y="8506"/>
                  </a:cubicBezTo>
                  <a:cubicBezTo>
                    <a:pt x="1239" y="8557"/>
                    <a:pt x="1292" y="8634"/>
                    <a:pt x="1352" y="8683"/>
                  </a:cubicBezTo>
                  <a:cubicBezTo>
                    <a:pt x="1425" y="8743"/>
                    <a:pt x="1425" y="8782"/>
                    <a:pt x="1352" y="8801"/>
                  </a:cubicBezTo>
                  <a:cubicBezTo>
                    <a:pt x="1152" y="8855"/>
                    <a:pt x="1234" y="8972"/>
                    <a:pt x="1509" y="9018"/>
                  </a:cubicBezTo>
                  <a:cubicBezTo>
                    <a:pt x="1659" y="9043"/>
                    <a:pt x="1772" y="9080"/>
                    <a:pt x="1780" y="9107"/>
                  </a:cubicBezTo>
                  <a:cubicBezTo>
                    <a:pt x="1806" y="9202"/>
                    <a:pt x="1827" y="9233"/>
                    <a:pt x="1915" y="9294"/>
                  </a:cubicBezTo>
                  <a:cubicBezTo>
                    <a:pt x="1967" y="9329"/>
                    <a:pt x="1952" y="9384"/>
                    <a:pt x="1870" y="9431"/>
                  </a:cubicBezTo>
                  <a:cubicBezTo>
                    <a:pt x="1792" y="9476"/>
                    <a:pt x="1772" y="9500"/>
                    <a:pt x="1825" y="9481"/>
                  </a:cubicBezTo>
                  <a:cubicBezTo>
                    <a:pt x="1959" y="9431"/>
                    <a:pt x="2320" y="9581"/>
                    <a:pt x="2320" y="9687"/>
                  </a:cubicBezTo>
                  <a:cubicBezTo>
                    <a:pt x="2320" y="9736"/>
                    <a:pt x="2358" y="9776"/>
                    <a:pt x="2411" y="9776"/>
                  </a:cubicBezTo>
                  <a:cubicBezTo>
                    <a:pt x="2591" y="9776"/>
                    <a:pt x="2881" y="10022"/>
                    <a:pt x="2771" y="10081"/>
                  </a:cubicBezTo>
                  <a:cubicBezTo>
                    <a:pt x="2659" y="10142"/>
                    <a:pt x="2769" y="10317"/>
                    <a:pt x="2951" y="10367"/>
                  </a:cubicBezTo>
                  <a:cubicBezTo>
                    <a:pt x="3013" y="10383"/>
                    <a:pt x="3034" y="10432"/>
                    <a:pt x="2996" y="10475"/>
                  </a:cubicBezTo>
                  <a:cubicBezTo>
                    <a:pt x="2951" y="10526"/>
                    <a:pt x="2981" y="10546"/>
                    <a:pt x="3064" y="10524"/>
                  </a:cubicBezTo>
                  <a:cubicBezTo>
                    <a:pt x="3233" y="10478"/>
                    <a:pt x="3645" y="10580"/>
                    <a:pt x="3582" y="10652"/>
                  </a:cubicBezTo>
                  <a:cubicBezTo>
                    <a:pt x="3510" y="10734"/>
                    <a:pt x="3923" y="10938"/>
                    <a:pt x="4100" y="10908"/>
                  </a:cubicBezTo>
                  <a:cubicBezTo>
                    <a:pt x="4325" y="10870"/>
                    <a:pt x="4724" y="11123"/>
                    <a:pt x="4596" y="11223"/>
                  </a:cubicBezTo>
                  <a:cubicBezTo>
                    <a:pt x="4456" y="11333"/>
                    <a:pt x="4705" y="11323"/>
                    <a:pt x="4889" y="11213"/>
                  </a:cubicBezTo>
                  <a:cubicBezTo>
                    <a:pt x="5019" y="11135"/>
                    <a:pt x="5037" y="11139"/>
                    <a:pt x="5249" y="11223"/>
                  </a:cubicBezTo>
                  <a:cubicBezTo>
                    <a:pt x="5373" y="11272"/>
                    <a:pt x="5457" y="11331"/>
                    <a:pt x="5429" y="11351"/>
                  </a:cubicBezTo>
                  <a:cubicBezTo>
                    <a:pt x="5402" y="11371"/>
                    <a:pt x="5464" y="11396"/>
                    <a:pt x="5587" y="11410"/>
                  </a:cubicBezTo>
                  <a:cubicBezTo>
                    <a:pt x="5775" y="11432"/>
                    <a:pt x="5797" y="11449"/>
                    <a:pt x="5700" y="11528"/>
                  </a:cubicBezTo>
                  <a:cubicBezTo>
                    <a:pt x="5555" y="11647"/>
                    <a:pt x="5561" y="11676"/>
                    <a:pt x="5700" y="11676"/>
                  </a:cubicBezTo>
                  <a:cubicBezTo>
                    <a:pt x="5760" y="11676"/>
                    <a:pt x="5782" y="11658"/>
                    <a:pt x="5767" y="11627"/>
                  </a:cubicBezTo>
                  <a:cubicBezTo>
                    <a:pt x="5726" y="11541"/>
                    <a:pt x="6346" y="11532"/>
                    <a:pt x="6421" y="11617"/>
                  </a:cubicBezTo>
                  <a:cubicBezTo>
                    <a:pt x="6455" y="11656"/>
                    <a:pt x="6547" y="11679"/>
                    <a:pt x="6624" y="11666"/>
                  </a:cubicBezTo>
                  <a:cubicBezTo>
                    <a:pt x="6826" y="11632"/>
                    <a:pt x="7099" y="11778"/>
                    <a:pt x="7052" y="11902"/>
                  </a:cubicBezTo>
                  <a:cubicBezTo>
                    <a:pt x="7029" y="11961"/>
                    <a:pt x="7030" y="12017"/>
                    <a:pt x="7074" y="12021"/>
                  </a:cubicBezTo>
                  <a:cubicBezTo>
                    <a:pt x="7441" y="12048"/>
                    <a:pt x="7836" y="12040"/>
                    <a:pt x="7953" y="12001"/>
                  </a:cubicBezTo>
                  <a:cubicBezTo>
                    <a:pt x="8223" y="11910"/>
                    <a:pt x="8340" y="12038"/>
                    <a:pt x="8088" y="12149"/>
                  </a:cubicBezTo>
                  <a:cubicBezTo>
                    <a:pt x="7816" y="12268"/>
                    <a:pt x="7805" y="12316"/>
                    <a:pt x="8043" y="12277"/>
                  </a:cubicBezTo>
                  <a:cubicBezTo>
                    <a:pt x="8159" y="12257"/>
                    <a:pt x="8230" y="12281"/>
                    <a:pt x="8268" y="12345"/>
                  </a:cubicBezTo>
                  <a:cubicBezTo>
                    <a:pt x="8301" y="12400"/>
                    <a:pt x="8418" y="12431"/>
                    <a:pt x="8516" y="12424"/>
                  </a:cubicBezTo>
                  <a:cubicBezTo>
                    <a:pt x="8717" y="12409"/>
                    <a:pt x="8859" y="12695"/>
                    <a:pt x="8786" y="12956"/>
                  </a:cubicBezTo>
                  <a:cubicBezTo>
                    <a:pt x="8762" y="13044"/>
                    <a:pt x="8787" y="13147"/>
                    <a:pt x="8854" y="13182"/>
                  </a:cubicBezTo>
                  <a:cubicBezTo>
                    <a:pt x="8920" y="13217"/>
                    <a:pt x="8939" y="13272"/>
                    <a:pt x="8899" y="13300"/>
                  </a:cubicBezTo>
                  <a:cubicBezTo>
                    <a:pt x="8859" y="13329"/>
                    <a:pt x="8887" y="13377"/>
                    <a:pt x="8944" y="13409"/>
                  </a:cubicBezTo>
                  <a:cubicBezTo>
                    <a:pt x="9001" y="13440"/>
                    <a:pt x="9014" y="13521"/>
                    <a:pt x="8989" y="13586"/>
                  </a:cubicBezTo>
                  <a:cubicBezTo>
                    <a:pt x="8964" y="13651"/>
                    <a:pt x="8937" y="13763"/>
                    <a:pt x="8921" y="13842"/>
                  </a:cubicBezTo>
                  <a:cubicBezTo>
                    <a:pt x="8906" y="13920"/>
                    <a:pt x="8857" y="14034"/>
                    <a:pt x="8809" y="14098"/>
                  </a:cubicBezTo>
                  <a:cubicBezTo>
                    <a:pt x="8743" y="14184"/>
                    <a:pt x="8754" y="14229"/>
                    <a:pt x="8899" y="14275"/>
                  </a:cubicBezTo>
                  <a:cubicBezTo>
                    <a:pt x="9059" y="14326"/>
                    <a:pt x="9098" y="14401"/>
                    <a:pt x="9079" y="14708"/>
                  </a:cubicBezTo>
                  <a:cubicBezTo>
                    <a:pt x="9067" y="14912"/>
                    <a:pt x="9011" y="15147"/>
                    <a:pt x="8944" y="15230"/>
                  </a:cubicBezTo>
                  <a:cubicBezTo>
                    <a:pt x="8849" y="15347"/>
                    <a:pt x="8835" y="15399"/>
                    <a:pt x="8944" y="15456"/>
                  </a:cubicBezTo>
                  <a:cubicBezTo>
                    <a:pt x="9060" y="15517"/>
                    <a:pt x="9073" y="15533"/>
                    <a:pt x="8944" y="15555"/>
                  </a:cubicBezTo>
                  <a:cubicBezTo>
                    <a:pt x="8832" y="15574"/>
                    <a:pt x="8802" y="15638"/>
                    <a:pt x="8831" y="15781"/>
                  </a:cubicBezTo>
                  <a:cubicBezTo>
                    <a:pt x="8944" y="16327"/>
                    <a:pt x="8784" y="17400"/>
                    <a:pt x="8584" y="17465"/>
                  </a:cubicBezTo>
                  <a:cubicBezTo>
                    <a:pt x="8494" y="17493"/>
                    <a:pt x="8448" y="17523"/>
                    <a:pt x="8471" y="17534"/>
                  </a:cubicBezTo>
                  <a:cubicBezTo>
                    <a:pt x="8604" y="17594"/>
                    <a:pt x="8600" y="17893"/>
                    <a:pt x="8471" y="17957"/>
                  </a:cubicBezTo>
                  <a:cubicBezTo>
                    <a:pt x="8251" y="18066"/>
                    <a:pt x="8223" y="18200"/>
                    <a:pt x="8381" y="18341"/>
                  </a:cubicBezTo>
                  <a:cubicBezTo>
                    <a:pt x="8511" y="18457"/>
                    <a:pt x="8504" y="18474"/>
                    <a:pt x="8246" y="18548"/>
                  </a:cubicBezTo>
                  <a:cubicBezTo>
                    <a:pt x="8057" y="18602"/>
                    <a:pt x="7992" y="18643"/>
                    <a:pt x="8065" y="18676"/>
                  </a:cubicBezTo>
                  <a:cubicBezTo>
                    <a:pt x="8132" y="18705"/>
                    <a:pt x="8143" y="18779"/>
                    <a:pt x="8088" y="18863"/>
                  </a:cubicBezTo>
                  <a:cubicBezTo>
                    <a:pt x="8031" y="18949"/>
                    <a:pt x="8039" y="19011"/>
                    <a:pt x="8110" y="19030"/>
                  </a:cubicBezTo>
                  <a:cubicBezTo>
                    <a:pt x="8174" y="19047"/>
                    <a:pt x="8187" y="19143"/>
                    <a:pt x="8155" y="19247"/>
                  </a:cubicBezTo>
                  <a:cubicBezTo>
                    <a:pt x="8114" y="19381"/>
                    <a:pt x="8138" y="19434"/>
                    <a:pt x="8246" y="19434"/>
                  </a:cubicBezTo>
                  <a:cubicBezTo>
                    <a:pt x="8459" y="19434"/>
                    <a:pt x="8550" y="19511"/>
                    <a:pt x="8584" y="19759"/>
                  </a:cubicBezTo>
                  <a:cubicBezTo>
                    <a:pt x="8600" y="19880"/>
                    <a:pt x="8694" y="20058"/>
                    <a:pt x="8786" y="20152"/>
                  </a:cubicBezTo>
                  <a:cubicBezTo>
                    <a:pt x="8898" y="20266"/>
                    <a:pt x="8904" y="20337"/>
                    <a:pt x="8831" y="20369"/>
                  </a:cubicBezTo>
                  <a:cubicBezTo>
                    <a:pt x="8701" y="20426"/>
                    <a:pt x="8920" y="20664"/>
                    <a:pt x="9102" y="20664"/>
                  </a:cubicBezTo>
                  <a:cubicBezTo>
                    <a:pt x="9209" y="20664"/>
                    <a:pt x="9653" y="20882"/>
                    <a:pt x="9868" y="21038"/>
                  </a:cubicBezTo>
                  <a:cubicBezTo>
                    <a:pt x="9914" y="21072"/>
                    <a:pt x="9891" y="21130"/>
                    <a:pt x="9823" y="21166"/>
                  </a:cubicBezTo>
                  <a:cubicBezTo>
                    <a:pt x="9748" y="21206"/>
                    <a:pt x="9735" y="21294"/>
                    <a:pt x="9778" y="21393"/>
                  </a:cubicBezTo>
                  <a:cubicBezTo>
                    <a:pt x="9845" y="21550"/>
                    <a:pt x="9862" y="21556"/>
                    <a:pt x="10296" y="21550"/>
                  </a:cubicBezTo>
                  <a:cubicBezTo>
                    <a:pt x="10545" y="21547"/>
                    <a:pt x="10796" y="21529"/>
                    <a:pt x="10859" y="21511"/>
                  </a:cubicBezTo>
                  <a:cubicBezTo>
                    <a:pt x="10992" y="21473"/>
                    <a:pt x="11312" y="21492"/>
                    <a:pt x="11422" y="21540"/>
                  </a:cubicBezTo>
                  <a:cubicBezTo>
                    <a:pt x="11464" y="21559"/>
                    <a:pt x="11613" y="21570"/>
                    <a:pt x="11760" y="21570"/>
                  </a:cubicBezTo>
                  <a:cubicBezTo>
                    <a:pt x="11955" y="21570"/>
                    <a:pt x="12014" y="21554"/>
                    <a:pt x="11940" y="21511"/>
                  </a:cubicBezTo>
                  <a:cubicBezTo>
                    <a:pt x="11768" y="21409"/>
                    <a:pt x="11765" y="21161"/>
                    <a:pt x="11940" y="21097"/>
                  </a:cubicBezTo>
                  <a:cubicBezTo>
                    <a:pt x="12116" y="21034"/>
                    <a:pt x="12383" y="21073"/>
                    <a:pt x="12278" y="21147"/>
                  </a:cubicBezTo>
                  <a:cubicBezTo>
                    <a:pt x="12189" y="21210"/>
                    <a:pt x="12376" y="21202"/>
                    <a:pt x="12526" y="21137"/>
                  </a:cubicBezTo>
                  <a:cubicBezTo>
                    <a:pt x="12615" y="21098"/>
                    <a:pt x="12607" y="21055"/>
                    <a:pt x="12526" y="20989"/>
                  </a:cubicBezTo>
                  <a:cubicBezTo>
                    <a:pt x="12436" y="20916"/>
                    <a:pt x="12473" y="20879"/>
                    <a:pt x="12661" y="20802"/>
                  </a:cubicBezTo>
                  <a:cubicBezTo>
                    <a:pt x="12821" y="20737"/>
                    <a:pt x="12849" y="20687"/>
                    <a:pt x="12774" y="20654"/>
                  </a:cubicBezTo>
                  <a:cubicBezTo>
                    <a:pt x="12642" y="20597"/>
                    <a:pt x="12959" y="20367"/>
                    <a:pt x="13112" y="20408"/>
                  </a:cubicBezTo>
                  <a:cubicBezTo>
                    <a:pt x="13239" y="20443"/>
                    <a:pt x="13222" y="20398"/>
                    <a:pt x="13089" y="20290"/>
                  </a:cubicBezTo>
                  <a:cubicBezTo>
                    <a:pt x="12941" y="20169"/>
                    <a:pt x="13252" y="20053"/>
                    <a:pt x="13405" y="20172"/>
                  </a:cubicBezTo>
                  <a:cubicBezTo>
                    <a:pt x="13474" y="20226"/>
                    <a:pt x="13534" y="20238"/>
                    <a:pt x="13585" y="20202"/>
                  </a:cubicBezTo>
                  <a:cubicBezTo>
                    <a:pt x="13684" y="20132"/>
                    <a:pt x="13760" y="19928"/>
                    <a:pt x="13675" y="19965"/>
                  </a:cubicBezTo>
                  <a:cubicBezTo>
                    <a:pt x="13639" y="19981"/>
                    <a:pt x="13520" y="19973"/>
                    <a:pt x="13405" y="19946"/>
                  </a:cubicBezTo>
                  <a:cubicBezTo>
                    <a:pt x="13238" y="19907"/>
                    <a:pt x="13213" y="19881"/>
                    <a:pt x="13315" y="19827"/>
                  </a:cubicBezTo>
                  <a:cubicBezTo>
                    <a:pt x="13385" y="19790"/>
                    <a:pt x="13418" y="19730"/>
                    <a:pt x="13382" y="19690"/>
                  </a:cubicBezTo>
                  <a:cubicBezTo>
                    <a:pt x="13345" y="19648"/>
                    <a:pt x="13381" y="19606"/>
                    <a:pt x="13472" y="19591"/>
                  </a:cubicBezTo>
                  <a:cubicBezTo>
                    <a:pt x="13581" y="19573"/>
                    <a:pt x="13602" y="19536"/>
                    <a:pt x="13540" y="19483"/>
                  </a:cubicBezTo>
                  <a:cubicBezTo>
                    <a:pt x="13380" y="19346"/>
                    <a:pt x="13415" y="18368"/>
                    <a:pt x="13585" y="18262"/>
                  </a:cubicBezTo>
                  <a:cubicBezTo>
                    <a:pt x="13788" y="18135"/>
                    <a:pt x="13785" y="18057"/>
                    <a:pt x="13562" y="18065"/>
                  </a:cubicBezTo>
                  <a:cubicBezTo>
                    <a:pt x="13412" y="18071"/>
                    <a:pt x="13368" y="18024"/>
                    <a:pt x="13360" y="17809"/>
                  </a:cubicBezTo>
                  <a:cubicBezTo>
                    <a:pt x="13354" y="17665"/>
                    <a:pt x="13317" y="17527"/>
                    <a:pt x="13270" y="17494"/>
                  </a:cubicBezTo>
                  <a:cubicBezTo>
                    <a:pt x="13167" y="17423"/>
                    <a:pt x="13285" y="17328"/>
                    <a:pt x="13427" y="17366"/>
                  </a:cubicBezTo>
                  <a:cubicBezTo>
                    <a:pt x="13483" y="17381"/>
                    <a:pt x="13533" y="17378"/>
                    <a:pt x="13540" y="17356"/>
                  </a:cubicBezTo>
                  <a:cubicBezTo>
                    <a:pt x="13619" y="17106"/>
                    <a:pt x="13626" y="17006"/>
                    <a:pt x="13540" y="16982"/>
                  </a:cubicBezTo>
                  <a:cubicBezTo>
                    <a:pt x="13484" y="16967"/>
                    <a:pt x="13443" y="16927"/>
                    <a:pt x="13472" y="16894"/>
                  </a:cubicBezTo>
                  <a:cubicBezTo>
                    <a:pt x="13502" y="16860"/>
                    <a:pt x="13437" y="16794"/>
                    <a:pt x="13315" y="16746"/>
                  </a:cubicBezTo>
                  <a:cubicBezTo>
                    <a:pt x="13119" y="16669"/>
                    <a:pt x="13117" y="16646"/>
                    <a:pt x="13247" y="16559"/>
                  </a:cubicBezTo>
                  <a:cubicBezTo>
                    <a:pt x="13488" y="16398"/>
                    <a:pt x="13402" y="16111"/>
                    <a:pt x="13089" y="16008"/>
                  </a:cubicBezTo>
                  <a:lnTo>
                    <a:pt x="12819" y="15919"/>
                  </a:lnTo>
                  <a:lnTo>
                    <a:pt x="12819" y="14620"/>
                  </a:lnTo>
                  <a:cubicBezTo>
                    <a:pt x="12822" y="13341"/>
                    <a:pt x="12821" y="13313"/>
                    <a:pt x="13067" y="13163"/>
                  </a:cubicBezTo>
                  <a:cubicBezTo>
                    <a:pt x="13204" y="13078"/>
                    <a:pt x="13286" y="13015"/>
                    <a:pt x="13247" y="13015"/>
                  </a:cubicBezTo>
                  <a:cubicBezTo>
                    <a:pt x="13208" y="13015"/>
                    <a:pt x="13302" y="12944"/>
                    <a:pt x="13450" y="12867"/>
                  </a:cubicBezTo>
                  <a:cubicBezTo>
                    <a:pt x="13674" y="12751"/>
                    <a:pt x="13721" y="12693"/>
                    <a:pt x="13698" y="12483"/>
                  </a:cubicBezTo>
                  <a:cubicBezTo>
                    <a:pt x="13655" y="12103"/>
                    <a:pt x="13745" y="12027"/>
                    <a:pt x="14283" y="12040"/>
                  </a:cubicBezTo>
                  <a:cubicBezTo>
                    <a:pt x="14798" y="12053"/>
                    <a:pt x="15298" y="11898"/>
                    <a:pt x="15320" y="11715"/>
                  </a:cubicBezTo>
                  <a:cubicBezTo>
                    <a:pt x="15328" y="11644"/>
                    <a:pt x="15399" y="11610"/>
                    <a:pt x="15545" y="11607"/>
                  </a:cubicBezTo>
                  <a:cubicBezTo>
                    <a:pt x="16131" y="11595"/>
                    <a:pt x="16163" y="11583"/>
                    <a:pt x="16041" y="11518"/>
                  </a:cubicBezTo>
                  <a:cubicBezTo>
                    <a:pt x="15948" y="11470"/>
                    <a:pt x="16008" y="11434"/>
                    <a:pt x="16266" y="11351"/>
                  </a:cubicBezTo>
                  <a:cubicBezTo>
                    <a:pt x="16450" y="11292"/>
                    <a:pt x="16648" y="11239"/>
                    <a:pt x="16716" y="11233"/>
                  </a:cubicBezTo>
                  <a:cubicBezTo>
                    <a:pt x="17024" y="11204"/>
                    <a:pt x="17214" y="11139"/>
                    <a:pt x="17167" y="11085"/>
                  </a:cubicBezTo>
                  <a:cubicBezTo>
                    <a:pt x="17108" y="11018"/>
                    <a:pt x="17511" y="10842"/>
                    <a:pt x="17618" y="10888"/>
                  </a:cubicBezTo>
                  <a:cubicBezTo>
                    <a:pt x="17684" y="10917"/>
                    <a:pt x="18044" y="10735"/>
                    <a:pt x="18046" y="10672"/>
                  </a:cubicBezTo>
                  <a:cubicBezTo>
                    <a:pt x="18048" y="10597"/>
                    <a:pt x="18602" y="10412"/>
                    <a:pt x="18744" y="10436"/>
                  </a:cubicBezTo>
                  <a:cubicBezTo>
                    <a:pt x="18839" y="10451"/>
                    <a:pt x="18876" y="10436"/>
                    <a:pt x="18834" y="10406"/>
                  </a:cubicBezTo>
                  <a:cubicBezTo>
                    <a:pt x="18737" y="10337"/>
                    <a:pt x="19158" y="10111"/>
                    <a:pt x="19330" y="10140"/>
                  </a:cubicBezTo>
                  <a:cubicBezTo>
                    <a:pt x="19406" y="10153"/>
                    <a:pt x="19576" y="10117"/>
                    <a:pt x="19690" y="10061"/>
                  </a:cubicBezTo>
                  <a:cubicBezTo>
                    <a:pt x="19885" y="9967"/>
                    <a:pt x="19878" y="9951"/>
                    <a:pt x="19713" y="9825"/>
                  </a:cubicBezTo>
                  <a:cubicBezTo>
                    <a:pt x="19585" y="9728"/>
                    <a:pt x="19559" y="9676"/>
                    <a:pt x="19645" y="9638"/>
                  </a:cubicBezTo>
                  <a:cubicBezTo>
                    <a:pt x="19711" y="9609"/>
                    <a:pt x="19741" y="9589"/>
                    <a:pt x="19690" y="9589"/>
                  </a:cubicBezTo>
                  <a:cubicBezTo>
                    <a:pt x="19639" y="9589"/>
                    <a:pt x="19672" y="9543"/>
                    <a:pt x="19780" y="9490"/>
                  </a:cubicBezTo>
                  <a:cubicBezTo>
                    <a:pt x="19889" y="9438"/>
                    <a:pt x="19942" y="9392"/>
                    <a:pt x="19893" y="9392"/>
                  </a:cubicBezTo>
                  <a:cubicBezTo>
                    <a:pt x="19845" y="9392"/>
                    <a:pt x="19897" y="9356"/>
                    <a:pt x="20006" y="9303"/>
                  </a:cubicBezTo>
                  <a:cubicBezTo>
                    <a:pt x="20191" y="9214"/>
                    <a:pt x="20223" y="9209"/>
                    <a:pt x="20411" y="9284"/>
                  </a:cubicBezTo>
                  <a:cubicBezTo>
                    <a:pt x="20691" y="9394"/>
                    <a:pt x="20770" y="9334"/>
                    <a:pt x="20546" y="9185"/>
                  </a:cubicBezTo>
                  <a:cubicBezTo>
                    <a:pt x="20401" y="9089"/>
                    <a:pt x="20395" y="9025"/>
                    <a:pt x="20479" y="8919"/>
                  </a:cubicBezTo>
                  <a:cubicBezTo>
                    <a:pt x="20538" y="8845"/>
                    <a:pt x="20541" y="8770"/>
                    <a:pt x="20501" y="8752"/>
                  </a:cubicBezTo>
                  <a:cubicBezTo>
                    <a:pt x="20374" y="8696"/>
                    <a:pt x="20816" y="8597"/>
                    <a:pt x="21065" y="8624"/>
                  </a:cubicBezTo>
                  <a:cubicBezTo>
                    <a:pt x="21296" y="8649"/>
                    <a:pt x="21294" y="8647"/>
                    <a:pt x="21110" y="8555"/>
                  </a:cubicBezTo>
                  <a:cubicBezTo>
                    <a:pt x="20927" y="8465"/>
                    <a:pt x="20927" y="8457"/>
                    <a:pt x="21110" y="8388"/>
                  </a:cubicBezTo>
                  <a:cubicBezTo>
                    <a:pt x="21215" y="8348"/>
                    <a:pt x="21364" y="8319"/>
                    <a:pt x="21425" y="8329"/>
                  </a:cubicBezTo>
                  <a:cubicBezTo>
                    <a:pt x="21560" y="8351"/>
                    <a:pt x="21600" y="7916"/>
                    <a:pt x="21470" y="7846"/>
                  </a:cubicBezTo>
                  <a:cubicBezTo>
                    <a:pt x="21381" y="7799"/>
                    <a:pt x="21388" y="7700"/>
                    <a:pt x="21515" y="7443"/>
                  </a:cubicBezTo>
                  <a:cubicBezTo>
                    <a:pt x="21550" y="7372"/>
                    <a:pt x="21531" y="7292"/>
                    <a:pt x="21470" y="7275"/>
                  </a:cubicBezTo>
                  <a:cubicBezTo>
                    <a:pt x="21409" y="7259"/>
                    <a:pt x="21404" y="7228"/>
                    <a:pt x="21448" y="7197"/>
                  </a:cubicBezTo>
                  <a:cubicBezTo>
                    <a:pt x="21533" y="7136"/>
                    <a:pt x="21573" y="4729"/>
                    <a:pt x="21493" y="4558"/>
                  </a:cubicBezTo>
                  <a:cubicBezTo>
                    <a:pt x="21466" y="4502"/>
                    <a:pt x="21347" y="4444"/>
                    <a:pt x="21222" y="4430"/>
                  </a:cubicBezTo>
                  <a:cubicBezTo>
                    <a:pt x="21034" y="4409"/>
                    <a:pt x="21019" y="4391"/>
                    <a:pt x="21132" y="4332"/>
                  </a:cubicBezTo>
                  <a:cubicBezTo>
                    <a:pt x="21207" y="4292"/>
                    <a:pt x="21239" y="4241"/>
                    <a:pt x="21200" y="4214"/>
                  </a:cubicBezTo>
                  <a:cubicBezTo>
                    <a:pt x="21161" y="4186"/>
                    <a:pt x="21219" y="4151"/>
                    <a:pt x="21312" y="4135"/>
                  </a:cubicBezTo>
                  <a:cubicBezTo>
                    <a:pt x="21563" y="4093"/>
                    <a:pt x="21509" y="4029"/>
                    <a:pt x="21200" y="3977"/>
                  </a:cubicBezTo>
                  <a:cubicBezTo>
                    <a:pt x="21050" y="3953"/>
                    <a:pt x="20929" y="3896"/>
                    <a:pt x="20929" y="3859"/>
                  </a:cubicBezTo>
                  <a:cubicBezTo>
                    <a:pt x="20929" y="3822"/>
                    <a:pt x="20854" y="3784"/>
                    <a:pt x="20772" y="3771"/>
                  </a:cubicBezTo>
                  <a:cubicBezTo>
                    <a:pt x="20672" y="3754"/>
                    <a:pt x="20642" y="3680"/>
                    <a:pt x="20659" y="3554"/>
                  </a:cubicBezTo>
                  <a:cubicBezTo>
                    <a:pt x="20680" y="3403"/>
                    <a:pt x="20640" y="3356"/>
                    <a:pt x="20479" y="3337"/>
                  </a:cubicBezTo>
                  <a:cubicBezTo>
                    <a:pt x="20218" y="3308"/>
                    <a:pt x="20211" y="3238"/>
                    <a:pt x="20479" y="3121"/>
                  </a:cubicBezTo>
                  <a:cubicBezTo>
                    <a:pt x="20596" y="3070"/>
                    <a:pt x="20669" y="3018"/>
                    <a:pt x="20614" y="3003"/>
                  </a:cubicBezTo>
                  <a:cubicBezTo>
                    <a:pt x="20553" y="2986"/>
                    <a:pt x="20550" y="2928"/>
                    <a:pt x="20614" y="2855"/>
                  </a:cubicBezTo>
                  <a:cubicBezTo>
                    <a:pt x="20756" y="2692"/>
                    <a:pt x="20732" y="2669"/>
                    <a:pt x="20546" y="2737"/>
                  </a:cubicBezTo>
                  <a:cubicBezTo>
                    <a:pt x="20361" y="2804"/>
                    <a:pt x="20119" y="2760"/>
                    <a:pt x="20231" y="2678"/>
                  </a:cubicBezTo>
                  <a:cubicBezTo>
                    <a:pt x="20276" y="2645"/>
                    <a:pt x="20247" y="2650"/>
                    <a:pt x="20141" y="2688"/>
                  </a:cubicBezTo>
                  <a:cubicBezTo>
                    <a:pt x="19870" y="2784"/>
                    <a:pt x="19630" y="2716"/>
                    <a:pt x="19668" y="2560"/>
                  </a:cubicBezTo>
                  <a:cubicBezTo>
                    <a:pt x="19693" y="2457"/>
                    <a:pt x="19614" y="2407"/>
                    <a:pt x="19352" y="2323"/>
                  </a:cubicBezTo>
                  <a:cubicBezTo>
                    <a:pt x="18938" y="2191"/>
                    <a:pt x="18604" y="1934"/>
                    <a:pt x="18744" y="1861"/>
                  </a:cubicBezTo>
                  <a:cubicBezTo>
                    <a:pt x="18852" y="1804"/>
                    <a:pt x="18842" y="1667"/>
                    <a:pt x="18722" y="1615"/>
                  </a:cubicBezTo>
                  <a:cubicBezTo>
                    <a:pt x="18680" y="1597"/>
                    <a:pt x="18563" y="1620"/>
                    <a:pt x="18451" y="1664"/>
                  </a:cubicBezTo>
                  <a:cubicBezTo>
                    <a:pt x="18259" y="1740"/>
                    <a:pt x="18220" y="1737"/>
                    <a:pt x="18068" y="1634"/>
                  </a:cubicBezTo>
                  <a:cubicBezTo>
                    <a:pt x="17917" y="1532"/>
                    <a:pt x="17902" y="1433"/>
                    <a:pt x="18001" y="1270"/>
                  </a:cubicBezTo>
                  <a:cubicBezTo>
                    <a:pt x="18030" y="1222"/>
                    <a:pt x="17953" y="1194"/>
                    <a:pt x="17753" y="1191"/>
                  </a:cubicBezTo>
                  <a:cubicBezTo>
                    <a:pt x="17592" y="1190"/>
                    <a:pt x="17356" y="1151"/>
                    <a:pt x="17235" y="1103"/>
                  </a:cubicBezTo>
                  <a:cubicBezTo>
                    <a:pt x="17113" y="1055"/>
                    <a:pt x="16942" y="1029"/>
                    <a:pt x="16852" y="1044"/>
                  </a:cubicBezTo>
                  <a:cubicBezTo>
                    <a:pt x="16612" y="1084"/>
                    <a:pt x="16503" y="974"/>
                    <a:pt x="16716" y="906"/>
                  </a:cubicBezTo>
                  <a:cubicBezTo>
                    <a:pt x="16882" y="853"/>
                    <a:pt x="16896" y="847"/>
                    <a:pt x="16671" y="817"/>
                  </a:cubicBezTo>
                  <a:cubicBezTo>
                    <a:pt x="16535" y="799"/>
                    <a:pt x="16265" y="775"/>
                    <a:pt x="16086" y="768"/>
                  </a:cubicBezTo>
                  <a:cubicBezTo>
                    <a:pt x="15906" y="761"/>
                    <a:pt x="15575" y="711"/>
                    <a:pt x="15342" y="650"/>
                  </a:cubicBezTo>
                  <a:lnTo>
                    <a:pt x="14914" y="532"/>
                  </a:lnTo>
                  <a:lnTo>
                    <a:pt x="15139" y="453"/>
                  </a:lnTo>
                  <a:lnTo>
                    <a:pt x="15387" y="364"/>
                  </a:lnTo>
                  <a:lnTo>
                    <a:pt x="15027" y="374"/>
                  </a:lnTo>
                  <a:cubicBezTo>
                    <a:pt x="14831" y="376"/>
                    <a:pt x="14623" y="390"/>
                    <a:pt x="14554" y="414"/>
                  </a:cubicBezTo>
                  <a:cubicBezTo>
                    <a:pt x="14475" y="441"/>
                    <a:pt x="14395" y="444"/>
                    <a:pt x="14351" y="414"/>
                  </a:cubicBezTo>
                  <a:cubicBezTo>
                    <a:pt x="14312" y="386"/>
                    <a:pt x="14195" y="364"/>
                    <a:pt x="14081" y="364"/>
                  </a:cubicBezTo>
                  <a:cubicBezTo>
                    <a:pt x="13893" y="364"/>
                    <a:pt x="13597" y="212"/>
                    <a:pt x="13698" y="167"/>
                  </a:cubicBezTo>
                  <a:cubicBezTo>
                    <a:pt x="13720" y="157"/>
                    <a:pt x="13519" y="145"/>
                    <a:pt x="13270" y="138"/>
                  </a:cubicBezTo>
                  <a:cubicBezTo>
                    <a:pt x="13020" y="131"/>
                    <a:pt x="12766" y="92"/>
                    <a:pt x="12706" y="5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372" name="Shape 372"/>
            <p:cNvSpPr/>
            <p:nvPr/>
          </p:nvSpPr>
          <p:spPr>
            <a:xfrm>
              <a:off x="2279940" y="555629"/>
              <a:ext cx="260998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3887760" y="555629"/>
              <a:ext cx="271806" cy="438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300">
                  <a:latin typeface="Helvetica Neue Black Condensed"/>
                  <a:ea typeface="Helvetica Neue Black Condensed"/>
                  <a:cs typeface="Helvetica Neue Black Condensed"/>
                  <a:sym typeface="Helvetica Neue Black Condensed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256250"/>
              <a:ext cx="1128251" cy="643841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Reflector Clusters</a:t>
              </a:r>
            </a:p>
          </p:txBody>
        </p:sp>
      </p:grpSp>
      <p:sp>
        <p:nvSpPr>
          <p:cNvPr id="376" name="Shape 376"/>
          <p:cNvSpPr/>
          <p:nvPr/>
        </p:nvSpPr>
        <p:spPr>
          <a:xfrm flipV="1">
            <a:off x="5450879" y="1437208"/>
            <a:ext cx="1" cy="3549634"/>
          </a:xfrm>
          <a:prstGeom prst="line">
            <a:avLst/>
          </a:prstGeom>
          <a:ln w="25400" cap="rnd">
            <a:solidFill>
              <a:srgbClr val="A7A7A7"/>
            </a:solidFill>
            <a:custDash>
              <a:ds d="100000" sp="200000"/>
            </a:custDash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379" name="Group 379"/>
          <p:cNvGrpSpPr/>
          <p:nvPr/>
        </p:nvGrpSpPr>
        <p:grpSpPr>
          <a:xfrm>
            <a:off x="4685980" y="1373985"/>
            <a:ext cx="1727501" cy="320433"/>
            <a:chOff x="0" y="0"/>
            <a:chExt cx="1727500" cy="320432"/>
          </a:xfrm>
        </p:grpSpPr>
        <p:sp>
          <p:nvSpPr>
            <p:cNvPr id="377" name="Shape 377"/>
            <p:cNvSpPr/>
            <p:nvPr/>
          </p:nvSpPr>
          <p:spPr>
            <a:xfrm>
              <a:off x="778324" y="0"/>
              <a:ext cx="949177" cy="3204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Control ▶︎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3054"/>
              <a:ext cx="746316" cy="3060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500">
                  <a:solidFill>
                    <a:srgbClr val="535353"/>
                  </a:solidFill>
                </a:defRPr>
              </a:lvl1pPr>
            </a:lstStyle>
            <a:p>
              <a:pPr/>
              <a:r>
                <a:t>◀︎ Data</a:t>
              </a:r>
            </a:p>
          </p:txBody>
        </p:sp>
      </p:grpSp>
      <p:grpSp>
        <p:nvGrpSpPr>
          <p:cNvPr id="383" name="Group 383"/>
          <p:cNvGrpSpPr/>
          <p:nvPr/>
        </p:nvGrpSpPr>
        <p:grpSpPr>
          <a:xfrm>
            <a:off x="2279305" y="2177691"/>
            <a:ext cx="1616217" cy="494975"/>
            <a:chOff x="0" y="0"/>
            <a:chExt cx="1616216" cy="494973"/>
          </a:xfrm>
        </p:grpSpPr>
        <p:sp>
          <p:nvSpPr>
            <p:cNvPr id="380" name="Shape 380"/>
            <p:cNvSpPr/>
            <p:nvPr/>
          </p:nvSpPr>
          <p:spPr>
            <a:xfrm flipV="1">
              <a:off x="-1" y="6839"/>
              <a:ext cx="2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 flipH="1" flipV="1">
              <a:off x="249305" y="86080"/>
              <a:ext cx="1124118" cy="408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616216" y="0"/>
              <a:ext cx="1" cy="43886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1674092" y="3538502"/>
            <a:ext cx="2960201" cy="409679"/>
            <a:chOff x="0" y="0"/>
            <a:chExt cx="2960200" cy="409677"/>
          </a:xfrm>
        </p:grpSpPr>
        <p:sp>
          <p:nvSpPr>
            <p:cNvPr id="384" name="Shape 384"/>
            <p:cNvSpPr/>
            <p:nvPr/>
          </p:nvSpPr>
          <p:spPr>
            <a:xfrm flipV="1">
              <a:off x="1602003" y="-1"/>
              <a:ext cx="482268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85" name="Shape 385"/>
            <p:cNvSpPr/>
            <p:nvPr/>
          </p:nvSpPr>
          <p:spPr>
            <a:xfrm flipH="1" flipV="1">
              <a:off x="2578383" y="99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86" name="Shape 386"/>
            <p:cNvSpPr/>
            <p:nvPr/>
          </p:nvSpPr>
          <p:spPr>
            <a:xfrm flipH="1" flipV="1">
              <a:off x="976810" y="22675"/>
              <a:ext cx="381818" cy="38181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 flipV="1">
              <a:off x="0" y="-1"/>
              <a:ext cx="482267" cy="40967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bevel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108082" y="4830682"/>
            <a:ext cx="5005882" cy="1556860"/>
            <a:chOff x="0" y="0"/>
            <a:chExt cx="5005881" cy="1556858"/>
          </a:xfrm>
        </p:grpSpPr>
        <p:grpSp>
          <p:nvGrpSpPr>
            <p:cNvPr id="396" name="Group 396"/>
            <p:cNvGrpSpPr/>
            <p:nvPr/>
          </p:nvGrpSpPr>
          <p:grpSpPr>
            <a:xfrm>
              <a:off x="0" y="419338"/>
              <a:ext cx="5005882" cy="1137521"/>
              <a:chOff x="0" y="0"/>
              <a:chExt cx="5005881" cy="1137520"/>
            </a:xfrm>
          </p:grpSpPr>
          <p:pic>
            <p:nvPicPr>
              <p:cNvPr id="389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1273136" y="0"/>
                <a:ext cx="395125" cy="9658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0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6" t="0" r="29545" b="0"/>
              <a:stretch>
                <a:fillRect/>
              </a:stretch>
            </p:blipFill>
            <p:spPr>
              <a:xfrm>
                <a:off x="2899140" y="3500"/>
                <a:ext cx="393693" cy="96238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91" name="1439521716_Little_Boy_Green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29545" t="0" r="29546" b="0"/>
              <a:stretch>
                <a:fillRect/>
              </a:stretch>
            </p:blipFill>
            <p:spPr>
              <a:xfrm>
                <a:off x="4429704" y="224"/>
                <a:ext cx="395033" cy="96566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92" name="Shape 392"/>
              <p:cNvSpPr/>
              <p:nvPr/>
            </p:nvSpPr>
            <p:spPr>
              <a:xfrm>
                <a:off x="1667800" y="698658"/>
                <a:ext cx="271806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3260380" y="698658"/>
                <a:ext cx="180087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394" name="Shape 394"/>
              <p:cNvSpPr/>
              <p:nvPr/>
            </p:nvSpPr>
            <p:spPr>
              <a:xfrm>
                <a:off x="4761241" y="696376"/>
                <a:ext cx="244641" cy="4388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2300">
                    <a:latin typeface="Helvetica Neue Black Condensed"/>
                    <a:ea typeface="Helvetica Neue Black Condensed"/>
                    <a:cs typeface="Helvetica Neue Black Condensed"/>
                    <a:sym typeface="Helvetica Neue Black Condensed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395" name="Shape 395"/>
              <p:cNvSpPr/>
              <p:nvPr/>
            </p:nvSpPr>
            <p:spPr>
              <a:xfrm>
                <a:off x="0" y="300777"/>
                <a:ext cx="1128251" cy="364440"/>
              </a:xfrm>
              <a:prstGeom prst="rect">
                <a:avLst/>
              </a:prstGeom>
              <a:solidFill>
                <a:srgbClr val="A7A7A7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pPr/>
                <a:r>
                  <a:t>Clients</a:t>
                </a:r>
              </a:p>
            </p:txBody>
          </p:sp>
        </p:grpSp>
        <p:grpSp>
          <p:nvGrpSpPr>
            <p:cNvPr id="401" name="Group 401"/>
            <p:cNvGrpSpPr/>
            <p:nvPr/>
          </p:nvGrpSpPr>
          <p:grpSpPr>
            <a:xfrm>
              <a:off x="1470779" y="0"/>
              <a:ext cx="3156371" cy="577418"/>
              <a:chOff x="0" y="0"/>
              <a:chExt cx="3156369" cy="577417"/>
            </a:xfrm>
          </p:grpSpPr>
          <p:sp>
            <p:nvSpPr>
              <p:cNvPr id="397" name="Shape 397"/>
              <p:cNvSpPr/>
              <p:nvPr/>
            </p:nvSpPr>
            <p:spPr>
              <a:xfrm flipV="1">
                <a:off x="1964757" y="23541"/>
                <a:ext cx="840630" cy="553877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8" name="Shape 398"/>
              <p:cNvSpPr/>
              <p:nvPr/>
            </p:nvSpPr>
            <p:spPr>
              <a:xfrm flipV="1">
                <a:off x="3156369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399" name="Shape 399"/>
              <p:cNvSpPr/>
              <p:nvPr/>
            </p:nvSpPr>
            <p:spPr>
              <a:xfrm flipV="1">
                <a:off x="1635096" y="0"/>
                <a:ext cx="1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400" name="Shape 400"/>
              <p:cNvSpPr/>
              <p:nvPr/>
            </p:nvSpPr>
            <p:spPr>
              <a:xfrm flipV="1">
                <a:off x="-1" y="0"/>
                <a:ext cx="2" cy="438862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38100" dist="20000" dir="5400000">
                  <a:srgbClr val="000000">
                    <a:alpha val="38000"/>
                  </a:srgbClr>
                </a:outerShdw>
              </a:effec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</p:grpSp>
      <p:grpSp>
        <p:nvGrpSpPr>
          <p:cNvPr id="415" name="Group 415"/>
          <p:cNvGrpSpPr/>
          <p:nvPr/>
        </p:nvGrpSpPr>
        <p:grpSpPr>
          <a:xfrm>
            <a:off x="962251" y="2496737"/>
            <a:ext cx="7660203" cy="2960140"/>
            <a:chOff x="0" y="0"/>
            <a:chExt cx="7660201" cy="2960139"/>
          </a:xfrm>
        </p:grpSpPr>
        <p:sp>
          <p:nvSpPr>
            <p:cNvPr id="403" name="Shape 403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1K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6043984" y="692283"/>
              <a:ext cx="1616218" cy="394558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Capacity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3026155" y="9504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2K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3K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200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750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2K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300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500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300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750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700</a:t>
              </a:r>
            </a:p>
          </p:txBody>
        </p:sp>
      </p:grpSp>
      <p:grpSp>
        <p:nvGrpSpPr>
          <p:cNvPr id="428" name="Group 428"/>
          <p:cNvGrpSpPr/>
          <p:nvPr/>
        </p:nvGrpSpPr>
        <p:grpSpPr>
          <a:xfrm>
            <a:off x="962251" y="2173795"/>
            <a:ext cx="7283030" cy="2960140"/>
            <a:chOff x="0" y="0"/>
            <a:chExt cx="7283028" cy="2960139"/>
          </a:xfrm>
        </p:grpSpPr>
        <p:sp>
          <p:nvSpPr>
            <p:cNvPr id="416" name="Shape 416"/>
            <p:cNvSpPr/>
            <p:nvPr/>
          </p:nvSpPr>
          <p:spPr>
            <a:xfrm>
              <a:off x="6043984" y="467444"/>
              <a:ext cx="1239045" cy="394557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Link Cost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1960880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3026155" y="984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100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675640" y="0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228600" y="1173642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25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1300480" y="1496583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2672079" y="1496583"/>
              <a:ext cx="462123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3700859" y="1173642"/>
              <a:ext cx="462123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15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2656886"/>
              <a:ext cx="462122" cy="303254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1605280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2843275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4347971" y="2644774"/>
              <a:ext cx="462122" cy="303253"/>
            </a:xfrm>
            <a:prstGeom prst="roundRect">
              <a:avLst>
                <a:gd name="adj" fmla="val 23096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5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29" name="Shape 429"/>
          <p:cNvSpPr/>
          <p:nvPr/>
        </p:nvSpPr>
        <p:spPr>
          <a:xfrm>
            <a:off x="725388" y="2207584"/>
            <a:ext cx="7693224" cy="3451249"/>
          </a:xfrm>
          <a:prstGeom prst="roundRect">
            <a:avLst>
              <a:gd name="adj" fmla="val 0"/>
            </a:avLst>
          </a:prstGeom>
          <a:solidFill>
            <a:srgbClr val="FFFFFF">
              <a:alpha val="95000"/>
            </a:srgbClr>
          </a:solidFill>
          <a:ln w="25400">
            <a:solidFill>
              <a:srgbClr val="A7A7A7">
                <a:alpha val="95000"/>
              </a:srgbClr>
            </a:solidFill>
            <a:bevel/>
          </a:ln>
          <a:effectLst>
            <a:outerShdw sx="100000" sy="100000" kx="0" ky="0" algn="b" rotWithShape="0" blurRad="114300" dist="83016" dir="2296308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lvl="1" indent="0" algn="ctr">
              <a:defRPr sz="5400"/>
            </a:pPr>
            <a:r>
              <a:t>Objective:</a:t>
            </a:r>
          </a:p>
          <a:p>
            <a:pPr lvl="1" indent="0" algn="ctr">
              <a:defRPr sz="5400"/>
            </a:pPr>
            <a:r>
              <a:t>Maximize service quality &amp;</a:t>
            </a:r>
          </a:p>
          <a:p>
            <a:pPr lvl="1" indent="0" algn="ctr">
              <a:defRPr sz="5400"/>
            </a:pPr>
            <a:r>
              <a:t>Minimize delivery cost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Problems with CDNs Today</a:t>
            </a:r>
          </a:p>
        </p:txBody>
      </p:sp>
      <p:pic>
        <p:nvPicPr>
          <p:cNvPr id="432" name="bitrat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810" y="1820936"/>
            <a:ext cx="5400370" cy="4050279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 flipV="1">
            <a:off x="5715000" y="1338696"/>
            <a:ext cx="0" cy="5288488"/>
          </a:xfrm>
          <a:prstGeom prst="line">
            <a:avLst/>
          </a:prstGeom>
          <a:ln w="25400">
            <a:solidFill>
              <a:srgbClr val="DDDDDD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pPr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34" name="Shape 434"/>
          <p:cNvSpPr/>
          <p:nvPr/>
        </p:nvSpPr>
        <p:spPr>
          <a:xfrm>
            <a:off x="1419605" y="1363980"/>
            <a:ext cx="308406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Service Quality</a:t>
            </a:r>
          </a:p>
        </p:txBody>
      </p:sp>
      <p:sp>
        <p:nvSpPr>
          <p:cNvPr id="435" name="Shape 435"/>
          <p:cNvSpPr/>
          <p:nvPr/>
        </p:nvSpPr>
        <p:spPr>
          <a:xfrm>
            <a:off x="1209586" y="5784820"/>
            <a:ext cx="3504108" cy="6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>
                <a:solidFill>
                  <a:srgbClr val="535353"/>
                </a:solidFill>
              </a:defRPr>
            </a:pPr>
            <a:r>
              <a:t>modeling user-generated content</a:t>
            </a:r>
          </a:p>
        </p:txBody>
      </p:sp>
      <p:sp>
        <p:nvSpPr>
          <p:cNvPr id="436" name="Shape 436"/>
          <p:cNvSpPr/>
          <p:nvPr/>
        </p:nvSpPr>
        <p:spPr>
          <a:xfrm>
            <a:off x="6049066" y="1363980"/>
            <a:ext cx="2746249" cy="59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500"/>
            </a:lvl1pPr>
          </a:lstStyle>
          <a:p>
            <a:pPr/>
            <a:r>
              <a:t>Delivery Cost</a:t>
            </a:r>
          </a:p>
        </p:txBody>
      </p:sp>
      <p:sp>
        <p:nvSpPr>
          <p:cNvPr id="437" name="Shape 437"/>
          <p:cNvSpPr/>
          <p:nvPr/>
        </p:nvSpPr>
        <p:spPr>
          <a:xfrm>
            <a:off x="5795887" y="5835265"/>
            <a:ext cx="3126334" cy="542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535353"/>
                </a:solidFill>
              </a:defRPr>
            </a:pPr>
            <a:r>
              <a:t>Simulation using Conviva traces,</a:t>
            </a:r>
          </a:p>
          <a:p>
            <a:pPr algn="ctr">
              <a:defRPr sz="1600">
                <a:solidFill>
                  <a:srgbClr val="535353"/>
                </a:solidFill>
              </a:defRPr>
            </a:pPr>
            <a:r>
              <a:t>modeling large sports events</a:t>
            </a:r>
          </a:p>
        </p:txBody>
      </p:sp>
      <p:sp>
        <p:nvSpPr>
          <p:cNvPr id="438" name="Shape 438"/>
          <p:cNvSpPr/>
          <p:nvPr/>
        </p:nvSpPr>
        <p:spPr>
          <a:xfrm>
            <a:off x="6730841" y="1854021"/>
            <a:ext cx="1382700" cy="36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/>
            </a:lvl1pPr>
          </a:lstStyle>
          <a:p>
            <a:pPr/>
            <a:r>
              <a:t>(per request)</a:t>
            </a:r>
          </a:p>
        </p:txBody>
      </p:sp>
      <p:grpSp>
        <p:nvGrpSpPr>
          <p:cNvPr id="442" name="Group 442"/>
          <p:cNvGrpSpPr/>
          <p:nvPr/>
        </p:nvGrpSpPr>
        <p:grpSpPr>
          <a:xfrm>
            <a:off x="6475207" y="2467697"/>
            <a:ext cx="1898311" cy="1280724"/>
            <a:chOff x="0" y="0"/>
            <a:chExt cx="1898310" cy="1280723"/>
          </a:xfrm>
        </p:grpSpPr>
        <p:sp>
          <p:nvSpPr>
            <p:cNvPr id="439" name="Shape 439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3">
                <a:satOff val="-6373"/>
                <a:lumOff val="-1082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0514" y="70834"/>
              <a:ext cx="617729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CDN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236316" y="322192"/>
              <a:ext cx="1425678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2.0x</a:t>
              </a:r>
            </a:p>
          </p:txBody>
        </p:sp>
      </p:grpSp>
      <p:grpSp>
        <p:nvGrpSpPr>
          <p:cNvPr id="446" name="Group 446"/>
          <p:cNvGrpSpPr/>
          <p:nvPr/>
        </p:nvGrpSpPr>
        <p:grpSpPr>
          <a:xfrm>
            <a:off x="6475207" y="3967083"/>
            <a:ext cx="1898311" cy="1280724"/>
            <a:chOff x="0" y="0"/>
            <a:chExt cx="1898310" cy="1280723"/>
          </a:xfrm>
        </p:grpSpPr>
        <p:sp>
          <p:nvSpPr>
            <p:cNvPr id="443" name="Shape 443"/>
            <p:cNvSpPr/>
            <p:nvPr/>
          </p:nvSpPr>
          <p:spPr>
            <a:xfrm>
              <a:off x="0" y="0"/>
              <a:ext cx="1898311" cy="1280724"/>
            </a:xfrm>
            <a:prstGeom prst="roundRect">
              <a:avLst>
                <a:gd name="adj" fmla="val 12753"/>
              </a:avLst>
            </a:prstGeom>
            <a:solidFill>
              <a:schemeClr val="accent1">
                <a:satOff val="-4409"/>
                <a:lumOff val="-1050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10514" y="70834"/>
              <a:ext cx="1192887" cy="45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pPr/>
              <a:r>
                <a:t>OPTIMAL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236317" y="322192"/>
              <a:ext cx="1425677" cy="922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54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1.0x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