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10" r:id="rId4"/>
    <p:sldId id="320" r:id="rId5"/>
    <p:sldId id="298" r:id="rId6"/>
    <p:sldId id="328" r:id="rId7"/>
    <p:sldId id="282" r:id="rId8"/>
    <p:sldId id="285" r:id="rId9"/>
    <p:sldId id="283" r:id="rId10"/>
    <p:sldId id="299" r:id="rId11"/>
    <p:sldId id="317" r:id="rId12"/>
    <p:sldId id="300" r:id="rId13"/>
    <p:sldId id="322" r:id="rId14"/>
    <p:sldId id="268" r:id="rId15"/>
    <p:sldId id="316" r:id="rId16"/>
    <p:sldId id="332" r:id="rId17"/>
    <p:sldId id="314" r:id="rId18"/>
    <p:sldId id="269" r:id="rId19"/>
    <p:sldId id="323" r:id="rId20"/>
    <p:sldId id="333" r:id="rId21"/>
    <p:sldId id="330" r:id="rId22"/>
    <p:sldId id="319" r:id="rId23"/>
    <p:sldId id="277" r:id="rId24"/>
    <p:sldId id="331" r:id="rId25"/>
    <p:sldId id="278" r:id="rId26"/>
    <p:sldId id="271" r:id="rId27"/>
    <p:sldId id="290" r:id="rId28"/>
    <p:sldId id="324" r:id="rId29"/>
    <p:sldId id="326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5616" autoAdjust="0"/>
    <p:restoredTop sz="89291" autoAdjust="0"/>
  </p:normalViewPr>
  <p:slideViewPr>
    <p:cSldViewPr>
      <p:cViewPr varScale="1">
        <p:scale>
          <a:sx n="81" d="100"/>
          <a:sy n="81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ok\Desktop\cdf-high-tra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ok\Desktop\intra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hok\Desktop\max-lin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-ashana\Desktop\sigcomm-data\csvfiles\flash-simulation.25.75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-ashana\Desktop\sigcomm-data\csvfiles\staleanal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tx>
            <c:v>RE</c:v>
          </c:tx>
          <c:marker>
            <c:symbol val="none"/>
          </c:marker>
          <c:xVal>
            <c:numRef>
              <c:f>Sheet1!$A$1:$A$24</c:f>
              <c:numCache>
                <c:formatCode>General</c:formatCode>
                <c:ptCount val="24"/>
                <c:pt idx="0">
                  <c:v>0</c:v>
                </c:pt>
                <c:pt idx="1">
                  <c:v>2.0000000000000004E-2</c:v>
                </c:pt>
                <c:pt idx="2">
                  <c:v>4.0000000000000008E-2</c:v>
                </c:pt>
                <c:pt idx="3">
                  <c:v>6.0000000000000012E-2</c:v>
                </c:pt>
                <c:pt idx="4">
                  <c:v>8.0000000000000016E-2</c:v>
                </c:pt>
                <c:pt idx="5">
                  <c:v>0.1</c:v>
                </c:pt>
                <c:pt idx="6">
                  <c:v>0.12000000000000001</c:v>
                </c:pt>
                <c:pt idx="7">
                  <c:v>0.14000000000000001</c:v>
                </c:pt>
                <c:pt idx="8">
                  <c:v>0.16000000000000003</c:v>
                </c:pt>
                <c:pt idx="9">
                  <c:v>0.18000000000000002</c:v>
                </c:pt>
                <c:pt idx="10">
                  <c:v>0.2</c:v>
                </c:pt>
                <c:pt idx="11">
                  <c:v>0.22000000000000003</c:v>
                </c:pt>
                <c:pt idx="12">
                  <c:v>0.24000000000000002</c:v>
                </c:pt>
                <c:pt idx="13">
                  <c:v>0.26</c:v>
                </c:pt>
                <c:pt idx="14">
                  <c:v>0.28000000000000008</c:v>
                </c:pt>
                <c:pt idx="15">
                  <c:v>0.30000000000000004</c:v>
                </c:pt>
                <c:pt idx="16">
                  <c:v>0.32000000000000006</c:v>
                </c:pt>
                <c:pt idx="17">
                  <c:v>0.34000000000000008</c:v>
                </c:pt>
                <c:pt idx="18">
                  <c:v>0.36000000000000004</c:v>
                </c:pt>
                <c:pt idx="19">
                  <c:v>0.38000000000000006</c:v>
                </c:pt>
                <c:pt idx="20">
                  <c:v>0.4</c:v>
                </c:pt>
                <c:pt idx="21">
                  <c:v>0.42000000000000004</c:v>
                </c:pt>
                <c:pt idx="22">
                  <c:v>0.44000000000000006</c:v>
                </c:pt>
                <c:pt idx="23">
                  <c:v>0.46</c:v>
                </c:pt>
              </c:numCache>
            </c:numRef>
          </c:xVal>
          <c:yVal>
            <c:numRef>
              <c:f>Sheet1!$B$1:$B$24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1.0000000000000002E-2</c:v>
                </c:pt>
                <c:pt idx="8">
                  <c:v>7.0000000000000021E-2</c:v>
                </c:pt>
                <c:pt idx="9">
                  <c:v>0.13</c:v>
                </c:pt>
                <c:pt idx="10">
                  <c:v>0.2</c:v>
                </c:pt>
                <c:pt idx="11">
                  <c:v>0.4</c:v>
                </c:pt>
                <c:pt idx="12">
                  <c:v>0.45</c:v>
                </c:pt>
                <c:pt idx="13">
                  <c:v>0.5</c:v>
                </c:pt>
                <c:pt idx="14">
                  <c:v>0.60000000000000009</c:v>
                </c:pt>
                <c:pt idx="15">
                  <c:v>0.68000000000000016</c:v>
                </c:pt>
                <c:pt idx="16">
                  <c:v>0.8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yVal>
        </c:ser>
        <c:ser>
          <c:idx val="1"/>
          <c:order val="1"/>
          <c:tx>
            <c:v>RE +Routing</c:v>
          </c:tx>
          <c:marker>
            <c:symbol val="none"/>
          </c:marker>
          <c:xVal>
            <c:numRef>
              <c:f>Sheet1!$A$1:$A$24</c:f>
              <c:numCache>
                <c:formatCode>General</c:formatCode>
                <c:ptCount val="24"/>
                <c:pt idx="0">
                  <c:v>0</c:v>
                </c:pt>
                <c:pt idx="1">
                  <c:v>2.0000000000000004E-2</c:v>
                </c:pt>
                <c:pt idx="2">
                  <c:v>4.0000000000000008E-2</c:v>
                </c:pt>
                <c:pt idx="3">
                  <c:v>6.0000000000000012E-2</c:v>
                </c:pt>
                <c:pt idx="4">
                  <c:v>8.0000000000000016E-2</c:v>
                </c:pt>
                <c:pt idx="5">
                  <c:v>0.1</c:v>
                </c:pt>
                <c:pt idx="6">
                  <c:v>0.12000000000000001</c:v>
                </c:pt>
                <c:pt idx="7">
                  <c:v>0.14000000000000001</c:v>
                </c:pt>
                <c:pt idx="8">
                  <c:v>0.16000000000000003</c:v>
                </c:pt>
                <c:pt idx="9">
                  <c:v>0.18000000000000002</c:v>
                </c:pt>
                <c:pt idx="10">
                  <c:v>0.2</c:v>
                </c:pt>
                <c:pt idx="11">
                  <c:v>0.22000000000000003</c:v>
                </c:pt>
                <c:pt idx="12">
                  <c:v>0.24000000000000002</c:v>
                </c:pt>
                <c:pt idx="13">
                  <c:v>0.26</c:v>
                </c:pt>
                <c:pt idx="14">
                  <c:v>0.28000000000000008</c:v>
                </c:pt>
                <c:pt idx="15">
                  <c:v>0.30000000000000004</c:v>
                </c:pt>
                <c:pt idx="16">
                  <c:v>0.32000000000000006</c:v>
                </c:pt>
                <c:pt idx="17">
                  <c:v>0.34000000000000008</c:v>
                </c:pt>
                <c:pt idx="18">
                  <c:v>0.36000000000000004</c:v>
                </c:pt>
                <c:pt idx="19">
                  <c:v>0.38000000000000006</c:v>
                </c:pt>
                <c:pt idx="20">
                  <c:v>0.4</c:v>
                </c:pt>
                <c:pt idx="21">
                  <c:v>0.42000000000000004</c:v>
                </c:pt>
                <c:pt idx="22">
                  <c:v>0.44000000000000006</c:v>
                </c:pt>
                <c:pt idx="23">
                  <c:v>0.46</c:v>
                </c:pt>
              </c:numCache>
            </c:numRef>
          </c:xVal>
          <c:yVal>
            <c:numRef>
              <c:f>Sheet1!$C$1:$C$24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1.0000000000000002E-2</c:v>
                </c:pt>
                <c:pt idx="11">
                  <c:v>0.18000000000000002</c:v>
                </c:pt>
                <c:pt idx="12">
                  <c:v>0.38000000000000006</c:v>
                </c:pt>
                <c:pt idx="13">
                  <c:v>0.42000000000000004</c:v>
                </c:pt>
                <c:pt idx="14">
                  <c:v>0.48000000000000004</c:v>
                </c:pt>
                <c:pt idx="15">
                  <c:v>0.52</c:v>
                </c:pt>
                <c:pt idx="16">
                  <c:v>0.6100000000000001</c:v>
                </c:pt>
                <c:pt idx="17">
                  <c:v>0.63000000000000012</c:v>
                </c:pt>
                <c:pt idx="18">
                  <c:v>0.65000000000000013</c:v>
                </c:pt>
                <c:pt idx="19">
                  <c:v>0.76000000000000012</c:v>
                </c:pt>
                <c:pt idx="20">
                  <c:v>0.82000000000000006</c:v>
                </c:pt>
                <c:pt idx="21">
                  <c:v>0.95000000000000007</c:v>
                </c:pt>
                <c:pt idx="22">
                  <c:v>1</c:v>
                </c:pt>
                <c:pt idx="23">
                  <c:v>1</c:v>
                </c:pt>
              </c:numCache>
            </c:numRef>
          </c:yVal>
        </c:ser>
        <c:axId val="71322624"/>
        <c:axId val="71328896"/>
      </c:scatterChart>
      <c:valAx>
        <c:axId val="71322624"/>
        <c:scaling>
          <c:orientation val="minMax"/>
          <c:max val="0.45"/>
          <c:min val="0.1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Reduction</a:t>
                </a:r>
                <a:r>
                  <a:rPr lang="en-US" sz="2000" baseline="0"/>
                  <a:t> in Network Footprint</a:t>
                </a:r>
                <a:endParaRPr lang="en-US" sz="200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71328896"/>
        <c:crosses val="autoZero"/>
        <c:crossBetween val="midCat"/>
      </c:valAx>
      <c:valAx>
        <c:axId val="71328896"/>
        <c:scaling>
          <c:orientation val="minMax"/>
          <c:max val="1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 smtClean="0"/>
                  <a:t>Fraction of Border Routers</a:t>
                </a:r>
                <a:endParaRPr lang="en-US" sz="20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71322624"/>
        <c:crosses val="autoZero"/>
        <c:crossBetween val="midCat"/>
      </c:valAx>
    </c:plotArea>
    <c:legend>
      <c:legendPos val="t"/>
      <c:layout/>
      <c:txPr>
        <a:bodyPr/>
        <a:lstStyle/>
        <a:p>
          <a:pPr>
            <a:defRPr sz="20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tx>
            <c:v>RE</c:v>
          </c:tx>
          <c:xVal>
            <c:numRef>
              <c:f>intra!$A$1:$A$11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0.60000000000000009</c:v>
                </c:pt>
                <c:pt idx="7">
                  <c:v>0.70000000000000007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intra!$B$1:$B$11</c:f>
              <c:numCache>
                <c:formatCode>General</c:formatCode>
                <c:ptCount val="11"/>
                <c:pt idx="0">
                  <c:v>6.5800000000000011E-2</c:v>
                </c:pt>
                <c:pt idx="1">
                  <c:v>0.10900000000000001</c:v>
                </c:pt>
                <c:pt idx="2">
                  <c:v>0.15300000000000002</c:v>
                </c:pt>
                <c:pt idx="3">
                  <c:v>0.19600000000000001</c:v>
                </c:pt>
                <c:pt idx="4">
                  <c:v>0.23900000000000002</c:v>
                </c:pt>
                <c:pt idx="5">
                  <c:v>0.28300000000000003</c:v>
                </c:pt>
                <c:pt idx="6">
                  <c:v>0.32500000000000007</c:v>
                </c:pt>
                <c:pt idx="7">
                  <c:v>0.36900000000000011</c:v>
                </c:pt>
                <c:pt idx="8">
                  <c:v>0.41300000000000003</c:v>
                </c:pt>
                <c:pt idx="9">
                  <c:v>0.45600000000000002</c:v>
                </c:pt>
                <c:pt idx="10">
                  <c:v>0.5</c:v>
                </c:pt>
              </c:numCache>
            </c:numRef>
          </c:yVal>
        </c:ser>
        <c:ser>
          <c:idx val="1"/>
          <c:order val="1"/>
          <c:tx>
            <c:v>RE+Routing</c:v>
          </c:tx>
          <c:xVal>
            <c:numRef>
              <c:f>intra!$A$1:$A$11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0.60000000000000009</c:v>
                </c:pt>
                <c:pt idx="7">
                  <c:v>0.70000000000000007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intra!$C$1:$C$11</c:f>
              <c:numCache>
                <c:formatCode>General</c:formatCode>
                <c:ptCount val="11"/>
                <c:pt idx="0">
                  <c:v>0.26117400000000002</c:v>
                </c:pt>
                <c:pt idx="1">
                  <c:v>0.28200000000000003</c:v>
                </c:pt>
                <c:pt idx="2">
                  <c:v>0.3050000000000001</c:v>
                </c:pt>
                <c:pt idx="3">
                  <c:v>0.32600000000000007</c:v>
                </c:pt>
                <c:pt idx="4">
                  <c:v>0.34700000000000003</c:v>
                </c:pt>
                <c:pt idx="5">
                  <c:v>0.36900000000000011</c:v>
                </c:pt>
                <c:pt idx="6">
                  <c:v>0.39000000000000007</c:v>
                </c:pt>
                <c:pt idx="7">
                  <c:v>0.41200000000000003</c:v>
                </c:pt>
                <c:pt idx="8">
                  <c:v>0.43300000000000005</c:v>
                </c:pt>
                <c:pt idx="9">
                  <c:v>0.46100000000000002</c:v>
                </c:pt>
                <c:pt idx="10">
                  <c:v>0.5</c:v>
                </c:pt>
              </c:numCache>
            </c:numRef>
          </c:yVal>
        </c:ser>
        <c:axId val="70750592"/>
        <c:axId val="70752512"/>
      </c:scatterChart>
      <c:valAx>
        <c:axId val="70750592"/>
        <c:scaling>
          <c:orientation val="minMax"/>
          <c:max val="1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Intra-flow</a:t>
                </a:r>
                <a:r>
                  <a:rPr lang="en-US" sz="2000" baseline="0"/>
                  <a:t> redundancy</a:t>
                </a:r>
                <a:endParaRPr lang="en-US" sz="200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70752512"/>
        <c:crosses val="autoZero"/>
        <c:crossBetween val="midCat"/>
      </c:valAx>
      <c:valAx>
        <c:axId val="707525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Reduction in </a:t>
                </a:r>
                <a:r>
                  <a:rPr lang="en-US" sz="2000" dirty="0" smtClean="0"/>
                  <a:t>Network Footprint </a:t>
                </a:r>
                <a:endParaRPr lang="en-US" sz="20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70750592"/>
        <c:crosses val="autoZero"/>
        <c:crossBetween val="midCat"/>
      </c:valAx>
    </c:plotArea>
    <c:legend>
      <c:legendPos val="t"/>
      <c:layout/>
      <c:txPr>
        <a:bodyPr/>
        <a:lstStyle/>
        <a:p>
          <a:pPr>
            <a:defRPr sz="2000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v>RE</c:v>
          </c:tx>
          <c:cat>
            <c:strLit>
              <c:ptCount val="2"/>
              <c:pt idx="0">
                <c:v>(0.2,1.0)</c:v>
              </c:pt>
              <c:pt idx="1">
                <c:v>(0.5,0.5)</c:v>
              </c:pt>
            </c:strLit>
          </c:cat>
          <c:val>
            <c:numRef>
              <c:f>Sheet1!$B$1:$C$1</c:f>
              <c:numCache>
                <c:formatCode>General</c:formatCode>
                <c:ptCount val="2"/>
                <c:pt idx="0">
                  <c:v>1.0000000000000002E-2</c:v>
                </c:pt>
                <c:pt idx="1">
                  <c:v>0.26</c:v>
                </c:pt>
              </c:numCache>
            </c:numRef>
          </c:val>
        </c:ser>
        <c:ser>
          <c:idx val="1"/>
          <c:order val="1"/>
          <c:tx>
            <c:v>RE + Routing</c:v>
          </c:tx>
          <c:cat>
            <c:strLit>
              <c:ptCount val="2"/>
              <c:pt idx="0">
                <c:v>(0.2,1.0)</c:v>
              </c:pt>
              <c:pt idx="1">
                <c:v>(0.5,0.5)</c:v>
              </c:pt>
            </c:strLit>
          </c:cat>
          <c:val>
            <c:numRef>
              <c:f>Sheet1!$B$2:$C$2</c:f>
              <c:numCache>
                <c:formatCode>General</c:formatCode>
                <c:ptCount val="2"/>
                <c:pt idx="0">
                  <c:v>0.1</c:v>
                </c:pt>
                <c:pt idx="1">
                  <c:v>0.37000000000000005</c:v>
                </c:pt>
              </c:numCache>
            </c:numRef>
          </c:val>
        </c:ser>
        <c:axId val="71425024"/>
        <c:axId val="71435392"/>
      </c:barChart>
      <c:catAx>
        <c:axId val="714250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(Overall</a:t>
                </a:r>
                <a:r>
                  <a:rPr lang="en-US" sz="2000" baseline="0"/>
                  <a:t> redundancy, Inter flow redundancy)</a:t>
                </a:r>
                <a:endParaRPr lang="en-US" sz="2000"/>
              </a:p>
            </c:rich>
          </c:tx>
          <c:layout>
            <c:manualLayout>
              <c:xMode val="edge"/>
              <c:yMode val="edge"/>
              <c:x val="0.21459809711286096"/>
              <c:y val="0.80966680461152674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71435392"/>
        <c:crosses val="autoZero"/>
        <c:auto val="1"/>
        <c:lblAlgn val="ctr"/>
        <c:lblOffset val="100"/>
      </c:catAx>
      <c:valAx>
        <c:axId val="7143539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Reduction</a:t>
                </a:r>
                <a:r>
                  <a:rPr lang="en-US" sz="2000" baseline="0" dirty="0"/>
                  <a:t> </a:t>
                </a:r>
                <a:r>
                  <a:rPr lang="en-US" sz="2000" baseline="0" dirty="0" smtClean="0"/>
                  <a:t>in</a:t>
                </a:r>
              </a:p>
              <a:p>
                <a:pPr>
                  <a:defRPr sz="2000"/>
                </a:pPr>
                <a:r>
                  <a:rPr lang="en-US" sz="2000" baseline="0" dirty="0" smtClean="0"/>
                  <a:t>Max </a:t>
                </a:r>
                <a:r>
                  <a:rPr lang="en-US" sz="2000" baseline="0" dirty="0"/>
                  <a:t>Link Utilization</a:t>
                </a:r>
                <a:endParaRPr lang="en-US" sz="20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7142502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0386787589051382"/>
          <c:y val="1.6836195965366927E-2"/>
          <c:w val="0.59613212410948624"/>
          <c:h val="8.466021485372284E-2"/>
        </c:manualLayout>
      </c:layout>
      <c:txPr>
        <a:bodyPr/>
        <a:lstStyle/>
        <a:p>
          <a:pPr>
            <a:defRPr sz="2000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tx>
            <c:v>SP-MaxLoad</c:v>
          </c:tx>
          <c:xVal>
            <c:numRef>
              <c:f>'flash-simulation.25.75'!$A$1:$A$11</c:f>
              <c:numCache>
                <c:formatCode>General</c:formatCode>
                <c:ptCount val="11"/>
                <c:pt idx="0">
                  <c:v>1</c:v>
                </c:pt>
                <c:pt idx="1">
                  <c:v>1.6000239549999999</c:v>
                </c:pt>
                <c:pt idx="2">
                  <c:v>1.9206824330000143</c:v>
                </c:pt>
                <c:pt idx="3">
                  <c:v>2.2405698810000012</c:v>
                </c:pt>
                <c:pt idx="4">
                  <c:v>2.5607015840000011</c:v>
                </c:pt>
                <c:pt idx="5">
                  <c:v>2.8809484079999987</c:v>
                </c:pt>
                <c:pt idx="6">
                  <c:v>3.2008845760000217</c:v>
                </c:pt>
                <c:pt idx="7">
                  <c:v>3.5208454309999762</c:v>
                </c:pt>
                <c:pt idx="8">
                  <c:v>3.8406924249999967</c:v>
                </c:pt>
                <c:pt idx="9">
                  <c:v>4.1616188619999646</c:v>
                </c:pt>
                <c:pt idx="10">
                  <c:v>4.4814800889999997</c:v>
                </c:pt>
              </c:numCache>
            </c:numRef>
          </c:xVal>
          <c:yVal>
            <c:numRef>
              <c:f>'flash-simulation.25.75'!$B$1:$B$11</c:f>
              <c:numCache>
                <c:formatCode>General</c:formatCode>
                <c:ptCount val="11"/>
                <c:pt idx="0">
                  <c:v>0.5</c:v>
                </c:pt>
                <c:pt idx="1">
                  <c:v>0.60658548700000003</c:v>
                </c:pt>
                <c:pt idx="2">
                  <c:v>0.66246428499999999</c:v>
                </c:pt>
                <c:pt idx="3">
                  <c:v>0.71839510500000003</c:v>
                </c:pt>
                <c:pt idx="4">
                  <c:v>0.77430991800000615</c:v>
                </c:pt>
                <c:pt idx="5">
                  <c:v>0.83067091400000614</c:v>
                </c:pt>
                <c:pt idx="6">
                  <c:v>0.88839246399999949</c:v>
                </c:pt>
                <c:pt idx="7">
                  <c:v>0.94552577500000001</c:v>
                </c:pt>
                <c:pt idx="8">
                  <c:v>1.0033293579999736</c:v>
                </c:pt>
                <c:pt idx="9">
                  <c:v>1.0607787979999881</c:v>
                </c:pt>
                <c:pt idx="10">
                  <c:v>1.1180221530000001</c:v>
                </c:pt>
              </c:numCache>
            </c:numRef>
          </c:yVal>
        </c:ser>
        <c:ser>
          <c:idx val="1"/>
          <c:order val="1"/>
          <c:tx>
            <c:v>SP-RE</c:v>
          </c:tx>
          <c:xVal>
            <c:numRef>
              <c:f>'flash-simulation.25.75'!$A$1:$A$11</c:f>
              <c:numCache>
                <c:formatCode>General</c:formatCode>
                <c:ptCount val="11"/>
                <c:pt idx="0">
                  <c:v>1</c:v>
                </c:pt>
                <c:pt idx="1">
                  <c:v>1.6000239549999999</c:v>
                </c:pt>
                <c:pt idx="2">
                  <c:v>1.9206824330000143</c:v>
                </c:pt>
                <c:pt idx="3">
                  <c:v>2.2405698810000012</c:v>
                </c:pt>
                <c:pt idx="4">
                  <c:v>2.5607015840000011</c:v>
                </c:pt>
                <c:pt idx="5">
                  <c:v>2.8809484079999987</c:v>
                </c:pt>
                <c:pt idx="6">
                  <c:v>3.2008845760000217</c:v>
                </c:pt>
                <c:pt idx="7">
                  <c:v>3.5208454309999762</c:v>
                </c:pt>
                <c:pt idx="8">
                  <c:v>3.8406924249999967</c:v>
                </c:pt>
                <c:pt idx="9">
                  <c:v>4.1616188619999646</c:v>
                </c:pt>
                <c:pt idx="10">
                  <c:v>4.4814800889999997</c:v>
                </c:pt>
              </c:numCache>
            </c:numRef>
          </c:xVal>
          <c:yVal>
            <c:numRef>
              <c:f>'flash-simulation.25.75'!$C$1:$C$11</c:f>
              <c:numCache>
                <c:formatCode>General</c:formatCode>
                <c:ptCount val="11"/>
                <c:pt idx="0">
                  <c:v>0.45201842400000031</c:v>
                </c:pt>
                <c:pt idx="1">
                  <c:v>0.53959415399999999</c:v>
                </c:pt>
                <c:pt idx="2">
                  <c:v>0.5894284869999995</c:v>
                </c:pt>
                <c:pt idx="3">
                  <c:v>0.63967498700000613</c:v>
                </c:pt>
                <c:pt idx="4">
                  <c:v>0.68972740900000062</c:v>
                </c:pt>
                <c:pt idx="5">
                  <c:v>0.73986186400000065</c:v>
                </c:pt>
                <c:pt idx="6">
                  <c:v>0.79028043400000003</c:v>
                </c:pt>
                <c:pt idx="7">
                  <c:v>0.84021280700000001</c:v>
                </c:pt>
                <c:pt idx="8">
                  <c:v>0.89073542000000061</c:v>
                </c:pt>
                <c:pt idx="9">
                  <c:v>0.94079784600000615</c:v>
                </c:pt>
                <c:pt idx="10">
                  <c:v>0.99079024199999999</c:v>
                </c:pt>
              </c:numCache>
            </c:numRef>
          </c:yVal>
        </c:ser>
        <c:ser>
          <c:idx val="2"/>
          <c:order val="2"/>
          <c:tx>
            <c:v>RA</c:v>
          </c:tx>
          <c:xVal>
            <c:numRef>
              <c:f>'flash-simulation.25.75'!$A$1:$A$11</c:f>
              <c:numCache>
                <c:formatCode>General</c:formatCode>
                <c:ptCount val="11"/>
                <c:pt idx="0">
                  <c:v>1</c:v>
                </c:pt>
                <c:pt idx="1">
                  <c:v>1.6000239549999999</c:v>
                </c:pt>
                <c:pt idx="2">
                  <c:v>1.9206824330000143</c:v>
                </c:pt>
                <c:pt idx="3">
                  <c:v>2.2405698810000012</c:v>
                </c:pt>
                <c:pt idx="4">
                  <c:v>2.5607015840000011</c:v>
                </c:pt>
                <c:pt idx="5">
                  <c:v>2.8809484079999987</c:v>
                </c:pt>
                <c:pt idx="6">
                  <c:v>3.2008845760000217</c:v>
                </c:pt>
                <c:pt idx="7">
                  <c:v>3.5208454309999762</c:v>
                </c:pt>
                <c:pt idx="8">
                  <c:v>3.8406924249999967</c:v>
                </c:pt>
                <c:pt idx="9">
                  <c:v>4.1616188619999646</c:v>
                </c:pt>
                <c:pt idx="10">
                  <c:v>4.4814800889999997</c:v>
                </c:pt>
              </c:numCache>
            </c:numRef>
          </c:xVal>
          <c:yVal>
            <c:numRef>
              <c:f>'flash-simulation.25.75'!$D$1:$D$11</c:f>
              <c:numCache>
                <c:formatCode>General</c:formatCode>
                <c:ptCount val="11"/>
                <c:pt idx="0">
                  <c:v>0.42561165000000001</c:v>
                </c:pt>
                <c:pt idx="1">
                  <c:v>0.49365541100000032</c:v>
                </c:pt>
                <c:pt idx="2">
                  <c:v>0.53548647799999949</c:v>
                </c:pt>
                <c:pt idx="3">
                  <c:v>0.58256968799999465</c:v>
                </c:pt>
                <c:pt idx="4">
                  <c:v>0.62949483400000683</c:v>
                </c:pt>
                <c:pt idx="5">
                  <c:v>0.67682614500000005</c:v>
                </c:pt>
                <c:pt idx="6">
                  <c:v>0.72375329100000063</c:v>
                </c:pt>
                <c:pt idx="7">
                  <c:v>0.77079248300000613</c:v>
                </c:pt>
                <c:pt idx="8">
                  <c:v>0.817961728</c:v>
                </c:pt>
                <c:pt idx="9">
                  <c:v>0.86549312099999998</c:v>
                </c:pt>
                <c:pt idx="10">
                  <c:v>0.91238825400000001</c:v>
                </c:pt>
              </c:numCache>
            </c:numRef>
          </c:yVal>
        </c:ser>
        <c:axId val="71566464"/>
        <c:axId val="71568384"/>
      </c:scatterChart>
      <c:valAx>
        <c:axId val="71566464"/>
        <c:scaling>
          <c:orientation val="minMax"/>
          <c:max val="4.5"/>
          <c:min val="1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Volume</a:t>
                </a:r>
                <a:r>
                  <a:rPr lang="en-US" sz="2000" baseline="0"/>
                  <a:t> Increment Factor</a:t>
                </a:r>
                <a:endParaRPr lang="en-US" sz="200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71568384"/>
        <c:crosses val="autoZero"/>
        <c:crossBetween val="midCat"/>
        <c:minorUnit val="0.5"/>
      </c:valAx>
      <c:valAx>
        <c:axId val="71568384"/>
        <c:scaling>
          <c:orientation val="minMax"/>
          <c:max val="1"/>
          <c:min val="0.30000000000000032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Max</a:t>
                </a:r>
                <a:r>
                  <a:rPr lang="en-US" sz="2000" baseline="0"/>
                  <a:t> Link Utilization</a:t>
                </a:r>
                <a:endParaRPr lang="en-US" sz="200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71566464"/>
        <c:crosses val="autoZero"/>
        <c:crossBetween val="midCat"/>
      </c:valAx>
    </c:plotArea>
    <c:legend>
      <c:legendPos val="t"/>
      <c:layout/>
      <c:txPr>
        <a:bodyPr/>
        <a:lstStyle/>
        <a:p>
          <a:pPr>
            <a:defRPr sz="2000"/>
          </a:pPr>
          <a:endParaRPr lang="en-US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1"/>
          <c:order val="0"/>
          <c:tx>
            <c:v>SP-RE</c:v>
          </c:tx>
          <c:val>
            <c:numRef>
              <c:f>staleanal!$B$1:$B$5</c:f>
              <c:numCache>
                <c:formatCode>General</c:formatCode>
                <c:ptCount val="5"/>
                <c:pt idx="0">
                  <c:v>0.35000000000000031</c:v>
                </c:pt>
                <c:pt idx="1">
                  <c:v>0.36573568828563102</c:v>
                </c:pt>
                <c:pt idx="2">
                  <c:v>0.30774139889463997</c:v>
                </c:pt>
                <c:pt idx="3">
                  <c:v>0.32891386338911166</c:v>
                </c:pt>
                <c:pt idx="4">
                  <c:v>0.23</c:v>
                </c:pt>
              </c:numCache>
            </c:numRef>
          </c:val>
        </c:ser>
        <c:ser>
          <c:idx val="2"/>
          <c:order val="1"/>
          <c:tx>
            <c:v>RA</c:v>
          </c:tx>
          <c:val>
            <c:numRef>
              <c:f>staleanal!$C$1:$C$5</c:f>
              <c:numCache>
                <c:formatCode>General</c:formatCode>
                <c:ptCount val="5"/>
                <c:pt idx="0">
                  <c:v>0.44</c:v>
                </c:pt>
                <c:pt idx="1">
                  <c:v>0.40759739833520098</c:v>
                </c:pt>
                <c:pt idx="2">
                  <c:v>0.40158173426850302</c:v>
                </c:pt>
                <c:pt idx="3">
                  <c:v>0.36593999862083398</c:v>
                </c:pt>
                <c:pt idx="4">
                  <c:v>0.32000000000000289</c:v>
                </c:pt>
              </c:numCache>
            </c:numRef>
          </c:val>
        </c:ser>
        <c:ser>
          <c:idx val="3"/>
          <c:order val="2"/>
          <c:tx>
            <c:v>RA-stale</c:v>
          </c:tx>
          <c:val>
            <c:numRef>
              <c:f>staleanal!$D$1:$D$5</c:f>
              <c:numCache>
                <c:formatCode>General</c:formatCode>
                <c:ptCount val="5"/>
                <c:pt idx="0">
                  <c:v>0.43200000000000038</c:v>
                </c:pt>
                <c:pt idx="1">
                  <c:v>0.4070078807788079</c:v>
                </c:pt>
                <c:pt idx="2">
                  <c:v>0.40038925069217501</c:v>
                </c:pt>
                <c:pt idx="3">
                  <c:v>0.36583993875190801</c:v>
                </c:pt>
                <c:pt idx="4">
                  <c:v>0.31000000000000238</c:v>
                </c:pt>
              </c:numCache>
            </c:numRef>
          </c:val>
        </c:ser>
        <c:axId val="71699840"/>
        <c:axId val="71710208"/>
      </c:barChart>
      <c:catAx>
        <c:axId val="716998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High</a:t>
                </a:r>
                <a:r>
                  <a:rPr lang="en-US" baseline="0"/>
                  <a:t> Volume /24 traces</a:t>
                </a:r>
                <a:endParaRPr lang="en-US"/>
              </a:p>
            </c:rich>
          </c:tx>
          <c:layout/>
        </c:title>
        <c:tickLblPos val="nextTo"/>
        <c:crossAx val="71710208"/>
        <c:crosses val="autoZero"/>
        <c:auto val="1"/>
        <c:lblAlgn val="ctr"/>
        <c:lblOffset val="100"/>
      </c:catAx>
      <c:valAx>
        <c:axId val="7171020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Reduction</a:t>
                </a:r>
                <a:r>
                  <a:rPr lang="en-US" baseline="0"/>
                  <a:t> in Network Footprint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71699840"/>
        <c:crosses val="autoZero"/>
        <c:crossBetween val="between"/>
      </c:valAx>
    </c:plotArea>
    <c:legend>
      <c:legendPos val="t"/>
      <c:layout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0593DF3-9B90-4814-AD9D-723FC842631A}" type="datetimeFigureOut">
              <a:rPr lang="en-US"/>
              <a:pPr>
                <a:defRPr/>
              </a:pPr>
              <a:t>11/15/2008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6779D68-C6CB-4573-940D-434FC3FC5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025833B-F8F6-409C-8F66-360865F6D4CF}" type="datetimeFigureOut">
              <a:rPr lang="en-US"/>
              <a:pPr>
                <a:defRPr/>
              </a:pPr>
              <a:t>11/15/2008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8B5D97E-253B-4BDD-A6FF-9F49B0C40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27066B-59A9-4887-B4E3-C3FBEFDC47C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  <p:sp>
        <p:nvSpPr>
          <p:cNvPr id="30726" name="Header Placeholder 5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5D97E-253B-4BDD-A6FF-9F49B0C4095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5D97E-253B-4BDD-A6FF-9F49B0C4095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5D97E-253B-4BDD-A6FF-9F49B0C4095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5D97E-253B-4BDD-A6FF-9F49B0C4095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801564-8F62-4AA1-9A6B-5918978AE79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  <p:sp>
        <p:nvSpPr>
          <p:cNvPr id="43014" name="Header Placeholder 5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F72E45-3D7D-432B-90E5-80746F4399F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  <p:sp>
        <p:nvSpPr>
          <p:cNvPr id="45062" name="Header Placeholder 5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5D97E-253B-4BDD-A6FF-9F49B0C4095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C415583-B891-470E-8E29-455C49F305F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  <p:sp>
        <p:nvSpPr>
          <p:cNvPr id="44038" name="Header Placeholder 5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BEB722-BEF7-434B-957B-3BB0ACF4D58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  <p:sp>
        <p:nvSpPr>
          <p:cNvPr id="46086" name="Header Placeholder 5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5D97E-253B-4BDD-A6FF-9F49B0C4095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spcBef>
                <a:spcPct val="0"/>
              </a:spcBef>
              <a:buFontTx/>
              <a:buNone/>
            </a:pPr>
            <a:endParaRPr lang="en-US" baseline="0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0B6A42-DB90-4023-8697-A7891D5CDB3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  <p:sp>
        <p:nvSpPr>
          <p:cNvPr id="31750" name="Header Placeholder 5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5D97E-253B-4BDD-A6FF-9F49B0C4095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5D97E-253B-4BDD-A6FF-9F49B0C4095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0B4F59E-94DE-43A2-9B66-B73B90A0A1A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5D97E-253B-4BDD-A6FF-9F49B0C4095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Flash Crowd Simulation Why ? ISPs care about traffic engineering for cases like Flash Crowd, where volume increases suddenly. Currently used techniques are ineffective at responding to flash crowd situations. 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BD8BC5-5519-4AF9-9CE9-8F32B9D06B0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/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  <p:sp>
        <p:nvSpPr>
          <p:cNvPr id="47110" name="Header Placeholder 5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5D97E-253B-4BDD-A6FF-9F49B0C4095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5D97E-253B-4BDD-A6FF-9F49B0C4095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F14E68B-5FD5-4D91-9D78-B80FBFB5BA6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  <p:sp>
        <p:nvSpPr>
          <p:cNvPr id="32774" name="Header Placeholder 5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5D97E-253B-4BDD-A6FF-9F49B0C409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F14E68B-5FD5-4D91-9D78-B80FBFB5BA6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  <p:sp>
        <p:nvSpPr>
          <p:cNvPr id="32774" name="Header Placeholder 5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5D97E-253B-4BDD-A6FF-9F49B0C409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spcBef>
                <a:spcPct val="0"/>
              </a:spcBef>
              <a:buFontTx/>
              <a:buNone/>
            </a:pPr>
            <a:endParaRPr lang="en-US" baseline="0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F599F7-C2E1-4C3C-9670-E4C1EF4669C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  <p:sp>
        <p:nvSpPr>
          <p:cNvPr id="34822" name="Header Placeholder 5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10C048-89AA-4405-B27C-F1DB4528B56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  <p:sp>
        <p:nvSpPr>
          <p:cNvPr id="35846" name="Header Placeholder 5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marR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9091D4C-E3D6-4E53-843D-2714591A727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  <p:sp>
        <p:nvSpPr>
          <p:cNvPr id="36870" name="Header Placeholder 5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01566-2DBD-4C39-9854-2BE73D1F3204}" type="datetime1">
              <a:rPr lang="en-US"/>
              <a:pPr>
                <a:defRPr/>
              </a:pPr>
              <a:t>11/15/2008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46BC-A173-4363-9C91-9EFE38175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5A7D6-F5B1-43A3-9CD9-0A68F237FFDF}" type="datetime1">
              <a:rPr lang="en-US"/>
              <a:pPr>
                <a:defRPr/>
              </a:pPr>
              <a:t>11/15/2008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CD9B9-90C7-4772-8B11-48AC7DE1D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3B180-CC5C-4BF5-B706-6C857C304030}" type="datetime1">
              <a:rPr lang="en-US"/>
              <a:pPr>
                <a:defRPr/>
              </a:pPr>
              <a:t>11/15/2008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5E6DF-6224-4904-8578-F49F5836F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B1D34-5CE2-4DFE-8AB3-BA7816A474A2}" type="datetime1">
              <a:rPr lang="en-US"/>
              <a:pPr>
                <a:defRPr/>
              </a:pPr>
              <a:t>11/15/2008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DDA1B-A813-48E7-A621-BCE11CD79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6B8C7-9F18-4720-A002-9066B40AB734}" type="datetime1">
              <a:rPr lang="en-US"/>
              <a:pPr>
                <a:defRPr/>
              </a:pPr>
              <a:t>11/15/2008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AE5BF-CE89-4D27-AF5B-8F95D3CC0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00CA6-DC8B-4150-AFF1-8DE059F298D9}" type="datetime1">
              <a:rPr lang="en-US"/>
              <a:pPr>
                <a:defRPr/>
              </a:pPr>
              <a:t>11/15/2008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8B74D-8767-498E-BBAA-05C0D7CCC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CA09A-87C6-46DD-A9D5-126636930315}" type="datetime1">
              <a:rPr lang="en-US"/>
              <a:pPr>
                <a:defRPr/>
              </a:pPr>
              <a:t>11/15/2008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5869A-E7C7-4940-9D20-A1EF43214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600EF-CCE7-4F6D-B703-296175899437}" type="datetime1">
              <a:rPr lang="en-US"/>
              <a:pPr>
                <a:defRPr/>
              </a:pPr>
              <a:t>11/15/2008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12F4A-E16A-4351-BEAF-BE680F0E5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9A45D-5941-437A-AD83-C0367F37FA7E}" type="datetime1">
              <a:rPr lang="en-US"/>
              <a:pPr>
                <a:defRPr/>
              </a:pPr>
              <a:t>11/15/2008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779AC-6669-457D-AF33-725AE8F17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A877C-0C36-416E-8C49-6A2AB317541D}" type="datetime1">
              <a:rPr lang="en-US"/>
              <a:pPr>
                <a:defRPr/>
              </a:pPr>
              <a:t>11/15/2008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F1D50-FDAE-4C35-B8F7-B084FA6B5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0BFCA-4D7C-4F80-A904-6C67CE83CC55}" type="datetime1">
              <a:rPr lang="en-US"/>
              <a:pPr>
                <a:defRPr/>
              </a:pPr>
              <a:t>11/15/2008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93A4A-D48F-41D5-B495-D7412ED02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382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58E696-EDEC-4D86-9553-13D47FB2720C}" type="datetime1">
              <a:rPr lang="en-US"/>
              <a:pPr>
                <a:defRPr/>
              </a:pPr>
              <a:t>11/15/2008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8BE4BE7-964E-45A1-ABC7-2F2E32DBA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1679575"/>
          </a:xfrm>
          <a:solidFill>
            <a:schemeClr val="bg1"/>
          </a:solidFill>
        </p:spPr>
        <p:txBody>
          <a:bodyPr/>
          <a:lstStyle/>
          <a:p>
            <a:r>
              <a:rPr lang="en-US" sz="3600" dirty="0" smtClean="0"/>
              <a:t>Packet Caches on Routers: </a:t>
            </a:r>
            <a:br>
              <a:rPr lang="en-US" sz="3600" dirty="0" smtClean="0"/>
            </a:br>
            <a:r>
              <a:rPr lang="en-US" sz="3600" dirty="0" smtClean="0"/>
              <a:t>The Implications of Universal Redundant Traffic Elimination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2743200"/>
          </a:xfrm>
        </p:spPr>
        <p:txBody>
          <a:bodyPr rtlCol="0">
            <a:normAutofit fontScale="2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9600" dirty="0" smtClean="0">
                <a:solidFill>
                  <a:schemeClr val="tx1"/>
                </a:solidFill>
              </a:rPr>
              <a:t>Ashok </a:t>
            </a:r>
            <a:r>
              <a:rPr lang="en-US" sz="9600" dirty="0" err="1" smtClean="0">
                <a:solidFill>
                  <a:schemeClr val="tx1"/>
                </a:solidFill>
              </a:rPr>
              <a:t>Anand</a:t>
            </a:r>
            <a:r>
              <a:rPr lang="en-US" sz="9600" dirty="0" smtClean="0">
                <a:solidFill>
                  <a:schemeClr val="tx1"/>
                </a:solidFill>
              </a:rPr>
              <a:t>, </a:t>
            </a:r>
            <a:r>
              <a:rPr lang="en-US" sz="9600" dirty="0" err="1" smtClean="0">
                <a:solidFill>
                  <a:schemeClr val="tx1"/>
                </a:solidFill>
              </a:rPr>
              <a:t>Archit</a:t>
            </a:r>
            <a:r>
              <a:rPr lang="en-US" sz="9600" dirty="0" smtClean="0">
                <a:solidFill>
                  <a:schemeClr val="tx1"/>
                </a:solidFill>
              </a:rPr>
              <a:t> Gupta, </a:t>
            </a:r>
            <a:r>
              <a:rPr lang="en-US" sz="9600" dirty="0" err="1" smtClean="0">
                <a:solidFill>
                  <a:schemeClr val="tx1"/>
                </a:solidFill>
              </a:rPr>
              <a:t>Aditya</a:t>
            </a:r>
            <a:r>
              <a:rPr lang="en-US" sz="9600" dirty="0" smtClean="0">
                <a:solidFill>
                  <a:schemeClr val="tx1"/>
                </a:solidFill>
              </a:rPr>
              <a:t> </a:t>
            </a:r>
            <a:r>
              <a:rPr lang="en-US" sz="9600" dirty="0" err="1" smtClean="0">
                <a:solidFill>
                  <a:schemeClr val="tx1"/>
                </a:solidFill>
              </a:rPr>
              <a:t>Akella</a:t>
            </a:r>
            <a:endParaRPr lang="en-US" sz="9600" dirty="0" smtClean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9600" dirty="0" smtClean="0">
                <a:solidFill>
                  <a:schemeClr val="tx1"/>
                </a:solidFill>
              </a:rPr>
              <a:t>University of Wisconsin, Madison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9600" dirty="0" smtClean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9600" dirty="0" err="1" smtClean="0">
                <a:solidFill>
                  <a:schemeClr val="tx1"/>
                </a:solidFill>
              </a:rPr>
              <a:t>Srinivasan</a:t>
            </a:r>
            <a:r>
              <a:rPr lang="en-US" sz="9600" dirty="0" smtClean="0">
                <a:solidFill>
                  <a:schemeClr val="tx1"/>
                </a:solidFill>
              </a:rPr>
              <a:t> </a:t>
            </a:r>
            <a:r>
              <a:rPr lang="en-US" sz="9600" dirty="0" err="1" smtClean="0">
                <a:solidFill>
                  <a:schemeClr val="tx1"/>
                </a:solidFill>
              </a:rPr>
              <a:t>Seshan</a:t>
            </a:r>
            <a:endParaRPr lang="en-US" sz="9600" dirty="0" smtClean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9600" dirty="0" smtClean="0">
                <a:solidFill>
                  <a:schemeClr val="tx1"/>
                </a:solidFill>
              </a:rPr>
              <a:t>Carnegie Mellon University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9600" dirty="0" smtClean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9600" dirty="0" smtClean="0">
                <a:solidFill>
                  <a:schemeClr val="tx1"/>
                </a:solidFill>
              </a:rPr>
              <a:t> Scott </a:t>
            </a:r>
            <a:r>
              <a:rPr lang="en-US" sz="9600" dirty="0" err="1" smtClean="0">
                <a:solidFill>
                  <a:schemeClr val="tx1"/>
                </a:solidFill>
              </a:rPr>
              <a:t>Shenker</a:t>
            </a:r>
            <a:r>
              <a:rPr lang="en-US" sz="9600" dirty="0" smtClean="0">
                <a:solidFill>
                  <a:schemeClr val="tx1"/>
                </a:solidFill>
              </a:rPr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9600" dirty="0" smtClean="0">
                <a:solidFill>
                  <a:schemeClr val="tx1"/>
                </a:solidFill>
              </a:rPr>
              <a:t>University of California, Berkeley</a:t>
            </a:r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4A3BF9-93A4-43C4-85DF-F7E15F6B0DC8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advTm="1576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Redundancy-Aware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Intra-domain Routing for ISP</a:t>
            </a:r>
          </a:p>
          <a:p>
            <a:r>
              <a:rPr lang="en-US" sz="2800" dirty="0" smtClean="0"/>
              <a:t>Every N minutes</a:t>
            </a:r>
          </a:p>
          <a:p>
            <a:pPr lvl="1"/>
            <a:r>
              <a:rPr lang="en-US" sz="2400" dirty="0" smtClean="0"/>
              <a:t>Each border router computes a </a:t>
            </a:r>
            <a:r>
              <a:rPr lang="en-US" sz="2400" i="1" dirty="0" smtClean="0"/>
              <a:t>redundancy profile </a:t>
            </a:r>
            <a:r>
              <a:rPr lang="en-US" sz="2400" dirty="0" smtClean="0"/>
              <a:t>for the first Ts of the N-minute interval</a:t>
            </a:r>
          </a:p>
          <a:p>
            <a:pPr lvl="2"/>
            <a:r>
              <a:rPr lang="en-US" sz="2000" dirty="0" smtClean="0"/>
              <a:t>Estimates how traffic is replicated across other border routers</a:t>
            </a:r>
          </a:p>
          <a:p>
            <a:pPr lvl="2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High speed algorithm for computing profiles</a:t>
            </a:r>
          </a:p>
          <a:p>
            <a:pPr lvl="1"/>
            <a:r>
              <a:rPr lang="en-US" sz="2400" i="1" dirty="0" smtClean="0"/>
              <a:t>Centrally compute </a:t>
            </a:r>
            <a:r>
              <a:rPr lang="en-US" sz="2400" dirty="0" smtClean="0"/>
              <a:t>redundancy-aware routes</a:t>
            </a:r>
          </a:p>
          <a:p>
            <a:r>
              <a:rPr lang="en-US" sz="2800" dirty="0" smtClean="0"/>
              <a:t>Route traffic for next N minutes on redundancy-aware routes. </a:t>
            </a:r>
          </a:p>
          <a:p>
            <a:r>
              <a:rPr lang="en-US" sz="2800" dirty="0" smtClean="0"/>
              <a:t>Redundancy elimination is applied hop-by-hop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DDA1B-A813-48E7-A621-BCE11CD7923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loud 120"/>
          <p:cNvSpPr/>
          <p:nvPr/>
        </p:nvSpPr>
        <p:spPr>
          <a:xfrm>
            <a:off x="0" y="5791200"/>
            <a:ext cx="1066800" cy="10668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CMU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Redundancy Profile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DDA1B-A813-48E7-A621-BCE11CD7923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600200" y="2895600"/>
            <a:ext cx="5257800" cy="39624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/>
                </a:solidFill>
              </a:rPr>
              <a:t>Internet2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381625" y="4840288"/>
            <a:ext cx="477838" cy="284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AutoShape 11"/>
          <p:cNvSpPr>
            <a:spLocks noChangeAspect="1" noChangeArrowheads="1" noTextEdit="1"/>
          </p:cNvSpPr>
          <p:nvPr/>
        </p:nvSpPr>
        <p:spPr bwMode="auto">
          <a:xfrm>
            <a:off x="2514600" y="1806575"/>
            <a:ext cx="10763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19550" y="2895600"/>
            <a:ext cx="479425" cy="2476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19388" y="4108450"/>
            <a:ext cx="531812" cy="284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085975" y="4711700"/>
            <a:ext cx="531813" cy="284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48213" y="4194175"/>
            <a:ext cx="477837" cy="284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06563" y="5321300"/>
            <a:ext cx="477837" cy="3190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24538" y="5494338"/>
            <a:ext cx="479425" cy="31908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traight Connector 16"/>
          <p:cNvCxnSpPr>
            <a:stCxn id="5" idx="3"/>
            <a:endCxn id="12" idx="7"/>
          </p:cNvCxnSpPr>
          <p:nvPr/>
        </p:nvCxnSpPr>
        <p:spPr>
          <a:xfrm rot="16200000" flipH="1" flipV="1">
            <a:off x="3187253" y="3108218"/>
            <a:ext cx="1027911" cy="1055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3"/>
            <a:endCxn id="13" idx="0"/>
          </p:cNvCxnSpPr>
          <p:nvPr/>
        </p:nvCxnSpPr>
        <p:spPr>
          <a:xfrm rot="5400000">
            <a:off x="2394744" y="4309269"/>
            <a:ext cx="360362" cy="44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15" idx="0"/>
          </p:cNvCxnSpPr>
          <p:nvPr/>
        </p:nvCxnSpPr>
        <p:spPr>
          <a:xfrm rot="5400000">
            <a:off x="1870076" y="5027612"/>
            <a:ext cx="368300" cy="219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3"/>
            <a:endCxn id="14" idx="1"/>
          </p:cNvCxnSpPr>
          <p:nvPr/>
        </p:nvCxnSpPr>
        <p:spPr>
          <a:xfrm rot="16200000" flipH="1">
            <a:off x="3966827" y="3384427"/>
            <a:ext cx="1113636" cy="589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5"/>
            <a:endCxn id="6" idx="0"/>
          </p:cNvCxnSpPr>
          <p:nvPr/>
        </p:nvCxnSpPr>
        <p:spPr>
          <a:xfrm rot="16200000" flipH="1">
            <a:off x="5187156" y="4406107"/>
            <a:ext cx="403225" cy="465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5"/>
            <a:endCxn id="16" idx="0"/>
          </p:cNvCxnSpPr>
          <p:nvPr/>
        </p:nvCxnSpPr>
        <p:spPr>
          <a:xfrm rot="16200000" flipH="1">
            <a:off x="5721350" y="5151438"/>
            <a:ext cx="411163" cy="274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191000" y="3054350"/>
            <a:ext cx="160338" cy="698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46388" y="4321175"/>
            <a:ext cx="160337" cy="714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212975" y="4924425"/>
            <a:ext cx="158750" cy="714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831975" y="5570538"/>
            <a:ext cx="160338" cy="698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97300" y="4962525"/>
            <a:ext cx="531813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97300" y="5053013"/>
            <a:ext cx="158750" cy="714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381625" y="5010150"/>
            <a:ext cx="158750" cy="714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11713" y="4406900"/>
            <a:ext cx="158750" cy="714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24538" y="5656263"/>
            <a:ext cx="160337" cy="714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2" name="Straight Connector 31"/>
          <p:cNvCxnSpPr>
            <a:endCxn id="15" idx="6"/>
          </p:cNvCxnSpPr>
          <p:nvPr/>
        </p:nvCxnSpPr>
        <p:spPr>
          <a:xfrm rot="10800000">
            <a:off x="2184400" y="5481638"/>
            <a:ext cx="15494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5" idx="6"/>
            <a:endCxn id="16" idx="1"/>
          </p:cNvCxnSpPr>
          <p:nvPr/>
        </p:nvCxnSpPr>
        <p:spPr>
          <a:xfrm flipV="1">
            <a:off x="4329113" y="5540375"/>
            <a:ext cx="1565275" cy="61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3"/>
          <p:cNvGrpSpPr/>
          <p:nvPr/>
        </p:nvGrpSpPr>
        <p:grpSpPr>
          <a:xfrm>
            <a:off x="3797300" y="5478463"/>
            <a:ext cx="531813" cy="249237"/>
            <a:chOff x="3797300" y="5478463"/>
            <a:chExt cx="531813" cy="249237"/>
          </a:xfrm>
        </p:grpSpPr>
        <p:sp>
          <p:nvSpPr>
            <p:cNvPr id="35" name="Oval 34"/>
            <p:cNvSpPr/>
            <p:nvPr/>
          </p:nvSpPr>
          <p:spPr>
            <a:xfrm>
              <a:off x="3797300" y="5478463"/>
              <a:ext cx="531813" cy="2492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797300" y="5570538"/>
              <a:ext cx="158750" cy="6985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7" name="Straight Connector 36"/>
          <p:cNvCxnSpPr>
            <a:stCxn id="27" idx="4"/>
            <a:endCxn id="35" idx="0"/>
          </p:cNvCxnSpPr>
          <p:nvPr/>
        </p:nvCxnSpPr>
        <p:spPr>
          <a:xfrm rot="5400000">
            <a:off x="3929857" y="5344319"/>
            <a:ext cx="2667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886200" y="3733800"/>
            <a:ext cx="477837" cy="284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962400" y="3886200"/>
            <a:ext cx="158750" cy="698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0" name="Straight Connector 39"/>
          <p:cNvCxnSpPr>
            <a:stCxn id="23" idx="3"/>
            <a:endCxn id="38" idx="0"/>
          </p:cNvCxnSpPr>
          <p:nvPr/>
        </p:nvCxnSpPr>
        <p:spPr>
          <a:xfrm rot="5400000">
            <a:off x="3859886" y="3379204"/>
            <a:ext cx="619829" cy="89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7" idx="0"/>
          </p:cNvCxnSpPr>
          <p:nvPr/>
        </p:nvCxnSpPr>
        <p:spPr>
          <a:xfrm rot="5400000">
            <a:off x="3855642" y="4703366"/>
            <a:ext cx="466725" cy="51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114800" y="1425477"/>
            <a:ext cx="2590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Data</a:t>
            </a:r>
            <a:r>
              <a:rPr lang="en-US" baseline="-25000" dirty="0" err="1" smtClean="0">
                <a:latin typeface="Calibri" pitchFamily="34" charset="0"/>
              </a:rPr>
              <a:t>unique,pitsburgh</a:t>
            </a:r>
            <a:r>
              <a:rPr lang="en-US" dirty="0" smtClean="0">
                <a:latin typeface="Calibri" pitchFamily="34" charset="0"/>
              </a:rPr>
              <a:t>= 30 KB</a:t>
            </a:r>
          </a:p>
          <a:p>
            <a:r>
              <a:rPr lang="en-US" dirty="0" err="1" smtClean="0">
                <a:latin typeface="Calibri" pitchFamily="34" charset="0"/>
              </a:rPr>
              <a:t>Data</a:t>
            </a:r>
            <a:r>
              <a:rPr lang="en-US" baseline="-25000" dirty="0" err="1" smtClean="0">
                <a:latin typeface="Calibri" pitchFamily="34" charset="0"/>
              </a:rPr>
              <a:t>unique,Berkeley</a:t>
            </a:r>
            <a:r>
              <a:rPr lang="en-US" dirty="0" smtClean="0">
                <a:latin typeface="Calibri" pitchFamily="34" charset="0"/>
              </a:rPr>
              <a:t>= 30 KB</a:t>
            </a:r>
          </a:p>
          <a:p>
            <a:r>
              <a:rPr lang="en-US" dirty="0" err="1" smtClean="0">
                <a:latin typeface="Calibri" pitchFamily="34" charset="0"/>
              </a:rPr>
              <a:t>Data</a:t>
            </a:r>
            <a:r>
              <a:rPr lang="en-US" baseline="-25000" dirty="0" err="1" smtClean="0">
                <a:latin typeface="Calibri" pitchFamily="34" charset="0"/>
              </a:rPr>
              <a:t>shared</a:t>
            </a:r>
            <a:r>
              <a:rPr lang="en-US" dirty="0" smtClean="0">
                <a:latin typeface="Calibri" pitchFamily="34" charset="0"/>
              </a:rPr>
              <a:t>= 20 KB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51" name="Slide Number Placeholder 600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44F9DF-B16C-496A-A4E6-0787BA6047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Cloud 51"/>
          <p:cNvSpPr/>
          <p:nvPr/>
        </p:nvSpPr>
        <p:spPr>
          <a:xfrm>
            <a:off x="1143000" y="1219200"/>
            <a:ext cx="1905000" cy="11430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Wisconsin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Cloud 52"/>
          <p:cNvSpPr/>
          <p:nvPr/>
        </p:nvSpPr>
        <p:spPr>
          <a:xfrm>
            <a:off x="7086600" y="5715000"/>
            <a:ext cx="1676400" cy="11430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Berkeley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Group 53"/>
          <p:cNvGrpSpPr/>
          <p:nvPr/>
        </p:nvGrpSpPr>
        <p:grpSpPr>
          <a:xfrm>
            <a:off x="2667001" y="1828800"/>
            <a:ext cx="457200" cy="325437"/>
            <a:chOff x="3797300" y="5478463"/>
            <a:chExt cx="531813" cy="249237"/>
          </a:xfrm>
        </p:grpSpPr>
        <p:sp>
          <p:nvSpPr>
            <p:cNvPr id="55" name="Oval 54"/>
            <p:cNvSpPr/>
            <p:nvPr/>
          </p:nvSpPr>
          <p:spPr>
            <a:xfrm>
              <a:off x="3797300" y="5478463"/>
              <a:ext cx="531813" cy="2492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797300" y="5570538"/>
              <a:ext cx="158750" cy="6985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56"/>
          <p:cNvGrpSpPr/>
          <p:nvPr/>
        </p:nvGrpSpPr>
        <p:grpSpPr>
          <a:xfrm>
            <a:off x="762000" y="5943600"/>
            <a:ext cx="303213" cy="249237"/>
            <a:chOff x="3797300" y="5478463"/>
            <a:chExt cx="531813" cy="249237"/>
          </a:xfrm>
        </p:grpSpPr>
        <p:sp>
          <p:nvSpPr>
            <p:cNvPr id="58" name="Oval 57"/>
            <p:cNvSpPr/>
            <p:nvPr/>
          </p:nvSpPr>
          <p:spPr>
            <a:xfrm>
              <a:off x="3797300" y="5478463"/>
              <a:ext cx="531813" cy="2492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97300" y="5570538"/>
              <a:ext cx="158750" cy="6985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59"/>
          <p:cNvGrpSpPr/>
          <p:nvPr/>
        </p:nvGrpSpPr>
        <p:grpSpPr>
          <a:xfrm>
            <a:off x="6934201" y="6324601"/>
            <a:ext cx="381000" cy="228600"/>
            <a:chOff x="3797300" y="5478463"/>
            <a:chExt cx="531813" cy="249237"/>
          </a:xfrm>
        </p:grpSpPr>
        <p:sp>
          <p:nvSpPr>
            <p:cNvPr id="61" name="Oval 60"/>
            <p:cNvSpPr/>
            <p:nvPr/>
          </p:nvSpPr>
          <p:spPr>
            <a:xfrm>
              <a:off x="3797300" y="5478463"/>
              <a:ext cx="531813" cy="2492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797300" y="5570538"/>
              <a:ext cx="158750" cy="6985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63" name="Straight Connector 62"/>
          <p:cNvCxnSpPr>
            <a:stCxn id="55" idx="5"/>
            <a:endCxn id="11" idx="1"/>
          </p:cNvCxnSpPr>
          <p:nvPr/>
        </p:nvCxnSpPr>
        <p:spPr>
          <a:xfrm rot="16200000" flipH="1">
            <a:off x="3160859" y="2002965"/>
            <a:ext cx="825289" cy="103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5" idx="3"/>
            <a:endCxn id="58" idx="7"/>
          </p:cNvCxnSpPr>
          <p:nvPr/>
        </p:nvCxnSpPr>
        <p:spPr>
          <a:xfrm rot="5400000">
            <a:off x="1205455" y="5409013"/>
            <a:ext cx="386441" cy="755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6" idx="5"/>
          </p:cNvCxnSpPr>
          <p:nvPr/>
        </p:nvCxnSpPr>
        <p:spPr>
          <a:xfrm rot="16200000" flipH="1">
            <a:off x="6266924" y="5733524"/>
            <a:ext cx="634104" cy="70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886200" y="4343400"/>
            <a:ext cx="477837" cy="284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962400" y="4502150"/>
            <a:ext cx="158750" cy="698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1" name="Straight Connector 70"/>
          <p:cNvCxnSpPr>
            <a:stCxn id="38" idx="4"/>
            <a:endCxn id="69" idx="0"/>
          </p:cNvCxnSpPr>
          <p:nvPr/>
        </p:nvCxnSpPr>
        <p:spPr>
          <a:xfrm rot="5400000">
            <a:off x="3962401" y="4180681"/>
            <a:ext cx="32543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71"/>
          <p:cNvGrpSpPr/>
          <p:nvPr/>
        </p:nvGrpSpPr>
        <p:grpSpPr>
          <a:xfrm>
            <a:off x="3429000" y="3505200"/>
            <a:ext cx="531813" cy="249237"/>
            <a:chOff x="3797300" y="5478463"/>
            <a:chExt cx="531813" cy="249237"/>
          </a:xfrm>
        </p:grpSpPr>
        <p:sp>
          <p:nvSpPr>
            <p:cNvPr id="73" name="Oval 72"/>
            <p:cNvSpPr/>
            <p:nvPr/>
          </p:nvSpPr>
          <p:spPr>
            <a:xfrm>
              <a:off x="3797300" y="5478463"/>
              <a:ext cx="531813" cy="2492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797300" y="5570538"/>
              <a:ext cx="158750" cy="6985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2" name="Group 74"/>
          <p:cNvGrpSpPr/>
          <p:nvPr/>
        </p:nvGrpSpPr>
        <p:grpSpPr>
          <a:xfrm>
            <a:off x="4419600" y="3505200"/>
            <a:ext cx="381000" cy="249237"/>
            <a:chOff x="3797300" y="5478463"/>
            <a:chExt cx="531813" cy="249237"/>
          </a:xfrm>
        </p:grpSpPr>
        <p:sp>
          <p:nvSpPr>
            <p:cNvPr id="76" name="Oval 75"/>
            <p:cNvSpPr/>
            <p:nvPr/>
          </p:nvSpPr>
          <p:spPr>
            <a:xfrm>
              <a:off x="3797300" y="5478463"/>
              <a:ext cx="531813" cy="2492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797300" y="5570538"/>
              <a:ext cx="158750" cy="6985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25" name="Down Arrow 124"/>
          <p:cNvSpPr/>
          <p:nvPr/>
        </p:nvSpPr>
        <p:spPr>
          <a:xfrm rot="18359759">
            <a:off x="3503540" y="2017101"/>
            <a:ext cx="376353" cy="56441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Down Arrow 125"/>
          <p:cNvSpPr/>
          <p:nvPr/>
        </p:nvSpPr>
        <p:spPr>
          <a:xfrm rot="18850086">
            <a:off x="6627741" y="5674701"/>
            <a:ext cx="376353" cy="56441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own Arrow 126"/>
          <p:cNvSpPr/>
          <p:nvPr/>
        </p:nvSpPr>
        <p:spPr>
          <a:xfrm rot="3562218">
            <a:off x="1064929" y="5357497"/>
            <a:ext cx="376353" cy="56441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0" y="4876800"/>
            <a:ext cx="198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Total</a:t>
            </a:r>
            <a:r>
              <a:rPr lang="en-US" baseline="-25000" dirty="0" err="1" smtClean="0">
                <a:latin typeface="Calibri" pitchFamily="34" charset="0"/>
              </a:rPr>
              <a:t>CMU</a:t>
            </a:r>
            <a:r>
              <a:rPr lang="en-US" dirty="0" smtClean="0">
                <a:latin typeface="Calibri" pitchFamily="34" charset="0"/>
              </a:rPr>
              <a:t>= 50 KB</a:t>
            </a:r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6781800" y="5029201"/>
            <a:ext cx="198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Total</a:t>
            </a:r>
            <a:r>
              <a:rPr lang="en-US" baseline="-25000" dirty="0" err="1" smtClean="0">
                <a:latin typeface="Calibri" pitchFamily="34" charset="0"/>
              </a:rPr>
              <a:t>Berkeley</a:t>
            </a:r>
            <a:r>
              <a:rPr lang="en-US" dirty="0" smtClean="0">
                <a:latin typeface="Calibri" pitchFamily="34" charset="0"/>
              </a:rPr>
              <a:t>= 50 KB</a:t>
            </a:r>
          </a:p>
        </p:txBody>
      </p:sp>
      <p:sp>
        <p:nvSpPr>
          <p:cNvPr id="72" name="Oval 71"/>
          <p:cNvSpPr/>
          <p:nvPr/>
        </p:nvSpPr>
        <p:spPr>
          <a:xfrm>
            <a:off x="3810000" y="2743200"/>
            <a:ext cx="914400" cy="6096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25" grpId="0" animBg="1"/>
      <p:bldP spid="126" grpId="0" animBg="1"/>
      <p:bldP spid="127" grpId="0" animBg="1"/>
      <p:bldP spid="128" grpId="0"/>
      <p:bldP spid="129" grpId="0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Route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143000"/>
            <a:ext cx="4495800" cy="4525963"/>
          </a:xfrm>
          <a:noFill/>
        </p:spPr>
        <p:txBody>
          <a:bodyPr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Linear Program</a:t>
            </a:r>
            <a:endParaRPr lang="en-US" sz="20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Objective: </a:t>
            </a:r>
            <a:r>
              <a:rPr lang="en-US" sz="2400" i="1" dirty="0" smtClean="0"/>
              <a:t>minimize the total traffic footprint on ISP links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Traffic footprint on each link </a:t>
            </a:r>
            <a:r>
              <a:rPr lang="en-US" sz="2000" dirty="0" smtClean="0"/>
              <a:t>as latency of link times total</a:t>
            </a:r>
            <a:r>
              <a:rPr lang="en-US" sz="2000" b="1" dirty="0" smtClean="0">
                <a:solidFill>
                  <a:srgbClr val="FF0000"/>
                </a:solidFill>
              </a:rPr>
              <a:t> unique </a:t>
            </a:r>
            <a:r>
              <a:rPr lang="en-US" sz="2000" dirty="0" smtClean="0"/>
              <a:t>content carried by the link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Compute narrow, deep trees which aggregate redundant traffic as much as possible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Impose flow conservation and capacity constraints</a:t>
            </a:r>
            <a:endParaRPr lang="en-US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DDA1B-A813-48E7-A621-BCE11CD7923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264952" y="3032369"/>
            <a:ext cx="3853343" cy="2266462"/>
            <a:chOff x="-384" y="1008"/>
            <a:chExt cx="1584" cy="864"/>
          </a:xfrm>
          <a:solidFill>
            <a:schemeClr val="bg2"/>
          </a:solidFill>
        </p:grpSpPr>
        <p:sp>
          <p:nvSpPr>
            <p:cNvPr id="6" name="AutoShape 64"/>
            <p:cNvSpPr>
              <a:spLocks noChangeArrowheads="1"/>
            </p:cNvSpPr>
            <p:nvPr/>
          </p:nvSpPr>
          <p:spPr bwMode="auto">
            <a:xfrm>
              <a:off x="-384" y="1008"/>
              <a:ext cx="1584" cy="864"/>
            </a:xfrm>
            <a:prstGeom prst="cloudCallout">
              <a:avLst>
                <a:gd name="adj1" fmla="val -5745"/>
                <a:gd name="adj2" fmla="val 4051"/>
              </a:avLst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Oval 65"/>
            <p:cNvSpPr>
              <a:spLocks noChangeArrowheads="1"/>
            </p:cNvSpPr>
            <p:nvPr/>
          </p:nvSpPr>
          <p:spPr bwMode="auto">
            <a:xfrm>
              <a:off x="-240" y="1296"/>
              <a:ext cx="462" cy="480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Oval 66"/>
            <p:cNvSpPr>
              <a:spLocks noChangeArrowheads="1"/>
            </p:cNvSpPr>
            <p:nvPr/>
          </p:nvSpPr>
          <p:spPr bwMode="auto">
            <a:xfrm>
              <a:off x="18" y="1200"/>
              <a:ext cx="462" cy="480"/>
            </a:xfrm>
            <a:prstGeom prst="ellipse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028351" y="4505569"/>
            <a:ext cx="1672206" cy="6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483066" y="2239108"/>
            <a:ext cx="3344411" cy="2719754"/>
            <a:chOff x="624" y="1536"/>
            <a:chExt cx="4416" cy="1152"/>
          </a:xfrm>
        </p:grpSpPr>
        <p:sp>
          <p:nvSpPr>
            <p:cNvPr id="12" name="Line 42"/>
            <p:cNvSpPr>
              <a:spLocks noChangeShapeType="1"/>
            </p:cNvSpPr>
            <p:nvPr/>
          </p:nvSpPr>
          <p:spPr bwMode="auto">
            <a:xfrm flipV="1">
              <a:off x="1872" y="1584"/>
              <a:ext cx="624" cy="38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43"/>
            <p:cNvSpPr>
              <a:spLocks noChangeShapeType="1"/>
            </p:cNvSpPr>
            <p:nvPr/>
          </p:nvSpPr>
          <p:spPr bwMode="auto">
            <a:xfrm flipV="1">
              <a:off x="624" y="1536"/>
              <a:ext cx="1776" cy="81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44"/>
            <p:cNvSpPr>
              <a:spLocks noChangeShapeType="1"/>
            </p:cNvSpPr>
            <p:nvPr/>
          </p:nvSpPr>
          <p:spPr bwMode="auto">
            <a:xfrm flipH="1" flipV="1">
              <a:off x="2784" y="1584"/>
              <a:ext cx="144" cy="110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45"/>
            <p:cNvSpPr>
              <a:spLocks noChangeShapeType="1"/>
            </p:cNvSpPr>
            <p:nvPr/>
          </p:nvSpPr>
          <p:spPr bwMode="auto">
            <a:xfrm flipH="1" flipV="1">
              <a:off x="3264" y="1584"/>
              <a:ext cx="1776" cy="81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46"/>
            <p:cNvSpPr>
              <a:spLocks noChangeShapeType="1"/>
            </p:cNvSpPr>
            <p:nvPr/>
          </p:nvSpPr>
          <p:spPr bwMode="auto">
            <a:xfrm flipH="1" flipV="1">
              <a:off x="3360" y="1536"/>
              <a:ext cx="960" cy="38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54"/>
            <p:cNvSpPr>
              <a:spLocks noChangeShapeType="1"/>
            </p:cNvSpPr>
            <p:nvPr/>
          </p:nvSpPr>
          <p:spPr bwMode="auto">
            <a:xfrm flipH="1" flipV="1">
              <a:off x="2976" y="1584"/>
              <a:ext cx="192" cy="67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56"/>
            <p:cNvSpPr>
              <a:spLocks noChangeShapeType="1"/>
            </p:cNvSpPr>
            <p:nvPr/>
          </p:nvSpPr>
          <p:spPr bwMode="auto">
            <a:xfrm flipV="1">
              <a:off x="1920" y="1584"/>
              <a:ext cx="816" cy="91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58"/>
            <p:cNvSpPr>
              <a:spLocks noChangeShapeType="1"/>
            </p:cNvSpPr>
            <p:nvPr/>
          </p:nvSpPr>
          <p:spPr bwMode="auto">
            <a:xfrm flipH="1" flipV="1">
              <a:off x="3120" y="1584"/>
              <a:ext cx="864" cy="76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62"/>
          <p:cNvGrpSpPr>
            <a:grpSpLocks/>
          </p:cNvGrpSpPr>
          <p:nvPr/>
        </p:nvGrpSpPr>
        <p:grpSpPr bwMode="auto">
          <a:xfrm>
            <a:off x="483066" y="2012462"/>
            <a:ext cx="3344411" cy="2946400"/>
            <a:chOff x="624" y="1440"/>
            <a:chExt cx="4416" cy="1248"/>
          </a:xfrm>
        </p:grpSpPr>
        <p:sp>
          <p:nvSpPr>
            <p:cNvPr id="21" name="Line 47"/>
            <p:cNvSpPr>
              <a:spLocks noChangeShapeType="1"/>
            </p:cNvSpPr>
            <p:nvPr/>
          </p:nvSpPr>
          <p:spPr bwMode="auto">
            <a:xfrm flipH="1" flipV="1">
              <a:off x="2880" y="1584"/>
              <a:ext cx="144" cy="110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48"/>
            <p:cNvSpPr>
              <a:spLocks noChangeShapeType="1"/>
            </p:cNvSpPr>
            <p:nvPr/>
          </p:nvSpPr>
          <p:spPr bwMode="auto">
            <a:xfrm flipH="1" flipV="1">
              <a:off x="3120" y="1584"/>
              <a:ext cx="1920" cy="91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49"/>
            <p:cNvSpPr>
              <a:spLocks noChangeShapeType="1"/>
            </p:cNvSpPr>
            <p:nvPr/>
          </p:nvSpPr>
          <p:spPr bwMode="auto">
            <a:xfrm flipH="1" flipV="1">
              <a:off x="3360" y="1440"/>
              <a:ext cx="960" cy="38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50"/>
            <p:cNvSpPr>
              <a:spLocks noChangeShapeType="1"/>
            </p:cNvSpPr>
            <p:nvPr/>
          </p:nvSpPr>
          <p:spPr bwMode="auto">
            <a:xfrm flipV="1">
              <a:off x="1824" y="1536"/>
              <a:ext cx="624" cy="38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51"/>
            <p:cNvSpPr>
              <a:spLocks noChangeShapeType="1"/>
            </p:cNvSpPr>
            <p:nvPr/>
          </p:nvSpPr>
          <p:spPr bwMode="auto">
            <a:xfrm flipV="1">
              <a:off x="624" y="1440"/>
              <a:ext cx="1776" cy="81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55"/>
            <p:cNvSpPr>
              <a:spLocks noChangeShapeType="1"/>
            </p:cNvSpPr>
            <p:nvPr/>
          </p:nvSpPr>
          <p:spPr bwMode="auto">
            <a:xfrm flipH="1" flipV="1">
              <a:off x="3072" y="1584"/>
              <a:ext cx="192" cy="62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7"/>
            <p:cNvSpPr>
              <a:spLocks noChangeShapeType="1"/>
            </p:cNvSpPr>
            <p:nvPr/>
          </p:nvSpPr>
          <p:spPr bwMode="auto">
            <a:xfrm flipV="1">
              <a:off x="1824" y="1584"/>
              <a:ext cx="768" cy="86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59"/>
            <p:cNvSpPr>
              <a:spLocks noChangeShapeType="1"/>
            </p:cNvSpPr>
            <p:nvPr/>
          </p:nvSpPr>
          <p:spPr bwMode="auto">
            <a:xfrm flipH="1" flipV="1">
              <a:off x="3216" y="1584"/>
              <a:ext cx="864" cy="76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dash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Oval 29"/>
          <p:cNvSpPr/>
          <p:nvPr/>
        </p:nvSpPr>
        <p:spPr>
          <a:xfrm>
            <a:off x="2155272" y="4958862"/>
            <a:ext cx="254466" cy="67993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373385" y="3825631"/>
            <a:ext cx="254466" cy="67993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91375" y="4052277"/>
            <a:ext cx="254466" cy="67993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27477" y="4278923"/>
            <a:ext cx="254466" cy="67993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45841" y="2805723"/>
            <a:ext cx="254466" cy="67993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10112" y="3145692"/>
            <a:ext cx="254466" cy="67993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246464" y="4392246"/>
            <a:ext cx="254466" cy="67993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8600" y="3938954"/>
            <a:ext cx="254466" cy="67993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AutoShape 18"/>
          <p:cNvSpPr>
            <a:spLocks noChangeArrowheads="1"/>
          </p:cNvSpPr>
          <p:nvPr/>
        </p:nvSpPr>
        <p:spPr bwMode="auto">
          <a:xfrm>
            <a:off x="1219200" y="1600200"/>
            <a:ext cx="1524000" cy="762001"/>
          </a:xfrm>
          <a:prstGeom prst="cube">
            <a:avLst>
              <a:gd name="adj" fmla="val 2870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legacyWireframe"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n-lt"/>
                <a:cs typeface="+mn-cs"/>
              </a:rPr>
              <a:t>Centralized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n-lt"/>
                <a:cs typeface="+mn-cs"/>
              </a:rPr>
              <a:t>Platform</a:t>
            </a: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2514600" y="1219200"/>
            <a:ext cx="2209800" cy="990600"/>
          </a:xfrm>
          <a:prstGeom prst="wedgeEllipseCallout">
            <a:avLst>
              <a:gd name="adj1" fmla="val -61809"/>
              <a:gd name="adj2" fmla="val 1554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Route 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  <a:r>
              <a:rPr lang="en-US" sz="2000" dirty="0" smtClean="0">
                <a:solidFill>
                  <a:schemeClr val="tx1"/>
                </a:solidFill>
              </a:rPr>
              <a:t>omputation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Inter-domain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ISP selects neighbor AS and the border router for each destination</a:t>
            </a:r>
          </a:p>
          <a:p>
            <a:r>
              <a:rPr lang="en-US" sz="2800" dirty="0" smtClean="0"/>
              <a:t>Goal: minimize impact of inter-domain traffic on intra-domain links and peering links.</a:t>
            </a:r>
          </a:p>
          <a:p>
            <a:r>
              <a:rPr lang="en-US" sz="2800" dirty="0" smtClean="0"/>
              <a:t>Challenges:</a:t>
            </a:r>
          </a:p>
          <a:p>
            <a:pPr lvl="1"/>
            <a:r>
              <a:rPr lang="en-US" sz="2400" dirty="0" smtClean="0"/>
              <a:t>Need to consider AS relationships, peering locations, route announcements</a:t>
            </a:r>
          </a:p>
          <a:p>
            <a:pPr lvl="1"/>
            <a:r>
              <a:rPr lang="en-US" sz="2400" dirty="0" smtClean="0"/>
              <a:t>Compute redundancy profiles across destination </a:t>
            </a:r>
            <a:r>
              <a:rPr lang="en-US" sz="2400" dirty="0" err="1" smtClean="0"/>
              <a:t>ASes</a:t>
            </a:r>
            <a:endParaRPr lang="en-US" sz="2400" dirty="0" smtClean="0"/>
          </a:p>
          <a:p>
            <a:r>
              <a:rPr lang="en-US" dirty="0" smtClean="0"/>
              <a:t>Details in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DDA1B-A813-48E7-A621-BCE11CD7923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Trace-Based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Trace-based study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RE + Routing: </a:t>
            </a:r>
            <a:r>
              <a:rPr lang="en-US" dirty="0" smtClean="0"/>
              <a:t>Redundancy aware routing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RE: </a:t>
            </a:r>
            <a:r>
              <a:rPr lang="en-US" dirty="0" smtClean="0"/>
              <a:t>Shortest path routing with redundancy elimination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b="1" i="1" dirty="0" smtClean="0">
                <a:solidFill>
                  <a:srgbClr val="FF0000"/>
                </a:solidFill>
              </a:rPr>
              <a:t>Baseline: </a:t>
            </a:r>
            <a:r>
              <a:rPr lang="en-US" dirty="0" smtClean="0"/>
              <a:t>Compared against shortest path routing without redundancy elimination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Packet traces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Collected at University of Wisconsin access link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Separately captured the outgoing traffic from separate group of high volume Web servers in University of Wisconsin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Represents moderate-sized data center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Rocketfuel  ISP topologies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Results for intra-domain routing on Web server trace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6E12D-8B83-4775-824D-39856D592234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advTm="486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in Total Network Footprint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Average redundancy of this Web server trace is 50% using 2GB cache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ATT topology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2GB cache per router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CDF of reduction in network footprint across border routers  of ATT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RE gives reduction of  10-35%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(RE + Routing) gives reduction of  20-45%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09C9C3-39AB-43E1-8A2D-23FE8859ACE5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Oval 14"/>
          <p:cNvSpPr/>
          <p:nvPr/>
        </p:nvSpPr>
        <p:spPr>
          <a:xfrm flipH="1">
            <a:off x="2286000" y="4572000"/>
            <a:ext cx="76200" cy="381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>
            <a:off x="4038600" y="2133600"/>
            <a:ext cx="76200" cy="381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>
            <a:off x="3352800" y="2133600"/>
            <a:ext cx="76200" cy="381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flipH="1">
            <a:off x="1524000" y="4572000"/>
            <a:ext cx="76200" cy="381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4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RE + Routing Beneficial?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Topology effect</a:t>
            </a:r>
          </a:p>
          <a:p>
            <a:pPr lvl="1"/>
            <a:r>
              <a:rPr lang="en-US" dirty="0" smtClean="0"/>
              <a:t>E.g., multiple multi-hop paths between pairs of border routers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Redundancy profile</a:t>
            </a:r>
          </a:p>
          <a:p>
            <a:pPr lvl="1"/>
            <a:r>
              <a:rPr lang="en-US" dirty="0" smtClean="0"/>
              <a:t>Lot of duplication across border routers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8B74D-8767-498E-BBAA-05C0D7CCC97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Trace Based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r>
              <a:rPr lang="en-US" sz="2400" dirty="0" smtClean="0"/>
              <a:t>Synthetic trace for covering wide-range of situations</a:t>
            </a:r>
          </a:p>
          <a:p>
            <a:pPr lvl="1"/>
            <a:r>
              <a:rPr lang="en-US" sz="2400" dirty="0" smtClean="0"/>
              <a:t>Duplicates striped across border routers in ISP (</a:t>
            </a:r>
            <a:r>
              <a:rPr lang="en-US" sz="2400" i="1" dirty="0" smtClean="0">
                <a:solidFill>
                  <a:srgbClr val="FF0000"/>
                </a:solidFill>
              </a:rPr>
              <a:t>inter-flow redundancy</a:t>
            </a:r>
            <a:r>
              <a:rPr lang="en-US" sz="2400" dirty="0" smtClean="0"/>
              <a:t>)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Low striping across  border routers , but high redundancy with in traffic to a border router (</a:t>
            </a:r>
            <a:r>
              <a:rPr lang="en-US" sz="2400" i="1" dirty="0" smtClean="0">
                <a:solidFill>
                  <a:srgbClr val="FF0000"/>
                </a:solidFill>
              </a:rPr>
              <a:t>intra-flow-redundancy</a:t>
            </a:r>
            <a:r>
              <a:rPr lang="en-US" sz="2400" dirty="0" smtClean="0"/>
              <a:t>)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Understand topology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pPr>
              <a:defRPr/>
            </a:pPr>
            <a:fld id="{127DDA1B-A813-48E7-A621-BCE11CD7923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in Total Network Footprint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Synthetic trace, average redundancy = 50%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ATT (7018) topology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Trace is assumed to enter at  Seattle 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RE + Routing,  is close to RE at high intra-flow redundancy, 50% benefit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RE has benefit of 8% at zero intra-flow redundancy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RE + Routing, gets benefit of 26% at zero intra-flow redundancy.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CCDA8-E8D6-475B-B17A-EDE628EC7DC6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 flipH="1">
            <a:off x="4267200" y="2514600"/>
            <a:ext cx="76200" cy="381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>
            <a:off x="1524000" y="4495800"/>
            <a:ext cx="76200" cy="381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>
            <a:off x="1524000" y="3657600"/>
            <a:ext cx="76200" cy="381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advTm="3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in Max Link Utilization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Link capacities either 2.5 or 10 </a:t>
            </a:r>
            <a:r>
              <a:rPr lang="en-US" sz="2400" dirty="0" err="1" smtClean="0"/>
              <a:t>Gbps</a:t>
            </a:r>
            <a:endParaRPr lang="en-US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Comparison against traditional OSPF based traffic engineering (SP-</a:t>
            </a:r>
            <a:r>
              <a:rPr lang="en-US" sz="2400" dirty="0" err="1" smtClean="0"/>
              <a:t>MaxLoad</a:t>
            </a:r>
            <a:r>
              <a:rPr lang="en-US" sz="2400" dirty="0" smtClean="0"/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RE offers 1-25% lower maximum link load 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RE + Routing offers 10-37% lower maximum link load. </a:t>
            </a:r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457200" y="6019800"/>
            <a:ext cx="426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 Max link Utilization = 80%, for SP-</a:t>
            </a:r>
            <a:r>
              <a:rPr lang="en-US" dirty="0" err="1">
                <a:latin typeface="Calibri" pitchFamily="34" charset="0"/>
              </a:rPr>
              <a:t>MaxLoad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68C79-CC25-4CA6-A591-E3677745C83D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228600" y="1600200"/>
          <a:ext cx="42672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advTm="55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Redundant Traffic in the Internet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5943600" y="1371600"/>
            <a:ext cx="3200400" cy="4724399"/>
          </a:xfrm>
        </p:spPr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Lots of redundant  traffic in the Internet</a:t>
            </a:r>
          </a:p>
          <a:p>
            <a:r>
              <a:rPr lang="en-US" sz="2800" dirty="0" smtClean="0">
                <a:latin typeface="Calibri" pitchFamily="34" charset="0"/>
              </a:rPr>
              <a:t>Redundancy due to…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Identical objects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Partial content match (e.g. page banners)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Application-headers</a:t>
            </a:r>
          </a:p>
          <a:p>
            <a:pPr lvl="1"/>
            <a:r>
              <a:rPr lang="en-US" sz="2400" dirty="0" smtClean="0">
                <a:latin typeface="Calibri" pitchFamily="34" charset="0"/>
              </a:rPr>
              <a:t>…</a:t>
            </a:r>
          </a:p>
          <a:p>
            <a:endParaRPr lang="en-US" sz="2800" dirty="0" smtClean="0"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237" name="Slide Number Placeholder 2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93BE89-6C61-4410-B503-68E59F53D61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524000" y="2362200"/>
            <a:ext cx="3505200" cy="18288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990600" y="3886200"/>
            <a:ext cx="1676400" cy="12192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657600" y="3581400"/>
            <a:ext cx="1752600" cy="14478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0" name="Cloud 229"/>
          <p:cNvSpPr/>
          <p:nvPr/>
        </p:nvSpPr>
        <p:spPr>
          <a:xfrm>
            <a:off x="2590800" y="3962400"/>
            <a:ext cx="1143000" cy="9144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9" name="Freeform 248"/>
          <p:cNvSpPr/>
          <p:nvPr/>
        </p:nvSpPr>
        <p:spPr>
          <a:xfrm>
            <a:off x="1600200" y="1981200"/>
            <a:ext cx="1752600" cy="3581400"/>
          </a:xfrm>
          <a:custGeom>
            <a:avLst/>
            <a:gdLst>
              <a:gd name="connsiteX0" fmla="*/ 0 w 1700784"/>
              <a:gd name="connsiteY0" fmla="*/ 2633472 h 2633472"/>
              <a:gd name="connsiteX1" fmla="*/ 173736 w 1700784"/>
              <a:gd name="connsiteY1" fmla="*/ 1746504 h 2633472"/>
              <a:gd name="connsiteX2" fmla="*/ 786384 w 1700784"/>
              <a:gd name="connsiteY2" fmla="*/ 1417320 h 2633472"/>
              <a:gd name="connsiteX3" fmla="*/ 1033272 w 1700784"/>
              <a:gd name="connsiteY3" fmla="*/ 1152144 h 2633472"/>
              <a:gd name="connsiteX4" fmla="*/ 1472184 w 1700784"/>
              <a:gd name="connsiteY4" fmla="*/ 1069848 h 2633472"/>
              <a:gd name="connsiteX5" fmla="*/ 1655064 w 1700784"/>
              <a:gd name="connsiteY5" fmla="*/ 0 h 2633472"/>
              <a:gd name="connsiteX6" fmla="*/ 1655064 w 1700784"/>
              <a:gd name="connsiteY6" fmla="*/ 0 h 2633472"/>
              <a:gd name="connsiteX7" fmla="*/ 1645920 w 1700784"/>
              <a:gd name="connsiteY7" fmla="*/ 45720 h 2633472"/>
              <a:gd name="connsiteX8" fmla="*/ 1645920 w 1700784"/>
              <a:gd name="connsiteY8" fmla="*/ 45720 h 2633472"/>
              <a:gd name="connsiteX9" fmla="*/ 1645920 w 1700784"/>
              <a:gd name="connsiteY9" fmla="*/ 45720 h 2633472"/>
              <a:gd name="connsiteX10" fmla="*/ 1700784 w 1700784"/>
              <a:gd name="connsiteY10" fmla="*/ 54864 h 2633472"/>
              <a:gd name="connsiteX11" fmla="*/ 1700784 w 1700784"/>
              <a:gd name="connsiteY11" fmla="*/ 54864 h 263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00784" h="2633472">
                <a:moveTo>
                  <a:pt x="0" y="2633472"/>
                </a:moveTo>
                <a:cubicBezTo>
                  <a:pt x="21336" y="2291334"/>
                  <a:pt x="42672" y="1949196"/>
                  <a:pt x="173736" y="1746504"/>
                </a:cubicBezTo>
                <a:cubicBezTo>
                  <a:pt x="304800" y="1543812"/>
                  <a:pt x="643128" y="1516380"/>
                  <a:pt x="786384" y="1417320"/>
                </a:cubicBezTo>
                <a:cubicBezTo>
                  <a:pt x="929640" y="1318260"/>
                  <a:pt x="918972" y="1210056"/>
                  <a:pt x="1033272" y="1152144"/>
                </a:cubicBezTo>
                <a:cubicBezTo>
                  <a:pt x="1147572" y="1094232"/>
                  <a:pt x="1368552" y="1261872"/>
                  <a:pt x="1472184" y="1069848"/>
                </a:cubicBezTo>
                <a:cubicBezTo>
                  <a:pt x="1575816" y="877824"/>
                  <a:pt x="1655064" y="0"/>
                  <a:pt x="1655064" y="0"/>
                </a:cubicBezTo>
                <a:lnTo>
                  <a:pt x="1655064" y="0"/>
                </a:lnTo>
                <a:lnTo>
                  <a:pt x="1645920" y="45720"/>
                </a:lnTo>
                <a:lnTo>
                  <a:pt x="1645920" y="45720"/>
                </a:lnTo>
                <a:lnTo>
                  <a:pt x="1645920" y="45720"/>
                </a:lnTo>
                <a:lnTo>
                  <a:pt x="1700784" y="54864"/>
                </a:lnTo>
                <a:lnTo>
                  <a:pt x="1700784" y="54864"/>
                </a:lnTo>
              </a:path>
            </a:pathLst>
          </a:cu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2" name="Freeform 251"/>
          <p:cNvSpPr/>
          <p:nvPr/>
        </p:nvSpPr>
        <p:spPr>
          <a:xfrm>
            <a:off x="3121025" y="1981200"/>
            <a:ext cx="1603375" cy="3352800"/>
          </a:xfrm>
          <a:custGeom>
            <a:avLst/>
            <a:gdLst>
              <a:gd name="connsiteX0" fmla="*/ 1597152 w 1597152"/>
              <a:gd name="connsiteY0" fmla="*/ 2606040 h 2606040"/>
              <a:gd name="connsiteX1" fmla="*/ 1331976 w 1597152"/>
              <a:gd name="connsiteY1" fmla="*/ 1700784 h 2606040"/>
              <a:gd name="connsiteX2" fmla="*/ 637032 w 1597152"/>
              <a:gd name="connsiteY2" fmla="*/ 1271016 h 2606040"/>
              <a:gd name="connsiteX3" fmla="*/ 79248 w 1597152"/>
              <a:gd name="connsiteY3" fmla="*/ 1207008 h 2606040"/>
              <a:gd name="connsiteX4" fmla="*/ 161544 w 1597152"/>
              <a:gd name="connsiteY4" fmla="*/ 73152 h 2606040"/>
              <a:gd name="connsiteX5" fmla="*/ 161544 w 1597152"/>
              <a:gd name="connsiteY5" fmla="*/ 73152 h 2606040"/>
              <a:gd name="connsiteX6" fmla="*/ 152400 w 1597152"/>
              <a:gd name="connsiteY6" fmla="*/ 0 h 260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7152" h="2606040">
                <a:moveTo>
                  <a:pt x="1597152" y="2606040"/>
                </a:moveTo>
                <a:cubicBezTo>
                  <a:pt x="1544574" y="2264664"/>
                  <a:pt x="1491996" y="1923288"/>
                  <a:pt x="1331976" y="1700784"/>
                </a:cubicBezTo>
                <a:cubicBezTo>
                  <a:pt x="1171956" y="1478280"/>
                  <a:pt x="845820" y="1353312"/>
                  <a:pt x="637032" y="1271016"/>
                </a:cubicBezTo>
                <a:cubicBezTo>
                  <a:pt x="428244" y="1188720"/>
                  <a:pt x="158496" y="1406652"/>
                  <a:pt x="79248" y="1207008"/>
                </a:cubicBezTo>
                <a:cubicBezTo>
                  <a:pt x="0" y="1007364"/>
                  <a:pt x="161544" y="73152"/>
                  <a:pt x="161544" y="73152"/>
                </a:cubicBezTo>
                <a:lnTo>
                  <a:pt x="161544" y="73152"/>
                </a:lnTo>
                <a:cubicBezTo>
                  <a:pt x="160020" y="60960"/>
                  <a:pt x="150876" y="13716"/>
                  <a:pt x="152400" y="0"/>
                </a:cubicBezTo>
              </a:path>
            </a:pathLst>
          </a:cu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4" name="Oval Callout 253"/>
          <p:cNvSpPr/>
          <p:nvPr/>
        </p:nvSpPr>
        <p:spPr>
          <a:xfrm>
            <a:off x="0" y="1752600"/>
            <a:ext cx="2743200" cy="914400"/>
          </a:xfrm>
          <a:prstGeom prst="wedgeEllipseCallout">
            <a:avLst>
              <a:gd name="adj1" fmla="val 66364"/>
              <a:gd name="adj2" fmla="val 898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Same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ontent 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raversing </a:t>
            </a:r>
            <a:r>
              <a:rPr lang="en-US" dirty="0">
                <a:solidFill>
                  <a:schemeClr val="tx1"/>
                </a:solidFill>
              </a:rPr>
              <a:t>same set of links</a:t>
            </a:r>
            <a:endParaRPr lang="en-US" dirty="0"/>
          </a:p>
        </p:txBody>
      </p:sp>
      <p:sp>
        <p:nvSpPr>
          <p:cNvPr id="255" name="TextBox 254"/>
          <p:cNvSpPr txBox="1">
            <a:spLocks noChangeArrowheads="1"/>
          </p:cNvSpPr>
          <p:nvPr/>
        </p:nvSpPr>
        <p:spPr bwMode="auto">
          <a:xfrm>
            <a:off x="1143000" y="6019800"/>
            <a:ext cx="1184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       Time </a:t>
            </a:r>
            <a:r>
              <a:rPr lang="en-US" dirty="0">
                <a:latin typeface="Calibri" pitchFamily="34" charset="0"/>
              </a:rPr>
              <a:t>T</a:t>
            </a:r>
          </a:p>
        </p:txBody>
      </p:sp>
      <p:sp>
        <p:nvSpPr>
          <p:cNvPr id="256" name="TextBox 255"/>
          <p:cNvSpPr txBox="1">
            <a:spLocks noChangeArrowheads="1"/>
          </p:cNvSpPr>
          <p:nvPr/>
        </p:nvSpPr>
        <p:spPr bwMode="auto">
          <a:xfrm>
            <a:off x="4419600" y="5726668"/>
            <a:ext cx="144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Time  </a:t>
            </a:r>
            <a:r>
              <a:rPr lang="en-US" dirty="0">
                <a:latin typeface="Calibri" pitchFamily="34" charset="0"/>
              </a:rPr>
              <a:t>T + 5</a:t>
            </a:r>
          </a:p>
        </p:txBody>
      </p:sp>
      <p:pic>
        <p:nvPicPr>
          <p:cNvPr id="262" name="Picture 12" descr="j02920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5410200"/>
            <a:ext cx="569913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" name="Picture 9" descr="MCj0396750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5181600"/>
            <a:ext cx="68580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9" name="Picture 238" descr="cnn-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19400" y="1371600"/>
            <a:ext cx="997384" cy="483108"/>
          </a:xfrm>
          <a:prstGeom prst="rect">
            <a:avLst/>
          </a:prstGeom>
        </p:spPr>
      </p:pic>
      <p:pic>
        <p:nvPicPr>
          <p:cNvPr id="19" name="Picture 18" descr="cnn-pag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95600" y="1752600"/>
            <a:ext cx="853440" cy="533400"/>
          </a:xfrm>
          <a:prstGeom prst="rect">
            <a:avLst/>
          </a:prstGeom>
        </p:spPr>
      </p:pic>
      <p:pic>
        <p:nvPicPr>
          <p:cNvPr id="20" name="Picture 19" descr="cnn-pag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19400" y="1752600"/>
            <a:ext cx="853440" cy="533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227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2 0.04931 C -0.00886 0.08172 -0.01059 0.11436 -0.01337 0.14098 C -0.01615 0.1676 -0.02101 0.19561 -0.02431 0.20973 C -0.02761 0.22385 -0.02743 0.225 -0.03368 0.22639 C -0.03993 0.22778 -0.05052 0.20857 -0.06181 0.21806 C -0.07309 0.22755 -0.0842 0.26528 -0.10087 0.28264 C -0.11754 0.3 -0.14705 0.28473 -0.16181 0.32223 C -0.17656 0.35973 -0.18559 0.47686 -0.18993 0.50764 " pathEditMode="relative" ptsTypes="aaaaa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56 0.05139 C -0.00972 0.09514 -0.01389 0.13889 -0.01493 0.16806 C -0.01597 0.19723 -0.01354 0.21436 -0.01181 0.22639 C -0.01007 0.23843 -0.01129 0.24005 -0.00399 0.24098 C 0.0033 0.2419 0.01996 0.23195 0.03194 0.23264 C 0.04392 0.23334 0.05278 0.23334 0.06788 0.24514 C 0.08298 0.25695 0.10972 0.27639 0.12257 0.30348 C 0.13541 0.33056 0.13906 0.37732 0.14444 0.40764 C 0.14982 0.43797 0.15364 0.472 0.15538 0.48473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animBg="1"/>
      <p:bldP spid="255" grpId="0"/>
      <p:bldP spid="2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 significantly reduces network footprint</a:t>
            </a:r>
          </a:p>
          <a:p>
            <a:r>
              <a:rPr lang="en-US" dirty="0" smtClean="0"/>
              <a:t>RE significantly improves traffic engineering objectives</a:t>
            </a:r>
          </a:p>
          <a:p>
            <a:r>
              <a:rPr lang="en-US" dirty="0" smtClean="0"/>
              <a:t>RE + Routing further enhances these benefits</a:t>
            </a:r>
          </a:p>
          <a:p>
            <a:r>
              <a:rPr lang="en-US" dirty="0" smtClean="0"/>
              <a:t>Highly beneficial for flash crowd situations</a:t>
            </a:r>
          </a:p>
          <a:p>
            <a:r>
              <a:rPr lang="en-US" dirty="0" smtClean="0"/>
              <a:t>Highly beneficial in inter-domain traffic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8B74D-8767-498E-BBAA-05C0D7CCC97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RE on Routers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8B74D-8767-498E-BBAA-05C0D7CCC97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2438401"/>
            <a:ext cx="762000" cy="243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72200" y="2362201"/>
            <a:ext cx="2667000" cy="2514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1143001"/>
            <a:ext cx="2667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86200" y="5029201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Fingerprint table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5029201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Packet store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 rot="5400000">
            <a:off x="1333500" y="2476501"/>
            <a:ext cx="7620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2400300" y="1333501"/>
            <a:ext cx="685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6200000">
            <a:off x="2933700" y="1333501"/>
            <a:ext cx="685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16200000">
            <a:off x="1409700" y="1333501"/>
            <a:ext cx="685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6200000">
            <a:off x="1866900" y="1333501"/>
            <a:ext cx="685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1790700" y="2476501"/>
            <a:ext cx="7620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2400300" y="2476501"/>
            <a:ext cx="7620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5400000">
            <a:off x="2933700" y="2476501"/>
            <a:ext cx="7620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52600" y="3124201"/>
            <a:ext cx="1609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Fingerprint s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4648200" y="4343401"/>
            <a:ext cx="7620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648200" y="3733801"/>
            <a:ext cx="7620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648200" y="4114801"/>
            <a:ext cx="7620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648200" y="4572001"/>
            <a:ext cx="76200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72200" y="2514601"/>
            <a:ext cx="2667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16200000">
            <a:off x="7429500" y="2705101"/>
            <a:ext cx="685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 rot="16200000">
            <a:off x="7962900" y="2705101"/>
            <a:ext cx="685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>
            <a:off x="6438900" y="2705101"/>
            <a:ext cx="685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6896100" y="2705101"/>
            <a:ext cx="685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39" idx="3"/>
          </p:cNvCxnSpPr>
          <p:nvPr/>
        </p:nvCxnSpPr>
        <p:spPr>
          <a:xfrm flipV="1">
            <a:off x="5410200" y="3276601"/>
            <a:ext cx="3048000" cy="13335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3"/>
          </p:cNvCxnSpPr>
          <p:nvPr/>
        </p:nvCxnSpPr>
        <p:spPr>
          <a:xfrm flipV="1">
            <a:off x="5410200" y="3200401"/>
            <a:ext cx="1524000" cy="9525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3"/>
            <a:endCxn id="41" idx="1"/>
          </p:cNvCxnSpPr>
          <p:nvPr/>
        </p:nvCxnSpPr>
        <p:spPr>
          <a:xfrm flipV="1">
            <a:off x="5410200" y="3200401"/>
            <a:ext cx="2362200" cy="5715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6" idx="3"/>
            <a:endCxn id="44" idx="1"/>
          </p:cNvCxnSpPr>
          <p:nvPr/>
        </p:nvCxnSpPr>
        <p:spPr>
          <a:xfrm flipV="1">
            <a:off x="5410200" y="3200401"/>
            <a:ext cx="1828800" cy="11811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4"/>
          <p:cNvSpPr>
            <a:spLocks noGrp="1"/>
          </p:cNvSpPr>
          <p:nvPr>
            <p:ph sz="half" idx="4294967295"/>
          </p:nvPr>
        </p:nvSpPr>
        <p:spPr>
          <a:xfrm>
            <a:off x="304800" y="3810001"/>
            <a:ext cx="3733800" cy="193516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Main operations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000" dirty="0" smtClean="0"/>
              <a:t>Fingerprint computation</a:t>
            </a:r>
            <a:endParaRPr lang="en-US" sz="1600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en-US" sz="1600" dirty="0" smtClean="0"/>
              <a:t>Easy, can be done with CRC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000" dirty="0" smtClean="0"/>
              <a:t>Memory operations, Read and Write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2" dur="20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4" dur="20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Speed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525963"/>
          </a:xfrm>
        </p:spPr>
        <p:txBody>
          <a:bodyPr/>
          <a:lstStyle/>
          <a:p>
            <a:r>
              <a:rPr lang="en-US" sz="2800" dirty="0" smtClean="0"/>
              <a:t>Reduced the number of memory operations per packet</a:t>
            </a:r>
          </a:p>
          <a:p>
            <a:pPr lvl="1"/>
            <a:r>
              <a:rPr lang="en-US" dirty="0" smtClean="0"/>
              <a:t>Fixed number of fingerprints (&lt;10 per packet)</a:t>
            </a:r>
          </a:p>
          <a:p>
            <a:pPr lvl="1"/>
            <a:r>
              <a:rPr lang="en-US" dirty="0" smtClean="0"/>
              <a:t>Used lazy invalidation of fingerprint for packet eviction</a:t>
            </a:r>
          </a:p>
          <a:p>
            <a:pPr lvl="1"/>
            <a:r>
              <a:rPr lang="en-US" dirty="0" smtClean="0"/>
              <a:t>Other optimizations in paper</a:t>
            </a:r>
          </a:p>
          <a:p>
            <a:r>
              <a:rPr lang="en-US" sz="2800" dirty="0" smtClean="0"/>
              <a:t>Click-based software prototype runs at 2.3 </a:t>
            </a:r>
            <a:r>
              <a:rPr lang="en-US" sz="2800" dirty="0" err="1" smtClean="0"/>
              <a:t>Gbps</a:t>
            </a:r>
            <a:r>
              <a:rPr lang="en-US" sz="2800" dirty="0" smtClean="0"/>
              <a:t>  (approx. OC 48 speed ).</a:t>
            </a:r>
          </a:p>
          <a:p>
            <a:pPr lvl="1"/>
            <a:endParaRPr lang="en-US" i="1" dirty="0" smtClean="0"/>
          </a:p>
          <a:p>
            <a:endParaRPr lang="en-US" i="1" dirty="0" smtClean="0"/>
          </a:p>
          <a:p>
            <a:pPr lvl="1"/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DDA1B-A813-48E7-A621-BCE11CD7923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 at every router is beneficial ( 10-50%)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Further benefits (10-25%) from redesigning routing protocol to be redundancy-aware.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OC48 speed attainable in software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7AB37D-4877-4E16-8085-99873EF0F2D5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advTm="92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3820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DDA1B-A813-48E7-A621-BCE11CD7923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Backup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99182E-FE7D-4500-8CEA-57B2727DC1D5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advTm="135101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Crowd Simulation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8006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Flash Crowd: Volume increases at one of the border routers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Redundancy ( 20% -&gt;  50%)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Inter Redundancy Fraction </a:t>
            </a:r>
          </a:p>
          <a:p>
            <a:pPr lvl="1" fontAlgn="auto">
              <a:spcAft>
                <a:spcPts val="0"/>
              </a:spcAft>
              <a:buNone/>
              <a:defRPr/>
            </a:pPr>
            <a:r>
              <a:rPr lang="en-US" sz="2000" dirty="0" smtClean="0"/>
              <a:t>	(0.5 -&gt; 0.75)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Max Link Utilization without </a:t>
            </a:r>
          </a:p>
          <a:p>
            <a:pPr lvl="1" fontAlgn="auto">
              <a:spcAft>
                <a:spcPts val="0"/>
              </a:spcAft>
              <a:buNone/>
              <a:defRPr/>
            </a:pPr>
            <a:r>
              <a:rPr lang="en-US" sz="2000" dirty="0" smtClean="0"/>
              <a:t>	RE  is 50%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Traditional OSPF traffic engineering gets links at 95% utilization at volume increment factor &gt; 3.5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Whereas SP-RE at  85% , and RA further lower at 75%</a:t>
            </a:r>
            <a:endParaRPr lang="en-US" sz="2400" i="1" dirty="0" smtClean="0"/>
          </a:p>
          <a:p>
            <a:pPr fontAlgn="auto">
              <a:spcAft>
                <a:spcPts val="0"/>
              </a:spcAft>
              <a:buNone/>
              <a:defRPr/>
            </a:pPr>
            <a:endParaRPr lang="en-US" sz="700" i="1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700" i="1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5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AC3A9D-401A-4F9B-8B8B-0E8D9F962C60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16200000" flipV="1">
            <a:off x="1981201" y="3733799"/>
            <a:ext cx="3048000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429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29000" y="3124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29000" y="2743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8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Impact of Stale Redundancy Profile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RA relies on redundancy profiles.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How stable are these redundancy profiles 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Used same profile to compute the reduction in network footprint at later times ( with in an hour)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RA-stale is quite close to RA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5B6BA-CACD-4B34-9891-E7013AEA7656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Speed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sz="2400" dirty="0" smtClean="0"/>
              <a:t>Use specialized hardware for fingerprint computation</a:t>
            </a:r>
          </a:p>
          <a:p>
            <a:r>
              <a:rPr lang="en-US" sz="2400" dirty="0" smtClean="0"/>
              <a:t>Reduced the number of memory operations per packet</a:t>
            </a:r>
          </a:p>
          <a:p>
            <a:pPr lvl="1"/>
            <a:r>
              <a:rPr lang="en-US" sz="2400" dirty="0" smtClean="0"/>
              <a:t>Number of memory operations is function of number of fingerprints. </a:t>
            </a:r>
            <a:r>
              <a:rPr lang="en-US" sz="2400" i="1" dirty="0" smtClean="0"/>
              <a:t>Fixed the number of  sampled fingerprints</a:t>
            </a:r>
          </a:p>
          <a:p>
            <a:pPr lvl="1"/>
            <a:r>
              <a:rPr lang="en-US" sz="2400" dirty="0" smtClean="0"/>
              <a:t>During evicting packet, explicit invalidating fingerprint require memory operations. </a:t>
            </a:r>
            <a:r>
              <a:rPr lang="en-US" sz="2400" i="1" dirty="0" smtClean="0"/>
              <a:t>Used lazy invalidation</a:t>
            </a:r>
          </a:p>
          <a:p>
            <a:pPr lvl="2"/>
            <a:r>
              <a:rPr lang="en-US" i="1" dirty="0" smtClean="0"/>
              <a:t>Fingerprint pointer is checked for validation as well as existence.</a:t>
            </a:r>
          </a:p>
          <a:p>
            <a:r>
              <a:rPr lang="en-US" sz="2400" dirty="0" smtClean="0"/>
              <a:t>Store packet-table and fingerprint-table in DRAM for high-speed</a:t>
            </a:r>
          </a:p>
          <a:p>
            <a:pPr lvl="1"/>
            <a:r>
              <a:rPr lang="en-US" sz="2400" i="1" dirty="0" smtClean="0"/>
              <a:t>Used Cuckoo Hash-table. </a:t>
            </a:r>
            <a:r>
              <a:rPr lang="en-US" sz="2400" dirty="0" smtClean="0"/>
              <a:t>As simple-hash based fingerprint table is too large to fit in DRAM</a:t>
            </a:r>
          </a:p>
          <a:p>
            <a:pPr lvl="1"/>
            <a:endParaRPr lang="en-US" sz="2400" i="1" dirty="0" smtClean="0"/>
          </a:p>
          <a:p>
            <a:pPr lvl="1"/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DDA1B-A813-48E7-A621-BCE11CD7923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Implementation Details (Spring et. al)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Compute fingerprints per packet and sample them</a:t>
            </a:r>
          </a:p>
          <a:p>
            <a:r>
              <a:rPr lang="en-US" sz="2800" dirty="0" smtClean="0"/>
              <a:t>Insert packet into packet store</a:t>
            </a:r>
          </a:p>
          <a:p>
            <a:r>
              <a:rPr lang="en-US" sz="2800" dirty="0" smtClean="0"/>
              <a:t>Check for existence of fingerprint pointer to any packet, for match detection. </a:t>
            </a:r>
          </a:p>
          <a:p>
            <a:r>
              <a:rPr lang="en-US" sz="2800" dirty="0" smtClean="0"/>
              <a:t>Encode the match region in the packet.</a:t>
            </a:r>
          </a:p>
          <a:p>
            <a:r>
              <a:rPr lang="en-US" sz="2800" dirty="0" smtClean="0"/>
              <a:t>Insert each fingerprint into Fingerprint table.</a:t>
            </a:r>
          </a:p>
          <a:p>
            <a:r>
              <a:rPr lang="en-US" sz="2800" dirty="0" smtClean="0"/>
              <a:t>As store becomes full, evict the packet in FIFO manner</a:t>
            </a:r>
          </a:p>
          <a:p>
            <a:r>
              <a:rPr lang="en-US" sz="2800" dirty="0" smtClean="0"/>
              <a:t>As a  packet gets evicted, invalidate its corresponding fingerprint pointers</a:t>
            </a:r>
            <a:endParaRPr lang="en-US" sz="3600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8B74D-8767-498E-BBAA-05C0D7CCC97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Redundancy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25908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100" dirty="0" smtClean="0"/>
              <a:t>Object-level caching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3800" dirty="0" smtClean="0"/>
              <a:t>Application layer approaches like Web proxy caches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3800" dirty="0" smtClean="0"/>
              <a:t>Store static objects in local cache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3800" dirty="0" smtClean="0"/>
              <a:t>[Summary Cache: SIGCOMM 98, Co-operative Caching: SOSP 99]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38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5100" dirty="0" smtClean="0"/>
              <a:t>Packet-level caching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3800" dirty="0" smtClean="0"/>
              <a:t>[Spring et. al: SIGCOMM 00]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3800" dirty="0" smtClean="0"/>
              <a:t>WAN Optimization Products: Riverbed, </a:t>
            </a:r>
            <a:r>
              <a:rPr lang="en-US" sz="3800" dirty="0" err="1" smtClean="0"/>
              <a:t>Peribit</a:t>
            </a:r>
            <a:r>
              <a:rPr lang="en-US" sz="3800" dirty="0" smtClean="0"/>
              <a:t>, </a:t>
            </a:r>
            <a:r>
              <a:rPr lang="en-US" sz="3800" dirty="0" err="1" smtClean="0"/>
              <a:t>Packeteer</a:t>
            </a:r>
            <a:r>
              <a:rPr lang="en-US" sz="3800" dirty="0" smtClean="0"/>
              <a:t>, 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2133600" cy="365125"/>
          </a:xfrm>
        </p:spPr>
        <p:txBody>
          <a:bodyPr/>
          <a:lstStyle/>
          <a:p>
            <a:pPr>
              <a:defRPr/>
            </a:pPr>
            <a:fld id="{C6A3F146-9CCC-455D-A249-3FAD9DC8A94F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2895600" y="4648200"/>
            <a:ext cx="838200" cy="11430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6781800" y="4648200"/>
            <a:ext cx="838200" cy="11430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7" idx="4"/>
            <a:endCxn id="8" idx="2"/>
          </p:cNvCxnSpPr>
          <p:nvPr/>
        </p:nvCxnSpPr>
        <p:spPr>
          <a:xfrm>
            <a:off x="3733800" y="5219700"/>
            <a:ext cx="30480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52600" y="41148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95600" y="518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05000" y="4114800"/>
            <a:ext cx="4572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24200" y="5181600"/>
            <a:ext cx="5334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9"/>
          <p:cNvGrpSpPr/>
          <p:nvPr/>
        </p:nvGrpSpPr>
        <p:grpSpPr>
          <a:xfrm>
            <a:off x="1981200" y="4572000"/>
            <a:ext cx="381000" cy="304800"/>
            <a:chOff x="838200" y="4953000"/>
            <a:chExt cx="685800" cy="304800"/>
          </a:xfrm>
        </p:grpSpPr>
        <p:sp>
          <p:nvSpPr>
            <p:cNvPr id="17" name="Rectangle 16"/>
            <p:cNvSpPr/>
            <p:nvPr/>
          </p:nvSpPr>
          <p:spPr>
            <a:xfrm>
              <a:off x="838200" y="4953000"/>
              <a:ext cx="304799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5237" y="4953000"/>
              <a:ext cx="193963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19201" y="4953000"/>
              <a:ext cx="304799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6781800" y="53340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10400" y="5334000"/>
            <a:ext cx="5334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39000" y="41148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81400" y="556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Packet-Cache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15200" y="556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Packet-Cache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43400" y="4876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 link</a:t>
            </a:r>
            <a:endParaRPr lang="en-US" dirty="0"/>
          </a:p>
        </p:txBody>
      </p:sp>
      <p:sp>
        <p:nvSpPr>
          <p:cNvPr id="27" name="Cloud 26"/>
          <p:cNvSpPr/>
          <p:nvPr/>
        </p:nvSpPr>
        <p:spPr>
          <a:xfrm>
            <a:off x="0" y="4876800"/>
            <a:ext cx="2895600" cy="914400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loud 28"/>
          <p:cNvSpPr/>
          <p:nvPr/>
        </p:nvSpPr>
        <p:spPr>
          <a:xfrm>
            <a:off x="7391400" y="4724400"/>
            <a:ext cx="1752600" cy="914400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Enterprise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8" name="Picture 9" descr="MCj0396750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81694" y="4114800"/>
            <a:ext cx="862306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1752600" y="60198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Packet-level caching is better than object-level caching</a:t>
            </a:r>
            <a:endParaRPr lang="en-US" sz="2000" b="1" dirty="0"/>
          </a:p>
        </p:txBody>
      </p:sp>
    </p:spTree>
    <p:custDataLst>
      <p:tags r:id="rId1"/>
    </p:custDataLst>
  </p:cSld>
  <p:clrMapOvr>
    <a:masterClrMapping/>
  </p:clrMapOvr>
  <p:transition advTm="552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2.22222E-6 L 0.54584 2.22222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3" grpId="1" animBg="1"/>
      <p:bldP spid="24" grpId="0"/>
      <p:bldP spid="25" grpId="0"/>
      <p:bldP spid="26" grpId="0"/>
      <p:bldP spid="27" grpId="0" animBg="1"/>
      <p:bldP spid="29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Redundancy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smtClean="0"/>
              <a:t>Reduces bandwidth usage cost</a:t>
            </a:r>
          </a:p>
          <a:p>
            <a:pPr marL="342900" lvl="1" indent="-342900"/>
            <a:r>
              <a:rPr lang="en-US" dirty="0" smtClean="0"/>
              <a:t>Reduces network congestion at access links </a:t>
            </a:r>
          </a:p>
          <a:p>
            <a:pPr marL="342900" lvl="1" indent="-342900"/>
            <a:r>
              <a:rPr lang="en-US" dirty="0" smtClean="0"/>
              <a:t>Higher throughputs</a:t>
            </a:r>
          </a:p>
          <a:p>
            <a:pPr marL="342900" lvl="1" indent="-342900"/>
            <a:r>
              <a:rPr lang="en-US" dirty="0" smtClean="0"/>
              <a:t>Reduces in transfer completion times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DDA1B-A813-48E7-A621-BCE11CD7923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Towards Universal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However, existing RE approaches apply only to point deployments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dirty="0" smtClean="0"/>
              <a:t>E.g. at stub network access links, or between branch offices</a:t>
            </a:r>
            <a:endParaRPr lang="en-US" sz="2800" dirty="0" smtClean="0"/>
          </a:p>
          <a:p>
            <a:pPr fontAlgn="auto">
              <a:spcAft>
                <a:spcPts val="0"/>
              </a:spcAft>
              <a:defRPr/>
            </a:pPr>
            <a:endParaRPr lang="en-US" sz="28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They only benefit the system to which they are directly connected.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sz="28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sz="2800" i="1" dirty="0" smtClean="0"/>
              <a:t>Why not make RE a native network service that everyone can use</a:t>
            </a:r>
            <a:r>
              <a:rPr lang="en-US" sz="2800" dirty="0" smtClean="0"/>
              <a:t>?</a:t>
            </a:r>
          </a:p>
          <a:p>
            <a:pPr lvl="1" fontAlgn="auto">
              <a:spcAft>
                <a:spcPts val="0"/>
              </a:spcAft>
              <a:buNone/>
              <a:defRPr/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3F146-9CCC-455D-A249-3FAD9DC8A94F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552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4525963"/>
          </a:xfrm>
        </p:spPr>
        <p:txBody>
          <a:bodyPr/>
          <a:lstStyle/>
          <a:p>
            <a:r>
              <a:rPr lang="en-US" sz="2800" dirty="0" smtClean="0"/>
              <a:t>Universal redundancy elimination on routers is beneficial</a:t>
            </a:r>
          </a:p>
          <a:p>
            <a:endParaRPr lang="en-US" sz="2800" dirty="0" smtClean="0"/>
          </a:p>
          <a:p>
            <a:r>
              <a:rPr lang="en-US" sz="2800" dirty="0" smtClean="0"/>
              <a:t>Re-designing the routing protocol to be redundancy aware gives furthermore benefits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Practical to implement redundancy elimination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DDA1B-A813-48E7-A621-BCE11CD7923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600200" y="2895600"/>
            <a:ext cx="5257800" cy="39624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Internet2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1676400" y="3200400"/>
            <a:ext cx="5029200" cy="2667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5867400" y="5334000"/>
            <a:ext cx="1524000" cy="1066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 flipH="1" flipV="1">
            <a:off x="838200" y="5257800"/>
            <a:ext cx="10668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590800" y="1981200"/>
            <a:ext cx="1752600" cy="1295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497763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Universal Redundancy Elimination At All Routers</a:t>
            </a:r>
            <a:endParaRPr lang="en-US" dirty="0"/>
          </a:p>
        </p:txBody>
      </p:sp>
      <p:sp>
        <p:nvSpPr>
          <p:cNvPr id="7176" name="AutoShape 11"/>
          <p:cNvSpPr>
            <a:spLocks noChangeAspect="1" noChangeArrowheads="1" noTextEdit="1"/>
          </p:cNvSpPr>
          <p:nvPr/>
        </p:nvSpPr>
        <p:spPr bwMode="auto">
          <a:xfrm>
            <a:off x="2514600" y="1806575"/>
            <a:ext cx="10763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19550" y="2895600"/>
            <a:ext cx="479425" cy="2476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4600" y="4343400"/>
            <a:ext cx="531812" cy="284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6800" y="4495800"/>
            <a:ext cx="477837" cy="284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06563" y="5321300"/>
            <a:ext cx="477837" cy="3190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24538" y="5494338"/>
            <a:ext cx="479425" cy="31908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3" name="Straight Connector 12"/>
          <p:cNvCxnSpPr>
            <a:stCxn id="4" idx="3"/>
            <a:endCxn id="7" idx="7"/>
          </p:cNvCxnSpPr>
          <p:nvPr/>
        </p:nvCxnSpPr>
        <p:spPr>
          <a:xfrm rot="16200000" flipH="1" flipV="1">
            <a:off x="2967384" y="3123299"/>
            <a:ext cx="1262861" cy="1260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991519" y="4637881"/>
            <a:ext cx="741362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9" idx="1"/>
          </p:cNvCxnSpPr>
          <p:nvPr/>
        </p:nvCxnSpPr>
        <p:spPr>
          <a:xfrm rot="16200000" flipH="1">
            <a:off x="3880308" y="3470945"/>
            <a:ext cx="1415261" cy="717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2" idx="1"/>
          </p:cNvCxnSpPr>
          <p:nvPr/>
        </p:nvCxnSpPr>
        <p:spPr>
          <a:xfrm rot="16200000" flipH="1">
            <a:off x="5188344" y="4834662"/>
            <a:ext cx="802719" cy="610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846638" y="4084637"/>
            <a:ext cx="106363" cy="106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38800" y="4953000"/>
            <a:ext cx="106362" cy="1063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562600" y="4800600"/>
            <a:ext cx="106362" cy="106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62200" y="4572000"/>
            <a:ext cx="104775" cy="1063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09800" y="4724400"/>
            <a:ext cx="106363" cy="1063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057400" y="4876800"/>
            <a:ext cx="106363" cy="1063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22838" y="4237037"/>
            <a:ext cx="106362" cy="1063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791200" y="5105400"/>
            <a:ext cx="106362" cy="1063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3054350"/>
            <a:ext cx="160338" cy="698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667000" y="4500562"/>
            <a:ext cx="160337" cy="714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31975" y="5570538"/>
            <a:ext cx="160338" cy="698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029200" y="4648200"/>
            <a:ext cx="158750" cy="714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4538" y="5656263"/>
            <a:ext cx="160337" cy="714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0" name="Straight Connector 49"/>
          <p:cNvCxnSpPr>
            <a:endCxn id="11" idx="6"/>
          </p:cNvCxnSpPr>
          <p:nvPr/>
        </p:nvCxnSpPr>
        <p:spPr>
          <a:xfrm rot="10800000">
            <a:off x="2184400" y="5481638"/>
            <a:ext cx="15494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6" idx="6"/>
            <a:endCxn id="12" idx="1"/>
          </p:cNvCxnSpPr>
          <p:nvPr/>
        </p:nvCxnSpPr>
        <p:spPr>
          <a:xfrm flipV="1">
            <a:off x="4329113" y="5540375"/>
            <a:ext cx="1565275" cy="61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4" name="Group 543"/>
          <p:cNvGrpSpPr/>
          <p:nvPr/>
        </p:nvGrpSpPr>
        <p:grpSpPr>
          <a:xfrm>
            <a:off x="3797300" y="5478463"/>
            <a:ext cx="531813" cy="249237"/>
            <a:chOff x="3797300" y="5478463"/>
            <a:chExt cx="531813" cy="249237"/>
          </a:xfrm>
        </p:grpSpPr>
        <p:sp>
          <p:nvSpPr>
            <p:cNvPr id="56" name="Oval 55"/>
            <p:cNvSpPr/>
            <p:nvPr/>
          </p:nvSpPr>
          <p:spPr>
            <a:xfrm>
              <a:off x="3797300" y="5478463"/>
              <a:ext cx="531813" cy="2492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797300" y="5570538"/>
              <a:ext cx="158750" cy="6985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59" name="Straight Connector 58"/>
          <p:cNvCxnSpPr>
            <a:stCxn id="578" idx="4"/>
            <a:endCxn id="56" idx="0"/>
          </p:cNvCxnSpPr>
          <p:nvPr/>
        </p:nvCxnSpPr>
        <p:spPr>
          <a:xfrm rot="16200000" flipH="1">
            <a:off x="3751660" y="5166915"/>
            <a:ext cx="601663" cy="21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own Arrow 67"/>
          <p:cNvSpPr/>
          <p:nvPr/>
        </p:nvSpPr>
        <p:spPr>
          <a:xfrm rot="20039127">
            <a:off x="4631912" y="3960977"/>
            <a:ext cx="174196" cy="36259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9" name="Down Arrow 68"/>
          <p:cNvSpPr/>
          <p:nvPr/>
        </p:nvSpPr>
        <p:spPr>
          <a:xfrm rot="2474777" flipH="1">
            <a:off x="2295016" y="4746234"/>
            <a:ext cx="190500" cy="33020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Down Arrow 70"/>
          <p:cNvSpPr/>
          <p:nvPr/>
        </p:nvSpPr>
        <p:spPr>
          <a:xfrm rot="19405451">
            <a:off x="5407812" y="4902040"/>
            <a:ext cx="212725" cy="38735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886200" y="3733800"/>
            <a:ext cx="477837" cy="284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962400" y="3886200"/>
            <a:ext cx="158750" cy="698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9" name="Straight Connector 88"/>
          <p:cNvCxnSpPr>
            <a:stCxn id="38" idx="3"/>
            <a:endCxn id="83" idx="0"/>
          </p:cNvCxnSpPr>
          <p:nvPr/>
        </p:nvCxnSpPr>
        <p:spPr>
          <a:xfrm rot="5400000">
            <a:off x="3859886" y="3379204"/>
            <a:ext cx="619829" cy="89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770438" y="3932237"/>
            <a:ext cx="106363" cy="106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5" name="Rectangle 584"/>
          <p:cNvSpPr/>
          <p:nvPr/>
        </p:nvSpPr>
        <p:spPr>
          <a:xfrm>
            <a:off x="6629400" y="5867400"/>
            <a:ext cx="104775" cy="1254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6" name="Rectangle 585"/>
          <p:cNvSpPr/>
          <p:nvPr/>
        </p:nvSpPr>
        <p:spPr>
          <a:xfrm>
            <a:off x="6434138" y="5678488"/>
            <a:ext cx="104775" cy="1254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7" name="Rectangle 586"/>
          <p:cNvSpPr/>
          <p:nvPr/>
        </p:nvSpPr>
        <p:spPr>
          <a:xfrm>
            <a:off x="6781800" y="5943600"/>
            <a:ext cx="104775" cy="1254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8" name="Rectangle 587"/>
          <p:cNvSpPr/>
          <p:nvPr/>
        </p:nvSpPr>
        <p:spPr>
          <a:xfrm>
            <a:off x="1257300" y="5548313"/>
            <a:ext cx="106363" cy="1238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9" name="Rectangle 588"/>
          <p:cNvSpPr/>
          <p:nvPr/>
        </p:nvSpPr>
        <p:spPr>
          <a:xfrm>
            <a:off x="1462088" y="5487988"/>
            <a:ext cx="104775" cy="1254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0" name="Rectangle 589"/>
          <p:cNvSpPr/>
          <p:nvPr/>
        </p:nvSpPr>
        <p:spPr>
          <a:xfrm>
            <a:off x="1054100" y="5548313"/>
            <a:ext cx="104775" cy="123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0" name="TextBox 579"/>
          <p:cNvSpPr txBox="1">
            <a:spLocks noChangeArrowheads="1"/>
          </p:cNvSpPr>
          <p:nvPr/>
        </p:nvSpPr>
        <p:spPr bwMode="auto">
          <a:xfrm>
            <a:off x="0" y="2209800"/>
            <a:ext cx="2133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Total packets with universal RE= 12</a:t>
            </a:r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(ignoring tiny packets)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99" name="TextBox 598"/>
          <p:cNvSpPr txBox="1">
            <a:spLocks noChangeArrowheads="1"/>
          </p:cNvSpPr>
          <p:nvPr/>
        </p:nvSpPr>
        <p:spPr bwMode="auto">
          <a:xfrm>
            <a:off x="6934200" y="2590800"/>
            <a:ext cx="2057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Upstream router  removes redundant bytes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r>
              <a:rPr lang="en-US" sz="2000" dirty="0" smtClean="0">
                <a:latin typeface="Calibri" pitchFamily="34" charset="0"/>
              </a:rPr>
              <a:t> </a:t>
            </a:r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Downstream router  reconstructs full packet</a:t>
            </a:r>
          </a:p>
        </p:txBody>
      </p:sp>
      <p:sp>
        <p:nvSpPr>
          <p:cNvPr id="601" name="Slide Number Placeholder 6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4F9DF-B16C-496A-A4E6-0787BA6047D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37" name="TextBox 536"/>
          <p:cNvSpPr txBox="1">
            <a:spLocks noChangeArrowheads="1"/>
          </p:cNvSpPr>
          <p:nvPr/>
        </p:nvSpPr>
        <p:spPr bwMode="auto">
          <a:xfrm>
            <a:off x="0" y="3657600"/>
            <a:ext cx="2133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Total packets </a:t>
            </a:r>
            <a:br>
              <a:rPr lang="en-US" sz="2000" dirty="0" smtClean="0">
                <a:latin typeface="Calibri" pitchFamily="34" charset="0"/>
              </a:rPr>
            </a:br>
            <a:r>
              <a:rPr lang="en-US" sz="2000" dirty="0" smtClean="0">
                <a:latin typeface="Calibri" pitchFamily="34" charset="0"/>
              </a:rPr>
              <a:t>w/o RE = 18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538" name="Cloud 537"/>
          <p:cNvSpPr/>
          <p:nvPr/>
        </p:nvSpPr>
        <p:spPr>
          <a:xfrm>
            <a:off x="1143000" y="1219200"/>
            <a:ext cx="1905000" cy="11430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Wisconsin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9" name="Cloud 538"/>
          <p:cNvSpPr/>
          <p:nvPr/>
        </p:nvSpPr>
        <p:spPr>
          <a:xfrm>
            <a:off x="7086600" y="5715000"/>
            <a:ext cx="1676400" cy="11430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Berkeley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0" name="Cloud 539"/>
          <p:cNvSpPr/>
          <p:nvPr/>
        </p:nvSpPr>
        <p:spPr>
          <a:xfrm>
            <a:off x="0" y="5791200"/>
            <a:ext cx="1066800" cy="10668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CMU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545" name="Group 544"/>
          <p:cNvGrpSpPr/>
          <p:nvPr/>
        </p:nvGrpSpPr>
        <p:grpSpPr>
          <a:xfrm>
            <a:off x="2667001" y="1828800"/>
            <a:ext cx="457200" cy="325437"/>
            <a:chOff x="3797300" y="5478463"/>
            <a:chExt cx="531813" cy="249237"/>
          </a:xfrm>
        </p:grpSpPr>
        <p:sp>
          <p:nvSpPr>
            <p:cNvPr id="546" name="Oval 545"/>
            <p:cNvSpPr/>
            <p:nvPr/>
          </p:nvSpPr>
          <p:spPr>
            <a:xfrm>
              <a:off x="3797300" y="5478463"/>
              <a:ext cx="531813" cy="2492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7" name="Oval 546"/>
            <p:cNvSpPr/>
            <p:nvPr/>
          </p:nvSpPr>
          <p:spPr>
            <a:xfrm>
              <a:off x="3797300" y="5570538"/>
              <a:ext cx="158750" cy="6985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48" name="Group 547"/>
          <p:cNvGrpSpPr/>
          <p:nvPr/>
        </p:nvGrpSpPr>
        <p:grpSpPr>
          <a:xfrm>
            <a:off x="762000" y="5943600"/>
            <a:ext cx="303213" cy="249237"/>
            <a:chOff x="3797300" y="5478463"/>
            <a:chExt cx="531813" cy="249237"/>
          </a:xfrm>
        </p:grpSpPr>
        <p:sp>
          <p:nvSpPr>
            <p:cNvPr id="549" name="Oval 548"/>
            <p:cNvSpPr/>
            <p:nvPr/>
          </p:nvSpPr>
          <p:spPr>
            <a:xfrm>
              <a:off x="3797300" y="5478463"/>
              <a:ext cx="531813" cy="2492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0" name="Oval 549"/>
            <p:cNvSpPr/>
            <p:nvPr/>
          </p:nvSpPr>
          <p:spPr>
            <a:xfrm>
              <a:off x="3797300" y="5570538"/>
              <a:ext cx="158750" cy="6985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51" name="Group 550"/>
          <p:cNvGrpSpPr/>
          <p:nvPr/>
        </p:nvGrpSpPr>
        <p:grpSpPr>
          <a:xfrm>
            <a:off x="6934201" y="6324601"/>
            <a:ext cx="381000" cy="228600"/>
            <a:chOff x="3797300" y="5478463"/>
            <a:chExt cx="531813" cy="249237"/>
          </a:xfrm>
        </p:grpSpPr>
        <p:sp>
          <p:nvSpPr>
            <p:cNvPr id="552" name="Oval 551"/>
            <p:cNvSpPr/>
            <p:nvPr/>
          </p:nvSpPr>
          <p:spPr>
            <a:xfrm>
              <a:off x="3797300" y="5478463"/>
              <a:ext cx="531813" cy="2492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3" name="Oval 552"/>
            <p:cNvSpPr/>
            <p:nvPr/>
          </p:nvSpPr>
          <p:spPr>
            <a:xfrm>
              <a:off x="3797300" y="5570538"/>
              <a:ext cx="158750" cy="6985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559" name="Straight Connector 558"/>
          <p:cNvCxnSpPr>
            <a:stCxn id="546" idx="5"/>
            <a:endCxn id="5" idx="1"/>
          </p:cNvCxnSpPr>
          <p:nvPr/>
        </p:nvCxnSpPr>
        <p:spPr>
          <a:xfrm rot="16200000" flipH="1">
            <a:off x="3160859" y="2002965"/>
            <a:ext cx="825289" cy="103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>
            <a:stCxn id="11" idx="3"/>
            <a:endCxn id="549" idx="7"/>
          </p:cNvCxnSpPr>
          <p:nvPr/>
        </p:nvCxnSpPr>
        <p:spPr>
          <a:xfrm rot="5400000">
            <a:off x="1205455" y="5409013"/>
            <a:ext cx="386441" cy="755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>
            <a:stCxn id="12" idx="5"/>
          </p:cNvCxnSpPr>
          <p:nvPr/>
        </p:nvCxnSpPr>
        <p:spPr>
          <a:xfrm rot="16200000" flipH="1">
            <a:off x="6266924" y="5733524"/>
            <a:ext cx="634104" cy="70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Down Arrow 564"/>
          <p:cNvSpPr/>
          <p:nvPr/>
        </p:nvSpPr>
        <p:spPr>
          <a:xfrm rot="3661824" flipH="1">
            <a:off x="1310719" y="5549701"/>
            <a:ext cx="176621" cy="487516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6" name="Down Arrow 565"/>
          <p:cNvSpPr/>
          <p:nvPr/>
        </p:nvSpPr>
        <p:spPr>
          <a:xfrm rot="18744797" flipH="1">
            <a:off x="6414508" y="5777510"/>
            <a:ext cx="200242" cy="538267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7" name="Down Arrow 566"/>
          <p:cNvSpPr/>
          <p:nvPr/>
        </p:nvSpPr>
        <p:spPr>
          <a:xfrm rot="18556239" flipH="1">
            <a:off x="3581668" y="2288022"/>
            <a:ext cx="175447" cy="56763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6" name="Oval 575"/>
          <p:cNvSpPr/>
          <p:nvPr/>
        </p:nvSpPr>
        <p:spPr>
          <a:xfrm>
            <a:off x="3810000" y="4572000"/>
            <a:ext cx="477837" cy="284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8" name="Oval 577"/>
          <p:cNvSpPr/>
          <p:nvPr/>
        </p:nvSpPr>
        <p:spPr>
          <a:xfrm>
            <a:off x="3962400" y="4806950"/>
            <a:ext cx="158750" cy="698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9" name="Straight Connector 578"/>
          <p:cNvCxnSpPr>
            <a:stCxn id="83" idx="4"/>
            <a:endCxn id="576" idx="0"/>
          </p:cNvCxnSpPr>
          <p:nvPr/>
        </p:nvCxnSpPr>
        <p:spPr>
          <a:xfrm rot="5400000">
            <a:off x="3810001" y="4256881"/>
            <a:ext cx="554037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Down Arrow 596"/>
          <p:cNvSpPr/>
          <p:nvPr/>
        </p:nvSpPr>
        <p:spPr>
          <a:xfrm rot="2991912">
            <a:off x="3884366" y="3200908"/>
            <a:ext cx="155326" cy="331265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98" name="Group 597"/>
          <p:cNvGrpSpPr/>
          <p:nvPr/>
        </p:nvGrpSpPr>
        <p:grpSpPr>
          <a:xfrm>
            <a:off x="3429000" y="3505200"/>
            <a:ext cx="531813" cy="249237"/>
            <a:chOff x="3797300" y="5478463"/>
            <a:chExt cx="531813" cy="249237"/>
          </a:xfrm>
        </p:grpSpPr>
        <p:sp>
          <p:nvSpPr>
            <p:cNvPr id="603" name="Oval 602"/>
            <p:cNvSpPr/>
            <p:nvPr/>
          </p:nvSpPr>
          <p:spPr>
            <a:xfrm>
              <a:off x="3797300" y="5478463"/>
              <a:ext cx="531813" cy="2492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4" name="Oval 603"/>
            <p:cNvSpPr/>
            <p:nvPr/>
          </p:nvSpPr>
          <p:spPr>
            <a:xfrm>
              <a:off x="3797300" y="5570538"/>
              <a:ext cx="158750" cy="6985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05" name="Rectangle 604"/>
          <p:cNvSpPr/>
          <p:nvPr/>
        </p:nvSpPr>
        <p:spPr>
          <a:xfrm>
            <a:off x="3783013" y="3170237"/>
            <a:ext cx="106362" cy="106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6" name="Rectangle 605"/>
          <p:cNvSpPr/>
          <p:nvPr/>
        </p:nvSpPr>
        <p:spPr>
          <a:xfrm>
            <a:off x="3627438" y="3322637"/>
            <a:ext cx="104775" cy="1063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7" name="Rectangle 606"/>
          <p:cNvSpPr/>
          <p:nvPr/>
        </p:nvSpPr>
        <p:spPr>
          <a:xfrm>
            <a:off x="3932238" y="3048000"/>
            <a:ext cx="106362" cy="107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08" name="Group 607"/>
          <p:cNvGrpSpPr/>
          <p:nvPr/>
        </p:nvGrpSpPr>
        <p:grpSpPr>
          <a:xfrm>
            <a:off x="4419600" y="3505200"/>
            <a:ext cx="381000" cy="249237"/>
            <a:chOff x="3797300" y="5478463"/>
            <a:chExt cx="531813" cy="249237"/>
          </a:xfrm>
        </p:grpSpPr>
        <p:sp>
          <p:nvSpPr>
            <p:cNvPr id="609" name="Oval 608"/>
            <p:cNvSpPr/>
            <p:nvPr/>
          </p:nvSpPr>
          <p:spPr>
            <a:xfrm>
              <a:off x="3797300" y="5478463"/>
              <a:ext cx="531813" cy="2492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0" name="Oval 609"/>
            <p:cNvSpPr/>
            <p:nvPr/>
          </p:nvSpPr>
          <p:spPr>
            <a:xfrm>
              <a:off x="3797300" y="5570538"/>
              <a:ext cx="158750" cy="6985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11" name="Down Arrow 610"/>
          <p:cNvSpPr/>
          <p:nvPr/>
        </p:nvSpPr>
        <p:spPr>
          <a:xfrm rot="20039127">
            <a:off x="4278192" y="3270407"/>
            <a:ext cx="137047" cy="29593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2" name="Rectangle 611"/>
          <p:cNvSpPr/>
          <p:nvPr/>
        </p:nvSpPr>
        <p:spPr>
          <a:xfrm>
            <a:off x="4495800" y="3276600"/>
            <a:ext cx="106363" cy="106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3" name="Rectangle 612"/>
          <p:cNvSpPr/>
          <p:nvPr/>
        </p:nvSpPr>
        <p:spPr>
          <a:xfrm>
            <a:off x="4419600" y="3124200"/>
            <a:ext cx="106363" cy="106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4648200" y="3398837"/>
            <a:ext cx="106362" cy="1063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2743201" y="2057400"/>
            <a:ext cx="152400" cy="609600"/>
            <a:chOff x="2479675" y="2590800"/>
            <a:chExt cx="415925" cy="609600"/>
          </a:xfrm>
        </p:grpSpPr>
        <p:sp>
          <p:nvSpPr>
            <p:cNvPr id="117" name="Rectangle 116"/>
            <p:cNvSpPr/>
            <p:nvPr/>
          </p:nvSpPr>
          <p:spPr>
            <a:xfrm>
              <a:off x="2514600" y="2819400"/>
              <a:ext cx="381000" cy="1524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479675" y="2590800"/>
              <a:ext cx="415925" cy="1524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514600" y="3048000"/>
              <a:ext cx="381000" cy="152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048001" y="1447800"/>
            <a:ext cx="152400" cy="609600"/>
            <a:chOff x="2479675" y="2590800"/>
            <a:chExt cx="415925" cy="609600"/>
          </a:xfrm>
        </p:grpSpPr>
        <p:sp>
          <p:nvSpPr>
            <p:cNvPr id="125" name="Rectangle 124"/>
            <p:cNvSpPr/>
            <p:nvPr/>
          </p:nvSpPr>
          <p:spPr>
            <a:xfrm>
              <a:off x="2514600" y="2819400"/>
              <a:ext cx="381000" cy="1524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479675" y="2590800"/>
              <a:ext cx="415925" cy="1524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14600" y="3048000"/>
              <a:ext cx="381000" cy="152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3844925" y="2438400"/>
            <a:ext cx="117475" cy="1444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657600" y="2286000"/>
            <a:ext cx="117475" cy="1444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073525" y="2590800"/>
            <a:ext cx="117475" cy="1444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5" name="Down Arrow 104"/>
          <p:cNvSpPr/>
          <p:nvPr/>
        </p:nvSpPr>
        <p:spPr>
          <a:xfrm rot="2991912">
            <a:off x="3194592" y="3877188"/>
            <a:ext cx="197344" cy="475224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387725" y="2667000"/>
            <a:ext cx="117475" cy="1444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35325" y="2438400"/>
            <a:ext cx="117475" cy="1444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616325" y="2819400"/>
            <a:ext cx="117475" cy="1444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048000" y="3886200"/>
            <a:ext cx="106362" cy="106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895600" y="4038600"/>
            <a:ext cx="104775" cy="1063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200400" y="3733800"/>
            <a:ext cx="106362" cy="107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8" name="7-Point Star 147"/>
          <p:cNvSpPr/>
          <p:nvPr/>
        </p:nvSpPr>
        <p:spPr>
          <a:xfrm>
            <a:off x="0" y="4572000"/>
            <a:ext cx="1143000" cy="533400"/>
          </a:xfrm>
          <a:prstGeom prst="star7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33%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947734" y="1676400"/>
            <a:ext cx="1739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Packet cache 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at every router</a:t>
            </a:r>
            <a:endParaRPr lang="en-US" sz="2000" dirty="0">
              <a:latin typeface="+mj-lt"/>
            </a:endParaRPr>
          </a:p>
        </p:txBody>
      </p:sp>
      <p:cxnSp>
        <p:nvCxnSpPr>
          <p:cNvPr id="113" name="Straight Arrow Connector 112"/>
          <p:cNvCxnSpPr>
            <a:stCxn id="111" idx="1"/>
            <a:endCxn id="610" idx="7"/>
          </p:cNvCxnSpPr>
          <p:nvPr/>
        </p:nvCxnSpPr>
        <p:spPr>
          <a:xfrm rot="10800000" flipV="1">
            <a:off x="4516676" y="2030342"/>
            <a:ext cx="2431059" cy="157716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1" idx="1"/>
            <a:endCxn id="46" idx="4"/>
          </p:cNvCxnSpPr>
          <p:nvPr/>
        </p:nvCxnSpPr>
        <p:spPr>
          <a:xfrm rot="10800000" flipV="1">
            <a:off x="5108576" y="2030342"/>
            <a:ext cx="1839159" cy="268929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368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-0.06528 C 0.05 -0.02431 0.09427 0.01666 0.10278 0.0493 C 0.11128 0.08194 0.07726 0.10393 0.05747 0.13055 C 0.03767 0.15717 0.01059 0.17824 -0.01597 0.20972 C -0.04253 0.2412 -0.07951 0.28611 -0.10191 0.32014 C -0.12431 0.35416 -0.12552 0.38379 -0.15035 0.41389 C -0.17517 0.44398 -0.23368 0.4868 -0.25035 0.50139 " pathEditMode="relative" ptsTypes="aaaaaaA">
                                      <p:cBhvr>
                                        <p:cTn id="1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55 0.02361 C 0.06093 0.05995 0.08732 0.09629 0.11423 0.15069 C 0.14114 0.20509 0.16527 0.29652 0.19548 0.35069 C 0.22569 0.40486 0.27361 0.44097 0.29548 0.47569 C 0.31736 0.51041 0.30625 0.52777 0.32673 0.55902 C 0.34722 0.59027 0.40364 0.64583 0.41892 0.66319 " pathEditMode="relative" ptsTypes="aaaaaA">
                                      <p:cBhvr>
                                        <p:cTn id="5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9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61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60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500" fill="hold"/>
                                        <p:tgtEl>
                                          <p:spTgt spid="9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500" fill="hold"/>
                                        <p:tgtEl>
                                          <p:spTgt spid="1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500" fill="hold"/>
                                        <p:tgtEl>
                                          <p:spTgt spid="13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500" fill="hold"/>
                                        <p:tgtEl>
                                          <p:spTgt spid="13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500" fill="hold"/>
                                        <p:tgtEl>
                                          <p:spTgt spid="58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500" fill="hold"/>
                                        <p:tgtEl>
                                          <p:spTgt spid="58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500" fill="hold"/>
                                        <p:tgtEl>
                                          <p:spTgt spid="1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8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6" grpId="0" animBg="1"/>
      <p:bldP spid="136" grpId="1" animBg="1"/>
      <p:bldP spid="135" grpId="0" animBg="1"/>
      <p:bldP spid="135" grpId="1" animBg="1"/>
      <p:bldP spid="134" grpId="0" animBg="1"/>
      <p:bldP spid="134" grpId="1" animBg="1"/>
      <p:bldP spid="26" grpId="0" animBg="1"/>
      <p:bldP spid="29" grpId="0" animBg="1"/>
      <p:bldP spid="30" grpId="0" animBg="1"/>
      <p:bldP spid="21" grpId="3" animBg="1"/>
      <p:bldP spid="33" grpId="0" animBg="1"/>
      <p:bldP spid="36" grpId="0" animBg="1"/>
      <p:bldP spid="94" grpId="0" animBg="1"/>
      <p:bldP spid="585" grpId="0" animBg="1"/>
      <p:bldP spid="586" grpId="0" animBg="1"/>
      <p:bldP spid="587" grpId="0" animBg="1"/>
      <p:bldP spid="589" grpId="2" animBg="1"/>
      <p:bldP spid="580" grpId="0"/>
      <p:bldP spid="537" grpId="0"/>
      <p:bldP spid="607" grpId="2" animBg="1"/>
      <p:bldP spid="612" grpId="0" animBg="1"/>
      <p:bldP spid="613" grpId="0" animBg="1"/>
      <p:bldP spid="614" grpId="0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28" grpId="0" animBg="1"/>
      <p:bldP spid="129" grpId="2" animBg="1"/>
      <p:bldP spid="130" grpId="0" animBg="1"/>
      <p:bldP spid="93" grpId="2" animBg="1"/>
      <p:bldP spid="148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Benefits of Universal Redundancy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Subsumes benefits of point deployments</a:t>
            </a:r>
          </a:p>
          <a:p>
            <a:r>
              <a:rPr lang="en-US" dirty="0" smtClean="0"/>
              <a:t>Also benefits Internet Service Providers</a:t>
            </a:r>
          </a:p>
          <a:p>
            <a:pPr lvl="1"/>
            <a:r>
              <a:rPr lang="en-US" dirty="0" smtClean="0"/>
              <a:t>Reduces total traffic carried </a:t>
            </a:r>
            <a:r>
              <a:rPr lang="en-US" dirty="0" smtClean="0">
                <a:sym typeface="Wingdings" pitchFamily="2" charset="2"/>
              </a:rPr>
              <a:t> better traffic engineering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Better responsiveness to sudden overload (e.g. flash crowds)</a:t>
            </a:r>
            <a:endParaRPr lang="en-US" dirty="0" smtClean="0"/>
          </a:p>
          <a:p>
            <a:r>
              <a:rPr lang="en-US" sz="2800" i="1" dirty="0" smtClean="0">
                <a:solidFill>
                  <a:srgbClr val="FF0000"/>
                </a:solidFill>
              </a:rPr>
              <a:t>Re-design network protocols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rgbClr val="FF0000"/>
                </a:solidFill>
              </a:rPr>
              <a:t>with redundancy elimination in mind </a:t>
            </a:r>
            <a:r>
              <a:rPr lang="en-US" sz="2800" i="1" dirty="0" smtClean="0">
                <a:solidFill>
                  <a:srgbClr val="FF0000"/>
                </a:solidFill>
                <a:sym typeface="Wingdings" pitchFamily="2" charset="2"/>
              </a:rPr>
              <a:t> Further enhance the benefits of universal RE</a:t>
            </a:r>
            <a:endParaRPr lang="en-US" sz="2800" i="1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D6C74-C056-4CAF-8AD9-A1C342E85066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325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loud 533"/>
          <p:cNvSpPr/>
          <p:nvPr/>
        </p:nvSpPr>
        <p:spPr>
          <a:xfrm>
            <a:off x="1600200" y="2895600"/>
            <a:ext cx="5257800" cy="39624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1752600" y="3200400"/>
            <a:ext cx="5029200" cy="2667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7" y="304800"/>
            <a:ext cx="7497763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Redundancy-Aware Routing</a:t>
            </a:r>
            <a:endParaRPr lang="en-US" dirty="0"/>
          </a:p>
        </p:txBody>
      </p:sp>
      <p:sp>
        <p:nvSpPr>
          <p:cNvPr id="537" name="AutoShape 11"/>
          <p:cNvSpPr>
            <a:spLocks noChangeAspect="1" noChangeArrowheads="1" noTextEdit="1"/>
          </p:cNvSpPr>
          <p:nvPr/>
        </p:nvSpPr>
        <p:spPr bwMode="auto">
          <a:xfrm>
            <a:off x="2514600" y="1806575"/>
            <a:ext cx="10763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1" name="Rectangle 540"/>
          <p:cNvSpPr/>
          <p:nvPr/>
        </p:nvSpPr>
        <p:spPr>
          <a:xfrm>
            <a:off x="3387725" y="2667000"/>
            <a:ext cx="117475" cy="1444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3" name="Rectangle 542"/>
          <p:cNvSpPr/>
          <p:nvPr/>
        </p:nvSpPr>
        <p:spPr>
          <a:xfrm>
            <a:off x="3616325" y="2819400"/>
            <a:ext cx="117475" cy="1444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4" name="Oval 543"/>
          <p:cNvSpPr/>
          <p:nvPr/>
        </p:nvSpPr>
        <p:spPr>
          <a:xfrm>
            <a:off x="4019550" y="2895600"/>
            <a:ext cx="479425" cy="2476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5" name="Oval 544"/>
          <p:cNvSpPr/>
          <p:nvPr/>
        </p:nvSpPr>
        <p:spPr>
          <a:xfrm>
            <a:off x="2667000" y="4191000"/>
            <a:ext cx="531812" cy="284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7" name="Oval 546"/>
          <p:cNvSpPr/>
          <p:nvPr/>
        </p:nvSpPr>
        <p:spPr>
          <a:xfrm>
            <a:off x="4953000" y="4572000"/>
            <a:ext cx="477837" cy="284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8" name="Oval 547"/>
          <p:cNvSpPr/>
          <p:nvPr/>
        </p:nvSpPr>
        <p:spPr>
          <a:xfrm>
            <a:off x="1706563" y="5321300"/>
            <a:ext cx="477837" cy="3190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9" name="Oval 548"/>
          <p:cNvSpPr/>
          <p:nvPr/>
        </p:nvSpPr>
        <p:spPr>
          <a:xfrm>
            <a:off x="5824538" y="5494338"/>
            <a:ext cx="479425" cy="31908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50" name="Straight Connector 549"/>
          <p:cNvCxnSpPr>
            <a:stCxn id="534" idx="3"/>
            <a:endCxn id="545" idx="7"/>
          </p:cNvCxnSpPr>
          <p:nvPr/>
        </p:nvCxnSpPr>
        <p:spPr>
          <a:xfrm rot="16200000" flipH="1" flipV="1">
            <a:off x="3119784" y="3123299"/>
            <a:ext cx="1110461" cy="1108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>
            <a:stCxn id="545" idx="3"/>
            <a:endCxn id="548" idx="0"/>
          </p:cNvCxnSpPr>
          <p:nvPr/>
        </p:nvCxnSpPr>
        <p:spPr>
          <a:xfrm rot="5400000">
            <a:off x="1901306" y="4477724"/>
            <a:ext cx="887752" cy="799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>
            <a:stCxn id="534" idx="3"/>
            <a:endCxn id="547" idx="1"/>
          </p:cNvCxnSpPr>
          <p:nvPr/>
        </p:nvCxnSpPr>
        <p:spPr>
          <a:xfrm rot="16200000" flipH="1">
            <a:off x="3880308" y="3470945"/>
            <a:ext cx="1491461" cy="793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>
            <a:endCxn id="549" idx="0"/>
          </p:cNvCxnSpPr>
          <p:nvPr/>
        </p:nvCxnSpPr>
        <p:spPr>
          <a:xfrm>
            <a:off x="5334000" y="4876800"/>
            <a:ext cx="730251" cy="617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Oval 571"/>
          <p:cNvSpPr/>
          <p:nvPr/>
        </p:nvSpPr>
        <p:spPr>
          <a:xfrm>
            <a:off x="4191000" y="3054350"/>
            <a:ext cx="160338" cy="698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3" name="Oval 572"/>
          <p:cNvSpPr/>
          <p:nvPr/>
        </p:nvSpPr>
        <p:spPr>
          <a:xfrm>
            <a:off x="2743200" y="4343400"/>
            <a:ext cx="160337" cy="714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5" name="Oval 574"/>
          <p:cNvSpPr/>
          <p:nvPr/>
        </p:nvSpPr>
        <p:spPr>
          <a:xfrm>
            <a:off x="1831975" y="5570538"/>
            <a:ext cx="160338" cy="698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2" name="Oval 591"/>
          <p:cNvSpPr/>
          <p:nvPr/>
        </p:nvSpPr>
        <p:spPr>
          <a:xfrm>
            <a:off x="5029200" y="4724400"/>
            <a:ext cx="158750" cy="714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5" name="Oval 594"/>
          <p:cNvSpPr/>
          <p:nvPr/>
        </p:nvSpPr>
        <p:spPr>
          <a:xfrm>
            <a:off x="5824538" y="5656263"/>
            <a:ext cx="160337" cy="7143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07" name="Straight Connector 606"/>
          <p:cNvCxnSpPr>
            <a:endCxn id="548" idx="6"/>
          </p:cNvCxnSpPr>
          <p:nvPr/>
        </p:nvCxnSpPr>
        <p:spPr>
          <a:xfrm rot="10800000">
            <a:off x="2184400" y="5481638"/>
            <a:ext cx="1549400" cy="73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/>
          <p:cNvCxnSpPr>
            <a:stCxn id="612" idx="6"/>
            <a:endCxn id="549" idx="1"/>
          </p:cNvCxnSpPr>
          <p:nvPr/>
        </p:nvCxnSpPr>
        <p:spPr>
          <a:xfrm flipV="1">
            <a:off x="4329113" y="5540375"/>
            <a:ext cx="1565275" cy="61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1" name="Group 610"/>
          <p:cNvGrpSpPr/>
          <p:nvPr/>
        </p:nvGrpSpPr>
        <p:grpSpPr>
          <a:xfrm>
            <a:off x="3797300" y="5478463"/>
            <a:ext cx="531813" cy="249237"/>
            <a:chOff x="3797300" y="5478463"/>
            <a:chExt cx="531813" cy="249237"/>
          </a:xfrm>
        </p:grpSpPr>
        <p:sp>
          <p:nvSpPr>
            <p:cNvPr id="612" name="Oval 611"/>
            <p:cNvSpPr/>
            <p:nvPr/>
          </p:nvSpPr>
          <p:spPr>
            <a:xfrm>
              <a:off x="3797300" y="5478463"/>
              <a:ext cx="531813" cy="2492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3" name="Oval 612"/>
            <p:cNvSpPr/>
            <p:nvPr/>
          </p:nvSpPr>
          <p:spPr>
            <a:xfrm>
              <a:off x="3797300" y="5570538"/>
              <a:ext cx="158750" cy="6985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614" name="Straight Connector 613"/>
          <p:cNvCxnSpPr>
            <a:stCxn id="660" idx="4"/>
            <a:endCxn id="612" idx="0"/>
          </p:cNvCxnSpPr>
          <p:nvPr/>
        </p:nvCxnSpPr>
        <p:spPr>
          <a:xfrm rot="16200000" flipH="1">
            <a:off x="3751660" y="5166915"/>
            <a:ext cx="601663" cy="21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Oval 619"/>
          <p:cNvSpPr/>
          <p:nvPr/>
        </p:nvSpPr>
        <p:spPr>
          <a:xfrm>
            <a:off x="3886200" y="3733800"/>
            <a:ext cx="477837" cy="284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21" name="Oval 620"/>
          <p:cNvSpPr/>
          <p:nvPr/>
        </p:nvSpPr>
        <p:spPr>
          <a:xfrm>
            <a:off x="3962400" y="3886200"/>
            <a:ext cx="158750" cy="698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22" name="Straight Connector 621"/>
          <p:cNvCxnSpPr>
            <a:stCxn id="572" idx="3"/>
            <a:endCxn id="620" idx="0"/>
          </p:cNvCxnSpPr>
          <p:nvPr/>
        </p:nvCxnSpPr>
        <p:spPr>
          <a:xfrm rot="5400000">
            <a:off x="3859886" y="3379204"/>
            <a:ext cx="619829" cy="89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Rectangle 626"/>
          <p:cNvSpPr/>
          <p:nvPr/>
        </p:nvSpPr>
        <p:spPr>
          <a:xfrm>
            <a:off x="6629400" y="5867400"/>
            <a:ext cx="104775" cy="1254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29" name="Rectangle 628"/>
          <p:cNvSpPr/>
          <p:nvPr/>
        </p:nvSpPr>
        <p:spPr>
          <a:xfrm>
            <a:off x="6781800" y="5943600"/>
            <a:ext cx="104775" cy="1254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30" name="Rectangle 629"/>
          <p:cNvSpPr/>
          <p:nvPr/>
        </p:nvSpPr>
        <p:spPr>
          <a:xfrm>
            <a:off x="1257300" y="5548313"/>
            <a:ext cx="106363" cy="1238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32" name="Rectangle 631"/>
          <p:cNvSpPr/>
          <p:nvPr/>
        </p:nvSpPr>
        <p:spPr>
          <a:xfrm>
            <a:off x="1054100" y="5548313"/>
            <a:ext cx="104775" cy="123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34" name="TextBox 633"/>
          <p:cNvSpPr txBox="1">
            <a:spLocks noChangeArrowheads="1"/>
          </p:cNvSpPr>
          <p:nvPr/>
        </p:nvSpPr>
        <p:spPr bwMode="auto">
          <a:xfrm>
            <a:off x="0" y="3276600"/>
            <a:ext cx="2133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Total packets with RE + routing= 10</a:t>
            </a:r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(Further 20% benefit )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9" name="Slide Number Placeholder 60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9344F9DF-B16C-496A-A4E6-0787BA6047D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40" name="TextBox 639"/>
          <p:cNvSpPr txBox="1">
            <a:spLocks noChangeArrowheads="1"/>
          </p:cNvSpPr>
          <p:nvPr/>
        </p:nvSpPr>
        <p:spPr bwMode="auto">
          <a:xfrm>
            <a:off x="0" y="2438400"/>
            <a:ext cx="2133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Total packets with RE = 12 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1" name="Cloud 640"/>
          <p:cNvSpPr/>
          <p:nvPr/>
        </p:nvSpPr>
        <p:spPr>
          <a:xfrm>
            <a:off x="1143000" y="1219200"/>
            <a:ext cx="1905000" cy="11430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Wisconsin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42" name="Cloud 641"/>
          <p:cNvSpPr/>
          <p:nvPr/>
        </p:nvSpPr>
        <p:spPr>
          <a:xfrm>
            <a:off x="7086600" y="5715000"/>
            <a:ext cx="1676400" cy="11430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Berkeley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43" name="Cloud 642"/>
          <p:cNvSpPr/>
          <p:nvPr/>
        </p:nvSpPr>
        <p:spPr>
          <a:xfrm>
            <a:off x="0" y="5791200"/>
            <a:ext cx="1066800" cy="10668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CMU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644" name="Group 643"/>
          <p:cNvGrpSpPr/>
          <p:nvPr/>
        </p:nvGrpSpPr>
        <p:grpSpPr>
          <a:xfrm>
            <a:off x="2667001" y="1828800"/>
            <a:ext cx="457200" cy="325437"/>
            <a:chOff x="3797300" y="5478463"/>
            <a:chExt cx="531813" cy="249237"/>
          </a:xfrm>
        </p:grpSpPr>
        <p:sp>
          <p:nvSpPr>
            <p:cNvPr id="645" name="Oval 644"/>
            <p:cNvSpPr/>
            <p:nvPr/>
          </p:nvSpPr>
          <p:spPr>
            <a:xfrm>
              <a:off x="3797300" y="5478463"/>
              <a:ext cx="531813" cy="2492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6" name="Oval 645"/>
            <p:cNvSpPr/>
            <p:nvPr/>
          </p:nvSpPr>
          <p:spPr>
            <a:xfrm>
              <a:off x="3797300" y="5570538"/>
              <a:ext cx="158750" cy="6985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47" name="Group 646"/>
          <p:cNvGrpSpPr/>
          <p:nvPr/>
        </p:nvGrpSpPr>
        <p:grpSpPr>
          <a:xfrm>
            <a:off x="762000" y="5943600"/>
            <a:ext cx="303213" cy="249237"/>
            <a:chOff x="3797300" y="5478463"/>
            <a:chExt cx="531813" cy="249237"/>
          </a:xfrm>
        </p:grpSpPr>
        <p:sp>
          <p:nvSpPr>
            <p:cNvPr id="648" name="Oval 647"/>
            <p:cNvSpPr/>
            <p:nvPr/>
          </p:nvSpPr>
          <p:spPr>
            <a:xfrm>
              <a:off x="3797300" y="5478463"/>
              <a:ext cx="531813" cy="2492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49" name="Oval 648"/>
            <p:cNvSpPr/>
            <p:nvPr/>
          </p:nvSpPr>
          <p:spPr>
            <a:xfrm>
              <a:off x="3797300" y="5570538"/>
              <a:ext cx="158750" cy="6985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50" name="Group 649"/>
          <p:cNvGrpSpPr/>
          <p:nvPr/>
        </p:nvGrpSpPr>
        <p:grpSpPr>
          <a:xfrm>
            <a:off x="6934201" y="6324601"/>
            <a:ext cx="381000" cy="228600"/>
            <a:chOff x="3797300" y="5478463"/>
            <a:chExt cx="531813" cy="249237"/>
          </a:xfrm>
        </p:grpSpPr>
        <p:sp>
          <p:nvSpPr>
            <p:cNvPr id="651" name="Oval 650"/>
            <p:cNvSpPr/>
            <p:nvPr/>
          </p:nvSpPr>
          <p:spPr>
            <a:xfrm>
              <a:off x="3797300" y="5478463"/>
              <a:ext cx="531813" cy="2492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52" name="Oval 651"/>
            <p:cNvSpPr/>
            <p:nvPr/>
          </p:nvSpPr>
          <p:spPr>
            <a:xfrm>
              <a:off x="3797300" y="5570538"/>
              <a:ext cx="158750" cy="6985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653" name="Straight Connector 652"/>
          <p:cNvCxnSpPr>
            <a:stCxn id="645" idx="5"/>
            <a:endCxn id="544" idx="1"/>
          </p:cNvCxnSpPr>
          <p:nvPr/>
        </p:nvCxnSpPr>
        <p:spPr>
          <a:xfrm rot="16200000" flipH="1">
            <a:off x="3160859" y="2002965"/>
            <a:ext cx="825289" cy="1032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/>
          <p:cNvCxnSpPr>
            <a:stCxn id="548" idx="3"/>
            <a:endCxn id="648" idx="7"/>
          </p:cNvCxnSpPr>
          <p:nvPr/>
        </p:nvCxnSpPr>
        <p:spPr>
          <a:xfrm rot="5400000">
            <a:off x="1205455" y="5409013"/>
            <a:ext cx="386441" cy="755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/>
          <p:cNvCxnSpPr>
            <a:stCxn id="549" idx="5"/>
          </p:cNvCxnSpPr>
          <p:nvPr/>
        </p:nvCxnSpPr>
        <p:spPr>
          <a:xfrm rot="16200000" flipH="1">
            <a:off x="6266924" y="5733524"/>
            <a:ext cx="634104" cy="700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Down Arrow 655"/>
          <p:cNvSpPr/>
          <p:nvPr/>
        </p:nvSpPr>
        <p:spPr>
          <a:xfrm rot="3661824" flipH="1">
            <a:off x="1310719" y="5549701"/>
            <a:ext cx="176621" cy="487516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57" name="Down Arrow 656"/>
          <p:cNvSpPr/>
          <p:nvPr/>
        </p:nvSpPr>
        <p:spPr>
          <a:xfrm rot="18744797" flipH="1">
            <a:off x="6414508" y="5777510"/>
            <a:ext cx="200242" cy="538267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58" name="Down Arrow 657"/>
          <p:cNvSpPr/>
          <p:nvPr/>
        </p:nvSpPr>
        <p:spPr>
          <a:xfrm rot="18556239" flipH="1">
            <a:off x="3581668" y="2288022"/>
            <a:ext cx="175447" cy="56763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59" name="Oval 658"/>
          <p:cNvSpPr/>
          <p:nvPr/>
        </p:nvSpPr>
        <p:spPr>
          <a:xfrm>
            <a:off x="3810000" y="4572000"/>
            <a:ext cx="477837" cy="284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60" name="Oval 659"/>
          <p:cNvSpPr/>
          <p:nvPr/>
        </p:nvSpPr>
        <p:spPr>
          <a:xfrm>
            <a:off x="3962400" y="4806950"/>
            <a:ext cx="158750" cy="698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61" name="Straight Connector 660"/>
          <p:cNvCxnSpPr>
            <a:stCxn id="620" idx="4"/>
            <a:endCxn id="659" idx="0"/>
          </p:cNvCxnSpPr>
          <p:nvPr/>
        </p:nvCxnSpPr>
        <p:spPr>
          <a:xfrm rot="5400000">
            <a:off x="3810001" y="4256881"/>
            <a:ext cx="554037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3" name="Group 662"/>
          <p:cNvGrpSpPr/>
          <p:nvPr/>
        </p:nvGrpSpPr>
        <p:grpSpPr>
          <a:xfrm>
            <a:off x="3429000" y="3505200"/>
            <a:ext cx="531813" cy="249237"/>
            <a:chOff x="3797300" y="5478463"/>
            <a:chExt cx="531813" cy="249237"/>
          </a:xfrm>
        </p:grpSpPr>
        <p:sp>
          <p:nvSpPr>
            <p:cNvPr id="664" name="Oval 663"/>
            <p:cNvSpPr/>
            <p:nvPr/>
          </p:nvSpPr>
          <p:spPr>
            <a:xfrm>
              <a:off x="3797300" y="5478463"/>
              <a:ext cx="531813" cy="2492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65" name="Oval 664"/>
            <p:cNvSpPr/>
            <p:nvPr/>
          </p:nvSpPr>
          <p:spPr>
            <a:xfrm>
              <a:off x="3797300" y="5570538"/>
              <a:ext cx="158750" cy="6985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69" name="Group 668"/>
          <p:cNvGrpSpPr/>
          <p:nvPr/>
        </p:nvGrpSpPr>
        <p:grpSpPr>
          <a:xfrm>
            <a:off x="4419600" y="3505200"/>
            <a:ext cx="381000" cy="249237"/>
            <a:chOff x="3797300" y="5478463"/>
            <a:chExt cx="531813" cy="249237"/>
          </a:xfrm>
        </p:grpSpPr>
        <p:sp>
          <p:nvSpPr>
            <p:cNvPr id="670" name="Oval 669"/>
            <p:cNvSpPr/>
            <p:nvPr/>
          </p:nvSpPr>
          <p:spPr>
            <a:xfrm>
              <a:off x="3797300" y="5478463"/>
              <a:ext cx="531813" cy="2492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1" name="Oval 670"/>
            <p:cNvSpPr/>
            <p:nvPr/>
          </p:nvSpPr>
          <p:spPr>
            <a:xfrm>
              <a:off x="3797300" y="5570538"/>
              <a:ext cx="158750" cy="6985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556" name="Rectangle 555"/>
          <p:cNvSpPr/>
          <p:nvPr/>
        </p:nvSpPr>
        <p:spPr>
          <a:xfrm>
            <a:off x="3127375" y="3779837"/>
            <a:ext cx="106362" cy="106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8" name="Rectangle 557"/>
          <p:cNvSpPr/>
          <p:nvPr/>
        </p:nvSpPr>
        <p:spPr>
          <a:xfrm>
            <a:off x="2209800" y="4541837"/>
            <a:ext cx="106363" cy="1063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1" name="Rectangle 560"/>
          <p:cNvSpPr/>
          <p:nvPr/>
        </p:nvSpPr>
        <p:spPr>
          <a:xfrm>
            <a:off x="4800600" y="3886200"/>
            <a:ext cx="106363" cy="106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4" name="Rectangle 563"/>
          <p:cNvSpPr/>
          <p:nvPr/>
        </p:nvSpPr>
        <p:spPr>
          <a:xfrm>
            <a:off x="5638800" y="4876800"/>
            <a:ext cx="106362" cy="1063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6" name="Rectangle 565"/>
          <p:cNvSpPr/>
          <p:nvPr/>
        </p:nvSpPr>
        <p:spPr>
          <a:xfrm>
            <a:off x="2971800" y="3932237"/>
            <a:ext cx="104775" cy="1063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7" name="Rectangle 566"/>
          <p:cNvSpPr/>
          <p:nvPr/>
        </p:nvSpPr>
        <p:spPr>
          <a:xfrm>
            <a:off x="1981200" y="4770437"/>
            <a:ext cx="106363" cy="1063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8" name="Rectangle 567"/>
          <p:cNvSpPr/>
          <p:nvPr/>
        </p:nvSpPr>
        <p:spPr>
          <a:xfrm>
            <a:off x="5029200" y="4267200"/>
            <a:ext cx="106362" cy="1063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1" name="Rectangle 570"/>
          <p:cNvSpPr/>
          <p:nvPr/>
        </p:nvSpPr>
        <p:spPr>
          <a:xfrm>
            <a:off x="5867400" y="5029200"/>
            <a:ext cx="106362" cy="1063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5" name="Down Arrow 614"/>
          <p:cNvSpPr/>
          <p:nvPr/>
        </p:nvSpPr>
        <p:spPr>
          <a:xfrm rot="20039127">
            <a:off x="4718891" y="4058434"/>
            <a:ext cx="174196" cy="36259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6" name="Down Arrow 615"/>
          <p:cNvSpPr/>
          <p:nvPr/>
        </p:nvSpPr>
        <p:spPr>
          <a:xfrm rot="2474777" flipH="1">
            <a:off x="2295017" y="4600966"/>
            <a:ext cx="190500" cy="33020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9" name="Down Arrow 618"/>
          <p:cNvSpPr/>
          <p:nvPr/>
        </p:nvSpPr>
        <p:spPr>
          <a:xfrm rot="18118742">
            <a:off x="5530250" y="4970940"/>
            <a:ext cx="250192" cy="374886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26" name="Down Arrow 625"/>
          <p:cNvSpPr/>
          <p:nvPr/>
        </p:nvSpPr>
        <p:spPr>
          <a:xfrm rot="2991912">
            <a:off x="3270792" y="3724787"/>
            <a:ext cx="197344" cy="475224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62" name="Down Arrow 661"/>
          <p:cNvSpPr/>
          <p:nvPr/>
        </p:nvSpPr>
        <p:spPr>
          <a:xfrm rot="2991912">
            <a:off x="3884366" y="3200908"/>
            <a:ext cx="155326" cy="331265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66" name="Rectangle 665"/>
          <p:cNvSpPr/>
          <p:nvPr/>
        </p:nvSpPr>
        <p:spPr>
          <a:xfrm>
            <a:off x="3783013" y="3170237"/>
            <a:ext cx="106362" cy="106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67" name="Rectangle 666"/>
          <p:cNvSpPr/>
          <p:nvPr/>
        </p:nvSpPr>
        <p:spPr>
          <a:xfrm>
            <a:off x="3627438" y="3322637"/>
            <a:ext cx="104775" cy="1063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2" name="Down Arrow 671"/>
          <p:cNvSpPr/>
          <p:nvPr/>
        </p:nvSpPr>
        <p:spPr>
          <a:xfrm rot="20039127">
            <a:off x="4278192" y="3270407"/>
            <a:ext cx="137047" cy="295930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3" name="Rectangle 672"/>
          <p:cNvSpPr/>
          <p:nvPr/>
        </p:nvSpPr>
        <p:spPr>
          <a:xfrm>
            <a:off x="4495800" y="3276600"/>
            <a:ext cx="106363" cy="106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5" name="Rectangle 674"/>
          <p:cNvSpPr/>
          <p:nvPr/>
        </p:nvSpPr>
        <p:spPr>
          <a:xfrm>
            <a:off x="4648200" y="3398837"/>
            <a:ext cx="106362" cy="1063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0" name="Rectangle 679"/>
          <p:cNvSpPr/>
          <p:nvPr/>
        </p:nvSpPr>
        <p:spPr>
          <a:xfrm>
            <a:off x="4114800" y="5029200"/>
            <a:ext cx="106363" cy="106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1" name="Rectangle 680"/>
          <p:cNvSpPr/>
          <p:nvPr/>
        </p:nvSpPr>
        <p:spPr>
          <a:xfrm>
            <a:off x="4160838" y="5257800"/>
            <a:ext cx="106362" cy="1063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2" name="Rectangle 681"/>
          <p:cNvSpPr/>
          <p:nvPr/>
        </p:nvSpPr>
        <p:spPr>
          <a:xfrm>
            <a:off x="4237037" y="4160838"/>
            <a:ext cx="106363" cy="106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3" name="Rectangle 682"/>
          <p:cNvSpPr/>
          <p:nvPr/>
        </p:nvSpPr>
        <p:spPr>
          <a:xfrm>
            <a:off x="4237037" y="4389437"/>
            <a:ext cx="106362" cy="1063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4" name="Rectangle 683"/>
          <p:cNvSpPr/>
          <p:nvPr/>
        </p:nvSpPr>
        <p:spPr>
          <a:xfrm>
            <a:off x="5105400" y="5334000"/>
            <a:ext cx="106363" cy="106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5" name="Rectangle 684"/>
          <p:cNvSpPr/>
          <p:nvPr/>
        </p:nvSpPr>
        <p:spPr>
          <a:xfrm>
            <a:off x="4800600" y="5334000"/>
            <a:ext cx="106362" cy="1063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3200400" y="5257800"/>
            <a:ext cx="106363" cy="106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7" name="Rectangle 686"/>
          <p:cNvSpPr/>
          <p:nvPr/>
        </p:nvSpPr>
        <p:spPr>
          <a:xfrm>
            <a:off x="2895600" y="5257800"/>
            <a:ext cx="106362" cy="1063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29" name="Group 128"/>
          <p:cNvGrpSpPr/>
          <p:nvPr/>
        </p:nvGrpSpPr>
        <p:grpSpPr>
          <a:xfrm>
            <a:off x="2735365" y="3337760"/>
            <a:ext cx="2671605" cy="2377240"/>
            <a:chOff x="2735365" y="3337760"/>
            <a:chExt cx="2671605" cy="2377240"/>
          </a:xfrm>
        </p:grpSpPr>
        <p:sp>
          <p:nvSpPr>
            <p:cNvPr id="676" name="Down Arrow 675"/>
            <p:cNvSpPr/>
            <p:nvPr/>
          </p:nvSpPr>
          <p:spPr>
            <a:xfrm rot="5613668" flipH="1">
              <a:off x="2939083" y="5226127"/>
              <a:ext cx="232361" cy="639798"/>
            </a:xfrm>
            <a:prstGeom prst="down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7" name="Down Arrow 676"/>
            <p:cNvSpPr/>
            <p:nvPr/>
          </p:nvSpPr>
          <p:spPr>
            <a:xfrm rot="523057" flipH="1">
              <a:off x="4062179" y="3337760"/>
              <a:ext cx="173739" cy="324378"/>
            </a:xfrm>
            <a:prstGeom prst="down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8" name="Down Arrow 687"/>
            <p:cNvSpPr/>
            <p:nvPr/>
          </p:nvSpPr>
          <p:spPr>
            <a:xfrm rot="16200000" flipH="1">
              <a:off x="4909067" y="5217097"/>
              <a:ext cx="237036" cy="758770"/>
            </a:xfrm>
            <a:prstGeom prst="down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0" name="Down Arrow 689"/>
            <p:cNvSpPr/>
            <p:nvPr/>
          </p:nvSpPr>
          <p:spPr>
            <a:xfrm flipH="1">
              <a:off x="4038600" y="4191000"/>
              <a:ext cx="152400" cy="304800"/>
            </a:xfrm>
            <a:prstGeom prst="down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1" name="Down Arrow 690"/>
            <p:cNvSpPr/>
            <p:nvPr/>
          </p:nvSpPr>
          <p:spPr>
            <a:xfrm flipH="1">
              <a:off x="3962400" y="5029200"/>
              <a:ext cx="152400" cy="304800"/>
            </a:xfrm>
            <a:prstGeom prst="down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92" name="Rectangle 691"/>
          <p:cNvSpPr/>
          <p:nvPr/>
        </p:nvSpPr>
        <p:spPr>
          <a:xfrm>
            <a:off x="4237037" y="3429000"/>
            <a:ext cx="106363" cy="1063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93" name="Rectangle 692"/>
          <p:cNvSpPr/>
          <p:nvPr/>
        </p:nvSpPr>
        <p:spPr>
          <a:xfrm>
            <a:off x="4237037" y="3581400"/>
            <a:ext cx="106362" cy="1063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8" name="7-Point Star 117"/>
          <p:cNvSpPr/>
          <p:nvPr/>
        </p:nvSpPr>
        <p:spPr>
          <a:xfrm>
            <a:off x="0" y="4876800"/>
            <a:ext cx="1066800" cy="533400"/>
          </a:xfrm>
          <a:prstGeom prst="star7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45%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4724400" y="1219200"/>
            <a:ext cx="43434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ISP needs information  of traffic similarity between CMU and Berkeley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ISP needs to compute redundancy-aware routes</a:t>
            </a:r>
            <a:endParaRPr lang="en-US" sz="2000" dirty="0">
              <a:latin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Tm="33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9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" grpId="0" animBg="1"/>
      <p:bldP spid="541" grpId="1" animBg="1"/>
      <p:bldP spid="543" grpId="0" animBg="1"/>
      <p:bldP spid="543" grpId="1" animBg="1"/>
      <p:bldP spid="627" grpId="0" animBg="1"/>
      <p:bldP spid="627" grpId="1" animBg="1"/>
      <p:bldP spid="629" grpId="0" animBg="1"/>
      <p:bldP spid="629" grpId="1" animBg="1"/>
      <p:bldP spid="630" grpId="0" animBg="1"/>
      <p:bldP spid="630" grpId="1" animBg="1"/>
      <p:bldP spid="632" grpId="0" animBg="1"/>
      <p:bldP spid="632" grpId="1" animBg="1"/>
      <p:bldP spid="634" grpId="0"/>
      <p:bldP spid="556" grpId="0" animBg="1"/>
      <p:bldP spid="558" grpId="0" animBg="1"/>
      <p:bldP spid="561" grpId="0" animBg="1"/>
      <p:bldP spid="564" grpId="0" animBg="1"/>
      <p:bldP spid="566" grpId="0" animBg="1"/>
      <p:bldP spid="567" grpId="0" animBg="1"/>
      <p:bldP spid="568" grpId="0" animBg="1"/>
      <p:bldP spid="571" grpId="0" animBg="1"/>
      <p:bldP spid="615" grpId="0" animBg="1"/>
      <p:bldP spid="616" grpId="0" animBg="1"/>
      <p:bldP spid="619" grpId="0" animBg="1"/>
      <p:bldP spid="626" grpId="0" animBg="1"/>
      <p:bldP spid="662" grpId="0" animBg="1"/>
      <p:bldP spid="666" grpId="0" animBg="1"/>
      <p:bldP spid="667" grpId="0" animBg="1"/>
      <p:bldP spid="672" grpId="0" animBg="1"/>
      <p:bldP spid="673" grpId="0" animBg="1"/>
      <p:bldP spid="675" grpId="0" animBg="1"/>
      <p:bldP spid="680" grpId="0" animBg="1"/>
      <p:bldP spid="681" grpId="0" animBg="1"/>
      <p:bldP spid="682" grpId="0" animBg="1"/>
      <p:bldP spid="683" grpId="0" animBg="1"/>
      <p:bldP spid="684" grpId="0" animBg="1"/>
      <p:bldP spid="685" grpId="0" animBg="1"/>
      <p:bldP spid="686" grpId="0" animBg="1"/>
      <p:bldP spid="687" grpId="0" animBg="1"/>
      <p:bldP spid="692" grpId="0" animBg="1"/>
      <p:bldP spid="693" grpId="0" animBg="1"/>
      <p:bldP spid="118" grpId="0" build="allAtOnce" animBg="1"/>
      <p:bldP spid="1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4.4|2.6|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29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2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7.2|1.6|1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5.2|4|1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0.9|8.9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10049</TotalTime>
  <Words>1357</Words>
  <Application>Microsoft Office PowerPoint</Application>
  <PresentationFormat>On-screen Show (4:3)</PresentationFormat>
  <Paragraphs>321</Paragraphs>
  <Slides>29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Packet Caches on Routers:  The Implications of Universal Redundant Traffic Elimination</vt:lpstr>
      <vt:lpstr>Redundant Traffic in the Internet</vt:lpstr>
      <vt:lpstr> Redundancy Elimination</vt:lpstr>
      <vt:lpstr>Benefits of Redundancy Elimination</vt:lpstr>
      <vt:lpstr>Towards Universal RE</vt:lpstr>
      <vt:lpstr>Our Contribution</vt:lpstr>
      <vt:lpstr>Universal Redundancy Elimination At All Routers</vt:lpstr>
      <vt:lpstr>Benefits of Universal Redundancy Elimination</vt:lpstr>
      <vt:lpstr>Redundancy-Aware Routing</vt:lpstr>
      <vt:lpstr>Redundancy-Aware Routing</vt:lpstr>
      <vt:lpstr>Redundancy Profile Example</vt:lpstr>
      <vt:lpstr>Centralized Route Computation</vt:lpstr>
      <vt:lpstr>Inter-domain Routing</vt:lpstr>
      <vt:lpstr>Trace-Based Evaluation</vt:lpstr>
      <vt:lpstr>Benefits in Total Network Footprint</vt:lpstr>
      <vt:lpstr>When is RE + Routing Beneficial?</vt:lpstr>
      <vt:lpstr>Synthetic Trace Based Study</vt:lpstr>
      <vt:lpstr>Benefits in Total Network Footprint</vt:lpstr>
      <vt:lpstr>Benefits in Max Link Utilization</vt:lpstr>
      <vt:lpstr>Evaluation Summary</vt:lpstr>
      <vt:lpstr>Implementing RE on Routers</vt:lpstr>
      <vt:lpstr>High Speed Implementation</vt:lpstr>
      <vt:lpstr>Summary</vt:lpstr>
      <vt:lpstr>Thank you</vt:lpstr>
      <vt:lpstr>Backup</vt:lpstr>
      <vt:lpstr>Flash Crowd Simulation</vt:lpstr>
      <vt:lpstr>Impact of Stale Redundancy Profile</vt:lpstr>
      <vt:lpstr>High Speed Implementation</vt:lpstr>
      <vt:lpstr>Base Implementation Details (Spring et. al)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Caches on Routers: The Implications of Universal Redundant Traffic Elimination</dc:title>
  <dc:creator>Ashok Anand</dc:creator>
  <cp:lastModifiedBy>ashok</cp:lastModifiedBy>
  <cp:revision>1742</cp:revision>
  <dcterms:created xsi:type="dcterms:W3CDTF">2006-08-16T00:00:00Z</dcterms:created>
  <dcterms:modified xsi:type="dcterms:W3CDTF">2008-11-15T21:12:29Z</dcterms:modified>
</cp:coreProperties>
</file>