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348" r:id="rId3"/>
    <p:sldId id="349" r:id="rId4"/>
    <p:sldId id="361" r:id="rId5"/>
    <p:sldId id="352" r:id="rId6"/>
    <p:sldId id="350" r:id="rId7"/>
    <p:sldId id="355" r:id="rId8"/>
    <p:sldId id="271" r:id="rId9"/>
    <p:sldId id="273" r:id="rId10"/>
    <p:sldId id="323" r:id="rId11"/>
    <p:sldId id="358" r:id="rId12"/>
    <p:sldId id="315" r:id="rId13"/>
    <p:sldId id="324" r:id="rId14"/>
    <p:sldId id="278" r:id="rId15"/>
    <p:sldId id="280" r:id="rId16"/>
    <p:sldId id="317" r:id="rId17"/>
    <p:sldId id="281" r:id="rId18"/>
    <p:sldId id="292" r:id="rId19"/>
    <p:sldId id="290" r:id="rId20"/>
    <p:sldId id="291" r:id="rId21"/>
    <p:sldId id="283" r:id="rId22"/>
    <p:sldId id="325" r:id="rId23"/>
    <p:sldId id="326" r:id="rId24"/>
    <p:sldId id="298" r:id="rId25"/>
    <p:sldId id="359" r:id="rId26"/>
    <p:sldId id="295" r:id="rId27"/>
    <p:sldId id="308" r:id="rId28"/>
    <p:sldId id="300" r:id="rId29"/>
    <p:sldId id="302" r:id="rId30"/>
    <p:sldId id="306" r:id="rId31"/>
    <p:sldId id="282" r:id="rId32"/>
    <p:sldId id="360" r:id="rId33"/>
    <p:sldId id="279" r:id="rId34"/>
    <p:sldId id="339" r:id="rId35"/>
    <p:sldId id="327" r:id="rId36"/>
    <p:sldId id="363" r:id="rId37"/>
    <p:sldId id="276" r:id="rId38"/>
    <p:sldId id="362" r:id="rId39"/>
    <p:sldId id="297" r:id="rId40"/>
    <p:sldId id="341" r:id="rId41"/>
    <p:sldId id="338" r:id="rId42"/>
    <p:sldId id="346" r:id="rId43"/>
    <p:sldId id="340" r:id="rId44"/>
    <p:sldId id="342" r:id="rId45"/>
    <p:sldId id="328" r:id="rId46"/>
    <p:sldId id="329" r:id="rId47"/>
    <p:sldId id="334" r:id="rId48"/>
    <p:sldId id="336" r:id="rId49"/>
    <p:sldId id="343" r:id="rId50"/>
    <p:sldId id="305" r:id="rId51"/>
    <p:sldId id="333" r:id="rId52"/>
    <p:sldId id="337" r:id="rId53"/>
    <p:sldId id="332" r:id="rId54"/>
    <p:sldId id="344" r:id="rId55"/>
    <p:sldId id="345" r:id="rId56"/>
    <p:sldId id="331" r:id="rId57"/>
    <p:sldId id="335"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FF00"/>
    <a:srgbClr val="FFFF99"/>
    <a:srgbClr val="FF33CC"/>
    <a:srgbClr val="FF0066"/>
    <a:srgbClr val="0000CC"/>
    <a:srgbClr val="00FFFF"/>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667" autoAdjust="0"/>
  </p:normalViewPr>
  <p:slideViewPr>
    <p:cSldViewPr>
      <p:cViewPr varScale="1">
        <p:scale>
          <a:sx n="51" d="100"/>
          <a:sy n="51" d="100"/>
        </p:scale>
        <p:origin x="-161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96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1752D5A-BD07-40C9-947F-C29A9EA47119}" type="datetimeFigureOut">
              <a:rPr lang="en-US"/>
              <a:pPr>
                <a:defRPr/>
              </a:pPr>
              <a:t>6/20/2008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4278D8D-62E3-49D6-81E4-3376E105762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I’m Jeff Pang</a:t>
            </a:r>
            <a:r>
              <a:rPr lang="en-US" baseline="0" dirty="0" smtClean="0"/>
              <a:t> and I’ll be discussing how we can improve wireless privacy with an identifier-free link layer protocol. The main thing I’ll show is that we don’t have to expose any bits in link layer packets to achieve a functional and fast wireless protocol.</a:t>
            </a:r>
            <a:endParaRPr lang="en-US" dirty="0"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D2DE63-6525-40A4-B3C6-715D954614A8}"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Therefore,</a:t>
            </a:r>
            <a:r>
              <a:rPr lang="en-US" baseline="0" dirty="0" smtClean="0"/>
              <a:t> our goal in this talk is to develop a protocol that makes all bits appear random to third parties. This includes all the packets sent for discovery and authentication and all  bits in link layer headers.</a:t>
            </a:r>
            <a:endParaRPr lang="en-US"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37FE6F-C96B-4766-A14C-1AE5B5B75FA8}"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Why</a:t>
            </a:r>
            <a:r>
              <a:rPr lang="en-US" baseline="0" dirty="0" smtClean="0"/>
              <a:t> is this hard to do? Since no longer have source or destination addresses in packets, filtering packets efficiently becomes much more challenging.</a:t>
            </a:r>
            <a:endParaRPr lang="en-US"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37FE6F-C96B-4766-A14C-1AE5B5B75FA8}"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a:t>
            </a:r>
            <a:r>
              <a:rPr lang="en-US" baseline="0" dirty="0" smtClean="0"/>
              <a:t> remainder of this talk is organized as follows.</a:t>
            </a:r>
          </a:p>
          <a:p>
            <a:pPr eaLnBrk="1" hangingPunct="1"/>
            <a:endParaRPr lang="en-US" baseline="0" dirty="0" smtClean="0"/>
          </a:p>
          <a:p>
            <a:pPr eaLnBrk="1" hangingPunct="1"/>
            <a:r>
              <a:rPr lang="en-US" baseline="0" dirty="0" smtClean="0"/>
              <a:t>Now that I’ve frame our problem, I’ll describe the specific requirements we want of our protocol.</a:t>
            </a:r>
          </a:p>
          <a:p>
            <a:pPr eaLnBrk="1" hangingPunct="1"/>
            <a:endParaRPr lang="en-US" baseline="0" dirty="0" smtClean="0"/>
          </a:p>
          <a:p>
            <a:pPr eaLnBrk="1" hangingPunct="1"/>
            <a:r>
              <a:rPr lang="en-US" baseline="0" dirty="0" smtClean="0"/>
              <a:t>I will then describe the first two solutions we came up with in our design process that meet some of our requirements but not all. </a:t>
            </a:r>
          </a:p>
          <a:p>
            <a:pPr eaLnBrk="1" hangingPunct="1"/>
            <a:endParaRPr lang="en-US" baseline="0" dirty="0" smtClean="0"/>
          </a:p>
          <a:p>
            <a:pPr eaLnBrk="1" hangingPunct="1"/>
            <a:r>
              <a:rPr lang="en-US" baseline="0" dirty="0" smtClean="0"/>
              <a:t>Finally, I’ll describe how to build upon these straw men protocols to create a solution that meets all of the requirements, which we call </a:t>
            </a:r>
            <a:r>
              <a:rPr lang="en-US" baseline="0" dirty="0" err="1" smtClean="0"/>
              <a:t>SlyFi</a:t>
            </a:r>
            <a:r>
              <a:rPr lang="en-US" baseline="0" dirty="0" smtClean="0"/>
              <a:t>.</a:t>
            </a:r>
            <a:endParaRPr lang="en-US" dirty="0" smtClean="0"/>
          </a:p>
        </p:txBody>
      </p:sp>
      <p:sp>
        <p:nvSpPr>
          <p:cNvPr id="4" name="Slide Number Placeholder 3"/>
          <p:cNvSpPr>
            <a:spLocks noGrp="1"/>
          </p:cNvSpPr>
          <p:nvPr>
            <p:ph type="sldNum" sz="quarter" idx="5"/>
          </p:nvPr>
        </p:nvSpPr>
        <p:spPr/>
        <p:txBody>
          <a:bodyPr/>
          <a:lstStyle/>
          <a:p>
            <a:pPr>
              <a:defRPr/>
            </a:pPr>
            <a:fld id="{D342205E-9A97-4914-A785-C8236613B4D1}"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Recall</a:t>
            </a:r>
            <a:r>
              <a:rPr lang="en-US" baseline="0" dirty="0" smtClean="0"/>
              <a:t> that our goal is a protocol like this.</a:t>
            </a:r>
            <a:endParaRPr lang="en-US"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F2DF17-57B9-473F-837D-707AB2CD7C06}"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More specifically,</a:t>
            </a:r>
            <a:r>
              <a:rPr lang="en-US" baseline="0" dirty="0" smtClean="0"/>
              <a:t> what I mean…</a:t>
            </a:r>
            <a:endParaRPr lang="en-US" dirty="0"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BD724D-34C3-4F88-B515-55319AAD9C8C}"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For example, …</a:t>
            </a:r>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99C27A-8BE9-4650-8949-BDB638B56BF1}"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To try to get </a:t>
            </a:r>
            <a:r>
              <a:rPr lang="en-US" dirty="0" err="1" smtClean="0"/>
              <a:t>unlinkability</a:t>
            </a:r>
            <a:r>
              <a:rPr lang="en-US" dirty="0" smtClean="0"/>
              <a:t>, the first thing we might try is to remove the obviously identifying</a:t>
            </a:r>
            <a:r>
              <a:rPr lang="en-US" baseline="0" dirty="0" smtClean="0"/>
              <a:t> bits of information in packets, such as MAC addresses.  For example, it has recently been proposed…</a:t>
            </a:r>
            <a:endParaRPr lang="en-US" dirty="0" smtClean="0"/>
          </a:p>
        </p:txBody>
      </p:sp>
      <p:sp>
        <p:nvSpPr>
          <p:cNvPr id="4" name="Slide Number Placeholder 3"/>
          <p:cNvSpPr>
            <a:spLocks noGrp="1"/>
          </p:cNvSpPr>
          <p:nvPr>
            <p:ph type="sldNum" sz="quarter" idx="5"/>
          </p:nvPr>
        </p:nvSpPr>
        <p:spPr/>
        <p:txBody>
          <a:bodyPr/>
          <a:lstStyle/>
          <a:p>
            <a:pPr>
              <a:defRPr/>
            </a:pPr>
            <a:fld id="{D35AA7EE-FC9A-4CF3-88C1-2099586381A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 MAC Pseudonyms</a:t>
            </a:r>
            <a:r>
              <a:rPr lang="en-US" baseline="0" dirty="0" smtClean="0"/>
              <a:t> by themselves do not give us…</a:t>
            </a:r>
          </a:p>
          <a:p>
            <a:pPr eaLnBrk="1" hangingPunct="1">
              <a:spcBef>
                <a:spcPct val="0"/>
              </a:spcBef>
            </a:pPr>
            <a:endParaRPr lang="en-US" baseline="0" dirty="0" smtClean="0"/>
          </a:p>
          <a:p>
            <a:pPr eaLnBrk="1" hangingPunct="1">
              <a:spcBef>
                <a:spcPct val="0"/>
              </a:spcBef>
            </a:pPr>
            <a:r>
              <a:rPr lang="en-US" baseline="0" dirty="0" smtClean="0"/>
              <a:t>It is also non-trivial to combine pseudonyms and WPA because WPA exposes identifiers in the discovery and binding process</a:t>
            </a:r>
            <a:endParaRPr lang="en-US" dirty="0" smtClean="0"/>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7CDBE5-871C-4650-B286-B59D45AF7C23}"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 try to obtain the</a:t>
            </a:r>
            <a:r>
              <a:rPr lang="en-US" baseline="0" dirty="0" smtClean="0"/>
              <a:t> best of both worlds, we then may try to encrypt everything. After all, we already have…</a:t>
            </a:r>
            <a:endParaRPr lang="en-US" dirty="0" smtClean="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31C6E0-60D3-4D27-9B5C-BEC1F0627331}"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CCB9AD-BCED-4CEF-9EE6-3FCE3E57AC90}" type="slidenum">
              <a:rPr lang="en-US" smtClean="0"/>
              <a:pPr fontAlgn="base">
                <a:spcBef>
                  <a:spcPct val="0"/>
                </a:spcBef>
                <a:spcAft>
                  <a:spcPct val="0"/>
                </a:spcAft>
                <a:defRPr/>
              </a:pPr>
              <a:t>19</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One way we can do this is</a:t>
            </a:r>
            <a:r>
              <a:rPr lang="en-US" baseline="0" dirty="0" smtClean="0"/>
              <a:t>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More and more personal devices</a:t>
            </a:r>
            <a:r>
              <a:rPr lang="en-US" baseline="0" dirty="0" smtClean="0"/>
              <a:t> are being equipped with wireless capabilities like 802.11 and </a:t>
            </a:r>
            <a:r>
              <a:rPr lang="en-US" baseline="0" dirty="0" err="1" smtClean="0"/>
              <a:t>bluetooth</a:t>
            </a:r>
            <a:r>
              <a:rPr lang="en-US" baseline="0" dirty="0" smtClean="0"/>
              <a:t>. They include everything from media players and </a:t>
            </a:r>
            <a:r>
              <a:rPr lang="en-US" baseline="0" dirty="0" err="1" smtClean="0"/>
              <a:t>ipods</a:t>
            </a:r>
            <a:r>
              <a:rPr lang="en-US" baseline="0" dirty="0" smtClean="0"/>
              <a:t> to sensors on our clothing and our bodies.</a:t>
            </a:r>
          </a:p>
          <a:p>
            <a:endParaRPr lang="en-US" baseline="0" dirty="0" smtClean="0"/>
          </a:p>
          <a:p>
            <a:r>
              <a:rPr lang="en-US" baseline="0" dirty="0" smtClean="0"/>
              <a:t>Because of this trend, we now often carry wireless devices with us where ever we go, from our homes to our cars and even to places that we think should have more privacy.</a:t>
            </a:r>
          </a:p>
          <a:p>
            <a:endParaRPr lang="en-US" baseline="0" dirty="0" smtClean="0"/>
          </a:p>
          <a:p>
            <a:r>
              <a:rPr lang="en-US" baseline="0" dirty="0" smtClean="0"/>
              <a:t>Unfortunately, in this emerging wireless world, bad guys still exist. They can easily overhear any of our wireless transmissions, often with nothing more than a laptop computer. Thus, without protection, an eavesdropper can easily obtain private information.</a:t>
            </a:r>
            <a:endParaRPr lang="en-US" dirty="0" smtClean="0"/>
          </a:p>
        </p:txBody>
      </p:sp>
      <p:sp>
        <p:nvSpPr>
          <p:cNvPr id="4" name="Slide Number Placeholder 3"/>
          <p:cNvSpPr>
            <a:spLocks noGrp="1"/>
          </p:cNvSpPr>
          <p:nvPr>
            <p:ph type="sldNum" sz="quarter" idx="5"/>
          </p:nvPr>
        </p:nvSpPr>
        <p:spPr/>
        <p:txBody>
          <a:bodyPr/>
          <a:lstStyle/>
          <a:p>
            <a:pPr>
              <a:defRPr/>
            </a:pPr>
            <a:fld id="{BE4545A7-BF5E-4BED-9051-F2D9B410718C}"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24EC30-653C-48AB-9C2C-FFCE19A3DFC7}" type="slidenum">
              <a:rPr lang="en-US" smtClean="0"/>
              <a:pPr fontAlgn="base">
                <a:spcBef>
                  <a:spcPct val="0"/>
                </a:spcBef>
                <a:spcAft>
                  <a:spcPct val="0"/>
                </a:spcAft>
                <a:defRPr/>
              </a:pPr>
              <a:t>20</a:t>
            </a:fld>
            <a:endParaRPr lang="en-US" smtClean="0"/>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a:t>
            </a:r>
            <a:r>
              <a:rPr lang="en-US" baseline="0" dirty="0" smtClean="0"/>
              <a:t> address this problem, we might instead try to use symmetric key encryption, because it is much faster than public key encryption…</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 the encrypt everything</a:t>
            </a:r>
            <a:r>
              <a:rPr lang="en-US" baseline="0" dirty="0" smtClean="0"/>
              <a:t> approach</a:t>
            </a:r>
            <a:endParaRPr lang="en-US" dirty="0" smtClean="0"/>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1AA48C-494D-4D31-AEE3-48C7B9F09A92}"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To try to regain efficiency,</a:t>
            </a:r>
            <a:r>
              <a:rPr lang="en-US" baseline="0" dirty="0" smtClean="0"/>
              <a:t> we make the following observation: …</a:t>
            </a:r>
          </a:p>
          <a:p>
            <a:pPr eaLnBrk="1" hangingPunct="1"/>
            <a:endParaRPr lang="en-US" baseline="0" dirty="0" smtClean="0"/>
          </a:p>
          <a:p>
            <a:pPr eaLnBrk="1" hangingPunct="1"/>
            <a:r>
              <a:rPr lang="en-US" baseline="0" dirty="0" smtClean="0"/>
              <a:t>The key idea we leverage in our design of our solution </a:t>
            </a:r>
            <a:r>
              <a:rPr lang="en-US" baseline="0" dirty="0" err="1" smtClean="0"/>
              <a:t>slyfi</a:t>
            </a:r>
            <a:r>
              <a:rPr lang="en-US" baseline="0" dirty="0" smtClean="0"/>
              <a:t> is…</a:t>
            </a:r>
            <a:endParaRPr lang="en-US" dirty="0" smtClean="0"/>
          </a:p>
        </p:txBody>
      </p:sp>
      <p:sp>
        <p:nvSpPr>
          <p:cNvPr id="4" name="Slide Number Placeholder 3"/>
          <p:cNvSpPr>
            <a:spLocks noGrp="1"/>
          </p:cNvSpPr>
          <p:nvPr>
            <p:ph type="sldNum" sz="quarter" idx="5"/>
          </p:nvPr>
        </p:nvSpPr>
        <p:spPr/>
        <p:txBody>
          <a:bodyPr/>
          <a:lstStyle/>
          <a:p>
            <a:pPr>
              <a:defRPr/>
            </a:pPr>
            <a:fld id="{09419006-EC3A-483D-BC32-91976768DE0E}"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B16D4C-8ACF-4E97-BEF7-41BE59C819D9}" type="slidenum">
              <a:rPr lang="en-US" smtClean="0"/>
              <a:pPr fontAlgn="base">
                <a:spcBef>
                  <a:spcPct val="0"/>
                </a:spcBef>
                <a:spcAft>
                  <a:spcPct val="0"/>
                </a:spcAft>
                <a:defRPr/>
              </a:pPr>
              <a:t>23</a:t>
            </a:fld>
            <a:endParaRPr lang="en-US" smtClean="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That</a:t>
            </a:r>
            <a:r>
              <a:rPr lang="en-US" baseline="0" dirty="0" smtClean="0"/>
              <a:t> is, </a:t>
            </a:r>
            <a:r>
              <a:rPr lang="en-US" baseline="0" dirty="0" err="1" smtClean="0"/>
              <a:t>SlyFi</a:t>
            </a:r>
            <a:r>
              <a:rPr lang="en-US" baseline="0" dirty="0" smtClean="0"/>
              <a:t> is basically the same as the symmetric key approach, but …</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For data messages we make the observation …</a:t>
            </a:r>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68B732-874D-4E9F-B58C-F017B77B76B9}"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We</a:t>
            </a:r>
            <a:r>
              <a:rPr lang="en-US" baseline="0" dirty="0" smtClean="0"/>
              <a:t> can not use the same approach for discovery and binding messages however, because discovery messages are often sent when the other party is not present. For example, Alice sends discovery probes whenever she opens up her laptop, even if bob is not present.</a:t>
            </a:r>
            <a:endParaRPr lang="en-US" dirty="0" smtClean="0"/>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61D5CD-0373-4BC8-B0CA-7ED3AFF8BD06}"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Instead, we make two observations…</a:t>
            </a:r>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61D5CD-0373-4BC8-B0CA-7ED3AFF8BD06}"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a:t>
            </a:r>
            <a:r>
              <a:rPr lang="en-US" baseline="0" dirty="0" smtClean="0"/>
              <a:t> I’ve described how we can deliver messages in an </a:t>
            </a:r>
            <a:r>
              <a:rPr lang="en-US" baseline="0" dirty="0" err="1" smtClean="0"/>
              <a:t>unlinkable</a:t>
            </a:r>
            <a:r>
              <a:rPr lang="en-US" baseline="0" dirty="0" smtClean="0"/>
              <a:t> fashion in </a:t>
            </a:r>
            <a:r>
              <a:rPr lang="en-US" baseline="0" dirty="0" err="1" smtClean="0"/>
              <a:t>slyfi</a:t>
            </a:r>
            <a:r>
              <a:rPr lang="en-US" baseline="0" dirty="0" smtClean="0"/>
              <a:t> for data transport and discovery and binding….</a:t>
            </a:r>
            <a:endParaRPr lang="en-US" dirty="0"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261DBD-8F2A-49B0-B1D2-CBB1F7620DC5}"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We</a:t>
            </a:r>
            <a:r>
              <a:rPr lang="en-US" baseline="0" dirty="0" smtClean="0"/>
              <a:t> argued that </a:t>
            </a:r>
            <a:r>
              <a:rPr lang="en-US" baseline="0" dirty="0" err="1" smtClean="0"/>
              <a:t>SlyFi</a:t>
            </a:r>
            <a:r>
              <a:rPr lang="en-US" baseline="0" dirty="0" smtClean="0"/>
              <a:t> is faster than the encrypt everything approach because it doesn’t have to do any cryptographic operations to filter packets, only a table lookup. To evaluate how well </a:t>
            </a:r>
            <a:r>
              <a:rPr lang="en-US" baseline="0" dirty="0" err="1" smtClean="0"/>
              <a:t>SlyFi</a:t>
            </a:r>
            <a:r>
              <a:rPr lang="en-US" baseline="0" dirty="0" smtClean="0"/>
              <a:t> can perform in practice, …</a:t>
            </a:r>
            <a:endParaRPr lang="en-US" dirty="0" smtClean="0"/>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DF47CE-E7ED-4860-A389-04D9A85ACE0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We first look at discover</a:t>
            </a:r>
            <a:r>
              <a:rPr lang="en-US" baseline="0" dirty="0" smtClean="0"/>
              <a:t>y and binding time. That is, how long Alice must wait when she turns on her </a:t>
            </a:r>
            <a:r>
              <a:rPr lang="en-US" baseline="0" dirty="0" err="1" smtClean="0"/>
              <a:t>ipod</a:t>
            </a:r>
            <a:r>
              <a:rPr lang="en-US" baseline="0" dirty="0" smtClean="0"/>
              <a:t> before being able to send and receive useful data. Here we show the link setup time on the y axis as Charlie’s rate of </a:t>
            </a:r>
            <a:r>
              <a:rPr lang="en-US" baseline="0" dirty="0" err="1" smtClean="0"/>
              <a:t>backgroud</a:t>
            </a:r>
            <a:r>
              <a:rPr lang="en-US" baseline="0" dirty="0" smtClean="0"/>
              <a:t> traffic increases on the x-axis. Both axes are on a logarithmic scale….</a:t>
            </a:r>
            <a:endParaRPr lang="en-US" dirty="0"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51DB5F-E25B-4582-8729-8B082169BA2D}"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Protocols </a:t>
            </a:r>
            <a:r>
              <a:rPr lang="en-US" baseline="0" dirty="0" smtClean="0"/>
              <a:t>such as 802.11 try to protect against such threats with the following best practices.</a:t>
            </a:r>
          </a:p>
          <a:p>
            <a:endParaRPr lang="en-US" baseline="0" dirty="0" smtClean="0"/>
          </a:p>
          <a:p>
            <a:r>
              <a:rPr lang="en-US" baseline="0" dirty="0" smtClean="0"/>
              <a:t>Beforehand, Alice, a client such as a laptop, and Bob, a service such as </a:t>
            </a:r>
            <a:r>
              <a:rPr lang="en-US" baseline="0" smtClean="0"/>
              <a:t>an access point, </a:t>
            </a:r>
            <a:r>
              <a:rPr lang="en-US" baseline="0" dirty="0" smtClean="0"/>
              <a:t>exchange keys in a secure, out-of-band manner. For example, by passing a password on a post-it note.</a:t>
            </a:r>
          </a:p>
          <a:p>
            <a:endParaRPr lang="en-US" baseline="0" dirty="0" smtClean="0"/>
          </a:p>
          <a:p>
            <a:r>
              <a:rPr lang="en-US" baseline="0" dirty="0" smtClean="0"/>
              <a:t>Now, whenever Alice opens up her laptop, it tries to discover if Bob is present with probes or listening for Bob’s beacons.</a:t>
            </a:r>
          </a:p>
          <a:p>
            <a:endParaRPr lang="en-US" baseline="0" dirty="0" smtClean="0"/>
          </a:p>
          <a:p>
            <a:r>
              <a:rPr lang="en-US" baseline="0" dirty="0" smtClean="0"/>
              <a:t>If she discovers that Bob is present, then they use the bootstrapped key to exchange information that proves to each other they are who they think they are.</a:t>
            </a:r>
          </a:p>
          <a:p>
            <a:endParaRPr lang="en-US" dirty="0" smtClean="0"/>
          </a:p>
          <a:p>
            <a:r>
              <a:rPr lang="en-US" dirty="0" smtClean="0"/>
              <a:t>This process enables</a:t>
            </a:r>
            <a:r>
              <a:rPr lang="en-US" baseline="0" dirty="0" smtClean="0"/>
              <a:t> </a:t>
            </a:r>
            <a:r>
              <a:rPr lang="en-US" dirty="0" smtClean="0"/>
              <a:t>them to </a:t>
            </a:r>
            <a:r>
              <a:rPr lang="en-US" baseline="0" dirty="0" smtClean="0"/>
              <a:t>encrypt the data they send each other in a manner that is confidential, authentic, and maintains its data integrity.</a:t>
            </a:r>
          </a:p>
        </p:txBody>
      </p:sp>
      <p:sp>
        <p:nvSpPr>
          <p:cNvPr id="4" name="Slide Number Placeholder 3"/>
          <p:cNvSpPr>
            <a:spLocks noGrp="1"/>
          </p:cNvSpPr>
          <p:nvPr>
            <p:ph type="sldNum" sz="quarter" idx="10"/>
          </p:nvPr>
        </p:nvSpPr>
        <p:spPr/>
        <p:txBody>
          <a:bodyPr/>
          <a:lstStyle/>
          <a:p>
            <a:pPr>
              <a:defRPr/>
            </a:pPr>
            <a:fld id="{74278D8D-62E3-49D6-81E4-3376E1057626}"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Next</a:t>
            </a:r>
            <a:r>
              <a:rPr lang="en-US" baseline="0" dirty="0" smtClean="0"/>
              <a:t> we look at data throughput. That is how fast can Alice send Bob traffic once the link has been established….</a:t>
            </a:r>
          </a:p>
          <a:p>
            <a:pPr eaLnBrk="1" hangingPunct="1">
              <a:spcBef>
                <a:spcPct val="0"/>
              </a:spcBef>
            </a:pPr>
            <a:endParaRPr lang="en-US" baseline="0" dirty="0" smtClean="0"/>
          </a:p>
          <a:p>
            <a:pPr eaLnBrk="1" hangingPunct="1">
              <a:spcBef>
                <a:spcPct val="0"/>
              </a:spcBef>
              <a:buFontTx/>
              <a:buChar char="-"/>
            </a:pPr>
            <a:r>
              <a:rPr lang="en-US" baseline="0" dirty="0" smtClean="0"/>
              <a:t>All lines decrease as the rate of </a:t>
            </a:r>
            <a:r>
              <a:rPr lang="en-US" baseline="0" dirty="0" err="1" smtClean="0"/>
              <a:t>bg</a:t>
            </a:r>
            <a:r>
              <a:rPr lang="en-US" baseline="0" dirty="0" smtClean="0"/>
              <a:t> traffic increases…</a:t>
            </a:r>
          </a:p>
          <a:p>
            <a:pPr eaLnBrk="1" hangingPunct="1">
              <a:spcBef>
                <a:spcPct val="0"/>
              </a:spcBef>
              <a:buFontTx/>
              <a:buChar char="-"/>
            </a:pPr>
            <a:endParaRPr lang="en-US" baseline="0" dirty="0" smtClean="0"/>
          </a:p>
          <a:p>
            <a:pPr eaLnBrk="1" hangingPunct="1">
              <a:spcBef>
                <a:spcPct val="0"/>
              </a:spcBef>
              <a:buFontTx/>
              <a:buChar char="-"/>
            </a:pPr>
            <a:r>
              <a:rPr lang="en-US" baseline="0" dirty="0" smtClean="0"/>
              <a:t> </a:t>
            </a:r>
            <a:r>
              <a:rPr lang="en-US" baseline="0" dirty="0" err="1" smtClean="0"/>
              <a:t>slyfi</a:t>
            </a:r>
            <a:r>
              <a:rPr lang="en-US" baseline="0" dirty="0" smtClean="0"/>
              <a:t> has a small overhead compared to </a:t>
            </a:r>
            <a:r>
              <a:rPr lang="en-US" baseline="0" dirty="0" err="1" smtClean="0"/>
              <a:t>wifi</a:t>
            </a:r>
            <a:r>
              <a:rPr lang="en-US" baseline="0" dirty="0" smtClean="0"/>
              <a:t>-open, which has no security, but both degrade in the same graceful manner.</a:t>
            </a:r>
          </a:p>
          <a:p>
            <a:pPr eaLnBrk="1" hangingPunct="1">
              <a:spcBef>
                <a:spcPct val="0"/>
              </a:spcBef>
              <a:buFontTx/>
              <a:buChar char="-"/>
            </a:pPr>
            <a:endParaRPr lang="en-US" baseline="0" dirty="0" smtClean="0"/>
          </a:p>
          <a:p>
            <a:pPr eaLnBrk="1" hangingPunct="1">
              <a:spcBef>
                <a:spcPct val="0"/>
              </a:spcBef>
              <a:buFontTx/>
              <a:buChar char="-"/>
            </a:pPr>
            <a:r>
              <a:rPr lang="en-US" baseline="0" dirty="0" smtClean="0"/>
              <a:t>This is in contrast to the other header encryption protocol in green that performs like the symmetric key protocol because it must try all keys to filter out a packet.</a:t>
            </a:r>
          </a:p>
          <a:p>
            <a:pPr eaLnBrk="1" hangingPunct="1">
              <a:spcBef>
                <a:spcPct val="0"/>
              </a:spcBef>
              <a:buFontTx/>
              <a:buChar char="-"/>
            </a:pPr>
            <a:endParaRPr lang="en-US" baseline="0" dirty="0" smtClean="0"/>
          </a:p>
          <a:p>
            <a:pPr eaLnBrk="1" hangingPunct="1">
              <a:spcBef>
                <a:spcPct val="0"/>
              </a:spcBef>
              <a:buFontTx/>
              <a:buNone/>
            </a:pPr>
            <a:r>
              <a:rPr lang="en-US" baseline="0" dirty="0" smtClean="0"/>
              <a:t>…</a:t>
            </a:r>
            <a:endParaRPr lang="en-US" dirty="0" smtClean="0"/>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88CDAD-324B-4DC1-A0BD-B34E8A0194AD}"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Thus, we conclude that </a:t>
            </a:r>
            <a:r>
              <a:rPr lang="en-US" dirty="0" err="1" smtClean="0"/>
              <a:t>slyfi</a:t>
            </a:r>
            <a:r>
              <a:rPr lang="en-US" dirty="0" smtClean="0"/>
              <a:t> is efficient. For discovery and binding, it also provides …</a:t>
            </a:r>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84B9FC-F792-41BC-AD74-9EACFC702C20}"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a:t>
            </a:r>
            <a:r>
              <a:rPr lang="en-US" baseline="0" dirty="0" smtClean="0"/>
              <a:t> summary, wireless devices are becoming more personal and pervasive, heightening privacy threats that existing best practices do not protect against. These attacks include long-term and short-term linking attacks such as tracking and side-channel analysis.</a:t>
            </a:r>
          </a:p>
          <a:p>
            <a:endParaRPr lang="en-US" baseline="0" dirty="0" smtClean="0"/>
          </a:p>
          <a:p>
            <a:r>
              <a:rPr lang="en-US" baseline="0" dirty="0" err="1" smtClean="0"/>
              <a:t>SlyFi</a:t>
            </a:r>
            <a:r>
              <a:rPr lang="en-US" baseline="0" dirty="0" smtClean="0"/>
              <a:t> makes these attacks much more difficult to do because it removes all bits that are or can be used as identifiers.</a:t>
            </a:r>
          </a:p>
          <a:p>
            <a:endParaRPr lang="en-US" baseline="0" dirty="0" smtClean="0"/>
          </a:p>
          <a:p>
            <a:r>
              <a:rPr lang="en-US" baseline="0" dirty="0" smtClean="0"/>
              <a:t>As I mentioned before, we have a </a:t>
            </a:r>
            <a:r>
              <a:rPr lang="en-US" baseline="0" dirty="0" err="1" smtClean="0"/>
              <a:t>slyfi</a:t>
            </a:r>
            <a:r>
              <a:rPr lang="en-US" baseline="0" dirty="0" smtClean="0"/>
              <a:t> prototype which you can download from this link here.</a:t>
            </a:r>
            <a:endParaRPr lang="en-US" dirty="0" smtClean="0"/>
          </a:p>
        </p:txBody>
      </p:sp>
      <p:sp>
        <p:nvSpPr>
          <p:cNvPr id="4" name="Slide Number Placeholder 3"/>
          <p:cNvSpPr>
            <a:spLocks noGrp="1"/>
          </p:cNvSpPr>
          <p:nvPr>
            <p:ph type="sldNum" sz="quarter" idx="5"/>
          </p:nvPr>
        </p:nvSpPr>
        <p:spPr/>
        <p:txBody>
          <a:bodyPr/>
          <a:lstStyle/>
          <a:p>
            <a:pPr>
              <a:defRPr/>
            </a:pPr>
            <a:fld id="{BE4545A7-BF5E-4BED-9051-F2D9B410718C}"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12E427-A6BC-43BB-8C4B-30A1743893B8}"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A76F372-CD61-4C45-8A2E-F4962C385C5F}" type="slidenum">
              <a:rPr lang="en-US" smtClean="0"/>
              <a:pPr>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4DD591-3CC3-4E7D-B991-FA9FC036FEA7}"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4278D8D-62E3-49D6-81E4-3376E1057626}"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D336D9-F112-4EA0-A4C8-8CBF9BCF5593}"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BC72DE85-14F5-45ED-B4CF-864566E9998A}"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E3E5CA-D255-433E-8E71-6BB4C5BAB568}"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baseline="0" dirty="0" smtClean="0"/>
              <a:t>Unfortunately, in our pervasive wireless world, the information that remains exposed during this process poses additional privacy threats.</a:t>
            </a:r>
            <a:endParaRPr lang="en-US" dirty="0" smtClean="0"/>
          </a:p>
          <a:p>
            <a:pPr eaLnBrk="1" hangingPunct="1">
              <a:spcBef>
                <a:spcPct val="0"/>
              </a:spcBef>
            </a:pPr>
            <a:endParaRPr lang="en-US" dirty="0" smtClean="0"/>
          </a:p>
          <a:p>
            <a:pPr eaLnBrk="1" hangingPunct="1">
              <a:spcBef>
                <a:spcPct val="0"/>
              </a:spcBef>
            </a:pPr>
            <a:r>
              <a:rPr lang="en-US" dirty="0" smtClean="0"/>
              <a:t>This is because </a:t>
            </a:r>
            <a:r>
              <a:rPr lang="en-US" baseline="0" dirty="0" smtClean="0"/>
              <a:t>many bits that remain exposed are, or can be used as, identifiers that are linked over time.</a:t>
            </a:r>
            <a:endParaRPr lang="en-US" dirty="0"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E6BD75-4BD8-47F1-9AA4-0D0EE45908C7}"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9822CE64-B078-47BB-A7FC-18E407DB7899}" type="slidenum">
              <a:rPr lang="en-US" smtClean="0"/>
              <a:pPr>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D07614-81A8-46DF-9FF5-8AE60FD4CD95}"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F97B974E-DEC0-4E2F-AC61-E18A591A9FC7}"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2380EA73-7AA2-418B-A8EF-A742175CD1E4}"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5B7671-3B7B-4A37-B573-12F1CBC6A214}"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FF3759-9E19-4EBB-BAB6-54F56035B78E}"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65F6D253-9659-4149-9823-778D476A6F52}"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FBF35908-54D0-4E83-B9D4-91F0D9318A1B}"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3A856502-A55D-4D69-9B4C-1FC2655C1C92}"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63C04B-0D32-4098-9CB6-8D1BCFC0F635}"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For example, this</a:t>
            </a:r>
            <a:r>
              <a:rPr lang="en-US" baseline="0" dirty="0" smtClean="0"/>
              <a:t> enables long-term linking.</a:t>
            </a:r>
            <a:r>
              <a:rPr lang="en-US" dirty="0" smtClean="0"/>
              <a:t> Identifiers such</a:t>
            </a:r>
            <a:r>
              <a:rPr lang="en-US" baseline="0" dirty="0" smtClean="0"/>
              <a:t> as MAC addresses and network names remain present in link layer headers and during the discovery process.</a:t>
            </a:r>
          </a:p>
          <a:p>
            <a:endParaRPr lang="en-US" baseline="0" dirty="0" smtClean="0"/>
          </a:p>
          <a:p>
            <a:r>
              <a:rPr lang="en-US" baseline="0" dirty="0" smtClean="0"/>
              <a:t>These identifiers are consistent over long periods of time, so it is relatively easy to track the movement of devices and infer their relationships.</a:t>
            </a:r>
          </a:p>
        </p:txBody>
      </p:sp>
      <p:sp>
        <p:nvSpPr>
          <p:cNvPr id="4" name="Slide Number Placeholder 3"/>
          <p:cNvSpPr>
            <a:spLocks noGrp="1"/>
          </p:cNvSpPr>
          <p:nvPr>
            <p:ph type="sldNum" sz="quarter" idx="5"/>
          </p:nvPr>
        </p:nvSpPr>
        <p:spPr/>
        <p:txBody>
          <a:bodyPr/>
          <a:lstStyle/>
          <a:p>
            <a:pPr>
              <a:defRPr/>
            </a:pPr>
            <a:fld id="{BE4545A7-BF5E-4BED-9051-F2D9B410718C}"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E87A28-DC2F-40F3-9BA6-4B46C7BC1551}"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C3F81E-D0DE-453E-B95E-34F72ED0DF62}"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2A758E-37B5-4AB4-9D61-EFC6854BA87F}"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CB4374-58B7-492B-B8D9-08CEF1FBD4B3}"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D8BD03-055A-4E58-9922-F2F64BEDEA27}"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143284DC-FE36-4667-BB09-232F2620C16C}"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F1143B3D-AD83-4E6B-8050-6EE455299829}"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BC72DE85-14F5-45ED-B4CF-864566E9998A}" type="slidenum">
              <a:rPr lang="en-US" smtClean="0"/>
              <a:pPr>
                <a:defRPr/>
              </a:pPr>
              <a:t>57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Long-term linking</a:t>
            </a:r>
            <a:r>
              <a:rPr lang="en-US" baseline="0" dirty="0" smtClean="0"/>
              <a:t> enables many attacks against our privacy such as location tracking, user profiling, and inventorying.</a:t>
            </a:r>
          </a:p>
          <a:p>
            <a:endParaRPr lang="en-US" baseline="0" dirty="0" smtClean="0"/>
          </a:p>
          <a:p>
            <a:r>
              <a:rPr lang="en-US" baseline="0" dirty="0" smtClean="0"/>
              <a:t>These attacks are just emerging but there are already real tracking networks, such as the </a:t>
            </a:r>
            <a:r>
              <a:rPr lang="en-US" baseline="0" dirty="0" err="1" smtClean="0"/>
              <a:t>bluetooth</a:t>
            </a:r>
            <a:r>
              <a:rPr lang="en-US" baseline="0" dirty="0" smtClean="0"/>
              <a:t> network in the </a:t>
            </a:r>
            <a:r>
              <a:rPr lang="en-US" baseline="0" dirty="0" err="1" smtClean="0"/>
              <a:t>netherlands</a:t>
            </a:r>
            <a:r>
              <a:rPr lang="en-US" baseline="0" dirty="0" smtClean="0"/>
              <a:t> listed on this slide. In addition, there are many concerns expressed in the popular media.</a:t>
            </a:r>
            <a:endParaRPr lang="en-US" dirty="0" smtClean="0"/>
          </a:p>
        </p:txBody>
      </p:sp>
      <p:sp>
        <p:nvSpPr>
          <p:cNvPr id="4" name="Slide Number Placeholder 3"/>
          <p:cNvSpPr>
            <a:spLocks noGrp="1"/>
          </p:cNvSpPr>
          <p:nvPr>
            <p:ph type="sldNum" sz="quarter" idx="5"/>
          </p:nvPr>
        </p:nvSpPr>
        <p:spPr/>
        <p:txBody>
          <a:bodyPr/>
          <a:lstStyle/>
          <a:p>
            <a:pPr>
              <a:defRPr/>
            </a:pPr>
            <a:fld id="{BE4545A7-BF5E-4BED-9051-F2D9B410718C}"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 second problem is short-term linking. Most of the time, a</a:t>
            </a:r>
            <a:r>
              <a:rPr lang="en-US" baseline="0" dirty="0" smtClean="0"/>
              <a:t>n eavesdropper will overhear data streams from many devices. But identifiers in link-layer headers make it easy for eavesdroppers to isolate individual data streams. The obvious identifier that he can use is a MAC address, but in many cases, other bits of information, such as sequence numbers will work as well.</a:t>
            </a:r>
          </a:p>
        </p:txBody>
      </p:sp>
      <p:sp>
        <p:nvSpPr>
          <p:cNvPr id="4" name="Slide Number Placeholder 3"/>
          <p:cNvSpPr>
            <a:spLocks noGrp="1"/>
          </p:cNvSpPr>
          <p:nvPr>
            <p:ph type="sldNum" sz="quarter" idx="5"/>
          </p:nvPr>
        </p:nvSpPr>
        <p:spPr/>
        <p:txBody>
          <a:bodyPr/>
          <a:lstStyle/>
          <a:p>
            <a:pPr>
              <a:defRPr/>
            </a:pPr>
            <a:fld id="{BE4545A7-BF5E-4BED-9051-F2D9B410718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Short-ter</a:t>
            </a:r>
            <a:r>
              <a:rPr lang="en-US" baseline="0" dirty="0" smtClean="0"/>
              <a:t>m linking is problematic because isolated data streams are more susceptible to side-channel analysis. Recent research has shown that even when encrypted, the sequence of packet sizes and timings in a data stream can reveal its contents. This includes things like keys you type, words in your voice-over-IP calls, and </a:t>
            </a:r>
            <a:r>
              <a:rPr lang="en-US" baseline="0" dirty="0" err="1" smtClean="0"/>
              <a:t>webpages</a:t>
            </a:r>
            <a:r>
              <a:rPr lang="en-US" baseline="0" dirty="0" smtClean="0"/>
              <a:t> you visit. </a:t>
            </a:r>
          </a:p>
          <a:p>
            <a:pPr eaLnBrk="1" hangingPunct="1">
              <a:spcBef>
                <a:spcPct val="0"/>
              </a:spcBef>
            </a:pPr>
            <a:endParaRPr lang="en-US" baseline="0" dirty="0" smtClean="0"/>
          </a:p>
          <a:p>
            <a:pPr eaLnBrk="1" hangingPunct="1">
              <a:spcBef>
                <a:spcPct val="0"/>
              </a:spcBef>
            </a:pPr>
            <a:r>
              <a:rPr lang="en-US" baseline="0" dirty="0" smtClean="0"/>
              <a:t>Data packets have a wide interface so many more applications may inadvertently be vulnerable because they don’t add any additional protection before encapsulating data in them. Short-term linking helps enable them because they are less successful when multiple packet streams are mixed together.</a:t>
            </a:r>
            <a:endParaRPr lang="en-US" dirty="0"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EA0713-0222-4ED4-808D-AF1851F9FFBB}"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So fundamental</a:t>
            </a:r>
            <a:r>
              <a:rPr lang="en-US" baseline="0" dirty="0" smtClean="0"/>
              <a:t> problem in both long-term and short-term linking is that many exposed bits are, or can be used as identifiers that are linked over time.</a:t>
            </a:r>
            <a:endParaRPr lang="en-US" dirty="0"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E6BD75-4BD8-47F1-9AA4-0D0EE45908C7}"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676EB73-A610-429E-87E2-3CF615DD16F8}" type="datetime1">
              <a:rPr lang="en-US"/>
              <a:pPr>
                <a:defRPr/>
              </a:pPr>
              <a:t>6/20/2008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ABF942-440B-4001-AE93-B712291F901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4CB0E7-E129-4442-85DB-97E80A7B3300}" type="datetime1">
              <a:rPr lang="en-US"/>
              <a:pPr>
                <a:defRPr/>
              </a:pPr>
              <a:t>6/20/2008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B177C3-45A6-47A8-91B8-F4E0B209885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C39CB6F-91B0-4CDE-A635-C8030D2C180F}" type="datetime1">
              <a:rPr lang="en-US"/>
              <a:pPr>
                <a:defRPr/>
              </a:pPr>
              <a:t>6/20/2008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5FE094-4977-4B71-B133-99D48DF522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6138AC3-62FC-4FA1-BE4A-EF5404684BC2}" type="datetime1">
              <a:rPr lang="en-US"/>
              <a:pPr>
                <a:defRPr/>
              </a:pPr>
              <a:t>6/20/2008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438400" cy="365125"/>
          </a:xfrm>
        </p:spPr>
        <p:txBody>
          <a:bodyPr/>
          <a:lstStyle>
            <a:lvl1pPr>
              <a:defRPr/>
            </a:lvl1pPr>
          </a:lstStyle>
          <a:p>
            <a:pPr>
              <a:defRPr/>
            </a:pPr>
            <a:fld id="{EA3F2DB7-1EC5-4E1C-BDE9-7D3F103B325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0B463B6-9E9B-4D9C-8788-98F2A2DB23E9}" type="datetime1">
              <a:rPr lang="en-US"/>
              <a:pPr>
                <a:defRPr/>
              </a:pPr>
              <a:t>6/20/2008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AB2DCC-1E6D-437A-954D-57B070D9C1A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3DFDE62-59A0-421A-B261-8378090548AD}" type="datetime1">
              <a:rPr lang="en-US"/>
              <a:pPr>
                <a:defRPr/>
              </a:pPr>
              <a:t>6/20/2008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C16760-427D-43F6-B145-3F15BE2A9AC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DCF9577-CACC-4756-8827-E3145ECDDF57}" type="datetime1">
              <a:rPr lang="en-US"/>
              <a:pPr>
                <a:defRPr/>
              </a:pPr>
              <a:t>6/20/2008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60F2718-6322-4455-9A2A-5C393C56CEF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36E4A3C-7EBB-4D7C-930D-AD3A83C23ECC}" type="datetime1">
              <a:rPr lang="en-US"/>
              <a:pPr>
                <a:defRPr/>
              </a:pPr>
              <a:t>6/20/2008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E0DC27B-52B4-4DD7-8FC0-94205F19D7D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D5587A-C4E4-479B-A11B-64E279EA477B}" type="datetime1">
              <a:rPr lang="en-US"/>
              <a:pPr>
                <a:defRPr/>
              </a:pPr>
              <a:t>6/20/2008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1C943CE-6415-40F9-88BF-E71EFA4D1D1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C9CD98C-8F6C-491E-85A3-B1D64D7B13FD}" type="datetime1">
              <a:rPr lang="en-US"/>
              <a:pPr>
                <a:defRPr/>
              </a:pPr>
              <a:t>6/20/2008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77062A-110E-4058-8781-D4F282BFB53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E5CE413-1F01-4E92-BF9B-A2E95792F2AF}" type="datetime1">
              <a:rPr lang="en-US"/>
              <a:pPr>
                <a:defRPr/>
              </a:pPr>
              <a:t>6/20/2008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E29F5E-D47A-405A-8BBE-7945B92FB92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059E5C-29B1-4A90-B0E9-33152CBD285A}" type="datetime1">
              <a:rPr lang="en-US"/>
              <a:pPr>
                <a:defRPr/>
              </a:pPr>
              <a:t>6/20/2008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E0CFF68-43C0-4CAC-8A44-20DD610DF93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8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24.png"/><Relationship Id="rId2" Type="http://schemas.openxmlformats.org/officeDocument/2006/relationships/notesSlide" Target="../notesSlides/notesSlide10.xml"/><Relationship Id="rId16" Type="http://schemas.openxmlformats.org/officeDocument/2006/relationships/image" Target="../media/image23.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9.png"/><Relationship Id="rId10" Type="http://schemas.openxmlformats.org/officeDocument/2006/relationships/image" Target="../media/image8.png"/><Relationship Id="rId19"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22.jpe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8.png"/><Relationship Id="rId12" Type="http://schemas.openxmlformats.org/officeDocument/2006/relationships/image" Target="../media/image2.png"/><Relationship Id="rId2" Type="http://schemas.openxmlformats.org/officeDocument/2006/relationships/notesSlide" Target="../notesSlides/notesSlide11.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6.png"/><Relationship Id="rId10" Type="http://schemas.openxmlformats.org/officeDocument/2006/relationships/image" Target="../media/image21.png"/><Relationship Id="rId4" Type="http://schemas.openxmlformats.org/officeDocument/2006/relationships/image" Target="../media/image22.jpeg"/><Relationship Id="rId9" Type="http://schemas.openxmlformats.org/officeDocument/2006/relationships/image" Target="../media/image20.png"/><Relationship Id="rId1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0.jpeg"/><Relationship Id="rId7"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1.jpeg"/><Relationship Id="rId9"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1.jpeg"/><Relationship Id="rId4" Type="http://schemas.openxmlformats.org/officeDocument/2006/relationships/image" Target="../media/image50.jpeg"/></Relationships>
</file>

<file path=ppt/slides/_rels/slide1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51.jpeg"/><Relationship Id="rId3" Type="http://schemas.openxmlformats.org/officeDocument/2006/relationships/notesSlide" Target="../notesSlides/notesSlide19.xml"/><Relationship Id="rId7" Type="http://schemas.openxmlformats.org/officeDocument/2006/relationships/image" Target="../media/image58.png"/><Relationship Id="rId12"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7.jpeg"/><Relationship Id="rId11" Type="http://schemas.openxmlformats.org/officeDocument/2006/relationships/image" Target="../media/image50.jpeg"/><Relationship Id="rId5" Type="http://schemas.openxmlformats.org/officeDocument/2006/relationships/image" Target="../media/image56.png"/><Relationship Id="rId10" Type="http://schemas.openxmlformats.org/officeDocument/2006/relationships/image" Target="../media/image60.png"/><Relationship Id="rId4" Type="http://schemas.openxmlformats.org/officeDocument/2006/relationships/image" Target="../media/image55.jpeg"/><Relationship Id="rId9" Type="http://schemas.openxmlformats.org/officeDocument/2006/relationships/image" Target="../media/image22.jpeg"/><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_rels/slide20.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21.png"/><Relationship Id="rId3" Type="http://schemas.openxmlformats.org/officeDocument/2006/relationships/notesSlide" Target="../notesSlides/notesSlide20.xml"/><Relationship Id="rId7" Type="http://schemas.openxmlformats.org/officeDocument/2006/relationships/image" Target="../media/image61.jpeg"/><Relationship Id="rId12"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8.png"/><Relationship Id="rId11" Type="http://schemas.openxmlformats.org/officeDocument/2006/relationships/image" Target="../media/image20.png"/><Relationship Id="rId5" Type="http://schemas.openxmlformats.org/officeDocument/2006/relationships/image" Target="../media/image57.jpeg"/><Relationship Id="rId10" Type="http://schemas.openxmlformats.org/officeDocument/2006/relationships/image" Target="../media/image50.jpeg"/><Relationship Id="rId4" Type="http://schemas.openxmlformats.org/officeDocument/2006/relationships/image" Target="../media/image55.jpeg"/><Relationship Id="rId9"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1.jpeg"/><Relationship Id="rId13" Type="http://schemas.openxmlformats.org/officeDocument/2006/relationships/image" Target="../media/image22.jpeg"/><Relationship Id="rId3" Type="http://schemas.openxmlformats.org/officeDocument/2006/relationships/notesSlide" Target="../notesSlides/notesSlide23.xml"/><Relationship Id="rId7" Type="http://schemas.openxmlformats.org/officeDocument/2006/relationships/image" Target="../media/image58.png"/><Relationship Id="rId12"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7.jpeg"/><Relationship Id="rId11" Type="http://schemas.openxmlformats.org/officeDocument/2006/relationships/image" Target="../media/image51.jpeg"/><Relationship Id="rId5" Type="http://schemas.openxmlformats.org/officeDocument/2006/relationships/image" Target="../media/image55.jpeg"/><Relationship Id="rId10" Type="http://schemas.openxmlformats.org/officeDocument/2006/relationships/image" Target="../media/image20.png"/><Relationship Id="rId4" Type="http://schemas.openxmlformats.org/officeDocument/2006/relationships/image" Target="../media/image59.png"/><Relationship Id="rId9" Type="http://schemas.openxmlformats.org/officeDocument/2006/relationships/image" Target="../media/image50.jpeg"/></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notesSlide" Target="../notesSlides/notesSlide24.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0.png"/><Relationship Id="rId5" Type="http://schemas.openxmlformats.org/officeDocument/2006/relationships/image" Target="../media/image51.jpeg"/><Relationship Id="rId4" Type="http://schemas.openxmlformats.org/officeDocument/2006/relationships/image" Target="../media/image50.jpeg"/><Relationship Id="rId9" Type="http://schemas.openxmlformats.org/officeDocument/2006/relationships/image" Target="../media/image22.jpeg"/></Relationships>
</file>

<file path=ppt/slides/_rels/slide25.xml.rels><?xml version="1.0" encoding="UTF-8" standalone="yes"?>
<Relationships xmlns="http://schemas.openxmlformats.org/package/2006/relationships"><Relationship Id="rId8" Type="http://schemas.openxmlformats.org/officeDocument/2006/relationships/image" Target="../media/image51.jpeg"/><Relationship Id="rId3" Type="http://schemas.openxmlformats.org/officeDocument/2006/relationships/notesSlide" Target="../notesSlides/notesSlide25.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2.png"/><Relationship Id="rId5" Type="http://schemas.openxmlformats.org/officeDocument/2006/relationships/image" Target="../media/image20.png"/><Relationship Id="rId4" Type="http://schemas.openxmlformats.org/officeDocument/2006/relationships/image" Target="../media/image50.jpe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notesSlide" Target="../notesSlides/notesSlide26.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0.png"/><Relationship Id="rId5" Type="http://schemas.openxmlformats.org/officeDocument/2006/relationships/image" Target="../media/image51.jpeg"/><Relationship Id="rId4" Type="http://schemas.openxmlformats.org/officeDocument/2006/relationships/image" Target="../media/image50.jpeg"/><Relationship Id="rId9"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26.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22.jpeg"/><Relationship Id="rId2" Type="http://schemas.openxmlformats.org/officeDocument/2006/relationships/notesSlide" Target="../notesSlides/notesSlide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9.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8.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7.jpeg"/><Relationship Id="rId2" Type="http://schemas.openxmlformats.org/officeDocument/2006/relationships/notesSlide" Target="../notesSlides/notesSlide32.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4.png"/><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notesSlide" Target="../notesSlides/notesSlide37.xml"/><Relationship Id="rId7" Type="http://schemas.openxmlformats.org/officeDocument/2006/relationships/image" Target="../media/image71.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0.jpeg"/><Relationship Id="rId5" Type="http://schemas.openxmlformats.org/officeDocument/2006/relationships/image" Target="../media/image69.jpeg"/><Relationship Id="rId10" Type="http://schemas.openxmlformats.org/officeDocument/2006/relationships/image" Target="../media/image73.png"/><Relationship Id="rId4" Type="http://schemas.openxmlformats.org/officeDocument/2006/relationships/image" Target="../media/image68.jpeg"/><Relationship Id="rId9" Type="http://schemas.openxmlformats.org/officeDocument/2006/relationships/image" Target="../media/image72.png"/></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50.jpeg"/><Relationship Id="rId7"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1.jpeg"/><Relationship Id="rId9" Type="http://schemas.openxmlformats.org/officeDocument/2006/relationships/image" Target="../media/image47.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22.jpeg"/><Relationship Id="rId3" Type="http://schemas.openxmlformats.org/officeDocument/2006/relationships/image" Target="../media/image1.png"/><Relationship Id="rId21" Type="http://schemas.openxmlformats.org/officeDocument/2006/relationships/image" Target="../media/image21.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23.png"/><Relationship Id="rId10" Type="http://schemas.openxmlformats.org/officeDocument/2006/relationships/image" Target="../media/image8.png"/><Relationship Id="rId19"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22.jpeg"/><Relationship Id="rId3" Type="http://schemas.openxmlformats.org/officeDocument/2006/relationships/image" Target="../media/image1.png"/><Relationship Id="rId21"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29.png"/><Relationship Id="rId2" Type="http://schemas.openxmlformats.org/officeDocument/2006/relationships/notesSlide" Target="../notesSlides/notesSlide5.xml"/><Relationship Id="rId16" Type="http://schemas.openxmlformats.org/officeDocument/2006/relationships/image" Target="../media/image12.jpe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4.png"/><Relationship Id="rId10" Type="http://schemas.openxmlformats.org/officeDocument/2006/relationships/image" Target="../media/image8.png"/><Relationship Id="rId19" Type="http://schemas.openxmlformats.org/officeDocument/2006/relationships/image" Target="../media/image30.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7.jpeg"/></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37.png"/><Relationship Id="rId3" Type="http://schemas.openxmlformats.org/officeDocument/2006/relationships/image" Target="../media/image1.png"/><Relationship Id="rId21" Type="http://schemas.openxmlformats.org/officeDocument/2006/relationships/image" Target="../media/image40.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36.png"/><Relationship Id="rId2" Type="http://schemas.openxmlformats.org/officeDocument/2006/relationships/notesSlide" Target="../notesSlides/notesSlide6.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43.png"/><Relationship Id="rId5" Type="http://schemas.openxmlformats.org/officeDocument/2006/relationships/image" Target="../media/image3.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8.png"/><Relationship Id="rId19" Type="http://schemas.openxmlformats.org/officeDocument/2006/relationships/image" Target="../media/image38.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3.png"/><Relationship Id="rId22" Type="http://schemas.openxmlformats.org/officeDocument/2006/relationships/image" Target="../media/image41.jpe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2.jpe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5" Type="http://schemas.openxmlformats.org/officeDocument/2006/relationships/image" Target="../media/image45.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44.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49.png"/><Relationship Id="rId2" Type="http://schemas.openxmlformats.org/officeDocument/2006/relationships/notesSlide" Target="../notesSlides/notesSlide8.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47.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46.wmf"/></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22.jpeg"/><Relationship Id="rId7" Type="http://schemas.openxmlformats.org/officeDocument/2006/relationships/image" Target="../media/image5.png"/><Relationship Id="rId12" Type="http://schemas.openxmlformats.org/officeDocument/2006/relationships/image" Target="../media/image11.pn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19.png"/><Relationship Id="rId20"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fontScale="90000"/>
          </a:bodyPr>
          <a:lstStyle/>
          <a:p>
            <a:pPr eaLnBrk="1" fontAlgn="auto" hangingPunct="1">
              <a:spcAft>
                <a:spcPts val="0"/>
              </a:spcAft>
              <a:defRPr/>
            </a:pPr>
            <a:r>
              <a:rPr lang="en-US" b="1" dirty="0" smtClean="0"/>
              <a:t>Improving Wireless Privacy with an Identifier-Free Link Layer Protocol</a:t>
            </a:r>
          </a:p>
        </p:txBody>
      </p:sp>
      <p:sp>
        <p:nvSpPr>
          <p:cNvPr id="3" name="Subtitle 2"/>
          <p:cNvSpPr>
            <a:spLocks noGrp="1"/>
          </p:cNvSpPr>
          <p:nvPr>
            <p:ph type="subTitle" idx="1"/>
          </p:nvPr>
        </p:nvSpPr>
        <p:spPr>
          <a:xfrm>
            <a:off x="762000" y="3886200"/>
            <a:ext cx="7620000" cy="1981200"/>
          </a:xfrm>
        </p:spPr>
        <p:txBody>
          <a:bodyPr rtlCol="0">
            <a:normAutofit fontScale="77500" lnSpcReduction="20000"/>
          </a:bodyPr>
          <a:lstStyle/>
          <a:p>
            <a:pPr eaLnBrk="1" fontAlgn="auto" hangingPunct="1">
              <a:spcAft>
                <a:spcPts val="0"/>
              </a:spcAft>
              <a:buFont typeface="Arial" pitchFamily="34" charset="0"/>
              <a:buNone/>
              <a:defRPr/>
            </a:pPr>
            <a:r>
              <a:rPr lang="en-US" dirty="0" smtClean="0">
                <a:solidFill>
                  <a:schemeClr val="accent1"/>
                </a:solidFill>
              </a:rPr>
              <a:t>Ben Greenstein, Damon McCoy, </a:t>
            </a:r>
            <a:r>
              <a:rPr lang="en-US" dirty="0" smtClean="0">
                <a:solidFill>
                  <a:srgbClr val="FF0000"/>
                </a:solidFill>
              </a:rPr>
              <a:t>Jeffrey Pang</a:t>
            </a:r>
            <a:r>
              <a:rPr lang="en-US" dirty="0" smtClean="0">
                <a:solidFill>
                  <a:schemeClr val="accent1"/>
                </a:solidFill>
              </a:rPr>
              <a:t>, </a:t>
            </a:r>
            <a:br>
              <a:rPr lang="en-US" dirty="0" smtClean="0">
                <a:solidFill>
                  <a:schemeClr val="accent1"/>
                </a:solidFill>
              </a:rPr>
            </a:br>
            <a:r>
              <a:rPr lang="en-US" dirty="0" err="1" smtClean="0">
                <a:solidFill>
                  <a:schemeClr val="accent1"/>
                </a:solidFill>
              </a:rPr>
              <a:t>Tadayoshi</a:t>
            </a:r>
            <a:r>
              <a:rPr lang="en-US" dirty="0" smtClean="0">
                <a:solidFill>
                  <a:schemeClr val="accent1"/>
                </a:solidFill>
              </a:rPr>
              <a:t> Kohno, </a:t>
            </a:r>
            <a:r>
              <a:rPr lang="en-US" dirty="0" err="1" smtClean="0">
                <a:solidFill>
                  <a:schemeClr val="accent1"/>
                </a:solidFill>
              </a:rPr>
              <a:t>Srinivasan</a:t>
            </a:r>
            <a:r>
              <a:rPr lang="en-US" dirty="0" smtClean="0">
                <a:solidFill>
                  <a:schemeClr val="accent1"/>
                </a:solidFill>
              </a:rPr>
              <a:t> </a:t>
            </a:r>
            <a:r>
              <a:rPr lang="en-US" dirty="0" err="1" smtClean="0">
                <a:solidFill>
                  <a:schemeClr val="accent1"/>
                </a:solidFill>
              </a:rPr>
              <a:t>Seshan</a:t>
            </a:r>
            <a:r>
              <a:rPr lang="en-US" dirty="0" smtClean="0">
                <a:solidFill>
                  <a:schemeClr val="accent1"/>
                </a:solidFill>
              </a:rPr>
              <a:t>, and David </a:t>
            </a:r>
            <a:r>
              <a:rPr lang="en-US" dirty="0" err="1" smtClean="0">
                <a:solidFill>
                  <a:schemeClr val="accent1"/>
                </a:solidFill>
              </a:rPr>
              <a:t>Wetherall</a:t>
            </a:r>
            <a:endParaRPr lang="en-US" dirty="0" smtClean="0">
              <a:solidFill>
                <a:schemeClr val="accent1"/>
              </a:solidFill>
            </a:endParaRP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Intel Research Seattle, University of Colorado, </a:t>
            </a:r>
            <a:br>
              <a:rPr lang="en-US" dirty="0" smtClean="0"/>
            </a:br>
            <a:r>
              <a:rPr lang="en-US" dirty="0" smtClean="0"/>
              <a:t>Carnegie Mellon University, University of Washington</a:t>
            </a:r>
          </a:p>
        </p:txBody>
      </p:sp>
    </p:spTree>
  </p:cSld>
  <p:clrMapOvr>
    <a:masterClrMapping/>
  </p:clrMapOvr>
  <p:transition advTm="6458">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0" y="-1396"/>
            <a:ext cx="9144000" cy="6859396"/>
            <a:chOff x="0" y="-1396"/>
            <a:chExt cx="9144000" cy="6859396"/>
          </a:xfrm>
        </p:grpSpPr>
        <p:grpSp>
          <p:nvGrpSpPr>
            <p:cNvPr id="39" name="Group 63"/>
            <p:cNvGrpSpPr/>
            <p:nvPr/>
          </p:nvGrpSpPr>
          <p:grpSpPr>
            <a:xfrm>
              <a:off x="0" y="-1396"/>
              <a:ext cx="9144000" cy="6859396"/>
              <a:chOff x="0" y="-1395"/>
              <a:chExt cx="9144000" cy="6859396"/>
            </a:xfrm>
          </p:grpSpPr>
          <p:pic>
            <p:nvPicPr>
              <p:cNvPr id="41" name="Picture 40"/>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flipH="1">
                <a:off x="0" y="-1395"/>
                <a:ext cx="9144000" cy="6859396"/>
              </a:xfrm>
              <a:prstGeom prst="rect">
                <a:avLst/>
              </a:prstGeom>
              <a:noFill/>
              <a:ln w="50800" algn="ctr">
                <a:noFill/>
                <a:miter lim="800000"/>
                <a:headEnd/>
                <a:tailEnd/>
              </a:ln>
              <a:effectLst/>
            </p:spPr>
          </p:pic>
          <p:grpSp>
            <p:nvGrpSpPr>
              <p:cNvPr id="42" name="Group 55"/>
              <p:cNvGrpSpPr/>
              <p:nvPr/>
            </p:nvGrpSpPr>
            <p:grpSpPr>
              <a:xfrm>
                <a:off x="381000" y="2438400"/>
                <a:ext cx="6019800" cy="4257675"/>
                <a:chOff x="381000" y="2438400"/>
                <a:chExt cx="6019800" cy="4257675"/>
              </a:xfrm>
            </p:grpSpPr>
            <p:pic>
              <p:nvPicPr>
                <p:cNvPr id="43"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p:spPr>
            </p:pic>
            <p:pic>
              <p:nvPicPr>
                <p:cNvPr id="49"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p:spPr>
            </p:pic>
            <p:pic>
              <p:nvPicPr>
                <p:cNvPr id="50"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p:spPr>
            </p:pic>
            <p:pic>
              <p:nvPicPr>
                <p:cNvPr id="51" name="Picture 6" descr="pacemaker.png"/>
                <p:cNvPicPr>
                  <a:picLocks noChangeAspect="1"/>
                </p:cNvPicPr>
                <p:nvPr/>
              </p:nvPicPr>
              <p:blipFill>
                <a:blip r:embed="rId7" cstate="screen"/>
                <a:srcRect/>
                <a:stretch>
                  <a:fillRect/>
                </a:stretch>
              </p:blipFill>
              <p:spPr bwMode="auto">
                <a:xfrm>
                  <a:off x="914400" y="2438400"/>
                  <a:ext cx="946150" cy="946150"/>
                </a:xfrm>
                <a:prstGeom prst="rect">
                  <a:avLst/>
                </a:prstGeom>
                <a:noFill/>
                <a:ln w="9525">
                  <a:noFill/>
                  <a:miter lim="800000"/>
                  <a:headEnd/>
                  <a:tailEnd/>
                </a:ln>
              </p:spPr>
            </p:pic>
            <p:pic>
              <p:nvPicPr>
                <p:cNvPr id="52" name="Picture 11" descr="nikeipod2.png"/>
                <p:cNvPicPr>
                  <a:picLocks noChangeAspect="1"/>
                </p:cNvPicPr>
                <p:nvPr/>
              </p:nvPicPr>
              <p:blipFill>
                <a:blip r:embed="rId8" cstate="screen"/>
                <a:srcRect/>
                <a:stretch>
                  <a:fillRect/>
                </a:stretch>
              </p:blipFill>
              <p:spPr bwMode="auto">
                <a:xfrm>
                  <a:off x="3962400" y="5638800"/>
                  <a:ext cx="685800" cy="1057275"/>
                </a:xfrm>
                <a:prstGeom prst="rect">
                  <a:avLst/>
                </a:prstGeom>
                <a:noFill/>
                <a:ln w="9525">
                  <a:noFill/>
                  <a:miter lim="800000"/>
                  <a:headEnd/>
                  <a:tailEnd/>
                </a:ln>
              </p:spPr>
            </p:pic>
            <p:cxnSp>
              <p:nvCxnSpPr>
                <p:cNvPr id="53" name="Straight Arrow Connector 52"/>
                <p:cNvCxnSpPr>
                  <a:stCxn id="52" idx="3"/>
                </p:cNvCxnSpPr>
                <p:nvPr/>
              </p:nvCxnSpPr>
              <p:spPr>
                <a:xfrm>
                  <a:off x="4648200" y="6167438"/>
                  <a:ext cx="762000" cy="85724"/>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10800000" flipV="1">
                  <a:off x="381000" y="3124200"/>
                  <a:ext cx="533400" cy="228600"/>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5" name="Picture 55" descr="cannon.png"/>
                <p:cNvPicPr>
                  <a:picLocks noChangeAspect="1"/>
                </p:cNvPicPr>
                <p:nvPr/>
              </p:nvPicPr>
              <p:blipFill>
                <a:blip r:embed="rId9" cstate="screen"/>
                <a:srcRect/>
                <a:stretch>
                  <a:fillRect/>
                </a:stretch>
              </p:blipFill>
              <p:spPr bwMode="auto">
                <a:xfrm>
                  <a:off x="5867400" y="4267200"/>
                  <a:ext cx="481013" cy="346075"/>
                </a:xfrm>
                <a:prstGeom prst="rect">
                  <a:avLst/>
                </a:prstGeom>
                <a:noFill/>
                <a:ln w="9525">
                  <a:noFill/>
                  <a:miter lim="800000"/>
                  <a:headEnd/>
                  <a:tailEnd/>
                </a:ln>
              </p:spPr>
            </p:pic>
            <p:pic>
              <p:nvPicPr>
                <p:cNvPr id="56" name="Picture 61" descr="kindle.png"/>
                <p:cNvPicPr>
                  <a:picLocks noChangeAspect="1"/>
                </p:cNvPicPr>
                <p:nvPr/>
              </p:nvPicPr>
              <p:blipFill>
                <a:blip r:embed="rId10" cstate="screen"/>
                <a:srcRect/>
                <a:stretch>
                  <a:fillRect/>
                </a:stretch>
              </p:blipFill>
              <p:spPr bwMode="auto">
                <a:xfrm>
                  <a:off x="2667000" y="4953000"/>
                  <a:ext cx="1068388" cy="1046163"/>
                </a:xfrm>
                <a:prstGeom prst="rect">
                  <a:avLst/>
                </a:prstGeom>
                <a:noFill/>
                <a:ln w="9525">
                  <a:noFill/>
                  <a:miter lim="800000"/>
                  <a:headEnd/>
                  <a:tailEnd/>
                </a:ln>
              </p:spPr>
            </p:pic>
            <p:pic>
              <p:nvPicPr>
                <p:cNvPr id="57" name="Picture 56" descr="portablevideo.png"/>
                <p:cNvPicPr>
                  <a:picLocks noChangeAspect="1"/>
                </p:cNvPicPr>
                <p:nvPr/>
              </p:nvPicPr>
              <p:blipFill>
                <a:blip r:embed="rId11" cstate="screen"/>
                <a:srcRect/>
                <a:stretch>
                  <a:fillRect/>
                </a:stretch>
              </p:blipFill>
              <p:spPr bwMode="auto">
                <a:xfrm>
                  <a:off x="2914650" y="3733800"/>
                  <a:ext cx="857250" cy="490538"/>
                </a:xfrm>
                <a:prstGeom prst="rect">
                  <a:avLst/>
                </a:prstGeom>
                <a:noFill/>
                <a:ln w="9525">
                  <a:noFill/>
                  <a:miter lim="800000"/>
                  <a:headEnd/>
                  <a:tailEnd/>
                </a:ln>
              </p:spPr>
            </p:pic>
            <p:pic>
              <p:nvPicPr>
                <p:cNvPr id="58" name="Picture 57" descr="radiowaves2.png"/>
                <p:cNvPicPr>
                  <a:picLocks noChangeAspect="1"/>
                </p:cNvPicPr>
                <p:nvPr/>
              </p:nvPicPr>
              <p:blipFill>
                <a:blip r:embed="rId12"/>
                <a:srcRect/>
                <a:stretch>
                  <a:fillRect/>
                </a:stretch>
              </p:blipFill>
              <p:spPr bwMode="auto">
                <a:xfrm>
                  <a:off x="2971800" y="3352800"/>
                  <a:ext cx="609600" cy="457200"/>
                </a:xfrm>
                <a:prstGeom prst="rect">
                  <a:avLst/>
                </a:prstGeom>
                <a:noFill/>
                <a:ln w="9525">
                  <a:noFill/>
                  <a:miter lim="800000"/>
                  <a:headEnd/>
                  <a:tailEnd/>
                </a:ln>
              </p:spPr>
            </p:pic>
            <p:pic>
              <p:nvPicPr>
                <p:cNvPr id="60" name="Picture 59" descr="radiowaves2.png"/>
                <p:cNvPicPr>
                  <a:picLocks noChangeAspect="1"/>
                </p:cNvPicPr>
                <p:nvPr/>
              </p:nvPicPr>
              <p:blipFill>
                <a:blip r:embed="rId12"/>
                <a:srcRect/>
                <a:stretch>
                  <a:fillRect/>
                </a:stretch>
              </p:blipFill>
              <p:spPr bwMode="auto">
                <a:xfrm>
                  <a:off x="4038600" y="3276600"/>
                  <a:ext cx="685800" cy="457200"/>
                </a:xfrm>
                <a:prstGeom prst="rect">
                  <a:avLst/>
                </a:prstGeom>
                <a:noFill/>
                <a:ln w="9525">
                  <a:noFill/>
                  <a:miter lim="800000"/>
                  <a:headEnd/>
                  <a:tailEnd/>
                </a:ln>
              </p:spPr>
            </p:pic>
            <p:pic>
              <p:nvPicPr>
                <p:cNvPr id="61" name="Picture 60" descr="radiowaves2.png"/>
                <p:cNvPicPr>
                  <a:picLocks noChangeAspect="1"/>
                </p:cNvPicPr>
                <p:nvPr/>
              </p:nvPicPr>
              <p:blipFill>
                <a:blip r:embed="rId12"/>
                <a:srcRect/>
                <a:stretch>
                  <a:fillRect/>
                </a:stretch>
              </p:blipFill>
              <p:spPr bwMode="auto">
                <a:xfrm>
                  <a:off x="2514600" y="3276600"/>
                  <a:ext cx="457200" cy="457200"/>
                </a:xfrm>
                <a:prstGeom prst="rect">
                  <a:avLst/>
                </a:prstGeom>
                <a:noFill/>
                <a:ln w="9525">
                  <a:noFill/>
                  <a:miter lim="800000"/>
                  <a:headEnd/>
                  <a:tailEnd/>
                </a:ln>
              </p:spPr>
            </p:pic>
            <p:pic>
              <p:nvPicPr>
                <p:cNvPr id="63" name="Picture 62" descr="radiowaves2.png"/>
                <p:cNvPicPr>
                  <a:picLocks noChangeAspect="1"/>
                </p:cNvPicPr>
                <p:nvPr/>
              </p:nvPicPr>
              <p:blipFill>
                <a:blip r:embed="rId12"/>
                <a:srcRect/>
                <a:stretch>
                  <a:fillRect/>
                </a:stretch>
              </p:blipFill>
              <p:spPr bwMode="auto">
                <a:xfrm>
                  <a:off x="5791200" y="3810000"/>
                  <a:ext cx="609600" cy="457200"/>
                </a:xfrm>
                <a:prstGeom prst="rect">
                  <a:avLst/>
                </a:prstGeom>
                <a:noFill/>
                <a:ln w="9525">
                  <a:noFill/>
                  <a:miter lim="800000"/>
                  <a:headEnd/>
                  <a:tailEnd/>
                </a:ln>
              </p:spPr>
            </p:pic>
            <p:pic>
              <p:nvPicPr>
                <p:cNvPr id="64" name="Picture 63" descr="radiowaves2.png"/>
                <p:cNvPicPr>
                  <a:picLocks noChangeAspect="1"/>
                </p:cNvPicPr>
                <p:nvPr/>
              </p:nvPicPr>
              <p:blipFill>
                <a:blip r:embed="rId13"/>
                <a:srcRect/>
                <a:stretch>
                  <a:fillRect/>
                </a:stretch>
              </p:blipFill>
              <p:spPr bwMode="auto">
                <a:xfrm rot="11937795">
                  <a:off x="4318702" y="5263579"/>
                  <a:ext cx="573476" cy="412750"/>
                </a:xfrm>
                <a:prstGeom prst="rect">
                  <a:avLst/>
                </a:prstGeom>
                <a:noFill/>
                <a:ln w="9525">
                  <a:noFill/>
                  <a:miter lim="800000"/>
                  <a:headEnd/>
                  <a:tailEnd/>
                </a:ln>
              </p:spPr>
            </p:pic>
            <p:pic>
              <p:nvPicPr>
                <p:cNvPr id="66" name="Picture 65" descr="radiowaves2.png"/>
                <p:cNvPicPr>
                  <a:picLocks noChangeAspect="1"/>
                </p:cNvPicPr>
                <p:nvPr/>
              </p:nvPicPr>
              <p:blipFill>
                <a:blip r:embed="rId12"/>
                <a:srcRect/>
                <a:stretch>
                  <a:fillRect/>
                </a:stretch>
              </p:blipFill>
              <p:spPr bwMode="auto">
                <a:xfrm>
                  <a:off x="1600200" y="4697413"/>
                  <a:ext cx="774700" cy="636587"/>
                </a:xfrm>
                <a:prstGeom prst="rect">
                  <a:avLst/>
                </a:prstGeom>
                <a:noFill/>
                <a:ln w="9525">
                  <a:noFill/>
                  <a:miter lim="800000"/>
                  <a:headEnd/>
                  <a:tailEnd/>
                </a:ln>
              </p:spPr>
            </p:pic>
            <p:pic>
              <p:nvPicPr>
                <p:cNvPr id="67" name="Picture 66" descr="radiowaves2.png"/>
                <p:cNvPicPr>
                  <a:picLocks noChangeAspect="1"/>
                </p:cNvPicPr>
                <p:nvPr/>
              </p:nvPicPr>
              <p:blipFill>
                <a:blip r:embed="rId13"/>
                <a:srcRect/>
                <a:stretch>
                  <a:fillRect/>
                </a:stretch>
              </p:blipFill>
              <p:spPr bwMode="auto">
                <a:xfrm rot="11253164">
                  <a:off x="3195638" y="4686300"/>
                  <a:ext cx="614362" cy="503238"/>
                </a:xfrm>
                <a:prstGeom prst="rect">
                  <a:avLst/>
                </a:prstGeom>
                <a:noFill/>
                <a:ln w="9525">
                  <a:noFill/>
                  <a:miter lim="800000"/>
                  <a:headEnd/>
                  <a:tailEnd/>
                </a:ln>
              </p:spPr>
            </p:pic>
          </p:grpSp>
        </p:grpSp>
        <p:sp>
          <p:nvSpPr>
            <p:cNvPr id="40" name="Rectangle 39"/>
            <p:cNvSpPr/>
            <p:nvPr/>
          </p:nvSpPr>
          <p:spPr>
            <a:xfrm>
              <a:off x="0" y="0"/>
              <a:ext cx="9144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46" name="Group 99"/>
          <p:cNvGrpSpPr>
            <a:grpSpLocks/>
          </p:cNvGrpSpPr>
          <p:nvPr/>
        </p:nvGrpSpPr>
        <p:grpSpPr bwMode="auto">
          <a:xfrm>
            <a:off x="609600" y="3505200"/>
            <a:ext cx="6324600" cy="838200"/>
            <a:chOff x="609600" y="3505200"/>
            <a:chExt cx="6324600" cy="838200"/>
          </a:xfrm>
          <a:effectLst>
            <a:outerShdw blurRad="50800" dist="38100" dir="2700000" algn="tl" rotWithShape="0">
              <a:prstClr val="black">
                <a:alpha val="40000"/>
              </a:prstClr>
            </a:outerShdw>
          </a:effectLst>
        </p:grpSpPr>
        <p:sp>
          <p:nvSpPr>
            <p:cNvPr id="93" name="Rectangle 92"/>
            <p:cNvSpPr/>
            <p:nvPr/>
          </p:nvSpPr>
          <p:spPr>
            <a:xfrm>
              <a:off x="609600" y="3505200"/>
              <a:ext cx="18288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Discover</a:t>
              </a:r>
              <a:endParaRPr lang="en-US" sz="2800" dirty="0">
                <a:solidFill>
                  <a:schemeClr val="tx1"/>
                </a:solidFill>
              </a:endParaRPr>
            </a:p>
          </p:txBody>
        </p:sp>
        <p:grpSp>
          <p:nvGrpSpPr>
            <p:cNvPr id="10272" name="Group 26"/>
            <p:cNvGrpSpPr>
              <a:grpSpLocks/>
            </p:cNvGrpSpPr>
            <p:nvPr/>
          </p:nvGrpSpPr>
          <p:grpSpPr bwMode="auto">
            <a:xfrm>
              <a:off x="2667000" y="3505200"/>
              <a:ext cx="3962400" cy="380689"/>
              <a:chOff x="2744714" y="3352116"/>
              <a:chExt cx="3962400" cy="381000"/>
            </a:xfrm>
          </p:grpSpPr>
          <p:sp>
            <p:nvSpPr>
              <p:cNvPr id="16" name="Rectangle 15"/>
              <p:cNvSpPr/>
              <p:nvPr/>
            </p:nvSpPr>
            <p:spPr bwMode="auto">
              <a:xfrm>
                <a:off x="2744714" y="3352116"/>
                <a:ext cx="1600200"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17" name="Rectangle 16"/>
              <p:cNvSpPr/>
              <p:nvPr/>
            </p:nvSpPr>
            <p:spPr bwMode="auto">
              <a:xfrm>
                <a:off x="4344914" y="3352116"/>
                <a:ext cx="2362200"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nvGrpSpPr>
            <p:cNvPr id="10273" name="Group 27"/>
            <p:cNvGrpSpPr>
              <a:grpSpLocks/>
            </p:cNvGrpSpPr>
            <p:nvPr/>
          </p:nvGrpSpPr>
          <p:grpSpPr bwMode="auto">
            <a:xfrm>
              <a:off x="2971800" y="3962028"/>
              <a:ext cx="3962400" cy="380689"/>
              <a:chOff x="2744714" y="3352116"/>
              <a:chExt cx="3962400" cy="381000"/>
            </a:xfrm>
          </p:grpSpPr>
          <p:sp>
            <p:nvSpPr>
              <p:cNvPr id="29" name="Rectangle 28"/>
              <p:cNvSpPr/>
              <p:nvPr/>
            </p:nvSpPr>
            <p:spPr bwMode="auto">
              <a:xfrm>
                <a:off x="2744714" y="3352488"/>
                <a:ext cx="1600200"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30" name="Rectangle 29"/>
              <p:cNvSpPr/>
              <p:nvPr/>
            </p:nvSpPr>
            <p:spPr bwMode="auto">
              <a:xfrm>
                <a:off x="4344914" y="3352488"/>
                <a:ext cx="2362200"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sp>
        <p:nvSpPr>
          <p:cNvPr id="48" name="Slide Number Placeholder 47"/>
          <p:cNvSpPr>
            <a:spLocks noGrp="1"/>
          </p:cNvSpPr>
          <p:nvPr>
            <p:ph type="sldNum" sz="quarter" idx="12"/>
          </p:nvPr>
        </p:nvSpPr>
        <p:spPr/>
        <p:txBody>
          <a:bodyPr/>
          <a:lstStyle/>
          <a:p>
            <a:pPr>
              <a:defRPr/>
            </a:pPr>
            <a:fld id="{85C5F190-F649-459F-8B7E-1012D8AB39AC}" type="slidenum">
              <a:rPr lang="en-US"/>
              <a:pPr>
                <a:defRPr/>
              </a:pPr>
              <a:t>10</a:t>
            </a:fld>
            <a:endParaRPr lang="en-US" dirty="0"/>
          </a:p>
        </p:txBody>
      </p:sp>
      <p:grpSp>
        <p:nvGrpSpPr>
          <p:cNvPr id="10248" name="Group 100"/>
          <p:cNvGrpSpPr>
            <a:grpSpLocks/>
          </p:cNvGrpSpPr>
          <p:nvPr/>
        </p:nvGrpSpPr>
        <p:grpSpPr bwMode="auto">
          <a:xfrm>
            <a:off x="609600" y="4572000"/>
            <a:ext cx="6400800" cy="838200"/>
            <a:chOff x="609600" y="4571316"/>
            <a:chExt cx="6400726" cy="838884"/>
          </a:xfrm>
          <a:effectLst>
            <a:outerShdw blurRad="50800" dist="38100" dir="2700000" algn="tl" rotWithShape="0">
              <a:prstClr val="black">
                <a:alpha val="40000"/>
              </a:prstClr>
            </a:outerShdw>
          </a:effectLst>
        </p:grpSpPr>
        <p:sp>
          <p:nvSpPr>
            <p:cNvPr id="23" name="Rectangle 22"/>
            <p:cNvSpPr/>
            <p:nvPr/>
          </p:nvSpPr>
          <p:spPr bwMode="auto">
            <a:xfrm>
              <a:off x="2666976" y="4571316"/>
              <a:ext cx="1600182"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24" name="Rectangle 23"/>
            <p:cNvSpPr/>
            <p:nvPr/>
          </p:nvSpPr>
          <p:spPr bwMode="auto">
            <a:xfrm>
              <a:off x="4267158" y="4571316"/>
              <a:ext cx="2362173"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36" name="Rectangle 35"/>
            <p:cNvSpPr/>
            <p:nvPr/>
          </p:nvSpPr>
          <p:spPr bwMode="auto">
            <a:xfrm>
              <a:off x="3047972" y="5028889"/>
              <a:ext cx="1600182"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37" name="Rectangle 36"/>
            <p:cNvSpPr/>
            <p:nvPr/>
          </p:nvSpPr>
          <p:spPr bwMode="auto">
            <a:xfrm>
              <a:off x="4648153" y="5028889"/>
              <a:ext cx="2362173"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95" name="Rectangle 94"/>
            <p:cNvSpPr/>
            <p:nvPr/>
          </p:nvSpPr>
          <p:spPr>
            <a:xfrm>
              <a:off x="609600" y="45713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Authenticate</a:t>
              </a:r>
            </a:p>
            <a:p>
              <a:pPr algn="ctr">
                <a:defRPr/>
              </a:pPr>
              <a:r>
                <a:rPr lang="en-US" sz="2400" dirty="0">
                  <a:solidFill>
                    <a:schemeClr val="tx1"/>
                  </a:solidFill>
                </a:rPr>
                <a:t>and Bind</a:t>
              </a:r>
            </a:p>
          </p:txBody>
        </p:sp>
      </p:grpSp>
      <p:grpSp>
        <p:nvGrpSpPr>
          <p:cNvPr id="10249" name="Group 101"/>
          <p:cNvGrpSpPr>
            <a:grpSpLocks/>
          </p:cNvGrpSpPr>
          <p:nvPr/>
        </p:nvGrpSpPr>
        <p:grpSpPr bwMode="auto">
          <a:xfrm>
            <a:off x="609600" y="5638800"/>
            <a:ext cx="6400800" cy="838200"/>
            <a:chOff x="609600" y="5638116"/>
            <a:chExt cx="6400726" cy="838884"/>
          </a:xfrm>
          <a:effectLst>
            <a:outerShdw blurRad="50800" dist="38100" dir="2700000" algn="tl" rotWithShape="0">
              <a:prstClr val="black">
                <a:alpha val="40000"/>
              </a:prstClr>
            </a:outerShdw>
          </a:effectLst>
        </p:grpSpPr>
        <p:sp>
          <p:nvSpPr>
            <p:cNvPr id="44" name="Rectangle 43"/>
            <p:cNvSpPr/>
            <p:nvPr/>
          </p:nvSpPr>
          <p:spPr bwMode="auto">
            <a:xfrm>
              <a:off x="2666976" y="5638116"/>
              <a:ext cx="1752580"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45" name="Rectangle 44"/>
            <p:cNvSpPr/>
            <p:nvPr/>
          </p:nvSpPr>
          <p:spPr bwMode="auto">
            <a:xfrm>
              <a:off x="4419556" y="5638116"/>
              <a:ext cx="2209774"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46" name="Rectangle 45"/>
            <p:cNvSpPr/>
            <p:nvPr/>
          </p:nvSpPr>
          <p:spPr bwMode="auto">
            <a:xfrm>
              <a:off x="2971773" y="6095689"/>
              <a:ext cx="1752580"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47" name="Rectangle 46"/>
            <p:cNvSpPr/>
            <p:nvPr/>
          </p:nvSpPr>
          <p:spPr bwMode="auto">
            <a:xfrm>
              <a:off x="4724352" y="6095689"/>
              <a:ext cx="2285974" cy="381311"/>
            </a:xfrm>
            <a:prstGeom prst="rect">
              <a:avLst/>
            </a:prstGeom>
            <a:blipFill>
              <a:blip r:embed="rId14"/>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96" name="Rectangle 95"/>
            <p:cNvSpPr/>
            <p:nvPr/>
          </p:nvSpPr>
          <p:spPr>
            <a:xfrm>
              <a:off x="609600" y="56381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Send Data</a:t>
              </a:r>
              <a:endParaRPr lang="en-US" sz="2800" dirty="0">
                <a:solidFill>
                  <a:schemeClr val="tx1"/>
                </a:solidFill>
              </a:endParaRPr>
            </a:p>
          </p:txBody>
        </p:sp>
      </p:grpSp>
      <p:sp>
        <p:nvSpPr>
          <p:cNvPr id="10251" name="Title 1"/>
          <p:cNvSpPr>
            <a:spLocks noGrp="1"/>
          </p:cNvSpPr>
          <p:nvPr>
            <p:ph type="title"/>
          </p:nvPr>
        </p:nvSpPr>
        <p:spPr>
          <a:xfrm>
            <a:off x="381000" y="274638"/>
            <a:ext cx="8382000" cy="1143000"/>
          </a:xfrm>
        </p:spPr>
        <p:txBody>
          <a:bodyPr/>
          <a:lstStyle/>
          <a:p>
            <a:pPr eaLnBrk="1" hangingPunct="1"/>
            <a:r>
              <a:rPr lang="en-US" b="1" dirty="0" smtClean="0"/>
              <a:t>Goal</a:t>
            </a:r>
            <a:r>
              <a:rPr lang="en-US" dirty="0" smtClean="0"/>
              <a:t>: Make All Bits Appear Random</a:t>
            </a:r>
          </a:p>
        </p:txBody>
      </p:sp>
      <p:sp>
        <p:nvSpPr>
          <p:cNvPr id="59" name="Rectangle 58"/>
          <p:cNvSpPr/>
          <p:nvPr/>
        </p:nvSpPr>
        <p:spPr>
          <a:xfrm>
            <a:off x="3657600" y="1295400"/>
            <a:ext cx="1828800" cy="76200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Bootstrap</a:t>
            </a:r>
            <a:endParaRPr lang="en-US" sz="2800" dirty="0">
              <a:solidFill>
                <a:schemeClr val="tx1"/>
              </a:solidFill>
            </a:endParaRPr>
          </a:p>
        </p:txBody>
      </p:sp>
      <p:grpSp>
        <p:nvGrpSpPr>
          <p:cNvPr id="83" name="Group 82"/>
          <p:cNvGrpSpPr/>
          <p:nvPr/>
        </p:nvGrpSpPr>
        <p:grpSpPr>
          <a:xfrm>
            <a:off x="1752600" y="2133600"/>
            <a:ext cx="5856288" cy="728663"/>
            <a:chOff x="1752600" y="2133600"/>
            <a:chExt cx="5856288" cy="728663"/>
          </a:xfrm>
          <a:effectLst/>
        </p:grpSpPr>
        <p:grpSp>
          <p:nvGrpSpPr>
            <p:cNvPr id="10253" name="Group 9"/>
            <p:cNvGrpSpPr>
              <a:grpSpLocks/>
            </p:cNvGrpSpPr>
            <p:nvPr/>
          </p:nvGrpSpPr>
          <p:grpSpPr bwMode="auto">
            <a:xfrm>
              <a:off x="1752600" y="2133600"/>
              <a:ext cx="2590800" cy="685800"/>
              <a:chOff x="2743200" y="2209800"/>
              <a:chExt cx="2590800" cy="685801"/>
            </a:xfrm>
          </p:grpSpPr>
          <p:pic>
            <p:nvPicPr>
              <p:cNvPr id="10257" name="Picture 7" descr="postit.png"/>
              <p:cNvPicPr>
                <a:picLocks noChangeAspect="1"/>
              </p:cNvPicPr>
              <p:nvPr/>
            </p:nvPicPr>
            <p:blipFill>
              <a:blip r:embed="rId15" cstate="screen"/>
              <a:srcRect/>
              <a:stretch>
                <a:fillRect/>
              </a:stretch>
            </p:blipFill>
            <p:spPr bwMode="auto">
              <a:xfrm>
                <a:off x="2743200" y="2209801"/>
                <a:ext cx="2590800" cy="685800"/>
              </a:xfrm>
              <a:prstGeom prst="rect">
                <a:avLst/>
              </a:prstGeom>
              <a:noFill/>
              <a:ln w="9525">
                <a:noFill/>
                <a:miter lim="800000"/>
                <a:headEnd/>
                <a:tailEnd/>
              </a:ln>
            </p:spPr>
          </p:pic>
          <p:sp>
            <p:nvSpPr>
              <p:cNvPr id="62" name="TextBox 8"/>
              <p:cNvSpPr txBox="1">
                <a:spLocks noChangeArrowheads="1"/>
              </p:cNvSpPr>
              <p:nvPr/>
            </p:nvSpPr>
            <p:spPr bwMode="auto">
              <a:xfrm>
                <a:off x="2971800" y="2209800"/>
                <a:ext cx="2076450" cy="646114"/>
              </a:xfrm>
              <a:prstGeom prst="rect">
                <a:avLst/>
              </a:prstGeom>
              <a:noFill/>
              <a:ln w="9525">
                <a:noFill/>
                <a:miter lim="800000"/>
                <a:headEnd/>
                <a:tailEnd/>
              </a:ln>
            </p:spPr>
            <p:txBody>
              <a:bodyPr wrap="none">
                <a:spAutoFit/>
              </a:bodyPr>
              <a:lstStyle/>
              <a:p>
                <a:pPr>
                  <a:defRPr/>
                </a:pPr>
                <a:r>
                  <a:rPr lang="en-US" dirty="0">
                    <a:solidFill>
                      <a:schemeClr val="bg1">
                        <a:lumMod val="50000"/>
                      </a:schemeClr>
                    </a:solidFill>
                    <a:latin typeface="Calibri" pitchFamily="34" charset="0"/>
                  </a:rPr>
                  <a:t>SSID: Bob’s Network</a:t>
                </a:r>
              </a:p>
              <a:p>
                <a:pPr>
                  <a:defRPr/>
                </a:pPr>
                <a:r>
                  <a:rPr lang="en-US" dirty="0" smtClean="0">
                    <a:solidFill>
                      <a:schemeClr val="bg1">
                        <a:lumMod val="50000"/>
                      </a:schemeClr>
                    </a:solidFill>
                    <a:latin typeface="Calibri" pitchFamily="34" charset="0"/>
                  </a:rPr>
                  <a:t>Key: </a:t>
                </a:r>
                <a:r>
                  <a:rPr lang="en-US" dirty="0">
                    <a:solidFill>
                      <a:schemeClr val="bg1">
                        <a:lumMod val="50000"/>
                      </a:schemeClr>
                    </a:solidFill>
                    <a:latin typeface="Calibri" pitchFamily="34" charset="0"/>
                  </a:rPr>
                  <a:t>0x2384949…</a:t>
                </a:r>
              </a:p>
            </p:txBody>
          </p:sp>
        </p:grpSp>
        <p:grpSp>
          <p:nvGrpSpPr>
            <p:cNvPr id="10254" name="Group 30"/>
            <p:cNvGrpSpPr>
              <a:grpSpLocks/>
            </p:cNvGrpSpPr>
            <p:nvPr/>
          </p:nvGrpSpPr>
          <p:grpSpPr bwMode="auto">
            <a:xfrm>
              <a:off x="5018088" y="2176463"/>
              <a:ext cx="2590800" cy="685800"/>
              <a:chOff x="2743200" y="2209800"/>
              <a:chExt cx="2590800" cy="685801"/>
            </a:xfrm>
          </p:grpSpPr>
          <p:pic>
            <p:nvPicPr>
              <p:cNvPr id="10255" name="Picture 31" descr="postit.png"/>
              <p:cNvPicPr>
                <a:picLocks noChangeAspect="1"/>
              </p:cNvPicPr>
              <p:nvPr/>
            </p:nvPicPr>
            <p:blipFill>
              <a:blip r:embed="rId15" cstate="screen"/>
              <a:srcRect/>
              <a:stretch>
                <a:fillRect/>
              </a:stretch>
            </p:blipFill>
            <p:spPr bwMode="auto">
              <a:xfrm>
                <a:off x="2743200" y="2209801"/>
                <a:ext cx="2590800" cy="685800"/>
              </a:xfrm>
              <a:prstGeom prst="rect">
                <a:avLst/>
              </a:prstGeom>
              <a:noFill/>
              <a:ln w="9525">
                <a:noFill/>
                <a:miter lim="800000"/>
                <a:headEnd/>
                <a:tailEnd/>
              </a:ln>
            </p:spPr>
          </p:pic>
          <p:sp>
            <p:nvSpPr>
              <p:cNvPr id="65" name="TextBox 32"/>
              <p:cNvSpPr txBox="1">
                <a:spLocks noChangeArrowheads="1"/>
              </p:cNvSpPr>
              <p:nvPr/>
            </p:nvSpPr>
            <p:spPr bwMode="auto">
              <a:xfrm>
                <a:off x="2971800" y="2209800"/>
                <a:ext cx="1981200" cy="646113"/>
              </a:xfrm>
              <a:prstGeom prst="rect">
                <a:avLst/>
              </a:prstGeom>
              <a:noFill/>
              <a:ln w="9525">
                <a:noFill/>
                <a:miter lim="800000"/>
                <a:headEnd/>
                <a:tailEnd/>
              </a:ln>
            </p:spPr>
            <p:txBody>
              <a:bodyPr>
                <a:spAutoFit/>
              </a:bodyPr>
              <a:lstStyle/>
              <a:p>
                <a:pPr>
                  <a:defRPr/>
                </a:pPr>
                <a:r>
                  <a:rPr lang="en-US" dirty="0">
                    <a:solidFill>
                      <a:schemeClr val="bg1">
                        <a:lumMod val="50000"/>
                      </a:schemeClr>
                    </a:solidFill>
                    <a:latin typeface="Calibri" pitchFamily="34" charset="0"/>
                  </a:rPr>
                  <a:t>Username: Alice</a:t>
                </a:r>
              </a:p>
              <a:p>
                <a:pPr>
                  <a:defRPr/>
                </a:pPr>
                <a:r>
                  <a:rPr lang="en-US" dirty="0" smtClean="0">
                    <a:solidFill>
                      <a:schemeClr val="bg1">
                        <a:lumMod val="50000"/>
                      </a:schemeClr>
                    </a:solidFill>
                    <a:latin typeface="Calibri" pitchFamily="34" charset="0"/>
                  </a:rPr>
                  <a:t>Key: </a:t>
                </a:r>
                <a:r>
                  <a:rPr lang="en-US" dirty="0">
                    <a:solidFill>
                      <a:schemeClr val="bg1">
                        <a:lumMod val="50000"/>
                      </a:schemeClr>
                    </a:solidFill>
                    <a:latin typeface="Calibri" pitchFamily="34" charset="0"/>
                  </a:rPr>
                  <a:t>0x348190…</a:t>
                </a:r>
              </a:p>
            </p:txBody>
          </p:sp>
        </p:grpSp>
      </p:grpSp>
      <p:grpSp>
        <p:nvGrpSpPr>
          <p:cNvPr id="68" name="Group 25"/>
          <p:cNvGrpSpPr>
            <a:grpSpLocks/>
          </p:cNvGrpSpPr>
          <p:nvPr/>
        </p:nvGrpSpPr>
        <p:grpSpPr bwMode="auto">
          <a:xfrm>
            <a:off x="7467600" y="4572000"/>
            <a:ext cx="1072580" cy="935634"/>
            <a:chOff x="6400800" y="1066800"/>
            <a:chExt cx="1826910" cy="1593651"/>
          </a:xfrm>
          <a:effectLst>
            <a:outerShdw blurRad="50800" dist="38100" dir="2700000" algn="tl" rotWithShape="0">
              <a:prstClr val="black">
                <a:alpha val="40000"/>
              </a:prstClr>
            </a:outerShdw>
          </a:effectLst>
        </p:grpSpPr>
        <p:pic>
          <p:nvPicPr>
            <p:cNvPr id="69" name="Picture 22" descr="tp.png"/>
            <p:cNvPicPr>
              <a:picLocks noChangeAspect="1"/>
            </p:cNvPicPr>
            <p:nvPr/>
          </p:nvPicPr>
          <p:blipFill>
            <a:blip r:embed="rId16" cstate="screen"/>
            <a:srcRect/>
            <a:stretch>
              <a:fillRect/>
            </a:stretch>
          </p:blipFill>
          <p:spPr bwMode="auto">
            <a:xfrm>
              <a:off x="6781800" y="1447800"/>
              <a:ext cx="1434788" cy="1212651"/>
            </a:xfrm>
            <a:prstGeom prst="rect">
              <a:avLst/>
            </a:prstGeom>
            <a:noFill/>
            <a:ln w="9525">
              <a:noFill/>
              <a:miter lim="800000"/>
              <a:headEnd/>
              <a:tailEnd/>
            </a:ln>
          </p:spPr>
        </p:pic>
        <p:pic>
          <p:nvPicPr>
            <p:cNvPr id="70" name="Picture 68" descr="devil"/>
            <p:cNvPicPr>
              <a:picLocks noChangeAspect="1" noChangeArrowheads="1"/>
            </p:cNvPicPr>
            <p:nvPr/>
          </p:nvPicPr>
          <p:blipFill>
            <a:blip r:embed="rId17" cstate="screen"/>
            <a:srcRect/>
            <a:stretch>
              <a:fillRect/>
            </a:stretch>
          </p:blipFill>
          <p:spPr bwMode="auto">
            <a:xfrm flipH="1">
              <a:off x="6400800" y="1066800"/>
              <a:ext cx="1140354" cy="1089024"/>
            </a:xfrm>
            <a:prstGeom prst="rect">
              <a:avLst/>
            </a:prstGeom>
            <a:noFill/>
            <a:ln w="9525">
              <a:noFill/>
              <a:miter lim="800000"/>
              <a:headEnd/>
              <a:tailEnd/>
            </a:ln>
          </p:spPr>
        </p:pic>
        <p:sp>
          <p:nvSpPr>
            <p:cNvPr id="71" name="Text Box 18"/>
            <p:cNvSpPr txBox="1">
              <a:spLocks noChangeArrowheads="1"/>
            </p:cNvSpPr>
            <p:nvPr/>
          </p:nvSpPr>
          <p:spPr bwMode="auto">
            <a:xfrm rot="374540">
              <a:off x="7263343" y="1612926"/>
              <a:ext cx="964367" cy="340751"/>
            </a:xfrm>
            <a:prstGeom prst="rect">
              <a:avLst/>
            </a:prstGeom>
            <a:noFill/>
            <a:ln w="9525">
              <a:noFill/>
              <a:miter lim="800000"/>
              <a:headEnd/>
              <a:tailEnd/>
            </a:ln>
          </p:spPr>
          <p:txBody>
            <a:bodyPr wrap="none">
              <a:spAutoFit/>
            </a:bodyPr>
            <a:lstStyle/>
            <a:p>
              <a:r>
                <a:rPr lang="en-US" sz="700" b="1" dirty="0" err="1">
                  <a:solidFill>
                    <a:srgbClr val="00FF00"/>
                  </a:solidFill>
                  <a:latin typeface="Courier New" pitchFamily="49" charset="0"/>
                </a:rPr>
                <a:t>tcpdump</a:t>
              </a:r>
              <a:endParaRPr lang="en-US" sz="700" b="1" dirty="0">
                <a:solidFill>
                  <a:srgbClr val="00FF00"/>
                </a:solidFill>
                <a:latin typeface="Courier New" pitchFamily="49" charset="0"/>
              </a:endParaRPr>
            </a:p>
          </p:txBody>
        </p:sp>
      </p:grpSp>
      <p:sp>
        <p:nvSpPr>
          <p:cNvPr id="73" name="Cloud Callout 72"/>
          <p:cNvSpPr/>
          <p:nvPr/>
        </p:nvSpPr>
        <p:spPr bwMode="auto">
          <a:xfrm>
            <a:off x="7620000" y="3568514"/>
            <a:ext cx="1066800" cy="815788"/>
          </a:xfrm>
          <a:prstGeom prst="cloudCallout">
            <a:avLst/>
          </a:prstGeom>
          <a:solidFill>
            <a:schemeClr val="bg1"/>
          </a:solidFill>
          <a:ln w="9525"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defTabSz="457200" hangingPunct="0">
              <a:lnSpc>
                <a:spcPct val="104000"/>
              </a:lnSpc>
              <a:buClr>
                <a:srgbClr val="000000"/>
              </a:buClr>
              <a:buSzPct val="45000"/>
              <a:buFont typeface="Wingdings" charset="2"/>
              <a:buNone/>
              <a:defRPr/>
            </a:pPr>
            <a:endParaRPr lang="en-US" dirty="0">
              <a:latin typeface="Arial" charset="0"/>
              <a:ea typeface="+mn-ea"/>
              <a:cs typeface="+mn-cs"/>
            </a:endParaRPr>
          </a:p>
        </p:txBody>
      </p:sp>
      <p:sp>
        <p:nvSpPr>
          <p:cNvPr id="75" name="TextBox 74"/>
          <p:cNvSpPr txBox="1"/>
          <p:nvPr/>
        </p:nvSpPr>
        <p:spPr>
          <a:xfrm>
            <a:off x="8001000" y="3657600"/>
            <a:ext cx="375424" cy="58477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3200" b="1" dirty="0" smtClean="0">
                <a:solidFill>
                  <a:schemeClr val="tx1">
                    <a:lumMod val="75000"/>
                    <a:lumOff val="25000"/>
                  </a:schemeClr>
                </a:solidFill>
                <a:latin typeface="+mj-lt"/>
              </a:rPr>
              <a:t>?</a:t>
            </a:r>
            <a:endParaRPr lang="en-US" sz="3200" b="1" dirty="0">
              <a:solidFill>
                <a:schemeClr val="tx1">
                  <a:lumMod val="75000"/>
                  <a:lumOff val="25000"/>
                </a:schemeClr>
              </a:solidFill>
              <a:latin typeface="+mj-lt"/>
            </a:endParaRPr>
          </a:p>
        </p:txBody>
      </p:sp>
      <p:pic>
        <p:nvPicPr>
          <p:cNvPr id="76" name="Picture 12" descr="alice.png"/>
          <p:cNvPicPr>
            <a:picLocks noChangeAspect="1"/>
          </p:cNvPicPr>
          <p:nvPr/>
        </p:nvPicPr>
        <p:blipFill>
          <a:blip r:embed="rId18"/>
          <a:srcRect/>
          <a:stretch>
            <a:fillRect/>
          </a:stretch>
        </p:blipFill>
        <p:spPr bwMode="auto">
          <a:xfrm>
            <a:off x="533400" y="2362200"/>
            <a:ext cx="688975" cy="70008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7" name="Picture 13" descr="bob.png"/>
          <p:cNvPicPr>
            <a:picLocks noChangeAspect="1"/>
          </p:cNvPicPr>
          <p:nvPr/>
        </p:nvPicPr>
        <p:blipFill>
          <a:blip r:embed="rId19" cstate="screen"/>
          <a:srcRect/>
          <a:stretch>
            <a:fillRect/>
          </a:stretch>
        </p:blipFill>
        <p:spPr bwMode="auto">
          <a:xfrm>
            <a:off x="8001000" y="2438400"/>
            <a:ext cx="687387" cy="706438"/>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0" name="Group 79"/>
          <p:cNvGrpSpPr/>
          <p:nvPr/>
        </p:nvGrpSpPr>
        <p:grpSpPr>
          <a:xfrm>
            <a:off x="1585927" y="2815262"/>
            <a:ext cx="5999181" cy="613721"/>
            <a:chOff x="1585927" y="2815262"/>
            <a:chExt cx="5999181" cy="613721"/>
          </a:xfrm>
          <a:effectLst>
            <a:outerShdw blurRad="50800" dist="38100" dir="2700000" algn="tl" rotWithShape="0">
              <a:prstClr val="black">
                <a:alpha val="40000"/>
              </a:prstClr>
            </a:outerShdw>
          </a:effectLst>
        </p:grpSpPr>
        <p:pic>
          <p:nvPicPr>
            <p:cNvPr id="81" name="Picture 99" descr="radiowaves2.png"/>
            <p:cNvPicPr>
              <a:picLocks noChangeAspect="1"/>
            </p:cNvPicPr>
            <p:nvPr/>
          </p:nvPicPr>
          <p:blipFill>
            <a:blip r:embed="rId12"/>
            <a:srcRect/>
            <a:stretch>
              <a:fillRect/>
            </a:stretch>
          </p:blipFill>
          <p:spPr bwMode="auto">
            <a:xfrm rot="7643821">
              <a:off x="1509727" y="2895583"/>
              <a:ext cx="609600" cy="457200"/>
            </a:xfrm>
            <a:prstGeom prst="rect">
              <a:avLst/>
            </a:prstGeom>
            <a:noFill/>
            <a:ln w="9525">
              <a:noFill/>
              <a:miter lim="800000"/>
              <a:headEnd/>
              <a:tailEnd/>
            </a:ln>
          </p:spPr>
        </p:pic>
        <p:pic>
          <p:nvPicPr>
            <p:cNvPr id="82" name="Picture 99" descr="radiowaves2.png"/>
            <p:cNvPicPr>
              <a:picLocks noChangeAspect="1"/>
            </p:cNvPicPr>
            <p:nvPr/>
          </p:nvPicPr>
          <p:blipFill>
            <a:blip r:embed="rId12"/>
            <a:srcRect/>
            <a:stretch>
              <a:fillRect/>
            </a:stretch>
          </p:blipFill>
          <p:spPr bwMode="auto">
            <a:xfrm rot="14494919">
              <a:off x="7051708" y="2891462"/>
              <a:ext cx="609600" cy="457200"/>
            </a:xfrm>
            <a:prstGeom prst="rect">
              <a:avLst/>
            </a:prstGeom>
            <a:noFill/>
            <a:ln w="9525">
              <a:noFill/>
              <a:miter lim="800000"/>
              <a:headEnd/>
              <a:tailEnd/>
            </a:ln>
          </p:spPr>
        </p:pic>
      </p:grpSp>
      <p:pic>
        <p:nvPicPr>
          <p:cNvPr id="84" name="Picture 48" descr="psp.png"/>
          <p:cNvPicPr>
            <a:picLocks noChangeAspect="1"/>
          </p:cNvPicPr>
          <p:nvPr/>
        </p:nvPicPr>
        <p:blipFill>
          <a:blip r:embed="rId4"/>
          <a:srcRect/>
          <a:stretch>
            <a:fillRect/>
          </a:stretch>
        </p:blipFill>
        <p:spPr bwMode="auto">
          <a:xfrm>
            <a:off x="990600" y="2590800"/>
            <a:ext cx="712788" cy="538163"/>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5" name="Picture 48" descr="psp.png"/>
          <p:cNvPicPr>
            <a:picLocks noChangeAspect="1"/>
          </p:cNvPicPr>
          <p:nvPr/>
        </p:nvPicPr>
        <p:blipFill>
          <a:blip r:embed="rId20"/>
          <a:srcRect/>
          <a:stretch>
            <a:fillRect/>
          </a:stretch>
        </p:blipFill>
        <p:spPr bwMode="auto">
          <a:xfrm>
            <a:off x="7543800" y="2590800"/>
            <a:ext cx="712788" cy="538163"/>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advTm="15179">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noChangeArrowheads="1"/>
          </p:cNvPicPr>
          <p:nvPr/>
        </p:nvPicPr>
        <p:blipFill>
          <a:blip r:embed="rId3">
            <a:duotone>
              <a:prstClr val="black"/>
              <a:srgbClr val="D9C3A5">
                <a:tint val="50000"/>
                <a:satMod val="180000"/>
              </a:srgbClr>
            </a:duotone>
            <a:lum contrast="-50000"/>
          </a:blip>
          <a:srcRect/>
          <a:stretch>
            <a:fillRect/>
          </a:stretch>
        </p:blipFill>
        <p:spPr bwMode="auto">
          <a:xfrm flipH="1">
            <a:off x="0" y="-1396"/>
            <a:ext cx="9144000" cy="6859396"/>
          </a:xfrm>
          <a:prstGeom prst="rect">
            <a:avLst/>
          </a:prstGeom>
          <a:noFill/>
          <a:ln w="50800" algn="ctr">
            <a:noFill/>
            <a:miter lim="800000"/>
            <a:headEnd/>
            <a:tailEnd/>
          </a:ln>
          <a:effectLst/>
        </p:spPr>
      </p:pic>
      <p:grpSp>
        <p:nvGrpSpPr>
          <p:cNvPr id="8" name="Group 100"/>
          <p:cNvGrpSpPr>
            <a:grpSpLocks/>
          </p:cNvGrpSpPr>
          <p:nvPr/>
        </p:nvGrpSpPr>
        <p:grpSpPr bwMode="auto">
          <a:xfrm>
            <a:off x="2667000" y="4572000"/>
            <a:ext cx="4343400" cy="838200"/>
            <a:chOff x="2666976" y="4571316"/>
            <a:chExt cx="4343350" cy="838884"/>
          </a:xfrm>
          <a:blipFill>
            <a:blip r:embed="rId4"/>
            <a:tile tx="0" ty="0" sx="100000" sy="100000" flip="none" algn="tl"/>
          </a:blipFill>
          <a:effectLst>
            <a:outerShdw blurRad="50800" dist="38100" dir="5400000" algn="t" rotWithShape="0">
              <a:prstClr val="black">
                <a:alpha val="40000"/>
              </a:prstClr>
            </a:outerShdw>
          </a:effectLst>
        </p:grpSpPr>
        <p:sp>
          <p:nvSpPr>
            <p:cNvPr id="23" name="Rectangle 22"/>
            <p:cNvSpPr/>
            <p:nvPr/>
          </p:nvSpPr>
          <p:spPr bwMode="auto">
            <a:xfrm>
              <a:off x="2666976" y="4571316"/>
              <a:ext cx="1600182" cy="381311"/>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24" name="Rectangle 23"/>
            <p:cNvSpPr/>
            <p:nvPr/>
          </p:nvSpPr>
          <p:spPr bwMode="auto">
            <a:xfrm>
              <a:off x="4267158" y="4571316"/>
              <a:ext cx="2362173" cy="381311"/>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36" name="Rectangle 35"/>
            <p:cNvSpPr/>
            <p:nvPr/>
          </p:nvSpPr>
          <p:spPr bwMode="auto">
            <a:xfrm>
              <a:off x="3047972" y="5028889"/>
              <a:ext cx="1600182" cy="381311"/>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37" name="Rectangle 36"/>
            <p:cNvSpPr/>
            <p:nvPr/>
          </p:nvSpPr>
          <p:spPr bwMode="auto">
            <a:xfrm>
              <a:off x="4648153" y="5028889"/>
              <a:ext cx="2362173" cy="381311"/>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pic>
        <p:nvPicPr>
          <p:cNvPr id="56" name="Picture 61" descr="kindle.png"/>
          <p:cNvPicPr>
            <a:picLocks noChangeAspect="1"/>
          </p:cNvPicPr>
          <p:nvPr/>
        </p:nvPicPr>
        <p:blipFill>
          <a:blip r:embed="rId5" cstate="screen"/>
          <a:srcRect/>
          <a:stretch>
            <a:fillRect/>
          </a:stretch>
        </p:blipFill>
        <p:spPr bwMode="auto">
          <a:xfrm>
            <a:off x="2667000" y="4952999"/>
            <a:ext cx="1068388" cy="1046163"/>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55" name="Picture 55" descr="cannon.png"/>
          <p:cNvPicPr>
            <a:picLocks noChangeAspect="1"/>
          </p:cNvPicPr>
          <p:nvPr/>
        </p:nvPicPr>
        <p:blipFill>
          <a:blip r:embed="rId6" cstate="screen"/>
          <a:srcRect/>
          <a:stretch>
            <a:fillRect/>
          </a:stretch>
        </p:blipFill>
        <p:spPr bwMode="auto">
          <a:xfrm>
            <a:off x="5867400" y="4267199"/>
            <a:ext cx="481013" cy="346075"/>
          </a:xfrm>
          <a:prstGeom prst="rect">
            <a:avLst/>
          </a:prstGeom>
          <a:noFill/>
          <a:ln w="9525">
            <a:noFill/>
            <a:miter lim="800000"/>
            <a:headEnd/>
            <a:tailEnd/>
          </a:ln>
          <a:effectLst>
            <a:outerShdw blurRad="50800" dist="38100" dir="5400000" algn="t" rotWithShape="0">
              <a:prstClr val="black">
                <a:alpha val="40000"/>
              </a:prstClr>
            </a:outerShdw>
          </a:effectLst>
        </p:spPr>
      </p:pic>
      <p:cxnSp>
        <p:nvCxnSpPr>
          <p:cNvPr id="53" name="Straight Arrow Connector 52"/>
          <p:cNvCxnSpPr>
            <a:stCxn id="52" idx="3"/>
          </p:cNvCxnSpPr>
          <p:nvPr/>
        </p:nvCxnSpPr>
        <p:spPr>
          <a:xfrm>
            <a:off x="4648200" y="6167437"/>
            <a:ext cx="762000" cy="85724"/>
          </a:xfrm>
          <a:prstGeom prst="straightConnector1">
            <a:avLst/>
          </a:prstGeom>
          <a:ln w="76200">
            <a:solidFill>
              <a:srgbClr val="FFFF00">
                <a:alpha val="70000"/>
              </a:srgb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6" name="Group 26"/>
          <p:cNvGrpSpPr>
            <a:grpSpLocks/>
          </p:cNvGrpSpPr>
          <p:nvPr/>
        </p:nvGrpSpPr>
        <p:grpSpPr bwMode="auto">
          <a:xfrm>
            <a:off x="2667000" y="3505200"/>
            <a:ext cx="3962400" cy="380689"/>
            <a:chOff x="2744714" y="3352116"/>
            <a:chExt cx="3962400" cy="381000"/>
          </a:xfrm>
          <a:blipFill>
            <a:blip r:embed="rId4"/>
            <a:tile tx="0" ty="0" sx="100000" sy="100000" flip="none" algn="tl"/>
          </a:blipFill>
          <a:effectLst>
            <a:outerShdw blurRad="50800" dist="38100" dir="2700000" algn="tl" rotWithShape="0">
              <a:prstClr val="black">
                <a:alpha val="40000"/>
              </a:prstClr>
            </a:outerShdw>
          </a:effectLst>
        </p:grpSpPr>
        <p:sp>
          <p:nvSpPr>
            <p:cNvPr id="16" name="Rectangle 15"/>
            <p:cNvSpPr/>
            <p:nvPr/>
          </p:nvSpPr>
          <p:spPr bwMode="auto">
            <a:xfrm>
              <a:off x="2744714" y="3352116"/>
              <a:ext cx="1600200" cy="381311"/>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17" name="Rectangle 16"/>
            <p:cNvSpPr/>
            <p:nvPr/>
          </p:nvSpPr>
          <p:spPr bwMode="auto">
            <a:xfrm>
              <a:off x="4344914" y="3352116"/>
              <a:ext cx="2362200" cy="381311"/>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sp>
        <p:nvSpPr>
          <p:cNvPr id="44" name="Rectangle 43"/>
          <p:cNvSpPr/>
          <p:nvPr/>
        </p:nvSpPr>
        <p:spPr bwMode="auto">
          <a:xfrm>
            <a:off x="2667000" y="5638800"/>
            <a:ext cx="1752600" cy="381000"/>
          </a:xfrm>
          <a:prstGeom prst="rect">
            <a:avLst/>
          </a:prstGeom>
          <a:blipFill>
            <a:blip r:embed="rId4"/>
            <a:tile tx="0" ty="0" sx="100000" sy="100000" flip="none" algn="tl"/>
          </a:blip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45" name="Rectangle 44"/>
          <p:cNvSpPr/>
          <p:nvPr/>
        </p:nvSpPr>
        <p:spPr bwMode="auto">
          <a:xfrm>
            <a:off x="4419600" y="5638800"/>
            <a:ext cx="2209800" cy="381000"/>
          </a:xfrm>
          <a:prstGeom prst="rect">
            <a:avLst/>
          </a:prstGeom>
          <a:blipFill>
            <a:blip r:embed="rId4"/>
            <a:tile tx="0" ty="0" sx="100000" sy="100000" flip="none" algn="tl"/>
          </a:blip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0251" name="Title 1"/>
          <p:cNvSpPr>
            <a:spLocks noGrp="1"/>
          </p:cNvSpPr>
          <p:nvPr>
            <p:ph type="title"/>
          </p:nvPr>
        </p:nvSpPr>
        <p:spPr>
          <a:xfrm>
            <a:off x="0" y="304800"/>
            <a:ext cx="9144000" cy="1066800"/>
          </a:xfrm>
          <a:solidFill>
            <a:schemeClr val="bg1">
              <a:alpha val="75000"/>
            </a:schemeClr>
          </a:solidFill>
        </p:spPr>
        <p:txBody>
          <a:bodyPr/>
          <a:lstStyle/>
          <a:p>
            <a:pPr eaLnBrk="1" hangingPunct="1"/>
            <a:r>
              <a:rPr lang="en-US" b="1" dirty="0" smtClean="0"/>
              <a:t>Challenge</a:t>
            </a:r>
            <a:r>
              <a:rPr lang="en-US" dirty="0" smtClean="0"/>
              <a:t>: Filtering without Identifiers</a:t>
            </a:r>
          </a:p>
        </p:txBody>
      </p:sp>
      <p:pic>
        <p:nvPicPr>
          <p:cNvPr id="85" name="Picture 48" descr="psp.png"/>
          <p:cNvPicPr>
            <a:picLocks noChangeAspect="1"/>
          </p:cNvPicPr>
          <p:nvPr/>
        </p:nvPicPr>
        <p:blipFill>
          <a:blip r:embed="rId7"/>
          <a:srcRect/>
          <a:stretch>
            <a:fillRect/>
          </a:stretch>
        </p:blipFill>
        <p:spPr bwMode="auto">
          <a:xfrm>
            <a:off x="7543800" y="2590800"/>
            <a:ext cx="712788" cy="538163"/>
          </a:xfrm>
          <a:prstGeom prst="rect">
            <a:avLst/>
          </a:prstGeom>
          <a:noFill/>
          <a:ln w="9525">
            <a:noFill/>
            <a:miter lim="800000"/>
            <a:headEnd/>
            <a:tailEnd/>
          </a:ln>
          <a:effectLst>
            <a:outerShdw blurRad="50800" dist="38100" dir="5400000" algn="t" rotWithShape="0">
              <a:prstClr val="black">
                <a:alpha val="40000"/>
              </a:prstClr>
            </a:outerShdw>
          </a:effectLst>
        </p:spPr>
      </p:pic>
      <p:grpSp>
        <p:nvGrpSpPr>
          <p:cNvPr id="135" name="Group 134"/>
          <p:cNvGrpSpPr/>
          <p:nvPr/>
        </p:nvGrpSpPr>
        <p:grpSpPr>
          <a:xfrm>
            <a:off x="381000" y="1676400"/>
            <a:ext cx="8588375" cy="461665"/>
            <a:chOff x="381000" y="1676400"/>
            <a:chExt cx="8588375" cy="461665"/>
          </a:xfrm>
        </p:grpSpPr>
        <p:sp>
          <p:nvSpPr>
            <p:cNvPr id="74" name="TextBox 188"/>
            <p:cNvSpPr txBox="1">
              <a:spLocks noChangeArrowheads="1"/>
            </p:cNvSpPr>
            <p:nvPr/>
          </p:nvSpPr>
          <p:spPr bwMode="auto">
            <a:xfrm>
              <a:off x="381000" y="1676400"/>
              <a:ext cx="3352800" cy="461665"/>
            </a:xfrm>
            <a:prstGeom prst="rect">
              <a:avLst/>
            </a:prstGeom>
            <a:solidFill>
              <a:schemeClr val="bg1"/>
            </a:solidFill>
            <a:ln w="9525">
              <a:noFill/>
              <a:miter lim="800000"/>
              <a:headEnd/>
              <a:tailEnd/>
            </a:ln>
            <a:effectLst>
              <a:softEdge rad="63500"/>
            </a:effectLst>
          </p:spPr>
          <p:txBody>
            <a:bodyPr wrap="square">
              <a:spAutoFit/>
            </a:bodyPr>
            <a:lstStyle/>
            <a:p>
              <a:pPr algn="ctr"/>
              <a:r>
                <a:rPr lang="en-US" sz="2400" dirty="0">
                  <a:latin typeface="Calibri" pitchFamily="34" charset="0"/>
                </a:rPr>
                <a:t>Which packets are mine</a:t>
              </a:r>
              <a:r>
                <a:rPr lang="en-US" sz="2400" dirty="0" smtClean="0">
                  <a:latin typeface="Calibri" pitchFamily="34" charset="0"/>
                </a:rPr>
                <a:t>?</a:t>
              </a:r>
              <a:endParaRPr lang="en-US" sz="2400" dirty="0">
                <a:latin typeface="Calibri" pitchFamily="34" charset="0"/>
              </a:endParaRPr>
            </a:p>
          </p:txBody>
        </p:sp>
        <p:sp>
          <p:nvSpPr>
            <p:cNvPr id="78" name="TextBox 189"/>
            <p:cNvSpPr txBox="1">
              <a:spLocks noChangeArrowheads="1"/>
            </p:cNvSpPr>
            <p:nvPr/>
          </p:nvSpPr>
          <p:spPr bwMode="auto">
            <a:xfrm>
              <a:off x="5638800" y="1676400"/>
              <a:ext cx="3330575" cy="461665"/>
            </a:xfrm>
            <a:prstGeom prst="rect">
              <a:avLst/>
            </a:prstGeom>
            <a:solidFill>
              <a:schemeClr val="bg1"/>
            </a:solidFill>
            <a:ln w="9525">
              <a:noFill/>
              <a:miter lim="800000"/>
              <a:headEnd/>
              <a:tailEnd/>
            </a:ln>
            <a:effectLst>
              <a:softEdge rad="63500"/>
            </a:effectLst>
          </p:spPr>
          <p:txBody>
            <a:bodyPr wrap="square">
              <a:spAutoFit/>
            </a:bodyPr>
            <a:lstStyle/>
            <a:p>
              <a:pPr algn="ctr"/>
              <a:r>
                <a:rPr lang="en-US" sz="2400" dirty="0">
                  <a:latin typeface="Calibri" pitchFamily="34" charset="0"/>
                </a:rPr>
                <a:t>Which packets are mine</a:t>
              </a:r>
              <a:r>
                <a:rPr lang="en-US" sz="2400" dirty="0" smtClean="0">
                  <a:latin typeface="Calibri" pitchFamily="34" charset="0"/>
                </a:rPr>
                <a:t>?</a:t>
              </a:r>
              <a:endParaRPr lang="en-US" sz="2400" dirty="0">
                <a:latin typeface="Calibri" pitchFamily="34" charset="0"/>
              </a:endParaRPr>
            </a:p>
          </p:txBody>
        </p:sp>
      </p:grpSp>
      <p:pic>
        <p:nvPicPr>
          <p:cNvPr id="50" name="Picture 59" descr="phone.png"/>
          <p:cNvPicPr>
            <a:picLocks noChangeAspect="1"/>
          </p:cNvPicPr>
          <p:nvPr/>
        </p:nvPicPr>
        <p:blipFill>
          <a:blip r:embed="rId8"/>
          <a:srcRect/>
          <a:stretch>
            <a:fillRect/>
          </a:stretch>
        </p:blipFill>
        <p:spPr bwMode="auto">
          <a:xfrm>
            <a:off x="4038600" y="3675062"/>
            <a:ext cx="457200" cy="631825"/>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76" name="Picture 12" descr="alice.png"/>
          <p:cNvPicPr>
            <a:picLocks noChangeAspect="1"/>
          </p:cNvPicPr>
          <p:nvPr/>
        </p:nvPicPr>
        <p:blipFill>
          <a:blip r:embed="rId9"/>
          <a:srcRect/>
          <a:stretch>
            <a:fillRect/>
          </a:stretch>
        </p:blipFill>
        <p:spPr bwMode="auto">
          <a:xfrm>
            <a:off x="533400" y="2362200"/>
            <a:ext cx="688975" cy="700088"/>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77" name="Picture 13" descr="bob.png"/>
          <p:cNvPicPr>
            <a:picLocks noChangeAspect="1"/>
          </p:cNvPicPr>
          <p:nvPr/>
        </p:nvPicPr>
        <p:blipFill>
          <a:blip r:embed="rId10" cstate="screen"/>
          <a:srcRect/>
          <a:stretch>
            <a:fillRect/>
          </a:stretch>
        </p:blipFill>
        <p:spPr bwMode="auto">
          <a:xfrm>
            <a:off x="8001000" y="2438400"/>
            <a:ext cx="687387" cy="706438"/>
          </a:xfrm>
          <a:prstGeom prst="rect">
            <a:avLst/>
          </a:prstGeom>
          <a:noFill/>
          <a:ln w="9525">
            <a:noFill/>
            <a:miter lim="800000"/>
            <a:headEnd/>
            <a:tailEnd/>
          </a:ln>
          <a:effectLst>
            <a:outerShdw blurRad="50800" dist="38100" dir="5400000" algn="t" rotWithShape="0">
              <a:prstClr val="black">
                <a:alpha val="40000"/>
              </a:prstClr>
            </a:outerShdw>
          </a:effectLst>
        </p:spPr>
      </p:pic>
      <p:grpSp>
        <p:nvGrpSpPr>
          <p:cNvPr id="14" name="Group 79"/>
          <p:cNvGrpSpPr/>
          <p:nvPr/>
        </p:nvGrpSpPr>
        <p:grpSpPr>
          <a:xfrm>
            <a:off x="1585927" y="2815262"/>
            <a:ext cx="5999181" cy="613721"/>
            <a:chOff x="1585927" y="2815262"/>
            <a:chExt cx="5999181" cy="613721"/>
          </a:xfrm>
          <a:effectLst>
            <a:outerShdw blurRad="50800" dist="38100" dir="5400000" algn="t" rotWithShape="0">
              <a:prstClr val="black">
                <a:alpha val="40000"/>
              </a:prstClr>
            </a:outerShdw>
          </a:effectLst>
        </p:grpSpPr>
        <p:pic>
          <p:nvPicPr>
            <p:cNvPr id="81" name="Picture 99" descr="radiowaves2.png"/>
            <p:cNvPicPr>
              <a:picLocks noChangeAspect="1"/>
            </p:cNvPicPr>
            <p:nvPr/>
          </p:nvPicPr>
          <p:blipFill>
            <a:blip r:embed="rId11"/>
            <a:srcRect/>
            <a:stretch>
              <a:fillRect/>
            </a:stretch>
          </p:blipFill>
          <p:spPr bwMode="auto">
            <a:xfrm rot="7643821">
              <a:off x="1509727" y="2895583"/>
              <a:ext cx="609600" cy="457200"/>
            </a:xfrm>
            <a:prstGeom prst="rect">
              <a:avLst/>
            </a:prstGeom>
            <a:noFill/>
            <a:ln w="9525">
              <a:noFill/>
              <a:miter lim="800000"/>
              <a:headEnd/>
              <a:tailEnd/>
            </a:ln>
          </p:spPr>
        </p:pic>
        <p:pic>
          <p:nvPicPr>
            <p:cNvPr id="82" name="Picture 99" descr="radiowaves2.png"/>
            <p:cNvPicPr>
              <a:picLocks noChangeAspect="1"/>
            </p:cNvPicPr>
            <p:nvPr/>
          </p:nvPicPr>
          <p:blipFill>
            <a:blip r:embed="rId11"/>
            <a:srcRect/>
            <a:stretch>
              <a:fillRect/>
            </a:stretch>
          </p:blipFill>
          <p:spPr bwMode="auto">
            <a:xfrm rot="14494919">
              <a:off x="7051708" y="2891462"/>
              <a:ext cx="609600" cy="457200"/>
            </a:xfrm>
            <a:prstGeom prst="rect">
              <a:avLst/>
            </a:prstGeom>
            <a:noFill/>
            <a:ln w="9525">
              <a:noFill/>
              <a:miter lim="800000"/>
              <a:headEnd/>
              <a:tailEnd/>
            </a:ln>
          </p:spPr>
        </p:pic>
      </p:grpSp>
      <p:pic>
        <p:nvPicPr>
          <p:cNvPr id="43" name="Picture 48" descr="psp.png"/>
          <p:cNvPicPr>
            <a:picLocks noChangeAspect="1"/>
          </p:cNvPicPr>
          <p:nvPr/>
        </p:nvPicPr>
        <p:blipFill>
          <a:blip r:embed="rId12"/>
          <a:srcRect/>
          <a:stretch>
            <a:fillRect/>
          </a:stretch>
        </p:blipFill>
        <p:spPr bwMode="auto">
          <a:xfrm>
            <a:off x="1371600" y="5181599"/>
            <a:ext cx="1066800" cy="804863"/>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66" name="Picture 65" descr="radiowaves2.png"/>
          <p:cNvPicPr>
            <a:picLocks noChangeAspect="1"/>
          </p:cNvPicPr>
          <p:nvPr/>
        </p:nvPicPr>
        <p:blipFill>
          <a:blip r:embed="rId11"/>
          <a:srcRect/>
          <a:stretch>
            <a:fillRect/>
          </a:stretch>
        </p:blipFill>
        <p:spPr bwMode="auto">
          <a:xfrm>
            <a:off x="1600200" y="4697412"/>
            <a:ext cx="774700" cy="636587"/>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64" name="Picture 63" descr="radiowaves2.png"/>
          <p:cNvPicPr>
            <a:picLocks noChangeAspect="1"/>
          </p:cNvPicPr>
          <p:nvPr/>
        </p:nvPicPr>
        <p:blipFill>
          <a:blip r:embed="rId13"/>
          <a:srcRect/>
          <a:stretch>
            <a:fillRect/>
          </a:stretch>
        </p:blipFill>
        <p:spPr bwMode="auto">
          <a:xfrm rot="11937795">
            <a:off x="4318702" y="5263578"/>
            <a:ext cx="573476" cy="41275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58" name="Picture 57" descr="radiowaves2.png"/>
          <p:cNvPicPr>
            <a:picLocks noChangeAspect="1"/>
          </p:cNvPicPr>
          <p:nvPr/>
        </p:nvPicPr>
        <p:blipFill>
          <a:blip r:embed="rId11"/>
          <a:srcRect/>
          <a:stretch>
            <a:fillRect/>
          </a:stretch>
        </p:blipFill>
        <p:spPr bwMode="auto">
          <a:xfrm>
            <a:off x="2971800" y="3352799"/>
            <a:ext cx="609600" cy="4572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61" name="Picture 60" descr="radiowaves2.png"/>
          <p:cNvPicPr>
            <a:picLocks noChangeAspect="1"/>
          </p:cNvPicPr>
          <p:nvPr/>
        </p:nvPicPr>
        <p:blipFill>
          <a:blip r:embed="rId11"/>
          <a:srcRect/>
          <a:stretch>
            <a:fillRect/>
          </a:stretch>
        </p:blipFill>
        <p:spPr bwMode="auto">
          <a:xfrm>
            <a:off x="2514600" y="3276599"/>
            <a:ext cx="457200" cy="4572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49" name="Picture 38" descr="itouch.png"/>
          <p:cNvPicPr>
            <a:picLocks noChangeAspect="1"/>
          </p:cNvPicPr>
          <p:nvPr/>
        </p:nvPicPr>
        <p:blipFill>
          <a:blip r:embed="rId14" cstate="screen"/>
          <a:srcRect/>
          <a:stretch>
            <a:fillRect/>
          </a:stretch>
        </p:blipFill>
        <p:spPr bwMode="auto">
          <a:xfrm>
            <a:off x="2590800" y="3733799"/>
            <a:ext cx="304800" cy="509588"/>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52" name="Picture 11" descr="nikeipod2.png"/>
          <p:cNvPicPr>
            <a:picLocks noChangeAspect="1"/>
          </p:cNvPicPr>
          <p:nvPr/>
        </p:nvPicPr>
        <p:blipFill>
          <a:blip r:embed="rId15" cstate="screen"/>
          <a:srcRect/>
          <a:stretch>
            <a:fillRect/>
          </a:stretch>
        </p:blipFill>
        <p:spPr bwMode="auto">
          <a:xfrm>
            <a:off x="3962400" y="5638799"/>
            <a:ext cx="685800" cy="1057275"/>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57" name="Picture 56" descr="portablevideo.png"/>
          <p:cNvPicPr>
            <a:picLocks noChangeAspect="1"/>
          </p:cNvPicPr>
          <p:nvPr/>
        </p:nvPicPr>
        <p:blipFill>
          <a:blip r:embed="rId16" cstate="screen"/>
          <a:srcRect/>
          <a:stretch>
            <a:fillRect/>
          </a:stretch>
        </p:blipFill>
        <p:spPr bwMode="auto">
          <a:xfrm>
            <a:off x="2914650" y="3733799"/>
            <a:ext cx="857250" cy="490538"/>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67" name="Picture 66" descr="radiowaves2.png"/>
          <p:cNvPicPr>
            <a:picLocks noChangeAspect="1"/>
          </p:cNvPicPr>
          <p:nvPr/>
        </p:nvPicPr>
        <p:blipFill>
          <a:blip r:embed="rId13"/>
          <a:srcRect/>
          <a:stretch>
            <a:fillRect/>
          </a:stretch>
        </p:blipFill>
        <p:spPr bwMode="auto">
          <a:xfrm rot="11253164">
            <a:off x="3195638" y="4686299"/>
            <a:ext cx="614362" cy="503238"/>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60" name="Picture 59" descr="radiowaves2.png"/>
          <p:cNvPicPr>
            <a:picLocks noChangeAspect="1"/>
          </p:cNvPicPr>
          <p:nvPr/>
        </p:nvPicPr>
        <p:blipFill>
          <a:blip r:embed="rId11"/>
          <a:srcRect/>
          <a:stretch>
            <a:fillRect/>
          </a:stretch>
        </p:blipFill>
        <p:spPr bwMode="auto">
          <a:xfrm>
            <a:off x="4038600" y="3276599"/>
            <a:ext cx="685800" cy="4572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84" name="Picture 48" descr="psp.png"/>
          <p:cNvPicPr>
            <a:picLocks noChangeAspect="1"/>
          </p:cNvPicPr>
          <p:nvPr/>
        </p:nvPicPr>
        <p:blipFill>
          <a:blip r:embed="rId12"/>
          <a:srcRect/>
          <a:stretch>
            <a:fillRect/>
          </a:stretch>
        </p:blipFill>
        <p:spPr bwMode="auto">
          <a:xfrm>
            <a:off x="990600" y="2590800"/>
            <a:ext cx="712788" cy="538163"/>
          </a:xfrm>
          <a:prstGeom prst="rect">
            <a:avLst/>
          </a:prstGeom>
          <a:noFill/>
          <a:ln w="9525">
            <a:noFill/>
            <a:miter lim="800000"/>
            <a:headEnd/>
            <a:tailEnd/>
          </a:ln>
          <a:effectLst>
            <a:outerShdw blurRad="50800" dist="38100" dir="5400000" algn="t" rotWithShape="0">
              <a:prstClr val="black">
                <a:alpha val="40000"/>
              </a:prstClr>
            </a:outerShdw>
          </a:effectLst>
        </p:spPr>
      </p:pic>
      <p:grpSp>
        <p:nvGrpSpPr>
          <p:cNvPr id="125" name="Group 124"/>
          <p:cNvGrpSpPr/>
          <p:nvPr/>
        </p:nvGrpSpPr>
        <p:grpSpPr>
          <a:xfrm>
            <a:off x="2133600" y="4800600"/>
            <a:ext cx="4114800" cy="381000"/>
            <a:chOff x="3048000" y="6248400"/>
            <a:chExt cx="4114800" cy="381000"/>
          </a:xfrm>
          <a:blipFill>
            <a:blip r:embed="rId4"/>
            <a:tile tx="0" ty="0" sx="100000" sy="100000" flip="none" algn="tl"/>
          </a:blipFill>
          <a:effectLst>
            <a:outerShdw blurRad="50800" dist="38100" dir="5400000" algn="t" rotWithShape="0">
              <a:prstClr val="black">
                <a:alpha val="40000"/>
              </a:prstClr>
            </a:outerShdw>
          </a:effectLst>
        </p:grpSpPr>
        <p:sp>
          <p:nvSpPr>
            <p:cNvPr id="126" name="Rectangle 125"/>
            <p:cNvSpPr/>
            <p:nvPr/>
          </p:nvSpPr>
          <p:spPr bwMode="auto">
            <a:xfrm>
              <a:off x="3048000" y="6248400"/>
              <a:ext cx="1752601"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127" name="Rectangle 126"/>
            <p:cNvSpPr/>
            <p:nvPr/>
          </p:nvSpPr>
          <p:spPr bwMode="auto">
            <a:xfrm>
              <a:off x="4800600" y="6248400"/>
              <a:ext cx="2362200"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grpSp>
        <p:nvGrpSpPr>
          <p:cNvPr id="116" name="Group 115"/>
          <p:cNvGrpSpPr/>
          <p:nvPr/>
        </p:nvGrpSpPr>
        <p:grpSpPr>
          <a:xfrm>
            <a:off x="1905000" y="2819400"/>
            <a:ext cx="4114800" cy="381000"/>
            <a:chOff x="3048000" y="6248400"/>
            <a:chExt cx="4114800" cy="381000"/>
          </a:xfrm>
          <a:blipFill>
            <a:blip r:embed="rId4"/>
            <a:tile tx="0" ty="0" sx="100000" sy="100000" flip="none" algn="tl"/>
          </a:blipFill>
          <a:effectLst>
            <a:outerShdw blurRad="50800" dist="38100" dir="5400000" algn="t" rotWithShape="0">
              <a:prstClr val="black">
                <a:alpha val="40000"/>
              </a:prstClr>
            </a:outerShdw>
          </a:effectLst>
        </p:grpSpPr>
        <p:sp>
          <p:nvSpPr>
            <p:cNvPr id="117" name="Rectangle 116"/>
            <p:cNvSpPr/>
            <p:nvPr/>
          </p:nvSpPr>
          <p:spPr bwMode="auto">
            <a:xfrm>
              <a:off x="3048000" y="6248400"/>
              <a:ext cx="1752601"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118" name="Rectangle 117"/>
            <p:cNvSpPr/>
            <p:nvPr/>
          </p:nvSpPr>
          <p:spPr bwMode="auto">
            <a:xfrm>
              <a:off x="4800600" y="6248400"/>
              <a:ext cx="2362200"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grpSp>
        <p:nvGrpSpPr>
          <p:cNvPr id="119" name="Group 118"/>
          <p:cNvGrpSpPr/>
          <p:nvPr/>
        </p:nvGrpSpPr>
        <p:grpSpPr>
          <a:xfrm>
            <a:off x="1524000" y="3200400"/>
            <a:ext cx="4114800" cy="381000"/>
            <a:chOff x="3048000" y="6248400"/>
            <a:chExt cx="4114800" cy="381000"/>
          </a:xfrm>
          <a:blipFill>
            <a:blip r:embed="rId4"/>
            <a:tile tx="0" ty="0" sx="100000" sy="100000" flip="none" algn="tl"/>
          </a:blipFill>
          <a:effectLst>
            <a:outerShdw blurRad="50800" dist="38100" dir="5400000" algn="t" rotWithShape="0">
              <a:prstClr val="black">
                <a:alpha val="40000"/>
              </a:prstClr>
            </a:outerShdw>
          </a:effectLst>
        </p:grpSpPr>
        <p:sp>
          <p:nvSpPr>
            <p:cNvPr id="120" name="Rectangle 119"/>
            <p:cNvSpPr/>
            <p:nvPr/>
          </p:nvSpPr>
          <p:spPr bwMode="auto">
            <a:xfrm>
              <a:off x="3048000" y="6248400"/>
              <a:ext cx="1752601"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121" name="Rectangle 120"/>
            <p:cNvSpPr/>
            <p:nvPr/>
          </p:nvSpPr>
          <p:spPr bwMode="auto">
            <a:xfrm>
              <a:off x="4800600" y="6248400"/>
              <a:ext cx="2362200"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grpSp>
        <p:nvGrpSpPr>
          <p:cNvPr id="107" name="Group 106"/>
          <p:cNvGrpSpPr/>
          <p:nvPr/>
        </p:nvGrpSpPr>
        <p:grpSpPr>
          <a:xfrm>
            <a:off x="2667000" y="2971800"/>
            <a:ext cx="4114800" cy="381000"/>
            <a:chOff x="3048000" y="6248400"/>
            <a:chExt cx="4114800" cy="381000"/>
          </a:xfrm>
          <a:blipFill>
            <a:blip r:embed="rId4"/>
            <a:tile tx="0" ty="0" sx="100000" sy="100000" flip="none" algn="tl"/>
          </a:blipFill>
          <a:effectLst>
            <a:outerShdw blurRad="50800" dist="38100" dir="5400000" algn="t" rotWithShape="0">
              <a:prstClr val="black">
                <a:alpha val="40000"/>
              </a:prstClr>
            </a:outerShdw>
          </a:effectLst>
        </p:grpSpPr>
        <p:sp>
          <p:nvSpPr>
            <p:cNvPr id="108" name="Rectangle 107"/>
            <p:cNvSpPr/>
            <p:nvPr/>
          </p:nvSpPr>
          <p:spPr bwMode="auto">
            <a:xfrm>
              <a:off x="3048000" y="6248400"/>
              <a:ext cx="1752601"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109" name="Rectangle 108"/>
            <p:cNvSpPr/>
            <p:nvPr/>
          </p:nvSpPr>
          <p:spPr bwMode="auto">
            <a:xfrm>
              <a:off x="4800600" y="6248400"/>
              <a:ext cx="2362200"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grpSp>
        <p:nvGrpSpPr>
          <p:cNvPr id="122" name="Group 121"/>
          <p:cNvGrpSpPr/>
          <p:nvPr/>
        </p:nvGrpSpPr>
        <p:grpSpPr>
          <a:xfrm>
            <a:off x="228600" y="4419600"/>
            <a:ext cx="4114800" cy="381000"/>
            <a:chOff x="3048000" y="6248400"/>
            <a:chExt cx="4114800" cy="381000"/>
          </a:xfrm>
          <a:blipFill>
            <a:blip r:embed="rId4"/>
            <a:tile tx="0" ty="0" sx="100000" sy="100000" flip="none" algn="tl"/>
          </a:blipFill>
          <a:effectLst>
            <a:outerShdw blurRad="50800" dist="38100" dir="5400000" algn="t" rotWithShape="0">
              <a:prstClr val="black">
                <a:alpha val="40000"/>
              </a:prstClr>
            </a:outerShdw>
          </a:effectLst>
        </p:grpSpPr>
        <p:sp>
          <p:nvSpPr>
            <p:cNvPr id="123" name="Rectangle 122"/>
            <p:cNvSpPr/>
            <p:nvPr/>
          </p:nvSpPr>
          <p:spPr bwMode="auto">
            <a:xfrm>
              <a:off x="3048000" y="6248400"/>
              <a:ext cx="1752601"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124" name="Rectangle 123"/>
            <p:cNvSpPr/>
            <p:nvPr/>
          </p:nvSpPr>
          <p:spPr bwMode="auto">
            <a:xfrm>
              <a:off x="4800600" y="6248400"/>
              <a:ext cx="2362200"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grpSp>
        <p:nvGrpSpPr>
          <p:cNvPr id="128" name="Group 127"/>
          <p:cNvGrpSpPr/>
          <p:nvPr/>
        </p:nvGrpSpPr>
        <p:grpSpPr>
          <a:xfrm>
            <a:off x="3581400" y="5181600"/>
            <a:ext cx="4114800" cy="381000"/>
            <a:chOff x="3048000" y="6248400"/>
            <a:chExt cx="4114800" cy="381000"/>
          </a:xfrm>
          <a:blipFill>
            <a:blip r:embed="rId4"/>
            <a:tile tx="0" ty="0" sx="100000" sy="100000" flip="none" algn="tl"/>
          </a:blipFill>
          <a:effectLst>
            <a:outerShdw blurRad="50800" dist="38100" dir="5400000" algn="t" rotWithShape="0">
              <a:prstClr val="black">
                <a:alpha val="40000"/>
              </a:prstClr>
            </a:outerShdw>
          </a:effectLst>
        </p:grpSpPr>
        <p:sp>
          <p:nvSpPr>
            <p:cNvPr id="129" name="Rectangle 128"/>
            <p:cNvSpPr/>
            <p:nvPr/>
          </p:nvSpPr>
          <p:spPr bwMode="auto">
            <a:xfrm>
              <a:off x="3048000" y="6248400"/>
              <a:ext cx="1752601"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130" name="Rectangle 129"/>
            <p:cNvSpPr/>
            <p:nvPr/>
          </p:nvSpPr>
          <p:spPr bwMode="auto">
            <a:xfrm>
              <a:off x="4800600" y="6248400"/>
              <a:ext cx="2362200"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pic>
        <p:nvPicPr>
          <p:cNvPr id="63" name="Picture 62" descr="radiowaves2.png"/>
          <p:cNvPicPr>
            <a:picLocks noChangeAspect="1"/>
          </p:cNvPicPr>
          <p:nvPr/>
        </p:nvPicPr>
        <p:blipFill>
          <a:blip r:embed="rId11"/>
          <a:srcRect/>
          <a:stretch>
            <a:fillRect/>
          </a:stretch>
        </p:blipFill>
        <p:spPr bwMode="auto">
          <a:xfrm>
            <a:off x="5791200" y="3809999"/>
            <a:ext cx="609600" cy="457200"/>
          </a:xfrm>
          <a:prstGeom prst="rect">
            <a:avLst/>
          </a:prstGeom>
          <a:noFill/>
          <a:ln w="9525">
            <a:noFill/>
            <a:miter lim="800000"/>
            <a:headEnd/>
            <a:tailEnd/>
          </a:ln>
          <a:effectLst>
            <a:outerShdw blurRad="50800" dist="38100" dir="5400000" algn="t" rotWithShape="0">
              <a:prstClr val="black">
                <a:alpha val="40000"/>
              </a:prstClr>
            </a:outerShdw>
          </a:effectLst>
        </p:spPr>
      </p:pic>
      <p:grpSp>
        <p:nvGrpSpPr>
          <p:cNvPr id="7" name="Group 27"/>
          <p:cNvGrpSpPr>
            <a:grpSpLocks/>
          </p:cNvGrpSpPr>
          <p:nvPr/>
        </p:nvGrpSpPr>
        <p:grpSpPr bwMode="auto">
          <a:xfrm>
            <a:off x="2971800" y="3962028"/>
            <a:ext cx="3962400" cy="380689"/>
            <a:chOff x="2744714" y="3352116"/>
            <a:chExt cx="3962400" cy="381000"/>
          </a:xfrm>
          <a:blipFill>
            <a:blip r:embed="rId4"/>
            <a:tile tx="0" ty="0" sx="100000" sy="100000" flip="none" algn="tl"/>
          </a:blipFill>
          <a:effectLst>
            <a:outerShdw blurRad="50800" dist="38100" dir="2700000" algn="tl" rotWithShape="0">
              <a:prstClr val="black">
                <a:alpha val="40000"/>
              </a:prstClr>
            </a:outerShdw>
          </a:effectLst>
        </p:grpSpPr>
        <p:sp>
          <p:nvSpPr>
            <p:cNvPr id="29" name="Rectangle 28"/>
            <p:cNvSpPr/>
            <p:nvPr/>
          </p:nvSpPr>
          <p:spPr bwMode="auto">
            <a:xfrm>
              <a:off x="2744714" y="3352488"/>
              <a:ext cx="1600200" cy="381311"/>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30" name="Rectangle 29"/>
            <p:cNvSpPr/>
            <p:nvPr/>
          </p:nvSpPr>
          <p:spPr bwMode="auto">
            <a:xfrm>
              <a:off x="4344914" y="3352488"/>
              <a:ext cx="2362200" cy="381311"/>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nvGrpSpPr>
          <p:cNvPr id="137" name="Group 136"/>
          <p:cNvGrpSpPr/>
          <p:nvPr/>
        </p:nvGrpSpPr>
        <p:grpSpPr>
          <a:xfrm>
            <a:off x="2971800" y="6096000"/>
            <a:ext cx="4038600" cy="381000"/>
            <a:chOff x="2971800" y="6096000"/>
            <a:chExt cx="4038600" cy="381000"/>
          </a:xfrm>
          <a:effectLst>
            <a:outerShdw blurRad="50800" dist="38100" dir="2700000" algn="tl" rotWithShape="0">
              <a:prstClr val="black">
                <a:alpha val="40000"/>
              </a:prstClr>
            </a:outerShdw>
          </a:effectLst>
        </p:grpSpPr>
        <p:sp>
          <p:nvSpPr>
            <p:cNvPr id="47" name="Rectangle 46"/>
            <p:cNvSpPr/>
            <p:nvPr/>
          </p:nvSpPr>
          <p:spPr bwMode="auto">
            <a:xfrm>
              <a:off x="4648200" y="6096000"/>
              <a:ext cx="2362200" cy="381000"/>
            </a:xfrm>
            <a:prstGeom prst="rect">
              <a:avLst/>
            </a:prstGeom>
            <a:blipFill>
              <a:blip r:embed="rId4"/>
              <a:tile tx="0" ty="0" sx="100000" sy="100000" flip="none" algn="tl"/>
            </a:blipFill>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46" name="Rectangle 45"/>
            <p:cNvSpPr/>
            <p:nvPr/>
          </p:nvSpPr>
          <p:spPr bwMode="auto">
            <a:xfrm>
              <a:off x="2971800" y="6096000"/>
              <a:ext cx="1676401" cy="381000"/>
            </a:xfrm>
            <a:prstGeom prst="rect">
              <a:avLst/>
            </a:prstGeom>
            <a:blipFill>
              <a:blip r:embed="rId4"/>
              <a:tile tx="0" ty="0" sx="100000" sy="100000" flip="none" algn="tl"/>
            </a:blipFill>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grpSp>
      <p:grpSp>
        <p:nvGrpSpPr>
          <p:cNvPr id="131" name="Group 130"/>
          <p:cNvGrpSpPr/>
          <p:nvPr/>
        </p:nvGrpSpPr>
        <p:grpSpPr>
          <a:xfrm>
            <a:off x="4419600" y="3657600"/>
            <a:ext cx="4114800" cy="381000"/>
            <a:chOff x="3048000" y="6248400"/>
            <a:chExt cx="4114800" cy="381000"/>
          </a:xfrm>
          <a:blipFill>
            <a:blip r:embed="rId4"/>
            <a:tile tx="0" ty="0" sx="100000" sy="100000" flip="none" algn="tl"/>
          </a:blipFill>
          <a:effectLst>
            <a:outerShdw blurRad="50800" dist="38100" dir="5400000" algn="t" rotWithShape="0">
              <a:prstClr val="black">
                <a:alpha val="40000"/>
              </a:prstClr>
            </a:outerShdw>
          </a:effectLst>
        </p:grpSpPr>
        <p:sp>
          <p:nvSpPr>
            <p:cNvPr id="132" name="Rectangle 131"/>
            <p:cNvSpPr/>
            <p:nvPr/>
          </p:nvSpPr>
          <p:spPr bwMode="auto">
            <a:xfrm>
              <a:off x="3048000" y="6248400"/>
              <a:ext cx="1752601"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133" name="Rectangle 132"/>
            <p:cNvSpPr/>
            <p:nvPr/>
          </p:nvSpPr>
          <p:spPr bwMode="auto">
            <a:xfrm>
              <a:off x="4800600" y="6248400"/>
              <a:ext cx="2362200" cy="381000"/>
            </a:xfrm>
            <a:prstGeom prst="rect">
              <a:avLst/>
            </a:prstGeom>
            <a:gr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sp>
        <p:nvSpPr>
          <p:cNvPr id="48" name="Slide Number Placeholder 47"/>
          <p:cNvSpPr>
            <a:spLocks noGrp="1"/>
          </p:cNvSpPr>
          <p:nvPr>
            <p:ph type="sldNum" sz="quarter" idx="12"/>
          </p:nvPr>
        </p:nvSpPr>
        <p:spPr/>
        <p:txBody>
          <a:bodyPr/>
          <a:lstStyle/>
          <a:p>
            <a:pPr>
              <a:defRPr/>
            </a:pPr>
            <a:fld id="{85C5F190-F649-459F-8B7E-1012D8AB39AC}" type="slidenum">
              <a:rPr lang="en-US">
                <a:solidFill>
                  <a:schemeClr val="tx1"/>
                </a:solidFill>
              </a:rPr>
              <a:pPr>
                <a:defRPr/>
              </a:pPr>
              <a:t>11</a:t>
            </a:fld>
            <a:endParaRPr lang="en-US" dirty="0">
              <a:solidFill>
                <a:schemeClr val="tx1"/>
              </a:solidFill>
            </a:endParaRPr>
          </a:p>
        </p:txBody>
      </p:sp>
    </p:spTree>
  </p:cSld>
  <p:clrMapOvr>
    <a:masterClrMapping/>
  </p:clrMapOvr>
  <p:transition advTm="1517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fltVal val="0"/>
                                          </p:val>
                                        </p:tav>
                                        <p:tav tm="100000">
                                          <p:val>
                                            <p:strVal val="#ppt_w"/>
                                          </p:val>
                                        </p:tav>
                                      </p:tavLst>
                                    </p:anim>
                                    <p:anim calcmode="lin" valueType="num">
                                      <p:cBhvr>
                                        <p:cTn id="8" dur="1000" fill="hold"/>
                                        <p:tgtEl>
                                          <p:spTgt spid="107"/>
                                        </p:tgtEl>
                                        <p:attrNameLst>
                                          <p:attrName>ppt_h</p:attrName>
                                        </p:attrNameLst>
                                      </p:cBhvr>
                                      <p:tavLst>
                                        <p:tav tm="0">
                                          <p:val>
                                            <p:fltVal val="0"/>
                                          </p:val>
                                        </p:tav>
                                        <p:tav tm="100000">
                                          <p:val>
                                            <p:strVal val="#ppt_h"/>
                                          </p:val>
                                        </p:tav>
                                      </p:tavLst>
                                    </p:anim>
                                    <p:animEffect transition="in" filter="fade">
                                      <p:cBhvr>
                                        <p:cTn id="9" dur="1000"/>
                                        <p:tgtEl>
                                          <p:spTgt spid="107"/>
                                        </p:tgtEl>
                                      </p:cBhvr>
                                    </p:animEffect>
                                  </p:childTnLst>
                                </p:cTn>
                              </p:par>
                              <p:par>
                                <p:cTn id="10" presetID="53"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 calcmode="lin" valueType="num">
                                      <p:cBhvr>
                                        <p:cTn id="12" dur="1000" fill="hold"/>
                                        <p:tgtEl>
                                          <p:spTgt spid="116"/>
                                        </p:tgtEl>
                                        <p:attrNameLst>
                                          <p:attrName>ppt_w</p:attrName>
                                        </p:attrNameLst>
                                      </p:cBhvr>
                                      <p:tavLst>
                                        <p:tav tm="0">
                                          <p:val>
                                            <p:fltVal val="0"/>
                                          </p:val>
                                        </p:tav>
                                        <p:tav tm="100000">
                                          <p:val>
                                            <p:strVal val="#ppt_w"/>
                                          </p:val>
                                        </p:tav>
                                      </p:tavLst>
                                    </p:anim>
                                    <p:anim calcmode="lin" valueType="num">
                                      <p:cBhvr>
                                        <p:cTn id="13" dur="1000" fill="hold"/>
                                        <p:tgtEl>
                                          <p:spTgt spid="116"/>
                                        </p:tgtEl>
                                        <p:attrNameLst>
                                          <p:attrName>ppt_h</p:attrName>
                                        </p:attrNameLst>
                                      </p:cBhvr>
                                      <p:tavLst>
                                        <p:tav tm="0">
                                          <p:val>
                                            <p:fltVal val="0"/>
                                          </p:val>
                                        </p:tav>
                                        <p:tav tm="100000">
                                          <p:val>
                                            <p:strVal val="#ppt_h"/>
                                          </p:val>
                                        </p:tav>
                                      </p:tavLst>
                                    </p:anim>
                                    <p:animEffect transition="in" filter="fade">
                                      <p:cBhvr>
                                        <p:cTn id="14" dur="1000"/>
                                        <p:tgtEl>
                                          <p:spTgt spid="116"/>
                                        </p:tgtEl>
                                      </p:cBhvr>
                                    </p:animEffect>
                                  </p:childTnLst>
                                </p:cTn>
                              </p:par>
                              <p:par>
                                <p:cTn id="15" presetID="53"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anim calcmode="lin" valueType="num">
                                      <p:cBhvr>
                                        <p:cTn id="17" dur="1000" fill="hold"/>
                                        <p:tgtEl>
                                          <p:spTgt spid="119"/>
                                        </p:tgtEl>
                                        <p:attrNameLst>
                                          <p:attrName>ppt_w</p:attrName>
                                        </p:attrNameLst>
                                      </p:cBhvr>
                                      <p:tavLst>
                                        <p:tav tm="0">
                                          <p:val>
                                            <p:fltVal val="0"/>
                                          </p:val>
                                        </p:tav>
                                        <p:tav tm="100000">
                                          <p:val>
                                            <p:strVal val="#ppt_w"/>
                                          </p:val>
                                        </p:tav>
                                      </p:tavLst>
                                    </p:anim>
                                    <p:anim calcmode="lin" valueType="num">
                                      <p:cBhvr>
                                        <p:cTn id="18" dur="1000" fill="hold"/>
                                        <p:tgtEl>
                                          <p:spTgt spid="119"/>
                                        </p:tgtEl>
                                        <p:attrNameLst>
                                          <p:attrName>ppt_h</p:attrName>
                                        </p:attrNameLst>
                                      </p:cBhvr>
                                      <p:tavLst>
                                        <p:tav tm="0">
                                          <p:val>
                                            <p:fltVal val="0"/>
                                          </p:val>
                                        </p:tav>
                                        <p:tav tm="100000">
                                          <p:val>
                                            <p:strVal val="#ppt_h"/>
                                          </p:val>
                                        </p:tav>
                                      </p:tavLst>
                                    </p:anim>
                                    <p:animEffect transition="in" filter="fade">
                                      <p:cBhvr>
                                        <p:cTn id="19" dur="1000"/>
                                        <p:tgtEl>
                                          <p:spTgt spid="119"/>
                                        </p:tgtEl>
                                      </p:cBhvr>
                                    </p:animEffect>
                                  </p:childTnLst>
                                </p:cTn>
                              </p:par>
                              <p:par>
                                <p:cTn id="20" presetID="53" presetClass="entr" presetSubtype="0" fill="hold" nodeType="withEffect">
                                  <p:stCondLst>
                                    <p:cond delay="0"/>
                                  </p:stCondLst>
                                  <p:childTnLst>
                                    <p:set>
                                      <p:cBhvr>
                                        <p:cTn id="21" dur="1" fill="hold">
                                          <p:stCondLst>
                                            <p:cond delay="0"/>
                                          </p:stCondLst>
                                        </p:cTn>
                                        <p:tgtEl>
                                          <p:spTgt spid="122"/>
                                        </p:tgtEl>
                                        <p:attrNameLst>
                                          <p:attrName>style.visibility</p:attrName>
                                        </p:attrNameLst>
                                      </p:cBhvr>
                                      <p:to>
                                        <p:strVal val="visible"/>
                                      </p:to>
                                    </p:set>
                                    <p:anim calcmode="lin" valueType="num">
                                      <p:cBhvr>
                                        <p:cTn id="22" dur="1000" fill="hold"/>
                                        <p:tgtEl>
                                          <p:spTgt spid="122"/>
                                        </p:tgtEl>
                                        <p:attrNameLst>
                                          <p:attrName>ppt_w</p:attrName>
                                        </p:attrNameLst>
                                      </p:cBhvr>
                                      <p:tavLst>
                                        <p:tav tm="0">
                                          <p:val>
                                            <p:fltVal val="0"/>
                                          </p:val>
                                        </p:tav>
                                        <p:tav tm="100000">
                                          <p:val>
                                            <p:strVal val="#ppt_w"/>
                                          </p:val>
                                        </p:tav>
                                      </p:tavLst>
                                    </p:anim>
                                    <p:anim calcmode="lin" valueType="num">
                                      <p:cBhvr>
                                        <p:cTn id="23" dur="1000" fill="hold"/>
                                        <p:tgtEl>
                                          <p:spTgt spid="122"/>
                                        </p:tgtEl>
                                        <p:attrNameLst>
                                          <p:attrName>ppt_h</p:attrName>
                                        </p:attrNameLst>
                                      </p:cBhvr>
                                      <p:tavLst>
                                        <p:tav tm="0">
                                          <p:val>
                                            <p:fltVal val="0"/>
                                          </p:val>
                                        </p:tav>
                                        <p:tav tm="100000">
                                          <p:val>
                                            <p:strVal val="#ppt_h"/>
                                          </p:val>
                                        </p:tav>
                                      </p:tavLst>
                                    </p:anim>
                                    <p:animEffect transition="in" filter="fade">
                                      <p:cBhvr>
                                        <p:cTn id="24" dur="1000"/>
                                        <p:tgtEl>
                                          <p:spTgt spid="122"/>
                                        </p:tgtEl>
                                      </p:cBhvr>
                                    </p:animEffect>
                                  </p:childTnLst>
                                </p:cTn>
                              </p:par>
                              <p:par>
                                <p:cTn id="25" presetID="53" presetClass="entr" presetSubtype="0" fill="hold" nodeType="withEffect">
                                  <p:stCondLst>
                                    <p:cond delay="0"/>
                                  </p:stCondLst>
                                  <p:childTnLst>
                                    <p:set>
                                      <p:cBhvr>
                                        <p:cTn id="26" dur="1" fill="hold">
                                          <p:stCondLst>
                                            <p:cond delay="0"/>
                                          </p:stCondLst>
                                        </p:cTn>
                                        <p:tgtEl>
                                          <p:spTgt spid="125"/>
                                        </p:tgtEl>
                                        <p:attrNameLst>
                                          <p:attrName>style.visibility</p:attrName>
                                        </p:attrNameLst>
                                      </p:cBhvr>
                                      <p:to>
                                        <p:strVal val="visible"/>
                                      </p:to>
                                    </p:set>
                                    <p:anim calcmode="lin" valueType="num">
                                      <p:cBhvr>
                                        <p:cTn id="27" dur="1000" fill="hold"/>
                                        <p:tgtEl>
                                          <p:spTgt spid="125"/>
                                        </p:tgtEl>
                                        <p:attrNameLst>
                                          <p:attrName>ppt_w</p:attrName>
                                        </p:attrNameLst>
                                      </p:cBhvr>
                                      <p:tavLst>
                                        <p:tav tm="0">
                                          <p:val>
                                            <p:fltVal val="0"/>
                                          </p:val>
                                        </p:tav>
                                        <p:tav tm="100000">
                                          <p:val>
                                            <p:strVal val="#ppt_w"/>
                                          </p:val>
                                        </p:tav>
                                      </p:tavLst>
                                    </p:anim>
                                    <p:anim calcmode="lin" valueType="num">
                                      <p:cBhvr>
                                        <p:cTn id="28" dur="1000" fill="hold"/>
                                        <p:tgtEl>
                                          <p:spTgt spid="125"/>
                                        </p:tgtEl>
                                        <p:attrNameLst>
                                          <p:attrName>ppt_h</p:attrName>
                                        </p:attrNameLst>
                                      </p:cBhvr>
                                      <p:tavLst>
                                        <p:tav tm="0">
                                          <p:val>
                                            <p:fltVal val="0"/>
                                          </p:val>
                                        </p:tav>
                                        <p:tav tm="100000">
                                          <p:val>
                                            <p:strVal val="#ppt_h"/>
                                          </p:val>
                                        </p:tav>
                                      </p:tavLst>
                                    </p:anim>
                                    <p:animEffect transition="in" filter="fade">
                                      <p:cBhvr>
                                        <p:cTn id="29" dur="1000"/>
                                        <p:tgtEl>
                                          <p:spTgt spid="125"/>
                                        </p:tgtEl>
                                      </p:cBhvr>
                                    </p:animEffect>
                                  </p:childTnLst>
                                </p:cTn>
                              </p:par>
                              <p:par>
                                <p:cTn id="30" presetID="53" presetClass="entr" presetSubtype="0" fill="hold" nodeType="withEffect">
                                  <p:stCondLst>
                                    <p:cond delay="0"/>
                                  </p:stCondLst>
                                  <p:childTnLst>
                                    <p:set>
                                      <p:cBhvr>
                                        <p:cTn id="31" dur="1" fill="hold">
                                          <p:stCondLst>
                                            <p:cond delay="0"/>
                                          </p:stCondLst>
                                        </p:cTn>
                                        <p:tgtEl>
                                          <p:spTgt spid="128"/>
                                        </p:tgtEl>
                                        <p:attrNameLst>
                                          <p:attrName>style.visibility</p:attrName>
                                        </p:attrNameLst>
                                      </p:cBhvr>
                                      <p:to>
                                        <p:strVal val="visible"/>
                                      </p:to>
                                    </p:set>
                                    <p:anim calcmode="lin" valueType="num">
                                      <p:cBhvr>
                                        <p:cTn id="32" dur="1000" fill="hold"/>
                                        <p:tgtEl>
                                          <p:spTgt spid="128"/>
                                        </p:tgtEl>
                                        <p:attrNameLst>
                                          <p:attrName>ppt_w</p:attrName>
                                        </p:attrNameLst>
                                      </p:cBhvr>
                                      <p:tavLst>
                                        <p:tav tm="0">
                                          <p:val>
                                            <p:fltVal val="0"/>
                                          </p:val>
                                        </p:tav>
                                        <p:tav tm="100000">
                                          <p:val>
                                            <p:strVal val="#ppt_w"/>
                                          </p:val>
                                        </p:tav>
                                      </p:tavLst>
                                    </p:anim>
                                    <p:anim calcmode="lin" valueType="num">
                                      <p:cBhvr>
                                        <p:cTn id="33" dur="1000" fill="hold"/>
                                        <p:tgtEl>
                                          <p:spTgt spid="128"/>
                                        </p:tgtEl>
                                        <p:attrNameLst>
                                          <p:attrName>ppt_h</p:attrName>
                                        </p:attrNameLst>
                                      </p:cBhvr>
                                      <p:tavLst>
                                        <p:tav tm="0">
                                          <p:val>
                                            <p:fltVal val="0"/>
                                          </p:val>
                                        </p:tav>
                                        <p:tav tm="100000">
                                          <p:val>
                                            <p:strVal val="#ppt_h"/>
                                          </p:val>
                                        </p:tav>
                                      </p:tavLst>
                                    </p:anim>
                                    <p:animEffect transition="in" filter="fade">
                                      <p:cBhvr>
                                        <p:cTn id="34" dur="1000"/>
                                        <p:tgtEl>
                                          <p:spTgt spid="128"/>
                                        </p:tgtEl>
                                      </p:cBhvr>
                                    </p:animEffect>
                                  </p:childTnLst>
                                </p:cTn>
                              </p:par>
                              <p:par>
                                <p:cTn id="35" presetID="53" presetClass="entr" presetSubtype="0" fill="hold" nodeType="withEffect">
                                  <p:stCondLst>
                                    <p:cond delay="0"/>
                                  </p:stCondLst>
                                  <p:childTnLst>
                                    <p:set>
                                      <p:cBhvr>
                                        <p:cTn id="36" dur="1" fill="hold">
                                          <p:stCondLst>
                                            <p:cond delay="0"/>
                                          </p:stCondLst>
                                        </p:cTn>
                                        <p:tgtEl>
                                          <p:spTgt spid="131"/>
                                        </p:tgtEl>
                                        <p:attrNameLst>
                                          <p:attrName>style.visibility</p:attrName>
                                        </p:attrNameLst>
                                      </p:cBhvr>
                                      <p:to>
                                        <p:strVal val="visible"/>
                                      </p:to>
                                    </p:set>
                                    <p:anim calcmode="lin" valueType="num">
                                      <p:cBhvr>
                                        <p:cTn id="37" dur="1000" fill="hold"/>
                                        <p:tgtEl>
                                          <p:spTgt spid="131"/>
                                        </p:tgtEl>
                                        <p:attrNameLst>
                                          <p:attrName>ppt_w</p:attrName>
                                        </p:attrNameLst>
                                      </p:cBhvr>
                                      <p:tavLst>
                                        <p:tav tm="0">
                                          <p:val>
                                            <p:fltVal val="0"/>
                                          </p:val>
                                        </p:tav>
                                        <p:tav tm="100000">
                                          <p:val>
                                            <p:strVal val="#ppt_w"/>
                                          </p:val>
                                        </p:tav>
                                      </p:tavLst>
                                    </p:anim>
                                    <p:anim calcmode="lin" valueType="num">
                                      <p:cBhvr>
                                        <p:cTn id="38" dur="1000" fill="hold"/>
                                        <p:tgtEl>
                                          <p:spTgt spid="131"/>
                                        </p:tgtEl>
                                        <p:attrNameLst>
                                          <p:attrName>ppt_h</p:attrName>
                                        </p:attrNameLst>
                                      </p:cBhvr>
                                      <p:tavLst>
                                        <p:tav tm="0">
                                          <p:val>
                                            <p:fltVal val="0"/>
                                          </p:val>
                                        </p:tav>
                                        <p:tav tm="100000">
                                          <p:val>
                                            <p:strVal val="#ppt_h"/>
                                          </p:val>
                                        </p:tav>
                                      </p:tavLst>
                                    </p:anim>
                                    <p:animEffect transition="in" filter="fade">
                                      <p:cBhvr>
                                        <p:cTn id="39" dur="1000"/>
                                        <p:tgtEl>
                                          <p:spTgt spid="131"/>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35"/>
                                        </p:tgtEl>
                                        <p:attrNameLst>
                                          <p:attrName>style.visibility</p:attrName>
                                        </p:attrNameLst>
                                      </p:cBhvr>
                                      <p:to>
                                        <p:strVal val="visible"/>
                                      </p:to>
                                    </p:set>
                                    <p:animEffect transition="in" filter="fade">
                                      <p:cBhvr>
                                        <p:cTn id="4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Talk Overview</a:t>
            </a:r>
          </a:p>
        </p:txBody>
      </p:sp>
      <p:sp>
        <p:nvSpPr>
          <p:cNvPr id="3" name="Content Placeholder 2"/>
          <p:cNvSpPr>
            <a:spLocks noGrp="1"/>
          </p:cNvSpPr>
          <p:nvPr>
            <p:ph idx="1"/>
          </p:nvPr>
        </p:nvSpPr>
        <p:spPr/>
        <p:txBody>
          <a:bodyPr/>
          <a:lstStyle/>
          <a:p>
            <a:pPr eaLnBrk="1" hangingPunct="1">
              <a:defRPr/>
            </a:pPr>
            <a:r>
              <a:rPr lang="en-US" sz="4400" dirty="0" smtClean="0">
                <a:solidFill>
                  <a:schemeClr val="bg1">
                    <a:lumMod val="65000"/>
                  </a:schemeClr>
                </a:solidFill>
              </a:rPr>
              <a:t>Motivation and Goals</a:t>
            </a:r>
          </a:p>
          <a:p>
            <a:pPr eaLnBrk="1" hangingPunct="1">
              <a:defRPr/>
            </a:pPr>
            <a:r>
              <a:rPr lang="en-US" sz="4400" dirty="0" smtClean="0"/>
              <a:t>Design Requirements</a:t>
            </a:r>
          </a:p>
          <a:p>
            <a:pPr eaLnBrk="1" hangingPunct="1">
              <a:defRPr/>
            </a:pPr>
            <a:r>
              <a:rPr lang="en-US" sz="4400" dirty="0" smtClean="0"/>
              <a:t>Straw man: MAC Pseudonyms</a:t>
            </a:r>
          </a:p>
          <a:p>
            <a:pPr eaLnBrk="1" hangingPunct="1">
              <a:defRPr/>
            </a:pPr>
            <a:r>
              <a:rPr lang="en-US" sz="4400" dirty="0" smtClean="0"/>
              <a:t>Straw man: Encrypt Everything</a:t>
            </a:r>
          </a:p>
          <a:p>
            <a:pPr eaLnBrk="1" hangingPunct="1">
              <a:defRPr/>
            </a:pPr>
            <a:r>
              <a:rPr lang="en-US" sz="4400" dirty="0" smtClean="0"/>
              <a:t>Solution: </a:t>
            </a:r>
            <a:r>
              <a:rPr lang="en-US" sz="4400" dirty="0" err="1" smtClean="0"/>
              <a:t>SlyFi</a:t>
            </a:r>
            <a:endParaRPr lang="en-US" sz="4400" dirty="0"/>
          </a:p>
        </p:txBody>
      </p:sp>
      <p:sp>
        <p:nvSpPr>
          <p:cNvPr id="4" name="Slide Number Placeholder 3"/>
          <p:cNvSpPr>
            <a:spLocks noGrp="1"/>
          </p:cNvSpPr>
          <p:nvPr>
            <p:ph type="sldNum" sz="quarter" idx="12"/>
          </p:nvPr>
        </p:nvSpPr>
        <p:spPr/>
        <p:txBody>
          <a:bodyPr/>
          <a:lstStyle/>
          <a:p>
            <a:pPr>
              <a:defRPr/>
            </a:pPr>
            <a:fld id="{F28D3FD8-4035-408C-9CB7-9D9C602A9348}" type="slidenum">
              <a:rPr lang="en-US"/>
              <a:pPr>
                <a:defRPr/>
              </a:pPr>
              <a:t>12</a:t>
            </a:fld>
            <a:endParaRPr lang="en-US" dirty="0"/>
          </a:p>
        </p:txBody>
      </p:sp>
    </p:spTree>
  </p:cSld>
  <p:clrMapOvr>
    <a:masterClrMapping/>
  </p:clrMapOvr>
  <p:transition spd="slow" advTm="15974">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0" descr="dell_laptop_0_0"/>
          <p:cNvPicPr>
            <a:picLocks noChangeAspect="1" noChangeArrowheads="1"/>
          </p:cNvPicPr>
          <p:nvPr/>
        </p:nvPicPr>
        <p:blipFill>
          <a:blip r:embed="rId3" cstate="screen"/>
          <a:srcRect/>
          <a:stretch>
            <a:fillRect/>
          </a:stretch>
        </p:blipFill>
        <p:spPr bwMode="auto">
          <a:xfrm>
            <a:off x="989013" y="2576513"/>
            <a:ext cx="679450" cy="579437"/>
          </a:xfrm>
          <a:prstGeom prst="rect">
            <a:avLst/>
          </a:prstGeom>
          <a:noFill/>
          <a:ln w="9525">
            <a:noFill/>
            <a:miter lim="800000"/>
            <a:headEnd/>
            <a:tailEnd/>
          </a:ln>
        </p:spPr>
      </p:pic>
      <p:pic>
        <p:nvPicPr>
          <p:cNvPr id="13315" name="Picture 11" descr="ap2"/>
          <p:cNvPicPr>
            <a:picLocks noChangeAspect="1" noChangeArrowheads="1"/>
          </p:cNvPicPr>
          <p:nvPr/>
        </p:nvPicPr>
        <p:blipFill>
          <a:blip r:embed="rId4" cstate="screen"/>
          <a:srcRect/>
          <a:stretch>
            <a:fillRect/>
          </a:stretch>
        </p:blipFill>
        <p:spPr bwMode="auto">
          <a:xfrm>
            <a:off x="7543800" y="2547938"/>
            <a:ext cx="612775" cy="612775"/>
          </a:xfrm>
          <a:prstGeom prst="rect">
            <a:avLst/>
          </a:prstGeom>
          <a:noFill/>
          <a:ln w="9525">
            <a:noFill/>
            <a:miter lim="800000"/>
            <a:headEnd/>
            <a:tailEnd/>
          </a:ln>
        </p:spPr>
      </p:pic>
      <p:pic>
        <p:nvPicPr>
          <p:cNvPr id="13316" name="Picture 12" descr="alice.png"/>
          <p:cNvPicPr>
            <a:picLocks noChangeAspect="1"/>
          </p:cNvPicPr>
          <p:nvPr/>
        </p:nvPicPr>
        <p:blipFill>
          <a:blip r:embed="rId5"/>
          <a:srcRect/>
          <a:stretch>
            <a:fillRect/>
          </a:stretch>
        </p:blipFill>
        <p:spPr bwMode="auto">
          <a:xfrm>
            <a:off x="533400" y="2362200"/>
            <a:ext cx="688975" cy="700088"/>
          </a:xfrm>
          <a:prstGeom prst="rect">
            <a:avLst/>
          </a:prstGeom>
          <a:noFill/>
          <a:ln w="9525">
            <a:noFill/>
            <a:miter lim="800000"/>
            <a:headEnd/>
            <a:tailEnd/>
          </a:ln>
        </p:spPr>
      </p:pic>
      <p:pic>
        <p:nvPicPr>
          <p:cNvPr id="13317" name="Picture 13" descr="bob.png"/>
          <p:cNvPicPr>
            <a:picLocks noChangeAspect="1"/>
          </p:cNvPicPr>
          <p:nvPr/>
        </p:nvPicPr>
        <p:blipFill>
          <a:blip r:embed="rId6" cstate="screen"/>
          <a:srcRect/>
          <a:stretch>
            <a:fillRect/>
          </a:stretch>
        </p:blipFill>
        <p:spPr bwMode="auto">
          <a:xfrm>
            <a:off x="8008938" y="2514600"/>
            <a:ext cx="687387" cy="706438"/>
          </a:xfrm>
          <a:prstGeom prst="rect">
            <a:avLst/>
          </a:prstGeom>
          <a:noFill/>
          <a:ln w="9525">
            <a:noFill/>
            <a:miter lim="800000"/>
            <a:headEnd/>
            <a:tailEnd/>
          </a:ln>
        </p:spPr>
      </p:pic>
      <p:sp>
        <p:nvSpPr>
          <p:cNvPr id="48" name="Slide Number Placeholder 47"/>
          <p:cNvSpPr>
            <a:spLocks noGrp="1"/>
          </p:cNvSpPr>
          <p:nvPr>
            <p:ph type="sldNum" sz="quarter" idx="12"/>
          </p:nvPr>
        </p:nvSpPr>
        <p:spPr/>
        <p:txBody>
          <a:bodyPr/>
          <a:lstStyle/>
          <a:p>
            <a:pPr>
              <a:defRPr/>
            </a:pPr>
            <a:fld id="{9AF3EF8F-8DE5-4445-BA98-85D3D29D6294}" type="slidenum">
              <a:rPr lang="en-US"/>
              <a:pPr>
                <a:defRPr/>
              </a:pPr>
              <a:t>13</a:t>
            </a:fld>
            <a:endParaRPr lang="en-US" dirty="0"/>
          </a:p>
        </p:txBody>
      </p:sp>
      <p:grpSp>
        <p:nvGrpSpPr>
          <p:cNvPr id="13322" name="Group 102"/>
          <p:cNvGrpSpPr>
            <a:grpSpLocks/>
          </p:cNvGrpSpPr>
          <p:nvPr/>
        </p:nvGrpSpPr>
        <p:grpSpPr bwMode="auto">
          <a:xfrm>
            <a:off x="1612900" y="2889250"/>
            <a:ext cx="6021388" cy="520700"/>
            <a:chOff x="1612865" y="2889375"/>
            <a:chExt cx="6021892" cy="521031"/>
          </a:xfrm>
        </p:grpSpPr>
        <p:pic>
          <p:nvPicPr>
            <p:cNvPr id="13331" name="Picture 8" descr="waves"/>
            <p:cNvPicPr>
              <a:picLocks noChangeAspect="1" noChangeArrowheads="1"/>
            </p:cNvPicPr>
            <p:nvPr/>
          </p:nvPicPr>
          <p:blipFill>
            <a:blip r:embed="rId7"/>
            <a:srcRect/>
            <a:stretch>
              <a:fillRect/>
            </a:stretch>
          </p:blipFill>
          <p:spPr bwMode="auto">
            <a:xfrm rot="7300776">
              <a:off x="1577355" y="2924885"/>
              <a:ext cx="510350" cy="439329"/>
            </a:xfrm>
            <a:prstGeom prst="rect">
              <a:avLst/>
            </a:prstGeom>
            <a:noFill/>
            <a:ln w="9525">
              <a:noFill/>
              <a:miter lim="800000"/>
              <a:headEnd/>
              <a:tailEnd/>
            </a:ln>
          </p:spPr>
        </p:pic>
        <p:pic>
          <p:nvPicPr>
            <p:cNvPr id="13332" name="Picture 8" descr="waves"/>
            <p:cNvPicPr>
              <a:picLocks noChangeAspect="1" noChangeArrowheads="1"/>
            </p:cNvPicPr>
            <p:nvPr/>
          </p:nvPicPr>
          <p:blipFill>
            <a:blip r:embed="rId7"/>
            <a:srcRect/>
            <a:stretch>
              <a:fillRect/>
            </a:stretch>
          </p:blipFill>
          <p:spPr bwMode="auto">
            <a:xfrm rot="-7596003">
              <a:off x="7159918" y="2935566"/>
              <a:ext cx="510350" cy="439329"/>
            </a:xfrm>
            <a:prstGeom prst="rect">
              <a:avLst/>
            </a:prstGeom>
            <a:noFill/>
            <a:ln w="9525">
              <a:noFill/>
              <a:miter lim="800000"/>
              <a:headEnd/>
              <a:tailEnd/>
            </a:ln>
          </p:spPr>
        </p:pic>
      </p:grpSp>
      <p:sp>
        <p:nvSpPr>
          <p:cNvPr id="13323" name="Title 1"/>
          <p:cNvSpPr>
            <a:spLocks noGrp="1"/>
          </p:cNvSpPr>
          <p:nvPr>
            <p:ph type="title"/>
          </p:nvPr>
        </p:nvSpPr>
        <p:spPr/>
        <p:txBody>
          <a:bodyPr/>
          <a:lstStyle/>
          <a:p>
            <a:pPr eaLnBrk="1" hangingPunct="1"/>
            <a:r>
              <a:rPr lang="en-US" b="1" dirty="0" smtClean="0"/>
              <a:t>Goal</a:t>
            </a:r>
            <a:r>
              <a:rPr lang="en-US" dirty="0" smtClean="0"/>
              <a:t>: This Protocol</a:t>
            </a:r>
          </a:p>
        </p:txBody>
      </p:sp>
      <p:sp>
        <p:nvSpPr>
          <p:cNvPr id="59" name="Rectangle 58"/>
          <p:cNvSpPr/>
          <p:nvPr/>
        </p:nvSpPr>
        <p:spPr>
          <a:xfrm>
            <a:off x="3657600" y="1295400"/>
            <a:ext cx="1828800" cy="76200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Bootstrap</a:t>
            </a:r>
            <a:endParaRPr lang="en-US" sz="2800" dirty="0">
              <a:solidFill>
                <a:schemeClr val="tx1"/>
              </a:solidFill>
            </a:endParaRPr>
          </a:p>
        </p:txBody>
      </p:sp>
      <p:grpSp>
        <p:nvGrpSpPr>
          <p:cNvPr id="13325" name="Group 9"/>
          <p:cNvGrpSpPr>
            <a:grpSpLocks/>
          </p:cNvGrpSpPr>
          <p:nvPr/>
        </p:nvGrpSpPr>
        <p:grpSpPr bwMode="auto">
          <a:xfrm>
            <a:off x="1752600" y="2133600"/>
            <a:ext cx="2590800" cy="685800"/>
            <a:chOff x="2743200" y="2209800"/>
            <a:chExt cx="2590800" cy="685801"/>
          </a:xfrm>
        </p:grpSpPr>
        <p:pic>
          <p:nvPicPr>
            <p:cNvPr id="13329" name="Picture 7" descr="postit.png"/>
            <p:cNvPicPr>
              <a:picLocks noChangeAspect="1"/>
            </p:cNvPicPr>
            <p:nvPr/>
          </p:nvPicPr>
          <p:blipFill>
            <a:blip r:embed="rId8" cstate="screen"/>
            <a:srcRect/>
            <a:stretch>
              <a:fillRect/>
            </a:stretch>
          </p:blipFill>
          <p:spPr bwMode="auto">
            <a:xfrm>
              <a:off x="2743200" y="2209801"/>
              <a:ext cx="2590800" cy="685800"/>
            </a:xfrm>
            <a:prstGeom prst="rect">
              <a:avLst/>
            </a:prstGeom>
            <a:noFill/>
            <a:ln w="9525">
              <a:noFill/>
              <a:miter lim="800000"/>
              <a:headEnd/>
              <a:tailEnd/>
            </a:ln>
          </p:spPr>
        </p:pic>
        <p:sp>
          <p:nvSpPr>
            <p:cNvPr id="62" name="TextBox 8"/>
            <p:cNvSpPr txBox="1">
              <a:spLocks noChangeArrowheads="1"/>
            </p:cNvSpPr>
            <p:nvPr/>
          </p:nvSpPr>
          <p:spPr bwMode="auto">
            <a:xfrm>
              <a:off x="2971800" y="2209800"/>
              <a:ext cx="2076450" cy="646114"/>
            </a:xfrm>
            <a:prstGeom prst="rect">
              <a:avLst/>
            </a:prstGeom>
            <a:noFill/>
            <a:ln w="9525">
              <a:noFill/>
              <a:miter lim="800000"/>
              <a:headEnd/>
              <a:tailEnd/>
            </a:ln>
          </p:spPr>
          <p:txBody>
            <a:bodyPr wrap="none">
              <a:spAutoFit/>
            </a:bodyPr>
            <a:lstStyle/>
            <a:p>
              <a:pPr>
                <a:defRPr/>
              </a:pPr>
              <a:r>
                <a:rPr lang="en-US" dirty="0">
                  <a:solidFill>
                    <a:schemeClr val="bg1">
                      <a:lumMod val="50000"/>
                    </a:schemeClr>
                  </a:solidFill>
                  <a:latin typeface="Calibri" pitchFamily="34" charset="0"/>
                </a:rPr>
                <a:t>SSID: Bob’s Network</a:t>
              </a:r>
            </a:p>
            <a:p>
              <a:pPr>
                <a:defRPr/>
              </a:pPr>
              <a:r>
                <a:rPr lang="en-US" dirty="0" smtClean="0">
                  <a:solidFill>
                    <a:schemeClr val="bg1">
                      <a:lumMod val="50000"/>
                    </a:schemeClr>
                  </a:solidFill>
                  <a:latin typeface="Calibri" pitchFamily="34" charset="0"/>
                </a:rPr>
                <a:t>Key: </a:t>
              </a:r>
              <a:r>
                <a:rPr lang="en-US" dirty="0">
                  <a:solidFill>
                    <a:schemeClr val="bg1">
                      <a:lumMod val="50000"/>
                    </a:schemeClr>
                  </a:solidFill>
                  <a:latin typeface="Calibri" pitchFamily="34" charset="0"/>
                </a:rPr>
                <a:t>0x2384949…</a:t>
              </a:r>
            </a:p>
          </p:txBody>
        </p:sp>
      </p:grpSp>
      <p:grpSp>
        <p:nvGrpSpPr>
          <p:cNvPr id="13326" name="Group 30"/>
          <p:cNvGrpSpPr>
            <a:grpSpLocks/>
          </p:cNvGrpSpPr>
          <p:nvPr/>
        </p:nvGrpSpPr>
        <p:grpSpPr bwMode="auto">
          <a:xfrm>
            <a:off x="5018088" y="2176463"/>
            <a:ext cx="2590800" cy="685800"/>
            <a:chOff x="2743200" y="2209800"/>
            <a:chExt cx="2590800" cy="685801"/>
          </a:xfrm>
        </p:grpSpPr>
        <p:pic>
          <p:nvPicPr>
            <p:cNvPr id="13327" name="Picture 31" descr="postit.png"/>
            <p:cNvPicPr>
              <a:picLocks noChangeAspect="1"/>
            </p:cNvPicPr>
            <p:nvPr/>
          </p:nvPicPr>
          <p:blipFill>
            <a:blip r:embed="rId8" cstate="screen"/>
            <a:srcRect/>
            <a:stretch>
              <a:fillRect/>
            </a:stretch>
          </p:blipFill>
          <p:spPr bwMode="auto">
            <a:xfrm>
              <a:off x="2743200" y="2209801"/>
              <a:ext cx="2590800" cy="685800"/>
            </a:xfrm>
            <a:prstGeom prst="rect">
              <a:avLst/>
            </a:prstGeom>
            <a:noFill/>
            <a:ln w="9525">
              <a:noFill/>
              <a:miter lim="800000"/>
              <a:headEnd/>
              <a:tailEnd/>
            </a:ln>
          </p:spPr>
        </p:pic>
        <p:sp>
          <p:nvSpPr>
            <p:cNvPr id="65" name="TextBox 32"/>
            <p:cNvSpPr txBox="1">
              <a:spLocks noChangeArrowheads="1"/>
            </p:cNvSpPr>
            <p:nvPr/>
          </p:nvSpPr>
          <p:spPr bwMode="auto">
            <a:xfrm>
              <a:off x="2971800" y="2209800"/>
              <a:ext cx="1981200" cy="646113"/>
            </a:xfrm>
            <a:prstGeom prst="rect">
              <a:avLst/>
            </a:prstGeom>
            <a:noFill/>
            <a:ln w="9525">
              <a:noFill/>
              <a:miter lim="800000"/>
              <a:headEnd/>
              <a:tailEnd/>
            </a:ln>
          </p:spPr>
          <p:txBody>
            <a:bodyPr>
              <a:spAutoFit/>
            </a:bodyPr>
            <a:lstStyle/>
            <a:p>
              <a:pPr>
                <a:defRPr/>
              </a:pPr>
              <a:r>
                <a:rPr lang="en-US" dirty="0">
                  <a:solidFill>
                    <a:schemeClr val="bg1">
                      <a:lumMod val="50000"/>
                    </a:schemeClr>
                  </a:solidFill>
                  <a:latin typeface="Calibri" pitchFamily="34" charset="0"/>
                </a:rPr>
                <a:t>Username: Alice</a:t>
              </a:r>
            </a:p>
            <a:p>
              <a:pPr>
                <a:defRPr/>
              </a:pPr>
              <a:r>
                <a:rPr lang="en-US" dirty="0" smtClean="0">
                  <a:solidFill>
                    <a:schemeClr val="bg1">
                      <a:lumMod val="50000"/>
                    </a:schemeClr>
                  </a:solidFill>
                  <a:latin typeface="Calibri" pitchFamily="34" charset="0"/>
                </a:rPr>
                <a:t>Key: </a:t>
              </a:r>
              <a:r>
                <a:rPr lang="en-US" dirty="0">
                  <a:solidFill>
                    <a:schemeClr val="bg1">
                      <a:lumMod val="50000"/>
                    </a:schemeClr>
                  </a:solidFill>
                  <a:latin typeface="Calibri" pitchFamily="34" charset="0"/>
                </a:rPr>
                <a:t>0x348190…</a:t>
              </a:r>
            </a:p>
          </p:txBody>
        </p:sp>
      </p:grpSp>
      <p:grpSp>
        <p:nvGrpSpPr>
          <p:cNvPr id="66" name="Group 99"/>
          <p:cNvGrpSpPr>
            <a:grpSpLocks/>
          </p:cNvGrpSpPr>
          <p:nvPr/>
        </p:nvGrpSpPr>
        <p:grpSpPr bwMode="auto">
          <a:xfrm>
            <a:off x="609600" y="3505200"/>
            <a:ext cx="6324600" cy="838200"/>
            <a:chOff x="609600" y="3505200"/>
            <a:chExt cx="6324600" cy="838200"/>
          </a:xfrm>
          <a:effectLst>
            <a:outerShdw blurRad="50800" dist="38100" dir="2700000" algn="tl" rotWithShape="0">
              <a:prstClr val="black">
                <a:alpha val="40000"/>
              </a:prstClr>
            </a:outerShdw>
          </a:effectLst>
        </p:grpSpPr>
        <p:sp>
          <p:nvSpPr>
            <p:cNvPr id="67" name="Rectangle 66"/>
            <p:cNvSpPr/>
            <p:nvPr/>
          </p:nvSpPr>
          <p:spPr>
            <a:xfrm>
              <a:off x="609600" y="3505200"/>
              <a:ext cx="18288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Discover</a:t>
              </a:r>
              <a:endParaRPr lang="en-US" sz="2800" dirty="0">
                <a:solidFill>
                  <a:schemeClr val="tx1"/>
                </a:solidFill>
              </a:endParaRPr>
            </a:p>
          </p:txBody>
        </p:sp>
        <p:grpSp>
          <p:nvGrpSpPr>
            <p:cNvPr id="68" name="Group 26"/>
            <p:cNvGrpSpPr>
              <a:grpSpLocks/>
            </p:cNvGrpSpPr>
            <p:nvPr/>
          </p:nvGrpSpPr>
          <p:grpSpPr bwMode="auto">
            <a:xfrm>
              <a:off x="2667000" y="3505202"/>
              <a:ext cx="3962400" cy="381000"/>
              <a:chOff x="2744714" y="3352116"/>
              <a:chExt cx="3962400" cy="381311"/>
            </a:xfrm>
          </p:grpSpPr>
          <p:sp>
            <p:nvSpPr>
              <p:cNvPr id="72" name="Rectangle 71"/>
              <p:cNvSpPr/>
              <p:nvPr/>
            </p:nvSpPr>
            <p:spPr bwMode="auto">
              <a:xfrm>
                <a:off x="2744714" y="3352116"/>
                <a:ext cx="1600200"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73" name="Rectangle 72"/>
              <p:cNvSpPr/>
              <p:nvPr/>
            </p:nvSpPr>
            <p:spPr bwMode="auto">
              <a:xfrm>
                <a:off x="4344914" y="3352116"/>
                <a:ext cx="2362200"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nvGrpSpPr>
            <p:cNvPr id="69" name="Group 27"/>
            <p:cNvGrpSpPr>
              <a:grpSpLocks/>
            </p:cNvGrpSpPr>
            <p:nvPr/>
          </p:nvGrpSpPr>
          <p:grpSpPr bwMode="auto">
            <a:xfrm>
              <a:off x="2971800" y="3962402"/>
              <a:ext cx="3962400" cy="381000"/>
              <a:chOff x="2744714" y="3352488"/>
              <a:chExt cx="3962400" cy="381311"/>
            </a:xfrm>
          </p:grpSpPr>
          <p:sp>
            <p:nvSpPr>
              <p:cNvPr id="70" name="Rectangle 69"/>
              <p:cNvSpPr/>
              <p:nvPr/>
            </p:nvSpPr>
            <p:spPr bwMode="auto">
              <a:xfrm>
                <a:off x="2744714" y="3352488"/>
                <a:ext cx="1600200"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71" name="Rectangle 70"/>
              <p:cNvSpPr/>
              <p:nvPr/>
            </p:nvSpPr>
            <p:spPr bwMode="auto">
              <a:xfrm>
                <a:off x="4344914" y="3352488"/>
                <a:ext cx="2362200"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grpSp>
        <p:nvGrpSpPr>
          <p:cNvPr id="74" name="Group 100"/>
          <p:cNvGrpSpPr>
            <a:grpSpLocks/>
          </p:cNvGrpSpPr>
          <p:nvPr/>
        </p:nvGrpSpPr>
        <p:grpSpPr bwMode="auto">
          <a:xfrm>
            <a:off x="609600" y="4572000"/>
            <a:ext cx="6400800" cy="838200"/>
            <a:chOff x="609600" y="4571316"/>
            <a:chExt cx="6400726" cy="838884"/>
          </a:xfrm>
          <a:effectLst>
            <a:outerShdw blurRad="50800" dist="38100" dir="2700000" algn="tl" rotWithShape="0">
              <a:prstClr val="black">
                <a:alpha val="40000"/>
              </a:prstClr>
            </a:outerShdw>
          </a:effectLst>
        </p:grpSpPr>
        <p:sp>
          <p:nvSpPr>
            <p:cNvPr id="75" name="Rectangle 74"/>
            <p:cNvSpPr/>
            <p:nvPr/>
          </p:nvSpPr>
          <p:spPr bwMode="auto">
            <a:xfrm>
              <a:off x="2666976" y="4571316"/>
              <a:ext cx="1600182"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76" name="Rectangle 75"/>
            <p:cNvSpPr/>
            <p:nvPr/>
          </p:nvSpPr>
          <p:spPr bwMode="auto">
            <a:xfrm>
              <a:off x="4267158" y="4571316"/>
              <a:ext cx="2362173"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77" name="Rectangle 76"/>
            <p:cNvSpPr/>
            <p:nvPr/>
          </p:nvSpPr>
          <p:spPr bwMode="auto">
            <a:xfrm>
              <a:off x="3047972" y="5028889"/>
              <a:ext cx="1600182"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78" name="Rectangle 77"/>
            <p:cNvSpPr/>
            <p:nvPr/>
          </p:nvSpPr>
          <p:spPr bwMode="auto">
            <a:xfrm>
              <a:off x="4648153" y="5028889"/>
              <a:ext cx="2362173"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79" name="Rectangle 78"/>
            <p:cNvSpPr/>
            <p:nvPr/>
          </p:nvSpPr>
          <p:spPr>
            <a:xfrm>
              <a:off x="609600" y="45713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Authenticate</a:t>
              </a:r>
            </a:p>
            <a:p>
              <a:pPr algn="ctr">
                <a:defRPr/>
              </a:pPr>
              <a:r>
                <a:rPr lang="en-US" sz="2400" dirty="0">
                  <a:solidFill>
                    <a:schemeClr val="tx1"/>
                  </a:solidFill>
                </a:rPr>
                <a:t>and Bind</a:t>
              </a:r>
            </a:p>
          </p:txBody>
        </p:sp>
      </p:grpSp>
      <p:grpSp>
        <p:nvGrpSpPr>
          <p:cNvPr id="80" name="Group 101"/>
          <p:cNvGrpSpPr>
            <a:grpSpLocks/>
          </p:cNvGrpSpPr>
          <p:nvPr/>
        </p:nvGrpSpPr>
        <p:grpSpPr bwMode="auto">
          <a:xfrm>
            <a:off x="609600" y="5638800"/>
            <a:ext cx="6400800" cy="838200"/>
            <a:chOff x="609600" y="5638116"/>
            <a:chExt cx="6400726" cy="838884"/>
          </a:xfrm>
          <a:effectLst>
            <a:outerShdw blurRad="50800" dist="38100" dir="2700000" algn="tl" rotWithShape="0">
              <a:prstClr val="black">
                <a:alpha val="40000"/>
              </a:prstClr>
            </a:outerShdw>
          </a:effectLst>
        </p:grpSpPr>
        <p:sp>
          <p:nvSpPr>
            <p:cNvPr id="81" name="Rectangle 80"/>
            <p:cNvSpPr/>
            <p:nvPr/>
          </p:nvSpPr>
          <p:spPr bwMode="auto">
            <a:xfrm>
              <a:off x="2666976" y="5638116"/>
              <a:ext cx="1752580"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82" name="Rectangle 81"/>
            <p:cNvSpPr/>
            <p:nvPr/>
          </p:nvSpPr>
          <p:spPr bwMode="auto">
            <a:xfrm>
              <a:off x="4419556" y="5638116"/>
              <a:ext cx="2209774"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83" name="Rectangle 82"/>
            <p:cNvSpPr/>
            <p:nvPr/>
          </p:nvSpPr>
          <p:spPr bwMode="auto">
            <a:xfrm>
              <a:off x="2895574" y="6095689"/>
              <a:ext cx="1752581"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84" name="Rectangle 83"/>
            <p:cNvSpPr/>
            <p:nvPr/>
          </p:nvSpPr>
          <p:spPr bwMode="auto">
            <a:xfrm>
              <a:off x="4648153" y="6095689"/>
              <a:ext cx="2362173" cy="381311"/>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85" name="Rectangle 84"/>
            <p:cNvSpPr/>
            <p:nvPr/>
          </p:nvSpPr>
          <p:spPr>
            <a:xfrm>
              <a:off x="609600" y="56381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Send Data</a:t>
              </a:r>
              <a:endParaRPr lang="en-US" sz="2800" dirty="0">
                <a:solidFill>
                  <a:schemeClr val="tx1"/>
                </a:solidFill>
              </a:endParaRPr>
            </a:p>
          </p:txBody>
        </p:sp>
      </p:grpSp>
    </p:spTree>
  </p:cSld>
  <p:clrMapOvr>
    <a:masterClrMapping/>
  </p:clrMapOvr>
  <p:transition advTm="13088">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Design Requirements</a:t>
            </a:r>
          </a:p>
        </p:txBody>
      </p:sp>
      <p:sp>
        <p:nvSpPr>
          <p:cNvPr id="3" name="Content Placeholder 2"/>
          <p:cNvSpPr>
            <a:spLocks noGrp="1"/>
          </p:cNvSpPr>
          <p:nvPr>
            <p:ph idx="1"/>
          </p:nvPr>
        </p:nvSpPr>
        <p:spPr>
          <a:xfrm>
            <a:off x="457200" y="1295400"/>
            <a:ext cx="8229600" cy="5181600"/>
          </a:xfrm>
        </p:spPr>
        <p:txBody>
          <a:bodyPr rtlCol="0">
            <a:normAutofit/>
          </a:bodyPr>
          <a:lstStyle/>
          <a:p>
            <a:pPr eaLnBrk="1" fontAlgn="auto" hangingPunct="1">
              <a:lnSpc>
                <a:spcPct val="90000"/>
              </a:lnSpc>
              <a:spcAft>
                <a:spcPts val="0"/>
              </a:spcAft>
              <a:buFont typeface="Arial" pitchFamily="34" charset="0"/>
              <a:buChar char="•"/>
              <a:defRPr/>
            </a:pPr>
            <a:r>
              <a:rPr lang="en-US" sz="3000" dirty="0"/>
              <a:t>W</a:t>
            </a:r>
            <a:r>
              <a:rPr lang="en-US" sz="3000" dirty="0" smtClean="0"/>
              <a:t>hen </a:t>
            </a:r>
            <a:r>
              <a:rPr lang="en-US" sz="3000" i="1" dirty="0" smtClean="0">
                <a:solidFill>
                  <a:srgbClr val="0066FF"/>
                </a:solidFill>
              </a:rPr>
              <a:t>A</a:t>
            </a:r>
            <a:r>
              <a:rPr lang="en-US" sz="3000" dirty="0" smtClean="0"/>
              <a:t> generates </a:t>
            </a:r>
            <a:r>
              <a:rPr lang="en-US" sz="3000" i="1" dirty="0" smtClean="0">
                <a:solidFill>
                  <a:schemeClr val="accent6">
                    <a:lumMod val="75000"/>
                  </a:schemeClr>
                </a:solidFill>
              </a:rPr>
              <a:t>Message</a:t>
            </a:r>
            <a:r>
              <a:rPr lang="en-US" sz="3000" dirty="0" smtClean="0"/>
              <a:t> to </a:t>
            </a:r>
            <a:r>
              <a:rPr lang="en-US" sz="3000" i="1" dirty="0" smtClean="0">
                <a:solidFill>
                  <a:srgbClr val="FF0000"/>
                </a:solidFill>
              </a:rPr>
              <a:t>B</a:t>
            </a:r>
            <a:r>
              <a:rPr lang="en-US" sz="3000" dirty="0" smtClean="0"/>
              <a:t>, she sends:</a:t>
            </a:r>
            <a:br>
              <a:rPr lang="en-US" sz="3000" dirty="0" smtClean="0"/>
            </a:br>
            <a:r>
              <a:rPr lang="en-US" sz="1200" i="1" dirty="0" smtClean="0"/>
              <a:t/>
            </a:r>
            <a:br>
              <a:rPr lang="en-US" sz="1200" i="1" dirty="0" smtClean="0"/>
            </a:br>
            <a:r>
              <a:rPr lang="en-US" sz="3000" i="1" dirty="0" smtClean="0"/>
              <a:t>	</a:t>
            </a:r>
            <a:r>
              <a:rPr lang="en-US" sz="2400" i="1" dirty="0" err="1" smtClean="0">
                <a:solidFill>
                  <a:schemeClr val="bg1">
                    <a:lumMod val="50000"/>
                  </a:schemeClr>
                </a:solidFill>
              </a:rPr>
              <a:t>PrivateMessage</a:t>
            </a:r>
            <a:r>
              <a:rPr lang="en-US" sz="2400" i="1" dirty="0" smtClean="0"/>
              <a:t>                 </a:t>
            </a:r>
            <a:r>
              <a:rPr lang="en-US" sz="2400" dirty="0" smtClean="0"/>
              <a:t>=               </a:t>
            </a:r>
            <a:r>
              <a:rPr lang="en-US" sz="2400" b="1" dirty="0" smtClean="0"/>
              <a:t>F</a:t>
            </a:r>
            <a:r>
              <a:rPr lang="en-US" sz="2400" dirty="0" smtClean="0"/>
              <a:t>(</a:t>
            </a:r>
            <a:r>
              <a:rPr lang="en-US" sz="2400" i="1" dirty="0" smtClean="0">
                <a:solidFill>
                  <a:srgbClr val="0066FF"/>
                </a:solidFill>
              </a:rPr>
              <a:t>A</a:t>
            </a:r>
            <a:r>
              <a:rPr lang="en-US" sz="2400" dirty="0" smtClean="0"/>
              <a:t>, </a:t>
            </a:r>
            <a:r>
              <a:rPr lang="en-US" sz="2400" i="1" dirty="0" smtClean="0">
                <a:solidFill>
                  <a:srgbClr val="FF0000"/>
                </a:solidFill>
              </a:rPr>
              <a:t>B</a:t>
            </a:r>
            <a:r>
              <a:rPr lang="en-US" sz="2400" dirty="0" smtClean="0"/>
              <a:t>, </a:t>
            </a:r>
            <a:r>
              <a:rPr lang="en-US" sz="2400" i="1" dirty="0" smtClean="0">
                <a:solidFill>
                  <a:schemeClr val="accent6">
                    <a:lumMod val="75000"/>
                  </a:schemeClr>
                </a:solidFill>
              </a:rPr>
              <a:t>Message</a:t>
            </a:r>
            <a:r>
              <a:rPr lang="en-US" sz="2400" dirty="0" smtClean="0"/>
              <a:t>)</a:t>
            </a:r>
            <a:br>
              <a:rPr lang="en-US" sz="2400" dirty="0" smtClean="0"/>
            </a:br>
            <a:r>
              <a:rPr lang="en-US" sz="1200" i="1" dirty="0" smtClean="0"/>
              <a:t/>
            </a:r>
            <a:br>
              <a:rPr lang="en-US" sz="1200" i="1" dirty="0" smtClean="0"/>
            </a:br>
            <a:r>
              <a:rPr lang="en-US" sz="1200" i="1" dirty="0" smtClean="0"/>
              <a:t/>
            </a:r>
            <a:br>
              <a:rPr lang="en-US" sz="1200" i="1" dirty="0" smtClean="0"/>
            </a:br>
            <a:r>
              <a:rPr lang="en-US" sz="1200" i="1" dirty="0" smtClean="0"/>
              <a:t/>
            </a:r>
            <a:br>
              <a:rPr lang="en-US" sz="1200" i="1" dirty="0" smtClean="0"/>
            </a:br>
            <a:r>
              <a:rPr lang="en-US" sz="1200" i="1" dirty="0" smtClean="0"/>
              <a:t/>
            </a:r>
            <a:br>
              <a:rPr lang="en-US" sz="1200" i="1" dirty="0" smtClean="0"/>
            </a:br>
            <a:r>
              <a:rPr lang="en-US" sz="2800" dirty="0" smtClean="0"/>
              <a:t>where </a:t>
            </a:r>
            <a:r>
              <a:rPr lang="en-US" sz="2800" b="1" dirty="0" smtClean="0"/>
              <a:t>F</a:t>
            </a:r>
            <a:r>
              <a:rPr lang="en-US" sz="2800" dirty="0" smtClean="0"/>
              <a:t> has these properties:</a:t>
            </a:r>
            <a:br>
              <a:rPr lang="en-US" sz="2800" dirty="0" smtClean="0"/>
            </a:br>
            <a:endParaRPr lang="en-US" sz="1000" dirty="0" smtClean="0"/>
          </a:p>
          <a:p>
            <a:pPr lvl="1" eaLnBrk="1" fontAlgn="auto" hangingPunct="1">
              <a:lnSpc>
                <a:spcPct val="90000"/>
              </a:lnSpc>
              <a:spcAft>
                <a:spcPts val="0"/>
              </a:spcAft>
              <a:buFont typeface="Arial" pitchFamily="34" charset="0"/>
              <a:buChar char="–"/>
              <a:defRPr/>
            </a:pPr>
            <a:r>
              <a:rPr lang="en-US" sz="2400" b="1" dirty="0"/>
              <a:t>Confidentiality</a:t>
            </a:r>
            <a:r>
              <a:rPr lang="en-US" sz="2400" dirty="0"/>
              <a:t>: Only </a:t>
            </a:r>
            <a:r>
              <a:rPr lang="en-US" sz="2400" i="1" dirty="0">
                <a:solidFill>
                  <a:srgbClr val="0066FF"/>
                </a:solidFill>
              </a:rPr>
              <a:t>A</a:t>
            </a:r>
            <a:r>
              <a:rPr lang="en-US" sz="2400" dirty="0"/>
              <a:t> and </a:t>
            </a:r>
            <a:r>
              <a:rPr lang="en-US" sz="2400" i="1" dirty="0">
                <a:solidFill>
                  <a:srgbClr val="FF0000"/>
                </a:solidFill>
              </a:rPr>
              <a:t>B</a:t>
            </a:r>
            <a:r>
              <a:rPr lang="en-US" sz="2400" dirty="0"/>
              <a:t> can determine </a:t>
            </a:r>
            <a:r>
              <a:rPr lang="en-US" sz="2400" i="1" dirty="0">
                <a:solidFill>
                  <a:schemeClr val="accent6">
                    <a:lumMod val="75000"/>
                  </a:schemeClr>
                </a:solidFill>
              </a:rPr>
              <a:t>Message</a:t>
            </a:r>
            <a:r>
              <a:rPr lang="en-US" sz="2400" i="1" dirty="0"/>
              <a:t>.</a:t>
            </a:r>
          </a:p>
          <a:p>
            <a:pPr lvl="1" eaLnBrk="1" fontAlgn="auto" hangingPunct="1">
              <a:lnSpc>
                <a:spcPct val="90000"/>
              </a:lnSpc>
              <a:spcAft>
                <a:spcPts val="0"/>
              </a:spcAft>
              <a:buFont typeface="Arial" pitchFamily="34" charset="0"/>
              <a:buChar char="–"/>
              <a:defRPr/>
            </a:pPr>
            <a:r>
              <a:rPr lang="en-US" sz="2400" b="1" dirty="0"/>
              <a:t>Authenticity</a:t>
            </a:r>
            <a:r>
              <a:rPr lang="en-US" sz="2400" dirty="0"/>
              <a:t>: 	</a:t>
            </a:r>
            <a:r>
              <a:rPr lang="en-US" sz="2400" i="1" dirty="0">
                <a:solidFill>
                  <a:srgbClr val="FF0000"/>
                </a:solidFill>
              </a:rPr>
              <a:t>B</a:t>
            </a:r>
            <a:r>
              <a:rPr lang="en-US" sz="2400" dirty="0"/>
              <a:t> can verify </a:t>
            </a:r>
            <a:r>
              <a:rPr lang="en-US" sz="2400" i="1" dirty="0">
                <a:solidFill>
                  <a:srgbClr val="0066FF"/>
                </a:solidFill>
              </a:rPr>
              <a:t>A</a:t>
            </a:r>
            <a:r>
              <a:rPr lang="en-US" sz="2400" dirty="0"/>
              <a:t> created </a:t>
            </a:r>
            <a:r>
              <a:rPr lang="en-US" sz="2400" i="1" dirty="0" err="1">
                <a:solidFill>
                  <a:schemeClr val="bg1">
                    <a:lumMod val="50000"/>
                  </a:schemeClr>
                </a:solidFill>
              </a:rPr>
              <a:t>PrivateMessage</a:t>
            </a:r>
            <a:r>
              <a:rPr lang="en-US" sz="2400" i="1" dirty="0"/>
              <a:t>.</a:t>
            </a:r>
          </a:p>
          <a:p>
            <a:pPr lvl="1" eaLnBrk="1" fontAlgn="auto" hangingPunct="1">
              <a:lnSpc>
                <a:spcPct val="90000"/>
              </a:lnSpc>
              <a:spcAft>
                <a:spcPts val="0"/>
              </a:spcAft>
              <a:buFont typeface="Arial" pitchFamily="34" charset="0"/>
              <a:buChar char="–"/>
              <a:defRPr/>
            </a:pPr>
            <a:r>
              <a:rPr lang="en-US" sz="2400" b="1" dirty="0"/>
              <a:t>Integrity</a:t>
            </a:r>
            <a:r>
              <a:rPr lang="en-US" sz="2400" dirty="0"/>
              <a:t>: 	</a:t>
            </a:r>
            <a:r>
              <a:rPr lang="en-US" sz="2400" i="1" dirty="0">
                <a:solidFill>
                  <a:srgbClr val="FF0000"/>
                </a:solidFill>
              </a:rPr>
              <a:t>B</a:t>
            </a:r>
            <a:r>
              <a:rPr lang="en-US" sz="2400" dirty="0"/>
              <a:t> can verify </a:t>
            </a:r>
            <a:r>
              <a:rPr lang="en-US" sz="2400" i="1" dirty="0">
                <a:solidFill>
                  <a:schemeClr val="accent6">
                    <a:lumMod val="75000"/>
                  </a:schemeClr>
                </a:solidFill>
              </a:rPr>
              <a:t>Message</a:t>
            </a:r>
            <a:r>
              <a:rPr lang="en-US" sz="2400" i="1" dirty="0"/>
              <a:t> </a:t>
            </a:r>
            <a:r>
              <a:rPr lang="en-US" sz="2400" dirty="0"/>
              <a:t>not modified</a:t>
            </a:r>
            <a:r>
              <a:rPr lang="en-US" sz="2400" dirty="0" smtClean="0"/>
              <a:t>.</a:t>
            </a:r>
            <a:br>
              <a:rPr lang="en-US" sz="2400" dirty="0" smtClean="0"/>
            </a:br>
            <a:endParaRPr lang="en-US" sz="1800" dirty="0"/>
          </a:p>
          <a:p>
            <a:pPr lvl="1" eaLnBrk="1" fontAlgn="auto" hangingPunct="1">
              <a:lnSpc>
                <a:spcPct val="90000"/>
              </a:lnSpc>
              <a:spcAft>
                <a:spcPts val="0"/>
              </a:spcAft>
              <a:buFont typeface="Arial" pitchFamily="34" charset="0"/>
              <a:buChar char="–"/>
              <a:defRPr/>
            </a:pPr>
            <a:r>
              <a:rPr lang="en-US" sz="2400" b="1" dirty="0" err="1" smtClean="0"/>
              <a:t>Unlinkability</a:t>
            </a:r>
            <a:r>
              <a:rPr lang="en-US" sz="2400" dirty="0" smtClean="0"/>
              <a:t>: 	Only </a:t>
            </a:r>
            <a:r>
              <a:rPr lang="en-US" sz="2400" i="1" dirty="0" smtClean="0">
                <a:solidFill>
                  <a:srgbClr val="0066FF"/>
                </a:solidFill>
              </a:rPr>
              <a:t>A</a:t>
            </a:r>
            <a:r>
              <a:rPr lang="en-US" sz="2400" dirty="0" smtClean="0"/>
              <a:t> and </a:t>
            </a:r>
            <a:r>
              <a:rPr lang="en-US" sz="2400" i="1" dirty="0" smtClean="0">
                <a:solidFill>
                  <a:srgbClr val="FF0000"/>
                </a:solidFill>
              </a:rPr>
              <a:t>B</a:t>
            </a:r>
            <a:r>
              <a:rPr lang="en-US" sz="2400" dirty="0" smtClean="0"/>
              <a:t> can link </a:t>
            </a:r>
            <a:r>
              <a:rPr lang="en-US" sz="2400" i="1" dirty="0" err="1" smtClean="0">
                <a:solidFill>
                  <a:schemeClr val="bg1">
                    <a:lumMod val="50000"/>
                  </a:schemeClr>
                </a:solidFill>
              </a:rPr>
              <a:t>PrivateMessages</a:t>
            </a:r>
            <a:r>
              <a:rPr lang="en-US" sz="2400" i="1" dirty="0" smtClean="0"/>
              <a:t/>
            </a:r>
            <a:br>
              <a:rPr lang="en-US" sz="2400" i="1" dirty="0" smtClean="0"/>
            </a:br>
            <a:r>
              <a:rPr lang="en-US" sz="2400" i="1" dirty="0" smtClean="0"/>
              <a:t>			</a:t>
            </a:r>
            <a:r>
              <a:rPr lang="en-US" sz="2400" dirty="0" smtClean="0"/>
              <a:t>to same sender or receiver.</a:t>
            </a:r>
            <a:endParaRPr lang="en-US" sz="2400" baseline="-25000" dirty="0" smtClean="0"/>
          </a:p>
          <a:p>
            <a:pPr lvl="1" eaLnBrk="1" fontAlgn="auto" hangingPunct="1">
              <a:lnSpc>
                <a:spcPct val="90000"/>
              </a:lnSpc>
              <a:spcAft>
                <a:spcPts val="0"/>
              </a:spcAft>
              <a:buFont typeface="Arial" pitchFamily="34" charset="0"/>
              <a:buChar char="–"/>
              <a:defRPr/>
            </a:pPr>
            <a:r>
              <a:rPr lang="en-US" sz="2400" b="1" dirty="0" smtClean="0"/>
              <a:t>Efficiency</a:t>
            </a:r>
            <a:r>
              <a:rPr lang="en-US" sz="2400" dirty="0" smtClean="0"/>
              <a:t>:	</a:t>
            </a:r>
            <a:r>
              <a:rPr lang="en-US" sz="2400" i="1" dirty="0" smtClean="0">
                <a:solidFill>
                  <a:srgbClr val="FF0000"/>
                </a:solidFill>
              </a:rPr>
              <a:t>B</a:t>
            </a:r>
            <a:r>
              <a:rPr lang="en-US" sz="2400" dirty="0" smtClean="0"/>
              <a:t> can process </a:t>
            </a:r>
            <a:r>
              <a:rPr lang="en-US" sz="2400" i="1" dirty="0" err="1" smtClean="0">
                <a:solidFill>
                  <a:schemeClr val="bg1">
                    <a:lumMod val="50000"/>
                  </a:schemeClr>
                </a:solidFill>
              </a:rPr>
              <a:t>PrivateMessages</a:t>
            </a:r>
            <a:r>
              <a:rPr lang="en-US" sz="2400" i="1" dirty="0" smtClean="0">
                <a:solidFill>
                  <a:srgbClr val="F79646"/>
                </a:solidFill>
              </a:rPr>
              <a:t> </a:t>
            </a:r>
            <a:r>
              <a:rPr lang="en-US" sz="2400" dirty="0" smtClean="0"/>
              <a:t>as fast </a:t>
            </a:r>
            <a:br>
              <a:rPr lang="en-US" sz="2400" dirty="0" smtClean="0"/>
            </a:br>
            <a:r>
              <a:rPr lang="en-US" sz="2400" dirty="0" smtClean="0"/>
              <a:t>			as he can receive them.</a:t>
            </a:r>
          </a:p>
          <a:p>
            <a:pPr lvl="1" eaLnBrk="1" fontAlgn="auto" hangingPunct="1">
              <a:lnSpc>
                <a:spcPct val="90000"/>
              </a:lnSpc>
              <a:spcAft>
                <a:spcPts val="0"/>
              </a:spcAft>
              <a:buFont typeface="Arial" pitchFamily="34" charset="0"/>
              <a:buChar char="–"/>
              <a:defRPr/>
            </a:pPr>
            <a:endParaRPr lang="en-US" sz="3200" dirty="0" smtClean="0"/>
          </a:p>
        </p:txBody>
      </p:sp>
      <p:sp>
        <p:nvSpPr>
          <p:cNvPr id="4" name="Slide Number Placeholder 3"/>
          <p:cNvSpPr>
            <a:spLocks noGrp="1"/>
          </p:cNvSpPr>
          <p:nvPr>
            <p:ph type="sldNum" sz="quarter" idx="12"/>
          </p:nvPr>
        </p:nvSpPr>
        <p:spPr/>
        <p:txBody>
          <a:bodyPr/>
          <a:lstStyle/>
          <a:p>
            <a:pPr>
              <a:defRPr/>
            </a:pPr>
            <a:fld id="{071A04C6-69D9-4B1F-A56F-23841C69D90E}" type="slidenum">
              <a:rPr lang="en-US"/>
              <a:pPr>
                <a:defRPr/>
              </a:pPr>
              <a:t>14</a:t>
            </a:fld>
            <a:endParaRPr lang="en-US" dirty="0"/>
          </a:p>
        </p:txBody>
      </p:sp>
      <p:grpSp>
        <p:nvGrpSpPr>
          <p:cNvPr id="10" name="Group 9"/>
          <p:cNvGrpSpPr/>
          <p:nvPr/>
        </p:nvGrpSpPr>
        <p:grpSpPr>
          <a:xfrm>
            <a:off x="609600" y="2362200"/>
            <a:ext cx="8077200" cy="381000"/>
            <a:chOff x="609600" y="2362200"/>
            <a:chExt cx="8077200" cy="381000"/>
          </a:xfrm>
          <a:effectLst>
            <a:outerShdw blurRad="50800" dist="38100" dir="2700000" algn="tl" rotWithShape="0">
              <a:prstClr val="black">
                <a:alpha val="40000"/>
              </a:prstClr>
            </a:outerShdw>
          </a:effectLst>
        </p:grpSpPr>
        <p:sp>
          <p:nvSpPr>
            <p:cNvPr id="9" name="Rectangle 8"/>
            <p:cNvSpPr/>
            <p:nvPr/>
          </p:nvSpPr>
          <p:spPr>
            <a:xfrm>
              <a:off x="5486400" y="2362200"/>
              <a:ext cx="3200400" cy="381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bwMode="auto">
            <a:xfrm>
              <a:off x="609600" y="2362200"/>
              <a:ext cx="1600200" cy="381000"/>
            </a:xfrm>
            <a:prstGeom prst="rect">
              <a:avLst/>
            </a:prstGeom>
            <a:blipFill>
              <a:blip r:embed="rId3"/>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6" name="Rectangle 5"/>
            <p:cNvSpPr/>
            <p:nvPr/>
          </p:nvSpPr>
          <p:spPr bwMode="auto">
            <a:xfrm>
              <a:off x="2209800" y="2362200"/>
              <a:ext cx="2209800" cy="381000"/>
            </a:xfrm>
            <a:prstGeom prst="rect">
              <a:avLst/>
            </a:prstGeom>
            <a:blipFill>
              <a:blip r:embed="rId3"/>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7" name="Rectangle 6"/>
            <p:cNvSpPr/>
            <p:nvPr/>
          </p:nvSpPr>
          <p:spPr bwMode="auto">
            <a:xfrm>
              <a:off x="4876800" y="2362200"/>
              <a:ext cx="1600200" cy="3810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rgbClr val="00B0F0"/>
                  </a:solidFill>
                </a:rPr>
                <a:t>A</a:t>
              </a:r>
              <a:r>
                <a:rPr lang="en-US" dirty="0">
                  <a:solidFill>
                    <a:schemeClr val="tx1"/>
                  </a:solidFill>
                </a:rPr>
                <a:t>→</a:t>
              </a:r>
              <a:r>
                <a:rPr lang="en-US" dirty="0" smtClean="0">
                  <a:solidFill>
                    <a:srgbClr val="FF0000"/>
                  </a:solidFill>
                </a:rPr>
                <a:t>B</a:t>
              </a:r>
              <a:r>
                <a:rPr lang="en-US" dirty="0">
                  <a:solidFill>
                    <a:schemeClr val="tx1"/>
                  </a:solidFill>
                </a:rPr>
                <a:t> </a:t>
              </a:r>
              <a:r>
                <a:rPr lang="en-US" dirty="0" smtClean="0">
                  <a:solidFill>
                    <a:schemeClr val="tx1"/>
                  </a:solidFill>
                </a:rPr>
                <a:t> </a:t>
              </a:r>
              <a:r>
                <a:rPr lang="en-US" dirty="0">
                  <a:solidFill>
                    <a:schemeClr val="tx1"/>
                  </a:solidFill>
                </a:rPr>
                <a:t>Header…</a:t>
              </a:r>
            </a:p>
          </p:txBody>
        </p:sp>
        <p:sp>
          <p:nvSpPr>
            <p:cNvPr id="8" name="Rectangle 7"/>
            <p:cNvSpPr/>
            <p:nvPr/>
          </p:nvSpPr>
          <p:spPr bwMode="auto">
            <a:xfrm>
              <a:off x="6477000" y="2362200"/>
              <a:ext cx="2209800" cy="3810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Unencrypted payload</a:t>
              </a:r>
            </a:p>
          </p:txBody>
        </p:sp>
      </p:grpSp>
    </p:spTree>
  </p:cSld>
  <p:clrMapOvr>
    <a:masterClrMapping/>
  </p:clrMapOvr>
  <p:transition advTm="59124">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Solution Summary</a:t>
            </a:r>
          </a:p>
        </p:txBody>
      </p:sp>
      <p:sp>
        <p:nvSpPr>
          <p:cNvPr id="15363" name="Rectangle 12"/>
          <p:cNvSpPr>
            <a:spLocks noChangeArrowheads="1"/>
          </p:cNvSpPr>
          <p:nvPr/>
        </p:nvSpPr>
        <p:spPr bwMode="auto">
          <a:xfrm rot="-2608618">
            <a:off x="6534150" y="1708150"/>
            <a:ext cx="1806575" cy="461963"/>
          </a:xfrm>
          <a:prstGeom prst="rect">
            <a:avLst/>
          </a:prstGeom>
          <a:noFill/>
          <a:ln w="9525">
            <a:noFill/>
            <a:miter lim="800000"/>
            <a:headEnd/>
            <a:tailEnd/>
          </a:ln>
        </p:spPr>
        <p:txBody>
          <a:bodyPr wrap="none">
            <a:spAutoFit/>
          </a:bodyPr>
          <a:lstStyle/>
          <a:p>
            <a:r>
              <a:rPr lang="en-US" sz="2400" b="1">
                <a:latin typeface="Calibri" pitchFamily="34" charset="0"/>
              </a:rPr>
              <a:t>Unlinkability</a:t>
            </a:r>
            <a:endParaRPr lang="en-US" sz="2400">
              <a:latin typeface="Calibri" pitchFamily="34" charset="0"/>
            </a:endParaRPr>
          </a:p>
        </p:txBody>
      </p:sp>
      <p:cxnSp>
        <p:nvCxnSpPr>
          <p:cNvPr id="15" name="Straight Connector 14"/>
          <p:cNvCxnSpPr/>
          <p:nvPr/>
        </p:nvCxnSpPr>
        <p:spPr>
          <a:xfrm rot="5400000">
            <a:off x="2499519" y="4572794"/>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4155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3299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2443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1587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5369" name="Rectangle 39"/>
          <p:cNvSpPr>
            <a:spLocks noChangeArrowheads="1"/>
          </p:cNvSpPr>
          <p:nvPr/>
        </p:nvSpPr>
        <p:spPr bwMode="auto">
          <a:xfrm rot="-2659516">
            <a:off x="5705475" y="1841500"/>
            <a:ext cx="1347788" cy="461963"/>
          </a:xfrm>
          <a:prstGeom prst="rect">
            <a:avLst/>
          </a:prstGeom>
          <a:noFill/>
          <a:ln w="9525">
            <a:noFill/>
            <a:miter lim="800000"/>
            <a:headEnd/>
            <a:tailEnd/>
          </a:ln>
        </p:spPr>
        <p:txBody>
          <a:bodyPr>
            <a:spAutoFit/>
          </a:bodyPr>
          <a:lstStyle/>
          <a:p>
            <a:r>
              <a:rPr lang="en-US" sz="2400" b="1">
                <a:latin typeface="Calibri" pitchFamily="34" charset="0"/>
              </a:rPr>
              <a:t>Integrity</a:t>
            </a:r>
            <a:endParaRPr lang="en-US" sz="2400">
              <a:latin typeface="Calibri" pitchFamily="34" charset="0"/>
            </a:endParaRPr>
          </a:p>
        </p:txBody>
      </p:sp>
      <p:sp>
        <p:nvSpPr>
          <p:cNvPr id="15370" name="Rectangle 40"/>
          <p:cNvSpPr>
            <a:spLocks noChangeArrowheads="1"/>
          </p:cNvSpPr>
          <p:nvPr/>
        </p:nvSpPr>
        <p:spPr bwMode="auto">
          <a:xfrm rot="-2659516">
            <a:off x="4718050" y="1681163"/>
            <a:ext cx="1779588" cy="461962"/>
          </a:xfrm>
          <a:prstGeom prst="rect">
            <a:avLst/>
          </a:prstGeom>
          <a:noFill/>
          <a:ln w="9525">
            <a:noFill/>
            <a:miter lim="800000"/>
            <a:headEnd/>
            <a:tailEnd/>
          </a:ln>
        </p:spPr>
        <p:txBody>
          <a:bodyPr>
            <a:spAutoFit/>
          </a:bodyPr>
          <a:lstStyle/>
          <a:p>
            <a:r>
              <a:rPr lang="en-US" sz="2400" b="1">
                <a:latin typeface="Calibri" pitchFamily="34" charset="0"/>
              </a:rPr>
              <a:t>Authenticity</a:t>
            </a:r>
            <a:endParaRPr lang="en-US" sz="2400">
              <a:latin typeface="Calibri" pitchFamily="34" charset="0"/>
            </a:endParaRPr>
          </a:p>
        </p:txBody>
      </p:sp>
      <p:grpSp>
        <p:nvGrpSpPr>
          <p:cNvPr id="15371" name="Group 42"/>
          <p:cNvGrpSpPr>
            <a:grpSpLocks/>
          </p:cNvGrpSpPr>
          <p:nvPr/>
        </p:nvGrpSpPr>
        <p:grpSpPr bwMode="auto">
          <a:xfrm>
            <a:off x="442913" y="2667000"/>
            <a:ext cx="7620000" cy="3811588"/>
            <a:chOff x="609600" y="2438400"/>
            <a:chExt cx="7620000" cy="3811588"/>
          </a:xfrm>
        </p:grpSpPr>
        <p:grpSp>
          <p:nvGrpSpPr>
            <p:cNvPr id="15391" name="Group 38"/>
            <p:cNvGrpSpPr>
              <a:grpSpLocks/>
            </p:cNvGrpSpPr>
            <p:nvPr/>
          </p:nvGrpSpPr>
          <p:grpSpPr bwMode="auto">
            <a:xfrm>
              <a:off x="609600" y="2438400"/>
              <a:ext cx="7620000" cy="3811588"/>
              <a:chOff x="533400" y="2438400"/>
              <a:chExt cx="8153400" cy="3811588"/>
            </a:xfrm>
          </p:grpSpPr>
          <p:cxnSp>
            <p:nvCxnSpPr>
              <p:cNvPr id="5" name="Straight Connector 4"/>
              <p:cNvCxnSpPr/>
              <p:nvPr/>
            </p:nvCxnSpPr>
            <p:spPr>
              <a:xfrm>
                <a:off x="533400" y="3200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2438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3962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4724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5486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3400" y="6248400"/>
                <a:ext cx="81534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5400000">
              <a:off x="1753394" y="4342606"/>
              <a:ext cx="3810000"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372" name="Rectangle 44"/>
          <p:cNvSpPr>
            <a:spLocks noChangeArrowheads="1"/>
          </p:cNvSpPr>
          <p:nvPr/>
        </p:nvSpPr>
        <p:spPr bwMode="auto">
          <a:xfrm rot="-2614305">
            <a:off x="7516813" y="1858963"/>
            <a:ext cx="1395412" cy="461962"/>
          </a:xfrm>
          <a:prstGeom prst="rect">
            <a:avLst/>
          </a:prstGeom>
          <a:noFill/>
          <a:ln w="9525">
            <a:noFill/>
            <a:miter lim="800000"/>
            <a:headEnd/>
            <a:tailEnd/>
          </a:ln>
        </p:spPr>
        <p:txBody>
          <a:bodyPr wrap="none">
            <a:spAutoFit/>
          </a:bodyPr>
          <a:lstStyle/>
          <a:p>
            <a:r>
              <a:rPr lang="en-US" sz="2400" b="1">
                <a:latin typeface="Calibri" pitchFamily="34" charset="0"/>
              </a:rPr>
              <a:t>Efficiency</a:t>
            </a:r>
            <a:endParaRPr lang="en-US" sz="2400">
              <a:latin typeface="Calibri" pitchFamily="34" charset="0"/>
            </a:endParaRPr>
          </a:p>
        </p:txBody>
      </p:sp>
      <p:sp>
        <p:nvSpPr>
          <p:cNvPr id="15373" name="Rectangle 45"/>
          <p:cNvSpPr>
            <a:spLocks noChangeArrowheads="1"/>
          </p:cNvSpPr>
          <p:nvPr/>
        </p:nvSpPr>
        <p:spPr bwMode="auto">
          <a:xfrm rot="-2699701">
            <a:off x="3746500" y="1655763"/>
            <a:ext cx="2071688" cy="461962"/>
          </a:xfrm>
          <a:prstGeom prst="rect">
            <a:avLst/>
          </a:prstGeom>
          <a:noFill/>
          <a:ln w="9525">
            <a:noFill/>
            <a:miter lim="800000"/>
            <a:headEnd/>
            <a:tailEnd/>
          </a:ln>
        </p:spPr>
        <p:txBody>
          <a:bodyPr wrap="none">
            <a:spAutoFit/>
          </a:bodyPr>
          <a:lstStyle/>
          <a:p>
            <a:r>
              <a:rPr lang="en-US" sz="2400" b="1">
                <a:latin typeface="Calibri" pitchFamily="34" charset="0"/>
              </a:rPr>
              <a:t>Confidentiality</a:t>
            </a:r>
            <a:endParaRPr lang="en-US" sz="2400">
              <a:latin typeface="Calibri" pitchFamily="34" charset="0"/>
            </a:endParaRPr>
          </a:p>
        </p:txBody>
      </p:sp>
      <p:cxnSp>
        <p:nvCxnSpPr>
          <p:cNvPr id="50" name="Straight Connector 49"/>
          <p:cNvCxnSpPr/>
          <p:nvPr/>
        </p:nvCxnSpPr>
        <p:spPr>
          <a:xfrm flipV="1">
            <a:off x="34909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4053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197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2341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1485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051800" y="1220788"/>
            <a:ext cx="15240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15380" name="TextBox 55"/>
          <p:cNvSpPr txBox="1">
            <a:spLocks noChangeArrowheads="1"/>
          </p:cNvSpPr>
          <p:nvPr/>
        </p:nvSpPr>
        <p:spPr bwMode="auto">
          <a:xfrm>
            <a:off x="381000" y="2819400"/>
            <a:ext cx="1695450" cy="461963"/>
          </a:xfrm>
          <a:prstGeom prst="rect">
            <a:avLst/>
          </a:prstGeom>
          <a:noFill/>
          <a:ln w="9525">
            <a:noFill/>
            <a:miter lim="800000"/>
            <a:headEnd/>
            <a:tailEnd/>
          </a:ln>
        </p:spPr>
        <p:txBody>
          <a:bodyPr wrap="none">
            <a:spAutoFit/>
          </a:bodyPr>
          <a:lstStyle/>
          <a:p>
            <a:r>
              <a:rPr lang="en-US" sz="2400">
                <a:latin typeface="Calibri" pitchFamily="34" charset="0"/>
              </a:rPr>
              <a:t>802.11 WPA</a:t>
            </a:r>
          </a:p>
        </p:txBody>
      </p:sp>
      <p:sp>
        <p:nvSpPr>
          <p:cNvPr id="57" name="TextBox 56"/>
          <p:cNvSpPr txBox="1"/>
          <p:nvPr/>
        </p:nvSpPr>
        <p:spPr>
          <a:xfrm>
            <a:off x="381000" y="3581400"/>
            <a:ext cx="2430463" cy="461963"/>
          </a:xfrm>
          <a:prstGeom prst="rect">
            <a:avLst/>
          </a:prstGeom>
          <a:noFill/>
        </p:spPr>
        <p:txBody>
          <a:bodyPr wrap="none">
            <a:spAutoFit/>
          </a:bodyPr>
          <a:lstStyle/>
          <a:p>
            <a:pPr fontAlgn="auto">
              <a:spcBef>
                <a:spcPts val="0"/>
              </a:spcBef>
              <a:spcAft>
                <a:spcPts val="0"/>
              </a:spcAft>
              <a:defRPr/>
            </a:pPr>
            <a:r>
              <a:rPr lang="en-US" sz="2400" dirty="0">
                <a:solidFill>
                  <a:schemeClr val="bg1">
                    <a:lumMod val="75000"/>
                  </a:schemeClr>
                </a:solidFill>
                <a:latin typeface="+mn-lt"/>
                <a:cs typeface="+mn-cs"/>
              </a:rPr>
              <a:t>MAC Pseudonyms</a:t>
            </a:r>
          </a:p>
        </p:txBody>
      </p:sp>
      <p:sp>
        <p:nvSpPr>
          <p:cNvPr id="58" name="TextBox 57"/>
          <p:cNvSpPr txBox="1"/>
          <p:nvPr/>
        </p:nvSpPr>
        <p:spPr>
          <a:xfrm>
            <a:off x="381000" y="4191000"/>
            <a:ext cx="2028825" cy="830263"/>
          </a:xfrm>
          <a:prstGeom prst="rect">
            <a:avLst/>
          </a:prstGeom>
          <a:noFill/>
        </p:spPr>
        <p:txBody>
          <a:bodyPr wrap="none">
            <a:spAutoFit/>
          </a:bodyPr>
          <a:lstStyle/>
          <a:p>
            <a:pPr fontAlgn="auto">
              <a:spcBef>
                <a:spcPts val="0"/>
              </a:spcBef>
              <a:spcAft>
                <a:spcPts val="0"/>
              </a:spcAft>
              <a:defRPr/>
            </a:pPr>
            <a:r>
              <a:rPr lang="en-US" sz="2400" dirty="0">
                <a:solidFill>
                  <a:schemeClr val="bg1">
                    <a:lumMod val="75000"/>
                  </a:schemeClr>
                </a:solidFill>
                <a:latin typeface="+mn-lt"/>
                <a:cs typeface="+mn-cs"/>
              </a:rPr>
              <a:t>Public Key</a:t>
            </a:r>
          </a:p>
          <a:p>
            <a:pPr fontAlgn="auto">
              <a:spcBef>
                <a:spcPts val="0"/>
              </a:spcBef>
              <a:spcAft>
                <a:spcPts val="0"/>
              </a:spcAft>
              <a:defRPr/>
            </a:pPr>
            <a:r>
              <a:rPr lang="en-US" sz="2400" dirty="0">
                <a:solidFill>
                  <a:schemeClr val="bg1">
                    <a:lumMod val="75000"/>
                  </a:schemeClr>
                </a:solidFill>
                <a:latin typeface="+mn-lt"/>
                <a:cs typeface="+mn-cs"/>
              </a:rPr>
              <a:t>Symmetric Key</a:t>
            </a:r>
          </a:p>
        </p:txBody>
      </p:sp>
      <p:sp>
        <p:nvSpPr>
          <p:cNvPr id="59" name="TextBox 58"/>
          <p:cNvSpPr txBox="1"/>
          <p:nvPr/>
        </p:nvSpPr>
        <p:spPr>
          <a:xfrm>
            <a:off x="381000" y="5105400"/>
            <a:ext cx="3160713" cy="461963"/>
          </a:xfrm>
          <a:prstGeom prst="rect">
            <a:avLst/>
          </a:prstGeom>
          <a:noFill/>
        </p:spPr>
        <p:txBody>
          <a:bodyPr wrap="none">
            <a:spAutoFit/>
          </a:bodyPr>
          <a:lstStyle/>
          <a:p>
            <a:pPr fontAlgn="auto">
              <a:spcBef>
                <a:spcPts val="0"/>
              </a:spcBef>
              <a:spcAft>
                <a:spcPts val="0"/>
              </a:spcAft>
              <a:defRPr/>
            </a:pPr>
            <a:r>
              <a:rPr lang="en-US" sz="2400" b="1" dirty="0" err="1">
                <a:solidFill>
                  <a:schemeClr val="bg1">
                    <a:lumMod val="75000"/>
                  </a:schemeClr>
                </a:solidFill>
                <a:latin typeface="+mn-lt"/>
                <a:cs typeface="+mn-cs"/>
              </a:rPr>
              <a:t>SlyFi</a:t>
            </a:r>
            <a:r>
              <a:rPr lang="en-US" sz="2400" dirty="0">
                <a:solidFill>
                  <a:schemeClr val="bg1">
                    <a:lumMod val="75000"/>
                  </a:schemeClr>
                </a:solidFill>
                <a:latin typeface="+mn-lt"/>
                <a:cs typeface="+mn-cs"/>
              </a:rPr>
              <a:t>: Discovery/Binding</a:t>
            </a:r>
          </a:p>
        </p:txBody>
      </p:sp>
      <p:sp>
        <p:nvSpPr>
          <p:cNvPr id="60" name="TextBox 59"/>
          <p:cNvSpPr txBox="1"/>
          <p:nvPr/>
        </p:nvSpPr>
        <p:spPr>
          <a:xfrm>
            <a:off x="381000" y="5867400"/>
            <a:ext cx="2490788" cy="461963"/>
          </a:xfrm>
          <a:prstGeom prst="rect">
            <a:avLst/>
          </a:prstGeom>
          <a:noFill/>
        </p:spPr>
        <p:txBody>
          <a:bodyPr wrap="none">
            <a:spAutoFit/>
          </a:bodyPr>
          <a:lstStyle/>
          <a:p>
            <a:pPr fontAlgn="auto">
              <a:spcBef>
                <a:spcPts val="0"/>
              </a:spcBef>
              <a:spcAft>
                <a:spcPts val="0"/>
              </a:spcAft>
              <a:defRPr/>
            </a:pPr>
            <a:r>
              <a:rPr lang="en-US" sz="2400" b="1" dirty="0" err="1">
                <a:solidFill>
                  <a:schemeClr val="bg1">
                    <a:lumMod val="75000"/>
                  </a:schemeClr>
                </a:solidFill>
                <a:latin typeface="+mn-lt"/>
                <a:cs typeface="+mn-cs"/>
              </a:rPr>
              <a:t>SlyFi</a:t>
            </a:r>
            <a:r>
              <a:rPr lang="en-US" sz="2400" dirty="0">
                <a:solidFill>
                  <a:schemeClr val="bg1">
                    <a:lumMod val="75000"/>
                  </a:schemeClr>
                </a:solidFill>
                <a:latin typeface="+mn-lt"/>
                <a:cs typeface="+mn-cs"/>
              </a:rPr>
              <a:t>: Data packets</a:t>
            </a:r>
          </a:p>
        </p:txBody>
      </p:sp>
      <p:pic>
        <p:nvPicPr>
          <p:cNvPr id="15385" name="Picture 131" descr="checkmark"/>
          <p:cNvPicPr>
            <a:picLocks noChangeAspect="1" noChangeArrowheads="1"/>
          </p:cNvPicPr>
          <p:nvPr/>
        </p:nvPicPr>
        <p:blipFill>
          <a:blip r:embed="rId3" cstate="screen"/>
          <a:srcRect/>
          <a:stretch>
            <a:fillRect/>
          </a:stretch>
        </p:blipFill>
        <p:spPr bwMode="auto">
          <a:xfrm>
            <a:off x="7391400" y="2819400"/>
            <a:ext cx="436563" cy="485775"/>
          </a:xfrm>
          <a:prstGeom prst="rect">
            <a:avLst/>
          </a:prstGeom>
          <a:noFill/>
          <a:ln w="9525">
            <a:noFill/>
            <a:miter lim="800000"/>
            <a:headEnd/>
            <a:tailEnd/>
          </a:ln>
        </p:spPr>
      </p:pic>
      <p:pic>
        <p:nvPicPr>
          <p:cNvPr id="15389" name="Picture 68" descr="120px-No_sign.svg.png"/>
          <p:cNvPicPr>
            <a:picLocks noChangeAspect="1"/>
          </p:cNvPicPr>
          <p:nvPr/>
        </p:nvPicPr>
        <p:blipFill>
          <a:blip r:embed="rId4"/>
          <a:srcRect/>
          <a:stretch>
            <a:fillRect/>
          </a:stretch>
        </p:blipFill>
        <p:spPr bwMode="auto">
          <a:xfrm>
            <a:off x="6400800" y="2743200"/>
            <a:ext cx="571500" cy="571500"/>
          </a:xfrm>
          <a:prstGeom prst="rect">
            <a:avLst/>
          </a:prstGeom>
          <a:noFill/>
          <a:ln w="9525">
            <a:noFill/>
            <a:miter lim="800000"/>
            <a:headEnd/>
            <a:tailEnd/>
          </a:ln>
        </p:spPr>
      </p:pic>
      <p:sp>
        <p:nvSpPr>
          <p:cNvPr id="38" name="Slide Number Placeholder 37"/>
          <p:cNvSpPr>
            <a:spLocks noGrp="1"/>
          </p:cNvSpPr>
          <p:nvPr>
            <p:ph type="sldNum" sz="quarter" idx="12"/>
          </p:nvPr>
        </p:nvSpPr>
        <p:spPr/>
        <p:txBody>
          <a:bodyPr/>
          <a:lstStyle/>
          <a:p>
            <a:pPr>
              <a:defRPr/>
            </a:pPr>
            <a:fld id="{D7D3C51C-37C8-4078-85B5-56CAF61A6992}" type="slidenum">
              <a:rPr lang="en-US"/>
              <a:pPr>
                <a:defRPr/>
              </a:pPr>
              <a:t>15</a:t>
            </a:fld>
            <a:endParaRPr lang="en-US" dirty="0"/>
          </a:p>
        </p:txBody>
      </p:sp>
      <p:sp>
        <p:nvSpPr>
          <p:cNvPr id="39" name="TextBox 64"/>
          <p:cNvSpPr txBox="1">
            <a:spLocks noChangeArrowheads="1"/>
          </p:cNvSpPr>
          <p:nvPr/>
        </p:nvSpPr>
        <p:spPr bwMode="auto">
          <a:xfrm>
            <a:off x="35052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
        <p:nvSpPr>
          <p:cNvPr id="40" name="TextBox 64"/>
          <p:cNvSpPr txBox="1">
            <a:spLocks noChangeArrowheads="1"/>
          </p:cNvSpPr>
          <p:nvPr/>
        </p:nvSpPr>
        <p:spPr bwMode="auto">
          <a:xfrm>
            <a:off x="44196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
        <p:nvSpPr>
          <p:cNvPr id="41" name="TextBox 64"/>
          <p:cNvSpPr txBox="1">
            <a:spLocks noChangeArrowheads="1"/>
          </p:cNvSpPr>
          <p:nvPr/>
        </p:nvSpPr>
        <p:spPr bwMode="auto">
          <a:xfrm>
            <a:off x="53340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Tree>
  </p:cSld>
  <p:clrMapOvr>
    <a:masterClrMapping/>
  </p:clrMapOvr>
  <p:transition advTm="21466">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Straw man: MAC Pseudonyms</a:t>
            </a:r>
          </a:p>
        </p:txBody>
      </p:sp>
      <p:sp>
        <p:nvSpPr>
          <p:cNvPr id="3" name="Content Placeholder 2"/>
          <p:cNvSpPr>
            <a:spLocks noGrp="1"/>
          </p:cNvSpPr>
          <p:nvPr>
            <p:ph idx="1"/>
          </p:nvPr>
        </p:nvSpPr>
        <p:spPr>
          <a:xfrm>
            <a:off x="457200" y="1295400"/>
            <a:ext cx="8229600" cy="4876800"/>
          </a:xfrm>
        </p:spPr>
        <p:txBody>
          <a:bodyPr/>
          <a:lstStyle/>
          <a:p>
            <a:pPr eaLnBrk="1" hangingPunct="1">
              <a:defRPr/>
            </a:pPr>
            <a:r>
              <a:rPr lang="en-US" b="1" dirty="0" smtClean="0"/>
              <a:t>Idea</a:t>
            </a:r>
            <a:r>
              <a:rPr lang="en-US" dirty="0" smtClean="0"/>
              <a:t>: change MAC address periodically</a:t>
            </a:r>
          </a:p>
          <a:p>
            <a:pPr lvl="1" eaLnBrk="1" hangingPunct="1">
              <a:defRPr/>
            </a:pPr>
            <a:r>
              <a:rPr lang="en-US" sz="2400" dirty="0" smtClean="0"/>
              <a:t>Per session or when idle </a:t>
            </a:r>
            <a:r>
              <a:rPr lang="en-US" sz="2400" dirty="0" smtClean="0">
                <a:solidFill>
                  <a:schemeClr val="tx1">
                    <a:lumMod val="50000"/>
                    <a:lumOff val="50000"/>
                  </a:schemeClr>
                </a:solidFill>
              </a:rPr>
              <a:t>[</a:t>
            </a:r>
            <a:r>
              <a:rPr lang="en-US" sz="2400" dirty="0" err="1" smtClean="0">
                <a:solidFill>
                  <a:schemeClr val="tx1">
                    <a:lumMod val="50000"/>
                    <a:lumOff val="50000"/>
                  </a:schemeClr>
                </a:solidFill>
              </a:rPr>
              <a:t>Gruteser</a:t>
            </a:r>
            <a:r>
              <a:rPr lang="en-US" sz="2400" dirty="0" smtClean="0">
                <a:solidFill>
                  <a:schemeClr val="tx1">
                    <a:lumMod val="50000"/>
                    <a:lumOff val="50000"/>
                  </a:schemeClr>
                </a:solidFill>
              </a:rPr>
              <a:t> ’05, Jiang ‘07]</a:t>
            </a:r>
          </a:p>
          <a:p>
            <a:pPr eaLnBrk="1" hangingPunct="1">
              <a:defRPr/>
            </a:pPr>
            <a:r>
              <a:rPr lang="en-US" dirty="0" smtClean="0">
                <a:solidFill>
                  <a:srgbClr val="FF0000"/>
                </a:solidFill>
              </a:rPr>
              <a:t>Other fields remain (e.g., in discovery/binding)</a:t>
            </a:r>
          </a:p>
          <a:p>
            <a:pPr lvl="1" eaLnBrk="1" hangingPunct="1">
              <a:defRPr/>
            </a:pPr>
            <a:r>
              <a:rPr lang="en-US" sz="2400" dirty="0" smtClean="0"/>
              <a:t>No mechanism for data authentication/encryption</a:t>
            </a:r>
          </a:p>
          <a:p>
            <a:pPr lvl="1" eaLnBrk="1" hangingPunct="1">
              <a:defRPr/>
            </a:pPr>
            <a:r>
              <a:rPr lang="en-US" sz="2400" dirty="0" smtClean="0"/>
              <a:t>Doesn’t hide network names during discovery or</a:t>
            </a:r>
            <a:br>
              <a:rPr lang="en-US" sz="2400" dirty="0" smtClean="0"/>
            </a:br>
            <a:r>
              <a:rPr lang="en-US" sz="2400" dirty="0" smtClean="0"/>
              <a:t>credentials during authentication</a:t>
            </a:r>
          </a:p>
          <a:p>
            <a:pPr eaLnBrk="1" hangingPunct="1">
              <a:defRPr/>
            </a:pPr>
            <a:r>
              <a:rPr lang="en-US" dirty="0" smtClean="0">
                <a:solidFill>
                  <a:srgbClr val="FF0000"/>
                </a:solidFill>
              </a:rPr>
              <a:t>Pseudonyms are linkable in the short-term</a:t>
            </a:r>
          </a:p>
          <a:p>
            <a:pPr lvl="1" eaLnBrk="1" hangingPunct="1">
              <a:defRPr/>
            </a:pPr>
            <a:r>
              <a:rPr lang="en-US" sz="2400" dirty="0" smtClean="0"/>
              <a:t>Same MAC must be used for each association</a:t>
            </a:r>
          </a:p>
          <a:p>
            <a:pPr lvl="1" eaLnBrk="1" hangingPunct="1">
              <a:defRPr/>
            </a:pPr>
            <a:r>
              <a:rPr lang="en-US" sz="2400" dirty="0" smtClean="0"/>
              <a:t>Data streams still vulnerable to side-channel leaks</a:t>
            </a:r>
          </a:p>
          <a:p>
            <a:pPr eaLnBrk="1" hangingPunct="1">
              <a:defRPr/>
            </a:pPr>
            <a:endParaRPr lang="en-US" dirty="0" smtClean="0"/>
          </a:p>
        </p:txBody>
      </p:sp>
      <p:sp>
        <p:nvSpPr>
          <p:cNvPr id="4" name="Slide Number Placeholder 3"/>
          <p:cNvSpPr>
            <a:spLocks noGrp="1"/>
          </p:cNvSpPr>
          <p:nvPr>
            <p:ph type="sldNum" sz="quarter" idx="12"/>
          </p:nvPr>
        </p:nvSpPr>
        <p:spPr/>
        <p:txBody>
          <a:bodyPr/>
          <a:lstStyle/>
          <a:p>
            <a:pPr>
              <a:defRPr/>
            </a:pPr>
            <a:fld id="{8798CC61-C3E1-4009-A22B-5D658009E0F5}" type="slidenum">
              <a:rPr lang="en-US"/>
              <a:pPr>
                <a:defRPr/>
              </a:pPr>
              <a:t>16</a:t>
            </a:fld>
            <a:endParaRPr lang="en-US" dirty="0"/>
          </a:p>
        </p:txBody>
      </p:sp>
    </p:spTree>
    <p:custDataLst>
      <p:tags r:id="rId1"/>
    </p:custDataLst>
  </p:cSld>
  <p:clrMapOvr>
    <a:masterClrMapping/>
  </p:clrMapOvr>
  <p:transition advTm="867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Solution Summary</a:t>
            </a:r>
          </a:p>
        </p:txBody>
      </p:sp>
      <p:sp>
        <p:nvSpPr>
          <p:cNvPr id="17411" name="Rectangle 12"/>
          <p:cNvSpPr>
            <a:spLocks noChangeArrowheads="1"/>
          </p:cNvSpPr>
          <p:nvPr/>
        </p:nvSpPr>
        <p:spPr bwMode="auto">
          <a:xfrm rot="-2608618">
            <a:off x="6534150" y="1708150"/>
            <a:ext cx="1806575" cy="461963"/>
          </a:xfrm>
          <a:prstGeom prst="rect">
            <a:avLst/>
          </a:prstGeom>
          <a:noFill/>
          <a:ln w="9525">
            <a:noFill/>
            <a:miter lim="800000"/>
            <a:headEnd/>
            <a:tailEnd/>
          </a:ln>
        </p:spPr>
        <p:txBody>
          <a:bodyPr wrap="none">
            <a:spAutoFit/>
          </a:bodyPr>
          <a:lstStyle/>
          <a:p>
            <a:r>
              <a:rPr lang="en-US" sz="2400" b="1">
                <a:latin typeface="Calibri" pitchFamily="34" charset="0"/>
              </a:rPr>
              <a:t>Unlinkability</a:t>
            </a:r>
            <a:endParaRPr lang="en-US" sz="2400">
              <a:latin typeface="Calibri" pitchFamily="34" charset="0"/>
            </a:endParaRPr>
          </a:p>
        </p:txBody>
      </p:sp>
      <p:cxnSp>
        <p:nvCxnSpPr>
          <p:cNvPr id="15" name="Straight Connector 14"/>
          <p:cNvCxnSpPr/>
          <p:nvPr/>
        </p:nvCxnSpPr>
        <p:spPr>
          <a:xfrm rot="5400000">
            <a:off x="2499519" y="4572794"/>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4155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3299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2443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1587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7417" name="Rectangle 39"/>
          <p:cNvSpPr>
            <a:spLocks noChangeArrowheads="1"/>
          </p:cNvSpPr>
          <p:nvPr/>
        </p:nvSpPr>
        <p:spPr bwMode="auto">
          <a:xfrm rot="-2659516">
            <a:off x="5705475" y="1841500"/>
            <a:ext cx="1347788" cy="461963"/>
          </a:xfrm>
          <a:prstGeom prst="rect">
            <a:avLst/>
          </a:prstGeom>
          <a:noFill/>
          <a:ln w="9525">
            <a:noFill/>
            <a:miter lim="800000"/>
            <a:headEnd/>
            <a:tailEnd/>
          </a:ln>
        </p:spPr>
        <p:txBody>
          <a:bodyPr>
            <a:spAutoFit/>
          </a:bodyPr>
          <a:lstStyle/>
          <a:p>
            <a:r>
              <a:rPr lang="en-US" sz="2400" b="1">
                <a:latin typeface="Calibri" pitchFamily="34" charset="0"/>
              </a:rPr>
              <a:t>Integrity</a:t>
            </a:r>
            <a:endParaRPr lang="en-US" sz="2400">
              <a:latin typeface="Calibri" pitchFamily="34" charset="0"/>
            </a:endParaRPr>
          </a:p>
        </p:txBody>
      </p:sp>
      <p:sp>
        <p:nvSpPr>
          <p:cNvPr id="17418" name="Rectangle 40"/>
          <p:cNvSpPr>
            <a:spLocks noChangeArrowheads="1"/>
          </p:cNvSpPr>
          <p:nvPr/>
        </p:nvSpPr>
        <p:spPr bwMode="auto">
          <a:xfrm rot="-2659516">
            <a:off x="4718050" y="1681163"/>
            <a:ext cx="1779588" cy="461962"/>
          </a:xfrm>
          <a:prstGeom prst="rect">
            <a:avLst/>
          </a:prstGeom>
          <a:noFill/>
          <a:ln w="9525">
            <a:noFill/>
            <a:miter lim="800000"/>
            <a:headEnd/>
            <a:tailEnd/>
          </a:ln>
        </p:spPr>
        <p:txBody>
          <a:bodyPr>
            <a:spAutoFit/>
          </a:bodyPr>
          <a:lstStyle/>
          <a:p>
            <a:r>
              <a:rPr lang="en-US" sz="2400" b="1">
                <a:latin typeface="Calibri" pitchFamily="34" charset="0"/>
              </a:rPr>
              <a:t>Authenticity</a:t>
            </a:r>
            <a:endParaRPr lang="en-US" sz="2400">
              <a:latin typeface="Calibri" pitchFamily="34" charset="0"/>
            </a:endParaRPr>
          </a:p>
        </p:txBody>
      </p:sp>
      <p:grpSp>
        <p:nvGrpSpPr>
          <p:cNvPr id="17419" name="Group 42"/>
          <p:cNvGrpSpPr>
            <a:grpSpLocks/>
          </p:cNvGrpSpPr>
          <p:nvPr/>
        </p:nvGrpSpPr>
        <p:grpSpPr bwMode="auto">
          <a:xfrm>
            <a:off x="442913" y="2667000"/>
            <a:ext cx="7620000" cy="3811588"/>
            <a:chOff x="609600" y="2438400"/>
            <a:chExt cx="7620000" cy="3811588"/>
          </a:xfrm>
        </p:grpSpPr>
        <p:grpSp>
          <p:nvGrpSpPr>
            <p:cNvPr id="17444" name="Group 38"/>
            <p:cNvGrpSpPr>
              <a:grpSpLocks/>
            </p:cNvGrpSpPr>
            <p:nvPr/>
          </p:nvGrpSpPr>
          <p:grpSpPr bwMode="auto">
            <a:xfrm>
              <a:off x="609600" y="2438400"/>
              <a:ext cx="7620000" cy="3811588"/>
              <a:chOff x="533400" y="2438400"/>
              <a:chExt cx="8153400" cy="3811588"/>
            </a:xfrm>
          </p:grpSpPr>
          <p:cxnSp>
            <p:nvCxnSpPr>
              <p:cNvPr id="5" name="Straight Connector 4"/>
              <p:cNvCxnSpPr/>
              <p:nvPr/>
            </p:nvCxnSpPr>
            <p:spPr>
              <a:xfrm>
                <a:off x="533400" y="3200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2438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3962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4724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5486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3400" y="6248400"/>
                <a:ext cx="81534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5400000">
              <a:off x="1753394" y="4342606"/>
              <a:ext cx="3810000"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420" name="Rectangle 44"/>
          <p:cNvSpPr>
            <a:spLocks noChangeArrowheads="1"/>
          </p:cNvSpPr>
          <p:nvPr/>
        </p:nvSpPr>
        <p:spPr bwMode="auto">
          <a:xfrm rot="-2614305">
            <a:off x="7516813" y="1858963"/>
            <a:ext cx="1395412" cy="461962"/>
          </a:xfrm>
          <a:prstGeom prst="rect">
            <a:avLst/>
          </a:prstGeom>
          <a:noFill/>
          <a:ln w="9525">
            <a:noFill/>
            <a:miter lim="800000"/>
            <a:headEnd/>
            <a:tailEnd/>
          </a:ln>
        </p:spPr>
        <p:txBody>
          <a:bodyPr wrap="none">
            <a:spAutoFit/>
          </a:bodyPr>
          <a:lstStyle/>
          <a:p>
            <a:r>
              <a:rPr lang="en-US" sz="2400" b="1">
                <a:latin typeface="Calibri" pitchFamily="34" charset="0"/>
              </a:rPr>
              <a:t>Efficiency</a:t>
            </a:r>
            <a:endParaRPr lang="en-US" sz="2400">
              <a:latin typeface="Calibri" pitchFamily="34" charset="0"/>
            </a:endParaRPr>
          </a:p>
        </p:txBody>
      </p:sp>
      <p:sp>
        <p:nvSpPr>
          <p:cNvPr id="17421" name="Rectangle 45"/>
          <p:cNvSpPr>
            <a:spLocks noChangeArrowheads="1"/>
          </p:cNvSpPr>
          <p:nvPr/>
        </p:nvSpPr>
        <p:spPr bwMode="auto">
          <a:xfrm rot="-2699701">
            <a:off x="3746500" y="1655763"/>
            <a:ext cx="2071688" cy="461962"/>
          </a:xfrm>
          <a:prstGeom prst="rect">
            <a:avLst/>
          </a:prstGeom>
          <a:noFill/>
          <a:ln w="9525">
            <a:noFill/>
            <a:miter lim="800000"/>
            <a:headEnd/>
            <a:tailEnd/>
          </a:ln>
        </p:spPr>
        <p:txBody>
          <a:bodyPr wrap="none">
            <a:spAutoFit/>
          </a:bodyPr>
          <a:lstStyle/>
          <a:p>
            <a:r>
              <a:rPr lang="en-US" sz="2400" b="1">
                <a:latin typeface="Calibri" pitchFamily="34" charset="0"/>
              </a:rPr>
              <a:t>Confidentiality</a:t>
            </a:r>
            <a:endParaRPr lang="en-US" sz="2400">
              <a:latin typeface="Calibri" pitchFamily="34" charset="0"/>
            </a:endParaRPr>
          </a:p>
        </p:txBody>
      </p:sp>
      <p:cxnSp>
        <p:nvCxnSpPr>
          <p:cNvPr id="50" name="Straight Connector 49"/>
          <p:cNvCxnSpPr/>
          <p:nvPr/>
        </p:nvCxnSpPr>
        <p:spPr>
          <a:xfrm flipV="1">
            <a:off x="34909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4053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197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2341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1485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051800" y="1220788"/>
            <a:ext cx="15240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17428" name="TextBox 55"/>
          <p:cNvSpPr txBox="1">
            <a:spLocks noChangeArrowheads="1"/>
          </p:cNvSpPr>
          <p:nvPr/>
        </p:nvSpPr>
        <p:spPr bwMode="auto">
          <a:xfrm>
            <a:off x="381000" y="2819400"/>
            <a:ext cx="1695450" cy="461963"/>
          </a:xfrm>
          <a:prstGeom prst="rect">
            <a:avLst/>
          </a:prstGeom>
          <a:noFill/>
          <a:ln w="9525">
            <a:noFill/>
            <a:miter lim="800000"/>
            <a:headEnd/>
            <a:tailEnd/>
          </a:ln>
        </p:spPr>
        <p:txBody>
          <a:bodyPr wrap="none">
            <a:spAutoFit/>
          </a:bodyPr>
          <a:lstStyle/>
          <a:p>
            <a:r>
              <a:rPr lang="en-US" sz="2400">
                <a:latin typeface="Calibri" pitchFamily="34" charset="0"/>
              </a:rPr>
              <a:t>802.11 WPA</a:t>
            </a:r>
          </a:p>
        </p:txBody>
      </p:sp>
      <p:sp>
        <p:nvSpPr>
          <p:cNvPr id="17429" name="TextBox 56"/>
          <p:cNvSpPr txBox="1">
            <a:spLocks noChangeArrowheads="1"/>
          </p:cNvSpPr>
          <p:nvPr/>
        </p:nvSpPr>
        <p:spPr bwMode="auto">
          <a:xfrm>
            <a:off x="381000" y="3581400"/>
            <a:ext cx="2430463" cy="461963"/>
          </a:xfrm>
          <a:prstGeom prst="rect">
            <a:avLst/>
          </a:prstGeom>
          <a:noFill/>
          <a:ln w="9525">
            <a:noFill/>
            <a:miter lim="800000"/>
            <a:headEnd/>
            <a:tailEnd/>
          </a:ln>
        </p:spPr>
        <p:txBody>
          <a:bodyPr wrap="none">
            <a:spAutoFit/>
          </a:bodyPr>
          <a:lstStyle/>
          <a:p>
            <a:r>
              <a:rPr lang="en-US" sz="2400">
                <a:latin typeface="Calibri" pitchFamily="34" charset="0"/>
              </a:rPr>
              <a:t>MAC Pseudonyms</a:t>
            </a:r>
          </a:p>
        </p:txBody>
      </p:sp>
      <p:sp>
        <p:nvSpPr>
          <p:cNvPr id="58" name="TextBox 57"/>
          <p:cNvSpPr txBox="1"/>
          <p:nvPr/>
        </p:nvSpPr>
        <p:spPr>
          <a:xfrm>
            <a:off x="381000" y="4191000"/>
            <a:ext cx="2028825" cy="830263"/>
          </a:xfrm>
          <a:prstGeom prst="rect">
            <a:avLst/>
          </a:prstGeom>
          <a:noFill/>
        </p:spPr>
        <p:txBody>
          <a:bodyPr wrap="none">
            <a:spAutoFit/>
          </a:bodyPr>
          <a:lstStyle/>
          <a:p>
            <a:pPr fontAlgn="auto">
              <a:spcBef>
                <a:spcPts val="0"/>
              </a:spcBef>
              <a:spcAft>
                <a:spcPts val="0"/>
              </a:spcAft>
              <a:defRPr/>
            </a:pPr>
            <a:r>
              <a:rPr lang="en-US" sz="2400" dirty="0">
                <a:solidFill>
                  <a:schemeClr val="bg1">
                    <a:lumMod val="75000"/>
                  </a:schemeClr>
                </a:solidFill>
                <a:latin typeface="+mn-lt"/>
                <a:cs typeface="+mn-cs"/>
              </a:rPr>
              <a:t>Public Key</a:t>
            </a:r>
          </a:p>
          <a:p>
            <a:pPr fontAlgn="auto">
              <a:spcBef>
                <a:spcPts val="0"/>
              </a:spcBef>
              <a:spcAft>
                <a:spcPts val="0"/>
              </a:spcAft>
              <a:defRPr/>
            </a:pPr>
            <a:r>
              <a:rPr lang="en-US" sz="2400" dirty="0">
                <a:solidFill>
                  <a:schemeClr val="bg1">
                    <a:lumMod val="75000"/>
                  </a:schemeClr>
                </a:solidFill>
                <a:latin typeface="+mn-lt"/>
                <a:cs typeface="+mn-cs"/>
              </a:rPr>
              <a:t>Symmetric Key</a:t>
            </a:r>
          </a:p>
        </p:txBody>
      </p:sp>
      <p:sp>
        <p:nvSpPr>
          <p:cNvPr id="59" name="TextBox 58"/>
          <p:cNvSpPr txBox="1"/>
          <p:nvPr/>
        </p:nvSpPr>
        <p:spPr>
          <a:xfrm>
            <a:off x="381000" y="5105400"/>
            <a:ext cx="3160713" cy="461963"/>
          </a:xfrm>
          <a:prstGeom prst="rect">
            <a:avLst/>
          </a:prstGeom>
          <a:noFill/>
        </p:spPr>
        <p:txBody>
          <a:bodyPr wrap="none">
            <a:spAutoFit/>
          </a:bodyPr>
          <a:lstStyle/>
          <a:p>
            <a:pPr fontAlgn="auto">
              <a:spcBef>
                <a:spcPts val="0"/>
              </a:spcBef>
              <a:spcAft>
                <a:spcPts val="0"/>
              </a:spcAft>
              <a:defRPr/>
            </a:pPr>
            <a:r>
              <a:rPr lang="en-US" sz="2400" b="1" dirty="0" err="1">
                <a:solidFill>
                  <a:schemeClr val="bg1">
                    <a:lumMod val="75000"/>
                  </a:schemeClr>
                </a:solidFill>
                <a:latin typeface="+mn-lt"/>
                <a:cs typeface="+mn-cs"/>
              </a:rPr>
              <a:t>SlyFi</a:t>
            </a:r>
            <a:r>
              <a:rPr lang="en-US" sz="2400" dirty="0">
                <a:solidFill>
                  <a:schemeClr val="bg1">
                    <a:lumMod val="75000"/>
                  </a:schemeClr>
                </a:solidFill>
                <a:latin typeface="+mn-lt"/>
                <a:cs typeface="+mn-cs"/>
              </a:rPr>
              <a:t>: Discovery/Binding</a:t>
            </a:r>
          </a:p>
        </p:txBody>
      </p:sp>
      <p:sp>
        <p:nvSpPr>
          <p:cNvPr id="60" name="TextBox 59"/>
          <p:cNvSpPr txBox="1"/>
          <p:nvPr/>
        </p:nvSpPr>
        <p:spPr>
          <a:xfrm>
            <a:off x="381000" y="5867400"/>
            <a:ext cx="2490788" cy="461963"/>
          </a:xfrm>
          <a:prstGeom prst="rect">
            <a:avLst/>
          </a:prstGeom>
          <a:noFill/>
        </p:spPr>
        <p:txBody>
          <a:bodyPr wrap="none">
            <a:spAutoFit/>
          </a:bodyPr>
          <a:lstStyle/>
          <a:p>
            <a:pPr fontAlgn="auto">
              <a:spcBef>
                <a:spcPts val="0"/>
              </a:spcBef>
              <a:spcAft>
                <a:spcPts val="0"/>
              </a:spcAft>
              <a:defRPr/>
            </a:pPr>
            <a:r>
              <a:rPr lang="en-US" sz="2400" b="1" dirty="0" err="1">
                <a:solidFill>
                  <a:schemeClr val="bg1">
                    <a:lumMod val="75000"/>
                  </a:schemeClr>
                </a:solidFill>
                <a:latin typeface="+mn-lt"/>
                <a:cs typeface="+mn-cs"/>
              </a:rPr>
              <a:t>SlyFi</a:t>
            </a:r>
            <a:r>
              <a:rPr lang="en-US" sz="2400" dirty="0">
                <a:solidFill>
                  <a:schemeClr val="bg1">
                    <a:lumMod val="75000"/>
                  </a:schemeClr>
                </a:solidFill>
                <a:latin typeface="+mn-lt"/>
                <a:cs typeface="+mn-cs"/>
              </a:rPr>
              <a:t>: Data packets</a:t>
            </a:r>
          </a:p>
        </p:txBody>
      </p:sp>
      <p:pic>
        <p:nvPicPr>
          <p:cNvPr id="17433" name="Picture 131" descr="checkmark"/>
          <p:cNvPicPr>
            <a:picLocks noChangeAspect="1" noChangeArrowheads="1"/>
          </p:cNvPicPr>
          <p:nvPr/>
        </p:nvPicPr>
        <p:blipFill>
          <a:blip r:embed="rId3" cstate="screen"/>
          <a:srcRect/>
          <a:stretch>
            <a:fillRect/>
          </a:stretch>
        </p:blipFill>
        <p:spPr bwMode="auto">
          <a:xfrm>
            <a:off x="7391400" y="2819400"/>
            <a:ext cx="436563" cy="485775"/>
          </a:xfrm>
          <a:prstGeom prst="rect">
            <a:avLst/>
          </a:prstGeom>
          <a:noFill/>
          <a:ln w="9525">
            <a:noFill/>
            <a:miter lim="800000"/>
            <a:headEnd/>
            <a:tailEnd/>
          </a:ln>
        </p:spPr>
      </p:pic>
      <p:sp>
        <p:nvSpPr>
          <p:cNvPr id="17434" name="TextBox 64"/>
          <p:cNvSpPr txBox="1">
            <a:spLocks noChangeArrowheads="1"/>
          </p:cNvSpPr>
          <p:nvPr/>
        </p:nvSpPr>
        <p:spPr bwMode="auto">
          <a:xfrm>
            <a:off x="35052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pic>
        <p:nvPicPr>
          <p:cNvPr id="17437" name="Picture 68" descr="120px-No_sign.svg.png"/>
          <p:cNvPicPr>
            <a:picLocks noChangeAspect="1"/>
          </p:cNvPicPr>
          <p:nvPr/>
        </p:nvPicPr>
        <p:blipFill>
          <a:blip r:embed="rId4"/>
          <a:srcRect/>
          <a:stretch>
            <a:fillRect/>
          </a:stretch>
        </p:blipFill>
        <p:spPr bwMode="auto">
          <a:xfrm>
            <a:off x="6400800" y="2743200"/>
            <a:ext cx="571500" cy="571500"/>
          </a:xfrm>
          <a:prstGeom prst="rect">
            <a:avLst/>
          </a:prstGeom>
          <a:noFill/>
          <a:ln w="9525">
            <a:noFill/>
            <a:miter lim="800000"/>
            <a:headEnd/>
            <a:tailEnd/>
          </a:ln>
        </p:spPr>
      </p:pic>
      <p:sp>
        <p:nvSpPr>
          <p:cNvPr id="17438" name="TextBox 37"/>
          <p:cNvSpPr txBox="1">
            <a:spLocks noChangeArrowheads="1"/>
          </p:cNvSpPr>
          <p:nvPr/>
        </p:nvSpPr>
        <p:spPr bwMode="auto">
          <a:xfrm>
            <a:off x="6248400" y="3505200"/>
            <a:ext cx="914400" cy="646331"/>
          </a:xfrm>
          <a:prstGeom prst="rect">
            <a:avLst/>
          </a:prstGeom>
          <a:noFill/>
          <a:ln w="9525">
            <a:noFill/>
            <a:miter lim="800000"/>
            <a:headEnd/>
            <a:tailEnd/>
          </a:ln>
        </p:spPr>
        <p:txBody>
          <a:bodyPr wrap="square">
            <a:spAutoFit/>
          </a:bodyPr>
          <a:lstStyle/>
          <a:p>
            <a:pPr algn="ctr"/>
            <a:r>
              <a:rPr lang="en-US" b="1" dirty="0" smtClean="0">
                <a:latin typeface="Calibri" pitchFamily="34" charset="0"/>
              </a:rPr>
              <a:t>Long Term</a:t>
            </a:r>
          </a:p>
        </p:txBody>
      </p:sp>
      <p:pic>
        <p:nvPicPr>
          <p:cNvPr id="17439" name="Picture 38" descr="120px-No_sign.svg.png"/>
          <p:cNvPicPr>
            <a:picLocks noChangeAspect="1"/>
          </p:cNvPicPr>
          <p:nvPr/>
        </p:nvPicPr>
        <p:blipFill>
          <a:blip r:embed="rId4"/>
          <a:srcRect/>
          <a:stretch>
            <a:fillRect/>
          </a:stretch>
        </p:blipFill>
        <p:spPr bwMode="auto">
          <a:xfrm>
            <a:off x="5486400" y="3505200"/>
            <a:ext cx="571500" cy="571500"/>
          </a:xfrm>
          <a:prstGeom prst="rect">
            <a:avLst/>
          </a:prstGeom>
          <a:noFill/>
          <a:ln w="9525">
            <a:noFill/>
            <a:miter lim="800000"/>
            <a:headEnd/>
            <a:tailEnd/>
          </a:ln>
        </p:spPr>
      </p:pic>
      <p:pic>
        <p:nvPicPr>
          <p:cNvPr id="17440" name="Picture 42" descr="120px-No_sign.svg.png"/>
          <p:cNvPicPr>
            <a:picLocks noChangeAspect="1"/>
          </p:cNvPicPr>
          <p:nvPr/>
        </p:nvPicPr>
        <p:blipFill>
          <a:blip r:embed="rId4"/>
          <a:srcRect/>
          <a:stretch>
            <a:fillRect/>
          </a:stretch>
        </p:blipFill>
        <p:spPr bwMode="auto">
          <a:xfrm>
            <a:off x="4572000" y="3505200"/>
            <a:ext cx="571500" cy="571500"/>
          </a:xfrm>
          <a:prstGeom prst="rect">
            <a:avLst/>
          </a:prstGeom>
          <a:noFill/>
          <a:ln w="9525">
            <a:noFill/>
            <a:miter lim="800000"/>
            <a:headEnd/>
            <a:tailEnd/>
          </a:ln>
        </p:spPr>
      </p:pic>
      <p:pic>
        <p:nvPicPr>
          <p:cNvPr id="17441" name="Picture 43" descr="120px-No_sign.svg.png"/>
          <p:cNvPicPr>
            <a:picLocks noChangeAspect="1"/>
          </p:cNvPicPr>
          <p:nvPr/>
        </p:nvPicPr>
        <p:blipFill>
          <a:blip r:embed="rId4"/>
          <a:srcRect/>
          <a:stretch>
            <a:fillRect/>
          </a:stretch>
        </p:blipFill>
        <p:spPr bwMode="auto">
          <a:xfrm>
            <a:off x="3657600" y="3505200"/>
            <a:ext cx="571500" cy="571500"/>
          </a:xfrm>
          <a:prstGeom prst="rect">
            <a:avLst/>
          </a:prstGeom>
          <a:noFill/>
          <a:ln w="9525">
            <a:noFill/>
            <a:miter lim="800000"/>
            <a:headEnd/>
            <a:tailEnd/>
          </a:ln>
        </p:spPr>
      </p:pic>
      <p:pic>
        <p:nvPicPr>
          <p:cNvPr id="17442" name="Picture 131" descr="checkmark"/>
          <p:cNvPicPr>
            <a:picLocks noChangeAspect="1" noChangeArrowheads="1"/>
          </p:cNvPicPr>
          <p:nvPr/>
        </p:nvPicPr>
        <p:blipFill>
          <a:blip r:embed="rId3" cstate="screen"/>
          <a:srcRect/>
          <a:stretch>
            <a:fillRect/>
          </a:stretch>
        </p:blipFill>
        <p:spPr bwMode="auto">
          <a:xfrm>
            <a:off x="7391400" y="3581400"/>
            <a:ext cx="436563" cy="485775"/>
          </a:xfrm>
          <a:prstGeom prst="rect">
            <a:avLst/>
          </a:prstGeom>
          <a:noFill/>
          <a:ln w="9525">
            <a:noFill/>
            <a:miter lim="800000"/>
            <a:headEnd/>
            <a:tailEnd/>
          </a:ln>
        </p:spPr>
      </p:pic>
      <p:sp>
        <p:nvSpPr>
          <p:cNvPr id="43" name="Slide Number Placeholder 42"/>
          <p:cNvSpPr>
            <a:spLocks noGrp="1"/>
          </p:cNvSpPr>
          <p:nvPr>
            <p:ph type="sldNum" sz="quarter" idx="12"/>
          </p:nvPr>
        </p:nvSpPr>
        <p:spPr/>
        <p:txBody>
          <a:bodyPr/>
          <a:lstStyle/>
          <a:p>
            <a:pPr>
              <a:defRPr/>
            </a:pPr>
            <a:fld id="{F0C5E546-9FFD-4EB6-BDE0-D2498B9F2655}" type="slidenum">
              <a:rPr lang="en-US"/>
              <a:pPr>
                <a:defRPr/>
              </a:pPr>
              <a:t>17</a:t>
            </a:fld>
            <a:endParaRPr lang="en-US" dirty="0"/>
          </a:p>
        </p:txBody>
      </p:sp>
      <p:sp>
        <p:nvSpPr>
          <p:cNvPr id="44" name="TextBox 64"/>
          <p:cNvSpPr txBox="1">
            <a:spLocks noChangeArrowheads="1"/>
          </p:cNvSpPr>
          <p:nvPr/>
        </p:nvSpPr>
        <p:spPr bwMode="auto">
          <a:xfrm>
            <a:off x="44196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
        <p:nvSpPr>
          <p:cNvPr id="45" name="TextBox 64"/>
          <p:cNvSpPr txBox="1">
            <a:spLocks noChangeArrowheads="1"/>
          </p:cNvSpPr>
          <p:nvPr/>
        </p:nvSpPr>
        <p:spPr bwMode="auto">
          <a:xfrm>
            <a:off x="53340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Tree>
  </p:cSld>
  <p:clrMapOvr>
    <a:masterClrMapping/>
  </p:clrMapOvr>
  <p:transition advTm="12324">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Straw man: Encrypt Everything</a:t>
            </a:r>
          </a:p>
        </p:txBody>
      </p:sp>
      <p:sp>
        <p:nvSpPr>
          <p:cNvPr id="15" name="Slide Number Placeholder 14"/>
          <p:cNvSpPr>
            <a:spLocks noGrp="1"/>
          </p:cNvSpPr>
          <p:nvPr>
            <p:ph type="sldNum" sz="quarter" idx="12"/>
          </p:nvPr>
        </p:nvSpPr>
        <p:spPr/>
        <p:txBody>
          <a:bodyPr/>
          <a:lstStyle/>
          <a:p>
            <a:pPr>
              <a:defRPr/>
            </a:pPr>
            <a:fld id="{9C46BD92-2628-4BD6-A745-2A3693E7F214}" type="slidenum">
              <a:rPr lang="en-US"/>
              <a:pPr>
                <a:defRPr/>
              </a:pPr>
              <a:t>18</a:t>
            </a:fld>
            <a:endParaRPr lang="en-US" dirty="0"/>
          </a:p>
        </p:txBody>
      </p:sp>
      <p:sp>
        <p:nvSpPr>
          <p:cNvPr id="40" name="Rectangle 39"/>
          <p:cNvSpPr/>
          <p:nvPr/>
        </p:nvSpPr>
        <p:spPr>
          <a:xfrm>
            <a:off x="3657600" y="1447800"/>
            <a:ext cx="1828800" cy="76200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Bootstrap</a:t>
            </a:r>
            <a:endParaRPr lang="en-US" sz="2800" dirty="0">
              <a:solidFill>
                <a:schemeClr val="tx1"/>
              </a:solidFill>
            </a:endParaRPr>
          </a:p>
        </p:txBody>
      </p:sp>
      <p:grpSp>
        <p:nvGrpSpPr>
          <p:cNvPr id="18440" name="Group 9"/>
          <p:cNvGrpSpPr>
            <a:grpSpLocks/>
          </p:cNvGrpSpPr>
          <p:nvPr/>
        </p:nvGrpSpPr>
        <p:grpSpPr bwMode="auto">
          <a:xfrm>
            <a:off x="1687512" y="2243137"/>
            <a:ext cx="2590800" cy="685800"/>
            <a:chOff x="2743200" y="2209800"/>
            <a:chExt cx="2590800" cy="685801"/>
          </a:xfrm>
        </p:grpSpPr>
        <p:pic>
          <p:nvPicPr>
            <p:cNvPr id="18448" name="Picture 7" descr="postit.png"/>
            <p:cNvPicPr>
              <a:picLocks noChangeAspect="1"/>
            </p:cNvPicPr>
            <p:nvPr/>
          </p:nvPicPr>
          <p:blipFill>
            <a:blip r:embed="rId3" cstate="screen"/>
            <a:srcRect/>
            <a:stretch>
              <a:fillRect/>
            </a:stretch>
          </p:blipFill>
          <p:spPr bwMode="auto">
            <a:xfrm>
              <a:off x="2743200" y="2209801"/>
              <a:ext cx="2590800" cy="685800"/>
            </a:xfrm>
            <a:prstGeom prst="rect">
              <a:avLst/>
            </a:prstGeom>
            <a:noFill/>
            <a:ln w="9525">
              <a:noFill/>
              <a:miter lim="800000"/>
              <a:headEnd/>
              <a:tailEnd/>
            </a:ln>
          </p:spPr>
        </p:pic>
        <p:sp>
          <p:nvSpPr>
            <p:cNvPr id="47" name="TextBox 8"/>
            <p:cNvSpPr txBox="1">
              <a:spLocks noChangeArrowheads="1"/>
            </p:cNvSpPr>
            <p:nvPr/>
          </p:nvSpPr>
          <p:spPr bwMode="auto">
            <a:xfrm>
              <a:off x="2971800" y="2209800"/>
              <a:ext cx="2076450" cy="646114"/>
            </a:xfrm>
            <a:prstGeom prst="rect">
              <a:avLst/>
            </a:prstGeom>
            <a:noFill/>
            <a:ln w="9525">
              <a:noFill/>
              <a:miter lim="800000"/>
              <a:headEnd/>
              <a:tailEnd/>
            </a:ln>
          </p:spPr>
          <p:txBody>
            <a:bodyPr wrap="none">
              <a:spAutoFit/>
            </a:bodyPr>
            <a:lstStyle/>
            <a:p>
              <a:pPr>
                <a:defRPr/>
              </a:pPr>
              <a:r>
                <a:rPr lang="en-US" dirty="0">
                  <a:solidFill>
                    <a:schemeClr val="bg1">
                      <a:lumMod val="50000"/>
                    </a:schemeClr>
                  </a:solidFill>
                  <a:latin typeface="Calibri" pitchFamily="34" charset="0"/>
                </a:rPr>
                <a:t>SSID: Bob’s Network</a:t>
              </a:r>
            </a:p>
            <a:p>
              <a:pPr>
                <a:defRPr/>
              </a:pPr>
              <a:r>
                <a:rPr lang="en-US" dirty="0">
                  <a:solidFill>
                    <a:schemeClr val="bg1">
                      <a:lumMod val="50000"/>
                    </a:schemeClr>
                  </a:solidFill>
                  <a:latin typeface="Calibri" pitchFamily="34" charset="0"/>
                </a:rPr>
                <a:t>Key: 0x2384949…</a:t>
              </a:r>
            </a:p>
          </p:txBody>
        </p:sp>
      </p:grpSp>
      <p:grpSp>
        <p:nvGrpSpPr>
          <p:cNvPr id="18441" name="Group 30"/>
          <p:cNvGrpSpPr>
            <a:grpSpLocks/>
          </p:cNvGrpSpPr>
          <p:nvPr/>
        </p:nvGrpSpPr>
        <p:grpSpPr bwMode="auto">
          <a:xfrm>
            <a:off x="4953000" y="2286000"/>
            <a:ext cx="2590800" cy="685800"/>
            <a:chOff x="2743200" y="2209800"/>
            <a:chExt cx="2590800" cy="685801"/>
          </a:xfrm>
        </p:grpSpPr>
        <p:pic>
          <p:nvPicPr>
            <p:cNvPr id="18446" name="Picture 31" descr="postit.png"/>
            <p:cNvPicPr>
              <a:picLocks noChangeAspect="1"/>
            </p:cNvPicPr>
            <p:nvPr/>
          </p:nvPicPr>
          <p:blipFill>
            <a:blip r:embed="rId3" cstate="screen"/>
            <a:srcRect/>
            <a:stretch>
              <a:fillRect/>
            </a:stretch>
          </p:blipFill>
          <p:spPr bwMode="auto">
            <a:xfrm>
              <a:off x="2743200" y="2209801"/>
              <a:ext cx="2590800" cy="685800"/>
            </a:xfrm>
            <a:prstGeom prst="rect">
              <a:avLst/>
            </a:prstGeom>
            <a:noFill/>
            <a:ln w="9525">
              <a:noFill/>
              <a:miter lim="800000"/>
              <a:headEnd/>
              <a:tailEnd/>
            </a:ln>
          </p:spPr>
        </p:pic>
        <p:sp>
          <p:nvSpPr>
            <p:cNvPr id="45" name="TextBox 32"/>
            <p:cNvSpPr txBox="1">
              <a:spLocks noChangeArrowheads="1"/>
            </p:cNvSpPr>
            <p:nvPr/>
          </p:nvSpPr>
          <p:spPr bwMode="auto">
            <a:xfrm>
              <a:off x="2971800" y="2209800"/>
              <a:ext cx="1981200" cy="646113"/>
            </a:xfrm>
            <a:prstGeom prst="rect">
              <a:avLst/>
            </a:prstGeom>
            <a:noFill/>
            <a:ln w="9525">
              <a:noFill/>
              <a:miter lim="800000"/>
              <a:headEnd/>
              <a:tailEnd/>
            </a:ln>
          </p:spPr>
          <p:txBody>
            <a:bodyPr>
              <a:spAutoFit/>
            </a:bodyPr>
            <a:lstStyle/>
            <a:p>
              <a:pPr>
                <a:defRPr/>
              </a:pPr>
              <a:r>
                <a:rPr lang="en-US" dirty="0">
                  <a:solidFill>
                    <a:schemeClr val="bg1">
                      <a:lumMod val="50000"/>
                    </a:schemeClr>
                  </a:solidFill>
                  <a:latin typeface="Calibri" pitchFamily="34" charset="0"/>
                </a:rPr>
                <a:t>Username: Alice</a:t>
              </a:r>
            </a:p>
            <a:p>
              <a:pPr>
                <a:defRPr/>
              </a:pPr>
              <a:r>
                <a:rPr lang="en-US" dirty="0">
                  <a:solidFill>
                    <a:schemeClr val="bg1">
                      <a:lumMod val="50000"/>
                    </a:schemeClr>
                  </a:solidFill>
                  <a:latin typeface="Calibri" pitchFamily="34" charset="0"/>
                </a:rPr>
                <a:t>Key: 0x348190…</a:t>
              </a:r>
            </a:p>
          </p:txBody>
        </p:sp>
      </p:grpSp>
      <p:pic>
        <p:nvPicPr>
          <p:cNvPr id="18442" name="Picture 10" descr="dell_laptop_0_0"/>
          <p:cNvPicPr>
            <a:picLocks noChangeAspect="1" noChangeArrowheads="1"/>
          </p:cNvPicPr>
          <p:nvPr/>
        </p:nvPicPr>
        <p:blipFill>
          <a:blip r:embed="rId4" cstate="screen"/>
          <a:srcRect/>
          <a:stretch>
            <a:fillRect/>
          </a:stretch>
        </p:blipFill>
        <p:spPr bwMode="auto">
          <a:xfrm>
            <a:off x="915987" y="2457450"/>
            <a:ext cx="679450" cy="579437"/>
          </a:xfrm>
          <a:prstGeom prst="rect">
            <a:avLst/>
          </a:prstGeom>
          <a:noFill/>
          <a:ln w="9525">
            <a:noFill/>
            <a:miter lim="800000"/>
            <a:headEnd/>
            <a:tailEnd/>
          </a:ln>
        </p:spPr>
      </p:pic>
      <p:pic>
        <p:nvPicPr>
          <p:cNvPr id="18443" name="Picture 11" descr="ap2"/>
          <p:cNvPicPr>
            <a:picLocks noChangeAspect="1" noChangeArrowheads="1"/>
          </p:cNvPicPr>
          <p:nvPr/>
        </p:nvPicPr>
        <p:blipFill>
          <a:blip r:embed="rId5" cstate="screen"/>
          <a:srcRect/>
          <a:stretch>
            <a:fillRect/>
          </a:stretch>
        </p:blipFill>
        <p:spPr bwMode="auto">
          <a:xfrm>
            <a:off x="7470774" y="2428875"/>
            <a:ext cx="612775" cy="612775"/>
          </a:xfrm>
          <a:prstGeom prst="rect">
            <a:avLst/>
          </a:prstGeom>
          <a:noFill/>
          <a:ln w="9525">
            <a:noFill/>
            <a:miter lim="800000"/>
            <a:headEnd/>
            <a:tailEnd/>
          </a:ln>
        </p:spPr>
      </p:pic>
      <p:pic>
        <p:nvPicPr>
          <p:cNvPr id="18444" name="Picture 12" descr="alice.png"/>
          <p:cNvPicPr>
            <a:picLocks noChangeAspect="1"/>
          </p:cNvPicPr>
          <p:nvPr/>
        </p:nvPicPr>
        <p:blipFill>
          <a:blip r:embed="rId6"/>
          <a:srcRect/>
          <a:stretch>
            <a:fillRect/>
          </a:stretch>
        </p:blipFill>
        <p:spPr bwMode="auto">
          <a:xfrm>
            <a:off x="460374" y="2243137"/>
            <a:ext cx="688975" cy="700088"/>
          </a:xfrm>
          <a:prstGeom prst="rect">
            <a:avLst/>
          </a:prstGeom>
          <a:noFill/>
          <a:ln w="9525">
            <a:noFill/>
            <a:miter lim="800000"/>
            <a:headEnd/>
            <a:tailEnd/>
          </a:ln>
        </p:spPr>
      </p:pic>
      <p:pic>
        <p:nvPicPr>
          <p:cNvPr id="18445" name="Picture 13" descr="bob.png"/>
          <p:cNvPicPr>
            <a:picLocks noChangeAspect="1"/>
          </p:cNvPicPr>
          <p:nvPr/>
        </p:nvPicPr>
        <p:blipFill>
          <a:blip r:embed="rId7" cstate="screen"/>
          <a:srcRect/>
          <a:stretch>
            <a:fillRect/>
          </a:stretch>
        </p:blipFill>
        <p:spPr bwMode="auto">
          <a:xfrm>
            <a:off x="7935912" y="2395537"/>
            <a:ext cx="687387" cy="706438"/>
          </a:xfrm>
          <a:prstGeom prst="rect">
            <a:avLst/>
          </a:prstGeom>
          <a:noFill/>
          <a:ln w="9525">
            <a:noFill/>
            <a:miter lim="800000"/>
            <a:headEnd/>
            <a:tailEnd/>
          </a:ln>
        </p:spPr>
      </p:pic>
      <p:grpSp>
        <p:nvGrpSpPr>
          <p:cNvPr id="18" name="Group 99"/>
          <p:cNvGrpSpPr>
            <a:grpSpLocks/>
          </p:cNvGrpSpPr>
          <p:nvPr/>
        </p:nvGrpSpPr>
        <p:grpSpPr bwMode="auto">
          <a:xfrm>
            <a:off x="609600" y="3505200"/>
            <a:ext cx="6324600" cy="838200"/>
            <a:chOff x="609600" y="3505200"/>
            <a:chExt cx="6324600" cy="838200"/>
          </a:xfrm>
          <a:effectLst>
            <a:outerShdw blurRad="50800" dist="38100" dir="2700000" algn="tl" rotWithShape="0">
              <a:prstClr val="black">
                <a:alpha val="40000"/>
              </a:prstClr>
            </a:outerShdw>
          </a:effectLst>
        </p:grpSpPr>
        <p:sp>
          <p:nvSpPr>
            <p:cNvPr id="19" name="Rectangle 18"/>
            <p:cNvSpPr/>
            <p:nvPr/>
          </p:nvSpPr>
          <p:spPr>
            <a:xfrm>
              <a:off x="609600" y="3505200"/>
              <a:ext cx="18288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Discover</a:t>
              </a:r>
              <a:endParaRPr lang="en-US" sz="2800" dirty="0">
                <a:solidFill>
                  <a:schemeClr val="tx1"/>
                </a:solidFill>
              </a:endParaRPr>
            </a:p>
          </p:txBody>
        </p:sp>
        <p:grpSp>
          <p:nvGrpSpPr>
            <p:cNvPr id="20" name="Group 26"/>
            <p:cNvGrpSpPr>
              <a:grpSpLocks/>
            </p:cNvGrpSpPr>
            <p:nvPr/>
          </p:nvGrpSpPr>
          <p:grpSpPr bwMode="auto">
            <a:xfrm>
              <a:off x="2667000" y="3505202"/>
              <a:ext cx="3962400" cy="381000"/>
              <a:chOff x="2744714" y="3352116"/>
              <a:chExt cx="3962400" cy="381311"/>
            </a:xfrm>
          </p:grpSpPr>
          <p:sp>
            <p:nvSpPr>
              <p:cNvPr id="24" name="Rectangle 23"/>
              <p:cNvSpPr/>
              <p:nvPr/>
            </p:nvSpPr>
            <p:spPr bwMode="auto">
              <a:xfrm>
                <a:off x="2744714" y="3352116"/>
                <a:ext cx="1600200"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25" name="Rectangle 24"/>
              <p:cNvSpPr/>
              <p:nvPr/>
            </p:nvSpPr>
            <p:spPr bwMode="auto">
              <a:xfrm>
                <a:off x="4344914" y="3352116"/>
                <a:ext cx="2362200"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nvGrpSpPr>
            <p:cNvPr id="21" name="Group 27"/>
            <p:cNvGrpSpPr>
              <a:grpSpLocks/>
            </p:cNvGrpSpPr>
            <p:nvPr/>
          </p:nvGrpSpPr>
          <p:grpSpPr bwMode="auto">
            <a:xfrm>
              <a:off x="2971800" y="3962402"/>
              <a:ext cx="3962400" cy="381000"/>
              <a:chOff x="2744714" y="3352488"/>
              <a:chExt cx="3962400" cy="381311"/>
            </a:xfrm>
          </p:grpSpPr>
          <p:sp>
            <p:nvSpPr>
              <p:cNvPr id="22" name="Rectangle 21"/>
              <p:cNvSpPr/>
              <p:nvPr/>
            </p:nvSpPr>
            <p:spPr bwMode="auto">
              <a:xfrm>
                <a:off x="2744714" y="3352488"/>
                <a:ext cx="1600200"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23" name="Rectangle 22"/>
              <p:cNvSpPr/>
              <p:nvPr/>
            </p:nvSpPr>
            <p:spPr bwMode="auto">
              <a:xfrm>
                <a:off x="4344914" y="3352488"/>
                <a:ext cx="2362200"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grpSp>
        <p:nvGrpSpPr>
          <p:cNvPr id="26" name="Group 100"/>
          <p:cNvGrpSpPr>
            <a:grpSpLocks/>
          </p:cNvGrpSpPr>
          <p:nvPr/>
        </p:nvGrpSpPr>
        <p:grpSpPr bwMode="auto">
          <a:xfrm>
            <a:off x="609600" y="4572000"/>
            <a:ext cx="6400800" cy="838200"/>
            <a:chOff x="609600" y="4571316"/>
            <a:chExt cx="6400726" cy="838884"/>
          </a:xfrm>
          <a:effectLst>
            <a:outerShdw blurRad="50800" dist="38100" dir="2700000" algn="tl" rotWithShape="0">
              <a:prstClr val="black">
                <a:alpha val="40000"/>
              </a:prstClr>
            </a:outerShdw>
          </a:effectLst>
        </p:grpSpPr>
        <p:sp>
          <p:nvSpPr>
            <p:cNvPr id="27" name="Rectangle 26"/>
            <p:cNvSpPr/>
            <p:nvPr/>
          </p:nvSpPr>
          <p:spPr bwMode="auto">
            <a:xfrm>
              <a:off x="2666976" y="4571316"/>
              <a:ext cx="1600182"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28" name="Rectangle 27"/>
            <p:cNvSpPr/>
            <p:nvPr/>
          </p:nvSpPr>
          <p:spPr bwMode="auto">
            <a:xfrm>
              <a:off x="4267158" y="4571316"/>
              <a:ext cx="2362173"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29" name="Rectangle 28"/>
            <p:cNvSpPr/>
            <p:nvPr/>
          </p:nvSpPr>
          <p:spPr bwMode="auto">
            <a:xfrm>
              <a:off x="3047972" y="5028889"/>
              <a:ext cx="1600182"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30" name="Rectangle 29"/>
            <p:cNvSpPr/>
            <p:nvPr/>
          </p:nvSpPr>
          <p:spPr bwMode="auto">
            <a:xfrm>
              <a:off x="4648153" y="5028889"/>
              <a:ext cx="2362173"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31" name="Rectangle 30"/>
            <p:cNvSpPr/>
            <p:nvPr/>
          </p:nvSpPr>
          <p:spPr>
            <a:xfrm>
              <a:off x="609600" y="45713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Authenticate</a:t>
              </a:r>
            </a:p>
            <a:p>
              <a:pPr algn="ctr">
                <a:defRPr/>
              </a:pPr>
              <a:r>
                <a:rPr lang="en-US" sz="2400" dirty="0">
                  <a:solidFill>
                    <a:schemeClr val="tx1"/>
                  </a:solidFill>
                </a:rPr>
                <a:t>and Bind</a:t>
              </a:r>
            </a:p>
          </p:txBody>
        </p:sp>
      </p:grpSp>
      <p:grpSp>
        <p:nvGrpSpPr>
          <p:cNvPr id="32" name="Group 101"/>
          <p:cNvGrpSpPr>
            <a:grpSpLocks/>
          </p:cNvGrpSpPr>
          <p:nvPr/>
        </p:nvGrpSpPr>
        <p:grpSpPr bwMode="auto">
          <a:xfrm>
            <a:off x="609600" y="5638800"/>
            <a:ext cx="6400800" cy="838200"/>
            <a:chOff x="609600" y="5638116"/>
            <a:chExt cx="6400726" cy="838884"/>
          </a:xfrm>
          <a:effectLst>
            <a:outerShdw blurRad="50800" dist="38100" dir="2700000" algn="tl" rotWithShape="0">
              <a:prstClr val="black">
                <a:alpha val="40000"/>
              </a:prstClr>
            </a:outerShdw>
          </a:effectLst>
        </p:grpSpPr>
        <p:sp>
          <p:nvSpPr>
            <p:cNvPr id="33" name="Rectangle 32"/>
            <p:cNvSpPr/>
            <p:nvPr/>
          </p:nvSpPr>
          <p:spPr bwMode="auto">
            <a:xfrm>
              <a:off x="2666976" y="5638116"/>
              <a:ext cx="1752580"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34" name="Rectangle 33"/>
            <p:cNvSpPr/>
            <p:nvPr/>
          </p:nvSpPr>
          <p:spPr bwMode="auto">
            <a:xfrm>
              <a:off x="4419556" y="5638116"/>
              <a:ext cx="2209774"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35" name="Rectangle 34"/>
            <p:cNvSpPr/>
            <p:nvPr/>
          </p:nvSpPr>
          <p:spPr bwMode="auto">
            <a:xfrm>
              <a:off x="2895574" y="6095689"/>
              <a:ext cx="1752581"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tx1"/>
                </a:solidFill>
              </a:endParaRPr>
            </a:p>
          </p:txBody>
        </p:sp>
        <p:sp>
          <p:nvSpPr>
            <p:cNvPr id="36" name="Rectangle 35"/>
            <p:cNvSpPr/>
            <p:nvPr/>
          </p:nvSpPr>
          <p:spPr bwMode="auto">
            <a:xfrm>
              <a:off x="4648153" y="6095689"/>
              <a:ext cx="2362173" cy="381311"/>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37" name="Rectangle 36"/>
            <p:cNvSpPr/>
            <p:nvPr/>
          </p:nvSpPr>
          <p:spPr>
            <a:xfrm>
              <a:off x="609600" y="56381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Send Data</a:t>
              </a:r>
              <a:endParaRPr lang="en-US" sz="2800" dirty="0">
                <a:solidFill>
                  <a:schemeClr val="tx1"/>
                </a:solidFill>
              </a:endParaRPr>
            </a:p>
          </p:txBody>
        </p:sp>
      </p:grpSp>
      <p:sp>
        <p:nvSpPr>
          <p:cNvPr id="38" name="Rectangle 37"/>
          <p:cNvSpPr/>
          <p:nvPr/>
        </p:nvSpPr>
        <p:spPr bwMode="auto">
          <a:xfrm>
            <a:off x="381000" y="3352800"/>
            <a:ext cx="8153400" cy="33528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7" name="TextBox 53"/>
          <p:cNvSpPr txBox="1">
            <a:spLocks noChangeArrowheads="1"/>
          </p:cNvSpPr>
          <p:nvPr/>
        </p:nvSpPr>
        <p:spPr bwMode="auto">
          <a:xfrm>
            <a:off x="838200" y="3276600"/>
            <a:ext cx="7548563" cy="523220"/>
          </a:xfrm>
          <a:prstGeom prst="rect">
            <a:avLst/>
          </a:prstGeom>
          <a:noFill/>
          <a:ln w="9525">
            <a:noFill/>
            <a:miter lim="800000"/>
            <a:headEnd/>
            <a:tailEnd/>
          </a:ln>
        </p:spPr>
        <p:txBody>
          <a:bodyPr>
            <a:spAutoFit/>
          </a:bodyPr>
          <a:lstStyle/>
          <a:p>
            <a:pPr algn="ctr"/>
            <a:r>
              <a:rPr lang="en-US" sz="2800" b="1" dirty="0">
                <a:latin typeface="Calibri" pitchFamily="34" charset="0"/>
              </a:rPr>
              <a:t>Idea</a:t>
            </a:r>
            <a:r>
              <a:rPr lang="en-US" sz="2800" dirty="0">
                <a:latin typeface="Calibri" pitchFamily="34" charset="0"/>
              </a:rPr>
              <a:t>: Use bootstrapped keys to encrypt </a:t>
            </a:r>
            <a:r>
              <a:rPr lang="en-US" sz="2800" dirty="0" smtClean="0">
                <a:latin typeface="Calibri" pitchFamily="34" charset="0"/>
              </a:rPr>
              <a:t>everything</a:t>
            </a:r>
            <a:endParaRPr lang="en-US" sz="2800" dirty="0">
              <a:latin typeface="Calibri" pitchFamily="34" charset="0"/>
            </a:endParaRPr>
          </a:p>
        </p:txBody>
      </p:sp>
      <p:cxnSp>
        <p:nvCxnSpPr>
          <p:cNvPr id="41" name="Straight Arrow Connector 40"/>
          <p:cNvCxnSpPr/>
          <p:nvPr/>
        </p:nvCxnSpPr>
        <p:spPr>
          <a:xfrm rot="16200000" flipV="1">
            <a:off x="3429000" y="2971800"/>
            <a:ext cx="45720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5334000" y="2971800"/>
            <a:ext cx="457200" cy="30480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37752">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5638800" y="1828800"/>
            <a:ext cx="3048000" cy="388620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2000">
              <a:latin typeface="Calibri" pitchFamily="34" charset="0"/>
            </a:endParaRPr>
          </a:p>
        </p:txBody>
      </p:sp>
      <p:sp>
        <p:nvSpPr>
          <p:cNvPr id="19459" name="Rectangle 4"/>
          <p:cNvSpPr>
            <a:spLocks noGrp="1" noChangeArrowheads="1"/>
          </p:cNvSpPr>
          <p:nvPr>
            <p:ph type="title"/>
          </p:nvPr>
        </p:nvSpPr>
        <p:spPr/>
        <p:txBody>
          <a:bodyPr/>
          <a:lstStyle/>
          <a:p>
            <a:pPr eaLnBrk="1" hangingPunct="1"/>
            <a:r>
              <a:rPr lang="en-US" smtClean="0"/>
              <a:t>Straw man: Public Key Protocol</a:t>
            </a:r>
          </a:p>
        </p:txBody>
      </p:sp>
      <p:sp>
        <p:nvSpPr>
          <p:cNvPr id="19460" name="Rectangle 8"/>
          <p:cNvSpPr>
            <a:spLocks noChangeArrowheads="1"/>
          </p:cNvSpPr>
          <p:nvPr/>
        </p:nvSpPr>
        <p:spPr bwMode="auto">
          <a:xfrm>
            <a:off x="533400" y="1828800"/>
            <a:ext cx="3048000" cy="388620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2000">
              <a:latin typeface="Calibri" pitchFamily="34" charset="0"/>
            </a:endParaRPr>
          </a:p>
        </p:txBody>
      </p:sp>
      <p:sp>
        <p:nvSpPr>
          <p:cNvPr id="19461" name="Rectangle 9"/>
          <p:cNvSpPr>
            <a:spLocks noChangeArrowheads="1"/>
          </p:cNvSpPr>
          <p:nvPr/>
        </p:nvSpPr>
        <p:spPr bwMode="auto">
          <a:xfrm>
            <a:off x="914400" y="2743200"/>
            <a:ext cx="1524000" cy="533400"/>
          </a:xfrm>
          <a:prstGeom prst="rect">
            <a:avLst/>
          </a:prstGeom>
          <a:solidFill>
            <a:schemeClr val="bg1"/>
          </a:solidFill>
          <a:ln w="9525">
            <a:solidFill>
              <a:schemeClr val="tx1"/>
            </a:solidFill>
            <a:miter lim="800000"/>
            <a:headEnd/>
            <a:tailEnd/>
          </a:ln>
        </p:spPr>
        <p:txBody>
          <a:bodyPr wrap="none" anchor="ctr"/>
          <a:lstStyle/>
          <a:p>
            <a:pPr algn="ctr"/>
            <a:r>
              <a:rPr lang="en-US" sz="2000">
                <a:latin typeface="Calibri" pitchFamily="34" charset="0"/>
              </a:rPr>
              <a:t>Probe “Bob”</a:t>
            </a:r>
          </a:p>
        </p:txBody>
      </p:sp>
      <p:sp>
        <p:nvSpPr>
          <p:cNvPr id="19462" name="Line 10"/>
          <p:cNvSpPr>
            <a:spLocks noChangeShapeType="1"/>
          </p:cNvSpPr>
          <p:nvPr/>
        </p:nvSpPr>
        <p:spPr bwMode="auto">
          <a:xfrm>
            <a:off x="1981200" y="2286000"/>
            <a:ext cx="1588" cy="381000"/>
          </a:xfrm>
          <a:prstGeom prst="line">
            <a:avLst/>
          </a:prstGeom>
          <a:noFill/>
          <a:ln w="38100">
            <a:solidFill>
              <a:schemeClr val="tx1"/>
            </a:solidFill>
            <a:round/>
            <a:headEnd/>
            <a:tailEnd type="triangle" w="med" len="med"/>
          </a:ln>
        </p:spPr>
        <p:txBody>
          <a:bodyPr/>
          <a:lstStyle/>
          <a:p>
            <a:endParaRPr lang="en-US"/>
          </a:p>
        </p:txBody>
      </p:sp>
      <p:grpSp>
        <p:nvGrpSpPr>
          <p:cNvPr id="19463" name="Group 13"/>
          <p:cNvGrpSpPr>
            <a:grpSpLocks/>
          </p:cNvGrpSpPr>
          <p:nvPr/>
        </p:nvGrpSpPr>
        <p:grpSpPr bwMode="auto">
          <a:xfrm>
            <a:off x="706438" y="3352800"/>
            <a:ext cx="2709862" cy="2347913"/>
            <a:chOff x="445" y="2640"/>
            <a:chExt cx="1707" cy="1479"/>
          </a:xfrm>
        </p:grpSpPr>
        <p:sp>
          <p:nvSpPr>
            <p:cNvPr id="19491" name="Line 14"/>
            <p:cNvSpPr>
              <a:spLocks noChangeShapeType="1"/>
            </p:cNvSpPr>
            <p:nvPr/>
          </p:nvSpPr>
          <p:spPr bwMode="auto">
            <a:xfrm>
              <a:off x="1248" y="2640"/>
              <a:ext cx="0" cy="240"/>
            </a:xfrm>
            <a:prstGeom prst="line">
              <a:avLst/>
            </a:prstGeom>
            <a:noFill/>
            <a:ln w="38100">
              <a:solidFill>
                <a:schemeClr val="tx1"/>
              </a:solidFill>
              <a:round/>
              <a:headEnd/>
              <a:tailEnd type="triangle" w="med" len="med"/>
            </a:ln>
          </p:spPr>
          <p:txBody>
            <a:bodyPr/>
            <a:lstStyle/>
            <a:p>
              <a:endParaRPr lang="en-US"/>
            </a:p>
          </p:txBody>
        </p:sp>
        <p:grpSp>
          <p:nvGrpSpPr>
            <p:cNvPr id="19492" name="Group 15"/>
            <p:cNvGrpSpPr>
              <a:grpSpLocks/>
            </p:cNvGrpSpPr>
            <p:nvPr/>
          </p:nvGrpSpPr>
          <p:grpSpPr bwMode="auto">
            <a:xfrm>
              <a:off x="445" y="2928"/>
              <a:ext cx="1707" cy="1191"/>
              <a:chOff x="445" y="2928"/>
              <a:chExt cx="1707" cy="1191"/>
            </a:xfrm>
          </p:grpSpPr>
          <p:pic>
            <p:nvPicPr>
              <p:cNvPr id="19493" name="Picture 16" descr="envelope_icon"/>
              <p:cNvPicPr>
                <a:picLocks noChangeAspect="1" noChangeArrowheads="1"/>
              </p:cNvPicPr>
              <p:nvPr/>
            </p:nvPicPr>
            <p:blipFill>
              <a:blip r:embed="rId4" cstate="screen"/>
              <a:srcRect/>
              <a:stretch>
                <a:fillRect/>
              </a:stretch>
            </p:blipFill>
            <p:spPr bwMode="auto">
              <a:xfrm>
                <a:off x="864" y="2928"/>
                <a:ext cx="816" cy="816"/>
              </a:xfrm>
              <a:prstGeom prst="rect">
                <a:avLst/>
              </a:prstGeom>
              <a:noFill/>
              <a:ln w="9525">
                <a:noFill/>
                <a:miter lim="800000"/>
                <a:headEnd/>
                <a:tailEnd/>
              </a:ln>
            </p:spPr>
          </p:pic>
          <p:sp>
            <p:nvSpPr>
              <p:cNvPr id="19494" name="Text Box 17"/>
              <p:cNvSpPr txBox="1">
                <a:spLocks noChangeArrowheads="1"/>
              </p:cNvSpPr>
              <p:nvPr/>
            </p:nvSpPr>
            <p:spPr bwMode="auto">
              <a:xfrm>
                <a:off x="445" y="3696"/>
                <a:ext cx="1707" cy="423"/>
              </a:xfrm>
              <a:prstGeom prst="rect">
                <a:avLst/>
              </a:prstGeom>
              <a:noFill/>
              <a:ln w="9525">
                <a:noFill/>
                <a:miter lim="800000"/>
                <a:headEnd/>
                <a:tailEnd/>
              </a:ln>
            </p:spPr>
            <p:txBody>
              <a:bodyPr wrap="none">
                <a:spAutoFit/>
              </a:bodyPr>
              <a:lstStyle/>
              <a:p>
                <a:pPr algn="ctr"/>
                <a:r>
                  <a:rPr lang="en-US" sz="2000">
                    <a:latin typeface="Calibri" pitchFamily="34" charset="0"/>
                  </a:rPr>
                  <a:t>Key-private encryption</a:t>
                </a:r>
                <a:br>
                  <a:rPr lang="en-US" sz="2000">
                    <a:latin typeface="Calibri" pitchFamily="34" charset="0"/>
                  </a:rPr>
                </a:br>
                <a:r>
                  <a:rPr lang="en-US">
                    <a:latin typeface="Calibri" pitchFamily="34" charset="0"/>
                  </a:rPr>
                  <a:t>(e.g., ElGamal)</a:t>
                </a:r>
              </a:p>
            </p:txBody>
          </p:sp>
          <p:pic>
            <p:nvPicPr>
              <p:cNvPr id="19495" name="Picture 18" descr="lock"/>
              <p:cNvPicPr>
                <a:picLocks noChangeAspect="1" noChangeArrowheads="1"/>
              </p:cNvPicPr>
              <p:nvPr/>
            </p:nvPicPr>
            <p:blipFill>
              <a:blip r:embed="rId5"/>
              <a:srcRect/>
              <a:stretch>
                <a:fillRect/>
              </a:stretch>
            </p:blipFill>
            <p:spPr bwMode="auto">
              <a:xfrm>
                <a:off x="1104" y="3120"/>
                <a:ext cx="319" cy="372"/>
              </a:xfrm>
              <a:prstGeom prst="rect">
                <a:avLst/>
              </a:prstGeom>
              <a:noFill/>
              <a:ln w="9525">
                <a:noFill/>
                <a:miter lim="800000"/>
                <a:headEnd/>
                <a:tailEnd/>
              </a:ln>
            </p:spPr>
          </p:pic>
          <p:sp>
            <p:nvSpPr>
              <p:cNvPr id="19496" name="Rectangle 19"/>
              <p:cNvSpPr>
                <a:spLocks noChangeArrowheads="1"/>
              </p:cNvSpPr>
              <p:nvPr/>
            </p:nvSpPr>
            <p:spPr bwMode="auto">
              <a:xfrm>
                <a:off x="1680" y="3216"/>
                <a:ext cx="372" cy="252"/>
              </a:xfrm>
              <a:prstGeom prst="rect">
                <a:avLst/>
              </a:prstGeom>
              <a:noFill/>
              <a:ln w="9525">
                <a:noFill/>
                <a:miter lim="800000"/>
                <a:headEnd/>
                <a:tailEnd/>
              </a:ln>
            </p:spPr>
            <p:txBody>
              <a:bodyPr wrap="none">
                <a:spAutoFit/>
              </a:bodyPr>
              <a:lstStyle/>
              <a:p>
                <a:r>
                  <a:rPr lang="en-US" sz="2000">
                    <a:latin typeface="Calibri" pitchFamily="34" charset="0"/>
                  </a:rPr>
                  <a:t>K</a:t>
                </a:r>
                <a:r>
                  <a:rPr lang="en-US" sz="2000" baseline="-25000">
                    <a:latin typeface="Calibri" pitchFamily="34" charset="0"/>
                  </a:rPr>
                  <a:t>Bob</a:t>
                </a:r>
              </a:p>
            </p:txBody>
          </p:sp>
        </p:grpSp>
      </p:grpSp>
      <p:grpSp>
        <p:nvGrpSpPr>
          <p:cNvPr id="19464" name="Group 23"/>
          <p:cNvGrpSpPr>
            <a:grpSpLocks/>
          </p:cNvGrpSpPr>
          <p:nvPr/>
        </p:nvGrpSpPr>
        <p:grpSpPr bwMode="auto">
          <a:xfrm>
            <a:off x="5715000" y="2286000"/>
            <a:ext cx="2863850" cy="3368675"/>
            <a:chOff x="3600" y="1968"/>
            <a:chExt cx="1804" cy="2122"/>
          </a:xfrm>
        </p:grpSpPr>
        <p:pic>
          <p:nvPicPr>
            <p:cNvPr id="19482" name="Picture 24" descr="open_envelope_icon"/>
            <p:cNvPicPr>
              <a:picLocks noChangeAspect="1" noChangeArrowheads="1"/>
            </p:cNvPicPr>
            <p:nvPr/>
          </p:nvPicPr>
          <p:blipFill>
            <a:blip r:embed="rId6" cstate="screen"/>
            <a:srcRect/>
            <a:stretch>
              <a:fillRect/>
            </a:stretch>
          </p:blipFill>
          <p:spPr bwMode="auto">
            <a:xfrm>
              <a:off x="4080" y="2976"/>
              <a:ext cx="816" cy="816"/>
            </a:xfrm>
            <a:prstGeom prst="rect">
              <a:avLst/>
            </a:prstGeom>
            <a:noFill/>
            <a:ln w="9525">
              <a:noFill/>
              <a:miter lim="800000"/>
              <a:headEnd/>
              <a:tailEnd/>
            </a:ln>
          </p:spPr>
        </p:pic>
        <p:sp>
          <p:nvSpPr>
            <p:cNvPr id="19483" name="Line 25"/>
            <p:cNvSpPr>
              <a:spLocks noChangeShapeType="1"/>
            </p:cNvSpPr>
            <p:nvPr/>
          </p:nvSpPr>
          <p:spPr bwMode="auto">
            <a:xfrm flipV="1">
              <a:off x="4464" y="2592"/>
              <a:ext cx="0" cy="336"/>
            </a:xfrm>
            <a:prstGeom prst="line">
              <a:avLst/>
            </a:prstGeom>
            <a:noFill/>
            <a:ln w="38100">
              <a:solidFill>
                <a:schemeClr val="tx1"/>
              </a:solidFill>
              <a:round/>
              <a:headEnd/>
              <a:tailEnd type="triangle" w="med" len="med"/>
            </a:ln>
          </p:spPr>
          <p:txBody>
            <a:bodyPr/>
            <a:lstStyle/>
            <a:p>
              <a:endParaRPr lang="en-US"/>
            </a:p>
          </p:txBody>
        </p:sp>
        <p:sp>
          <p:nvSpPr>
            <p:cNvPr id="19484" name="Text Box 26"/>
            <p:cNvSpPr txBox="1">
              <a:spLocks noChangeArrowheads="1"/>
            </p:cNvSpPr>
            <p:nvPr/>
          </p:nvSpPr>
          <p:spPr bwMode="auto">
            <a:xfrm>
              <a:off x="3648" y="2352"/>
              <a:ext cx="1536" cy="250"/>
            </a:xfrm>
            <a:prstGeom prst="rect">
              <a:avLst/>
            </a:prstGeom>
            <a:noFill/>
            <a:ln w="9525">
              <a:noFill/>
              <a:miter lim="800000"/>
              <a:headEnd/>
              <a:tailEnd/>
            </a:ln>
          </p:spPr>
          <p:txBody>
            <a:bodyPr>
              <a:spAutoFit/>
            </a:bodyPr>
            <a:lstStyle/>
            <a:p>
              <a:r>
                <a:rPr lang="en-US" sz="2000">
                  <a:latin typeface="Calibri" pitchFamily="34" charset="0"/>
                </a:rPr>
                <a:t>Check signature:</a:t>
              </a:r>
            </a:p>
          </p:txBody>
        </p:sp>
        <p:sp>
          <p:nvSpPr>
            <p:cNvPr id="19485" name="Line 27"/>
            <p:cNvSpPr>
              <a:spLocks noChangeShapeType="1"/>
            </p:cNvSpPr>
            <p:nvPr/>
          </p:nvSpPr>
          <p:spPr bwMode="auto">
            <a:xfrm flipV="1">
              <a:off x="4464" y="1968"/>
              <a:ext cx="0" cy="384"/>
            </a:xfrm>
            <a:prstGeom prst="line">
              <a:avLst/>
            </a:prstGeom>
            <a:noFill/>
            <a:ln w="38100">
              <a:solidFill>
                <a:schemeClr val="tx1"/>
              </a:solidFill>
              <a:round/>
              <a:headEnd/>
              <a:tailEnd type="triangle" w="med" len="med"/>
            </a:ln>
          </p:spPr>
          <p:txBody>
            <a:bodyPr/>
            <a:lstStyle/>
            <a:p>
              <a:endParaRPr lang="en-US"/>
            </a:p>
          </p:txBody>
        </p:sp>
        <p:pic>
          <p:nvPicPr>
            <p:cNvPr id="19486" name="Picture 28" descr="key"/>
            <p:cNvPicPr>
              <a:picLocks noChangeAspect="1" noChangeArrowheads="1"/>
            </p:cNvPicPr>
            <p:nvPr/>
          </p:nvPicPr>
          <p:blipFill>
            <a:blip r:embed="rId7" cstate="screen"/>
            <a:srcRect/>
            <a:stretch>
              <a:fillRect/>
            </a:stretch>
          </p:blipFill>
          <p:spPr bwMode="auto">
            <a:xfrm>
              <a:off x="4272" y="3312"/>
              <a:ext cx="432" cy="269"/>
            </a:xfrm>
            <a:prstGeom prst="rect">
              <a:avLst/>
            </a:prstGeom>
            <a:noFill/>
            <a:ln w="9525">
              <a:noFill/>
              <a:miter lim="800000"/>
              <a:headEnd/>
              <a:tailEnd/>
            </a:ln>
          </p:spPr>
        </p:pic>
        <p:sp>
          <p:nvSpPr>
            <p:cNvPr id="19487" name="Text Box 29"/>
            <p:cNvSpPr txBox="1">
              <a:spLocks noChangeArrowheads="1"/>
            </p:cNvSpPr>
            <p:nvPr/>
          </p:nvSpPr>
          <p:spPr bwMode="auto">
            <a:xfrm>
              <a:off x="3648" y="3840"/>
              <a:ext cx="1728" cy="250"/>
            </a:xfrm>
            <a:prstGeom prst="rect">
              <a:avLst/>
            </a:prstGeom>
            <a:noFill/>
            <a:ln w="9525">
              <a:noFill/>
              <a:miter lim="800000"/>
              <a:headEnd/>
              <a:tailEnd/>
            </a:ln>
          </p:spPr>
          <p:txBody>
            <a:bodyPr>
              <a:spAutoFit/>
            </a:bodyPr>
            <a:lstStyle/>
            <a:p>
              <a:pPr algn="ctr"/>
              <a:r>
                <a:rPr lang="en-US" sz="2000">
                  <a:latin typeface="Calibri" pitchFamily="34" charset="0"/>
                </a:rPr>
                <a:t>Try to decrypt</a:t>
              </a:r>
            </a:p>
          </p:txBody>
        </p:sp>
        <p:sp>
          <p:nvSpPr>
            <p:cNvPr id="19488" name="Line 30"/>
            <p:cNvSpPr>
              <a:spLocks noChangeShapeType="1"/>
            </p:cNvSpPr>
            <p:nvPr/>
          </p:nvSpPr>
          <p:spPr bwMode="auto">
            <a:xfrm>
              <a:off x="3600" y="3408"/>
              <a:ext cx="384" cy="0"/>
            </a:xfrm>
            <a:prstGeom prst="line">
              <a:avLst/>
            </a:prstGeom>
            <a:noFill/>
            <a:ln w="38100">
              <a:solidFill>
                <a:schemeClr val="tx1"/>
              </a:solidFill>
              <a:round/>
              <a:headEnd/>
              <a:tailEnd type="triangle" w="med" len="med"/>
            </a:ln>
          </p:spPr>
          <p:txBody>
            <a:bodyPr/>
            <a:lstStyle/>
            <a:p>
              <a:endParaRPr lang="en-US"/>
            </a:p>
          </p:txBody>
        </p:sp>
        <p:sp>
          <p:nvSpPr>
            <p:cNvPr id="19489" name="Rectangle 31"/>
            <p:cNvSpPr>
              <a:spLocks noChangeArrowheads="1"/>
            </p:cNvSpPr>
            <p:nvPr/>
          </p:nvSpPr>
          <p:spPr bwMode="auto">
            <a:xfrm>
              <a:off x="4944" y="3264"/>
              <a:ext cx="460" cy="252"/>
            </a:xfrm>
            <a:prstGeom prst="rect">
              <a:avLst/>
            </a:prstGeom>
            <a:noFill/>
            <a:ln w="9525">
              <a:noFill/>
              <a:miter lim="800000"/>
              <a:headEnd/>
              <a:tailEnd/>
            </a:ln>
          </p:spPr>
          <p:txBody>
            <a:bodyPr wrap="none">
              <a:spAutoFit/>
            </a:bodyPr>
            <a:lstStyle/>
            <a:p>
              <a:r>
                <a:rPr lang="en-US" sz="2000">
                  <a:latin typeface="Calibri" pitchFamily="34" charset="0"/>
                </a:rPr>
                <a:t>K</a:t>
              </a:r>
              <a:r>
                <a:rPr lang="en-US" sz="2000" baseline="30000">
                  <a:latin typeface="Calibri" pitchFamily="34" charset="0"/>
                </a:rPr>
                <a:t>-1</a:t>
              </a:r>
              <a:r>
                <a:rPr lang="en-US" sz="2000" baseline="-25000">
                  <a:latin typeface="Calibri" pitchFamily="34" charset="0"/>
                </a:rPr>
                <a:t>Bob</a:t>
              </a:r>
            </a:p>
          </p:txBody>
        </p:sp>
        <p:sp>
          <p:nvSpPr>
            <p:cNvPr id="19490" name="Rectangle 32"/>
            <p:cNvSpPr>
              <a:spLocks noChangeArrowheads="1"/>
            </p:cNvSpPr>
            <p:nvPr/>
          </p:nvSpPr>
          <p:spPr bwMode="auto">
            <a:xfrm>
              <a:off x="4944" y="2352"/>
              <a:ext cx="410" cy="252"/>
            </a:xfrm>
            <a:prstGeom prst="rect">
              <a:avLst/>
            </a:prstGeom>
            <a:noFill/>
            <a:ln w="9525">
              <a:noFill/>
              <a:miter lim="800000"/>
              <a:headEnd/>
              <a:tailEnd/>
            </a:ln>
          </p:spPr>
          <p:txBody>
            <a:bodyPr wrap="none">
              <a:spAutoFit/>
            </a:bodyPr>
            <a:lstStyle/>
            <a:p>
              <a:r>
                <a:rPr lang="en-US" sz="2000">
                  <a:latin typeface="Calibri" pitchFamily="34" charset="0"/>
                </a:rPr>
                <a:t>K</a:t>
              </a:r>
              <a:r>
                <a:rPr lang="en-US" sz="2000" baseline="-25000">
                  <a:latin typeface="Calibri" pitchFamily="34" charset="0"/>
                </a:rPr>
                <a:t>Alice</a:t>
              </a:r>
            </a:p>
          </p:txBody>
        </p:sp>
      </p:grpSp>
      <p:sp>
        <p:nvSpPr>
          <p:cNvPr id="14351" name="Rectangle 33"/>
          <p:cNvSpPr>
            <a:spLocks noChangeArrowheads="1"/>
          </p:cNvSpPr>
          <p:nvPr/>
        </p:nvSpPr>
        <p:spPr bwMode="auto">
          <a:xfrm>
            <a:off x="3276600" y="6019800"/>
            <a:ext cx="2762250"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dirty="0">
                <a:solidFill>
                  <a:schemeClr val="bg1">
                    <a:lumMod val="50000"/>
                  </a:schemeClr>
                </a:solidFill>
                <a:latin typeface="Calibri" pitchFamily="34" charset="0"/>
                <a:cs typeface="+mn-cs"/>
              </a:rPr>
              <a:t>Based on [</a:t>
            </a:r>
            <a:r>
              <a:rPr lang="en-US" sz="2400" dirty="0" err="1">
                <a:solidFill>
                  <a:schemeClr val="bg1">
                    <a:lumMod val="50000"/>
                  </a:schemeClr>
                </a:solidFill>
                <a:latin typeface="Calibri" pitchFamily="34" charset="0"/>
                <a:cs typeface="+mn-cs"/>
              </a:rPr>
              <a:t>Abadi</a:t>
            </a:r>
            <a:r>
              <a:rPr lang="en-US" sz="2400" dirty="0">
                <a:solidFill>
                  <a:schemeClr val="bg1">
                    <a:lumMod val="50000"/>
                  </a:schemeClr>
                </a:solidFill>
                <a:latin typeface="Calibri" pitchFamily="34" charset="0"/>
                <a:cs typeface="+mn-cs"/>
              </a:rPr>
              <a:t> ’04]</a:t>
            </a:r>
          </a:p>
        </p:txBody>
      </p:sp>
      <p:sp>
        <p:nvSpPr>
          <p:cNvPr id="19466" name="Rectangle 35"/>
          <p:cNvSpPr>
            <a:spLocks noChangeArrowheads="1"/>
          </p:cNvSpPr>
          <p:nvPr/>
        </p:nvSpPr>
        <p:spPr bwMode="auto">
          <a:xfrm>
            <a:off x="2667000" y="3276600"/>
            <a:ext cx="790575" cy="400050"/>
          </a:xfrm>
          <a:prstGeom prst="rect">
            <a:avLst/>
          </a:prstGeom>
          <a:noFill/>
          <a:ln w="9525">
            <a:noFill/>
            <a:miter lim="800000"/>
            <a:headEnd/>
            <a:tailEnd/>
          </a:ln>
        </p:spPr>
        <p:txBody>
          <a:bodyPr wrap="none">
            <a:spAutoFit/>
          </a:bodyPr>
          <a:lstStyle/>
          <a:p>
            <a:r>
              <a:rPr lang="en-US" sz="2000">
                <a:latin typeface="Calibri" pitchFamily="34" charset="0"/>
              </a:rPr>
              <a:t>K</a:t>
            </a:r>
            <a:r>
              <a:rPr lang="en-US" sz="2000" baseline="30000">
                <a:latin typeface="Calibri" pitchFamily="34" charset="0"/>
              </a:rPr>
              <a:t>-1</a:t>
            </a:r>
            <a:r>
              <a:rPr lang="en-US" sz="2000" baseline="-25000">
                <a:latin typeface="Calibri" pitchFamily="34" charset="0"/>
              </a:rPr>
              <a:t>Alice</a:t>
            </a:r>
          </a:p>
        </p:txBody>
      </p:sp>
      <p:sp>
        <p:nvSpPr>
          <p:cNvPr id="19467" name="Rectangle 36"/>
          <p:cNvSpPr>
            <a:spLocks noChangeArrowheads="1"/>
          </p:cNvSpPr>
          <p:nvPr/>
        </p:nvSpPr>
        <p:spPr bwMode="auto">
          <a:xfrm>
            <a:off x="2057400" y="3276600"/>
            <a:ext cx="763588" cy="396875"/>
          </a:xfrm>
          <a:prstGeom prst="rect">
            <a:avLst/>
          </a:prstGeom>
          <a:noFill/>
          <a:ln w="9525">
            <a:noFill/>
            <a:miter lim="800000"/>
            <a:headEnd/>
            <a:tailEnd/>
          </a:ln>
        </p:spPr>
        <p:txBody>
          <a:bodyPr wrap="none">
            <a:spAutoFit/>
          </a:bodyPr>
          <a:lstStyle/>
          <a:p>
            <a:r>
              <a:rPr lang="en-US" sz="2000">
                <a:latin typeface="Calibri" pitchFamily="34" charset="0"/>
              </a:rPr>
              <a:t>Sign:</a:t>
            </a:r>
          </a:p>
        </p:txBody>
      </p:sp>
      <p:grpSp>
        <p:nvGrpSpPr>
          <p:cNvPr id="19468" name="Group 41"/>
          <p:cNvGrpSpPr>
            <a:grpSpLocks/>
          </p:cNvGrpSpPr>
          <p:nvPr/>
        </p:nvGrpSpPr>
        <p:grpSpPr bwMode="auto">
          <a:xfrm>
            <a:off x="3657600" y="4038600"/>
            <a:ext cx="1828800" cy="914400"/>
            <a:chOff x="3657600" y="4876800"/>
            <a:chExt cx="1828800" cy="914400"/>
          </a:xfrm>
        </p:grpSpPr>
        <p:pic>
          <p:nvPicPr>
            <p:cNvPr id="19480" name="Picture 21" descr="waves"/>
            <p:cNvPicPr>
              <a:picLocks noChangeAspect="1" noChangeArrowheads="1"/>
            </p:cNvPicPr>
            <p:nvPr/>
          </p:nvPicPr>
          <p:blipFill>
            <a:blip r:embed="rId8"/>
            <a:srcRect/>
            <a:stretch>
              <a:fillRect/>
            </a:stretch>
          </p:blipFill>
          <p:spPr bwMode="auto">
            <a:xfrm>
              <a:off x="3657600" y="4876800"/>
              <a:ext cx="838200" cy="914400"/>
            </a:xfrm>
            <a:prstGeom prst="rect">
              <a:avLst/>
            </a:prstGeom>
            <a:noFill/>
            <a:ln w="9525">
              <a:noFill/>
              <a:miter lim="800000"/>
              <a:headEnd/>
              <a:tailEnd/>
            </a:ln>
          </p:spPr>
        </p:pic>
        <p:sp>
          <p:nvSpPr>
            <p:cNvPr id="41" name="Rectangle 40"/>
            <p:cNvSpPr/>
            <p:nvPr/>
          </p:nvSpPr>
          <p:spPr>
            <a:xfrm>
              <a:off x="4572000" y="5105400"/>
              <a:ext cx="914400" cy="457200"/>
            </a:xfrm>
            <a:prstGeom prst="rect">
              <a:avLst/>
            </a:prstGeom>
            <a:blipFill>
              <a:blip r:embed="rId9"/>
              <a:tile tx="0" ty="0" sx="100000" sy="100000" flip="none" algn="tl"/>
            </a:blip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grpSp>
        <p:nvGrpSpPr>
          <p:cNvPr id="6" name="Group 43"/>
          <p:cNvGrpSpPr>
            <a:grpSpLocks/>
          </p:cNvGrpSpPr>
          <p:nvPr/>
        </p:nvGrpSpPr>
        <p:grpSpPr bwMode="auto">
          <a:xfrm>
            <a:off x="5638800" y="3276600"/>
            <a:ext cx="3035300" cy="2438400"/>
            <a:chOff x="5638800" y="4114800"/>
            <a:chExt cx="3035676" cy="2438400"/>
          </a:xfrm>
          <a:effectLst>
            <a:outerShdw blurRad="50800" dist="38100" dir="2700000" algn="tl" rotWithShape="0">
              <a:prstClr val="black">
                <a:alpha val="40000"/>
              </a:prstClr>
            </a:outerShdw>
          </a:effectLst>
        </p:grpSpPr>
        <p:sp>
          <p:nvSpPr>
            <p:cNvPr id="19478" name="TextBox 41"/>
            <p:cNvSpPr txBox="1">
              <a:spLocks noChangeArrowheads="1"/>
            </p:cNvSpPr>
            <p:nvPr/>
          </p:nvSpPr>
          <p:spPr bwMode="auto">
            <a:xfrm>
              <a:off x="5943600" y="4114800"/>
              <a:ext cx="2438400" cy="523220"/>
            </a:xfrm>
            <a:prstGeom prst="rect">
              <a:avLst/>
            </a:prstGeom>
            <a:solidFill>
              <a:schemeClr val="bg1"/>
            </a:solidFill>
            <a:ln w="28575">
              <a:solidFill>
                <a:srgbClr val="FF0000"/>
              </a:solidFill>
              <a:miter lim="800000"/>
              <a:headEnd/>
              <a:tailEnd/>
            </a:ln>
          </p:spPr>
          <p:txBody>
            <a:bodyPr>
              <a:spAutoFit/>
            </a:bodyPr>
            <a:lstStyle/>
            <a:p>
              <a:r>
                <a:rPr lang="en-US" sz="2800">
                  <a:solidFill>
                    <a:srgbClr val="FF0000"/>
                  </a:solidFill>
                  <a:latin typeface="Calibri" pitchFamily="34" charset="0"/>
                </a:rPr>
                <a:t>Slow! (&gt;100ms)</a:t>
              </a:r>
            </a:p>
          </p:txBody>
        </p:sp>
        <p:sp>
          <p:nvSpPr>
            <p:cNvPr id="43" name="Oval 42"/>
            <p:cNvSpPr/>
            <p:nvPr/>
          </p:nvSpPr>
          <p:spPr>
            <a:xfrm>
              <a:off x="5638800" y="4724400"/>
              <a:ext cx="3035676" cy="18288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9470" name="Picture 27" descr="AliceSignature"/>
          <p:cNvPicPr>
            <a:picLocks noChangeAspect="1" noChangeArrowheads="1"/>
          </p:cNvPicPr>
          <p:nvPr/>
        </p:nvPicPr>
        <p:blipFill>
          <a:blip r:embed="rId10"/>
          <a:srcRect/>
          <a:stretch>
            <a:fillRect/>
          </a:stretch>
        </p:blipFill>
        <p:spPr bwMode="auto">
          <a:xfrm>
            <a:off x="2438400" y="2743200"/>
            <a:ext cx="711200" cy="533400"/>
          </a:xfrm>
          <a:prstGeom prst="rect">
            <a:avLst/>
          </a:prstGeom>
          <a:solidFill>
            <a:schemeClr val="bg1"/>
          </a:solidFill>
          <a:ln w="9525">
            <a:solidFill>
              <a:schemeClr val="tx1"/>
            </a:solidFill>
            <a:miter lim="800000"/>
            <a:headEnd/>
            <a:tailEnd/>
          </a:ln>
        </p:spPr>
      </p:pic>
      <p:pic>
        <p:nvPicPr>
          <p:cNvPr id="19471" name="Picture 47" descr="dell_laptop_0_0"/>
          <p:cNvPicPr>
            <a:picLocks noChangeAspect="1" noChangeArrowheads="1"/>
          </p:cNvPicPr>
          <p:nvPr/>
        </p:nvPicPr>
        <p:blipFill>
          <a:blip r:embed="rId11" cstate="screen"/>
          <a:srcRect/>
          <a:stretch>
            <a:fillRect/>
          </a:stretch>
        </p:blipFill>
        <p:spPr bwMode="auto">
          <a:xfrm>
            <a:off x="838200" y="1600200"/>
            <a:ext cx="677863" cy="577850"/>
          </a:xfrm>
          <a:prstGeom prst="rect">
            <a:avLst/>
          </a:prstGeom>
          <a:noFill/>
          <a:ln w="9525">
            <a:noFill/>
            <a:miter lim="800000"/>
            <a:headEnd/>
            <a:tailEnd/>
          </a:ln>
        </p:spPr>
      </p:pic>
      <p:pic>
        <p:nvPicPr>
          <p:cNvPr id="19472" name="Picture 48" descr="alice.png"/>
          <p:cNvPicPr>
            <a:picLocks noChangeAspect="1"/>
          </p:cNvPicPr>
          <p:nvPr/>
        </p:nvPicPr>
        <p:blipFill>
          <a:blip r:embed="rId12"/>
          <a:srcRect/>
          <a:stretch>
            <a:fillRect/>
          </a:stretch>
        </p:blipFill>
        <p:spPr bwMode="auto">
          <a:xfrm>
            <a:off x="382588" y="1384300"/>
            <a:ext cx="687387" cy="701675"/>
          </a:xfrm>
          <a:prstGeom prst="rect">
            <a:avLst/>
          </a:prstGeom>
          <a:noFill/>
          <a:ln w="9525">
            <a:noFill/>
            <a:miter lim="800000"/>
            <a:headEnd/>
            <a:tailEnd/>
          </a:ln>
        </p:spPr>
      </p:pic>
      <p:pic>
        <p:nvPicPr>
          <p:cNvPr id="19473" name="Picture 49" descr="ap2"/>
          <p:cNvPicPr>
            <a:picLocks noChangeAspect="1" noChangeArrowheads="1"/>
          </p:cNvPicPr>
          <p:nvPr/>
        </p:nvPicPr>
        <p:blipFill>
          <a:blip r:embed="rId13" cstate="screen"/>
          <a:srcRect/>
          <a:stretch>
            <a:fillRect/>
          </a:stretch>
        </p:blipFill>
        <p:spPr bwMode="auto">
          <a:xfrm>
            <a:off x="7688263" y="1481138"/>
            <a:ext cx="612775" cy="614362"/>
          </a:xfrm>
          <a:prstGeom prst="rect">
            <a:avLst/>
          </a:prstGeom>
          <a:noFill/>
          <a:ln w="9525">
            <a:noFill/>
            <a:miter lim="800000"/>
            <a:headEnd/>
            <a:tailEnd/>
          </a:ln>
        </p:spPr>
      </p:pic>
      <p:pic>
        <p:nvPicPr>
          <p:cNvPr id="19474" name="Picture 50" descr="bob.png"/>
          <p:cNvPicPr>
            <a:picLocks noChangeAspect="1"/>
          </p:cNvPicPr>
          <p:nvPr/>
        </p:nvPicPr>
        <p:blipFill>
          <a:blip r:embed="rId14" cstate="screen"/>
          <a:srcRect/>
          <a:stretch>
            <a:fillRect/>
          </a:stretch>
        </p:blipFill>
        <p:spPr bwMode="auto">
          <a:xfrm>
            <a:off x="8153400" y="1447800"/>
            <a:ext cx="687388" cy="708025"/>
          </a:xfrm>
          <a:prstGeom prst="rect">
            <a:avLst/>
          </a:prstGeom>
          <a:noFill/>
          <a:ln w="9525">
            <a:noFill/>
            <a:miter lim="800000"/>
            <a:headEnd/>
            <a:tailEnd/>
          </a:ln>
        </p:spPr>
      </p:pic>
      <p:sp>
        <p:nvSpPr>
          <p:cNvPr id="19475" name="Text Box 7"/>
          <p:cNvSpPr txBox="1">
            <a:spLocks noChangeArrowheads="1"/>
          </p:cNvSpPr>
          <p:nvPr/>
        </p:nvSpPr>
        <p:spPr bwMode="auto">
          <a:xfrm>
            <a:off x="1600200" y="1905000"/>
            <a:ext cx="835025" cy="396875"/>
          </a:xfrm>
          <a:prstGeom prst="rect">
            <a:avLst/>
          </a:prstGeom>
          <a:noFill/>
          <a:ln w="9525">
            <a:noFill/>
            <a:miter lim="800000"/>
            <a:headEnd/>
            <a:tailEnd/>
          </a:ln>
        </p:spPr>
        <p:txBody>
          <a:bodyPr wrap="none">
            <a:spAutoFit/>
          </a:bodyPr>
          <a:lstStyle/>
          <a:p>
            <a:r>
              <a:rPr lang="en-US" sz="2000" dirty="0">
                <a:latin typeface="Calibri" pitchFamily="34" charset="0"/>
              </a:rPr>
              <a:t>Client</a:t>
            </a:r>
          </a:p>
        </p:txBody>
      </p:sp>
      <p:sp>
        <p:nvSpPr>
          <p:cNvPr id="19476" name="Text Box 8"/>
          <p:cNvSpPr txBox="1">
            <a:spLocks noChangeArrowheads="1"/>
          </p:cNvSpPr>
          <p:nvPr/>
        </p:nvSpPr>
        <p:spPr bwMode="auto">
          <a:xfrm>
            <a:off x="6629400" y="1905000"/>
            <a:ext cx="1031875" cy="396875"/>
          </a:xfrm>
          <a:prstGeom prst="rect">
            <a:avLst/>
          </a:prstGeom>
          <a:noFill/>
          <a:ln w="9525">
            <a:noFill/>
            <a:miter lim="800000"/>
            <a:headEnd/>
            <a:tailEnd/>
          </a:ln>
        </p:spPr>
        <p:txBody>
          <a:bodyPr wrap="none">
            <a:spAutoFit/>
          </a:bodyPr>
          <a:lstStyle/>
          <a:p>
            <a:r>
              <a:rPr lang="en-US" sz="2000" dirty="0">
                <a:latin typeface="Calibri" pitchFamily="34" charset="0"/>
              </a:rPr>
              <a:t>Service</a:t>
            </a:r>
          </a:p>
        </p:txBody>
      </p:sp>
      <p:sp>
        <p:nvSpPr>
          <p:cNvPr id="42" name="Slide Number Placeholder 41"/>
          <p:cNvSpPr>
            <a:spLocks noGrp="1"/>
          </p:cNvSpPr>
          <p:nvPr>
            <p:ph type="sldNum" sz="quarter" idx="12"/>
          </p:nvPr>
        </p:nvSpPr>
        <p:spPr/>
        <p:txBody>
          <a:bodyPr/>
          <a:lstStyle/>
          <a:p>
            <a:pPr>
              <a:defRPr/>
            </a:pPr>
            <a:fld id="{4F9D00C5-105E-4A5E-B791-085697DA91F1}" type="slidenum">
              <a:rPr lang="en-US"/>
              <a:pPr>
                <a:defRPr/>
              </a:pPr>
              <a:t>19</a:t>
            </a:fld>
            <a:endParaRPr lang="en-US" dirty="0"/>
          </a:p>
        </p:txBody>
      </p:sp>
    </p:spTree>
    <p:custDataLst>
      <p:tags r:id="rId1"/>
    </p:custDataLst>
  </p:cSld>
  <p:clrMapOvr>
    <a:masterClrMapping/>
  </p:clrMapOvr>
  <p:transition advTm="5194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duotone>
              <a:prstClr val="black"/>
              <a:srgbClr val="D9C3A5">
                <a:tint val="50000"/>
                <a:satMod val="180000"/>
              </a:srgbClr>
            </a:duotone>
            <a:lum contrast="-24000"/>
          </a:blip>
          <a:srcRect/>
          <a:stretch>
            <a:fillRect/>
          </a:stretch>
        </p:blipFill>
        <p:spPr bwMode="auto">
          <a:xfrm flipH="1">
            <a:off x="0" y="-1395"/>
            <a:ext cx="9144000" cy="6859396"/>
          </a:xfrm>
          <a:prstGeom prst="rect">
            <a:avLst/>
          </a:prstGeom>
          <a:noFill/>
          <a:ln w="50800" algn="ctr">
            <a:noFill/>
            <a:miter lim="800000"/>
            <a:headEnd/>
            <a:tailEnd/>
          </a:ln>
          <a:effectLst/>
        </p:spPr>
      </p:pic>
      <p:pic>
        <p:nvPicPr>
          <p:cNvPr id="4100"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a:effectLst>
            <a:glow rad="63500">
              <a:schemeClr val="accent3">
                <a:satMod val="175000"/>
                <a:alpha val="40000"/>
              </a:schemeClr>
            </a:glow>
            <a:outerShdw blurRad="63500" sx="102000" sy="102000" algn="ctr" rotWithShape="0">
              <a:prstClr val="black">
                <a:alpha val="40000"/>
              </a:prstClr>
            </a:outerShdw>
          </a:effectLst>
        </p:spPr>
      </p:pic>
      <p:pic>
        <p:nvPicPr>
          <p:cNvPr id="4101"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a:effectLst>
            <a:glow rad="63500">
              <a:schemeClr val="accent3">
                <a:satMod val="175000"/>
                <a:alpha val="40000"/>
              </a:schemeClr>
            </a:glow>
          </a:effectLst>
        </p:spPr>
      </p:pic>
      <p:pic>
        <p:nvPicPr>
          <p:cNvPr id="4102"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a:effectLst>
            <a:glow rad="63500">
              <a:schemeClr val="accent3">
                <a:satMod val="175000"/>
                <a:alpha val="40000"/>
              </a:schemeClr>
            </a:glow>
          </a:effectLst>
        </p:spPr>
      </p:pic>
      <p:pic>
        <p:nvPicPr>
          <p:cNvPr id="4103" name="Picture 6" descr="pacemaker.png"/>
          <p:cNvPicPr>
            <a:picLocks noChangeAspect="1"/>
          </p:cNvPicPr>
          <p:nvPr/>
        </p:nvPicPr>
        <p:blipFill>
          <a:blip r:embed="rId7" cstate="screen"/>
          <a:srcRect/>
          <a:stretch>
            <a:fillRect/>
          </a:stretch>
        </p:blipFill>
        <p:spPr bwMode="auto">
          <a:xfrm>
            <a:off x="914400" y="2438400"/>
            <a:ext cx="946150" cy="946150"/>
          </a:xfrm>
          <a:prstGeom prst="rect">
            <a:avLst/>
          </a:prstGeom>
          <a:noFill/>
          <a:ln w="9525">
            <a:noFill/>
            <a:miter lim="800000"/>
            <a:headEnd/>
            <a:tailEnd/>
          </a:ln>
          <a:effectLst>
            <a:glow rad="63500">
              <a:schemeClr val="accent3">
                <a:satMod val="175000"/>
                <a:alpha val="40000"/>
              </a:schemeClr>
            </a:glow>
          </a:effectLst>
        </p:spPr>
      </p:pic>
      <p:pic>
        <p:nvPicPr>
          <p:cNvPr id="4104" name="Picture 11" descr="nikeipod2.png"/>
          <p:cNvPicPr>
            <a:picLocks noChangeAspect="1"/>
          </p:cNvPicPr>
          <p:nvPr/>
        </p:nvPicPr>
        <p:blipFill>
          <a:blip r:embed="rId8" cstate="screen"/>
          <a:srcRect/>
          <a:stretch>
            <a:fillRect/>
          </a:stretch>
        </p:blipFill>
        <p:spPr bwMode="auto">
          <a:xfrm>
            <a:off x="3962400" y="5638800"/>
            <a:ext cx="685800" cy="1057275"/>
          </a:xfrm>
          <a:prstGeom prst="rect">
            <a:avLst/>
          </a:prstGeom>
          <a:noFill/>
          <a:ln w="9525">
            <a:noFill/>
            <a:miter lim="800000"/>
            <a:headEnd/>
            <a:tailEnd/>
          </a:ln>
          <a:effectLst>
            <a:glow rad="63500">
              <a:schemeClr val="accent3">
                <a:satMod val="175000"/>
                <a:alpha val="40000"/>
              </a:schemeClr>
            </a:glow>
          </a:effectLst>
        </p:spPr>
      </p:pic>
      <p:cxnSp>
        <p:nvCxnSpPr>
          <p:cNvPr id="28" name="Straight Arrow Connector 27"/>
          <p:cNvCxnSpPr>
            <a:stCxn id="4104" idx="3"/>
          </p:cNvCxnSpPr>
          <p:nvPr/>
        </p:nvCxnSpPr>
        <p:spPr>
          <a:xfrm>
            <a:off x="4648200" y="6167438"/>
            <a:ext cx="762000" cy="85724"/>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381000" y="3124200"/>
            <a:ext cx="533400" cy="228600"/>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110" name="Picture 55" descr="cannon.png"/>
          <p:cNvPicPr>
            <a:picLocks noChangeAspect="1"/>
          </p:cNvPicPr>
          <p:nvPr/>
        </p:nvPicPr>
        <p:blipFill>
          <a:blip r:embed="rId9" cstate="screen"/>
          <a:srcRect/>
          <a:stretch>
            <a:fillRect/>
          </a:stretch>
        </p:blipFill>
        <p:spPr bwMode="auto">
          <a:xfrm>
            <a:off x="5867400" y="4267200"/>
            <a:ext cx="481013" cy="346075"/>
          </a:xfrm>
          <a:prstGeom prst="rect">
            <a:avLst/>
          </a:prstGeom>
          <a:noFill/>
          <a:ln w="9525">
            <a:noFill/>
            <a:miter lim="800000"/>
            <a:headEnd/>
            <a:tailEnd/>
          </a:ln>
          <a:effectLst>
            <a:glow rad="63500">
              <a:schemeClr val="accent3">
                <a:satMod val="175000"/>
                <a:alpha val="40000"/>
              </a:schemeClr>
            </a:glow>
          </a:effectLst>
        </p:spPr>
      </p:pic>
      <p:pic>
        <p:nvPicPr>
          <p:cNvPr id="4111" name="Picture 61" descr="kindle.png"/>
          <p:cNvPicPr>
            <a:picLocks noChangeAspect="1"/>
          </p:cNvPicPr>
          <p:nvPr/>
        </p:nvPicPr>
        <p:blipFill>
          <a:blip r:embed="rId10" cstate="screen"/>
          <a:srcRect/>
          <a:stretch>
            <a:fillRect/>
          </a:stretch>
        </p:blipFill>
        <p:spPr bwMode="auto">
          <a:xfrm>
            <a:off x="2667000" y="4953000"/>
            <a:ext cx="1068388" cy="1046163"/>
          </a:xfrm>
          <a:prstGeom prst="rect">
            <a:avLst/>
          </a:prstGeom>
          <a:noFill/>
          <a:ln w="9525">
            <a:noFill/>
            <a:miter lim="800000"/>
            <a:headEnd/>
            <a:tailEnd/>
          </a:ln>
          <a:effectLst>
            <a:glow rad="63500">
              <a:schemeClr val="accent3">
                <a:satMod val="175000"/>
                <a:alpha val="40000"/>
              </a:schemeClr>
            </a:glow>
          </a:effectLst>
        </p:spPr>
      </p:pic>
      <p:pic>
        <p:nvPicPr>
          <p:cNvPr id="4113" name="Picture 83" descr="portablevideo.png"/>
          <p:cNvPicPr>
            <a:picLocks noChangeAspect="1"/>
          </p:cNvPicPr>
          <p:nvPr/>
        </p:nvPicPr>
        <p:blipFill>
          <a:blip r:embed="rId11" cstate="screen"/>
          <a:srcRect/>
          <a:stretch>
            <a:fillRect/>
          </a:stretch>
        </p:blipFill>
        <p:spPr bwMode="auto">
          <a:xfrm>
            <a:off x="2914650" y="3733800"/>
            <a:ext cx="857250" cy="490538"/>
          </a:xfrm>
          <a:prstGeom prst="rect">
            <a:avLst/>
          </a:prstGeom>
          <a:noFill/>
          <a:ln w="9525">
            <a:noFill/>
            <a:miter lim="800000"/>
            <a:headEnd/>
            <a:tailEnd/>
          </a:ln>
          <a:effectLst>
            <a:glow rad="63500">
              <a:schemeClr val="accent3">
                <a:satMod val="175000"/>
                <a:alpha val="40000"/>
              </a:schemeClr>
            </a:glow>
          </a:effectLst>
        </p:spPr>
      </p:pic>
      <p:pic>
        <p:nvPicPr>
          <p:cNvPr id="4114" name="Picture 98" descr="radiowaves2.png"/>
          <p:cNvPicPr>
            <a:picLocks noChangeAspect="1"/>
          </p:cNvPicPr>
          <p:nvPr/>
        </p:nvPicPr>
        <p:blipFill>
          <a:blip r:embed="rId12"/>
          <a:srcRect/>
          <a:stretch>
            <a:fillRect/>
          </a:stretch>
        </p:blipFill>
        <p:spPr bwMode="auto">
          <a:xfrm rot="14271889">
            <a:off x="1636712" y="2524126"/>
            <a:ext cx="468313" cy="423862"/>
          </a:xfrm>
          <a:prstGeom prst="rect">
            <a:avLst/>
          </a:prstGeom>
          <a:noFill/>
          <a:ln w="9525">
            <a:noFill/>
            <a:miter lim="800000"/>
            <a:headEnd/>
            <a:tailEnd/>
          </a:ln>
        </p:spPr>
      </p:pic>
      <p:pic>
        <p:nvPicPr>
          <p:cNvPr id="4115" name="Picture 99" descr="radiowaves2.png"/>
          <p:cNvPicPr>
            <a:picLocks noChangeAspect="1"/>
          </p:cNvPicPr>
          <p:nvPr/>
        </p:nvPicPr>
        <p:blipFill>
          <a:blip r:embed="rId13"/>
          <a:srcRect/>
          <a:stretch>
            <a:fillRect/>
          </a:stretch>
        </p:blipFill>
        <p:spPr bwMode="auto">
          <a:xfrm>
            <a:off x="2971800" y="3352800"/>
            <a:ext cx="609600" cy="457200"/>
          </a:xfrm>
          <a:prstGeom prst="rect">
            <a:avLst/>
          </a:prstGeom>
          <a:noFill/>
          <a:ln w="9525">
            <a:noFill/>
            <a:miter lim="800000"/>
            <a:headEnd/>
            <a:tailEnd/>
          </a:ln>
        </p:spPr>
      </p:pic>
      <p:pic>
        <p:nvPicPr>
          <p:cNvPr id="4116" name="Picture 100" descr="radiowaves2.png"/>
          <p:cNvPicPr>
            <a:picLocks noChangeAspect="1"/>
          </p:cNvPicPr>
          <p:nvPr/>
        </p:nvPicPr>
        <p:blipFill>
          <a:blip r:embed="rId13"/>
          <a:srcRect/>
          <a:stretch>
            <a:fillRect/>
          </a:stretch>
        </p:blipFill>
        <p:spPr bwMode="auto">
          <a:xfrm>
            <a:off x="4038600" y="3276600"/>
            <a:ext cx="685800" cy="457200"/>
          </a:xfrm>
          <a:prstGeom prst="rect">
            <a:avLst/>
          </a:prstGeom>
          <a:noFill/>
          <a:ln w="9525">
            <a:noFill/>
            <a:miter lim="800000"/>
            <a:headEnd/>
            <a:tailEnd/>
          </a:ln>
        </p:spPr>
      </p:pic>
      <p:pic>
        <p:nvPicPr>
          <p:cNvPr id="4117" name="Picture 101" descr="radiowaves2.png"/>
          <p:cNvPicPr>
            <a:picLocks noChangeAspect="1"/>
          </p:cNvPicPr>
          <p:nvPr/>
        </p:nvPicPr>
        <p:blipFill>
          <a:blip r:embed="rId13"/>
          <a:srcRect/>
          <a:stretch>
            <a:fillRect/>
          </a:stretch>
        </p:blipFill>
        <p:spPr bwMode="auto">
          <a:xfrm>
            <a:off x="2514600" y="3276600"/>
            <a:ext cx="457200" cy="457200"/>
          </a:xfrm>
          <a:prstGeom prst="rect">
            <a:avLst/>
          </a:prstGeom>
          <a:noFill/>
          <a:ln w="9525">
            <a:noFill/>
            <a:miter lim="800000"/>
            <a:headEnd/>
            <a:tailEnd/>
          </a:ln>
        </p:spPr>
      </p:pic>
      <p:pic>
        <p:nvPicPr>
          <p:cNvPr id="4118" name="Picture 102" descr="radiowaves2.png"/>
          <p:cNvPicPr>
            <a:picLocks noChangeAspect="1"/>
          </p:cNvPicPr>
          <p:nvPr/>
        </p:nvPicPr>
        <p:blipFill>
          <a:blip r:embed="rId13"/>
          <a:srcRect/>
          <a:stretch>
            <a:fillRect/>
          </a:stretch>
        </p:blipFill>
        <p:spPr bwMode="auto">
          <a:xfrm>
            <a:off x="5791200" y="3810000"/>
            <a:ext cx="609600" cy="457200"/>
          </a:xfrm>
          <a:prstGeom prst="rect">
            <a:avLst/>
          </a:prstGeom>
          <a:noFill/>
          <a:ln w="9525">
            <a:noFill/>
            <a:miter lim="800000"/>
            <a:headEnd/>
            <a:tailEnd/>
          </a:ln>
        </p:spPr>
      </p:pic>
      <p:pic>
        <p:nvPicPr>
          <p:cNvPr id="4119" name="Picture 103" descr="radiowaves2.png"/>
          <p:cNvPicPr>
            <a:picLocks noChangeAspect="1"/>
          </p:cNvPicPr>
          <p:nvPr/>
        </p:nvPicPr>
        <p:blipFill>
          <a:blip r:embed="rId12"/>
          <a:srcRect/>
          <a:stretch>
            <a:fillRect/>
          </a:stretch>
        </p:blipFill>
        <p:spPr bwMode="auto">
          <a:xfrm rot="11937795">
            <a:off x="4318702" y="5263579"/>
            <a:ext cx="573476" cy="412750"/>
          </a:xfrm>
          <a:prstGeom prst="rect">
            <a:avLst/>
          </a:prstGeom>
          <a:noFill/>
          <a:ln w="9525">
            <a:noFill/>
            <a:miter lim="800000"/>
            <a:headEnd/>
            <a:tailEnd/>
          </a:ln>
        </p:spPr>
      </p:pic>
      <p:pic>
        <p:nvPicPr>
          <p:cNvPr id="4120" name="Picture 104" descr="radiowaves2.png"/>
          <p:cNvPicPr>
            <a:picLocks noChangeAspect="1"/>
          </p:cNvPicPr>
          <p:nvPr/>
        </p:nvPicPr>
        <p:blipFill>
          <a:blip r:embed="rId13"/>
          <a:srcRect/>
          <a:stretch>
            <a:fillRect/>
          </a:stretch>
        </p:blipFill>
        <p:spPr bwMode="auto">
          <a:xfrm>
            <a:off x="1600200" y="4697413"/>
            <a:ext cx="774700" cy="636587"/>
          </a:xfrm>
          <a:prstGeom prst="rect">
            <a:avLst/>
          </a:prstGeom>
          <a:noFill/>
          <a:ln w="9525">
            <a:noFill/>
            <a:miter lim="800000"/>
            <a:headEnd/>
            <a:tailEnd/>
          </a:ln>
        </p:spPr>
      </p:pic>
      <p:pic>
        <p:nvPicPr>
          <p:cNvPr id="4121" name="Picture 105" descr="radiowaves2.png"/>
          <p:cNvPicPr>
            <a:picLocks noChangeAspect="1"/>
          </p:cNvPicPr>
          <p:nvPr/>
        </p:nvPicPr>
        <p:blipFill>
          <a:blip r:embed="rId12"/>
          <a:srcRect/>
          <a:stretch>
            <a:fillRect/>
          </a:stretch>
        </p:blipFill>
        <p:spPr bwMode="auto">
          <a:xfrm rot="-10346836">
            <a:off x="3195638" y="4686300"/>
            <a:ext cx="614362" cy="503238"/>
          </a:xfrm>
          <a:prstGeom prst="rect">
            <a:avLst/>
          </a:prstGeom>
          <a:noFill/>
          <a:ln w="9525">
            <a:noFill/>
            <a:miter lim="800000"/>
            <a:headEnd/>
            <a:tailEnd/>
          </a:ln>
        </p:spPr>
      </p:pic>
      <p:grpSp>
        <p:nvGrpSpPr>
          <p:cNvPr id="56" name="Group 55"/>
          <p:cNvGrpSpPr/>
          <p:nvPr/>
        </p:nvGrpSpPr>
        <p:grpSpPr>
          <a:xfrm>
            <a:off x="6248400" y="4648200"/>
            <a:ext cx="2895600" cy="2209800"/>
            <a:chOff x="5600700" y="2667000"/>
            <a:chExt cx="2895600" cy="2209800"/>
          </a:xfrm>
        </p:grpSpPr>
        <p:pic>
          <p:nvPicPr>
            <p:cNvPr id="53" name="Picture 52" descr="abortionclinic2.jpg"/>
            <p:cNvPicPr>
              <a:picLocks noChangeAspect="1"/>
            </p:cNvPicPr>
            <p:nvPr/>
          </p:nvPicPr>
          <p:blipFill>
            <a:blip r:embed="rId14"/>
            <a:srcRect/>
            <a:stretch>
              <a:fillRect/>
            </a:stretch>
          </p:blipFill>
          <p:spPr bwMode="auto">
            <a:xfrm>
              <a:off x="5600700" y="2667000"/>
              <a:ext cx="2895600" cy="2209800"/>
            </a:xfrm>
            <a:prstGeom prst="rect">
              <a:avLst/>
            </a:prstGeom>
            <a:noFill/>
            <a:ln w="57150">
              <a:solidFill>
                <a:schemeClr val="bg1"/>
              </a:solidFill>
              <a:miter lim="800000"/>
              <a:headEnd/>
              <a:tailEnd/>
            </a:ln>
          </p:spPr>
        </p:pic>
        <p:pic>
          <p:nvPicPr>
            <p:cNvPr id="54" name="Picture 53" descr="itouch.png"/>
            <p:cNvPicPr>
              <a:picLocks noChangeAspect="1"/>
            </p:cNvPicPr>
            <p:nvPr/>
          </p:nvPicPr>
          <p:blipFill>
            <a:blip r:embed="rId15" cstate="screen"/>
            <a:srcRect/>
            <a:stretch>
              <a:fillRect/>
            </a:stretch>
          </p:blipFill>
          <p:spPr bwMode="auto">
            <a:xfrm>
              <a:off x="7124700" y="3886200"/>
              <a:ext cx="228600" cy="382588"/>
            </a:xfrm>
            <a:prstGeom prst="rect">
              <a:avLst/>
            </a:prstGeom>
            <a:noFill/>
            <a:ln w="9525">
              <a:noFill/>
              <a:miter lim="800000"/>
              <a:headEnd/>
              <a:tailEnd/>
            </a:ln>
          </p:spPr>
        </p:pic>
        <p:pic>
          <p:nvPicPr>
            <p:cNvPr id="55" name="Picture 54" descr="radiowaves.png"/>
            <p:cNvPicPr>
              <a:picLocks noChangeAspect="1"/>
            </p:cNvPicPr>
            <p:nvPr/>
          </p:nvPicPr>
          <p:blipFill>
            <a:blip r:embed="rId16"/>
            <a:srcRect/>
            <a:stretch>
              <a:fillRect/>
            </a:stretch>
          </p:blipFill>
          <p:spPr bwMode="auto">
            <a:xfrm>
              <a:off x="6896100" y="3295650"/>
              <a:ext cx="712788" cy="609600"/>
            </a:xfrm>
            <a:prstGeom prst="rect">
              <a:avLst/>
            </a:prstGeom>
            <a:noFill/>
            <a:ln w="9525">
              <a:noFill/>
              <a:miter lim="800000"/>
              <a:headEnd/>
              <a:tailEnd/>
            </a:ln>
          </p:spPr>
        </p:pic>
      </p:grpSp>
      <p:sp>
        <p:nvSpPr>
          <p:cNvPr id="4108" name="Rectangle 2"/>
          <p:cNvSpPr>
            <a:spLocks noGrp="1" noChangeArrowheads="1"/>
          </p:cNvSpPr>
          <p:nvPr>
            <p:ph type="title"/>
          </p:nvPr>
        </p:nvSpPr>
        <p:spPr>
          <a:xfrm>
            <a:off x="0" y="381000"/>
            <a:ext cx="9144000" cy="990600"/>
          </a:xfrm>
          <a:solidFill>
            <a:schemeClr val="bg1">
              <a:alpha val="75000"/>
            </a:schemeClr>
          </a:solidFill>
        </p:spPr>
        <p:txBody>
          <a:bodyPr/>
          <a:lstStyle/>
          <a:p>
            <a:pPr algn="l" eaLnBrk="1" hangingPunct="1"/>
            <a:r>
              <a:rPr lang="en-US" dirty="0" smtClean="0"/>
              <a:t>      Our Wireless World</a:t>
            </a:r>
          </a:p>
        </p:txBody>
      </p:sp>
      <p:grpSp>
        <p:nvGrpSpPr>
          <p:cNvPr id="49" name="Group 48"/>
          <p:cNvGrpSpPr/>
          <p:nvPr/>
        </p:nvGrpSpPr>
        <p:grpSpPr>
          <a:xfrm>
            <a:off x="1295400" y="1371600"/>
            <a:ext cx="1587188" cy="1676400"/>
            <a:chOff x="7239000" y="1447800"/>
            <a:chExt cx="1587188" cy="1676400"/>
          </a:xfrm>
          <a:effectLst>
            <a:outerShdw blurRad="50800" dist="38100" dir="2700000" algn="tl" rotWithShape="0">
              <a:prstClr val="black">
                <a:alpha val="40000"/>
              </a:prstClr>
            </a:outerShdw>
          </a:effectLst>
        </p:grpSpPr>
        <p:cxnSp>
          <p:nvCxnSpPr>
            <p:cNvPr id="38" name="Straight Arrow Connector 37"/>
            <p:cNvCxnSpPr/>
            <p:nvPr/>
          </p:nvCxnSpPr>
          <p:spPr>
            <a:xfrm rot="5400000">
              <a:off x="8116094" y="2933700"/>
              <a:ext cx="380206" cy="794"/>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124" name="Group 25"/>
            <p:cNvGrpSpPr>
              <a:grpSpLocks/>
            </p:cNvGrpSpPr>
            <p:nvPr/>
          </p:nvGrpSpPr>
          <p:grpSpPr bwMode="auto">
            <a:xfrm>
              <a:off x="7239000" y="1447800"/>
              <a:ext cx="1587188" cy="1288851"/>
              <a:chOff x="6629400" y="1371600"/>
              <a:chExt cx="1587188" cy="1288851"/>
            </a:xfrm>
          </p:grpSpPr>
          <p:pic>
            <p:nvPicPr>
              <p:cNvPr id="4126" name="Picture 22" descr="tp.png"/>
              <p:cNvPicPr>
                <a:picLocks noChangeAspect="1"/>
              </p:cNvPicPr>
              <p:nvPr/>
            </p:nvPicPr>
            <p:blipFill>
              <a:blip r:embed="rId17" cstate="screen"/>
              <a:srcRect/>
              <a:stretch>
                <a:fillRect/>
              </a:stretch>
            </p:blipFill>
            <p:spPr bwMode="auto">
              <a:xfrm>
                <a:off x="6781800" y="1447800"/>
                <a:ext cx="1434788" cy="1212651"/>
              </a:xfrm>
              <a:prstGeom prst="rect">
                <a:avLst/>
              </a:prstGeom>
              <a:noFill/>
              <a:ln w="9525">
                <a:noFill/>
                <a:miter lim="800000"/>
                <a:headEnd/>
                <a:tailEnd/>
              </a:ln>
            </p:spPr>
          </p:pic>
          <p:pic>
            <p:nvPicPr>
              <p:cNvPr id="4127" name="Picture 68" descr="devil"/>
              <p:cNvPicPr>
                <a:picLocks noChangeAspect="1" noChangeArrowheads="1"/>
              </p:cNvPicPr>
              <p:nvPr/>
            </p:nvPicPr>
            <p:blipFill>
              <a:blip r:embed="rId18" cstate="screen"/>
              <a:srcRect/>
              <a:stretch>
                <a:fillRect/>
              </a:stretch>
            </p:blipFill>
            <p:spPr bwMode="auto">
              <a:xfrm flipH="1">
                <a:off x="6629400" y="1371600"/>
                <a:ext cx="759354" cy="725174"/>
              </a:xfrm>
              <a:prstGeom prst="rect">
                <a:avLst/>
              </a:prstGeom>
              <a:noFill/>
              <a:ln w="9525">
                <a:noFill/>
                <a:miter lim="800000"/>
                <a:headEnd/>
                <a:tailEnd/>
              </a:ln>
            </p:spPr>
          </p:pic>
          <p:sp>
            <p:nvSpPr>
              <p:cNvPr id="4128" name="Text Box 18"/>
              <p:cNvSpPr txBox="1">
                <a:spLocks noChangeArrowheads="1"/>
              </p:cNvSpPr>
              <p:nvPr/>
            </p:nvSpPr>
            <p:spPr bwMode="auto">
              <a:xfrm rot="374540">
                <a:off x="7327784" y="1644801"/>
                <a:ext cx="835485" cy="276999"/>
              </a:xfrm>
              <a:prstGeom prst="rect">
                <a:avLst/>
              </a:prstGeom>
              <a:noFill/>
              <a:ln w="9525">
                <a:noFill/>
                <a:miter lim="800000"/>
                <a:headEnd/>
                <a:tailEnd/>
              </a:ln>
            </p:spPr>
            <p:txBody>
              <a:bodyPr wrap="none">
                <a:spAutoFit/>
              </a:bodyPr>
              <a:lstStyle/>
              <a:p>
                <a:r>
                  <a:rPr lang="en-US" sz="1200" b="1">
                    <a:solidFill>
                      <a:srgbClr val="00FF00"/>
                    </a:solidFill>
                    <a:latin typeface="Courier New" pitchFamily="49" charset="0"/>
                  </a:rPr>
                  <a:t>tcpdump</a:t>
                </a:r>
              </a:p>
            </p:txBody>
          </p:sp>
        </p:grpSp>
      </p:grpSp>
      <p:grpSp>
        <p:nvGrpSpPr>
          <p:cNvPr id="72" name="Group 71"/>
          <p:cNvGrpSpPr/>
          <p:nvPr/>
        </p:nvGrpSpPr>
        <p:grpSpPr>
          <a:xfrm>
            <a:off x="6248401" y="2362199"/>
            <a:ext cx="2895600" cy="2240765"/>
            <a:chOff x="6248401" y="2362199"/>
            <a:chExt cx="2895600" cy="2240765"/>
          </a:xfrm>
        </p:grpSpPr>
        <p:grpSp>
          <p:nvGrpSpPr>
            <p:cNvPr id="66" name="Group 65"/>
            <p:cNvGrpSpPr/>
            <p:nvPr/>
          </p:nvGrpSpPr>
          <p:grpSpPr>
            <a:xfrm>
              <a:off x="6248401" y="2362199"/>
              <a:ext cx="2895600" cy="2240765"/>
              <a:chOff x="6248401" y="2362199"/>
              <a:chExt cx="2895600" cy="2240765"/>
            </a:xfrm>
          </p:grpSpPr>
          <p:pic>
            <p:nvPicPr>
              <p:cNvPr id="60" name="Picture 59" descr="car.jpg"/>
              <p:cNvPicPr>
                <a:picLocks noChangeAspect="1"/>
              </p:cNvPicPr>
              <p:nvPr/>
            </p:nvPicPr>
            <p:blipFill>
              <a:blip r:embed="rId19"/>
              <a:stretch>
                <a:fillRect/>
              </a:stretch>
            </p:blipFill>
            <p:spPr>
              <a:xfrm>
                <a:off x="6248401" y="2362199"/>
                <a:ext cx="2895600" cy="2240765"/>
              </a:xfrm>
              <a:prstGeom prst="rect">
                <a:avLst/>
              </a:prstGeom>
              <a:ln w="57150">
                <a:solidFill>
                  <a:schemeClr val="bg1"/>
                </a:solidFill>
              </a:ln>
            </p:spPr>
          </p:pic>
          <p:pic>
            <p:nvPicPr>
              <p:cNvPr id="62" name="Picture 61" descr="radiowaves.png"/>
              <p:cNvPicPr>
                <a:picLocks noChangeAspect="1"/>
              </p:cNvPicPr>
              <p:nvPr/>
            </p:nvPicPr>
            <p:blipFill>
              <a:blip r:embed="rId16"/>
              <a:srcRect/>
              <a:stretch>
                <a:fillRect/>
              </a:stretch>
            </p:blipFill>
            <p:spPr bwMode="auto">
              <a:xfrm>
                <a:off x="8305800" y="2667000"/>
                <a:ext cx="712788" cy="685800"/>
              </a:xfrm>
              <a:prstGeom prst="rect">
                <a:avLst/>
              </a:prstGeom>
              <a:noFill/>
              <a:ln w="9525">
                <a:noFill/>
                <a:miter lim="800000"/>
                <a:headEnd/>
                <a:tailEnd/>
              </a:ln>
            </p:spPr>
          </p:pic>
        </p:grpSp>
        <p:pic>
          <p:nvPicPr>
            <p:cNvPr id="71" name="Picture 70" descr="radiowaves.png"/>
            <p:cNvPicPr>
              <a:picLocks noChangeAspect="1"/>
            </p:cNvPicPr>
            <p:nvPr/>
          </p:nvPicPr>
          <p:blipFill>
            <a:blip r:embed="rId16"/>
            <a:srcRect/>
            <a:stretch>
              <a:fillRect/>
            </a:stretch>
          </p:blipFill>
          <p:spPr bwMode="auto">
            <a:xfrm rot="19712794">
              <a:off x="6777013" y="3195613"/>
              <a:ext cx="381000" cy="381000"/>
            </a:xfrm>
            <a:prstGeom prst="rect">
              <a:avLst/>
            </a:prstGeom>
            <a:noFill/>
            <a:ln w="9525">
              <a:noFill/>
              <a:miter lim="800000"/>
              <a:headEnd/>
              <a:tailEnd/>
            </a:ln>
          </p:spPr>
        </p:pic>
      </p:grpSp>
      <p:grpSp>
        <p:nvGrpSpPr>
          <p:cNvPr id="65" name="Group 64"/>
          <p:cNvGrpSpPr/>
          <p:nvPr/>
        </p:nvGrpSpPr>
        <p:grpSpPr>
          <a:xfrm>
            <a:off x="6248400" y="0"/>
            <a:ext cx="2895600" cy="2404872"/>
            <a:chOff x="6248400" y="0"/>
            <a:chExt cx="2895600" cy="2404872"/>
          </a:xfrm>
        </p:grpSpPr>
        <p:pic>
          <p:nvPicPr>
            <p:cNvPr id="61" name="Picture 60" descr="home.jpg"/>
            <p:cNvPicPr>
              <a:picLocks noChangeAspect="1"/>
            </p:cNvPicPr>
            <p:nvPr/>
          </p:nvPicPr>
          <p:blipFill>
            <a:blip r:embed="rId20" cstate="screen"/>
            <a:stretch>
              <a:fillRect/>
            </a:stretch>
          </p:blipFill>
          <p:spPr>
            <a:xfrm>
              <a:off x="6248400" y="0"/>
              <a:ext cx="2895600" cy="2404872"/>
            </a:xfrm>
            <a:prstGeom prst="rect">
              <a:avLst/>
            </a:prstGeom>
            <a:ln w="57150">
              <a:solidFill>
                <a:schemeClr val="bg1"/>
              </a:solidFill>
            </a:ln>
          </p:spPr>
        </p:pic>
        <p:pic>
          <p:nvPicPr>
            <p:cNvPr id="63" name="Picture 62" descr="radiowaves.png"/>
            <p:cNvPicPr>
              <a:picLocks noChangeAspect="1"/>
            </p:cNvPicPr>
            <p:nvPr/>
          </p:nvPicPr>
          <p:blipFill>
            <a:blip r:embed="rId16"/>
            <a:srcRect/>
            <a:stretch>
              <a:fillRect/>
            </a:stretch>
          </p:blipFill>
          <p:spPr bwMode="auto">
            <a:xfrm>
              <a:off x="6781800" y="1371600"/>
              <a:ext cx="712788" cy="685800"/>
            </a:xfrm>
            <a:prstGeom prst="rect">
              <a:avLst/>
            </a:prstGeom>
            <a:noFill/>
            <a:ln w="9525">
              <a:noFill/>
              <a:miter lim="800000"/>
              <a:headEnd/>
              <a:tailEnd/>
            </a:ln>
          </p:spPr>
        </p:pic>
        <p:pic>
          <p:nvPicPr>
            <p:cNvPr id="64" name="Picture 63" descr="radiowaves.png"/>
            <p:cNvPicPr>
              <a:picLocks noChangeAspect="1"/>
            </p:cNvPicPr>
            <p:nvPr/>
          </p:nvPicPr>
          <p:blipFill>
            <a:blip r:embed="rId16"/>
            <a:srcRect/>
            <a:stretch>
              <a:fillRect/>
            </a:stretch>
          </p:blipFill>
          <p:spPr bwMode="auto">
            <a:xfrm rot="19588722">
              <a:off x="7592871" y="1040136"/>
              <a:ext cx="626160" cy="619571"/>
            </a:xfrm>
            <a:prstGeom prst="rect">
              <a:avLst/>
            </a:prstGeom>
            <a:noFill/>
            <a:ln w="9525">
              <a:noFill/>
              <a:miter lim="800000"/>
              <a:headEnd/>
              <a:tailEnd/>
            </a:ln>
          </p:spPr>
        </p:pic>
      </p:grpSp>
      <p:grpSp>
        <p:nvGrpSpPr>
          <p:cNvPr id="33" name="Group 47"/>
          <p:cNvGrpSpPr>
            <a:grpSpLocks/>
          </p:cNvGrpSpPr>
          <p:nvPr/>
        </p:nvGrpSpPr>
        <p:grpSpPr bwMode="auto">
          <a:xfrm>
            <a:off x="4495800" y="3810000"/>
            <a:ext cx="3962400" cy="381000"/>
            <a:chOff x="3733800" y="4267200"/>
            <a:chExt cx="3962400" cy="381000"/>
          </a:xfrm>
          <a:effectLst>
            <a:outerShdw blurRad="50800" dist="38100" dir="2700000" algn="tl" rotWithShape="0">
              <a:prstClr val="black">
                <a:alpha val="40000"/>
              </a:prstClr>
            </a:outerShdw>
          </a:effectLst>
        </p:grpSpPr>
        <p:sp>
          <p:nvSpPr>
            <p:cNvPr id="35" name="Rectangle 34"/>
            <p:cNvSpPr/>
            <p:nvPr/>
          </p:nvSpPr>
          <p:spPr bwMode="auto">
            <a:xfrm>
              <a:off x="5334000" y="42672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dirty="0" smtClean="0"/>
                <a:t>PrivatePhoto1.jpg</a:t>
              </a:r>
              <a:endParaRPr lang="en-US" sz="1600" dirty="0"/>
            </a:p>
          </p:txBody>
        </p:sp>
        <p:sp>
          <p:nvSpPr>
            <p:cNvPr id="34" name="Rectangle 33"/>
            <p:cNvSpPr/>
            <p:nvPr/>
          </p:nvSpPr>
          <p:spPr bwMode="auto">
            <a:xfrm>
              <a:off x="3733800" y="4267200"/>
              <a:ext cx="1600200"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solidFill>
                    <a:schemeClr val="tx1"/>
                  </a:solidFill>
                </a:rPr>
                <a:t>Link Layer </a:t>
              </a:r>
              <a:r>
                <a:rPr lang="en-US" sz="1400" dirty="0" smtClean="0">
                  <a:solidFill>
                    <a:schemeClr val="tx1"/>
                  </a:solidFill>
                </a:rPr>
                <a:t>Header</a:t>
              </a:r>
              <a:endParaRPr lang="en-US" sz="1400" dirty="0">
                <a:solidFill>
                  <a:schemeClr val="tx1"/>
                </a:solidFill>
              </a:endParaRPr>
            </a:p>
          </p:txBody>
        </p:sp>
      </p:grpSp>
      <p:grpSp>
        <p:nvGrpSpPr>
          <p:cNvPr id="4112" name="Group 47"/>
          <p:cNvGrpSpPr>
            <a:grpSpLocks/>
          </p:cNvGrpSpPr>
          <p:nvPr/>
        </p:nvGrpSpPr>
        <p:grpSpPr bwMode="auto">
          <a:xfrm>
            <a:off x="2895600" y="5257800"/>
            <a:ext cx="3962400" cy="381000"/>
            <a:chOff x="3733800" y="4267200"/>
            <a:chExt cx="3962400" cy="381000"/>
          </a:xfrm>
          <a:effectLst>
            <a:outerShdw blurRad="50800" dist="38100" dir="2700000" algn="tl" rotWithShape="0">
              <a:prstClr val="black">
                <a:alpha val="40000"/>
              </a:prstClr>
            </a:outerShdw>
          </a:effectLst>
        </p:grpSpPr>
        <p:sp>
          <p:nvSpPr>
            <p:cNvPr id="40" name="Rectangle 39"/>
            <p:cNvSpPr/>
            <p:nvPr/>
          </p:nvSpPr>
          <p:spPr bwMode="auto">
            <a:xfrm>
              <a:off x="3733800" y="4267200"/>
              <a:ext cx="1600200"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smtClean="0">
                  <a:solidFill>
                    <a:schemeClr val="tx1"/>
                  </a:solidFill>
                </a:rPr>
                <a:t>Link Layer Header</a:t>
              </a:r>
              <a:endParaRPr lang="en-US" sz="1400" dirty="0">
                <a:solidFill>
                  <a:schemeClr val="tx1"/>
                </a:solidFill>
              </a:endParaRPr>
            </a:p>
          </p:txBody>
        </p:sp>
        <p:sp>
          <p:nvSpPr>
            <p:cNvPr id="41" name="Rectangle 40"/>
            <p:cNvSpPr/>
            <p:nvPr/>
          </p:nvSpPr>
          <p:spPr bwMode="auto">
            <a:xfrm>
              <a:off x="5334000" y="42672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dirty="0" smtClean="0"/>
                <a:t>Home location=(47.28,…</a:t>
              </a:r>
              <a:endParaRPr lang="en-US" sz="1600" dirty="0"/>
            </a:p>
          </p:txBody>
        </p:sp>
      </p:grpSp>
      <p:grpSp>
        <p:nvGrpSpPr>
          <p:cNvPr id="36" name="Group 47"/>
          <p:cNvGrpSpPr>
            <a:grpSpLocks/>
          </p:cNvGrpSpPr>
          <p:nvPr/>
        </p:nvGrpSpPr>
        <p:grpSpPr bwMode="auto">
          <a:xfrm>
            <a:off x="304800" y="4724400"/>
            <a:ext cx="3962400" cy="381000"/>
            <a:chOff x="3733800" y="4267200"/>
            <a:chExt cx="3962400" cy="381000"/>
          </a:xfrm>
          <a:effectLst>
            <a:outerShdw blurRad="50800" dist="38100" dir="2700000" algn="tl" rotWithShape="0">
              <a:prstClr val="black">
                <a:alpha val="40000"/>
              </a:prstClr>
            </a:outerShdw>
          </a:effectLst>
        </p:grpSpPr>
        <p:sp>
          <p:nvSpPr>
            <p:cNvPr id="39" name="Rectangle 38"/>
            <p:cNvSpPr/>
            <p:nvPr/>
          </p:nvSpPr>
          <p:spPr bwMode="auto">
            <a:xfrm>
              <a:off x="3733800" y="4267200"/>
              <a:ext cx="1600200"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solidFill>
                    <a:schemeClr val="tx1"/>
                  </a:solidFill>
                </a:rPr>
                <a:t>Link Layer Header</a:t>
              </a:r>
            </a:p>
          </p:txBody>
        </p:sp>
        <p:sp>
          <p:nvSpPr>
            <p:cNvPr id="42" name="Rectangle 41"/>
            <p:cNvSpPr/>
            <p:nvPr/>
          </p:nvSpPr>
          <p:spPr bwMode="auto">
            <a:xfrm>
              <a:off x="5334000" y="42672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dirty="0" smtClean="0"/>
                <a:t>Buddy list: Alice, Bob, …</a:t>
              </a:r>
              <a:endParaRPr lang="en-US" sz="1600" dirty="0"/>
            </a:p>
          </p:txBody>
        </p:sp>
      </p:grpSp>
      <p:grpSp>
        <p:nvGrpSpPr>
          <p:cNvPr id="46" name="Group 47"/>
          <p:cNvGrpSpPr>
            <a:grpSpLocks/>
          </p:cNvGrpSpPr>
          <p:nvPr/>
        </p:nvGrpSpPr>
        <p:grpSpPr bwMode="auto">
          <a:xfrm>
            <a:off x="1143000" y="3200400"/>
            <a:ext cx="3962400" cy="381000"/>
            <a:chOff x="3733800" y="4267200"/>
            <a:chExt cx="3962400" cy="381000"/>
          </a:xfrm>
          <a:effectLst>
            <a:outerShdw blurRad="50800" dist="38100" dir="2700000" algn="tl" rotWithShape="0">
              <a:prstClr val="black">
                <a:alpha val="40000"/>
              </a:prstClr>
            </a:outerShdw>
          </a:effectLst>
        </p:grpSpPr>
        <p:sp>
          <p:nvSpPr>
            <p:cNvPr id="48" name="Rectangle 47"/>
            <p:cNvSpPr/>
            <p:nvPr/>
          </p:nvSpPr>
          <p:spPr bwMode="auto">
            <a:xfrm>
              <a:off x="5334000" y="42672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dirty="0" smtClean="0"/>
                <a:t>PrivateVideo1.avi</a:t>
              </a:r>
              <a:endParaRPr lang="en-US" sz="1600" dirty="0"/>
            </a:p>
          </p:txBody>
        </p:sp>
        <p:sp>
          <p:nvSpPr>
            <p:cNvPr id="47" name="Rectangle 46"/>
            <p:cNvSpPr/>
            <p:nvPr/>
          </p:nvSpPr>
          <p:spPr bwMode="auto">
            <a:xfrm>
              <a:off x="3733800" y="4267200"/>
              <a:ext cx="1600200"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solidFill>
                    <a:schemeClr val="tx1"/>
                  </a:solidFill>
                </a:rPr>
                <a:t>Link Layer </a:t>
              </a:r>
              <a:r>
                <a:rPr lang="en-US" sz="1400" dirty="0" smtClean="0">
                  <a:solidFill>
                    <a:schemeClr val="tx1"/>
                  </a:solidFill>
                </a:rPr>
                <a:t>Header</a:t>
              </a:r>
              <a:endParaRPr lang="en-US" sz="1400" dirty="0">
                <a:solidFill>
                  <a:schemeClr val="tx1"/>
                </a:solidFill>
              </a:endParaRPr>
            </a:p>
          </p:txBody>
        </p:sp>
      </p:grpSp>
      <p:grpSp>
        <p:nvGrpSpPr>
          <p:cNvPr id="43" name="Group 47"/>
          <p:cNvGrpSpPr>
            <a:grpSpLocks/>
          </p:cNvGrpSpPr>
          <p:nvPr/>
        </p:nvGrpSpPr>
        <p:grpSpPr bwMode="auto">
          <a:xfrm>
            <a:off x="228600" y="2590800"/>
            <a:ext cx="3962400" cy="381000"/>
            <a:chOff x="3733800" y="4267200"/>
            <a:chExt cx="3962400" cy="381000"/>
          </a:xfrm>
          <a:effectLst>
            <a:outerShdw blurRad="50800" dist="38100" dir="2700000" algn="tl" rotWithShape="0">
              <a:prstClr val="black">
                <a:alpha val="40000"/>
              </a:prstClr>
            </a:outerShdw>
          </a:effectLst>
        </p:grpSpPr>
        <p:sp>
          <p:nvSpPr>
            <p:cNvPr id="44" name="Rectangle 43"/>
            <p:cNvSpPr/>
            <p:nvPr/>
          </p:nvSpPr>
          <p:spPr bwMode="auto">
            <a:xfrm>
              <a:off x="3733800" y="4267200"/>
              <a:ext cx="1600200"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solidFill>
                    <a:schemeClr val="tx1"/>
                  </a:solidFill>
                </a:rPr>
                <a:t>Link Layer </a:t>
              </a:r>
              <a:r>
                <a:rPr lang="en-US" sz="1400" dirty="0" smtClean="0">
                  <a:solidFill>
                    <a:schemeClr val="tx1"/>
                  </a:solidFill>
                </a:rPr>
                <a:t>Header</a:t>
              </a:r>
              <a:endParaRPr lang="en-US" sz="1400" dirty="0">
                <a:solidFill>
                  <a:schemeClr val="tx1"/>
                </a:solidFill>
              </a:endParaRPr>
            </a:p>
          </p:txBody>
        </p:sp>
        <p:sp>
          <p:nvSpPr>
            <p:cNvPr id="45" name="Rectangle 44"/>
            <p:cNvSpPr/>
            <p:nvPr/>
          </p:nvSpPr>
          <p:spPr bwMode="auto">
            <a:xfrm>
              <a:off x="5334000" y="42672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dirty="0" smtClean="0"/>
                <a:t>Blood pressure: high</a:t>
              </a:r>
              <a:endParaRPr lang="en-US" sz="1600" dirty="0"/>
            </a:p>
          </p:txBody>
        </p: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childTnLst>
                          </p:cTn>
                        </p:par>
                        <p:par>
                          <p:cTn id="19" fill="hold">
                            <p:stCondLst>
                              <p:cond delay="500"/>
                            </p:stCondLst>
                            <p:childTnLst>
                              <p:par>
                                <p:cTn id="20" presetID="53" presetClass="entr" presetSubtype="0" fill="hold" nodeType="afterEffect">
                                  <p:stCondLst>
                                    <p:cond delay="0"/>
                                  </p:stCondLst>
                                  <p:childTnLst>
                                    <p:set>
                                      <p:cBhvr>
                                        <p:cTn id="21" dur="1" fill="hold">
                                          <p:stCondLst>
                                            <p:cond delay="0"/>
                                          </p:stCondLst>
                                        </p:cTn>
                                        <p:tgtEl>
                                          <p:spTgt spid="4112"/>
                                        </p:tgtEl>
                                        <p:attrNameLst>
                                          <p:attrName>style.visibility</p:attrName>
                                        </p:attrNameLst>
                                      </p:cBhvr>
                                      <p:to>
                                        <p:strVal val="visible"/>
                                      </p:to>
                                    </p:set>
                                    <p:anim calcmode="lin" valueType="num">
                                      <p:cBhvr>
                                        <p:cTn id="22" dur="1000" fill="hold"/>
                                        <p:tgtEl>
                                          <p:spTgt spid="4112"/>
                                        </p:tgtEl>
                                        <p:attrNameLst>
                                          <p:attrName>ppt_w</p:attrName>
                                        </p:attrNameLst>
                                      </p:cBhvr>
                                      <p:tavLst>
                                        <p:tav tm="0">
                                          <p:val>
                                            <p:fltVal val="0"/>
                                          </p:val>
                                        </p:tav>
                                        <p:tav tm="100000">
                                          <p:val>
                                            <p:strVal val="#ppt_w"/>
                                          </p:val>
                                        </p:tav>
                                      </p:tavLst>
                                    </p:anim>
                                    <p:anim calcmode="lin" valueType="num">
                                      <p:cBhvr>
                                        <p:cTn id="23" dur="1000" fill="hold"/>
                                        <p:tgtEl>
                                          <p:spTgt spid="4112"/>
                                        </p:tgtEl>
                                        <p:attrNameLst>
                                          <p:attrName>ppt_h</p:attrName>
                                        </p:attrNameLst>
                                      </p:cBhvr>
                                      <p:tavLst>
                                        <p:tav tm="0">
                                          <p:val>
                                            <p:fltVal val="0"/>
                                          </p:val>
                                        </p:tav>
                                        <p:tav tm="100000">
                                          <p:val>
                                            <p:strVal val="#ppt_h"/>
                                          </p:val>
                                        </p:tav>
                                      </p:tavLst>
                                    </p:anim>
                                    <p:animEffect transition="in" filter="fade">
                                      <p:cBhvr>
                                        <p:cTn id="24" dur="1000"/>
                                        <p:tgtEl>
                                          <p:spTgt spid="4112"/>
                                        </p:tgtEl>
                                      </p:cBhvr>
                                    </p:animEffect>
                                  </p:childTnLst>
                                </p:cTn>
                              </p:par>
                              <p:par>
                                <p:cTn id="25" presetID="49" presetClass="path" presetSubtype="0" accel="50000" fill="hold" nodeType="withEffect">
                                  <p:stCondLst>
                                    <p:cond delay="0"/>
                                  </p:stCondLst>
                                  <p:childTnLst>
                                    <p:animMotion origin="layout" path="M -3.33333E-6 -4.44444E-6 L 0.00834 -0.58333 " pathEditMode="relative" rAng="0" ptsTypes="AA">
                                      <p:cBhvr>
                                        <p:cTn id="26" dur="1000" fill="hold"/>
                                        <p:tgtEl>
                                          <p:spTgt spid="4112"/>
                                        </p:tgtEl>
                                        <p:attrNameLst>
                                          <p:attrName>ppt_x</p:attrName>
                                          <p:attrName>ppt_y</p:attrName>
                                        </p:attrNameLst>
                                      </p:cBhvr>
                                      <p:rCtr x="4" y="-292"/>
                                    </p:animMotion>
                                  </p:childTnLst>
                                </p:cTn>
                              </p:par>
                            </p:childTnLst>
                          </p:cTn>
                        </p:par>
                        <p:par>
                          <p:cTn id="27" fill="hold">
                            <p:stCondLst>
                              <p:cond delay="1500"/>
                            </p:stCondLst>
                            <p:childTnLst>
                              <p:par>
                                <p:cTn id="28" presetID="53" presetClass="entr" presetSubtype="0" fill="hold" nodeType="after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p:cTn id="30" dur="1000" fill="hold"/>
                                        <p:tgtEl>
                                          <p:spTgt spid="46"/>
                                        </p:tgtEl>
                                        <p:attrNameLst>
                                          <p:attrName>ppt_w</p:attrName>
                                        </p:attrNameLst>
                                      </p:cBhvr>
                                      <p:tavLst>
                                        <p:tav tm="0">
                                          <p:val>
                                            <p:fltVal val="0"/>
                                          </p:val>
                                        </p:tav>
                                        <p:tav tm="100000">
                                          <p:val>
                                            <p:strVal val="#ppt_w"/>
                                          </p:val>
                                        </p:tav>
                                      </p:tavLst>
                                    </p:anim>
                                    <p:anim calcmode="lin" valueType="num">
                                      <p:cBhvr>
                                        <p:cTn id="31" dur="1000" fill="hold"/>
                                        <p:tgtEl>
                                          <p:spTgt spid="46"/>
                                        </p:tgtEl>
                                        <p:attrNameLst>
                                          <p:attrName>ppt_h</p:attrName>
                                        </p:attrNameLst>
                                      </p:cBhvr>
                                      <p:tavLst>
                                        <p:tav tm="0">
                                          <p:val>
                                            <p:fltVal val="0"/>
                                          </p:val>
                                        </p:tav>
                                        <p:tav tm="100000">
                                          <p:val>
                                            <p:strVal val="#ppt_h"/>
                                          </p:val>
                                        </p:tav>
                                      </p:tavLst>
                                    </p:anim>
                                    <p:animEffect transition="in" filter="fade">
                                      <p:cBhvr>
                                        <p:cTn id="32" dur="1000"/>
                                        <p:tgtEl>
                                          <p:spTgt spid="46"/>
                                        </p:tgtEl>
                                      </p:cBhvr>
                                    </p:animEffect>
                                  </p:childTnLst>
                                </p:cTn>
                              </p:par>
                              <p:par>
                                <p:cTn id="33" presetID="49" presetClass="path" presetSubtype="0" accel="50000" fill="hold" nodeType="withEffect">
                                  <p:stCondLst>
                                    <p:cond delay="0"/>
                                  </p:stCondLst>
                                  <p:childTnLst>
                                    <p:animMotion origin="layout" path="M 3.33333E-6 -4.44444E-6 L 0.2 -0.21666 " pathEditMode="relative" rAng="0" ptsTypes="AA">
                                      <p:cBhvr>
                                        <p:cTn id="34" dur="1000" fill="hold"/>
                                        <p:tgtEl>
                                          <p:spTgt spid="46"/>
                                        </p:tgtEl>
                                        <p:attrNameLst>
                                          <p:attrName>ppt_x</p:attrName>
                                          <p:attrName>ppt_y</p:attrName>
                                        </p:attrNameLst>
                                      </p:cBhvr>
                                      <p:rCtr x="100" y="-108"/>
                                    </p:animMotion>
                                  </p:childTnLst>
                                </p:cTn>
                              </p:par>
                            </p:childTnLst>
                          </p:cTn>
                        </p:par>
                        <p:par>
                          <p:cTn id="35" fill="hold">
                            <p:stCondLst>
                              <p:cond delay="2500"/>
                            </p:stCondLst>
                            <p:childTnLst>
                              <p:par>
                                <p:cTn id="36" presetID="53"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p:cTn id="38" dur="1000" fill="hold"/>
                                        <p:tgtEl>
                                          <p:spTgt spid="33"/>
                                        </p:tgtEl>
                                        <p:attrNameLst>
                                          <p:attrName>ppt_w</p:attrName>
                                        </p:attrNameLst>
                                      </p:cBhvr>
                                      <p:tavLst>
                                        <p:tav tm="0">
                                          <p:val>
                                            <p:fltVal val="0"/>
                                          </p:val>
                                        </p:tav>
                                        <p:tav tm="100000">
                                          <p:val>
                                            <p:strVal val="#ppt_w"/>
                                          </p:val>
                                        </p:tav>
                                      </p:tavLst>
                                    </p:anim>
                                    <p:anim calcmode="lin" valueType="num">
                                      <p:cBhvr>
                                        <p:cTn id="39" dur="1000" fill="hold"/>
                                        <p:tgtEl>
                                          <p:spTgt spid="33"/>
                                        </p:tgtEl>
                                        <p:attrNameLst>
                                          <p:attrName>ppt_h</p:attrName>
                                        </p:attrNameLst>
                                      </p:cBhvr>
                                      <p:tavLst>
                                        <p:tav tm="0">
                                          <p:val>
                                            <p:fltVal val="0"/>
                                          </p:val>
                                        </p:tav>
                                        <p:tav tm="100000">
                                          <p:val>
                                            <p:strVal val="#ppt_h"/>
                                          </p:val>
                                        </p:tav>
                                      </p:tavLst>
                                    </p:anim>
                                    <p:animEffect transition="in" filter="fade">
                                      <p:cBhvr>
                                        <p:cTn id="40" dur="1000"/>
                                        <p:tgtEl>
                                          <p:spTgt spid="33"/>
                                        </p:tgtEl>
                                      </p:cBhvr>
                                    </p:animEffect>
                                  </p:childTnLst>
                                </p:cTn>
                              </p:par>
                              <p:par>
                                <p:cTn id="41" presetID="49" presetClass="path" presetSubtype="0" accel="50000" fill="hold" nodeType="withEffect">
                                  <p:stCondLst>
                                    <p:cond delay="0"/>
                                  </p:stCondLst>
                                  <p:childTnLst>
                                    <p:animMotion origin="layout" path="M -3.33333E-6 -3.33333E-6 L -0.16666 -0.23889 " pathEditMode="relative" rAng="0" ptsTypes="AA">
                                      <p:cBhvr>
                                        <p:cTn id="42" dur="1000" fill="hold"/>
                                        <p:tgtEl>
                                          <p:spTgt spid="33"/>
                                        </p:tgtEl>
                                        <p:attrNameLst>
                                          <p:attrName>ppt_x</p:attrName>
                                          <p:attrName>ppt_y</p:attrName>
                                        </p:attrNameLst>
                                      </p:cBhvr>
                                      <p:rCtr x="-83" y="-119"/>
                                    </p:animMotion>
                                  </p:childTnLst>
                                </p:cTn>
                              </p:par>
                            </p:childTnLst>
                          </p:cTn>
                        </p:par>
                        <p:par>
                          <p:cTn id="43" fill="hold">
                            <p:stCondLst>
                              <p:cond delay="3500"/>
                            </p:stCondLst>
                            <p:childTnLst>
                              <p:par>
                                <p:cTn id="44" presetID="53" presetClass="entr" presetSubtype="0" fill="hold" nodeType="afterEffect">
                                  <p:stCondLst>
                                    <p:cond delay="0"/>
                                  </p:stCondLst>
                                  <p:childTnLst>
                                    <p:set>
                                      <p:cBhvr>
                                        <p:cTn id="45" dur="1" fill="hold">
                                          <p:stCondLst>
                                            <p:cond delay="0"/>
                                          </p:stCondLst>
                                        </p:cTn>
                                        <p:tgtEl>
                                          <p:spTgt spid="43"/>
                                        </p:tgtEl>
                                        <p:attrNameLst>
                                          <p:attrName>style.visibility</p:attrName>
                                        </p:attrNameLst>
                                      </p:cBhvr>
                                      <p:to>
                                        <p:strVal val="visible"/>
                                      </p:to>
                                    </p:set>
                                    <p:anim calcmode="lin" valueType="num">
                                      <p:cBhvr>
                                        <p:cTn id="46" dur="1000" fill="hold"/>
                                        <p:tgtEl>
                                          <p:spTgt spid="43"/>
                                        </p:tgtEl>
                                        <p:attrNameLst>
                                          <p:attrName>ppt_w</p:attrName>
                                        </p:attrNameLst>
                                      </p:cBhvr>
                                      <p:tavLst>
                                        <p:tav tm="0">
                                          <p:val>
                                            <p:fltVal val="0"/>
                                          </p:val>
                                        </p:tav>
                                        <p:tav tm="100000">
                                          <p:val>
                                            <p:strVal val="#ppt_w"/>
                                          </p:val>
                                        </p:tav>
                                      </p:tavLst>
                                    </p:anim>
                                    <p:anim calcmode="lin" valueType="num">
                                      <p:cBhvr>
                                        <p:cTn id="47" dur="1000" fill="hold"/>
                                        <p:tgtEl>
                                          <p:spTgt spid="43"/>
                                        </p:tgtEl>
                                        <p:attrNameLst>
                                          <p:attrName>ppt_h</p:attrName>
                                        </p:attrNameLst>
                                      </p:cBhvr>
                                      <p:tavLst>
                                        <p:tav tm="0">
                                          <p:val>
                                            <p:fltVal val="0"/>
                                          </p:val>
                                        </p:tav>
                                        <p:tav tm="100000">
                                          <p:val>
                                            <p:strVal val="#ppt_h"/>
                                          </p:val>
                                        </p:tav>
                                      </p:tavLst>
                                    </p:anim>
                                    <p:animEffect transition="in" filter="fade">
                                      <p:cBhvr>
                                        <p:cTn id="48" dur="1000"/>
                                        <p:tgtEl>
                                          <p:spTgt spid="43"/>
                                        </p:tgtEl>
                                      </p:cBhvr>
                                    </p:animEffect>
                                  </p:childTnLst>
                                </p:cTn>
                              </p:par>
                              <p:par>
                                <p:cTn id="49" presetID="49" presetClass="path" presetSubtype="0" accel="50000" fill="hold" nodeType="withEffect">
                                  <p:stCondLst>
                                    <p:cond delay="0"/>
                                  </p:stCondLst>
                                  <p:childTnLst>
                                    <p:animMotion origin="layout" path="M 3.33333E-6 -3.88529E-7 L 0.3 0.00555 " pathEditMode="relative" rAng="0" ptsTypes="AA">
                                      <p:cBhvr>
                                        <p:cTn id="50" dur="1000" fill="hold"/>
                                        <p:tgtEl>
                                          <p:spTgt spid="43"/>
                                        </p:tgtEl>
                                        <p:attrNameLst>
                                          <p:attrName>ppt_x</p:attrName>
                                          <p:attrName>ppt_y</p:attrName>
                                        </p:attrNameLst>
                                      </p:cBhvr>
                                      <p:rCtr x="150" y="3"/>
                                    </p:animMotion>
                                  </p:childTnLst>
                                </p:cTn>
                              </p:par>
                            </p:childTnLst>
                          </p:cTn>
                        </p:par>
                        <p:par>
                          <p:cTn id="51" fill="hold">
                            <p:stCondLst>
                              <p:cond delay="4500"/>
                            </p:stCondLst>
                            <p:childTnLst>
                              <p:par>
                                <p:cTn id="52" presetID="53" presetClass="entr" presetSubtype="0"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1000" fill="hold"/>
                                        <p:tgtEl>
                                          <p:spTgt spid="36"/>
                                        </p:tgtEl>
                                        <p:attrNameLst>
                                          <p:attrName>ppt_w</p:attrName>
                                        </p:attrNameLst>
                                      </p:cBhvr>
                                      <p:tavLst>
                                        <p:tav tm="0">
                                          <p:val>
                                            <p:fltVal val="0"/>
                                          </p:val>
                                        </p:tav>
                                        <p:tav tm="100000">
                                          <p:val>
                                            <p:strVal val="#ppt_w"/>
                                          </p:val>
                                        </p:tav>
                                      </p:tavLst>
                                    </p:anim>
                                    <p:anim calcmode="lin" valueType="num">
                                      <p:cBhvr>
                                        <p:cTn id="55" dur="1000" fill="hold"/>
                                        <p:tgtEl>
                                          <p:spTgt spid="36"/>
                                        </p:tgtEl>
                                        <p:attrNameLst>
                                          <p:attrName>ppt_h</p:attrName>
                                        </p:attrNameLst>
                                      </p:cBhvr>
                                      <p:tavLst>
                                        <p:tav tm="0">
                                          <p:val>
                                            <p:fltVal val="0"/>
                                          </p:val>
                                        </p:tav>
                                        <p:tav tm="100000">
                                          <p:val>
                                            <p:strVal val="#ppt_h"/>
                                          </p:val>
                                        </p:tav>
                                      </p:tavLst>
                                    </p:anim>
                                    <p:animEffect transition="in" filter="fade">
                                      <p:cBhvr>
                                        <p:cTn id="56" dur="1000"/>
                                        <p:tgtEl>
                                          <p:spTgt spid="36"/>
                                        </p:tgtEl>
                                      </p:cBhvr>
                                    </p:animEffect>
                                  </p:childTnLst>
                                </p:cTn>
                              </p:par>
                              <p:par>
                                <p:cTn id="57" presetID="49" presetClass="path" presetSubtype="0" accel="50000" fill="hold" nodeType="withEffect">
                                  <p:stCondLst>
                                    <p:cond delay="0"/>
                                  </p:stCondLst>
                                  <p:childTnLst>
                                    <p:animMotion origin="layout" path="M 0 3.33333E-6 L 0.29167 -0.23889 " pathEditMode="relative" rAng="0" ptsTypes="AA">
                                      <p:cBhvr>
                                        <p:cTn id="58" dur="1000" fill="hold"/>
                                        <p:tgtEl>
                                          <p:spTgt spid="36"/>
                                        </p:tgtEl>
                                        <p:attrNameLst>
                                          <p:attrName>ppt_x</p:attrName>
                                          <p:attrName>ppt_y</p:attrName>
                                        </p:attrNameLst>
                                      </p:cBhvr>
                                      <p:rCtr x="146" y="-1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638800" y="1828800"/>
            <a:ext cx="3048000" cy="388620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2000">
              <a:latin typeface="Calibri" pitchFamily="34" charset="0"/>
            </a:endParaRPr>
          </a:p>
        </p:txBody>
      </p:sp>
      <p:sp>
        <p:nvSpPr>
          <p:cNvPr id="20483" name="Rectangle 4"/>
          <p:cNvSpPr>
            <a:spLocks noGrp="1" noChangeArrowheads="1"/>
          </p:cNvSpPr>
          <p:nvPr>
            <p:ph type="title"/>
          </p:nvPr>
        </p:nvSpPr>
        <p:spPr>
          <a:xfrm>
            <a:off x="304800" y="274638"/>
            <a:ext cx="8458200" cy="1143000"/>
          </a:xfrm>
        </p:spPr>
        <p:txBody>
          <a:bodyPr/>
          <a:lstStyle/>
          <a:p>
            <a:pPr eaLnBrk="1" hangingPunct="1"/>
            <a:r>
              <a:rPr lang="en-US" smtClean="0"/>
              <a:t>Straw man: Symmetric Key Protocol</a:t>
            </a:r>
          </a:p>
        </p:txBody>
      </p:sp>
      <p:sp>
        <p:nvSpPr>
          <p:cNvPr id="20484" name="Rectangle 4"/>
          <p:cNvSpPr>
            <a:spLocks noChangeArrowheads="1"/>
          </p:cNvSpPr>
          <p:nvPr/>
        </p:nvSpPr>
        <p:spPr bwMode="auto">
          <a:xfrm>
            <a:off x="533400" y="1828800"/>
            <a:ext cx="3048000" cy="388620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en-US" sz="2000">
              <a:latin typeface="Calibri" pitchFamily="34" charset="0"/>
            </a:endParaRPr>
          </a:p>
        </p:txBody>
      </p:sp>
      <p:sp>
        <p:nvSpPr>
          <p:cNvPr id="20485" name="Rectangle 5"/>
          <p:cNvSpPr>
            <a:spLocks noChangeArrowheads="1"/>
          </p:cNvSpPr>
          <p:nvPr/>
        </p:nvSpPr>
        <p:spPr bwMode="auto">
          <a:xfrm>
            <a:off x="914400" y="2743200"/>
            <a:ext cx="1524000" cy="533400"/>
          </a:xfrm>
          <a:prstGeom prst="rect">
            <a:avLst/>
          </a:prstGeom>
          <a:solidFill>
            <a:schemeClr val="bg1"/>
          </a:solidFill>
          <a:ln w="9525">
            <a:solidFill>
              <a:schemeClr val="tx1"/>
            </a:solidFill>
            <a:miter lim="800000"/>
            <a:headEnd/>
            <a:tailEnd/>
          </a:ln>
        </p:spPr>
        <p:txBody>
          <a:bodyPr wrap="none" anchor="ctr"/>
          <a:lstStyle/>
          <a:p>
            <a:pPr algn="ctr"/>
            <a:r>
              <a:rPr lang="en-US" sz="2000">
                <a:latin typeface="Calibri" pitchFamily="34" charset="0"/>
              </a:rPr>
              <a:t>Probe “Bob”</a:t>
            </a:r>
          </a:p>
        </p:txBody>
      </p:sp>
      <p:sp>
        <p:nvSpPr>
          <p:cNvPr id="20486" name="Line 6"/>
          <p:cNvSpPr>
            <a:spLocks noChangeShapeType="1"/>
          </p:cNvSpPr>
          <p:nvPr/>
        </p:nvSpPr>
        <p:spPr bwMode="auto">
          <a:xfrm>
            <a:off x="1981200" y="2286000"/>
            <a:ext cx="1588" cy="381000"/>
          </a:xfrm>
          <a:prstGeom prst="line">
            <a:avLst/>
          </a:prstGeom>
          <a:noFill/>
          <a:ln w="38100">
            <a:solidFill>
              <a:schemeClr val="tx1"/>
            </a:solidFill>
            <a:round/>
            <a:headEnd/>
            <a:tailEnd type="triangle" w="med" len="med"/>
          </a:ln>
        </p:spPr>
        <p:txBody>
          <a:bodyPr/>
          <a:lstStyle/>
          <a:p>
            <a:endParaRPr lang="en-US"/>
          </a:p>
        </p:txBody>
      </p:sp>
      <p:sp>
        <p:nvSpPr>
          <p:cNvPr id="20487" name="Text Box 7"/>
          <p:cNvSpPr txBox="1">
            <a:spLocks noChangeArrowheads="1"/>
          </p:cNvSpPr>
          <p:nvPr/>
        </p:nvSpPr>
        <p:spPr bwMode="auto">
          <a:xfrm>
            <a:off x="1600200" y="1905000"/>
            <a:ext cx="835025" cy="396875"/>
          </a:xfrm>
          <a:prstGeom prst="rect">
            <a:avLst/>
          </a:prstGeom>
          <a:noFill/>
          <a:ln w="9525">
            <a:noFill/>
            <a:miter lim="800000"/>
            <a:headEnd/>
            <a:tailEnd/>
          </a:ln>
        </p:spPr>
        <p:txBody>
          <a:bodyPr wrap="none">
            <a:spAutoFit/>
          </a:bodyPr>
          <a:lstStyle/>
          <a:p>
            <a:r>
              <a:rPr lang="en-US" sz="2000">
                <a:latin typeface="Calibri" pitchFamily="34" charset="0"/>
              </a:rPr>
              <a:t>Client</a:t>
            </a:r>
          </a:p>
        </p:txBody>
      </p:sp>
      <p:sp>
        <p:nvSpPr>
          <p:cNvPr id="20488" name="Text Box 8"/>
          <p:cNvSpPr txBox="1">
            <a:spLocks noChangeArrowheads="1"/>
          </p:cNvSpPr>
          <p:nvPr/>
        </p:nvSpPr>
        <p:spPr bwMode="auto">
          <a:xfrm>
            <a:off x="6705600" y="1905000"/>
            <a:ext cx="1031875" cy="396875"/>
          </a:xfrm>
          <a:prstGeom prst="rect">
            <a:avLst/>
          </a:prstGeom>
          <a:noFill/>
          <a:ln w="9525">
            <a:noFill/>
            <a:miter lim="800000"/>
            <a:headEnd/>
            <a:tailEnd/>
          </a:ln>
        </p:spPr>
        <p:txBody>
          <a:bodyPr wrap="none">
            <a:spAutoFit/>
          </a:bodyPr>
          <a:lstStyle/>
          <a:p>
            <a:r>
              <a:rPr lang="en-US" sz="2000">
                <a:latin typeface="Calibri" pitchFamily="34" charset="0"/>
              </a:rPr>
              <a:t>Service</a:t>
            </a:r>
          </a:p>
        </p:txBody>
      </p:sp>
      <p:sp>
        <p:nvSpPr>
          <p:cNvPr id="20489" name="Line 9"/>
          <p:cNvSpPr>
            <a:spLocks noChangeShapeType="1"/>
          </p:cNvSpPr>
          <p:nvPr/>
        </p:nvSpPr>
        <p:spPr bwMode="auto">
          <a:xfrm>
            <a:off x="1981200" y="3352800"/>
            <a:ext cx="0" cy="381000"/>
          </a:xfrm>
          <a:prstGeom prst="line">
            <a:avLst/>
          </a:prstGeom>
          <a:noFill/>
          <a:ln w="38100">
            <a:solidFill>
              <a:schemeClr val="tx1"/>
            </a:solidFill>
            <a:round/>
            <a:headEnd/>
            <a:tailEnd type="triangle" w="med" len="med"/>
          </a:ln>
        </p:spPr>
        <p:txBody>
          <a:bodyPr/>
          <a:lstStyle/>
          <a:p>
            <a:endParaRPr lang="en-US"/>
          </a:p>
        </p:txBody>
      </p:sp>
      <p:pic>
        <p:nvPicPr>
          <p:cNvPr id="20490" name="Picture 10" descr="envelope_icon"/>
          <p:cNvPicPr>
            <a:picLocks noChangeAspect="1" noChangeArrowheads="1"/>
          </p:cNvPicPr>
          <p:nvPr/>
        </p:nvPicPr>
        <p:blipFill>
          <a:blip r:embed="rId4" cstate="screen"/>
          <a:srcRect/>
          <a:stretch>
            <a:fillRect/>
          </a:stretch>
        </p:blipFill>
        <p:spPr bwMode="auto">
          <a:xfrm>
            <a:off x="1371600" y="3810000"/>
            <a:ext cx="1295400" cy="1295400"/>
          </a:xfrm>
          <a:prstGeom prst="rect">
            <a:avLst/>
          </a:prstGeom>
          <a:noFill/>
          <a:ln w="9525">
            <a:noFill/>
            <a:miter lim="800000"/>
            <a:headEnd/>
            <a:tailEnd/>
          </a:ln>
        </p:spPr>
      </p:pic>
      <p:sp>
        <p:nvSpPr>
          <p:cNvPr id="20491" name="Text Box 11"/>
          <p:cNvSpPr txBox="1">
            <a:spLocks noChangeArrowheads="1"/>
          </p:cNvSpPr>
          <p:nvPr/>
        </p:nvSpPr>
        <p:spPr bwMode="auto">
          <a:xfrm>
            <a:off x="708025" y="5029200"/>
            <a:ext cx="2482850" cy="677863"/>
          </a:xfrm>
          <a:prstGeom prst="rect">
            <a:avLst/>
          </a:prstGeom>
          <a:noFill/>
          <a:ln w="9525">
            <a:noFill/>
            <a:miter lim="800000"/>
            <a:headEnd/>
            <a:tailEnd/>
          </a:ln>
        </p:spPr>
        <p:txBody>
          <a:bodyPr wrap="none">
            <a:spAutoFit/>
          </a:bodyPr>
          <a:lstStyle/>
          <a:p>
            <a:pPr algn="ctr"/>
            <a:r>
              <a:rPr lang="en-US" sz="2000" dirty="0">
                <a:latin typeface="Calibri" pitchFamily="34" charset="0"/>
              </a:rPr>
              <a:t>Symmetric encryption</a:t>
            </a:r>
            <a:br>
              <a:rPr lang="en-US" sz="2000" dirty="0">
                <a:latin typeface="Calibri" pitchFamily="34" charset="0"/>
              </a:rPr>
            </a:br>
            <a:r>
              <a:rPr lang="en-US" dirty="0">
                <a:latin typeface="Calibri" pitchFamily="34" charset="0"/>
              </a:rPr>
              <a:t>(e.g., AES w/ random IV)</a:t>
            </a:r>
          </a:p>
        </p:txBody>
      </p:sp>
      <p:pic>
        <p:nvPicPr>
          <p:cNvPr id="20492" name="Picture 14" descr="open_envelope_icon"/>
          <p:cNvPicPr>
            <a:picLocks noChangeAspect="1" noChangeArrowheads="1"/>
          </p:cNvPicPr>
          <p:nvPr/>
        </p:nvPicPr>
        <p:blipFill>
          <a:blip r:embed="rId5" cstate="screen"/>
          <a:srcRect/>
          <a:stretch>
            <a:fillRect/>
          </a:stretch>
        </p:blipFill>
        <p:spPr bwMode="auto">
          <a:xfrm>
            <a:off x="6553200" y="3200400"/>
            <a:ext cx="1295400" cy="1295400"/>
          </a:xfrm>
          <a:prstGeom prst="rect">
            <a:avLst/>
          </a:prstGeom>
          <a:noFill/>
          <a:ln w="9525">
            <a:noFill/>
            <a:miter lim="800000"/>
            <a:headEnd/>
            <a:tailEnd/>
          </a:ln>
        </p:spPr>
      </p:pic>
      <p:sp>
        <p:nvSpPr>
          <p:cNvPr id="20493" name="Text Box 15"/>
          <p:cNvSpPr txBox="1">
            <a:spLocks noChangeArrowheads="1"/>
          </p:cNvSpPr>
          <p:nvPr/>
        </p:nvSpPr>
        <p:spPr bwMode="auto">
          <a:xfrm>
            <a:off x="5867400" y="2514600"/>
            <a:ext cx="1828800" cy="396875"/>
          </a:xfrm>
          <a:prstGeom prst="rect">
            <a:avLst/>
          </a:prstGeom>
          <a:noFill/>
          <a:ln w="9525">
            <a:noFill/>
            <a:miter lim="800000"/>
            <a:headEnd/>
            <a:tailEnd/>
          </a:ln>
        </p:spPr>
        <p:txBody>
          <a:bodyPr>
            <a:spAutoFit/>
          </a:bodyPr>
          <a:lstStyle/>
          <a:p>
            <a:r>
              <a:rPr lang="en-US" sz="2000">
                <a:latin typeface="Calibri" pitchFamily="34" charset="0"/>
              </a:rPr>
              <a:t>Check MAC:</a:t>
            </a:r>
          </a:p>
        </p:txBody>
      </p:sp>
      <p:sp>
        <p:nvSpPr>
          <p:cNvPr id="20494" name="Line 16"/>
          <p:cNvSpPr>
            <a:spLocks noChangeShapeType="1"/>
          </p:cNvSpPr>
          <p:nvPr/>
        </p:nvSpPr>
        <p:spPr bwMode="auto">
          <a:xfrm flipV="1">
            <a:off x="7239000" y="2286000"/>
            <a:ext cx="0" cy="228600"/>
          </a:xfrm>
          <a:prstGeom prst="line">
            <a:avLst/>
          </a:prstGeom>
          <a:noFill/>
          <a:ln w="38100">
            <a:solidFill>
              <a:schemeClr val="tx1"/>
            </a:solidFill>
            <a:round/>
            <a:headEnd/>
            <a:tailEnd type="triangle" w="med" len="med"/>
          </a:ln>
        </p:spPr>
        <p:txBody>
          <a:bodyPr/>
          <a:lstStyle/>
          <a:p>
            <a:endParaRPr lang="en-US"/>
          </a:p>
        </p:txBody>
      </p:sp>
      <p:pic>
        <p:nvPicPr>
          <p:cNvPr id="20495" name="Picture 17" descr="key"/>
          <p:cNvPicPr>
            <a:picLocks noChangeAspect="1" noChangeArrowheads="1"/>
          </p:cNvPicPr>
          <p:nvPr/>
        </p:nvPicPr>
        <p:blipFill>
          <a:blip r:embed="rId6" cstate="screen"/>
          <a:srcRect/>
          <a:stretch>
            <a:fillRect/>
          </a:stretch>
        </p:blipFill>
        <p:spPr bwMode="auto">
          <a:xfrm>
            <a:off x="6858000" y="3733800"/>
            <a:ext cx="685800" cy="427038"/>
          </a:xfrm>
          <a:prstGeom prst="rect">
            <a:avLst/>
          </a:prstGeom>
          <a:noFill/>
          <a:ln w="9525">
            <a:noFill/>
            <a:miter lim="800000"/>
            <a:headEnd/>
            <a:tailEnd/>
          </a:ln>
        </p:spPr>
      </p:pic>
      <p:sp>
        <p:nvSpPr>
          <p:cNvPr id="20496" name="Rectangle 18"/>
          <p:cNvSpPr>
            <a:spLocks noChangeArrowheads="1"/>
          </p:cNvSpPr>
          <p:nvPr/>
        </p:nvSpPr>
        <p:spPr bwMode="auto">
          <a:xfrm>
            <a:off x="1981200" y="3276600"/>
            <a:ext cx="757238" cy="400050"/>
          </a:xfrm>
          <a:prstGeom prst="rect">
            <a:avLst/>
          </a:prstGeom>
          <a:noFill/>
          <a:ln w="9525">
            <a:noFill/>
            <a:miter lim="800000"/>
            <a:headEnd/>
            <a:tailEnd/>
          </a:ln>
        </p:spPr>
        <p:txBody>
          <a:bodyPr wrap="none">
            <a:spAutoFit/>
          </a:bodyPr>
          <a:lstStyle/>
          <a:p>
            <a:r>
              <a:rPr lang="en-US" sz="2000">
                <a:latin typeface="Calibri" pitchFamily="34" charset="0"/>
              </a:rPr>
              <a:t>MAC:</a:t>
            </a:r>
          </a:p>
        </p:txBody>
      </p:sp>
      <p:sp>
        <p:nvSpPr>
          <p:cNvPr id="20497" name="Rectangle 19"/>
          <p:cNvSpPr>
            <a:spLocks noChangeArrowheads="1"/>
          </p:cNvSpPr>
          <p:nvPr/>
        </p:nvSpPr>
        <p:spPr bwMode="auto">
          <a:xfrm>
            <a:off x="2667000" y="3276600"/>
            <a:ext cx="510076" cy="400110"/>
          </a:xfrm>
          <a:prstGeom prst="rect">
            <a:avLst/>
          </a:prstGeom>
          <a:noFill/>
          <a:ln w="9525">
            <a:noFill/>
            <a:miter lim="800000"/>
            <a:headEnd/>
            <a:tailEnd/>
          </a:ln>
        </p:spPr>
        <p:txBody>
          <a:bodyPr wrap="none">
            <a:spAutoFit/>
          </a:bodyPr>
          <a:lstStyle/>
          <a:p>
            <a:r>
              <a:rPr lang="en-US" sz="2000" dirty="0" smtClean="0">
                <a:latin typeface="Calibri" pitchFamily="34" charset="0"/>
              </a:rPr>
              <a:t>K</a:t>
            </a:r>
            <a:r>
              <a:rPr lang="en-US" sz="2000" baseline="-25000" dirty="0" smtClean="0">
                <a:latin typeface="Calibri" pitchFamily="34" charset="0"/>
              </a:rPr>
              <a:t>AB</a:t>
            </a:r>
            <a:endParaRPr lang="en-US" sz="2000" baseline="-25000" dirty="0">
              <a:latin typeface="Calibri" pitchFamily="34" charset="0"/>
            </a:endParaRPr>
          </a:p>
        </p:txBody>
      </p:sp>
      <p:sp>
        <p:nvSpPr>
          <p:cNvPr id="20498" name="Rectangle 20"/>
          <p:cNvSpPr>
            <a:spLocks noChangeArrowheads="1"/>
          </p:cNvSpPr>
          <p:nvPr/>
        </p:nvSpPr>
        <p:spPr bwMode="auto">
          <a:xfrm>
            <a:off x="2667000" y="4267200"/>
            <a:ext cx="509588" cy="400050"/>
          </a:xfrm>
          <a:prstGeom prst="rect">
            <a:avLst/>
          </a:prstGeom>
          <a:noFill/>
          <a:ln w="9525">
            <a:noFill/>
            <a:miter lim="800000"/>
            <a:headEnd/>
            <a:tailEnd/>
          </a:ln>
        </p:spPr>
        <p:txBody>
          <a:bodyPr wrap="none">
            <a:spAutoFit/>
          </a:bodyPr>
          <a:lstStyle/>
          <a:p>
            <a:r>
              <a:rPr lang="en-US" sz="2000">
                <a:latin typeface="Calibri" pitchFamily="34" charset="0"/>
              </a:rPr>
              <a:t>K</a:t>
            </a:r>
            <a:r>
              <a:rPr lang="en-US" sz="2000" baseline="-25000">
                <a:latin typeface="Calibri" pitchFamily="34" charset="0"/>
              </a:rPr>
              <a:t>AB</a:t>
            </a:r>
          </a:p>
        </p:txBody>
      </p:sp>
      <p:pic>
        <p:nvPicPr>
          <p:cNvPr id="20499" name="Picture 21" descr="key"/>
          <p:cNvPicPr>
            <a:picLocks noChangeAspect="1" noChangeArrowheads="1"/>
          </p:cNvPicPr>
          <p:nvPr/>
        </p:nvPicPr>
        <p:blipFill>
          <a:blip r:embed="rId6" cstate="screen"/>
          <a:srcRect/>
          <a:stretch>
            <a:fillRect/>
          </a:stretch>
        </p:blipFill>
        <p:spPr bwMode="auto">
          <a:xfrm>
            <a:off x="1676400" y="4267200"/>
            <a:ext cx="685800" cy="427038"/>
          </a:xfrm>
          <a:prstGeom prst="rect">
            <a:avLst/>
          </a:prstGeom>
          <a:noFill/>
          <a:ln w="9525">
            <a:noFill/>
            <a:miter lim="800000"/>
            <a:headEnd/>
            <a:tailEnd/>
          </a:ln>
        </p:spPr>
      </p:pic>
      <p:sp>
        <p:nvSpPr>
          <p:cNvPr id="20500" name="Rectangle 22"/>
          <p:cNvSpPr>
            <a:spLocks noChangeArrowheads="1"/>
          </p:cNvSpPr>
          <p:nvPr/>
        </p:nvSpPr>
        <p:spPr bwMode="auto">
          <a:xfrm>
            <a:off x="7391400" y="2514600"/>
            <a:ext cx="510076" cy="400110"/>
          </a:xfrm>
          <a:prstGeom prst="rect">
            <a:avLst/>
          </a:prstGeom>
          <a:noFill/>
          <a:ln w="9525">
            <a:noFill/>
            <a:miter lim="800000"/>
            <a:headEnd/>
            <a:tailEnd/>
          </a:ln>
        </p:spPr>
        <p:txBody>
          <a:bodyPr wrap="none">
            <a:spAutoFit/>
          </a:bodyPr>
          <a:lstStyle/>
          <a:p>
            <a:r>
              <a:rPr lang="en-US" sz="2000" dirty="0" smtClean="0">
                <a:latin typeface="Calibri" pitchFamily="34" charset="0"/>
              </a:rPr>
              <a:t>K</a:t>
            </a:r>
            <a:r>
              <a:rPr lang="en-US" sz="2000" baseline="-25000" dirty="0" smtClean="0">
                <a:latin typeface="Calibri" pitchFamily="34" charset="0"/>
              </a:rPr>
              <a:t>AB</a:t>
            </a:r>
            <a:endParaRPr lang="en-US" sz="2000" baseline="-25000" dirty="0">
              <a:latin typeface="Calibri" pitchFamily="34" charset="0"/>
            </a:endParaRPr>
          </a:p>
        </p:txBody>
      </p:sp>
      <p:sp>
        <p:nvSpPr>
          <p:cNvPr id="20501" name="Line 23"/>
          <p:cNvSpPr>
            <a:spLocks noChangeShapeType="1"/>
          </p:cNvSpPr>
          <p:nvPr/>
        </p:nvSpPr>
        <p:spPr bwMode="auto">
          <a:xfrm flipV="1">
            <a:off x="7239000" y="2895600"/>
            <a:ext cx="0" cy="228600"/>
          </a:xfrm>
          <a:prstGeom prst="line">
            <a:avLst/>
          </a:prstGeom>
          <a:noFill/>
          <a:ln w="38100">
            <a:solidFill>
              <a:schemeClr val="tx1"/>
            </a:solidFill>
            <a:round/>
            <a:headEnd/>
            <a:tailEnd type="triangle" w="med" len="med"/>
          </a:ln>
        </p:spPr>
        <p:txBody>
          <a:bodyPr/>
          <a:lstStyle/>
          <a:p>
            <a:endParaRPr lang="en-US"/>
          </a:p>
        </p:txBody>
      </p:sp>
      <p:sp>
        <p:nvSpPr>
          <p:cNvPr id="20502" name="Line 24"/>
          <p:cNvSpPr>
            <a:spLocks noChangeShapeType="1"/>
          </p:cNvSpPr>
          <p:nvPr/>
        </p:nvSpPr>
        <p:spPr bwMode="auto">
          <a:xfrm flipV="1">
            <a:off x="7239000" y="4572000"/>
            <a:ext cx="0" cy="228600"/>
          </a:xfrm>
          <a:prstGeom prst="line">
            <a:avLst/>
          </a:prstGeom>
          <a:noFill/>
          <a:ln w="38100">
            <a:solidFill>
              <a:schemeClr val="tx1"/>
            </a:solidFill>
            <a:round/>
            <a:headEnd/>
            <a:tailEnd type="triangle" w="med" len="med"/>
          </a:ln>
        </p:spPr>
        <p:txBody>
          <a:bodyPr/>
          <a:lstStyle/>
          <a:p>
            <a:endParaRPr lang="en-US"/>
          </a:p>
        </p:txBody>
      </p:sp>
      <p:pic>
        <p:nvPicPr>
          <p:cNvPr id="20503" name="Picture 25" descr="aliceandbob"/>
          <p:cNvPicPr>
            <a:picLocks noChangeAspect="1" noChangeArrowheads="1"/>
          </p:cNvPicPr>
          <p:nvPr/>
        </p:nvPicPr>
        <p:blipFill>
          <a:blip r:embed="rId7"/>
          <a:srcRect/>
          <a:stretch>
            <a:fillRect/>
          </a:stretch>
        </p:blipFill>
        <p:spPr bwMode="auto">
          <a:xfrm>
            <a:off x="2438400" y="2747963"/>
            <a:ext cx="842963" cy="525462"/>
          </a:xfrm>
          <a:prstGeom prst="rect">
            <a:avLst/>
          </a:prstGeom>
          <a:noFill/>
          <a:ln w="9525">
            <a:solidFill>
              <a:schemeClr val="tx1"/>
            </a:solidFill>
            <a:miter lim="800000"/>
            <a:headEnd/>
            <a:tailEnd/>
          </a:ln>
        </p:spPr>
      </p:pic>
      <p:grpSp>
        <p:nvGrpSpPr>
          <p:cNvPr id="20504" name="Group 27"/>
          <p:cNvGrpSpPr>
            <a:grpSpLocks/>
          </p:cNvGrpSpPr>
          <p:nvPr/>
        </p:nvGrpSpPr>
        <p:grpSpPr bwMode="auto">
          <a:xfrm>
            <a:off x="5715000" y="3200400"/>
            <a:ext cx="2971800" cy="2454275"/>
            <a:chOff x="3600" y="1680"/>
            <a:chExt cx="1872" cy="1546"/>
          </a:xfrm>
        </p:grpSpPr>
        <p:sp>
          <p:nvSpPr>
            <p:cNvPr id="20516" name="Freeform 28"/>
            <p:cNvSpPr>
              <a:spLocks/>
            </p:cNvSpPr>
            <p:nvPr/>
          </p:nvSpPr>
          <p:spPr bwMode="auto">
            <a:xfrm>
              <a:off x="3600" y="2688"/>
              <a:ext cx="960" cy="48"/>
            </a:xfrm>
            <a:custGeom>
              <a:avLst/>
              <a:gdLst>
                <a:gd name="T0" fmla="*/ 0 w 960"/>
                <a:gd name="T1" fmla="*/ 1 h 288"/>
                <a:gd name="T2" fmla="*/ 960 w 960"/>
                <a:gd name="T3" fmla="*/ 1 h 288"/>
                <a:gd name="T4" fmla="*/ 960 w 960"/>
                <a:gd name="T5" fmla="*/ 0 h 288"/>
                <a:gd name="T6" fmla="*/ 0 60000 65536"/>
                <a:gd name="T7" fmla="*/ 0 60000 65536"/>
                <a:gd name="T8" fmla="*/ 0 60000 65536"/>
                <a:gd name="T9" fmla="*/ 0 w 960"/>
                <a:gd name="T10" fmla="*/ 0 h 288"/>
                <a:gd name="T11" fmla="*/ 960 w 960"/>
                <a:gd name="T12" fmla="*/ 288 h 288"/>
              </a:gdLst>
              <a:ahLst/>
              <a:cxnLst>
                <a:cxn ang="T6">
                  <a:pos x="T0" y="T1"/>
                </a:cxn>
                <a:cxn ang="T7">
                  <a:pos x="T2" y="T3"/>
                </a:cxn>
                <a:cxn ang="T8">
                  <a:pos x="T4" y="T5"/>
                </a:cxn>
              </a:cxnLst>
              <a:rect l="T9" t="T10" r="T11" b="T12"/>
              <a:pathLst>
                <a:path w="960" h="288">
                  <a:moveTo>
                    <a:pt x="0" y="288"/>
                  </a:moveTo>
                  <a:lnTo>
                    <a:pt x="960" y="288"/>
                  </a:lnTo>
                  <a:lnTo>
                    <a:pt x="960" y="0"/>
                  </a:lnTo>
                </a:path>
              </a:pathLst>
            </a:custGeom>
            <a:noFill/>
            <a:ln w="38100">
              <a:solidFill>
                <a:schemeClr val="tx1"/>
              </a:solidFill>
              <a:round/>
              <a:headEnd/>
              <a:tailEnd/>
            </a:ln>
          </p:spPr>
          <p:txBody>
            <a:bodyPr/>
            <a:lstStyle/>
            <a:p>
              <a:endParaRPr lang="en-US">
                <a:latin typeface="Calibri" pitchFamily="34" charset="0"/>
              </a:endParaRPr>
            </a:p>
          </p:txBody>
        </p:sp>
        <p:sp>
          <p:nvSpPr>
            <p:cNvPr id="20517" name="Text Box 29"/>
            <p:cNvSpPr txBox="1">
              <a:spLocks noChangeArrowheads="1"/>
            </p:cNvSpPr>
            <p:nvPr/>
          </p:nvSpPr>
          <p:spPr bwMode="auto">
            <a:xfrm>
              <a:off x="4560" y="2400"/>
              <a:ext cx="912" cy="826"/>
            </a:xfrm>
            <a:prstGeom prst="rect">
              <a:avLst/>
            </a:prstGeom>
            <a:noFill/>
            <a:ln w="9525">
              <a:noFill/>
              <a:miter lim="800000"/>
              <a:headEnd/>
              <a:tailEnd/>
            </a:ln>
          </p:spPr>
          <p:txBody>
            <a:bodyPr>
              <a:spAutoFit/>
            </a:bodyPr>
            <a:lstStyle/>
            <a:p>
              <a:pPr algn="r"/>
              <a:r>
                <a:rPr lang="en-US" sz="2000">
                  <a:latin typeface="Calibri" pitchFamily="34" charset="0"/>
                </a:rPr>
                <a:t>Try to</a:t>
              </a:r>
            </a:p>
            <a:p>
              <a:pPr algn="r"/>
              <a:r>
                <a:rPr lang="en-US" sz="2000">
                  <a:latin typeface="Calibri" pitchFamily="34" charset="0"/>
                </a:rPr>
                <a:t>decrypt</a:t>
              </a:r>
            </a:p>
            <a:p>
              <a:pPr algn="r"/>
              <a:r>
                <a:rPr lang="en-US" sz="2000">
                  <a:latin typeface="Calibri" pitchFamily="34" charset="0"/>
                </a:rPr>
                <a:t>with each </a:t>
              </a:r>
            </a:p>
            <a:p>
              <a:pPr algn="r"/>
              <a:r>
                <a:rPr lang="en-US" sz="2000">
                  <a:latin typeface="Calibri" pitchFamily="34" charset="0"/>
                </a:rPr>
                <a:t>shared key</a:t>
              </a:r>
            </a:p>
          </p:txBody>
        </p:sp>
        <p:sp>
          <p:nvSpPr>
            <p:cNvPr id="20518" name="Rectangle 30"/>
            <p:cNvSpPr>
              <a:spLocks noChangeArrowheads="1"/>
            </p:cNvSpPr>
            <p:nvPr/>
          </p:nvSpPr>
          <p:spPr bwMode="auto">
            <a:xfrm>
              <a:off x="4896" y="1680"/>
              <a:ext cx="557" cy="252"/>
            </a:xfrm>
            <a:prstGeom prst="rect">
              <a:avLst/>
            </a:prstGeom>
            <a:noFill/>
            <a:ln w="9525">
              <a:noFill/>
              <a:miter lim="800000"/>
              <a:headEnd/>
              <a:tailEnd/>
            </a:ln>
          </p:spPr>
          <p:txBody>
            <a:bodyPr wrap="none">
              <a:spAutoFit/>
            </a:bodyPr>
            <a:lstStyle/>
            <a:p>
              <a:r>
                <a:rPr lang="en-US" sz="2000">
                  <a:latin typeface="Calibri" pitchFamily="34" charset="0"/>
                </a:rPr>
                <a:t>K</a:t>
              </a:r>
              <a:r>
                <a:rPr lang="en-US" sz="2000" baseline="-25000">
                  <a:latin typeface="Calibri" pitchFamily="34" charset="0"/>
                </a:rPr>
                <a:t>Shared1</a:t>
              </a:r>
            </a:p>
          </p:txBody>
        </p:sp>
        <p:sp>
          <p:nvSpPr>
            <p:cNvPr id="20519" name="Rectangle 31"/>
            <p:cNvSpPr>
              <a:spLocks noChangeArrowheads="1"/>
            </p:cNvSpPr>
            <p:nvPr/>
          </p:nvSpPr>
          <p:spPr bwMode="auto">
            <a:xfrm>
              <a:off x="4896" y="1872"/>
              <a:ext cx="557" cy="252"/>
            </a:xfrm>
            <a:prstGeom prst="rect">
              <a:avLst/>
            </a:prstGeom>
            <a:noFill/>
            <a:ln w="9525">
              <a:noFill/>
              <a:miter lim="800000"/>
              <a:headEnd/>
              <a:tailEnd/>
            </a:ln>
          </p:spPr>
          <p:txBody>
            <a:bodyPr wrap="none">
              <a:spAutoFit/>
            </a:bodyPr>
            <a:lstStyle/>
            <a:p>
              <a:r>
                <a:rPr lang="en-US" sz="2000">
                  <a:latin typeface="Calibri" pitchFamily="34" charset="0"/>
                </a:rPr>
                <a:t>K</a:t>
              </a:r>
              <a:r>
                <a:rPr lang="en-US" sz="2000" baseline="-25000">
                  <a:latin typeface="Calibri" pitchFamily="34" charset="0"/>
                </a:rPr>
                <a:t>Shared2</a:t>
              </a:r>
            </a:p>
          </p:txBody>
        </p:sp>
        <p:sp>
          <p:nvSpPr>
            <p:cNvPr id="20520" name="Rectangle 32"/>
            <p:cNvSpPr>
              <a:spLocks noChangeArrowheads="1"/>
            </p:cNvSpPr>
            <p:nvPr/>
          </p:nvSpPr>
          <p:spPr bwMode="auto">
            <a:xfrm>
              <a:off x="4896" y="2064"/>
              <a:ext cx="557" cy="252"/>
            </a:xfrm>
            <a:prstGeom prst="rect">
              <a:avLst/>
            </a:prstGeom>
            <a:noFill/>
            <a:ln w="9525">
              <a:noFill/>
              <a:miter lim="800000"/>
              <a:headEnd/>
              <a:tailEnd/>
            </a:ln>
          </p:spPr>
          <p:txBody>
            <a:bodyPr wrap="none">
              <a:spAutoFit/>
            </a:bodyPr>
            <a:lstStyle/>
            <a:p>
              <a:r>
                <a:rPr lang="en-US" sz="2000">
                  <a:latin typeface="Calibri" pitchFamily="34" charset="0"/>
                </a:rPr>
                <a:t>K</a:t>
              </a:r>
              <a:r>
                <a:rPr lang="en-US" sz="2000" baseline="-25000">
                  <a:latin typeface="Calibri" pitchFamily="34" charset="0"/>
                </a:rPr>
                <a:t>Shared3</a:t>
              </a:r>
            </a:p>
          </p:txBody>
        </p:sp>
        <p:sp>
          <p:nvSpPr>
            <p:cNvPr id="20521" name="Text Box 33"/>
            <p:cNvSpPr txBox="1">
              <a:spLocks noChangeArrowheads="1"/>
            </p:cNvSpPr>
            <p:nvPr/>
          </p:nvSpPr>
          <p:spPr bwMode="auto">
            <a:xfrm>
              <a:off x="4944" y="2208"/>
              <a:ext cx="528" cy="250"/>
            </a:xfrm>
            <a:prstGeom prst="rect">
              <a:avLst/>
            </a:prstGeom>
            <a:noFill/>
            <a:ln w="9525">
              <a:noFill/>
              <a:miter lim="800000"/>
              <a:headEnd/>
              <a:tailEnd/>
            </a:ln>
          </p:spPr>
          <p:txBody>
            <a:bodyPr>
              <a:spAutoFit/>
            </a:bodyPr>
            <a:lstStyle/>
            <a:p>
              <a:pPr algn="ctr"/>
              <a:r>
                <a:rPr lang="en-US" sz="2000">
                  <a:latin typeface="Calibri" pitchFamily="34" charset="0"/>
                </a:rPr>
                <a:t>…</a:t>
              </a:r>
            </a:p>
          </p:txBody>
        </p:sp>
      </p:grpSp>
      <p:grpSp>
        <p:nvGrpSpPr>
          <p:cNvPr id="3" name="Group 73"/>
          <p:cNvGrpSpPr>
            <a:grpSpLocks/>
          </p:cNvGrpSpPr>
          <p:nvPr/>
        </p:nvGrpSpPr>
        <p:grpSpPr bwMode="auto">
          <a:xfrm>
            <a:off x="5562600" y="2362200"/>
            <a:ext cx="3352800" cy="3657600"/>
            <a:chOff x="5562600" y="4373526"/>
            <a:chExt cx="3352800" cy="2551814"/>
          </a:xfrm>
          <a:effectLst>
            <a:outerShdw blurRad="50800" dist="38100" dir="2700000" algn="tl" rotWithShape="0">
              <a:prstClr val="black">
                <a:alpha val="40000"/>
              </a:prstClr>
            </a:outerShdw>
          </a:effectLst>
        </p:grpSpPr>
        <p:sp>
          <p:nvSpPr>
            <p:cNvPr id="20514" name="TextBox 74"/>
            <p:cNvSpPr txBox="1">
              <a:spLocks noChangeArrowheads="1"/>
            </p:cNvSpPr>
            <p:nvPr/>
          </p:nvSpPr>
          <p:spPr bwMode="auto">
            <a:xfrm>
              <a:off x="5562600" y="4373526"/>
              <a:ext cx="3276600" cy="322092"/>
            </a:xfrm>
            <a:prstGeom prst="rect">
              <a:avLst/>
            </a:prstGeom>
            <a:solidFill>
              <a:schemeClr val="bg1"/>
            </a:solidFill>
            <a:ln w="28575">
              <a:solidFill>
                <a:srgbClr val="FF0000"/>
              </a:solidFill>
              <a:miter lim="800000"/>
              <a:headEnd/>
              <a:tailEnd/>
            </a:ln>
          </p:spPr>
          <p:txBody>
            <a:bodyPr>
              <a:spAutoFit/>
            </a:bodyPr>
            <a:lstStyle/>
            <a:p>
              <a:pPr algn="ctr"/>
              <a:r>
                <a:rPr lang="en-US" sz="2400">
                  <a:solidFill>
                    <a:srgbClr val="FF0000"/>
                  </a:solidFill>
                  <a:latin typeface="Calibri" pitchFamily="34" charset="0"/>
                </a:rPr>
                <a:t>Slow! (scales w/ # keys)</a:t>
              </a:r>
            </a:p>
          </p:txBody>
        </p:sp>
        <p:sp>
          <p:nvSpPr>
            <p:cNvPr id="76" name="Oval 75"/>
            <p:cNvSpPr/>
            <p:nvPr/>
          </p:nvSpPr>
          <p:spPr>
            <a:xfrm>
              <a:off x="5638800" y="4801043"/>
              <a:ext cx="3276600" cy="212429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0506" name="Group 41"/>
          <p:cNvGrpSpPr>
            <a:grpSpLocks/>
          </p:cNvGrpSpPr>
          <p:nvPr/>
        </p:nvGrpSpPr>
        <p:grpSpPr bwMode="auto">
          <a:xfrm>
            <a:off x="3657600" y="4038600"/>
            <a:ext cx="1828800" cy="914400"/>
            <a:chOff x="3657600" y="4876800"/>
            <a:chExt cx="1828800" cy="914400"/>
          </a:xfrm>
        </p:grpSpPr>
        <p:pic>
          <p:nvPicPr>
            <p:cNvPr id="20512" name="Picture 21" descr="waves"/>
            <p:cNvPicPr>
              <a:picLocks noChangeAspect="1" noChangeArrowheads="1"/>
            </p:cNvPicPr>
            <p:nvPr/>
          </p:nvPicPr>
          <p:blipFill>
            <a:blip r:embed="rId8"/>
            <a:srcRect/>
            <a:stretch>
              <a:fillRect/>
            </a:stretch>
          </p:blipFill>
          <p:spPr bwMode="auto">
            <a:xfrm>
              <a:off x="3657600" y="4876800"/>
              <a:ext cx="838200" cy="914400"/>
            </a:xfrm>
            <a:prstGeom prst="rect">
              <a:avLst/>
            </a:prstGeom>
            <a:noFill/>
            <a:ln w="9525">
              <a:noFill/>
              <a:miter lim="800000"/>
              <a:headEnd/>
              <a:tailEnd/>
            </a:ln>
          </p:spPr>
        </p:pic>
        <p:sp>
          <p:nvSpPr>
            <p:cNvPr id="79" name="Rectangle 78"/>
            <p:cNvSpPr/>
            <p:nvPr/>
          </p:nvSpPr>
          <p:spPr>
            <a:xfrm>
              <a:off x="4572000" y="5105400"/>
              <a:ext cx="914400" cy="457200"/>
            </a:xfrm>
            <a:prstGeom prst="rect">
              <a:avLst/>
            </a:prstGeom>
            <a:blipFill>
              <a:blip r:embed="rId9"/>
              <a:tile tx="0" ty="0" sx="100000" sy="100000" flip="none" algn="tl"/>
            </a:blip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pic>
        <p:nvPicPr>
          <p:cNvPr id="20507" name="Picture 79" descr="dell_laptop_0_0"/>
          <p:cNvPicPr>
            <a:picLocks noChangeAspect="1" noChangeArrowheads="1"/>
          </p:cNvPicPr>
          <p:nvPr/>
        </p:nvPicPr>
        <p:blipFill>
          <a:blip r:embed="rId10" cstate="screen"/>
          <a:srcRect/>
          <a:stretch>
            <a:fillRect/>
          </a:stretch>
        </p:blipFill>
        <p:spPr bwMode="auto">
          <a:xfrm>
            <a:off x="838200" y="1600200"/>
            <a:ext cx="677863" cy="577850"/>
          </a:xfrm>
          <a:prstGeom prst="rect">
            <a:avLst/>
          </a:prstGeom>
          <a:noFill/>
          <a:ln w="9525">
            <a:noFill/>
            <a:miter lim="800000"/>
            <a:headEnd/>
            <a:tailEnd/>
          </a:ln>
        </p:spPr>
      </p:pic>
      <p:pic>
        <p:nvPicPr>
          <p:cNvPr id="20508" name="Picture 80" descr="alice.png"/>
          <p:cNvPicPr>
            <a:picLocks noChangeAspect="1"/>
          </p:cNvPicPr>
          <p:nvPr/>
        </p:nvPicPr>
        <p:blipFill>
          <a:blip r:embed="rId11"/>
          <a:srcRect/>
          <a:stretch>
            <a:fillRect/>
          </a:stretch>
        </p:blipFill>
        <p:spPr bwMode="auto">
          <a:xfrm>
            <a:off x="382588" y="1384300"/>
            <a:ext cx="687387" cy="701675"/>
          </a:xfrm>
          <a:prstGeom prst="rect">
            <a:avLst/>
          </a:prstGeom>
          <a:noFill/>
          <a:ln w="9525">
            <a:noFill/>
            <a:miter lim="800000"/>
            <a:headEnd/>
            <a:tailEnd/>
          </a:ln>
        </p:spPr>
      </p:pic>
      <p:pic>
        <p:nvPicPr>
          <p:cNvPr id="20509" name="Picture 81" descr="ap2"/>
          <p:cNvPicPr>
            <a:picLocks noChangeAspect="1" noChangeArrowheads="1"/>
          </p:cNvPicPr>
          <p:nvPr/>
        </p:nvPicPr>
        <p:blipFill>
          <a:blip r:embed="rId12" cstate="screen"/>
          <a:srcRect/>
          <a:stretch>
            <a:fillRect/>
          </a:stretch>
        </p:blipFill>
        <p:spPr bwMode="auto">
          <a:xfrm>
            <a:off x="7688263" y="1481138"/>
            <a:ext cx="612775" cy="614362"/>
          </a:xfrm>
          <a:prstGeom prst="rect">
            <a:avLst/>
          </a:prstGeom>
          <a:noFill/>
          <a:ln w="9525">
            <a:noFill/>
            <a:miter lim="800000"/>
            <a:headEnd/>
            <a:tailEnd/>
          </a:ln>
        </p:spPr>
      </p:pic>
      <p:pic>
        <p:nvPicPr>
          <p:cNvPr id="20510" name="Picture 82" descr="bob.png"/>
          <p:cNvPicPr>
            <a:picLocks noChangeAspect="1"/>
          </p:cNvPicPr>
          <p:nvPr/>
        </p:nvPicPr>
        <p:blipFill>
          <a:blip r:embed="rId13" cstate="screen"/>
          <a:srcRect/>
          <a:stretch>
            <a:fillRect/>
          </a:stretch>
        </p:blipFill>
        <p:spPr bwMode="auto">
          <a:xfrm>
            <a:off x="8153400" y="1447800"/>
            <a:ext cx="687388" cy="708025"/>
          </a:xfrm>
          <a:prstGeom prst="rect">
            <a:avLst/>
          </a:prstGeom>
          <a:noFill/>
          <a:ln w="9525">
            <a:noFill/>
            <a:miter lim="800000"/>
            <a:headEnd/>
            <a:tailEnd/>
          </a:ln>
        </p:spPr>
      </p:pic>
      <p:sp>
        <p:nvSpPr>
          <p:cNvPr id="42" name="Slide Number Placeholder 41"/>
          <p:cNvSpPr>
            <a:spLocks noGrp="1"/>
          </p:cNvSpPr>
          <p:nvPr>
            <p:ph type="sldNum" sz="quarter" idx="12"/>
          </p:nvPr>
        </p:nvSpPr>
        <p:spPr/>
        <p:txBody>
          <a:bodyPr/>
          <a:lstStyle/>
          <a:p>
            <a:pPr>
              <a:defRPr/>
            </a:pPr>
            <a:fld id="{C223E822-75C9-41A5-ABB2-421D1D937668}" type="slidenum">
              <a:rPr lang="en-US"/>
              <a:pPr>
                <a:defRPr/>
              </a:pPr>
              <a:t>20</a:t>
            </a:fld>
            <a:endParaRPr lang="en-US" dirty="0"/>
          </a:p>
        </p:txBody>
      </p:sp>
      <p:sp>
        <p:nvSpPr>
          <p:cNvPr id="43" name="TextBox 42"/>
          <p:cNvSpPr txBox="1"/>
          <p:nvPr/>
        </p:nvSpPr>
        <p:spPr>
          <a:xfrm>
            <a:off x="4267200" y="6019800"/>
            <a:ext cx="4855432" cy="400110"/>
          </a:xfrm>
          <a:prstGeom prst="rect">
            <a:avLst/>
          </a:prstGeom>
          <a:noFill/>
          <a:effectLst/>
        </p:spPr>
        <p:txBody>
          <a:bodyPr wrap="none" rtlCol="0">
            <a:spAutoFit/>
          </a:bodyPr>
          <a:lstStyle/>
          <a:p>
            <a:r>
              <a:rPr lang="en-US" sz="2000" dirty="0" smtClean="0">
                <a:solidFill>
                  <a:srgbClr val="FF0000"/>
                </a:solidFill>
                <a:latin typeface="+mn-lt"/>
              </a:rPr>
              <a:t>Different symmetric key per potential sender</a:t>
            </a:r>
            <a:endParaRPr lang="en-US" sz="2000" dirty="0">
              <a:solidFill>
                <a:srgbClr val="FF0000"/>
              </a:solidFill>
              <a:latin typeface="+mn-lt"/>
            </a:endParaRPr>
          </a:p>
        </p:txBody>
      </p:sp>
      <p:sp>
        <p:nvSpPr>
          <p:cNvPr id="44" name="TextBox 43"/>
          <p:cNvSpPr txBox="1"/>
          <p:nvPr/>
        </p:nvSpPr>
        <p:spPr>
          <a:xfrm>
            <a:off x="3657600" y="2667000"/>
            <a:ext cx="1981200" cy="1323439"/>
          </a:xfrm>
          <a:prstGeom prst="rect">
            <a:avLst/>
          </a:prstGeom>
          <a:noFill/>
          <a:effectLst/>
        </p:spPr>
        <p:txBody>
          <a:bodyPr wrap="square" rtlCol="0">
            <a:spAutoFit/>
          </a:bodyPr>
          <a:lstStyle/>
          <a:p>
            <a:r>
              <a:rPr lang="en-US" sz="2000" dirty="0" smtClean="0">
                <a:solidFill>
                  <a:srgbClr val="FF0000"/>
                </a:solidFill>
                <a:latin typeface="+mn-lt"/>
              </a:rPr>
              <a:t>Can’t identify the</a:t>
            </a:r>
          </a:p>
          <a:p>
            <a:r>
              <a:rPr lang="en-US" sz="2000" dirty="0" smtClean="0">
                <a:solidFill>
                  <a:srgbClr val="FF0000"/>
                </a:solidFill>
                <a:latin typeface="+mn-lt"/>
              </a:rPr>
              <a:t>decryption key in the packet or else it is</a:t>
            </a:r>
            <a:r>
              <a:rPr lang="en-US" sz="2000" dirty="0">
                <a:solidFill>
                  <a:srgbClr val="FF0000"/>
                </a:solidFill>
                <a:latin typeface="+mn-lt"/>
              </a:rPr>
              <a:t> </a:t>
            </a:r>
            <a:r>
              <a:rPr lang="en-US" sz="2000" dirty="0" smtClean="0">
                <a:solidFill>
                  <a:srgbClr val="FF0000"/>
                </a:solidFill>
                <a:latin typeface="+mn-lt"/>
              </a:rPr>
              <a:t>linkable</a:t>
            </a:r>
            <a:endParaRPr lang="en-US" sz="2000" dirty="0">
              <a:solidFill>
                <a:srgbClr val="FF0000"/>
              </a:solidFill>
              <a:latin typeface="+mn-lt"/>
            </a:endParaRPr>
          </a:p>
        </p:txBody>
      </p:sp>
      <p:cxnSp>
        <p:nvCxnSpPr>
          <p:cNvPr id="46" name="Straight Arrow Connector 45"/>
          <p:cNvCxnSpPr/>
          <p:nvPr/>
        </p:nvCxnSpPr>
        <p:spPr>
          <a:xfrm rot="5400000">
            <a:off x="4533902" y="4076700"/>
            <a:ext cx="228597" cy="1588"/>
          </a:xfrm>
          <a:prstGeom prst="straightConnector1">
            <a:avLst/>
          </a:prstGeom>
          <a:ln w="28575">
            <a:solidFill>
              <a:srgbClr val="FF000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5074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Solution Summary</a:t>
            </a:r>
          </a:p>
        </p:txBody>
      </p:sp>
      <p:sp>
        <p:nvSpPr>
          <p:cNvPr id="21507" name="Rectangle 12"/>
          <p:cNvSpPr>
            <a:spLocks noChangeArrowheads="1"/>
          </p:cNvSpPr>
          <p:nvPr/>
        </p:nvSpPr>
        <p:spPr bwMode="auto">
          <a:xfrm rot="-2608618">
            <a:off x="6534150" y="1708150"/>
            <a:ext cx="1806575" cy="461963"/>
          </a:xfrm>
          <a:prstGeom prst="rect">
            <a:avLst/>
          </a:prstGeom>
          <a:noFill/>
          <a:ln w="9525">
            <a:noFill/>
            <a:miter lim="800000"/>
            <a:headEnd/>
            <a:tailEnd/>
          </a:ln>
        </p:spPr>
        <p:txBody>
          <a:bodyPr wrap="none">
            <a:spAutoFit/>
          </a:bodyPr>
          <a:lstStyle/>
          <a:p>
            <a:r>
              <a:rPr lang="en-US" sz="2400" b="1">
                <a:latin typeface="Calibri" pitchFamily="34" charset="0"/>
              </a:rPr>
              <a:t>Unlinkability</a:t>
            </a:r>
            <a:endParaRPr lang="en-US" sz="2400">
              <a:latin typeface="Calibri" pitchFamily="34" charset="0"/>
            </a:endParaRPr>
          </a:p>
        </p:txBody>
      </p:sp>
      <p:cxnSp>
        <p:nvCxnSpPr>
          <p:cNvPr id="15" name="Straight Connector 14"/>
          <p:cNvCxnSpPr/>
          <p:nvPr/>
        </p:nvCxnSpPr>
        <p:spPr>
          <a:xfrm rot="5400000">
            <a:off x="2499519" y="4572794"/>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4155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3299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2443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1587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1513" name="Rectangle 39"/>
          <p:cNvSpPr>
            <a:spLocks noChangeArrowheads="1"/>
          </p:cNvSpPr>
          <p:nvPr/>
        </p:nvSpPr>
        <p:spPr bwMode="auto">
          <a:xfrm rot="-2659516">
            <a:off x="5705475" y="1841500"/>
            <a:ext cx="1347788" cy="461963"/>
          </a:xfrm>
          <a:prstGeom prst="rect">
            <a:avLst/>
          </a:prstGeom>
          <a:noFill/>
          <a:ln w="9525">
            <a:noFill/>
            <a:miter lim="800000"/>
            <a:headEnd/>
            <a:tailEnd/>
          </a:ln>
        </p:spPr>
        <p:txBody>
          <a:bodyPr>
            <a:spAutoFit/>
          </a:bodyPr>
          <a:lstStyle/>
          <a:p>
            <a:r>
              <a:rPr lang="en-US" sz="2400" b="1">
                <a:latin typeface="Calibri" pitchFamily="34" charset="0"/>
              </a:rPr>
              <a:t>Integrity</a:t>
            </a:r>
            <a:endParaRPr lang="en-US" sz="2400">
              <a:latin typeface="Calibri" pitchFamily="34" charset="0"/>
            </a:endParaRPr>
          </a:p>
        </p:txBody>
      </p:sp>
      <p:sp>
        <p:nvSpPr>
          <p:cNvPr id="21514" name="Rectangle 40"/>
          <p:cNvSpPr>
            <a:spLocks noChangeArrowheads="1"/>
          </p:cNvSpPr>
          <p:nvPr/>
        </p:nvSpPr>
        <p:spPr bwMode="auto">
          <a:xfrm rot="-2659516">
            <a:off x="4718050" y="1681163"/>
            <a:ext cx="1779588" cy="461962"/>
          </a:xfrm>
          <a:prstGeom prst="rect">
            <a:avLst/>
          </a:prstGeom>
          <a:noFill/>
          <a:ln w="9525">
            <a:noFill/>
            <a:miter lim="800000"/>
            <a:headEnd/>
            <a:tailEnd/>
          </a:ln>
        </p:spPr>
        <p:txBody>
          <a:bodyPr>
            <a:spAutoFit/>
          </a:bodyPr>
          <a:lstStyle/>
          <a:p>
            <a:r>
              <a:rPr lang="en-US" sz="2400" b="1">
                <a:latin typeface="Calibri" pitchFamily="34" charset="0"/>
              </a:rPr>
              <a:t>Authenticity</a:t>
            </a:r>
            <a:endParaRPr lang="en-US" sz="2400">
              <a:latin typeface="Calibri" pitchFamily="34" charset="0"/>
            </a:endParaRPr>
          </a:p>
        </p:txBody>
      </p:sp>
      <p:grpSp>
        <p:nvGrpSpPr>
          <p:cNvPr id="21515" name="Group 42"/>
          <p:cNvGrpSpPr>
            <a:grpSpLocks/>
          </p:cNvGrpSpPr>
          <p:nvPr/>
        </p:nvGrpSpPr>
        <p:grpSpPr bwMode="auto">
          <a:xfrm>
            <a:off x="442913" y="2667000"/>
            <a:ext cx="7620000" cy="3811588"/>
            <a:chOff x="609600" y="2438400"/>
            <a:chExt cx="7620000" cy="3811588"/>
          </a:xfrm>
        </p:grpSpPr>
        <p:grpSp>
          <p:nvGrpSpPr>
            <p:cNvPr id="21545" name="Group 38"/>
            <p:cNvGrpSpPr>
              <a:grpSpLocks/>
            </p:cNvGrpSpPr>
            <p:nvPr/>
          </p:nvGrpSpPr>
          <p:grpSpPr bwMode="auto">
            <a:xfrm>
              <a:off x="609600" y="2438400"/>
              <a:ext cx="7620000" cy="3811588"/>
              <a:chOff x="533400" y="2438400"/>
              <a:chExt cx="8153400" cy="3811588"/>
            </a:xfrm>
          </p:grpSpPr>
          <p:cxnSp>
            <p:nvCxnSpPr>
              <p:cNvPr id="5" name="Straight Connector 4"/>
              <p:cNvCxnSpPr/>
              <p:nvPr/>
            </p:nvCxnSpPr>
            <p:spPr>
              <a:xfrm>
                <a:off x="533400" y="3200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2438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3962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4724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5486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3400" y="6248400"/>
                <a:ext cx="81534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5400000">
              <a:off x="1753394" y="4342606"/>
              <a:ext cx="3810000"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516" name="Rectangle 44"/>
          <p:cNvSpPr>
            <a:spLocks noChangeArrowheads="1"/>
          </p:cNvSpPr>
          <p:nvPr/>
        </p:nvSpPr>
        <p:spPr bwMode="auto">
          <a:xfrm rot="-2614305">
            <a:off x="7516813" y="1858963"/>
            <a:ext cx="1395412" cy="461962"/>
          </a:xfrm>
          <a:prstGeom prst="rect">
            <a:avLst/>
          </a:prstGeom>
          <a:noFill/>
          <a:ln w="9525">
            <a:noFill/>
            <a:miter lim="800000"/>
            <a:headEnd/>
            <a:tailEnd/>
          </a:ln>
        </p:spPr>
        <p:txBody>
          <a:bodyPr wrap="none">
            <a:spAutoFit/>
          </a:bodyPr>
          <a:lstStyle/>
          <a:p>
            <a:r>
              <a:rPr lang="en-US" sz="2400" b="1">
                <a:latin typeface="Calibri" pitchFamily="34" charset="0"/>
              </a:rPr>
              <a:t>Efficiency</a:t>
            </a:r>
            <a:endParaRPr lang="en-US" sz="2400">
              <a:latin typeface="Calibri" pitchFamily="34" charset="0"/>
            </a:endParaRPr>
          </a:p>
        </p:txBody>
      </p:sp>
      <p:sp>
        <p:nvSpPr>
          <p:cNvPr id="21517" name="Rectangle 45"/>
          <p:cNvSpPr>
            <a:spLocks noChangeArrowheads="1"/>
          </p:cNvSpPr>
          <p:nvPr/>
        </p:nvSpPr>
        <p:spPr bwMode="auto">
          <a:xfrm rot="-2699701">
            <a:off x="3746500" y="1655763"/>
            <a:ext cx="2071688" cy="461962"/>
          </a:xfrm>
          <a:prstGeom prst="rect">
            <a:avLst/>
          </a:prstGeom>
          <a:noFill/>
          <a:ln w="9525">
            <a:noFill/>
            <a:miter lim="800000"/>
            <a:headEnd/>
            <a:tailEnd/>
          </a:ln>
        </p:spPr>
        <p:txBody>
          <a:bodyPr wrap="none">
            <a:spAutoFit/>
          </a:bodyPr>
          <a:lstStyle/>
          <a:p>
            <a:r>
              <a:rPr lang="en-US" sz="2400" b="1">
                <a:latin typeface="Calibri" pitchFamily="34" charset="0"/>
              </a:rPr>
              <a:t>Confidentiality</a:t>
            </a:r>
            <a:endParaRPr lang="en-US" sz="2400">
              <a:latin typeface="Calibri" pitchFamily="34" charset="0"/>
            </a:endParaRPr>
          </a:p>
        </p:txBody>
      </p:sp>
      <p:cxnSp>
        <p:nvCxnSpPr>
          <p:cNvPr id="50" name="Straight Connector 49"/>
          <p:cNvCxnSpPr/>
          <p:nvPr/>
        </p:nvCxnSpPr>
        <p:spPr>
          <a:xfrm flipV="1">
            <a:off x="34909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4053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197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2341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1485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051800" y="1220788"/>
            <a:ext cx="15240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21524" name="TextBox 55"/>
          <p:cNvSpPr txBox="1">
            <a:spLocks noChangeArrowheads="1"/>
          </p:cNvSpPr>
          <p:nvPr/>
        </p:nvSpPr>
        <p:spPr bwMode="auto">
          <a:xfrm>
            <a:off x="381000" y="2819400"/>
            <a:ext cx="1695450" cy="461963"/>
          </a:xfrm>
          <a:prstGeom prst="rect">
            <a:avLst/>
          </a:prstGeom>
          <a:noFill/>
          <a:ln w="9525">
            <a:noFill/>
            <a:miter lim="800000"/>
            <a:headEnd/>
            <a:tailEnd/>
          </a:ln>
        </p:spPr>
        <p:txBody>
          <a:bodyPr wrap="none">
            <a:spAutoFit/>
          </a:bodyPr>
          <a:lstStyle/>
          <a:p>
            <a:r>
              <a:rPr lang="en-US" sz="2400">
                <a:latin typeface="Calibri" pitchFamily="34" charset="0"/>
              </a:rPr>
              <a:t>802.11 WPA</a:t>
            </a:r>
          </a:p>
        </p:txBody>
      </p:sp>
      <p:sp>
        <p:nvSpPr>
          <p:cNvPr id="21525" name="TextBox 56"/>
          <p:cNvSpPr txBox="1">
            <a:spLocks noChangeArrowheads="1"/>
          </p:cNvSpPr>
          <p:nvPr/>
        </p:nvSpPr>
        <p:spPr bwMode="auto">
          <a:xfrm>
            <a:off x="381000" y="3581400"/>
            <a:ext cx="2430463" cy="461963"/>
          </a:xfrm>
          <a:prstGeom prst="rect">
            <a:avLst/>
          </a:prstGeom>
          <a:noFill/>
          <a:ln w="9525">
            <a:noFill/>
            <a:miter lim="800000"/>
            <a:headEnd/>
            <a:tailEnd/>
          </a:ln>
        </p:spPr>
        <p:txBody>
          <a:bodyPr wrap="none">
            <a:spAutoFit/>
          </a:bodyPr>
          <a:lstStyle/>
          <a:p>
            <a:r>
              <a:rPr lang="en-US" sz="2400">
                <a:latin typeface="Calibri" pitchFamily="34" charset="0"/>
              </a:rPr>
              <a:t>MAC Pseudonyms</a:t>
            </a:r>
          </a:p>
        </p:txBody>
      </p:sp>
      <p:sp>
        <p:nvSpPr>
          <p:cNvPr id="21526" name="TextBox 57"/>
          <p:cNvSpPr txBox="1">
            <a:spLocks noChangeArrowheads="1"/>
          </p:cNvSpPr>
          <p:nvPr/>
        </p:nvSpPr>
        <p:spPr bwMode="auto">
          <a:xfrm>
            <a:off x="381000" y="4191000"/>
            <a:ext cx="3143250" cy="830263"/>
          </a:xfrm>
          <a:prstGeom prst="rect">
            <a:avLst/>
          </a:prstGeom>
          <a:noFill/>
          <a:ln w="9525">
            <a:noFill/>
            <a:miter lim="800000"/>
            <a:headEnd/>
            <a:tailEnd/>
          </a:ln>
        </p:spPr>
        <p:txBody>
          <a:bodyPr wrap="none">
            <a:spAutoFit/>
          </a:bodyPr>
          <a:lstStyle/>
          <a:p>
            <a:r>
              <a:rPr lang="en-US" sz="2400">
                <a:latin typeface="Calibri" pitchFamily="34" charset="0"/>
              </a:rPr>
              <a:t>Public Key Protocol</a:t>
            </a:r>
          </a:p>
          <a:p>
            <a:r>
              <a:rPr lang="en-US" sz="2400">
                <a:latin typeface="Calibri" pitchFamily="34" charset="0"/>
              </a:rPr>
              <a:t>Symmetric Key Protocol</a:t>
            </a:r>
          </a:p>
        </p:txBody>
      </p:sp>
      <p:sp>
        <p:nvSpPr>
          <p:cNvPr id="59" name="TextBox 58"/>
          <p:cNvSpPr txBox="1"/>
          <p:nvPr/>
        </p:nvSpPr>
        <p:spPr>
          <a:xfrm>
            <a:off x="381000" y="5105400"/>
            <a:ext cx="3160713" cy="461963"/>
          </a:xfrm>
          <a:prstGeom prst="rect">
            <a:avLst/>
          </a:prstGeom>
          <a:noFill/>
        </p:spPr>
        <p:txBody>
          <a:bodyPr wrap="none">
            <a:spAutoFit/>
          </a:bodyPr>
          <a:lstStyle/>
          <a:p>
            <a:pPr fontAlgn="auto">
              <a:spcBef>
                <a:spcPts val="0"/>
              </a:spcBef>
              <a:spcAft>
                <a:spcPts val="0"/>
              </a:spcAft>
              <a:defRPr/>
            </a:pPr>
            <a:r>
              <a:rPr lang="en-US" sz="2400" b="1" dirty="0" err="1">
                <a:solidFill>
                  <a:schemeClr val="bg1">
                    <a:lumMod val="75000"/>
                  </a:schemeClr>
                </a:solidFill>
                <a:latin typeface="+mn-lt"/>
                <a:cs typeface="+mn-cs"/>
              </a:rPr>
              <a:t>SlyFi</a:t>
            </a:r>
            <a:r>
              <a:rPr lang="en-US" sz="2400" dirty="0">
                <a:solidFill>
                  <a:schemeClr val="bg1">
                    <a:lumMod val="75000"/>
                  </a:schemeClr>
                </a:solidFill>
                <a:latin typeface="+mn-lt"/>
                <a:cs typeface="+mn-cs"/>
              </a:rPr>
              <a:t>: Discovery/Binding</a:t>
            </a:r>
          </a:p>
        </p:txBody>
      </p:sp>
      <p:sp>
        <p:nvSpPr>
          <p:cNvPr id="60" name="TextBox 59"/>
          <p:cNvSpPr txBox="1"/>
          <p:nvPr/>
        </p:nvSpPr>
        <p:spPr>
          <a:xfrm>
            <a:off x="381000" y="5867400"/>
            <a:ext cx="2490788" cy="461963"/>
          </a:xfrm>
          <a:prstGeom prst="rect">
            <a:avLst/>
          </a:prstGeom>
          <a:noFill/>
        </p:spPr>
        <p:txBody>
          <a:bodyPr wrap="none">
            <a:spAutoFit/>
          </a:bodyPr>
          <a:lstStyle/>
          <a:p>
            <a:pPr fontAlgn="auto">
              <a:spcBef>
                <a:spcPts val="0"/>
              </a:spcBef>
              <a:spcAft>
                <a:spcPts val="0"/>
              </a:spcAft>
              <a:defRPr/>
            </a:pPr>
            <a:r>
              <a:rPr lang="en-US" sz="2400" b="1" dirty="0" err="1">
                <a:solidFill>
                  <a:schemeClr val="bg1">
                    <a:lumMod val="75000"/>
                  </a:schemeClr>
                </a:solidFill>
                <a:latin typeface="+mn-lt"/>
                <a:cs typeface="+mn-cs"/>
              </a:rPr>
              <a:t>SlyFi</a:t>
            </a:r>
            <a:r>
              <a:rPr lang="en-US" sz="2400" dirty="0">
                <a:solidFill>
                  <a:schemeClr val="bg1">
                    <a:lumMod val="75000"/>
                  </a:schemeClr>
                </a:solidFill>
                <a:latin typeface="+mn-lt"/>
                <a:cs typeface="+mn-cs"/>
              </a:rPr>
              <a:t>: Data packets</a:t>
            </a:r>
          </a:p>
        </p:txBody>
      </p:sp>
      <p:pic>
        <p:nvPicPr>
          <p:cNvPr id="21529" name="Picture 131" descr="checkmark"/>
          <p:cNvPicPr>
            <a:picLocks noChangeAspect="1" noChangeArrowheads="1"/>
          </p:cNvPicPr>
          <p:nvPr/>
        </p:nvPicPr>
        <p:blipFill>
          <a:blip r:embed="rId3" cstate="screen"/>
          <a:srcRect/>
          <a:stretch>
            <a:fillRect/>
          </a:stretch>
        </p:blipFill>
        <p:spPr bwMode="auto">
          <a:xfrm>
            <a:off x="7391400" y="2819400"/>
            <a:ext cx="436563" cy="485775"/>
          </a:xfrm>
          <a:prstGeom prst="rect">
            <a:avLst/>
          </a:prstGeom>
          <a:noFill/>
          <a:ln w="9525">
            <a:noFill/>
            <a:miter lim="800000"/>
            <a:headEnd/>
            <a:tailEnd/>
          </a:ln>
        </p:spPr>
      </p:pic>
      <p:pic>
        <p:nvPicPr>
          <p:cNvPr id="21533" name="Picture 68" descr="120px-No_sign.svg.png"/>
          <p:cNvPicPr>
            <a:picLocks noChangeAspect="1"/>
          </p:cNvPicPr>
          <p:nvPr/>
        </p:nvPicPr>
        <p:blipFill>
          <a:blip r:embed="rId4"/>
          <a:srcRect/>
          <a:stretch>
            <a:fillRect/>
          </a:stretch>
        </p:blipFill>
        <p:spPr bwMode="auto">
          <a:xfrm>
            <a:off x="6400800" y="2743200"/>
            <a:ext cx="571500" cy="571500"/>
          </a:xfrm>
          <a:prstGeom prst="rect">
            <a:avLst/>
          </a:prstGeom>
          <a:noFill/>
          <a:ln w="9525">
            <a:noFill/>
            <a:miter lim="800000"/>
            <a:headEnd/>
            <a:tailEnd/>
          </a:ln>
        </p:spPr>
      </p:pic>
      <p:sp>
        <p:nvSpPr>
          <p:cNvPr id="21534" name="TextBox 37"/>
          <p:cNvSpPr txBox="1">
            <a:spLocks noChangeArrowheads="1"/>
          </p:cNvSpPr>
          <p:nvPr/>
        </p:nvSpPr>
        <p:spPr bwMode="auto">
          <a:xfrm>
            <a:off x="6248400" y="3505200"/>
            <a:ext cx="914400" cy="646113"/>
          </a:xfrm>
          <a:prstGeom prst="rect">
            <a:avLst/>
          </a:prstGeom>
          <a:noFill/>
          <a:ln w="9525">
            <a:noFill/>
            <a:miter lim="800000"/>
            <a:headEnd/>
            <a:tailEnd/>
          </a:ln>
        </p:spPr>
        <p:txBody>
          <a:bodyPr>
            <a:spAutoFit/>
          </a:bodyPr>
          <a:lstStyle/>
          <a:p>
            <a:pPr algn="ctr"/>
            <a:r>
              <a:rPr lang="en-US" b="1">
                <a:latin typeface="Calibri" pitchFamily="34" charset="0"/>
              </a:rPr>
              <a:t>Long</a:t>
            </a:r>
          </a:p>
          <a:p>
            <a:pPr algn="ctr"/>
            <a:r>
              <a:rPr lang="en-US" b="1">
                <a:latin typeface="Calibri" pitchFamily="34" charset="0"/>
              </a:rPr>
              <a:t>Term</a:t>
            </a:r>
          </a:p>
        </p:txBody>
      </p:sp>
      <p:pic>
        <p:nvPicPr>
          <p:cNvPr id="21535" name="Picture 38" descr="120px-No_sign.svg.png"/>
          <p:cNvPicPr>
            <a:picLocks noChangeAspect="1"/>
          </p:cNvPicPr>
          <p:nvPr/>
        </p:nvPicPr>
        <p:blipFill>
          <a:blip r:embed="rId4"/>
          <a:srcRect/>
          <a:stretch>
            <a:fillRect/>
          </a:stretch>
        </p:blipFill>
        <p:spPr bwMode="auto">
          <a:xfrm>
            <a:off x="5486400" y="3505200"/>
            <a:ext cx="571500" cy="571500"/>
          </a:xfrm>
          <a:prstGeom prst="rect">
            <a:avLst/>
          </a:prstGeom>
          <a:noFill/>
          <a:ln w="9525">
            <a:noFill/>
            <a:miter lim="800000"/>
            <a:headEnd/>
            <a:tailEnd/>
          </a:ln>
        </p:spPr>
      </p:pic>
      <p:pic>
        <p:nvPicPr>
          <p:cNvPr id="21536" name="Picture 42" descr="120px-No_sign.svg.png"/>
          <p:cNvPicPr>
            <a:picLocks noChangeAspect="1"/>
          </p:cNvPicPr>
          <p:nvPr/>
        </p:nvPicPr>
        <p:blipFill>
          <a:blip r:embed="rId4"/>
          <a:srcRect/>
          <a:stretch>
            <a:fillRect/>
          </a:stretch>
        </p:blipFill>
        <p:spPr bwMode="auto">
          <a:xfrm>
            <a:off x="4572000" y="3505200"/>
            <a:ext cx="571500" cy="571500"/>
          </a:xfrm>
          <a:prstGeom prst="rect">
            <a:avLst/>
          </a:prstGeom>
          <a:noFill/>
          <a:ln w="9525">
            <a:noFill/>
            <a:miter lim="800000"/>
            <a:headEnd/>
            <a:tailEnd/>
          </a:ln>
        </p:spPr>
      </p:pic>
      <p:pic>
        <p:nvPicPr>
          <p:cNvPr id="21537" name="Picture 43" descr="120px-No_sign.svg.png"/>
          <p:cNvPicPr>
            <a:picLocks noChangeAspect="1"/>
          </p:cNvPicPr>
          <p:nvPr/>
        </p:nvPicPr>
        <p:blipFill>
          <a:blip r:embed="rId4"/>
          <a:srcRect/>
          <a:stretch>
            <a:fillRect/>
          </a:stretch>
        </p:blipFill>
        <p:spPr bwMode="auto">
          <a:xfrm>
            <a:off x="3657600" y="3505200"/>
            <a:ext cx="571500" cy="571500"/>
          </a:xfrm>
          <a:prstGeom prst="rect">
            <a:avLst/>
          </a:prstGeom>
          <a:noFill/>
          <a:ln w="9525">
            <a:noFill/>
            <a:miter lim="800000"/>
            <a:headEnd/>
            <a:tailEnd/>
          </a:ln>
        </p:spPr>
      </p:pic>
      <p:pic>
        <p:nvPicPr>
          <p:cNvPr id="21538" name="Picture 131" descr="checkmark"/>
          <p:cNvPicPr>
            <a:picLocks noChangeAspect="1" noChangeArrowheads="1"/>
          </p:cNvPicPr>
          <p:nvPr/>
        </p:nvPicPr>
        <p:blipFill>
          <a:blip r:embed="rId3" cstate="screen"/>
          <a:srcRect/>
          <a:stretch>
            <a:fillRect/>
          </a:stretch>
        </p:blipFill>
        <p:spPr bwMode="auto">
          <a:xfrm>
            <a:off x="7391400" y="3581400"/>
            <a:ext cx="436563" cy="485775"/>
          </a:xfrm>
          <a:prstGeom prst="rect">
            <a:avLst/>
          </a:prstGeom>
          <a:noFill/>
          <a:ln w="9525">
            <a:noFill/>
            <a:miter lim="800000"/>
            <a:headEnd/>
            <a:tailEnd/>
          </a:ln>
        </p:spPr>
      </p:pic>
      <p:pic>
        <p:nvPicPr>
          <p:cNvPr id="21539" name="Picture 131" descr="checkmark"/>
          <p:cNvPicPr>
            <a:picLocks noChangeAspect="1" noChangeArrowheads="1"/>
          </p:cNvPicPr>
          <p:nvPr/>
        </p:nvPicPr>
        <p:blipFill>
          <a:blip r:embed="rId3" cstate="screen"/>
          <a:srcRect/>
          <a:stretch>
            <a:fillRect/>
          </a:stretch>
        </p:blipFill>
        <p:spPr bwMode="auto">
          <a:xfrm>
            <a:off x="3733800" y="4343400"/>
            <a:ext cx="436563" cy="485775"/>
          </a:xfrm>
          <a:prstGeom prst="rect">
            <a:avLst/>
          </a:prstGeom>
          <a:noFill/>
          <a:ln w="9525">
            <a:noFill/>
            <a:miter lim="800000"/>
            <a:headEnd/>
            <a:tailEnd/>
          </a:ln>
        </p:spPr>
      </p:pic>
      <p:pic>
        <p:nvPicPr>
          <p:cNvPr id="21540" name="Picture 131" descr="checkmark"/>
          <p:cNvPicPr>
            <a:picLocks noChangeAspect="1" noChangeArrowheads="1"/>
          </p:cNvPicPr>
          <p:nvPr/>
        </p:nvPicPr>
        <p:blipFill>
          <a:blip r:embed="rId3" cstate="screen"/>
          <a:srcRect/>
          <a:stretch>
            <a:fillRect/>
          </a:stretch>
        </p:blipFill>
        <p:spPr bwMode="auto">
          <a:xfrm>
            <a:off x="4648200" y="4343400"/>
            <a:ext cx="436563" cy="485775"/>
          </a:xfrm>
          <a:prstGeom prst="rect">
            <a:avLst/>
          </a:prstGeom>
          <a:noFill/>
          <a:ln w="9525">
            <a:noFill/>
            <a:miter lim="800000"/>
            <a:headEnd/>
            <a:tailEnd/>
          </a:ln>
        </p:spPr>
      </p:pic>
      <p:pic>
        <p:nvPicPr>
          <p:cNvPr id="21541" name="Picture 131" descr="checkmark"/>
          <p:cNvPicPr>
            <a:picLocks noChangeAspect="1" noChangeArrowheads="1"/>
          </p:cNvPicPr>
          <p:nvPr/>
        </p:nvPicPr>
        <p:blipFill>
          <a:blip r:embed="rId3" cstate="screen"/>
          <a:srcRect/>
          <a:stretch>
            <a:fillRect/>
          </a:stretch>
        </p:blipFill>
        <p:spPr bwMode="auto">
          <a:xfrm>
            <a:off x="5562600" y="4343400"/>
            <a:ext cx="436563" cy="485775"/>
          </a:xfrm>
          <a:prstGeom prst="rect">
            <a:avLst/>
          </a:prstGeom>
          <a:noFill/>
          <a:ln w="9525">
            <a:noFill/>
            <a:miter lim="800000"/>
            <a:headEnd/>
            <a:tailEnd/>
          </a:ln>
        </p:spPr>
      </p:pic>
      <p:pic>
        <p:nvPicPr>
          <p:cNvPr id="21542" name="Picture 131" descr="checkmark"/>
          <p:cNvPicPr>
            <a:picLocks noChangeAspect="1" noChangeArrowheads="1"/>
          </p:cNvPicPr>
          <p:nvPr/>
        </p:nvPicPr>
        <p:blipFill>
          <a:blip r:embed="rId3" cstate="screen"/>
          <a:srcRect/>
          <a:stretch>
            <a:fillRect/>
          </a:stretch>
        </p:blipFill>
        <p:spPr bwMode="auto">
          <a:xfrm>
            <a:off x="6477000" y="4343400"/>
            <a:ext cx="436563" cy="485775"/>
          </a:xfrm>
          <a:prstGeom prst="rect">
            <a:avLst/>
          </a:prstGeom>
          <a:noFill/>
          <a:ln w="9525">
            <a:noFill/>
            <a:miter lim="800000"/>
            <a:headEnd/>
            <a:tailEnd/>
          </a:ln>
        </p:spPr>
      </p:pic>
      <p:pic>
        <p:nvPicPr>
          <p:cNvPr id="21543" name="Picture 62" descr="120px-No_sign.svg.png"/>
          <p:cNvPicPr>
            <a:picLocks noChangeAspect="1"/>
          </p:cNvPicPr>
          <p:nvPr/>
        </p:nvPicPr>
        <p:blipFill>
          <a:blip r:embed="rId4"/>
          <a:srcRect/>
          <a:stretch>
            <a:fillRect/>
          </a:stretch>
        </p:blipFill>
        <p:spPr bwMode="auto">
          <a:xfrm>
            <a:off x="7315200" y="4267200"/>
            <a:ext cx="571500" cy="571500"/>
          </a:xfrm>
          <a:prstGeom prst="rect">
            <a:avLst/>
          </a:prstGeom>
          <a:noFill/>
          <a:ln w="9525">
            <a:noFill/>
            <a:miter lim="800000"/>
            <a:headEnd/>
            <a:tailEnd/>
          </a:ln>
        </p:spPr>
      </p:pic>
      <p:sp>
        <p:nvSpPr>
          <p:cNvPr id="48" name="Slide Number Placeholder 47"/>
          <p:cNvSpPr>
            <a:spLocks noGrp="1"/>
          </p:cNvSpPr>
          <p:nvPr>
            <p:ph type="sldNum" sz="quarter" idx="12"/>
          </p:nvPr>
        </p:nvSpPr>
        <p:spPr/>
        <p:txBody>
          <a:bodyPr/>
          <a:lstStyle/>
          <a:p>
            <a:pPr>
              <a:defRPr/>
            </a:pPr>
            <a:fld id="{917E58A3-B2AE-47DB-83E9-BB594ED224AD}" type="slidenum">
              <a:rPr lang="en-US"/>
              <a:pPr>
                <a:defRPr/>
              </a:pPr>
              <a:t>21</a:t>
            </a:fld>
            <a:endParaRPr lang="en-US" dirty="0"/>
          </a:p>
        </p:txBody>
      </p:sp>
      <p:sp>
        <p:nvSpPr>
          <p:cNvPr id="49" name="TextBox 64"/>
          <p:cNvSpPr txBox="1">
            <a:spLocks noChangeArrowheads="1"/>
          </p:cNvSpPr>
          <p:nvPr/>
        </p:nvSpPr>
        <p:spPr bwMode="auto">
          <a:xfrm>
            <a:off x="35052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
        <p:nvSpPr>
          <p:cNvPr id="56" name="TextBox 64"/>
          <p:cNvSpPr txBox="1">
            <a:spLocks noChangeArrowheads="1"/>
          </p:cNvSpPr>
          <p:nvPr/>
        </p:nvSpPr>
        <p:spPr bwMode="auto">
          <a:xfrm>
            <a:off x="44196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
        <p:nvSpPr>
          <p:cNvPr id="57" name="TextBox 64"/>
          <p:cNvSpPr txBox="1">
            <a:spLocks noChangeArrowheads="1"/>
          </p:cNvSpPr>
          <p:nvPr/>
        </p:nvSpPr>
        <p:spPr bwMode="auto">
          <a:xfrm>
            <a:off x="53340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Tree>
  </p:cSld>
  <p:clrMapOvr>
    <a:masterClrMapping/>
  </p:clrMapOvr>
  <p:transition advTm="11825">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57200" y="1600200"/>
            <a:ext cx="8305800" cy="4724400"/>
          </a:xfrm>
        </p:spPr>
        <p:txBody>
          <a:bodyPr/>
          <a:lstStyle/>
          <a:p>
            <a:pPr eaLnBrk="1" hangingPunct="1">
              <a:lnSpc>
                <a:spcPct val="90000"/>
              </a:lnSpc>
            </a:pPr>
            <a:r>
              <a:rPr lang="en-US" sz="2800" dirty="0" smtClean="0"/>
              <a:t>Symmetric key almost works, but tension between:</a:t>
            </a:r>
          </a:p>
          <a:p>
            <a:pPr lvl="1" eaLnBrk="1" hangingPunct="1">
              <a:lnSpc>
                <a:spcPct val="90000"/>
              </a:lnSpc>
            </a:pPr>
            <a:r>
              <a:rPr lang="en-US" sz="2400" dirty="0" err="1" smtClean="0"/>
              <a:t>Unlinkability</a:t>
            </a:r>
            <a:r>
              <a:rPr lang="en-US" sz="2400" dirty="0" smtClean="0"/>
              <a:t>: can’t expose the identity of the key</a:t>
            </a:r>
          </a:p>
          <a:p>
            <a:pPr lvl="1" eaLnBrk="1" hangingPunct="1">
              <a:lnSpc>
                <a:spcPct val="90000"/>
              </a:lnSpc>
            </a:pPr>
            <a:r>
              <a:rPr lang="en-US" sz="2400" dirty="0" smtClean="0"/>
              <a:t>Efficiency: need to identify the key to avoid trying all keys</a:t>
            </a:r>
          </a:p>
          <a:p>
            <a:pPr lvl="1" eaLnBrk="1" hangingPunct="1">
              <a:lnSpc>
                <a:spcPct val="90000"/>
              </a:lnSpc>
            </a:pPr>
            <a:endParaRPr lang="en-US" sz="2000" dirty="0" smtClean="0"/>
          </a:p>
          <a:p>
            <a:pPr eaLnBrk="1" hangingPunct="1">
              <a:lnSpc>
                <a:spcPct val="90000"/>
              </a:lnSpc>
            </a:pPr>
            <a:r>
              <a:rPr lang="en-US" sz="2800" b="1" dirty="0" smtClean="0"/>
              <a:t>Idea</a:t>
            </a:r>
            <a:r>
              <a:rPr lang="en-US" sz="2800" dirty="0" smtClean="0"/>
              <a:t>: Identify the key in an </a:t>
            </a:r>
            <a:r>
              <a:rPr lang="en-US" sz="2800" dirty="0" err="1" smtClean="0"/>
              <a:t>unlinkable</a:t>
            </a:r>
            <a:r>
              <a:rPr lang="en-US" sz="2800" dirty="0" smtClean="0"/>
              <a:t> way</a:t>
            </a:r>
          </a:p>
          <a:p>
            <a:pPr eaLnBrk="1" hangingPunct="1">
              <a:lnSpc>
                <a:spcPct val="90000"/>
              </a:lnSpc>
            </a:pPr>
            <a:endParaRPr lang="en-US" sz="2400" dirty="0" smtClean="0"/>
          </a:p>
          <a:p>
            <a:pPr eaLnBrk="1" hangingPunct="1">
              <a:lnSpc>
                <a:spcPct val="90000"/>
              </a:lnSpc>
            </a:pPr>
            <a:r>
              <a:rPr lang="en-US" sz="2800" dirty="0" smtClean="0"/>
              <a:t>Approach:</a:t>
            </a:r>
          </a:p>
          <a:p>
            <a:pPr lvl="1" eaLnBrk="1" hangingPunct="1">
              <a:lnSpc>
                <a:spcPct val="90000"/>
              </a:lnSpc>
            </a:pPr>
            <a:r>
              <a:rPr lang="en-US" sz="2400" dirty="0" smtClean="0"/>
              <a:t>Sender </a:t>
            </a:r>
            <a:r>
              <a:rPr lang="en-US" sz="2400" b="1" dirty="0" smtClean="0"/>
              <a:t>A</a:t>
            </a:r>
            <a:r>
              <a:rPr lang="en-US" sz="2400" dirty="0" smtClean="0"/>
              <a:t> and receiver </a:t>
            </a:r>
            <a:r>
              <a:rPr lang="en-US" sz="2400" b="1" dirty="0" smtClean="0"/>
              <a:t>B</a:t>
            </a:r>
            <a:r>
              <a:rPr lang="en-US" sz="2400" dirty="0" smtClean="0"/>
              <a:t> agree on tokens:  </a:t>
            </a:r>
            <a:r>
              <a:rPr lang="en-US" sz="2400" i="1" dirty="0" smtClean="0"/>
              <a:t>T</a:t>
            </a:r>
            <a:r>
              <a:rPr lang="en-US" sz="2400" i="1" baseline="-25000" dirty="0" smtClean="0"/>
              <a:t>1</a:t>
            </a:r>
            <a:r>
              <a:rPr lang="en-US" sz="2400" dirty="0" smtClean="0"/>
              <a:t>  , </a:t>
            </a:r>
            <a:r>
              <a:rPr lang="en-US" sz="2400" i="1" dirty="0" smtClean="0"/>
              <a:t>T</a:t>
            </a:r>
            <a:r>
              <a:rPr lang="en-US" sz="2400" i="1" baseline="-25000" dirty="0" smtClean="0"/>
              <a:t>2</a:t>
            </a:r>
            <a:r>
              <a:rPr lang="en-US" sz="2400" dirty="0" smtClean="0"/>
              <a:t>  , </a:t>
            </a:r>
            <a:r>
              <a:rPr lang="en-US" sz="2400" i="1" dirty="0" smtClean="0"/>
              <a:t>T</a:t>
            </a:r>
            <a:r>
              <a:rPr lang="en-US" sz="2400" i="1" baseline="-25000" dirty="0" smtClean="0"/>
              <a:t>3</a:t>
            </a:r>
            <a:r>
              <a:rPr lang="en-US" sz="2400" dirty="0" smtClean="0"/>
              <a:t>  , …</a:t>
            </a:r>
          </a:p>
          <a:p>
            <a:pPr lvl="1" eaLnBrk="1" hangingPunct="1">
              <a:lnSpc>
                <a:spcPct val="90000"/>
              </a:lnSpc>
            </a:pPr>
            <a:r>
              <a:rPr lang="en-US" sz="2400" b="1" dirty="0" smtClean="0"/>
              <a:t>A</a:t>
            </a:r>
            <a:r>
              <a:rPr lang="en-US" sz="2400" dirty="0" smtClean="0"/>
              <a:t> attaches </a:t>
            </a:r>
            <a:r>
              <a:rPr lang="en-US" sz="2400" i="1" dirty="0" smtClean="0"/>
              <a:t>T</a:t>
            </a:r>
            <a:r>
              <a:rPr lang="en-US" sz="2400" i="1" baseline="-25000" dirty="0" smtClean="0"/>
              <a:t>i </a:t>
            </a:r>
            <a:r>
              <a:rPr lang="en-US" sz="2400" dirty="0" smtClean="0"/>
              <a:t>    to encrypted packet for </a:t>
            </a:r>
            <a:r>
              <a:rPr lang="en-US" sz="2400" b="1" dirty="0" smtClean="0"/>
              <a:t>B</a:t>
            </a:r>
            <a:endParaRPr lang="en-US" dirty="0" smtClean="0"/>
          </a:p>
          <a:p>
            <a:pPr lvl="1" eaLnBrk="1" hangingPunct="1">
              <a:lnSpc>
                <a:spcPct val="90000"/>
              </a:lnSpc>
            </a:pPr>
            <a:endParaRPr lang="en-US" dirty="0" smtClean="0"/>
          </a:p>
          <a:p>
            <a:pPr lvl="1" eaLnBrk="1" hangingPunct="1">
              <a:lnSpc>
                <a:spcPct val="90000"/>
              </a:lnSpc>
            </a:pPr>
            <a:endParaRPr lang="en-US" dirty="0" smtClean="0"/>
          </a:p>
          <a:p>
            <a:pPr lvl="1" eaLnBrk="1" hangingPunct="1">
              <a:lnSpc>
                <a:spcPct val="90000"/>
              </a:lnSpc>
            </a:pPr>
            <a:endParaRPr lang="en-US" sz="2400" dirty="0" smtClean="0"/>
          </a:p>
          <a:p>
            <a:pPr lvl="1" eaLnBrk="1" hangingPunct="1">
              <a:lnSpc>
                <a:spcPct val="90000"/>
              </a:lnSpc>
            </a:pPr>
            <a:endParaRPr lang="en-US" dirty="0" smtClean="0"/>
          </a:p>
          <a:p>
            <a:pPr lvl="1" eaLnBrk="1" hangingPunct="1">
              <a:lnSpc>
                <a:spcPct val="90000"/>
              </a:lnSpc>
            </a:pPr>
            <a:endParaRPr lang="en-US" dirty="0" smtClean="0"/>
          </a:p>
        </p:txBody>
      </p:sp>
      <p:sp>
        <p:nvSpPr>
          <p:cNvPr id="22531" name="Rectangle 3"/>
          <p:cNvSpPr>
            <a:spLocks noGrp="1" noChangeArrowheads="1"/>
          </p:cNvSpPr>
          <p:nvPr>
            <p:ph type="title"/>
          </p:nvPr>
        </p:nvSpPr>
        <p:spPr/>
        <p:txBody>
          <a:bodyPr/>
          <a:lstStyle/>
          <a:p>
            <a:pPr eaLnBrk="1" hangingPunct="1"/>
            <a:r>
              <a:rPr lang="en-US" dirty="0" err="1" smtClean="0"/>
              <a:t>SlyFi</a:t>
            </a:r>
            <a:endParaRPr lang="en-US" dirty="0" smtClean="0"/>
          </a:p>
        </p:txBody>
      </p:sp>
      <p:sp>
        <p:nvSpPr>
          <p:cNvPr id="11" name="Slide Number Placeholder 10"/>
          <p:cNvSpPr>
            <a:spLocks noGrp="1"/>
          </p:cNvSpPr>
          <p:nvPr>
            <p:ph type="sldNum" sz="quarter" idx="12"/>
          </p:nvPr>
        </p:nvSpPr>
        <p:spPr/>
        <p:txBody>
          <a:bodyPr/>
          <a:lstStyle/>
          <a:p>
            <a:pPr>
              <a:defRPr/>
            </a:pPr>
            <a:fld id="{A71586E1-F79F-4C5F-A756-9B955C0577E4}" type="slidenum">
              <a:rPr lang="en-US"/>
              <a:pPr>
                <a:defRPr/>
              </a:pPr>
              <a:t>22</a:t>
            </a:fld>
            <a:endParaRPr lang="en-US" dirty="0"/>
          </a:p>
        </p:txBody>
      </p:sp>
      <p:sp>
        <p:nvSpPr>
          <p:cNvPr id="22533" name="Text Box 8"/>
          <p:cNvSpPr txBox="1">
            <a:spLocks noChangeArrowheads="1"/>
          </p:cNvSpPr>
          <p:nvPr/>
        </p:nvSpPr>
        <p:spPr bwMode="auto">
          <a:xfrm>
            <a:off x="6629400" y="4495800"/>
            <a:ext cx="457200" cy="296863"/>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sp>
        <p:nvSpPr>
          <p:cNvPr id="22534" name="Text Box 8"/>
          <p:cNvSpPr txBox="1">
            <a:spLocks noChangeArrowheads="1"/>
          </p:cNvSpPr>
          <p:nvPr/>
        </p:nvSpPr>
        <p:spPr bwMode="auto">
          <a:xfrm>
            <a:off x="2743200" y="4876800"/>
            <a:ext cx="376238" cy="296863"/>
          </a:xfrm>
          <a:prstGeom prst="rect">
            <a:avLst/>
          </a:prstGeom>
          <a:noFill/>
          <a:ln w="50800" algn="ctr">
            <a:noFill/>
            <a:miter lim="800000"/>
            <a:headEnd/>
            <a:tailEnd/>
          </a:ln>
        </p:spPr>
        <p:txBody>
          <a:bodyPr wrap="none">
            <a:spAutoFit/>
          </a:bodyPr>
          <a:lstStyle/>
          <a:p>
            <a:r>
              <a:rPr lang="en-US" sz="2000" baseline="-25000">
                <a:latin typeface="Calibri" pitchFamily="34" charset="0"/>
              </a:rPr>
              <a:t>AB</a:t>
            </a:r>
          </a:p>
        </p:txBody>
      </p:sp>
      <p:sp>
        <p:nvSpPr>
          <p:cNvPr id="22535" name="Text Box 8"/>
          <p:cNvSpPr txBox="1">
            <a:spLocks noChangeArrowheads="1"/>
          </p:cNvSpPr>
          <p:nvPr/>
        </p:nvSpPr>
        <p:spPr bwMode="auto">
          <a:xfrm>
            <a:off x="7162800" y="4495800"/>
            <a:ext cx="457200" cy="296863"/>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sp>
        <p:nvSpPr>
          <p:cNvPr id="22536" name="Text Box 8"/>
          <p:cNvSpPr txBox="1">
            <a:spLocks noChangeArrowheads="1"/>
          </p:cNvSpPr>
          <p:nvPr/>
        </p:nvSpPr>
        <p:spPr bwMode="auto">
          <a:xfrm>
            <a:off x="7696200" y="4495800"/>
            <a:ext cx="457200" cy="296863"/>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spTree>
  </p:cSld>
  <p:clrMapOvr>
    <a:masterClrMapping/>
  </p:clrMapOvr>
  <p:transition advTm="6173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0">
                                            <p:txEl>
                                              <p:pRg st="4" end="4"/>
                                            </p:txEl>
                                          </p:spTgt>
                                        </p:tgtEl>
                                        <p:attrNameLst>
                                          <p:attrName>style.visibility</p:attrName>
                                        </p:attrNameLst>
                                      </p:cBhvr>
                                      <p:to>
                                        <p:strVal val="visible"/>
                                      </p:to>
                                    </p:set>
                                    <p:animEffect transition="in" filter="fade">
                                      <p:cBhvr>
                                        <p:cTn id="7" dur="500"/>
                                        <p:tgtEl>
                                          <p:spTgt spid="2253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30">
                                            <p:txEl>
                                              <p:pRg st="6" end="6"/>
                                            </p:txEl>
                                          </p:spTgt>
                                        </p:tgtEl>
                                        <p:attrNameLst>
                                          <p:attrName>style.visibility</p:attrName>
                                        </p:attrNameLst>
                                      </p:cBhvr>
                                      <p:to>
                                        <p:strVal val="visible"/>
                                      </p:to>
                                    </p:set>
                                    <p:animEffect transition="in" filter="fade">
                                      <p:cBhvr>
                                        <p:cTn id="10" dur="500"/>
                                        <p:tgtEl>
                                          <p:spTgt spid="22530">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530">
                                            <p:txEl>
                                              <p:pRg st="7" end="7"/>
                                            </p:txEl>
                                          </p:spTgt>
                                        </p:tgtEl>
                                        <p:attrNameLst>
                                          <p:attrName>style.visibility</p:attrName>
                                        </p:attrNameLst>
                                      </p:cBhvr>
                                      <p:to>
                                        <p:strVal val="visible"/>
                                      </p:to>
                                    </p:set>
                                    <p:animEffect transition="in" filter="fade">
                                      <p:cBhvr>
                                        <p:cTn id="13" dur="500"/>
                                        <p:tgtEl>
                                          <p:spTgt spid="22530">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530">
                                            <p:txEl>
                                              <p:pRg st="8" end="8"/>
                                            </p:txEl>
                                          </p:spTgt>
                                        </p:tgtEl>
                                        <p:attrNameLst>
                                          <p:attrName>style.visibility</p:attrName>
                                        </p:attrNameLst>
                                      </p:cBhvr>
                                      <p:to>
                                        <p:strVal val="visible"/>
                                      </p:to>
                                    </p:set>
                                    <p:animEffect transition="in" filter="fade">
                                      <p:cBhvr>
                                        <p:cTn id="16" dur="500"/>
                                        <p:tgtEl>
                                          <p:spTgt spid="22530">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533"/>
                                        </p:tgtEl>
                                        <p:attrNameLst>
                                          <p:attrName>style.visibility</p:attrName>
                                        </p:attrNameLst>
                                      </p:cBhvr>
                                      <p:to>
                                        <p:strVal val="visible"/>
                                      </p:to>
                                    </p:set>
                                    <p:animEffect transition="in" filter="fade">
                                      <p:cBhvr>
                                        <p:cTn id="19" dur="500"/>
                                        <p:tgtEl>
                                          <p:spTgt spid="225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534"/>
                                        </p:tgtEl>
                                        <p:attrNameLst>
                                          <p:attrName>style.visibility</p:attrName>
                                        </p:attrNameLst>
                                      </p:cBhvr>
                                      <p:to>
                                        <p:strVal val="visible"/>
                                      </p:to>
                                    </p:set>
                                    <p:animEffect transition="in" filter="fade">
                                      <p:cBhvr>
                                        <p:cTn id="22" dur="500"/>
                                        <p:tgtEl>
                                          <p:spTgt spid="225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535"/>
                                        </p:tgtEl>
                                        <p:attrNameLst>
                                          <p:attrName>style.visibility</p:attrName>
                                        </p:attrNameLst>
                                      </p:cBhvr>
                                      <p:to>
                                        <p:strVal val="visible"/>
                                      </p:to>
                                    </p:set>
                                    <p:animEffect transition="in" filter="fade">
                                      <p:cBhvr>
                                        <p:cTn id="25" dur="500"/>
                                        <p:tgtEl>
                                          <p:spTgt spid="225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6"/>
                                        </p:tgtEl>
                                        <p:attrNameLst>
                                          <p:attrName>style.visibility</p:attrName>
                                        </p:attrNameLst>
                                      </p:cBhvr>
                                      <p:to>
                                        <p:strVal val="visible"/>
                                      </p:to>
                                    </p:set>
                                    <p:animEffect transition="in" filter="fade">
                                      <p:cBhvr>
                                        <p:cTn id="28"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4" grpId="0"/>
      <p:bldP spid="22535" grpId="0"/>
      <p:bldP spid="225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smtClean="0"/>
              <a:t>SlyFi</a:t>
            </a:r>
          </a:p>
        </p:txBody>
      </p:sp>
      <p:pic>
        <p:nvPicPr>
          <p:cNvPr id="23619" name="Picture 21" descr="waves"/>
          <p:cNvPicPr>
            <a:picLocks noChangeAspect="1" noChangeArrowheads="1"/>
          </p:cNvPicPr>
          <p:nvPr/>
        </p:nvPicPr>
        <p:blipFill>
          <a:blip r:embed="rId4"/>
          <a:srcRect/>
          <a:stretch>
            <a:fillRect/>
          </a:stretch>
        </p:blipFill>
        <p:spPr bwMode="auto">
          <a:xfrm>
            <a:off x="3657600" y="4419600"/>
            <a:ext cx="838200" cy="914400"/>
          </a:xfrm>
          <a:prstGeom prst="rect">
            <a:avLst/>
          </a:prstGeom>
          <a:noFill/>
          <a:ln w="9525">
            <a:noFill/>
            <a:miter lim="800000"/>
            <a:headEnd/>
            <a:tailEnd/>
          </a:ln>
        </p:spPr>
      </p:pic>
      <p:sp>
        <p:nvSpPr>
          <p:cNvPr id="27656" name="Rectangle 2"/>
          <p:cNvSpPr>
            <a:spLocks noChangeArrowheads="1"/>
          </p:cNvSpPr>
          <p:nvPr/>
        </p:nvSpPr>
        <p:spPr bwMode="auto">
          <a:xfrm>
            <a:off x="5638800" y="1828800"/>
            <a:ext cx="3048000" cy="3886200"/>
          </a:xfrm>
          <a:prstGeom prst="rect">
            <a:avLst/>
          </a:prstGeom>
          <a:solidFill>
            <a:schemeClr val="bg1"/>
          </a:solidFill>
          <a:ln w="9525">
            <a:solidFill>
              <a:schemeClr val="bg1">
                <a:lumMod val="85000"/>
              </a:schemeClr>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2000">
              <a:latin typeface="Calibri" pitchFamily="34" charset="0"/>
            </a:endParaRPr>
          </a:p>
        </p:txBody>
      </p:sp>
      <p:sp>
        <p:nvSpPr>
          <p:cNvPr id="27657" name="Rectangle 4"/>
          <p:cNvSpPr>
            <a:spLocks noChangeArrowheads="1"/>
          </p:cNvSpPr>
          <p:nvPr/>
        </p:nvSpPr>
        <p:spPr bwMode="auto">
          <a:xfrm>
            <a:off x="533400" y="1828800"/>
            <a:ext cx="3048000" cy="3886200"/>
          </a:xfrm>
          <a:prstGeom prst="rect">
            <a:avLst/>
          </a:prstGeom>
          <a:solidFill>
            <a:schemeClr val="bg1"/>
          </a:solidFill>
          <a:ln w="9525">
            <a:solidFill>
              <a:schemeClr val="bg1">
                <a:lumMod val="85000"/>
              </a:schemeClr>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sz="2000">
              <a:solidFill>
                <a:schemeClr val="bg1">
                  <a:lumMod val="75000"/>
                </a:schemeClr>
              </a:solidFill>
              <a:latin typeface="Calibri" pitchFamily="34" charset="0"/>
            </a:endParaRPr>
          </a:p>
        </p:txBody>
      </p:sp>
      <p:sp>
        <p:nvSpPr>
          <p:cNvPr id="27658" name="Rectangle 5"/>
          <p:cNvSpPr>
            <a:spLocks noChangeArrowheads="1"/>
          </p:cNvSpPr>
          <p:nvPr/>
        </p:nvSpPr>
        <p:spPr bwMode="auto">
          <a:xfrm>
            <a:off x="914400" y="2743200"/>
            <a:ext cx="1524000" cy="533400"/>
          </a:xfrm>
          <a:prstGeom prst="rect">
            <a:avLst/>
          </a:prstGeom>
          <a:solidFill>
            <a:schemeClr val="bg1"/>
          </a:solidFill>
          <a:ln w="9525">
            <a:solidFill>
              <a:schemeClr val="bg1">
                <a:lumMod val="75000"/>
              </a:schemeClr>
            </a:solidFill>
            <a:miter lim="800000"/>
            <a:headEnd/>
            <a:tailEnd/>
          </a:ln>
        </p:spPr>
        <p:txBody>
          <a:bodyPr wrap="none" anchor="ctr"/>
          <a:lstStyle/>
          <a:p>
            <a:pPr algn="ctr">
              <a:defRPr/>
            </a:pPr>
            <a:r>
              <a:rPr lang="en-US" sz="2000" dirty="0">
                <a:solidFill>
                  <a:schemeClr val="bg1">
                    <a:lumMod val="75000"/>
                  </a:schemeClr>
                </a:solidFill>
                <a:latin typeface="Calibri" pitchFamily="34" charset="0"/>
              </a:rPr>
              <a:t>Probe </a:t>
            </a:r>
            <a:r>
              <a:rPr lang="en-US" sz="2000" dirty="0" smtClean="0">
                <a:solidFill>
                  <a:schemeClr val="bg1">
                    <a:lumMod val="75000"/>
                  </a:schemeClr>
                </a:solidFill>
                <a:latin typeface="Calibri" pitchFamily="34" charset="0"/>
              </a:rPr>
              <a:t>“Bob”</a:t>
            </a:r>
            <a:endParaRPr lang="en-US" sz="2000" dirty="0">
              <a:solidFill>
                <a:schemeClr val="bg1">
                  <a:lumMod val="75000"/>
                </a:schemeClr>
              </a:solidFill>
              <a:latin typeface="Calibri" pitchFamily="34" charset="0"/>
            </a:endParaRPr>
          </a:p>
        </p:txBody>
      </p:sp>
      <p:sp>
        <p:nvSpPr>
          <p:cNvPr id="27659" name="Line 6"/>
          <p:cNvSpPr>
            <a:spLocks noChangeShapeType="1"/>
          </p:cNvSpPr>
          <p:nvPr/>
        </p:nvSpPr>
        <p:spPr bwMode="auto">
          <a:xfrm>
            <a:off x="1981200" y="2286000"/>
            <a:ext cx="1588" cy="381000"/>
          </a:xfrm>
          <a:prstGeom prst="line">
            <a:avLst/>
          </a:prstGeom>
          <a:noFill/>
          <a:ln w="38100">
            <a:solidFill>
              <a:schemeClr val="bg1">
                <a:lumMod val="75000"/>
              </a:schemeClr>
            </a:solidFill>
            <a:round/>
            <a:headEnd/>
            <a:tailEnd type="triangle" w="med" len="med"/>
          </a:ln>
        </p:spPr>
        <p:txBody>
          <a:bodyPr/>
          <a:lstStyle/>
          <a:p>
            <a:pPr>
              <a:defRPr/>
            </a:pPr>
            <a:endParaRPr lang="en-US">
              <a:solidFill>
                <a:schemeClr val="bg1">
                  <a:lumMod val="75000"/>
                </a:schemeClr>
              </a:solidFill>
            </a:endParaRPr>
          </a:p>
        </p:txBody>
      </p:sp>
      <p:sp>
        <p:nvSpPr>
          <p:cNvPr id="27660" name="Text Box 7"/>
          <p:cNvSpPr txBox="1">
            <a:spLocks noChangeArrowheads="1"/>
          </p:cNvSpPr>
          <p:nvPr/>
        </p:nvSpPr>
        <p:spPr bwMode="auto">
          <a:xfrm>
            <a:off x="1600200" y="1905000"/>
            <a:ext cx="787400" cy="400050"/>
          </a:xfrm>
          <a:prstGeom prst="rect">
            <a:avLst/>
          </a:prstGeom>
          <a:noFill/>
          <a:ln w="9525">
            <a:noFill/>
            <a:miter lim="800000"/>
            <a:headEnd/>
            <a:tailEnd/>
          </a:ln>
        </p:spPr>
        <p:txBody>
          <a:bodyPr wrap="none">
            <a:spAutoFit/>
          </a:bodyPr>
          <a:lstStyle/>
          <a:p>
            <a:pPr>
              <a:defRPr/>
            </a:pPr>
            <a:r>
              <a:rPr lang="en-US" sz="2000">
                <a:solidFill>
                  <a:schemeClr val="bg1">
                    <a:lumMod val="75000"/>
                  </a:schemeClr>
                </a:solidFill>
                <a:latin typeface="Calibri" pitchFamily="34" charset="0"/>
              </a:rPr>
              <a:t>Client</a:t>
            </a:r>
          </a:p>
        </p:txBody>
      </p:sp>
      <p:sp>
        <p:nvSpPr>
          <p:cNvPr id="27661" name="Text Box 8"/>
          <p:cNvSpPr txBox="1">
            <a:spLocks noChangeArrowheads="1"/>
          </p:cNvSpPr>
          <p:nvPr/>
        </p:nvSpPr>
        <p:spPr bwMode="auto">
          <a:xfrm>
            <a:off x="6705600" y="1905000"/>
            <a:ext cx="935038" cy="400050"/>
          </a:xfrm>
          <a:prstGeom prst="rect">
            <a:avLst/>
          </a:prstGeom>
          <a:noFill/>
          <a:ln w="9525">
            <a:noFill/>
            <a:miter lim="800000"/>
            <a:headEnd/>
            <a:tailEnd/>
          </a:ln>
        </p:spPr>
        <p:txBody>
          <a:bodyPr wrap="none">
            <a:spAutoFit/>
          </a:bodyPr>
          <a:lstStyle/>
          <a:p>
            <a:pPr>
              <a:defRPr/>
            </a:pPr>
            <a:r>
              <a:rPr lang="en-US" sz="2000" dirty="0">
                <a:solidFill>
                  <a:schemeClr val="bg1">
                    <a:lumMod val="75000"/>
                  </a:schemeClr>
                </a:solidFill>
                <a:latin typeface="Calibri" pitchFamily="34" charset="0"/>
              </a:rPr>
              <a:t>Service</a:t>
            </a:r>
          </a:p>
        </p:txBody>
      </p:sp>
      <p:sp>
        <p:nvSpPr>
          <p:cNvPr id="27662" name="Line 9"/>
          <p:cNvSpPr>
            <a:spLocks noChangeShapeType="1"/>
          </p:cNvSpPr>
          <p:nvPr/>
        </p:nvSpPr>
        <p:spPr bwMode="auto">
          <a:xfrm>
            <a:off x="1981200" y="3352800"/>
            <a:ext cx="0" cy="381000"/>
          </a:xfrm>
          <a:prstGeom prst="line">
            <a:avLst/>
          </a:prstGeom>
          <a:noFill/>
          <a:ln w="38100">
            <a:solidFill>
              <a:schemeClr val="bg1">
                <a:lumMod val="75000"/>
              </a:schemeClr>
            </a:solidFill>
            <a:round/>
            <a:headEnd/>
            <a:tailEnd type="triangle" w="med" len="med"/>
          </a:ln>
        </p:spPr>
        <p:txBody>
          <a:bodyPr/>
          <a:lstStyle/>
          <a:p>
            <a:pPr>
              <a:defRPr/>
            </a:pPr>
            <a:endParaRPr lang="en-US">
              <a:solidFill>
                <a:schemeClr val="bg1">
                  <a:lumMod val="75000"/>
                </a:schemeClr>
              </a:solidFill>
            </a:endParaRPr>
          </a:p>
        </p:txBody>
      </p:sp>
      <p:pic>
        <p:nvPicPr>
          <p:cNvPr id="23563" name="Picture 10" descr="envelope_icon"/>
          <p:cNvPicPr>
            <a:picLocks noChangeAspect="1" noChangeArrowheads="1"/>
          </p:cNvPicPr>
          <p:nvPr/>
        </p:nvPicPr>
        <p:blipFill>
          <a:blip r:embed="rId5" cstate="screen"/>
          <a:srcRect/>
          <a:stretch>
            <a:fillRect/>
          </a:stretch>
        </p:blipFill>
        <p:spPr bwMode="auto">
          <a:xfrm>
            <a:off x="1371600" y="3810000"/>
            <a:ext cx="1295400" cy="1295400"/>
          </a:xfrm>
          <a:prstGeom prst="rect">
            <a:avLst/>
          </a:prstGeom>
          <a:noFill/>
          <a:ln w="9525">
            <a:noFill/>
            <a:miter lim="800000"/>
            <a:headEnd/>
            <a:tailEnd/>
          </a:ln>
        </p:spPr>
      </p:pic>
      <p:sp>
        <p:nvSpPr>
          <p:cNvPr id="27664" name="Text Box 11"/>
          <p:cNvSpPr txBox="1">
            <a:spLocks noChangeArrowheads="1"/>
          </p:cNvSpPr>
          <p:nvPr/>
        </p:nvSpPr>
        <p:spPr bwMode="auto">
          <a:xfrm>
            <a:off x="838200" y="5029200"/>
            <a:ext cx="2482850" cy="677863"/>
          </a:xfrm>
          <a:prstGeom prst="rect">
            <a:avLst/>
          </a:prstGeom>
          <a:noFill/>
          <a:ln w="9525">
            <a:noFill/>
            <a:miter lim="800000"/>
            <a:headEnd/>
            <a:tailEnd/>
          </a:ln>
        </p:spPr>
        <p:txBody>
          <a:bodyPr wrap="none">
            <a:spAutoFit/>
          </a:bodyPr>
          <a:lstStyle/>
          <a:p>
            <a:pPr algn="ctr">
              <a:defRPr/>
            </a:pPr>
            <a:r>
              <a:rPr lang="en-US" sz="2000">
                <a:solidFill>
                  <a:schemeClr val="bg1">
                    <a:lumMod val="75000"/>
                  </a:schemeClr>
                </a:solidFill>
                <a:latin typeface="Calibri" pitchFamily="34" charset="0"/>
              </a:rPr>
              <a:t>Symmetric encryption</a:t>
            </a:r>
          </a:p>
          <a:p>
            <a:pPr algn="ctr">
              <a:defRPr/>
            </a:pPr>
            <a:r>
              <a:rPr lang="en-US">
                <a:solidFill>
                  <a:schemeClr val="bg1">
                    <a:lumMod val="75000"/>
                  </a:schemeClr>
                </a:solidFill>
                <a:latin typeface="Calibri" pitchFamily="34" charset="0"/>
              </a:rPr>
              <a:t>(e.g., AES w/ random IV)</a:t>
            </a:r>
          </a:p>
        </p:txBody>
      </p:sp>
      <p:pic>
        <p:nvPicPr>
          <p:cNvPr id="23565" name="Picture 14" descr="open_envelope_icon"/>
          <p:cNvPicPr>
            <a:picLocks noChangeAspect="1" noChangeArrowheads="1"/>
          </p:cNvPicPr>
          <p:nvPr/>
        </p:nvPicPr>
        <p:blipFill>
          <a:blip r:embed="rId6" cstate="screen"/>
          <a:srcRect/>
          <a:stretch>
            <a:fillRect/>
          </a:stretch>
        </p:blipFill>
        <p:spPr bwMode="auto">
          <a:xfrm>
            <a:off x="6553200" y="3200400"/>
            <a:ext cx="1295400" cy="1295400"/>
          </a:xfrm>
          <a:prstGeom prst="rect">
            <a:avLst/>
          </a:prstGeom>
          <a:noFill/>
          <a:ln w="9525">
            <a:noFill/>
            <a:miter lim="800000"/>
            <a:headEnd/>
            <a:tailEnd/>
          </a:ln>
        </p:spPr>
      </p:pic>
      <p:sp>
        <p:nvSpPr>
          <p:cNvPr id="27666" name="Text Box 15"/>
          <p:cNvSpPr txBox="1">
            <a:spLocks noChangeArrowheads="1"/>
          </p:cNvSpPr>
          <p:nvPr/>
        </p:nvSpPr>
        <p:spPr bwMode="auto">
          <a:xfrm>
            <a:off x="5867400" y="2514600"/>
            <a:ext cx="1828800" cy="396875"/>
          </a:xfrm>
          <a:prstGeom prst="rect">
            <a:avLst/>
          </a:prstGeom>
          <a:noFill/>
          <a:ln w="9525">
            <a:noFill/>
            <a:miter lim="800000"/>
            <a:headEnd/>
            <a:tailEnd/>
          </a:ln>
        </p:spPr>
        <p:txBody>
          <a:bodyPr>
            <a:spAutoFit/>
          </a:bodyPr>
          <a:lstStyle/>
          <a:p>
            <a:pPr>
              <a:defRPr/>
            </a:pPr>
            <a:r>
              <a:rPr lang="en-US" sz="2000">
                <a:solidFill>
                  <a:schemeClr val="bg1">
                    <a:lumMod val="75000"/>
                  </a:schemeClr>
                </a:solidFill>
                <a:latin typeface="Calibri" pitchFamily="34" charset="0"/>
              </a:rPr>
              <a:t>Check MAC:</a:t>
            </a:r>
          </a:p>
        </p:txBody>
      </p:sp>
      <p:pic>
        <p:nvPicPr>
          <p:cNvPr id="23567" name="Picture 17" descr="key"/>
          <p:cNvPicPr>
            <a:picLocks noChangeAspect="1" noChangeArrowheads="1"/>
          </p:cNvPicPr>
          <p:nvPr/>
        </p:nvPicPr>
        <p:blipFill>
          <a:blip r:embed="rId7" cstate="screen"/>
          <a:srcRect/>
          <a:stretch>
            <a:fillRect/>
          </a:stretch>
        </p:blipFill>
        <p:spPr bwMode="auto">
          <a:xfrm>
            <a:off x="6858000" y="3733800"/>
            <a:ext cx="685800" cy="427038"/>
          </a:xfrm>
          <a:prstGeom prst="rect">
            <a:avLst/>
          </a:prstGeom>
          <a:noFill/>
          <a:ln w="9525">
            <a:noFill/>
            <a:miter lim="800000"/>
            <a:headEnd/>
            <a:tailEnd/>
          </a:ln>
        </p:spPr>
      </p:pic>
      <p:sp>
        <p:nvSpPr>
          <p:cNvPr id="27668" name="Rectangle 18"/>
          <p:cNvSpPr>
            <a:spLocks noChangeArrowheads="1"/>
          </p:cNvSpPr>
          <p:nvPr/>
        </p:nvSpPr>
        <p:spPr bwMode="auto">
          <a:xfrm>
            <a:off x="1981200" y="3276600"/>
            <a:ext cx="757238" cy="400050"/>
          </a:xfrm>
          <a:prstGeom prst="rect">
            <a:avLst/>
          </a:prstGeom>
          <a:noFill/>
          <a:ln w="9525">
            <a:noFill/>
            <a:miter lim="800000"/>
            <a:headEnd/>
            <a:tailEnd/>
          </a:ln>
        </p:spPr>
        <p:txBody>
          <a:bodyPr wrap="none">
            <a:spAutoFit/>
          </a:bodyPr>
          <a:lstStyle/>
          <a:p>
            <a:pPr>
              <a:defRPr/>
            </a:pPr>
            <a:r>
              <a:rPr lang="en-US" sz="2000">
                <a:solidFill>
                  <a:schemeClr val="bg1">
                    <a:lumMod val="75000"/>
                  </a:schemeClr>
                </a:solidFill>
                <a:latin typeface="Calibri" pitchFamily="34" charset="0"/>
              </a:rPr>
              <a:t>MAC:</a:t>
            </a:r>
          </a:p>
        </p:txBody>
      </p:sp>
      <p:sp>
        <p:nvSpPr>
          <p:cNvPr id="27669" name="Rectangle 40"/>
          <p:cNvSpPr>
            <a:spLocks noChangeArrowheads="1"/>
          </p:cNvSpPr>
          <p:nvPr/>
        </p:nvSpPr>
        <p:spPr bwMode="auto">
          <a:xfrm>
            <a:off x="2667000" y="3276600"/>
            <a:ext cx="510076" cy="400110"/>
          </a:xfrm>
          <a:prstGeom prst="rect">
            <a:avLst/>
          </a:prstGeom>
          <a:noFill/>
          <a:ln w="9525">
            <a:noFill/>
            <a:miter lim="800000"/>
            <a:headEnd/>
            <a:tailEnd/>
          </a:ln>
        </p:spPr>
        <p:txBody>
          <a:bodyPr wrap="none">
            <a:spAutoFit/>
          </a:bodyPr>
          <a:lstStyle/>
          <a:p>
            <a:pPr>
              <a:defRPr/>
            </a:pPr>
            <a:r>
              <a:rPr lang="en-US" sz="2000" dirty="0" smtClean="0">
                <a:solidFill>
                  <a:schemeClr val="bg1">
                    <a:lumMod val="75000"/>
                  </a:schemeClr>
                </a:solidFill>
                <a:latin typeface="Calibri" pitchFamily="34" charset="0"/>
              </a:rPr>
              <a:t>K</a:t>
            </a:r>
            <a:r>
              <a:rPr lang="en-US" sz="2000" baseline="-25000" dirty="0" smtClean="0">
                <a:solidFill>
                  <a:schemeClr val="bg1">
                    <a:lumMod val="75000"/>
                  </a:schemeClr>
                </a:solidFill>
                <a:latin typeface="Calibri" pitchFamily="34" charset="0"/>
              </a:rPr>
              <a:t>AB</a:t>
            </a:r>
            <a:endParaRPr lang="en-US" sz="2000" baseline="-25000" dirty="0">
              <a:solidFill>
                <a:schemeClr val="bg1">
                  <a:lumMod val="75000"/>
                </a:schemeClr>
              </a:solidFill>
              <a:latin typeface="Calibri" pitchFamily="34" charset="0"/>
            </a:endParaRPr>
          </a:p>
        </p:txBody>
      </p:sp>
      <p:sp>
        <p:nvSpPr>
          <p:cNvPr id="27670" name="Rectangle 41"/>
          <p:cNvSpPr>
            <a:spLocks noChangeArrowheads="1"/>
          </p:cNvSpPr>
          <p:nvPr/>
        </p:nvSpPr>
        <p:spPr bwMode="auto">
          <a:xfrm>
            <a:off x="2667000" y="4267200"/>
            <a:ext cx="509588" cy="400050"/>
          </a:xfrm>
          <a:prstGeom prst="rect">
            <a:avLst/>
          </a:prstGeom>
          <a:noFill/>
          <a:ln w="9525">
            <a:noFill/>
            <a:miter lim="800000"/>
            <a:headEnd/>
            <a:tailEnd/>
          </a:ln>
        </p:spPr>
        <p:txBody>
          <a:bodyPr wrap="none">
            <a:spAutoFit/>
          </a:bodyPr>
          <a:lstStyle/>
          <a:p>
            <a:pPr>
              <a:defRPr/>
            </a:pPr>
            <a:r>
              <a:rPr lang="en-US" sz="2000" dirty="0">
                <a:solidFill>
                  <a:schemeClr val="bg1">
                    <a:lumMod val="75000"/>
                  </a:schemeClr>
                </a:solidFill>
                <a:latin typeface="Calibri" pitchFamily="34" charset="0"/>
              </a:rPr>
              <a:t>K</a:t>
            </a:r>
            <a:r>
              <a:rPr lang="en-US" sz="2000" baseline="-25000" dirty="0">
                <a:solidFill>
                  <a:schemeClr val="bg1">
                    <a:lumMod val="75000"/>
                  </a:schemeClr>
                </a:solidFill>
                <a:latin typeface="Calibri" pitchFamily="34" charset="0"/>
              </a:rPr>
              <a:t>AB</a:t>
            </a:r>
          </a:p>
        </p:txBody>
      </p:sp>
      <p:pic>
        <p:nvPicPr>
          <p:cNvPr id="23571" name="Picture 42" descr="key"/>
          <p:cNvPicPr>
            <a:picLocks noChangeAspect="1" noChangeArrowheads="1"/>
          </p:cNvPicPr>
          <p:nvPr/>
        </p:nvPicPr>
        <p:blipFill>
          <a:blip r:embed="rId7" cstate="screen"/>
          <a:srcRect/>
          <a:stretch>
            <a:fillRect/>
          </a:stretch>
        </p:blipFill>
        <p:spPr bwMode="auto">
          <a:xfrm>
            <a:off x="1676400" y="4267200"/>
            <a:ext cx="685800" cy="427038"/>
          </a:xfrm>
          <a:prstGeom prst="rect">
            <a:avLst/>
          </a:prstGeom>
          <a:noFill/>
          <a:ln w="9525">
            <a:noFill/>
            <a:miter lim="800000"/>
            <a:headEnd/>
            <a:tailEnd/>
          </a:ln>
        </p:spPr>
      </p:pic>
      <p:sp>
        <p:nvSpPr>
          <p:cNvPr id="27672" name="Rectangle 43"/>
          <p:cNvSpPr>
            <a:spLocks noChangeArrowheads="1"/>
          </p:cNvSpPr>
          <p:nvPr/>
        </p:nvSpPr>
        <p:spPr bwMode="auto">
          <a:xfrm>
            <a:off x="7391400" y="2514600"/>
            <a:ext cx="510076" cy="400110"/>
          </a:xfrm>
          <a:prstGeom prst="rect">
            <a:avLst/>
          </a:prstGeom>
          <a:noFill/>
          <a:ln w="9525">
            <a:noFill/>
            <a:miter lim="800000"/>
            <a:headEnd/>
            <a:tailEnd/>
          </a:ln>
        </p:spPr>
        <p:txBody>
          <a:bodyPr wrap="none">
            <a:spAutoFit/>
          </a:bodyPr>
          <a:lstStyle/>
          <a:p>
            <a:pPr>
              <a:defRPr/>
            </a:pPr>
            <a:r>
              <a:rPr lang="en-US" sz="2000" dirty="0" smtClean="0">
                <a:solidFill>
                  <a:schemeClr val="bg1">
                    <a:lumMod val="75000"/>
                  </a:schemeClr>
                </a:solidFill>
                <a:latin typeface="Calibri" pitchFamily="34" charset="0"/>
              </a:rPr>
              <a:t>K</a:t>
            </a:r>
            <a:r>
              <a:rPr lang="en-US" sz="2000" baseline="-25000" dirty="0" smtClean="0">
                <a:solidFill>
                  <a:schemeClr val="bg1">
                    <a:lumMod val="75000"/>
                  </a:schemeClr>
                </a:solidFill>
                <a:latin typeface="Calibri" pitchFamily="34" charset="0"/>
              </a:rPr>
              <a:t>AB</a:t>
            </a:r>
            <a:endParaRPr lang="en-US" sz="2000" baseline="-25000" dirty="0">
              <a:solidFill>
                <a:schemeClr val="bg1">
                  <a:lumMod val="75000"/>
                </a:schemeClr>
              </a:solidFill>
              <a:latin typeface="Calibri" pitchFamily="34" charset="0"/>
            </a:endParaRPr>
          </a:p>
        </p:txBody>
      </p:sp>
      <p:sp>
        <p:nvSpPr>
          <p:cNvPr id="27674" name="Line 46"/>
          <p:cNvSpPr>
            <a:spLocks noChangeShapeType="1"/>
          </p:cNvSpPr>
          <p:nvPr/>
        </p:nvSpPr>
        <p:spPr bwMode="auto">
          <a:xfrm flipV="1">
            <a:off x="7239000" y="2895600"/>
            <a:ext cx="0" cy="228600"/>
          </a:xfrm>
          <a:prstGeom prst="line">
            <a:avLst/>
          </a:prstGeom>
          <a:noFill/>
          <a:ln w="38100">
            <a:solidFill>
              <a:schemeClr val="bg1">
                <a:lumMod val="75000"/>
              </a:schemeClr>
            </a:solidFill>
            <a:round/>
            <a:headEnd/>
            <a:tailEnd type="triangle" w="med" len="med"/>
          </a:ln>
        </p:spPr>
        <p:txBody>
          <a:bodyPr/>
          <a:lstStyle/>
          <a:p>
            <a:pPr>
              <a:defRPr/>
            </a:pPr>
            <a:endParaRPr lang="en-US">
              <a:solidFill>
                <a:schemeClr val="bg1">
                  <a:lumMod val="50000"/>
                </a:schemeClr>
              </a:solidFill>
            </a:endParaRPr>
          </a:p>
        </p:txBody>
      </p:sp>
      <p:sp>
        <p:nvSpPr>
          <p:cNvPr id="23575" name="Line 47"/>
          <p:cNvSpPr>
            <a:spLocks noChangeShapeType="1"/>
          </p:cNvSpPr>
          <p:nvPr/>
        </p:nvSpPr>
        <p:spPr bwMode="auto">
          <a:xfrm flipV="1">
            <a:off x="7239000" y="4572000"/>
            <a:ext cx="0" cy="228600"/>
          </a:xfrm>
          <a:prstGeom prst="line">
            <a:avLst/>
          </a:prstGeom>
          <a:noFill/>
          <a:ln w="38100">
            <a:solidFill>
              <a:schemeClr val="tx1"/>
            </a:solidFill>
            <a:round/>
            <a:headEnd/>
            <a:tailEnd type="triangle" w="med" len="med"/>
          </a:ln>
        </p:spPr>
        <p:txBody>
          <a:bodyPr/>
          <a:lstStyle/>
          <a:p>
            <a:endParaRPr lang="en-US"/>
          </a:p>
        </p:txBody>
      </p:sp>
      <p:grpSp>
        <p:nvGrpSpPr>
          <p:cNvPr id="23576" name="Group 48"/>
          <p:cNvGrpSpPr>
            <a:grpSpLocks/>
          </p:cNvGrpSpPr>
          <p:nvPr/>
        </p:nvGrpSpPr>
        <p:grpSpPr bwMode="auto">
          <a:xfrm>
            <a:off x="5715000" y="3657600"/>
            <a:ext cx="2735263" cy="2035175"/>
            <a:chOff x="3600" y="1968"/>
            <a:chExt cx="1723" cy="1282"/>
          </a:xfrm>
        </p:grpSpPr>
        <p:sp>
          <p:nvSpPr>
            <p:cNvPr id="23616" name="Line 49"/>
            <p:cNvSpPr>
              <a:spLocks noChangeShapeType="1"/>
            </p:cNvSpPr>
            <p:nvPr/>
          </p:nvSpPr>
          <p:spPr bwMode="auto">
            <a:xfrm>
              <a:off x="3600" y="2880"/>
              <a:ext cx="384" cy="0"/>
            </a:xfrm>
            <a:prstGeom prst="line">
              <a:avLst/>
            </a:prstGeom>
            <a:noFill/>
            <a:ln w="38100">
              <a:solidFill>
                <a:schemeClr val="tx1"/>
              </a:solidFill>
              <a:round/>
              <a:headEnd/>
              <a:tailEnd type="triangle" w="med" len="med"/>
            </a:ln>
          </p:spPr>
          <p:txBody>
            <a:bodyPr/>
            <a:lstStyle/>
            <a:p>
              <a:endParaRPr lang="en-US"/>
            </a:p>
          </p:txBody>
        </p:sp>
        <p:sp>
          <p:nvSpPr>
            <p:cNvPr id="23617" name="Rectangle 50"/>
            <p:cNvSpPr>
              <a:spLocks noChangeArrowheads="1"/>
            </p:cNvSpPr>
            <p:nvPr/>
          </p:nvSpPr>
          <p:spPr bwMode="auto">
            <a:xfrm>
              <a:off x="4992" y="1968"/>
              <a:ext cx="331" cy="252"/>
            </a:xfrm>
            <a:prstGeom prst="rect">
              <a:avLst/>
            </a:prstGeom>
            <a:noFill/>
            <a:ln w="9525">
              <a:noFill/>
              <a:miter lim="800000"/>
              <a:headEnd/>
              <a:tailEnd/>
            </a:ln>
          </p:spPr>
          <p:txBody>
            <a:bodyPr wrap="none">
              <a:spAutoFit/>
            </a:bodyPr>
            <a:lstStyle/>
            <a:p>
              <a:r>
                <a:rPr lang="en-US" sz="2000" b="1">
                  <a:latin typeface="Calibri" pitchFamily="34" charset="0"/>
                </a:rPr>
                <a:t>K</a:t>
              </a:r>
              <a:r>
                <a:rPr lang="en-US" sz="2000" b="1" baseline="-25000">
                  <a:latin typeface="Calibri" pitchFamily="34" charset="0"/>
                </a:rPr>
                <a:t>AB</a:t>
              </a:r>
            </a:p>
          </p:txBody>
        </p:sp>
        <p:sp>
          <p:nvSpPr>
            <p:cNvPr id="23618" name="Text Box 51"/>
            <p:cNvSpPr txBox="1">
              <a:spLocks noChangeArrowheads="1"/>
            </p:cNvSpPr>
            <p:nvPr/>
          </p:nvSpPr>
          <p:spPr bwMode="auto">
            <a:xfrm>
              <a:off x="3984" y="2688"/>
              <a:ext cx="1175" cy="562"/>
            </a:xfrm>
            <a:prstGeom prst="rect">
              <a:avLst/>
            </a:prstGeom>
            <a:noFill/>
            <a:ln w="9525">
              <a:noFill/>
              <a:miter lim="800000"/>
              <a:headEnd/>
              <a:tailEnd/>
            </a:ln>
          </p:spPr>
          <p:txBody>
            <a:bodyPr wrap="none">
              <a:spAutoFit/>
            </a:bodyPr>
            <a:lstStyle/>
            <a:p>
              <a:r>
                <a:rPr lang="en-US" sz="2000" b="1">
                  <a:latin typeface="Calibri" pitchFamily="34" charset="0"/>
                </a:rPr>
                <a:t>Lookup </a:t>
              </a:r>
              <a:r>
                <a:rPr lang="en-US" sz="2000" b="1" i="1">
                  <a:latin typeface="Calibri" pitchFamily="34" charset="0"/>
                </a:rPr>
                <a:t>T</a:t>
              </a:r>
              <a:r>
                <a:rPr lang="en-US" sz="2000" b="1" i="1" baseline="-25000">
                  <a:latin typeface="Calibri" pitchFamily="34" charset="0"/>
                </a:rPr>
                <a:t>i</a:t>
              </a:r>
              <a:r>
                <a:rPr lang="en-US" sz="2000" b="1" i="1">
                  <a:latin typeface="Calibri" pitchFamily="34" charset="0"/>
                </a:rPr>
                <a:t>     </a:t>
              </a:r>
              <a:r>
                <a:rPr lang="en-US" sz="2000" b="1">
                  <a:latin typeface="Calibri" pitchFamily="34" charset="0"/>
                </a:rPr>
                <a:t>in a</a:t>
              </a:r>
            </a:p>
            <a:p>
              <a:r>
                <a:rPr lang="en-US" sz="2000" b="1">
                  <a:latin typeface="Calibri" pitchFamily="34" charset="0"/>
                </a:rPr>
                <a:t>table to get K</a:t>
              </a:r>
              <a:r>
                <a:rPr lang="en-US" sz="2000" b="1" baseline="-25000">
                  <a:latin typeface="Calibri" pitchFamily="34" charset="0"/>
                </a:rPr>
                <a:t>AB</a:t>
              </a:r>
            </a:p>
            <a:p>
              <a:endParaRPr lang="en-US" sz="1200" b="1">
                <a:latin typeface="Calibri" pitchFamily="34" charset="0"/>
              </a:endParaRPr>
            </a:p>
          </p:txBody>
        </p:sp>
      </p:grpSp>
      <p:pic>
        <p:nvPicPr>
          <p:cNvPr id="27677" name="Picture 52" descr="aliceandbob"/>
          <p:cNvPicPr>
            <a:picLocks noChangeAspect="1" noChangeArrowheads="1"/>
          </p:cNvPicPr>
          <p:nvPr/>
        </p:nvPicPr>
        <p:blipFill>
          <a:blip r:embed="rId8"/>
          <a:srcRect/>
          <a:stretch>
            <a:fillRect/>
          </a:stretch>
        </p:blipFill>
        <p:spPr bwMode="auto">
          <a:xfrm>
            <a:off x="2438400" y="2747963"/>
            <a:ext cx="842963" cy="528637"/>
          </a:xfrm>
          <a:prstGeom prst="rect">
            <a:avLst/>
          </a:prstGeom>
          <a:noFill/>
          <a:ln w="9525">
            <a:solidFill>
              <a:schemeClr val="bg1">
                <a:lumMod val="50000"/>
              </a:schemeClr>
            </a:solidFill>
            <a:miter lim="800000"/>
            <a:headEnd/>
            <a:tailEnd/>
          </a:ln>
        </p:spPr>
      </p:pic>
      <p:sp>
        <p:nvSpPr>
          <p:cNvPr id="27683" name="Line 16"/>
          <p:cNvSpPr>
            <a:spLocks noChangeShapeType="1"/>
          </p:cNvSpPr>
          <p:nvPr/>
        </p:nvSpPr>
        <p:spPr bwMode="auto">
          <a:xfrm flipV="1">
            <a:off x="7239000" y="2286000"/>
            <a:ext cx="0" cy="228600"/>
          </a:xfrm>
          <a:prstGeom prst="line">
            <a:avLst/>
          </a:prstGeom>
          <a:noFill/>
          <a:ln w="38100">
            <a:solidFill>
              <a:schemeClr val="bg1">
                <a:lumMod val="75000"/>
              </a:schemeClr>
            </a:solidFill>
            <a:round/>
            <a:headEnd/>
            <a:tailEnd type="triangle" w="med" len="med"/>
          </a:ln>
        </p:spPr>
        <p:txBody>
          <a:bodyPr/>
          <a:lstStyle/>
          <a:p>
            <a:pPr>
              <a:defRPr/>
            </a:pPr>
            <a:endParaRPr lang="en-US">
              <a:solidFill>
                <a:schemeClr val="bg1">
                  <a:lumMod val="75000"/>
                </a:schemeClr>
              </a:solidFill>
            </a:endParaRPr>
          </a:p>
        </p:txBody>
      </p:sp>
      <p:pic>
        <p:nvPicPr>
          <p:cNvPr id="23579" name="Picture 193" descr="dell_laptop_0_0"/>
          <p:cNvPicPr>
            <a:picLocks noChangeAspect="1" noChangeArrowheads="1"/>
          </p:cNvPicPr>
          <p:nvPr/>
        </p:nvPicPr>
        <p:blipFill>
          <a:blip r:embed="rId9" cstate="screen"/>
          <a:srcRect/>
          <a:stretch>
            <a:fillRect/>
          </a:stretch>
        </p:blipFill>
        <p:spPr bwMode="auto">
          <a:xfrm>
            <a:off x="838200" y="1600200"/>
            <a:ext cx="677863" cy="577850"/>
          </a:xfrm>
          <a:prstGeom prst="rect">
            <a:avLst/>
          </a:prstGeom>
          <a:noFill/>
          <a:ln w="9525">
            <a:noFill/>
            <a:miter lim="800000"/>
            <a:headEnd/>
            <a:tailEnd/>
          </a:ln>
        </p:spPr>
      </p:pic>
      <p:pic>
        <p:nvPicPr>
          <p:cNvPr id="23580" name="Picture 194" descr="alice.png"/>
          <p:cNvPicPr>
            <a:picLocks noChangeAspect="1"/>
          </p:cNvPicPr>
          <p:nvPr/>
        </p:nvPicPr>
        <p:blipFill>
          <a:blip r:embed="rId10"/>
          <a:srcRect/>
          <a:stretch>
            <a:fillRect/>
          </a:stretch>
        </p:blipFill>
        <p:spPr bwMode="auto">
          <a:xfrm>
            <a:off x="382588" y="1384300"/>
            <a:ext cx="687387" cy="701675"/>
          </a:xfrm>
          <a:prstGeom prst="rect">
            <a:avLst/>
          </a:prstGeom>
          <a:noFill/>
          <a:ln w="9525">
            <a:noFill/>
            <a:miter lim="800000"/>
            <a:headEnd/>
            <a:tailEnd/>
          </a:ln>
        </p:spPr>
      </p:pic>
      <p:pic>
        <p:nvPicPr>
          <p:cNvPr id="23581" name="Picture 195" descr="ap2"/>
          <p:cNvPicPr>
            <a:picLocks noChangeAspect="1" noChangeArrowheads="1"/>
          </p:cNvPicPr>
          <p:nvPr/>
        </p:nvPicPr>
        <p:blipFill>
          <a:blip r:embed="rId11" cstate="screen"/>
          <a:srcRect/>
          <a:stretch>
            <a:fillRect/>
          </a:stretch>
        </p:blipFill>
        <p:spPr bwMode="auto">
          <a:xfrm>
            <a:off x="7688263" y="1481138"/>
            <a:ext cx="612775" cy="614362"/>
          </a:xfrm>
          <a:prstGeom prst="rect">
            <a:avLst/>
          </a:prstGeom>
          <a:noFill/>
          <a:ln w="9525">
            <a:noFill/>
            <a:miter lim="800000"/>
            <a:headEnd/>
            <a:tailEnd/>
          </a:ln>
        </p:spPr>
      </p:pic>
      <p:pic>
        <p:nvPicPr>
          <p:cNvPr id="23582" name="Picture 196" descr="bob.png"/>
          <p:cNvPicPr>
            <a:picLocks noChangeAspect="1"/>
          </p:cNvPicPr>
          <p:nvPr/>
        </p:nvPicPr>
        <p:blipFill>
          <a:blip r:embed="rId12" cstate="screen"/>
          <a:srcRect/>
          <a:stretch>
            <a:fillRect/>
          </a:stretch>
        </p:blipFill>
        <p:spPr bwMode="auto">
          <a:xfrm>
            <a:off x="8153400" y="1447800"/>
            <a:ext cx="687388" cy="708025"/>
          </a:xfrm>
          <a:prstGeom prst="rect">
            <a:avLst/>
          </a:prstGeom>
          <a:noFill/>
          <a:ln w="9525">
            <a:noFill/>
            <a:miter lim="800000"/>
            <a:headEnd/>
            <a:tailEnd/>
          </a:ln>
        </p:spPr>
      </p:pic>
      <p:grpSp>
        <p:nvGrpSpPr>
          <p:cNvPr id="69" name="Group 68"/>
          <p:cNvGrpSpPr/>
          <p:nvPr/>
        </p:nvGrpSpPr>
        <p:grpSpPr>
          <a:xfrm>
            <a:off x="4038600" y="4572000"/>
            <a:ext cx="1447800" cy="533400"/>
            <a:chOff x="4038600" y="4572000"/>
            <a:chExt cx="1447800" cy="533400"/>
          </a:xfrm>
          <a:effectLst>
            <a:outerShdw blurRad="50800" dist="38100" dir="2700000" algn="tl" rotWithShape="0">
              <a:prstClr val="black">
                <a:alpha val="40000"/>
              </a:prstClr>
            </a:outerShdw>
          </a:effectLst>
        </p:grpSpPr>
        <p:sp>
          <p:nvSpPr>
            <p:cNvPr id="133" name="Rectangle 132"/>
            <p:cNvSpPr/>
            <p:nvPr/>
          </p:nvSpPr>
          <p:spPr bwMode="auto">
            <a:xfrm>
              <a:off x="4572000" y="4648200"/>
              <a:ext cx="914400" cy="457200"/>
            </a:xfrm>
            <a:prstGeom prst="rect">
              <a:avLst/>
            </a:prstGeom>
            <a:blipFill>
              <a:blip r:embed="rId13"/>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53" name="Rectangle 45"/>
            <p:cNvSpPr>
              <a:spLocks noChangeArrowheads="1"/>
            </p:cNvSpPr>
            <p:nvPr/>
          </p:nvSpPr>
          <p:spPr bwMode="auto">
            <a:xfrm>
              <a:off x="4038600" y="4648200"/>
              <a:ext cx="533400" cy="457200"/>
            </a:xfrm>
            <a:prstGeom prst="rect">
              <a:avLst/>
            </a:prstGeom>
            <a:blipFill>
              <a:blip r:embed="rId13"/>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3583" name="Text Box 8"/>
            <p:cNvSpPr txBox="1">
              <a:spLocks noChangeArrowheads="1"/>
            </p:cNvSpPr>
            <p:nvPr/>
          </p:nvSpPr>
          <p:spPr bwMode="auto">
            <a:xfrm>
              <a:off x="4191000" y="4572000"/>
              <a:ext cx="533400" cy="338138"/>
            </a:xfrm>
            <a:prstGeom prst="rect">
              <a:avLst/>
            </a:prstGeom>
            <a:noFill/>
            <a:ln w="50800" algn="ctr">
              <a:noFill/>
              <a:miter lim="800000"/>
              <a:headEnd/>
              <a:tailEnd/>
            </a:ln>
          </p:spPr>
          <p:txBody>
            <a:bodyPr>
              <a:spAutoFit/>
            </a:bodyPr>
            <a:lstStyle/>
            <a:p>
              <a:r>
                <a:rPr lang="en-US" sz="2400" b="1" baseline="-25000" dirty="0">
                  <a:latin typeface="Calibri" pitchFamily="34" charset="0"/>
                </a:rPr>
                <a:t>AB</a:t>
              </a:r>
            </a:p>
          </p:txBody>
        </p:sp>
      </p:grpSp>
      <p:sp>
        <p:nvSpPr>
          <p:cNvPr id="23584" name="Text Box 8"/>
          <p:cNvSpPr txBox="1">
            <a:spLocks noChangeArrowheads="1"/>
          </p:cNvSpPr>
          <p:nvPr/>
        </p:nvSpPr>
        <p:spPr bwMode="auto">
          <a:xfrm>
            <a:off x="7315200" y="4724400"/>
            <a:ext cx="457200" cy="296863"/>
          </a:xfrm>
          <a:prstGeom prst="rect">
            <a:avLst/>
          </a:prstGeom>
          <a:noFill/>
          <a:ln w="50800" algn="ctr">
            <a:noFill/>
            <a:miter lim="800000"/>
            <a:headEnd/>
            <a:tailEnd/>
          </a:ln>
        </p:spPr>
        <p:txBody>
          <a:bodyPr>
            <a:spAutoFit/>
          </a:bodyPr>
          <a:lstStyle/>
          <a:p>
            <a:r>
              <a:rPr lang="en-US" sz="2000" b="1" baseline="-25000">
                <a:latin typeface="Calibri" pitchFamily="34" charset="0"/>
              </a:rPr>
              <a:t>AB</a:t>
            </a:r>
          </a:p>
        </p:txBody>
      </p:sp>
      <p:sp>
        <p:nvSpPr>
          <p:cNvPr id="59" name="Slide Number Placeholder 58"/>
          <p:cNvSpPr>
            <a:spLocks noGrp="1"/>
          </p:cNvSpPr>
          <p:nvPr>
            <p:ph type="sldNum" sz="quarter" idx="12"/>
          </p:nvPr>
        </p:nvSpPr>
        <p:spPr/>
        <p:txBody>
          <a:bodyPr/>
          <a:lstStyle/>
          <a:p>
            <a:pPr>
              <a:defRPr/>
            </a:pPr>
            <a:fld id="{22A44599-9840-4E25-86D3-7DE1038411FF}" type="slidenum">
              <a:rPr lang="en-US"/>
              <a:pPr>
                <a:defRPr/>
              </a:pPr>
              <a:t>23</a:t>
            </a:fld>
            <a:endParaRPr lang="en-US" dirty="0"/>
          </a:p>
        </p:txBody>
      </p:sp>
      <p:sp>
        <p:nvSpPr>
          <p:cNvPr id="79" name="Rectangle 78"/>
          <p:cNvSpPr/>
          <p:nvPr/>
        </p:nvSpPr>
        <p:spPr>
          <a:xfrm>
            <a:off x="2438400" y="2743200"/>
            <a:ext cx="838200" cy="5334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Rectangle 79"/>
          <p:cNvSpPr/>
          <p:nvPr/>
        </p:nvSpPr>
        <p:spPr>
          <a:xfrm>
            <a:off x="1219200" y="3733800"/>
            <a:ext cx="1447800" cy="13716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 name="Rectangle 80"/>
          <p:cNvSpPr/>
          <p:nvPr/>
        </p:nvSpPr>
        <p:spPr>
          <a:xfrm>
            <a:off x="6477000" y="3124200"/>
            <a:ext cx="1447800" cy="13716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81"/>
          <p:cNvSpPr/>
          <p:nvPr/>
        </p:nvSpPr>
        <p:spPr>
          <a:xfrm>
            <a:off x="381000" y="1371600"/>
            <a:ext cx="1143000" cy="76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 name="Rectangle 82"/>
          <p:cNvSpPr/>
          <p:nvPr/>
        </p:nvSpPr>
        <p:spPr>
          <a:xfrm>
            <a:off x="7696200" y="1371600"/>
            <a:ext cx="1143000" cy="76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77"/>
          <p:cNvGrpSpPr>
            <a:grpSpLocks/>
          </p:cNvGrpSpPr>
          <p:nvPr/>
        </p:nvGrpSpPr>
        <p:grpSpPr bwMode="auto">
          <a:xfrm>
            <a:off x="1295400" y="1828800"/>
            <a:ext cx="6553200" cy="1752600"/>
            <a:chOff x="1371600" y="1752600"/>
            <a:chExt cx="6553200" cy="1752600"/>
          </a:xfrm>
        </p:grpSpPr>
        <p:sp>
          <p:nvSpPr>
            <p:cNvPr id="72" name="Rectangle 2"/>
            <p:cNvSpPr txBox="1">
              <a:spLocks noChangeArrowheads="1"/>
            </p:cNvSpPr>
            <p:nvPr/>
          </p:nvSpPr>
          <p:spPr bwMode="auto">
            <a:xfrm>
              <a:off x="1371600" y="1752600"/>
              <a:ext cx="6553200" cy="1752600"/>
            </a:xfrm>
            <a:prstGeom prst="rect">
              <a:avLst/>
            </a:prstGeom>
            <a:solidFill>
              <a:schemeClr val="tx2">
                <a:lumMod val="20000"/>
                <a:lumOff val="80000"/>
              </a:schemeClr>
            </a:solidFill>
            <a:ln w="28575">
              <a:noFill/>
              <a:miter lim="800000"/>
              <a:headEnd/>
              <a:tailEnd/>
            </a:ln>
            <a:effectLst>
              <a:outerShdw blurRad="50800" dist="38100" dir="2700000" algn="tl" rotWithShape="0">
                <a:prstClr val="black">
                  <a:alpha val="40000"/>
                </a:prstClr>
              </a:outerShdw>
            </a:effectLst>
          </p:spPr>
          <p:txBody>
            <a:bodyPr/>
            <a:lstStyle/>
            <a:p>
              <a:pPr marL="342900" indent="-342900">
                <a:lnSpc>
                  <a:spcPct val="90000"/>
                </a:lnSpc>
                <a:spcBef>
                  <a:spcPct val="20000"/>
                </a:spcBef>
                <a:defRPr/>
              </a:pPr>
              <a:r>
                <a:rPr lang="en-US" sz="2800" dirty="0">
                  <a:latin typeface="+mn-lt"/>
                  <a:cs typeface="+mn-cs"/>
                </a:rPr>
                <a:t>  Required properties:</a:t>
              </a:r>
            </a:p>
            <a:p>
              <a:pPr marL="742950" lvl="1" indent="-285750">
                <a:lnSpc>
                  <a:spcPct val="90000"/>
                </a:lnSpc>
                <a:spcBef>
                  <a:spcPct val="20000"/>
                </a:spcBef>
                <a:buFont typeface="Arial" charset="0"/>
                <a:buChar char="–"/>
                <a:defRPr/>
              </a:pPr>
              <a:r>
                <a:rPr lang="en-US" sz="2400" dirty="0">
                  <a:latin typeface="+mn-lt"/>
                  <a:cs typeface="+mn-cs"/>
                </a:rPr>
                <a:t>Third parties can not link </a:t>
              </a:r>
              <a:r>
                <a:rPr lang="en-US" sz="2400" i="1" dirty="0">
                  <a:latin typeface="+mn-lt"/>
                  <a:cs typeface="+mn-cs"/>
                </a:rPr>
                <a:t>T</a:t>
              </a:r>
              <a:r>
                <a:rPr lang="en-US" sz="2400" i="1" baseline="-25000" dirty="0">
                  <a:latin typeface="+mn-lt"/>
                  <a:cs typeface="+mn-cs"/>
                </a:rPr>
                <a:t>i</a:t>
              </a:r>
              <a:r>
                <a:rPr lang="en-US" sz="2400" dirty="0">
                  <a:latin typeface="+mn-lt"/>
                  <a:cs typeface="+mn-cs"/>
                </a:rPr>
                <a:t>    and </a:t>
              </a:r>
              <a:r>
                <a:rPr lang="en-US" sz="2400" i="1" dirty="0" err="1">
                  <a:latin typeface="+mn-lt"/>
                  <a:cs typeface="+mn-cs"/>
                </a:rPr>
                <a:t>T</a:t>
              </a:r>
              <a:r>
                <a:rPr lang="en-US" sz="2400" i="1" baseline="-25000" dirty="0" err="1">
                  <a:latin typeface="+mn-lt"/>
                  <a:cs typeface="+mn-cs"/>
                </a:rPr>
                <a:t>j</a:t>
              </a:r>
              <a:r>
                <a:rPr lang="en-US" sz="2400" dirty="0">
                  <a:latin typeface="+mn-lt"/>
                  <a:cs typeface="+mn-cs"/>
                </a:rPr>
                <a:t>    if </a:t>
              </a:r>
              <a:r>
                <a:rPr lang="en-US" sz="2400" i="1" dirty="0" err="1">
                  <a:latin typeface="+mn-lt"/>
                  <a:cs typeface="+mn-cs"/>
                </a:rPr>
                <a:t>i</a:t>
              </a:r>
              <a:r>
                <a:rPr lang="en-US" sz="2400" dirty="0">
                  <a:latin typeface="+mn-lt"/>
                  <a:cs typeface="+mn-cs"/>
                </a:rPr>
                <a:t> ≠ </a:t>
              </a:r>
              <a:r>
                <a:rPr lang="en-US" sz="2400" i="1" dirty="0">
                  <a:latin typeface="+mn-lt"/>
                  <a:cs typeface="+mn-cs"/>
                </a:rPr>
                <a:t>j</a:t>
              </a:r>
            </a:p>
            <a:p>
              <a:pPr marL="742950" lvl="1" indent="-285750">
                <a:lnSpc>
                  <a:spcPct val="90000"/>
                </a:lnSpc>
                <a:spcBef>
                  <a:spcPct val="20000"/>
                </a:spcBef>
                <a:buFont typeface="Arial" charset="0"/>
                <a:buChar char="–"/>
                <a:defRPr/>
              </a:pPr>
              <a:r>
                <a:rPr lang="en-US" sz="2400" b="1" dirty="0">
                  <a:latin typeface="+mn-lt"/>
                  <a:cs typeface="+mn-cs"/>
                </a:rPr>
                <a:t>A</a:t>
              </a:r>
              <a:r>
                <a:rPr lang="en-US" sz="2400" dirty="0">
                  <a:latin typeface="+mn-lt"/>
                  <a:cs typeface="+mn-cs"/>
                </a:rPr>
                <a:t> </a:t>
              </a:r>
              <a:r>
                <a:rPr lang="en-US" sz="2400" dirty="0" smtClean="0">
                  <a:latin typeface="+mn-lt"/>
                  <a:cs typeface="+mn-cs"/>
                </a:rPr>
                <a:t>doesn’t </a:t>
              </a:r>
              <a:r>
                <a:rPr lang="en-US" sz="2400" dirty="0">
                  <a:latin typeface="+mn-lt"/>
                  <a:cs typeface="+mn-cs"/>
                </a:rPr>
                <a:t>reuse </a:t>
              </a:r>
              <a:r>
                <a:rPr lang="en-US" sz="2400" i="1" dirty="0">
                  <a:latin typeface="Calibri" pitchFamily="34" charset="0"/>
                  <a:cs typeface="+mn-cs"/>
                </a:rPr>
                <a:t>T</a:t>
              </a:r>
              <a:r>
                <a:rPr lang="en-US" sz="2400" i="1" baseline="-25000" dirty="0">
                  <a:latin typeface="Calibri" pitchFamily="34" charset="0"/>
                  <a:cs typeface="+mn-cs"/>
                </a:rPr>
                <a:t>i </a:t>
              </a:r>
              <a:endParaRPr lang="en-US" sz="2400" dirty="0">
                <a:latin typeface="+mn-lt"/>
                <a:cs typeface="+mn-cs"/>
              </a:endParaRPr>
            </a:p>
            <a:p>
              <a:pPr marL="742950" lvl="1" indent="-285750">
                <a:lnSpc>
                  <a:spcPct val="90000"/>
                </a:lnSpc>
                <a:spcBef>
                  <a:spcPct val="20000"/>
                </a:spcBef>
                <a:buFont typeface="Arial" charset="0"/>
                <a:buChar char="–"/>
                <a:defRPr/>
              </a:pPr>
              <a:r>
                <a:rPr lang="en-US" sz="2400" b="1" dirty="0">
                  <a:latin typeface="+mn-lt"/>
                  <a:cs typeface="+mn-cs"/>
                </a:rPr>
                <a:t>A</a:t>
              </a:r>
              <a:r>
                <a:rPr lang="en-US" sz="2400" dirty="0">
                  <a:latin typeface="+mn-lt"/>
                  <a:cs typeface="+mn-cs"/>
                </a:rPr>
                <a:t> and </a:t>
              </a:r>
              <a:r>
                <a:rPr lang="en-US" sz="2400" b="1" dirty="0">
                  <a:latin typeface="+mn-lt"/>
                  <a:cs typeface="+mn-cs"/>
                </a:rPr>
                <a:t>B</a:t>
              </a:r>
              <a:r>
                <a:rPr lang="en-US" sz="2400" dirty="0">
                  <a:latin typeface="+mn-lt"/>
                  <a:cs typeface="+mn-cs"/>
                </a:rPr>
                <a:t> can compute </a:t>
              </a:r>
              <a:r>
                <a:rPr lang="en-US" sz="2400" i="1" dirty="0">
                  <a:latin typeface="Calibri" pitchFamily="34" charset="0"/>
                  <a:cs typeface="+mn-cs"/>
                </a:rPr>
                <a:t>T</a:t>
              </a:r>
              <a:r>
                <a:rPr lang="en-US" sz="2400" i="1" baseline="-25000" dirty="0">
                  <a:latin typeface="Calibri" pitchFamily="34" charset="0"/>
                  <a:cs typeface="+mn-cs"/>
                </a:rPr>
                <a:t>i</a:t>
              </a:r>
              <a:r>
                <a:rPr lang="en-US" sz="2400" dirty="0">
                  <a:latin typeface="+mn-lt"/>
                  <a:cs typeface="+mn-cs"/>
                </a:rPr>
                <a:t>    </a:t>
              </a:r>
              <a:r>
                <a:rPr lang="en-US" sz="2400" dirty="0" smtClean="0">
                  <a:latin typeface="+mn-lt"/>
                  <a:cs typeface="+mn-cs"/>
                </a:rPr>
                <a:t>independently</a:t>
              </a:r>
              <a:endParaRPr lang="en-US" sz="2800" dirty="0">
                <a:latin typeface="+mn-lt"/>
                <a:cs typeface="+mn-cs"/>
              </a:endParaRPr>
            </a:p>
          </p:txBody>
        </p:sp>
        <p:sp>
          <p:nvSpPr>
            <p:cNvPr id="23612" name="Text Box 8"/>
            <p:cNvSpPr txBox="1">
              <a:spLocks noChangeArrowheads="1"/>
            </p:cNvSpPr>
            <p:nvPr/>
          </p:nvSpPr>
          <p:spPr bwMode="auto">
            <a:xfrm>
              <a:off x="5410200" y="2133600"/>
              <a:ext cx="377026" cy="297517"/>
            </a:xfrm>
            <a:prstGeom prst="rect">
              <a:avLst/>
            </a:prstGeom>
            <a:noFill/>
            <a:ln w="50800" algn="ctr">
              <a:noFill/>
              <a:miter lim="800000"/>
              <a:headEnd/>
              <a:tailEnd/>
            </a:ln>
          </p:spPr>
          <p:txBody>
            <a:bodyPr wrap="none">
              <a:spAutoFit/>
            </a:bodyPr>
            <a:lstStyle/>
            <a:p>
              <a:r>
                <a:rPr lang="en-US" sz="2000" baseline="-25000">
                  <a:latin typeface="Calibri" pitchFamily="34" charset="0"/>
                </a:rPr>
                <a:t>AB</a:t>
              </a:r>
            </a:p>
          </p:txBody>
        </p:sp>
        <p:sp>
          <p:nvSpPr>
            <p:cNvPr id="23613" name="Text Box 8"/>
            <p:cNvSpPr txBox="1">
              <a:spLocks noChangeArrowheads="1"/>
            </p:cNvSpPr>
            <p:nvPr/>
          </p:nvSpPr>
          <p:spPr bwMode="auto">
            <a:xfrm>
              <a:off x="6435306" y="2150853"/>
              <a:ext cx="377026" cy="297517"/>
            </a:xfrm>
            <a:prstGeom prst="rect">
              <a:avLst/>
            </a:prstGeom>
            <a:noFill/>
            <a:ln w="50800" algn="ctr">
              <a:noFill/>
              <a:miter lim="800000"/>
              <a:headEnd/>
              <a:tailEnd/>
            </a:ln>
          </p:spPr>
          <p:txBody>
            <a:bodyPr wrap="none">
              <a:spAutoFit/>
            </a:bodyPr>
            <a:lstStyle/>
            <a:p>
              <a:r>
                <a:rPr lang="en-US" sz="2000" baseline="-25000">
                  <a:latin typeface="Calibri" pitchFamily="34" charset="0"/>
                </a:rPr>
                <a:t>AB</a:t>
              </a:r>
            </a:p>
          </p:txBody>
        </p:sp>
        <p:sp>
          <p:nvSpPr>
            <p:cNvPr id="23614" name="Text Box 8"/>
            <p:cNvSpPr txBox="1">
              <a:spLocks noChangeArrowheads="1"/>
            </p:cNvSpPr>
            <p:nvPr/>
          </p:nvSpPr>
          <p:spPr bwMode="auto">
            <a:xfrm>
              <a:off x="4267200" y="2514600"/>
              <a:ext cx="377026" cy="297517"/>
            </a:xfrm>
            <a:prstGeom prst="rect">
              <a:avLst/>
            </a:prstGeom>
            <a:noFill/>
            <a:ln w="50800" algn="ctr">
              <a:noFill/>
              <a:miter lim="800000"/>
              <a:headEnd/>
              <a:tailEnd/>
            </a:ln>
          </p:spPr>
          <p:txBody>
            <a:bodyPr wrap="none">
              <a:spAutoFit/>
            </a:bodyPr>
            <a:lstStyle/>
            <a:p>
              <a:r>
                <a:rPr lang="en-US" sz="2000" baseline="-25000" dirty="0">
                  <a:latin typeface="Calibri" pitchFamily="34" charset="0"/>
                </a:rPr>
                <a:t>AB</a:t>
              </a:r>
            </a:p>
          </p:txBody>
        </p:sp>
        <p:sp>
          <p:nvSpPr>
            <p:cNvPr id="23615" name="Text Box 8"/>
            <p:cNvSpPr txBox="1">
              <a:spLocks noChangeArrowheads="1"/>
            </p:cNvSpPr>
            <p:nvPr/>
          </p:nvSpPr>
          <p:spPr bwMode="auto">
            <a:xfrm>
              <a:off x="4987505" y="2971800"/>
              <a:ext cx="377026" cy="297517"/>
            </a:xfrm>
            <a:prstGeom prst="rect">
              <a:avLst/>
            </a:prstGeom>
            <a:noFill/>
            <a:ln w="50800" algn="ctr">
              <a:noFill/>
              <a:miter lim="800000"/>
              <a:headEnd/>
              <a:tailEnd/>
            </a:ln>
          </p:spPr>
          <p:txBody>
            <a:bodyPr wrap="none">
              <a:spAutoFit/>
            </a:bodyPr>
            <a:lstStyle/>
            <a:p>
              <a:r>
                <a:rPr lang="en-US" sz="2000" baseline="-25000">
                  <a:latin typeface="Calibri" pitchFamily="34" charset="0"/>
                </a:rPr>
                <a:t>AB</a:t>
              </a:r>
            </a:p>
          </p:txBody>
        </p:sp>
      </p:grpSp>
      <p:grpSp>
        <p:nvGrpSpPr>
          <p:cNvPr id="5" name="Group 93"/>
          <p:cNvGrpSpPr>
            <a:grpSpLocks/>
          </p:cNvGrpSpPr>
          <p:nvPr/>
        </p:nvGrpSpPr>
        <p:grpSpPr bwMode="auto">
          <a:xfrm>
            <a:off x="685800" y="5791200"/>
            <a:ext cx="7924800" cy="762000"/>
            <a:chOff x="685800" y="5791200"/>
            <a:chExt cx="7924800" cy="762000"/>
          </a:xfrm>
          <a:effectLst>
            <a:outerShdw blurRad="50800" dist="38100" dir="2700000" algn="tl" rotWithShape="0">
              <a:prstClr val="black">
                <a:alpha val="40000"/>
              </a:prstClr>
            </a:outerShdw>
          </a:effectLst>
        </p:grpSpPr>
        <p:sp>
          <p:nvSpPr>
            <p:cNvPr id="84" name="Rectangle 83"/>
            <p:cNvSpPr/>
            <p:nvPr/>
          </p:nvSpPr>
          <p:spPr>
            <a:xfrm>
              <a:off x="685800" y="5791200"/>
              <a:ext cx="28194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5" name="Rectangle 84"/>
            <p:cNvSpPr/>
            <p:nvPr/>
          </p:nvSpPr>
          <p:spPr>
            <a:xfrm>
              <a:off x="5791200" y="5791200"/>
              <a:ext cx="28194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3603" name="Group 4"/>
            <p:cNvGrpSpPr>
              <a:grpSpLocks/>
            </p:cNvGrpSpPr>
            <p:nvPr/>
          </p:nvGrpSpPr>
          <p:grpSpPr bwMode="auto">
            <a:xfrm>
              <a:off x="6096000" y="5867400"/>
              <a:ext cx="2286000" cy="566738"/>
              <a:chOff x="1293" y="2235"/>
              <a:chExt cx="1440" cy="357"/>
            </a:xfrm>
          </p:grpSpPr>
          <p:sp>
            <p:nvSpPr>
              <p:cNvPr id="23609" name="Text Box 6"/>
              <p:cNvSpPr txBox="1">
                <a:spLocks noChangeArrowheads="1"/>
              </p:cNvSpPr>
              <p:nvPr/>
            </p:nvSpPr>
            <p:spPr bwMode="auto">
              <a:xfrm>
                <a:off x="1293" y="2235"/>
                <a:ext cx="1440" cy="330"/>
              </a:xfrm>
              <a:prstGeom prst="rect">
                <a:avLst/>
              </a:prstGeom>
              <a:noFill/>
              <a:ln w="50800" algn="ctr">
                <a:noFill/>
                <a:miter lim="800000"/>
                <a:headEnd/>
                <a:tailEnd/>
              </a:ln>
            </p:spPr>
            <p:txBody>
              <a:bodyPr>
                <a:spAutoFit/>
              </a:bodyPr>
              <a:lstStyle/>
              <a:p>
                <a:r>
                  <a:rPr lang="en-US" sz="2800" i="1">
                    <a:latin typeface="Calibri" pitchFamily="34" charset="0"/>
                  </a:rPr>
                  <a:t>T</a:t>
                </a:r>
                <a:r>
                  <a:rPr lang="en-US" sz="2800" i="1" baseline="-25000">
                    <a:latin typeface="Calibri" pitchFamily="34" charset="0"/>
                  </a:rPr>
                  <a:t>i</a:t>
                </a:r>
                <a:r>
                  <a:rPr lang="en-US" sz="2800">
                    <a:latin typeface="Calibri" pitchFamily="34" charset="0"/>
                  </a:rPr>
                  <a:t>    =  AES</a:t>
                </a:r>
                <a:r>
                  <a:rPr lang="en-US" sz="2800" baseline="-25000">
                    <a:latin typeface="Calibri" pitchFamily="34" charset="0"/>
                  </a:rPr>
                  <a:t>K   </a:t>
                </a:r>
                <a:r>
                  <a:rPr lang="en-US" sz="2800">
                    <a:latin typeface="Calibri" pitchFamily="34" charset="0"/>
                  </a:rPr>
                  <a:t>(</a:t>
                </a:r>
                <a:r>
                  <a:rPr lang="en-US" sz="2800" i="1">
                    <a:latin typeface="Calibri" pitchFamily="34" charset="0"/>
                  </a:rPr>
                  <a:t>i</a:t>
                </a:r>
                <a:r>
                  <a:rPr lang="en-US" sz="2800">
                    <a:latin typeface="Calibri" pitchFamily="34" charset="0"/>
                  </a:rPr>
                  <a:t>)</a:t>
                </a:r>
              </a:p>
            </p:txBody>
          </p:sp>
          <p:sp>
            <p:nvSpPr>
              <p:cNvPr id="23610" name="Text Box 8"/>
              <p:cNvSpPr txBox="1">
                <a:spLocks noChangeArrowheads="1"/>
              </p:cNvSpPr>
              <p:nvPr/>
            </p:nvSpPr>
            <p:spPr bwMode="auto">
              <a:xfrm>
                <a:off x="2253" y="2379"/>
                <a:ext cx="262" cy="213"/>
              </a:xfrm>
              <a:prstGeom prst="rect">
                <a:avLst/>
              </a:prstGeom>
              <a:noFill/>
              <a:ln w="50800" algn="ctr">
                <a:noFill/>
                <a:miter lim="800000"/>
                <a:headEnd/>
                <a:tailEnd/>
              </a:ln>
            </p:spPr>
            <p:txBody>
              <a:bodyPr wrap="none">
                <a:spAutoFit/>
              </a:bodyPr>
              <a:lstStyle/>
              <a:p>
                <a:r>
                  <a:rPr lang="en-US" sz="2400" baseline="-25000">
                    <a:latin typeface="Calibri" pitchFamily="34" charset="0"/>
                  </a:rPr>
                  <a:t>AB</a:t>
                </a:r>
              </a:p>
            </p:txBody>
          </p:sp>
        </p:grpSp>
        <p:sp>
          <p:nvSpPr>
            <p:cNvPr id="23604" name="Text Box 8"/>
            <p:cNvSpPr txBox="1">
              <a:spLocks noChangeArrowheads="1"/>
            </p:cNvSpPr>
            <p:nvPr/>
          </p:nvSpPr>
          <p:spPr bwMode="auto">
            <a:xfrm>
              <a:off x="6324600" y="5791200"/>
              <a:ext cx="415925" cy="338138"/>
            </a:xfrm>
            <a:prstGeom prst="rect">
              <a:avLst/>
            </a:prstGeom>
            <a:noFill/>
            <a:ln w="50800" algn="ctr">
              <a:noFill/>
              <a:miter lim="800000"/>
              <a:headEnd/>
              <a:tailEnd/>
            </a:ln>
          </p:spPr>
          <p:txBody>
            <a:bodyPr wrap="none">
              <a:spAutoFit/>
            </a:bodyPr>
            <a:lstStyle/>
            <a:p>
              <a:r>
                <a:rPr lang="en-US" sz="2400" baseline="-25000">
                  <a:latin typeface="Calibri" pitchFamily="34" charset="0"/>
                </a:rPr>
                <a:t>AB</a:t>
              </a:r>
            </a:p>
          </p:txBody>
        </p:sp>
        <p:grpSp>
          <p:nvGrpSpPr>
            <p:cNvPr id="23605" name="Group 89"/>
            <p:cNvGrpSpPr>
              <a:grpSpLocks/>
            </p:cNvGrpSpPr>
            <p:nvPr/>
          </p:nvGrpSpPr>
          <p:grpSpPr bwMode="auto">
            <a:xfrm>
              <a:off x="990600" y="5867400"/>
              <a:ext cx="2286000" cy="566738"/>
              <a:chOff x="1293" y="2235"/>
              <a:chExt cx="1440" cy="357"/>
            </a:xfrm>
          </p:grpSpPr>
          <p:sp>
            <p:nvSpPr>
              <p:cNvPr id="23607" name="Text Box 6"/>
              <p:cNvSpPr txBox="1">
                <a:spLocks noChangeArrowheads="1"/>
              </p:cNvSpPr>
              <p:nvPr/>
            </p:nvSpPr>
            <p:spPr bwMode="auto">
              <a:xfrm>
                <a:off x="1293" y="2235"/>
                <a:ext cx="1440" cy="330"/>
              </a:xfrm>
              <a:prstGeom prst="rect">
                <a:avLst/>
              </a:prstGeom>
              <a:noFill/>
              <a:ln w="50800" algn="ctr">
                <a:noFill/>
                <a:miter lim="800000"/>
                <a:headEnd/>
                <a:tailEnd/>
              </a:ln>
            </p:spPr>
            <p:txBody>
              <a:bodyPr>
                <a:spAutoFit/>
              </a:bodyPr>
              <a:lstStyle/>
              <a:p>
                <a:r>
                  <a:rPr lang="en-US" sz="2800" i="1">
                    <a:latin typeface="Calibri" pitchFamily="34" charset="0"/>
                  </a:rPr>
                  <a:t>T</a:t>
                </a:r>
                <a:r>
                  <a:rPr lang="en-US" sz="2800" i="1" baseline="-25000">
                    <a:latin typeface="Calibri" pitchFamily="34" charset="0"/>
                  </a:rPr>
                  <a:t>i</a:t>
                </a:r>
                <a:r>
                  <a:rPr lang="en-US" sz="2800">
                    <a:latin typeface="Calibri" pitchFamily="34" charset="0"/>
                  </a:rPr>
                  <a:t>    =  AES</a:t>
                </a:r>
                <a:r>
                  <a:rPr lang="en-US" sz="2800" baseline="-25000">
                    <a:latin typeface="Calibri" pitchFamily="34" charset="0"/>
                  </a:rPr>
                  <a:t>K   </a:t>
                </a:r>
                <a:r>
                  <a:rPr lang="en-US" sz="2800">
                    <a:latin typeface="Calibri" pitchFamily="34" charset="0"/>
                  </a:rPr>
                  <a:t>(</a:t>
                </a:r>
                <a:r>
                  <a:rPr lang="en-US" sz="2800" i="1">
                    <a:latin typeface="Calibri" pitchFamily="34" charset="0"/>
                  </a:rPr>
                  <a:t>i</a:t>
                </a:r>
                <a:r>
                  <a:rPr lang="en-US" sz="2800">
                    <a:latin typeface="Calibri" pitchFamily="34" charset="0"/>
                  </a:rPr>
                  <a:t>)</a:t>
                </a:r>
              </a:p>
            </p:txBody>
          </p:sp>
          <p:sp>
            <p:nvSpPr>
              <p:cNvPr id="23608" name="Text Box 8"/>
              <p:cNvSpPr txBox="1">
                <a:spLocks noChangeArrowheads="1"/>
              </p:cNvSpPr>
              <p:nvPr/>
            </p:nvSpPr>
            <p:spPr bwMode="auto">
              <a:xfrm>
                <a:off x="2253" y="2379"/>
                <a:ext cx="262" cy="213"/>
              </a:xfrm>
              <a:prstGeom prst="rect">
                <a:avLst/>
              </a:prstGeom>
              <a:noFill/>
              <a:ln w="50800" algn="ctr">
                <a:noFill/>
                <a:miter lim="800000"/>
                <a:headEnd/>
                <a:tailEnd/>
              </a:ln>
            </p:spPr>
            <p:txBody>
              <a:bodyPr wrap="none">
                <a:spAutoFit/>
              </a:bodyPr>
              <a:lstStyle/>
              <a:p>
                <a:r>
                  <a:rPr lang="en-US" sz="2400" baseline="-25000">
                    <a:latin typeface="Calibri" pitchFamily="34" charset="0"/>
                  </a:rPr>
                  <a:t>AB</a:t>
                </a:r>
              </a:p>
            </p:txBody>
          </p:sp>
        </p:grpSp>
        <p:sp>
          <p:nvSpPr>
            <p:cNvPr id="23606" name="Text Box 8"/>
            <p:cNvSpPr txBox="1">
              <a:spLocks noChangeArrowheads="1"/>
            </p:cNvSpPr>
            <p:nvPr/>
          </p:nvSpPr>
          <p:spPr bwMode="auto">
            <a:xfrm>
              <a:off x="1219200" y="5791200"/>
              <a:ext cx="415925" cy="338138"/>
            </a:xfrm>
            <a:prstGeom prst="rect">
              <a:avLst/>
            </a:prstGeom>
            <a:noFill/>
            <a:ln w="50800" algn="ctr">
              <a:noFill/>
              <a:miter lim="800000"/>
              <a:headEnd/>
              <a:tailEnd/>
            </a:ln>
          </p:spPr>
          <p:txBody>
            <a:bodyPr wrap="none">
              <a:spAutoFit/>
            </a:bodyPr>
            <a:lstStyle/>
            <a:p>
              <a:r>
                <a:rPr lang="en-US" sz="2400" baseline="-25000">
                  <a:latin typeface="Calibri" pitchFamily="34" charset="0"/>
                </a:rPr>
                <a:t>AB</a:t>
              </a:r>
            </a:p>
          </p:txBody>
        </p:sp>
      </p:grpSp>
      <p:grpSp>
        <p:nvGrpSpPr>
          <p:cNvPr id="8" name="Group 95"/>
          <p:cNvGrpSpPr>
            <a:grpSpLocks/>
          </p:cNvGrpSpPr>
          <p:nvPr/>
        </p:nvGrpSpPr>
        <p:grpSpPr bwMode="auto">
          <a:xfrm>
            <a:off x="1295400" y="3657600"/>
            <a:ext cx="7315200" cy="2286000"/>
            <a:chOff x="1295400" y="3657600"/>
            <a:chExt cx="7315200" cy="2286000"/>
          </a:xfrm>
        </p:grpSpPr>
        <p:sp>
          <p:nvSpPr>
            <p:cNvPr id="97" name="Rectangle 96"/>
            <p:cNvSpPr/>
            <p:nvPr/>
          </p:nvSpPr>
          <p:spPr bwMode="auto">
            <a:xfrm>
              <a:off x="3657600" y="4419600"/>
              <a:ext cx="1905000" cy="9906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8" name="Rectangle 97"/>
            <p:cNvSpPr/>
            <p:nvPr/>
          </p:nvSpPr>
          <p:spPr bwMode="auto">
            <a:xfrm>
              <a:off x="7924800" y="3657600"/>
              <a:ext cx="533400" cy="4572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3596" name="Group 218"/>
            <p:cNvGrpSpPr>
              <a:grpSpLocks/>
            </p:cNvGrpSpPr>
            <p:nvPr/>
          </p:nvGrpSpPr>
          <p:grpSpPr bwMode="auto">
            <a:xfrm>
              <a:off x="1295400" y="3733800"/>
              <a:ext cx="7315200" cy="2209800"/>
              <a:chOff x="1295400" y="3733800"/>
              <a:chExt cx="7315200" cy="2209800"/>
            </a:xfrm>
          </p:grpSpPr>
          <p:sp>
            <p:nvSpPr>
              <p:cNvPr id="100" name="Rectangle 99"/>
              <p:cNvSpPr/>
              <p:nvPr/>
            </p:nvSpPr>
            <p:spPr>
              <a:xfrm>
                <a:off x="5715000" y="4572000"/>
                <a:ext cx="2895600" cy="9906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1" name="Straight Arrow Connector 100"/>
              <p:cNvCxnSpPr/>
              <p:nvPr/>
            </p:nvCxnSpPr>
            <p:spPr>
              <a:xfrm>
                <a:off x="5181600" y="4648200"/>
                <a:ext cx="2743200" cy="1295400"/>
              </a:xfrm>
              <a:prstGeom prst="straightConnector1">
                <a:avLst/>
              </a:prstGeom>
              <a:ln w="38100">
                <a:solidFill>
                  <a:schemeClr val="tx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a:off x="2781300" y="4762500"/>
                <a:ext cx="1295400" cy="1066800"/>
              </a:xfrm>
              <a:prstGeom prst="straightConnector1">
                <a:avLst/>
              </a:prstGeom>
              <a:ln w="38100">
                <a:solidFill>
                  <a:schemeClr val="tx1"/>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3" name="Rectangle 209"/>
              <p:cNvSpPr>
                <a:spLocks noChangeArrowheads="1"/>
              </p:cNvSpPr>
              <p:nvPr/>
            </p:nvSpPr>
            <p:spPr bwMode="auto">
              <a:xfrm>
                <a:off x="1295400" y="3733800"/>
                <a:ext cx="6553200" cy="954088"/>
              </a:xfrm>
              <a:prstGeom prst="rect">
                <a:avLst/>
              </a:prstGeom>
              <a:solidFill>
                <a:schemeClr val="tx2">
                  <a:lumMod val="20000"/>
                  <a:lumOff val="80000"/>
                </a:schemeClr>
              </a:solidFill>
              <a:ln w="28575">
                <a:noFill/>
                <a:miter lim="800000"/>
                <a:headEnd/>
                <a:tailEnd/>
              </a:ln>
              <a:effectLst>
                <a:outerShdw blurRad="50800" dist="38100" dir="2700000" algn="tl" rotWithShape="0">
                  <a:prstClr val="black">
                    <a:alpha val="40000"/>
                  </a:prstClr>
                </a:outerShdw>
              </a:effectLst>
            </p:spPr>
            <p:txBody>
              <a:bodyPr>
                <a:spAutoFit/>
              </a:bodyPr>
              <a:lstStyle/>
              <a:p>
                <a:pPr algn="ctr">
                  <a:defRPr/>
                </a:pPr>
                <a:r>
                  <a:rPr lang="en-US" sz="2800" dirty="0" smtClean="0">
                    <a:latin typeface="Calibri" pitchFamily="34" charset="0"/>
                  </a:rPr>
                  <a:t>Main challenge</a:t>
                </a:r>
                <a:r>
                  <a:rPr lang="en-US" sz="2800" dirty="0">
                    <a:latin typeface="Calibri" pitchFamily="34" charset="0"/>
                  </a:rPr>
                  <a:t>:</a:t>
                </a:r>
              </a:p>
              <a:p>
                <a:pPr algn="ctr">
                  <a:defRPr/>
                </a:pPr>
                <a:r>
                  <a:rPr lang="en-US" sz="2800" dirty="0">
                    <a:latin typeface="Calibri" pitchFamily="34" charset="0"/>
                  </a:rPr>
                  <a:t>Sender and receiver must synchronize </a:t>
                </a:r>
                <a:r>
                  <a:rPr lang="en-US" sz="2800" i="1" dirty="0" err="1">
                    <a:latin typeface="Calibri" pitchFamily="34" charset="0"/>
                  </a:rPr>
                  <a:t>i</a:t>
                </a:r>
                <a:endParaRPr lang="en-US" sz="2800" dirty="0">
                  <a:latin typeface="Calibri" pitchFamily="34" charset="0"/>
                </a:endParaRPr>
              </a:p>
            </p:txBody>
          </p:sp>
        </p:grpSp>
      </p:grpSp>
    </p:spTree>
    <p:custDataLst>
      <p:tags r:id="rId1"/>
    </p:custDataLst>
  </p:cSld>
  <p:clrMapOvr>
    <a:masterClrMapping/>
  </p:clrMapOvr>
  <p:transition advTm="9890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SlyFi: Data Transport</a:t>
            </a:r>
          </a:p>
        </p:txBody>
      </p:sp>
      <p:sp>
        <p:nvSpPr>
          <p:cNvPr id="26627" name="Content Placeholder 62"/>
          <p:cNvSpPr>
            <a:spLocks noGrp="1"/>
          </p:cNvSpPr>
          <p:nvPr>
            <p:ph idx="1"/>
          </p:nvPr>
        </p:nvSpPr>
        <p:spPr>
          <a:xfrm>
            <a:off x="457200" y="1447800"/>
            <a:ext cx="8229600" cy="2667000"/>
          </a:xfrm>
        </p:spPr>
        <p:txBody>
          <a:bodyPr/>
          <a:lstStyle/>
          <a:p>
            <a:pPr marL="223838" indent="-219075" eaLnBrk="1" hangingPunct="1"/>
            <a:r>
              <a:rPr lang="en-US" sz="2800" dirty="0" smtClean="0"/>
              <a:t>Data messages:</a:t>
            </a:r>
          </a:p>
          <a:p>
            <a:pPr marL="690563" lvl="1" indent="-290513" eaLnBrk="1" hangingPunct="1"/>
            <a:r>
              <a:rPr lang="en-US" sz="2400" dirty="0" smtClean="0"/>
              <a:t>Only sent over established connections</a:t>
            </a:r>
          </a:p>
          <a:p>
            <a:pPr marL="690563" lvl="1" indent="-290513" eaLnBrk="1" hangingPunct="1">
              <a:buFont typeface="Arial" charset="0"/>
              <a:buNone/>
            </a:pPr>
            <a:r>
              <a:rPr lang="en-US" sz="2400" dirty="0" smtClean="0">
                <a:sym typeface="Symbol" pitchFamily="18" charset="2"/>
              </a:rPr>
              <a:t> Expect messages to be delivered</a:t>
            </a:r>
          </a:p>
          <a:p>
            <a:pPr marL="690563" lvl="1" indent="-290513" eaLnBrk="1" hangingPunct="1">
              <a:buFont typeface="Arial" charset="0"/>
              <a:buNone/>
            </a:pPr>
            <a:r>
              <a:rPr lang="en-US" sz="2400" dirty="0" smtClean="0">
                <a:sym typeface="Symbol" pitchFamily="18" charset="2"/>
              </a:rPr>
              <a:t> Use implicit transmission number to synchronize </a:t>
            </a:r>
            <a:r>
              <a:rPr lang="en-US" sz="2400" i="1" dirty="0" err="1" smtClean="0">
                <a:sym typeface="Symbol" pitchFamily="18" charset="2"/>
              </a:rPr>
              <a:t>i</a:t>
            </a:r>
            <a:endParaRPr lang="en-US" sz="2400" i="1" dirty="0" smtClean="0"/>
          </a:p>
        </p:txBody>
      </p:sp>
      <p:grpSp>
        <p:nvGrpSpPr>
          <p:cNvPr id="26628" name="Group 36"/>
          <p:cNvGrpSpPr>
            <a:grpSpLocks/>
          </p:cNvGrpSpPr>
          <p:nvPr/>
        </p:nvGrpSpPr>
        <p:grpSpPr bwMode="auto">
          <a:xfrm>
            <a:off x="762000" y="3352800"/>
            <a:ext cx="7924800" cy="762000"/>
            <a:chOff x="762000" y="3352800"/>
            <a:chExt cx="7924800" cy="762000"/>
          </a:xfrm>
          <a:effectLst>
            <a:outerShdw blurRad="50800" dist="38100" dir="2700000" algn="tl" rotWithShape="0">
              <a:prstClr val="black">
                <a:alpha val="40000"/>
              </a:prstClr>
            </a:outerShdw>
          </a:effectLst>
        </p:grpSpPr>
        <p:sp>
          <p:nvSpPr>
            <p:cNvPr id="25" name="Rectangle 24"/>
            <p:cNvSpPr/>
            <p:nvPr/>
          </p:nvSpPr>
          <p:spPr>
            <a:xfrm>
              <a:off x="762000" y="3352800"/>
              <a:ext cx="74676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6658" name="Group 4"/>
            <p:cNvGrpSpPr>
              <a:grpSpLocks/>
            </p:cNvGrpSpPr>
            <p:nvPr/>
          </p:nvGrpSpPr>
          <p:grpSpPr bwMode="auto">
            <a:xfrm>
              <a:off x="1143000" y="3429000"/>
              <a:ext cx="7543800" cy="566738"/>
              <a:chOff x="1485" y="2235"/>
              <a:chExt cx="4752" cy="357"/>
            </a:xfrm>
          </p:grpSpPr>
          <p:sp>
            <p:nvSpPr>
              <p:cNvPr id="26659" name="Text Box 6"/>
              <p:cNvSpPr txBox="1">
                <a:spLocks noChangeArrowheads="1"/>
              </p:cNvSpPr>
              <p:nvPr/>
            </p:nvSpPr>
            <p:spPr bwMode="auto">
              <a:xfrm>
                <a:off x="1485" y="2235"/>
                <a:ext cx="4752" cy="330"/>
              </a:xfrm>
              <a:prstGeom prst="rect">
                <a:avLst/>
              </a:prstGeom>
              <a:noFill/>
              <a:ln w="50800" algn="ctr">
                <a:noFill/>
                <a:miter lim="800000"/>
                <a:headEnd/>
                <a:tailEnd/>
              </a:ln>
            </p:spPr>
            <p:txBody>
              <a:bodyPr>
                <a:spAutoFit/>
              </a:bodyPr>
              <a:lstStyle/>
              <a:p>
                <a:r>
                  <a:rPr lang="en-US" sz="2800" i="1">
                    <a:latin typeface="Calibri" pitchFamily="34" charset="0"/>
                  </a:rPr>
                  <a:t>T</a:t>
                </a:r>
                <a:r>
                  <a:rPr lang="en-US" sz="2800" i="1" baseline="-25000">
                    <a:latin typeface="Calibri" pitchFamily="34" charset="0"/>
                  </a:rPr>
                  <a:t>i</a:t>
                </a:r>
                <a:r>
                  <a:rPr lang="en-US" sz="2800">
                    <a:latin typeface="Calibri" pitchFamily="34" charset="0"/>
                  </a:rPr>
                  <a:t>    =  AES</a:t>
                </a:r>
                <a:r>
                  <a:rPr lang="en-US" sz="2800" baseline="-25000">
                    <a:latin typeface="Calibri" pitchFamily="34" charset="0"/>
                  </a:rPr>
                  <a:t>K   </a:t>
                </a:r>
                <a:r>
                  <a:rPr lang="en-US" sz="2800">
                    <a:latin typeface="Calibri" pitchFamily="34" charset="0"/>
                  </a:rPr>
                  <a:t>(</a:t>
                </a:r>
                <a:r>
                  <a:rPr lang="en-US" sz="2800" i="1">
                    <a:latin typeface="Calibri" pitchFamily="34" charset="0"/>
                  </a:rPr>
                  <a:t>i</a:t>
                </a:r>
                <a:r>
                  <a:rPr lang="en-US" sz="2800">
                    <a:latin typeface="Calibri" pitchFamily="34" charset="0"/>
                  </a:rPr>
                  <a:t>)             where </a:t>
                </a:r>
                <a:r>
                  <a:rPr lang="en-US" sz="2800" i="1">
                    <a:latin typeface="Calibri" pitchFamily="34" charset="0"/>
                  </a:rPr>
                  <a:t>i</a:t>
                </a:r>
                <a:r>
                  <a:rPr lang="en-US" sz="2800">
                    <a:latin typeface="Calibri" pitchFamily="34" charset="0"/>
                  </a:rPr>
                  <a:t> = </a:t>
                </a:r>
                <a:r>
                  <a:rPr lang="en-US" sz="2800">
                    <a:latin typeface="Calibri" pitchFamily="34" charset="0"/>
                    <a:sym typeface="Symbol" pitchFamily="18" charset="2"/>
                  </a:rPr>
                  <a:t>transmission #</a:t>
                </a:r>
                <a:endParaRPr lang="en-US" sz="2800">
                  <a:latin typeface="Calibri" pitchFamily="34" charset="0"/>
                </a:endParaRPr>
              </a:p>
            </p:txBody>
          </p:sp>
          <p:sp>
            <p:nvSpPr>
              <p:cNvPr id="26660" name="Text Box 8"/>
              <p:cNvSpPr txBox="1">
                <a:spLocks noChangeArrowheads="1"/>
              </p:cNvSpPr>
              <p:nvPr/>
            </p:nvSpPr>
            <p:spPr bwMode="auto">
              <a:xfrm>
                <a:off x="2445" y="2379"/>
                <a:ext cx="262" cy="213"/>
              </a:xfrm>
              <a:prstGeom prst="rect">
                <a:avLst/>
              </a:prstGeom>
              <a:noFill/>
              <a:ln w="50800" algn="ctr">
                <a:noFill/>
                <a:miter lim="800000"/>
                <a:headEnd/>
                <a:tailEnd/>
              </a:ln>
            </p:spPr>
            <p:txBody>
              <a:bodyPr wrap="none">
                <a:spAutoFit/>
              </a:bodyPr>
              <a:lstStyle/>
              <a:p>
                <a:r>
                  <a:rPr lang="en-US" sz="2400" baseline="-25000">
                    <a:latin typeface="Calibri" pitchFamily="34" charset="0"/>
                  </a:rPr>
                  <a:t>AB</a:t>
                </a:r>
              </a:p>
            </p:txBody>
          </p:sp>
        </p:grpSp>
      </p:grpSp>
      <p:sp>
        <p:nvSpPr>
          <p:cNvPr id="26629" name="Text Box 8"/>
          <p:cNvSpPr txBox="1">
            <a:spLocks noChangeArrowheads="1"/>
          </p:cNvSpPr>
          <p:nvPr/>
        </p:nvSpPr>
        <p:spPr bwMode="auto">
          <a:xfrm>
            <a:off x="1371600" y="3429000"/>
            <a:ext cx="415925" cy="338138"/>
          </a:xfrm>
          <a:prstGeom prst="rect">
            <a:avLst/>
          </a:prstGeom>
          <a:noFill/>
          <a:ln w="50800" algn="ctr">
            <a:noFill/>
            <a:miter lim="800000"/>
            <a:headEnd/>
            <a:tailEnd/>
          </a:ln>
        </p:spPr>
        <p:txBody>
          <a:bodyPr wrap="none">
            <a:spAutoFit/>
          </a:bodyPr>
          <a:lstStyle/>
          <a:p>
            <a:r>
              <a:rPr lang="en-US" sz="2400" baseline="-25000">
                <a:latin typeface="Calibri" pitchFamily="34" charset="0"/>
              </a:rPr>
              <a:t>AB</a:t>
            </a:r>
          </a:p>
        </p:txBody>
      </p:sp>
      <p:sp>
        <p:nvSpPr>
          <p:cNvPr id="26" name="Slide Number Placeholder 25"/>
          <p:cNvSpPr>
            <a:spLocks noGrp="1"/>
          </p:cNvSpPr>
          <p:nvPr>
            <p:ph type="sldNum" sz="quarter" idx="12"/>
          </p:nvPr>
        </p:nvSpPr>
        <p:spPr/>
        <p:txBody>
          <a:bodyPr/>
          <a:lstStyle/>
          <a:p>
            <a:pPr>
              <a:defRPr/>
            </a:pPr>
            <a:fld id="{5A265CF6-2EFE-4E1D-B694-8B01DB560EAB}" type="slidenum">
              <a:rPr lang="en-US"/>
              <a:pPr>
                <a:defRPr/>
              </a:pPr>
              <a:t>24</a:t>
            </a:fld>
            <a:endParaRPr lang="en-US" dirty="0"/>
          </a:p>
        </p:txBody>
      </p:sp>
      <p:grpSp>
        <p:nvGrpSpPr>
          <p:cNvPr id="4" name="Group 27"/>
          <p:cNvGrpSpPr>
            <a:grpSpLocks/>
          </p:cNvGrpSpPr>
          <p:nvPr/>
        </p:nvGrpSpPr>
        <p:grpSpPr bwMode="auto">
          <a:xfrm>
            <a:off x="1219200" y="4783138"/>
            <a:ext cx="6638925" cy="1846262"/>
            <a:chOff x="1219200" y="4783138"/>
            <a:chExt cx="6638925" cy="1846262"/>
          </a:xfrm>
        </p:grpSpPr>
        <p:pic>
          <p:nvPicPr>
            <p:cNvPr id="26639" name="Picture 18" descr="dell_laptop_0_0"/>
            <p:cNvPicPr>
              <a:picLocks noChangeAspect="1" noChangeArrowheads="1"/>
            </p:cNvPicPr>
            <p:nvPr/>
          </p:nvPicPr>
          <p:blipFill>
            <a:blip r:embed="rId4" cstate="screen"/>
            <a:srcRect/>
            <a:stretch>
              <a:fillRect/>
            </a:stretch>
          </p:blipFill>
          <p:spPr bwMode="auto">
            <a:xfrm>
              <a:off x="1674813" y="5549900"/>
              <a:ext cx="679450" cy="577850"/>
            </a:xfrm>
            <a:prstGeom prst="rect">
              <a:avLst/>
            </a:prstGeom>
            <a:noFill/>
            <a:ln w="9525">
              <a:noFill/>
              <a:miter lim="800000"/>
              <a:headEnd/>
              <a:tailEnd/>
            </a:ln>
          </p:spPr>
        </p:pic>
        <p:pic>
          <p:nvPicPr>
            <p:cNvPr id="26640" name="Picture 19" descr="ap2"/>
            <p:cNvPicPr>
              <a:picLocks noChangeAspect="1" noChangeArrowheads="1"/>
            </p:cNvPicPr>
            <p:nvPr/>
          </p:nvPicPr>
          <p:blipFill>
            <a:blip r:embed="rId5" cstate="screen"/>
            <a:srcRect/>
            <a:stretch>
              <a:fillRect/>
            </a:stretch>
          </p:blipFill>
          <p:spPr bwMode="auto">
            <a:xfrm>
              <a:off x="6705600" y="5410200"/>
              <a:ext cx="612775" cy="612775"/>
            </a:xfrm>
            <a:prstGeom prst="rect">
              <a:avLst/>
            </a:prstGeom>
            <a:noFill/>
            <a:ln w="9525">
              <a:noFill/>
              <a:miter lim="800000"/>
              <a:headEnd/>
              <a:tailEnd/>
            </a:ln>
          </p:spPr>
        </p:pic>
        <p:pic>
          <p:nvPicPr>
            <p:cNvPr id="26641" name="Picture 20" descr="alice.png"/>
            <p:cNvPicPr>
              <a:picLocks noChangeAspect="1"/>
            </p:cNvPicPr>
            <p:nvPr/>
          </p:nvPicPr>
          <p:blipFill>
            <a:blip r:embed="rId6"/>
            <a:srcRect/>
            <a:stretch>
              <a:fillRect/>
            </a:stretch>
          </p:blipFill>
          <p:spPr bwMode="auto">
            <a:xfrm>
              <a:off x="1219200" y="5334000"/>
              <a:ext cx="688975" cy="701675"/>
            </a:xfrm>
            <a:prstGeom prst="rect">
              <a:avLst/>
            </a:prstGeom>
            <a:noFill/>
            <a:ln w="9525">
              <a:noFill/>
              <a:miter lim="800000"/>
              <a:headEnd/>
              <a:tailEnd/>
            </a:ln>
          </p:spPr>
        </p:pic>
        <p:pic>
          <p:nvPicPr>
            <p:cNvPr id="26642" name="Picture 21" descr="bob.png"/>
            <p:cNvPicPr>
              <a:picLocks noChangeAspect="1"/>
            </p:cNvPicPr>
            <p:nvPr/>
          </p:nvPicPr>
          <p:blipFill>
            <a:blip r:embed="rId7" cstate="screen"/>
            <a:srcRect/>
            <a:stretch>
              <a:fillRect/>
            </a:stretch>
          </p:blipFill>
          <p:spPr bwMode="auto">
            <a:xfrm>
              <a:off x="7170738" y="5376863"/>
              <a:ext cx="687387" cy="706437"/>
            </a:xfrm>
            <a:prstGeom prst="rect">
              <a:avLst/>
            </a:prstGeom>
            <a:noFill/>
            <a:ln w="9525">
              <a:noFill/>
              <a:miter lim="800000"/>
              <a:headEnd/>
              <a:tailEnd/>
            </a:ln>
          </p:spPr>
        </p:pic>
        <p:pic>
          <p:nvPicPr>
            <p:cNvPr id="26643" name="Picture 8" descr="waves"/>
            <p:cNvPicPr>
              <a:picLocks noChangeAspect="1" noChangeArrowheads="1"/>
            </p:cNvPicPr>
            <p:nvPr/>
          </p:nvPicPr>
          <p:blipFill>
            <a:blip r:embed="rId8"/>
            <a:srcRect/>
            <a:stretch>
              <a:fillRect/>
            </a:stretch>
          </p:blipFill>
          <p:spPr bwMode="auto">
            <a:xfrm rot="-5047564">
              <a:off x="6172200" y="5508625"/>
              <a:ext cx="509588" cy="439738"/>
            </a:xfrm>
            <a:prstGeom prst="rect">
              <a:avLst/>
            </a:prstGeom>
            <a:noFill/>
            <a:ln w="9525">
              <a:noFill/>
              <a:miter lim="800000"/>
              <a:headEnd/>
              <a:tailEnd/>
            </a:ln>
          </p:spPr>
        </p:pic>
        <p:sp>
          <p:nvSpPr>
            <p:cNvPr id="33" name="Rectangle 32"/>
            <p:cNvSpPr/>
            <p:nvPr/>
          </p:nvSpPr>
          <p:spPr bwMode="auto">
            <a:xfrm>
              <a:off x="3505200" y="5334000"/>
              <a:ext cx="1143000" cy="381000"/>
            </a:xfrm>
            <a:prstGeom prst="rect">
              <a:avLst/>
            </a:prstGeom>
            <a:blipFill>
              <a:blip r:embed="rId9"/>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solidFill>
                  <a:schemeClr val="tx1"/>
                </a:solidFill>
              </a:endParaRPr>
            </a:p>
          </p:txBody>
        </p:sp>
        <p:sp>
          <p:nvSpPr>
            <p:cNvPr id="40" name="Rectangle 39"/>
            <p:cNvSpPr/>
            <p:nvPr/>
          </p:nvSpPr>
          <p:spPr bwMode="auto">
            <a:xfrm>
              <a:off x="3505200" y="5791200"/>
              <a:ext cx="2590800" cy="381000"/>
            </a:xfrm>
            <a:prstGeom prst="rect">
              <a:avLst/>
            </a:prstGeom>
            <a:blipFill>
              <a:blip r:embed="rId9"/>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solidFill>
                  <a:schemeClr val="tx1"/>
                </a:solidFill>
              </a:endParaRPr>
            </a:p>
          </p:txBody>
        </p:sp>
        <p:sp>
          <p:nvSpPr>
            <p:cNvPr id="43" name="Rectangle 42"/>
            <p:cNvSpPr/>
            <p:nvPr/>
          </p:nvSpPr>
          <p:spPr bwMode="auto">
            <a:xfrm>
              <a:off x="3505200" y="6248400"/>
              <a:ext cx="609600" cy="381000"/>
            </a:xfrm>
            <a:prstGeom prst="rect">
              <a:avLst/>
            </a:prstGeom>
            <a:blipFill>
              <a:blip r:embed="rId9"/>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solidFill>
                  <a:schemeClr val="tx1"/>
                </a:solidFill>
              </a:endParaRPr>
            </a:p>
          </p:txBody>
        </p:sp>
        <p:sp>
          <p:nvSpPr>
            <p:cNvPr id="44" name="Rectangle 43"/>
            <p:cNvSpPr/>
            <p:nvPr/>
          </p:nvSpPr>
          <p:spPr>
            <a:xfrm>
              <a:off x="3505200" y="4876800"/>
              <a:ext cx="1981200" cy="381000"/>
            </a:xfrm>
            <a:prstGeom prst="rect">
              <a:avLst/>
            </a:prstGeom>
            <a:blipFill>
              <a:blip r:embed="rId9"/>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solidFill>
                  <a:schemeClr val="tx1"/>
                </a:solidFill>
              </a:endParaRPr>
            </a:p>
          </p:txBody>
        </p:sp>
        <p:sp>
          <p:nvSpPr>
            <p:cNvPr id="47" name="Rectangle 45"/>
            <p:cNvSpPr>
              <a:spLocks noChangeArrowheads="1"/>
            </p:cNvSpPr>
            <p:nvPr/>
          </p:nvSpPr>
          <p:spPr bwMode="auto">
            <a:xfrm>
              <a:off x="2895600" y="4876800"/>
              <a:ext cx="609600" cy="381000"/>
            </a:xfrm>
            <a:prstGeom prst="rect">
              <a:avLst/>
            </a:prstGeom>
            <a:blipFill>
              <a:blip r:embed="rId9"/>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6649" name="Text Box 8"/>
            <p:cNvSpPr txBox="1">
              <a:spLocks noChangeArrowheads="1"/>
            </p:cNvSpPr>
            <p:nvPr/>
          </p:nvSpPr>
          <p:spPr bwMode="auto">
            <a:xfrm>
              <a:off x="3124200" y="4783138"/>
              <a:ext cx="457200" cy="339725"/>
            </a:xfrm>
            <a:prstGeom prst="rect">
              <a:avLst/>
            </a:prstGeom>
            <a:noFill/>
            <a:ln w="50800" algn="ctr">
              <a:noFill/>
              <a:miter lim="800000"/>
              <a:headEnd/>
              <a:tailEnd/>
            </a:ln>
          </p:spPr>
          <p:txBody>
            <a:bodyPr>
              <a:spAutoFit/>
            </a:bodyPr>
            <a:lstStyle/>
            <a:p>
              <a:r>
                <a:rPr lang="en-US" sz="2400" b="1" baseline="-25000" dirty="0">
                  <a:latin typeface="Calibri" pitchFamily="34" charset="0"/>
                </a:rPr>
                <a:t>AB</a:t>
              </a:r>
            </a:p>
          </p:txBody>
        </p:sp>
        <p:sp>
          <p:nvSpPr>
            <p:cNvPr id="49" name="Rectangle 45"/>
            <p:cNvSpPr>
              <a:spLocks noChangeArrowheads="1"/>
            </p:cNvSpPr>
            <p:nvPr/>
          </p:nvSpPr>
          <p:spPr bwMode="auto">
            <a:xfrm>
              <a:off x="2895600" y="5334000"/>
              <a:ext cx="609600" cy="381000"/>
            </a:xfrm>
            <a:prstGeom prst="rect">
              <a:avLst/>
            </a:prstGeom>
            <a:blipFill>
              <a:blip r:embed="rId9"/>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i+1</a:t>
              </a:r>
              <a:endParaRPr lang="en-US" sz="2400" b="1" i="1" dirty="0">
                <a:solidFill>
                  <a:schemeClr val="tx1"/>
                </a:solidFill>
              </a:endParaRPr>
            </a:p>
          </p:txBody>
        </p:sp>
        <p:sp>
          <p:nvSpPr>
            <p:cNvPr id="26651" name="Text Box 8"/>
            <p:cNvSpPr txBox="1">
              <a:spLocks noChangeArrowheads="1"/>
            </p:cNvSpPr>
            <p:nvPr/>
          </p:nvSpPr>
          <p:spPr bwMode="auto">
            <a:xfrm>
              <a:off x="3124200" y="5240338"/>
              <a:ext cx="457200" cy="339725"/>
            </a:xfrm>
            <a:prstGeom prst="rect">
              <a:avLst/>
            </a:prstGeom>
            <a:noFill/>
            <a:ln w="50800" algn="ctr">
              <a:noFill/>
              <a:miter lim="800000"/>
              <a:headEnd/>
              <a:tailEnd/>
            </a:ln>
          </p:spPr>
          <p:txBody>
            <a:bodyPr>
              <a:spAutoFit/>
            </a:bodyPr>
            <a:lstStyle/>
            <a:p>
              <a:r>
                <a:rPr lang="en-US" sz="2400" b="1" baseline="-25000">
                  <a:latin typeface="Calibri" pitchFamily="34" charset="0"/>
                </a:rPr>
                <a:t>AB</a:t>
              </a:r>
            </a:p>
          </p:txBody>
        </p:sp>
        <p:sp>
          <p:nvSpPr>
            <p:cNvPr id="51" name="Rectangle 45"/>
            <p:cNvSpPr>
              <a:spLocks noChangeArrowheads="1"/>
            </p:cNvSpPr>
            <p:nvPr/>
          </p:nvSpPr>
          <p:spPr bwMode="auto">
            <a:xfrm>
              <a:off x="2895600" y="5791200"/>
              <a:ext cx="609600" cy="381000"/>
            </a:xfrm>
            <a:prstGeom prst="rect">
              <a:avLst/>
            </a:prstGeom>
            <a:blipFill>
              <a:blip r:embed="rId9"/>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+2</a:t>
              </a:r>
              <a:endParaRPr lang="en-US" sz="2400" b="1" i="1" dirty="0">
                <a:solidFill>
                  <a:schemeClr val="tx1"/>
                </a:solidFill>
              </a:endParaRPr>
            </a:p>
          </p:txBody>
        </p:sp>
        <p:sp>
          <p:nvSpPr>
            <p:cNvPr id="26653" name="Text Box 8"/>
            <p:cNvSpPr txBox="1">
              <a:spLocks noChangeArrowheads="1"/>
            </p:cNvSpPr>
            <p:nvPr/>
          </p:nvSpPr>
          <p:spPr bwMode="auto">
            <a:xfrm>
              <a:off x="3124200" y="5697538"/>
              <a:ext cx="457200" cy="339725"/>
            </a:xfrm>
            <a:prstGeom prst="rect">
              <a:avLst/>
            </a:prstGeom>
            <a:noFill/>
            <a:ln w="50800" algn="ctr">
              <a:noFill/>
              <a:miter lim="800000"/>
              <a:headEnd/>
              <a:tailEnd/>
            </a:ln>
          </p:spPr>
          <p:txBody>
            <a:bodyPr>
              <a:spAutoFit/>
            </a:bodyPr>
            <a:lstStyle/>
            <a:p>
              <a:r>
                <a:rPr lang="en-US" sz="2400" b="1" baseline="-25000">
                  <a:latin typeface="Calibri" pitchFamily="34" charset="0"/>
                </a:rPr>
                <a:t>AB</a:t>
              </a:r>
            </a:p>
          </p:txBody>
        </p:sp>
        <p:sp>
          <p:nvSpPr>
            <p:cNvPr id="55" name="Rectangle 45"/>
            <p:cNvSpPr>
              <a:spLocks noChangeArrowheads="1"/>
            </p:cNvSpPr>
            <p:nvPr/>
          </p:nvSpPr>
          <p:spPr bwMode="auto">
            <a:xfrm>
              <a:off x="2895600" y="6248400"/>
              <a:ext cx="609600" cy="381000"/>
            </a:xfrm>
            <a:prstGeom prst="rect">
              <a:avLst/>
            </a:prstGeom>
            <a:blipFill>
              <a:blip r:embed="rId9"/>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+3</a:t>
              </a:r>
              <a:endParaRPr lang="en-US" sz="2400" b="1" i="1" dirty="0">
                <a:solidFill>
                  <a:schemeClr val="tx1"/>
                </a:solidFill>
              </a:endParaRPr>
            </a:p>
          </p:txBody>
        </p:sp>
        <p:sp>
          <p:nvSpPr>
            <p:cNvPr id="26655" name="Text Box 8"/>
            <p:cNvSpPr txBox="1">
              <a:spLocks noChangeArrowheads="1"/>
            </p:cNvSpPr>
            <p:nvPr/>
          </p:nvSpPr>
          <p:spPr bwMode="auto">
            <a:xfrm>
              <a:off x="3124200" y="6154738"/>
              <a:ext cx="457200" cy="339725"/>
            </a:xfrm>
            <a:prstGeom prst="rect">
              <a:avLst/>
            </a:prstGeom>
            <a:noFill/>
            <a:ln w="50800" algn="ctr">
              <a:noFill/>
              <a:miter lim="800000"/>
              <a:headEnd/>
              <a:tailEnd/>
            </a:ln>
          </p:spPr>
          <p:txBody>
            <a:bodyPr>
              <a:spAutoFit/>
            </a:bodyPr>
            <a:lstStyle/>
            <a:p>
              <a:r>
                <a:rPr lang="en-US" sz="2400" b="1" baseline="-25000">
                  <a:latin typeface="Calibri" pitchFamily="34" charset="0"/>
                </a:rPr>
                <a:t>AB</a:t>
              </a:r>
            </a:p>
          </p:txBody>
        </p:sp>
        <p:pic>
          <p:nvPicPr>
            <p:cNvPr id="26656" name="Picture 8" descr="waves"/>
            <p:cNvPicPr>
              <a:picLocks noChangeAspect="1" noChangeArrowheads="1"/>
            </p:cNvPicPr>
            <p:nvPr/>
          </p:nvPicPr>
          <p:blipFill>
            <a:blip r:embed="rId8"/>
            <a:srcRect/>
            <a:stretch>
              <a:fillRect/>
            </a:stretch>
          </p:blipFill>
          <p:spPr bwMode="auto">
            <a:xfrm rot="5617114">
              <a:off x="2266156" y="5534819"/>
              <a:ext cx="511175" cy="439738"/>
            </a:xfrm>
            <a:prstGeom prst="rect">
              <a:avLst/>
            </a:prstGeom>
            <a:noFill/>
            <a:ln w="9525">
              <a:noFill/>
              <a:miter lim="800000"/>
              <a:headEnd/>
              <a:tailEnd/>
            </a:ln>
          </p:spPr>
        </p:pic>
      </p:grpSp>
      <p:grpSp>
        <p:nvGrpSpPr>
          <p:cNvPr id="5" name="Group 35"/>
          <p:cNvGrpSpPr>
            <a:grpSpLocks/>
          </p:cNvGrpSpPr>
          <p:nvPr/>
        </p:nvGrpSpPr>
        <p:grpSpPr bwMode="auto">
          <a:xfrm>
            <a:off x="457200" y="4191000"/>
            <a:ext cx="8458200" cy="2438400"/>
            <a:chOff x="457200" y="4191000"/>
            <a:chExt cx="8458200" cy="2438400"/>
          </a:xfrm>
        </p:grpSpPr>
        <p:sp>
          <p:nvSpPr>
            <p:cNvPr id="29" name="Rectangle 3"/>
            <p:cNvSpPr txBox="1">
              <a:spLocks noChangeArrowheads="1"/>
            </p:cNvSpPr>
            <p:nvPr/>
          </p:nvSpPr>
          <p:spPr bwMode="auto">
            <a:xfrm>
              <a:off x="457200" y="4191000"/>
              <a:ext cx="8458200" cy="2438400"/>
            </a:xfrm>
            <a:prstGeom prst="rect">
              <a:avLst/>
            </a:prstGeom>
            <a:noFill/>
            <a:ln w="9525">
              <a:noFill/>
              <a:miter lim="800000"/>
              <a:headEnd/>
              <a:tailEnd/>
            </a:ln>
          </p:spPr>
          <p:txBody>
            <a:bodyPr/>
            <a:lstStyle/>
            <a:p>
              <a:pPr marL="290513" indent="-290513">
                <a:spcBef>
                  <a:spcPts val="472"/>
                </a:spcBef>
                <a:buFont typeface="Arial" charset="0"/>
                <a:buChar char="•"/>
                <a:defRPr/>
              </a:pPr>
              <a:r>
                <a:rPr lang="en-US" sz="2800" dirty="0">
                  <a:latin typeface="+mn-lt"/>
                  <a:cs typeface="+mn-cs"/>
                  <a:sym typeface="Symbol" pitchFamily="18" charset="2"/>
                </a:rPr>
                <a:t>On receipt of </a:t>
              </a:r>
              <a:r>
                <a:rPr lang="en-US" sz="2800" i="1" dirty="0">
                  <a:latin typeface="+mn-lt"/>
                  <a:cs typeface="+mn-cs"/>
                  <a:sym typeface="Symbol" pitchFamily="18" charset="2"/>
                </a:rPr>
                <a:t>T</a:t>
              </a:r>
              <a:r>
                <a:rPr lang="en-US" sz="2800" i="1" baseline="-25000" dirty="0">
                  <a:latin typeface="+mn-lt"/>
                  <a:cs typeface="+mn-cs"/>
                  <a:sym typeface="Symbol" pitchFamily="18" charset="2"/>
                </a:rPr>
                <a:t>i</a:t>
              </a:r>
              <a:r>
                <a:rPr lang="en-US" sz="2800" dirty="0">
                  <a:latin typeface="+mn-lt"/>
                  <a:cs typeface="+mn-cs"/>
                  <a:sym typeface="Symbol" pitchFamily="18" charset="2"/>
                </a:rPr>
                <a:t>  , </a:t>
              </a:r>
              <a:r>
                <a:rPr lang="en-US" sz="2800" b="1" dirty="0">
                  <a:latin typeface="+mn-lt"/>
                  <a:cs typeface="+mn-cs"/>
                  <a:sym typeface="Symbol" pitchFamily="18" charset="2"/>
                </a:rPr>
                <a:t>B</a:t>
              </a:r>
              <a:r>
                <a:rPr lang="en-US" sz="2800" dirty="0">
                  <a:latin typeface="+mn-lt"/>
                  <a:cs typeface="+mn-cs"/>
                  <a:sym typeface="Symbol" pitchFamily="18" charset="2"/>
                </a:rPr>
                <a:t> computes next expected: </a:t>
              </a:r>
              <a:r>
                <a:rPr lang="en-US" sz="2800" i="1" dirty="0">
                  <a:latin typeface="+mn-lt"/>
                  <a:cs typeface="+mn-cs"/>
                  <a:sym typeface="Symbol" pitchFamily="18" charset="2"/>
                </a:rPr>
                <a:t>T</a:t>
              </a:r>
              <a:r>
                <a:rPr lang="en-US" sz="2800" i="1" baseline="-25000" dirty="0">
                  <a:latin typeface="+mn-lt"/>
                  <a:cs typeface="+mn-cs"/>
                  <a:sym typeface="Symbol" pitchFamily="18" charset="2"/>
                </a:rPr>
                <a:t>i</a:t>
              </a:r>
              <a:r>
                <a:rPr lang="en-US" sz="2800" baseline="-25000" dirty="0">
                  <a:latin typeface="+mn-lt"/>
                  <a:cs typeface="+mn-cs"/>
                  <a:sym typeface="Symbol" pitchFamily="18" charset="2"/>
                </a:rPr>
                <a:t>+1</a:t>
              </a:r>
              <a:endParaRPr lang="en-US" sz="2800" dirty="0">
                <a:latin typeface="+mn-lt"/>
                <a:cs typeface="+mn-cs"/>
                <a:sym typeface="Symbol" pitchFamily="18" charset="2"/>
              </a:endParaRPr>
            </a:p>
            <a:p>
              <a:pPr marL="290513" indent="-290513">
                <a:spcBef>
                  <a:spcPts val="472"/>
                </a:spcBef>
                <a:buFont typeface="Arial" charset="0"/>
                <a:buChar char="•"/>
                <a:defRPr/>
              </a:pPr>
              <a:r>
                <a:rPr lang="en-US" sz="2800" dirty="0">
                  <a:latin typeface="+mn-lt"/>
                  <a:cs typeface="+mn-cs"/>
                  <a:sym typeface="Symbol" pitchFamily="18" charset="2"/>
                </a:rPr>
                <a:t>Handling message loss:</a:t>
              </a:r>
            </a:p>
            <a:p>
              <a:pPr marL="690563" lvl="1" indent="-290513">
                <a:spcBef>
                  <a:spcPts val="472"/>
                </a:spcBef>
                <a:buFont typeface="Arial" charset="0"/>
                <a:buChar char="–"/>
                <a:defRPr/>
              </a:pPr>
              <a:r>
                <a:rPr lang="en-US" sz="2400" dirty="0">
                  <a:latin typeface="+mn-lt"/>
                  <a:cs typeface="+mn-cs"/>
                  <a:sym typeface="Symbol" pitchFamily="18" charset="2"/>
                </a:rPr>
                <a:t>On receipt of </a:t>
              </a:r>
              <a:r>
                <a:rPr lang="en-US" sz="2400" i="1" dirty="0">
                  <a:latin typeface="+mn-lt"/>
                  <a:cs typeface="+mn-cs"/>
                  <a:sym typeface="Symbol" pitchFamily="18" charset="2"/>
                </a:rPr>
                <a:t>T</a:t>
              </a:r>
              <a:r>
                <a:rPr lang="en-US" sz="2400" i="1" baseline="-25000" dirty="0">
                  <a:latin typeface="+mn-lt"/>
                  <a:cs typeface="+mn-cs"/>
                  <a:sym typeface="Symbol" pitchFamily="18" charset="2"/>
                </a:rPr>
                <a:t>i</a:t>
              </a:r>
              <a:r>
                <a:rPr lang="en-US" sz="2400" dirty="0">
                  <a:latin typeface="+mn-lt"/>
                  <a:cs typeface="+mn-cs"/>
                  <a:sym typeface="Symbol" pitchFamily="18" charset="2"/>
                </a:rPr>
                <a:t>   save </a:t>
              </a:r>
              <a:r>
                <a:rPr lang="en-US" sz="2400" i="1" dirty="0">
                  <a:latin typeface="+mn-lt"/>
                  <a:cs typeface="+mn-cs"/>
                  <a:sym typeface="Symbol" pitchFamily="18" charset="2"/>
                </a:rPr>
                <a:t>T</a:t>
              </a:r>
              <a:r>
                <a:rPr lang="en-US" sz="2400" i="1" baseline="-25000" dirty="0">
                  <a:latin typeface="+mn-lt"/>
                  <a:cs typeface="+mn-cs"/>
                  <a:sym typeface="Symbol" pitchFamily="18" charset="2"/>
                </a:rPr>
                <a:t>i</a:t>
              </a:r>
              <a:r>
                <a:rPr lang="en-US" sz="2400" baseline="-25000" dirty="0">
                  <a:latin typeface="+mn-lt"/>
                  <a:cs typeface="+mn-cs"/>
                  <a:sym typeface="Symbol" pitchFamily="18" charset="2"/>
                </a:rPr>
                <a:t>+1</a:t>
              </a:r>
              <a:r>
                <a:rPr lang="en-US" sz="2400" dirty="0">
                  <a:latin typeface="+mn-lt"/>
                  <a:cs typeface="+mn-cs"/>
                  <a:sym typeface="Symbol" pitchFamily="18" charset="2"/>
                </a:rPr>
                <a:t>, … , </a:t>
              </a:r>
              <a:r>
                <a:rPr lang="en-US" sz="2400" i="1" dirty="0" err="1">
                  <a:latin typeface="+mn-lt"/>
                  <a:cs typeface="+mn-cs"/>
                  <a:sym typeface="Symbol" pitchFamily="18" charset="2"/>
                </a:rPr>
                <a:t>T</a:t>
              </a:r>
              <a:r>
                <a:rPr lang="en-US" sz="2400" i="1" baseline="-25000" dirty="0" err="1">
                  <a:latin typeface="+mn-lt"/>
                  <a:cs typeface="+mn-cs"/>
                  <a:sym typeface="Symbol" pitchFamily="18" charset="2"/>
                </a:rPr>
                <a:t>i</a:t>
              </a:r>
              <a:r>
                <a:rPr lang="en-US" sz="2400" baseline="-25000" dirty="0" err="1">
                  <a:latin typeface="+mn-lt"/>
                  <a:cs typeface="+mn-cs"/>
                  <a:sym typeface="Symbol" pitchFamily="18" charset="2"/>
                </a:rPr>
                <a:t>+</a:t>
              </a:r>
              <a:r>
                <a:rPr lang="en-US" sz="2400" i="1" baseline="-25000" dirty="0" err="1">
                  <a:latin typeface="+mn-lt"/>
                  <a:cs typeface="+mn-cs"/>
                  <a:sym typeface="Symbol" pitchFamily="18" charset="2"/>
                </a:rPr>
                <a:t>k</a:t>
              </a:r>
              <a:r>
                <a:rPr lang="en-US" sz="2400" dirty="0">
                  <a:latin typeface="+mn-lt"/>
                  <a:cs typeface="+mn-cs"/>
                  <a:sym typeface="Symbol" pitchFamily="18" charset="2"/>
                </a:rPr>
                <a:t>  in table</a:t>
              </a:r>
              <a:endParaRPr lang="en-US" sz="2400" i="1" baseline="-25000" dirty="0">
                <a:latin typeface="+mn-lt"/>
                <a:cs typeface="+mn-cs"/>
                <a:sym typeface="Symbol" pitchFamily="18" charset="2"/>
              </a:endParaRPr>
            </a:p>
            <a:p>
              <a:pPr marL="690563" lvl="1" indent="-290513">
                <a:spcBef>
                  <a:spcPts val="472"/>
                </a:spcBef>
                <a:buFont typeface="Arial" charset="0"/>
                <a:buChar char="–"/>
                <a:defRPr/>
              </a:pPr>
              <a:r>
                <a:rPr lang="en-US" sz="2400" dirty="0">
                  <a:latin typeface="+mn-lt"/>
                  <a:cs typeface="+mn-cs"/>
                  <a:sym typeface="Symbol" pitchFamily="18" charset="2"/>
                </a:rPr>
                <a:t>Tolerates </a:t>
              </a:r>
              <a:r>
                <a:rPr lang="en-US" sz="2400" i="1" dirty="0">
                  <a:latin typeface="+mn-lt"/>
                  <a:cs typeface="+mn-cs"/>
                  <a:sym typeface="Symbol" pitchFamily="18" charset="2"/>
                </a:rPr>
                <a:t>k</a:t>
              </a:r>
              <a:r>
                <a:rPr lang="en-US" sz="2400" dirty="0">
                  <a:latin typeface="+mn-lt"/>
                  <a:cs typeface="+mn-cs"/>
                  <a:sym typeface="Symbol" pitchFamily="18" charset="2"/>
                </a:rPr>
                <a:t> consecutive losses (</a:t>
              </a:r>
              <a:r>
                <a:rPr lang="en-US" sz="2400" i="1" dirty="0">
                  <a:latin typeface="+mn-lt"/>
                  <a:cs typeface="+mn-cs"/>
                  <a:sym typeface="Symbol" pitchFamily="18" charset="2"/>
                </a:rPr>
                <a:t>k</a:t>
              </a:r>
              <a:r>
                <a:rPr lang="en-US" sz="2400" dirty="0">
                  <a:latin typeface="+mn-lt"/>
                  <a:cs typeface="+mn-cs"/>
                  <a:sym typeface="Symbol" pitchFamily="18" charset="2"/>
                </a:rPr>
                <a:t>=50 is enough </a:t>
              </a:r>
              <a:r>
                <a:rPr lang="en-US" sz="2400" dirty="0">
                  <a:solidFill>
                    <a:schemeClr val="bg1">
                      <a:lumMod val="50000"/>
                    </a:schemeClr>
                  </a:solidFill>
                  <a:latin typeface="+mn-lt"/>
                  <a:sym typeface="Symbol" pitchFamily="18" charset="2"/>
                </a:rPr>
                <a:t>[Reis ‘06]</a:t>
              </a:r>
              <a:r>
                <a:rPr lang="en-US" sz="2400" dirty="0">
                  <a:latin typeface="+mn-lt"/>
                  <a:sym typeface="Symbol" pitchFamily="18" charset="2"/>
                </a:rPr>
                <a:t>)</a:t>
              </a:r>
              <a:endParaRPr lang="en-US" sz="2400" dirty="0">
                <a:latin typeface="+mn-lt"/>
                <a:cs typeface="+mn-cs"/>
                <a:sym typeface="Symbol" pitchFamily="18" charset="2"/>
              </a:endParaRPr>
            </a:p>
            <a:p>
              <a:pPr marL="690563" lvl="1" indent="-290513">
                <a:spcBef>
                  <a:spcPts val="472"/>
                </a:spcBef>
                <a:buFont typeface="Arial" charset="0"/>
                <a:buChar char="–"/>
                <a:defRPr/>
              </a:pPr>
              <a:r>
                <a:rPr lang="en-US" sz="2400" dirty="0">
                  <a:latin typeface="+mn-lt"/>
                  <a:cs typeface="+mn-cs"/>
                  <a:sym typeface="Symbol" pitchFamily="18" charset="2"/>
                </a:rPr>
                <a:t>No loss </a:t>
              </a:r>
              <a:r>
                <a:rPr lang="en-US" sz="2400" dirty="0">
                  <a:latin typeface="+mn-lt"/>
                  <a:cs typeface="+mn-cs"/>
                  <a:sym typeface="Symbol"/>
                </a:rPr>
                <a:t> </a:t>
              </a:r>
              <a:r>
                <a:rPr lang="en-US" sz="2400" dirty="0">
                  <a:latin typeface="+mn-lt"/>
                  <a:cs typeface="+mn-cs"/>
                  <a:sym typeface="Symbol" pitchFamily="18" charset="2"/>
                </a:rPr>
                <a:t>compute one token per reception</a:t>
              </a:r>
            </a:p>
          </p:txBody>
        </p:sp>
        <p:sp>
          <p:nvSpPr>
            <p:cNvPr id="26634" name="Text Box 8"/>
            <p:cNvSpPr txBox="1">
              <a:spLocks noChangeArrowheads="1"/>
            </p:cNvSpPr>
            <p:nvPr/>
          </p:nvSpPr>
          <p:spPr bwMode="auto">
            <a:xfrm>
              <a:off x="4038600" y="5105400"/>
              <a:ext cx="492125" cy="297517"/>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sp>
          <p:nvSpPr>
            <p:cNvPr id="26635" name="Text Box 8"/>
            <p:cNvSpPr txBox="1">
              <a:spLocks noChangeArrowheads="1"/>
            </p:cNvSpPr>
            <p:nvPr/>
          </p:nvSpPr>
          <p:spPr bwMode="auto">
            <a:xfrm>
              <a:off x="5029200" y="5105400"/>
              <a:ext cx="492125" cy="297517"/>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sp>
          <p:nvSpPr>
            <p:cNvPr id="26636" name="Text Box 8"/>
            <p:cNvSpPr txBox="1">
              <a:spLocks noChangeArrowheads="1"/>
            </p:cNvSpPr>
            <p:nvPr/>
          </p:nvSpPr>
          <p:spPr bwMode="auto">
            <a:xfrm>
              <a:off x="2971800" y="5105400"/>
              <a:ext cx="415925" cy="297517"/>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sp>
          <p:nvSpPr>
            <p:cNvPr id="26637" name="Text Box 8"/>
            <p:cNvSpPr txBox="1">
              <a:spLocks noChangeArrowheads="1"/>
            </p:cNvSpPr>
            <p:nvPr/>
          </p:nvSpPr>
          <p:spPr bwMode="auto">
            <a:xfrm>
              <a:off x="2895600" y="4191000"/>
              <a:ext cx="415925" cy="297517"/>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sp>
          <p:nvSpPr>
            <p:cNvPr id="26638" name="Text Box 8"/>
            <p:cNvSpPr txBox="1">
              <a:spLocks noChangeArrowheads="1"/>
            </p:cNvSpPr>
            <p:nvPr/>
          </p:nvSpPr>
          <p:spPr bwMode="auto">
            <a:xfrm>
              <a:off x="7467600" y="4191000"/>
              <a:ext cx="415925" cy="297517"/>
            </a:xfrm>
            <a:prstGeom prst="rect">
              <a:avLst/>
            </a:prstGeom>
            <a:noFill/>
            <a:ln w="50800" algn="ctr">
              <a:noFill/>
              <a:miter lim="800000"/>
              <a:headEnd/>
              <a:tailEnd/>
            </a:ln>
          </p:spPr>
          <p:txBody>
            <a:bodyPr>
              <a:spAutoFit/>
            </a:bodyPr>
            <a:lstStyle/>
            <a:p>
              <a:r>
                <a:rPr lang="en-US" sz="2000" baseline="-25000" dirty="0">
                  <a:latin typeface="Calibri" pitchFamily="34" charset="0"/>
                </a:rPr>
                <a:t>AB</a:t>
              </a:r>
            </a:p>
          </p:txBody>
        </p:sp>
      </p:grpSp>
    </p:spTree>
    <p:custDataLst>
      <p:tags r:id="rId1"/>
    </p:custDataLst>
  </p:cSld>
  <p:clrMapOvr>
    <a:masterClrMapping/>
  </p:clrMapOvr>
  <p:transition advTm="10960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SlyFi: Discovery/Binding</a:t>
            </a:r>
          </a:p>
        </p:txBody>
      </p:sp>
      <p:sp>
        <p:nvSpPr>
          <p:cNvPr id="24579" name="Content Placeholder 62"/>
          <p:cNvSpPr>
            <a:spLocks noGrp="1"/>
          </p:cNvSpPr>
          <p:nvPr>
            <p:ph idx="1"/>
          </p:nvPr>
        </p:nvSpPr>
        <p:spPr>
          <a:xfrm>
            <a:off x="457200" y="1447800"/>
            <a:ext cx="8229600" cy="1905000"/>
          </a:xfrm>
        </p:spPr>
        <p:txBody>
          <a:bodyPr/>
          <a:lstStyle/>
          <a:p>
            <a:pPr marL="223838" indent="-219075" eaLnBrk="1" hangingPunct="1"/>
            <a:r>
              <a:rPr lang="en-US" sz="2800" dirty="0" smtClean="0"/>
              <a:t>Discovery &amp; binding messages:</a:t>
            </a:r>
          </a:p>
          <a:p>
            <a:pPr marL="623888" lvl="1" indent="-219075" eaLnBrk="1" hangingPunct="1"/>
            <a:r>
              <a:rPr lang="en-US" sz="2400" dirty="0" smtClean="0"/>
              <a:t>Often sent when other party is not present</a:t>
            </a:r>
            <a:endParaRPr lang="en-US" sz="2000" dirty="0" smtClean="0"/>
          </a:p>
          <a:p>
            <a:pPr marL="623888" lvl="1" indent="-219075" eaLnBrk="1" hangingPunct="1">
              <a:buFont typeface="Arial" charset="0"/>
              <a:buNone/>
            </a:pPr>
            <a:r>
              <a:rPr lang="en-US" sz="2400" dirty="0" smtClean="0">
                <a:sym typeface="Symbol" pitchFamily="18" charset="2"/>
              </a:rPr>
              <a:t> </a:t>
            </a:r>
            <a:r>
              <a:rPr lang="en-US" sz="2400" dirty="0" smtClean="0"/>
              <a:t>Can’t expect most messages to be delivered</a:t>
            </a:r>
          </a:p>
          <a:p>
            <a:pPr marL="623888" lvl="1" indent="-219075" eaLnBrk="1" hangingPunct="1">
              <a:buFont typeface="Arial" charset="0"/>
              <a:buNone/>
            </a:pPr>
            <a:r>
              <a:rPr lang="en-US" sz="2400" dirty="0" smtClean="0">
                <a:sym typeface="Symbol" pitchFamily="18" charset="2"/>
              </a:rPr>
              <a:t> Can’t rely on transmission reception to synchronize </a:t>
            </a:r>
            <a:r>
              <a:rPr lang="en-US" sz="2400" i="1" dirty="0" err="1" smtClean="0">
                <a:sym typeface="Symbol" pitchFamily="18" charset="2"/>
              </a:rPr>
              <a:t>i</a:t>
            </a:r>
            <a:endParaRPr lang="en-US" i="1" dirty="0" smtClean="0"/>
          </a:p>
        </p:txBody>
      </p:sp>
      <p:sp>
        <p:nvSpPr>
          <p:cNvPr id="28" name="Slide Number Placeholder 27"/>
          <p:cNvSpPr>
            <a:spLocks noGrp="1"/>
          </p:cNvSpPr>
          <p:nvPr>
            <p:ph type="sldNum" sz="quarter" idx="12"/>
          </p:nvPr>
        </p:nvSpPr>
        <p:spPr/>
        <p:txBody>
          <a:bodyPr/>
          <a:lstStyle/>
          <a:p>
            <a:pPr>
              <a:defRPr/>
            </a:pPr>
            <a:fld id="{E4A95E25-410B-4AC6-A9C7-D1DEF84B70EC}" type="slidenum">
              <a:rPr lang="en-US"/>
              <a:pPr>
                <a:defRPr/>
              </a:pPr>
              <a:t>25</a:t>
            </a:fld>
            <a:endParaRPr lang="en-US" dirty="0"/>
          </a:p>
        </p:txBody>
      </p:sp>
      <p:pic>
        <p:nvPicPr>
          <p:cNvPr id="24595" name="Picture 18" descr="dell_laptop_0_0"/>
          <p:cNvPicPr>
            <a:picLocks noChangeAspect="1" noChangeArrowheads="1"/>
          </p:cNvPicPr>
          <p:nvPr/>
        </p:nvPicPr>
        <p:blipFill>
          <a:blip r:embed="rId4" cstate="screen"/>
          <a:srcRect/>
          <a:stretch>
            <a:fillRect/>
          </a:stretch>
        </p:blipFill>
        <p:spPr bwMode="auto">
          <a:xfrm>
            <a:off x="1749245" y="3861467"/>
            <a:ext cx="679450" cy="577850"/>
          </a:xfrm>
          <a:prstGeom prst="rect">
            <a:avLst/>
          </a:prstGeom>
          <a:noFill/>
          <a:ln w="9525">
            <a:noFill/>
            <a:miter lim="800000"/>
            <a:headEnd/>
            <a:tailEnd/>
          </a:ln>
        </p:spPr>
      </p:pic>
      <p:pic>
        <p:nvPicPr>
          <p:cNvPr id="24597" name="Picture 20" descr="alice.png"/>
          <p:cNvPicPr>
            <a:picLocks noChangeAspect="1"/>
          </p:cNvPicPr>
          <p:nvPr/>
        </p:nvPicPr>
        <p:blipFill>
          <a:blip r:embed="rId5"/>
          <a:srcRect/>
          <a:stretch>
            <a:fillRect/>
          </a:stretch>
        </p:blipFill>
        <p:spPr bwMode="auto">
          <a:xfrm>
            <a:off x="1293632" y="3645567"/>
            <a:ext cx="688975" cy="701675"/>
          </a:xfrm>
          <a:prstGeom prst="rect">
            <a:avLst/>
          </a:prstGeom>
          <a:noFill/>
          <a:ln w="9525">
            <a:noFill/>
            <a:miter lim="800000"/>
            <a:headEnd/>
            <a:tailEnd/>
          </a:ln>
        </p:spPr>
      </p:pic>
      <p:pic>
        <p:nvPicPr>
          <p:cNvPr id="24599" name="Picture 8" descr="waves"/>
          <p:cNvPicPr>
            <a:picLocks noChangeAspect="1" noChangeArrowheads="1"/>
          </p:cNvPicPr>
          <p:nvPr/>
        </p:nvPicPr>
        <p:blipFill>
          <a:blip r:embed="rId6"/>
          <a:srcRect/>
          <a:stretch>
            <a:fillRect/>
          </a:stretch>
        </p:blipFill>
        <p:spPr bwMode="auto">
          <a:xfrm rot="5617114">
            <a:off x="2340588" y="3846386"/>
            <a:ext cx="511175" cy="439738"/>
          </a:xfrm>
          <a:prstGeom prst="rect">
            <a:avLst/>
          </a:prstGeom>
          <a:noFill/>
          <a:ln w="9525">
            <a:noFill/>
            <a:miter lim="800000"/>
            <a:headEnd/>
            <a:tailEnd/>
          </a:ln>
        </p:spPr>
      </p:pic>
      <p:grpSp>
        <p:nvGrpSpPr>
          <p:cNvPr id="6" name="Group 35"/>
          <p:cNvGrpSpPr/>
          <p:nvPr/>
        </p:nvGrpSpPr>
        <p:grpSpPr>
          <a:xfrm>
            <a:off x="2971800" y="3733800"/>
            <a:ext cx="2971800" cy="485775"/>
            <a:chOff x="2895600" y="4772025"/>
            <a:chExt cx="2971800" cy="485775"/>
          </a:xfrm>
          <a:effectLst/>
        </p:grpSpPr>
        <p:sp>
          <p:nvSpPr>
            <p:cNvPr id="17" name="Rectangle 16"/>
            <p:cNvSpPr/>
            <p:nvPr/>
          </p:nvSpPr>
          <p:spPr bwMode="auto">
            <a:xfrm>
              <a:off x="3505200" y="4876800"/>
              <a:ext cx="2362200" cy="381000"/>
            </a:xfrm>
            <a:prstGeom prst="rect">
              <a:avLst/>
            </a:prstGeom>
            <a:blipFill>
              <a:blip r:embed="rId7"/>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Is Bob’s Network here?</a:t>
              </a:r>
              <a:endParaRPr lang="en-US" dirty="0">
                <a:solidFill>
                  <a:schemeClr val="tx1"/>
                </a:solidFill>
              </a:endParaRPr>
            </a:p>
          </p:txBody>
        </p:sp>
        <p:grpSp>
          <p:nvGrpSpPr>
            <p:cNvPr id="7" name="Group 83"/>
            <p:cNvGrpSpPr>
              <a:grpSpLocks/>
            </p:cNvGrpSpPr>
            <p:nvPr/>
          </p:nvGrpSpPr>
          <p:grpSpPr bwMode="auto">
            <a:xfrm>
              <a:off x="2895600" y="4772025"/>
              <a:ext cx="685800" cy="485775"/>
              <a:chOff x="2895600" y="4772764"/>
              <a:chExt cx="685800" cy="485036"/>
            </a:xfrm>
          </p:grpSpPr>
          <p:sp>
            <p:nvSpPr>
              <p:cNvPr id="69" name="Rectangle 45"/>
              <p:cNvSpPr>
                <a:spLocks noChangeArrowheads="1"/>
              </p:cNvSpPr>
              <p:nvPr/>
            </p:nvSpPr>
            <p:spPr bwMode="auto">
              <a:xfrm>
                <a:off x="2895600" y="4877380"/>
                <a:ext cx="609600" cy="380420"/>
              </a:xfrm>
              <a:prstGeom prst="rect">
                <a:avLst/>
              </a:prstGeom>
              <a:blipFill>
                <a:blip r:embed="rId7"/>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4611" name="Text Box 8"/>
              <p:cNvSpPr txBox="1">
                <a:spLocks noChangeArrowheads="1"/>
              </p:cNvSpPr>
              <p:nvPr/>
            </p:nvSpPr>
            <p:spPr bwMode="auto">
              <a:xfrm>
                <a:off x="3124200" y="4772764"/>
                <a:ext cx="457200" cy="338554"/>
              </a:xfrm>
              <a:prstGeom prst="rect">
                <a:avLst/>
              </a:prstGeom>
              <a:noFill/>
              <a:ln w="50800" algn="ctr">
                <a:noFill/>
                <a:miter lim="800000"/>
                <a:headEnd/>
                <a:tailEnd/>
              </a:ln>
            </p:spPr>
            <p:txBody>
              <a:bodyPr>
                <a:spAutoFit/>
              </a:bodyPr>
              <a:lstStyle/>
              <a:p>
                <a:r>
                  <a:rPr lang="en-US" sz="2400" b="1" baseline="-25000" dirty="0">
                    <a:latin typeface="Calibri" pitchFamily="34" charset="0"/>
                  </a:rPr>
                  <a:t>AB</a:t>
                </a:r>
              </a:p>
            </p:txBody>
          </p:sp>
        </p:grpSp>
      </p:grpSp>
      <p:sp>
        <p:nvSpPr>
          <p:cNvPr id="38" name="TextBox 37"/>
          <p:cNvSpPr txBox="1"/>
          <p:nvPr/>
        </p:nvSpPr>
        <p:spPr>
          <a:xfrm>
            <a:off x="6246813" y="5473700"/>
            <a:ext cx="689612" cy="461665"/>
          </a:xfrm>
          <a:prstGeom prst="rect">
            <a:avLst/>
          </a:prstGeom>
          <a:noFill/>
        </p:spPr>
        <p:txBody>
          <a:bodyPr wrap="none" rtlCol="0">
            <a:spAutoFit/>
          </a:bodyPr>
          <a:lstStyle/>
          <a:p>
            <a:r>
              <a:rPr lang="en-US" sz="2400" b="1" i="1" dirty="0" err="1" smtClean="0">
                <a:solidFill>
                  <a:srgbClr val="FF0000"/>
                </a:solidFill>
                <a:latin typeface="+mj-lt"/>
              </a:rPr>
              <a:t>i</a:t>
            </a:r>
            <a:r>
              <a:rPr lang="en-US" sz="2400" b="1" dirty="0" smtClean="0">
                <a:solidFill>
                  <a:srgbClr val="FF0000"/>
                </a:solidFill>
                <a:latin typeface="+mj-lt"/>
              </a:rPr>
              <a:t> = ?</a:t>
            </a:r>
            <a:endParaRPr lang="en-US" sz="2400" b="1" dirty="0">
              <a:solidFill>
                <a:srgbClr val="FF0000"/>
              </a:solidFill>
              <a:latin typeface="+mj-lt"/>
            </a:endParaRPr>
          </a:p>
        </p:txBody>
      </p:sp>
      <p:grpSp>
        <p:nvGrpSpPr>
          <p:cNvPr id="40" name="Group 35"/>
          <p:cNvGrpSpPr/>
          <p:nvPr/>
        </p:nvGrpSpPr>
        <p:grpSpPr>
          <a:xfrm>
            <a:off x="2970213" y="4330700"/>
            <a:ext cx="2971800" cy="485776"/>
            <a:chOff x="2895600" y="4772034"/>
            <a:chExt cx="2971800" cy="485776"/>
          </a:xfrm>
          <a:effectLst/>
        </p:grpSpPr>
        <p:sp>
          <p:nvSpPr>
            <p:cNvPr id="41" name="Rectangle 40"/>
            <p:cNvSpPr/>
            <p:nvPr/>
          </p:nvSpPr>
          <p:spPr bwMode="auto">
            <a:xfrm>
              <a:off x="3505200" y="4876800"/>
              <a:ext cx="2362200" cy="381000"/>
            </a:xfrm>
            <a:prstGeom prst="rect">
              <a:avLst/>
            </a:prstGeom>
            <a:blipFill>
              <a:blip r:embed="rId7"/>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Is Bob’s Network here?</a:t>
              </a:r>
              <a:endParaRPr lang="en-US" dirty="0">
                <a:solidFill>
                  <a:schemeClr val="tx1"/>
                </a:solidFill>
              </a:endParaRPr>
            </a:p>
          </p:txBody>
        </p:sp>
        <p:grpSp>
          <p:nvGrpSpPr>
            <p:cNvPr id="42" name="Group 83"/>
            <p:cNvGrpSpPr>
              <a:grpSpLocks/>
            </p:cNvGrpSpPr>
            <p:nvPr/>
          </p:nvGrpSpPr>
          <p:grpSpPr bwMode="auto">
            <a:xfrm>
              <a:off x="2895600" y="4772034"/>
              <a:ext cx="685800" cy="485776"/>
              <a:chOff x="2895600" y="4772764"/>
              <a:chExt cx="685800" cy="485036"/>
            </a:xfrm>
          </p:grpSpPr>
          <p:sp>
            <p:nvSpPr>
              <p:cNvPr id="43" name="Rectangle 45"/>
              <p:cNvSpPr>
                <a:spLocks noChangeArrowheads="1"/>
              </p:cNvSpPr>
              <p:nvPr/>
            </p:nvSpPr>
            <p:spPr bwMode="auto">
              <a:xfrm>
                <a:off x="2895600" y="4877380"/>
                <a:ext cx="609600" cy="380420"/>
              </a:xfrm>
              <a:prstGeom prst="rect">
                <a:avLst/>
              </a:prstGeom>
              <a:blipFill>
                <a:blip r:embed="rId7"/>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r>
                  <a:rPr lang="en-US" sz="2400" b="1" i="1" baseline="-25000" dirty="0" smtClean="0">
                    <a:solidFill>
                      <a:schemeClr val="tx1"/>
                    </a:solidFill>
                  </a:rPr>
                  <a:t>+1</a:t>
                </a:r>
                <a:endParaRPr lang="en-US" sz="2400" b="1" i="1" dirty="0">
                  <a:solidFill>
                    <a:schemeClr val="tx1"/>
                  </a:solidFill>
                </a:endParaRPr>
              </a:p>
            </p:txBody>
          </p:sp>
          <p:sp>
            <p:nvSpPr>
              <p:cNvPr id="44" name="Text Box 8"/>
              <p:cNvSpPr txBox="1">
                <a:spLocks noChangeArrowheads="1"/>
              </p:cNvSpPr>
              <p:nvPr/>
            </p:nvSpPr>
            <p:spPr bwMode="auto">
              <a:xfrm>
                <a:off x="3124200" y="4772764"/>
                <a:ext cx="457200" cy="338554"/>
              </a:xfrm>
              <a:prstGeom prst="rect">
                <a:avLst/>
              </a:prstGeom>
              <a:noFill/>
              <a:ln w="50800" algn="ctr">
                <a:noFill/>
                <a:miter lim="800000"/>
                <a:headEnd/>
                <a:tailEnd/>
              </a:ln>
            </p:spPr>
            <p:txBody>
              <a:bodyPr>
                <a:spAutoFit/>
              </a:bodyPr>
              <a:lstStyle/>
              <a:p>
                <a:r>
                  <a:rPr lang="en-US" sz="2400" b="1" baseline="-25000" dirty="0">
                    <a:latin typeface="Calibri" pitchFamily="34" charset="0"/>
                  </a:rPr>
                  <a:t>AB</a:t>
                </a:r>
              </a:p>
            </p:txBody>
          </p:sp>
        </p:grpSp>
      </p:grpSp>
      <p:grpSp>
        <p:nvGrpSpPr>
          <p:cNvPr id="45" name="Group 35"/>
          <p:cNvGrpSpPr/>
          <p:nvPr/>
        </p:nvGrpSpPr>
        <p:grpSpPr>
          <a:xfrm>
            <a:off x="2970213" y="5778500"/>
            <a:ext cx="2971800" cy="485776"/>
            <a:chOff x="2895600" y="4772034"/>
            <a:chExt cx="2971800" cy="485776"/>
          </a:xfrm>
          <a:effectLst/>
        </p:grpSpPr>
        <p:sp>
          <p:nvSpPr>
            <p:cNvPr id="46" name="Rectangle 45"/>
            <p:cNvSpPr/>
            <p:nvPr/>
          </p:nvSpPr>
          <p:spPr bwMode="auto">
            <a:xfrm>
              <a:off x="3505200" y="4876800"/>
              <a:ext cx="2362200" cy="381000"/>
            </a:xfrm>
            <a:prstGeom prst="rect">
              <a:avLst/>
            </a:prstGeom>
            <a:blipFill>
              <a:blip r:embed="rId7"/>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Is Bob’s Network here?</a:t>
              </a:r>
              <a:endParaRPr lang="en-US" dirty="0">
                <a:solidFill>
                  <a:schemeClr val="tx1"/>
                </a:solidFill>
              </a:endParaRPr>
            </a:p>
          </p:txBody>
        </p:sp>
        <p:grpSp>
          <p:nvGrpSpPr>
            <p:cNvPr id="47" name="Group 83"/>
            <p:cNvGrpSpPr>
              <a:grpSpLocks/>
            </p:cNvGrpSpPr>
            <p:nvPr/>
          </p:nvGrpSpPr>
          <p:grpSpPr bwMode="auto">
            <a:xfrm>
              <a:off x="2895600" y="4772034"/>
              <a:ext cx="685800" cy="485776"/>
              <a:chOff x="2895600" y="4772764"/>
              <a:chExt cx="685800" cy="485036"/>
            </a:xfrm>
          </p:grpSpPr>
          <p:sp>
            <p:nvSpPr>
              <p:cNvPr id="48" name="Rectangle 45"/>
              <p:cNvSpPr>
                <a:spLocks noChangeArrowheads="1"/>
              </p:cNvSpPr>
              <p:nvPr/>
            </p:nvSpPr>
            <p:spPr bwMode="auto">
              <a:xfrm>
                <a:off x="2895600" y="4877380"/>
                <a:ext cx="609600" cy="380420"/>
              </a:xfrm>
              <a:prstGeom prst="rect">
                <a:avLst/>
              </a:prstGeom>
              <a:blipFill>
                <a:blip r:embed="rId7"/>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r>
                  <a:rPr lang="en-US" sz="2400" b="1" i="1" baseline="-25000" dirty="0" smtClean="0">
                    <a:solidFill>
                      <a:schemeClr val="tx1"/>
                    </a:solidFill>
                  </a:rPr>
                  <a:t>+3</a:t>
                </a:r>
                <a:endParaRPr lang="en-US" sz="2400" b="1" i="1" dirty="0">
                  <a:solidFill>
                    <a:schemeClr val="tx1"/>
                  </a:solidFill>
                </a:endParaRPr>
              </a:p>
            </p:txBody>
          </p:sp>
          <p:sp>
            <p:nvSpPr>
              <p:cNvPr id="49" name="Text Box 8"/>
              <p:cNvSpPr txBox="1">
                <a:spLocks noChangeArrowheads="1"/>
              </p:cNvSpPr>
              <p:nvPr/>
            </p:nvSpPr>
            <p:spPr bwMode="auto">
              <a:xfrm>
                <a:off x="3124200" y="4772764"/>
                <a:ext cx="457200" cy="338554"/>
              </a:xfrm>
              <a:prstGeom prst="rect">
                <a:avLst/>
              </a:prstGeom>
              <a:noFill/>
              <a:ln w="50800" algn="ctr">
                <a:noFill/>
                <a:miter lim="800000"/>
                <a:headEnd/>
                <a:tailEnd/>
              </a:ln>
            </p:spPr>
            <p:txBody>
              <a:bodyPr>
                <a:spAutoFit/>
              </a:bodyPr>
              <a:lstStyle/>
              <a:p>
                <a:r>
                  <a:rPr lang="en-US" sz="2400" b="1" baseline="-25000" dirty="0">
                    <a:latin typeface="Calibri" pitchFamily="34" charset="0"/>
                  </a:rPr>
                  <a:t>AB</a:t>
                </a:r>
              </a:p>
            </p:txBody>
          </p:sp>
        </p:grpSp>
      </p:grpSp>
      <p:grpSp>
        <p:nvGrpSpPr>
          <p:cNvPr id="50" name="Group 35"/>
          <p:cNvGrpSpPr/>
          <p:nvPr/>
        </p:nvGrpSpPr>
        <p:grpSpPr>
          <a:xfrm>
            <a:off x="2970213" y="4940300"/>
            <a:ext cx="2971800" cy="485775"/>
            <a:chOff x="2895600" y="4772025"/>
            <a:chExt cx="2971800" cy="485775"/>
          </a:xfrm>
          <a:effectLst/>
        </p:grpSpPr>
        <p:sp>
          <p:nvSpPr>
            <p:cNvPr id="51" name="Rectangle 50"/>
            <p:cNvSpPr/>
            <p:nvPr/>
          </p:nvSpPr>
          <p:spPr bwMode="auto">
            <a:xfrm>
              <a:off x="3505200" y="4876800"/>
              <a:ext cx="2362200" cy="381000"/>
            </a:xfrm>
            <a:prstGeom prst="rect">
              <a:avLst/>
            </a:prstGeom>
            <a:blipFill>
              <a:blip r:embed="rId7"/>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Is Bob’s Network here?</a:t>
              </a:r>
              <a:endParaRPr lang="en-US" dirty="0">
                <a:solidFill>
                  <a:schemeClr val="tx1"/>
                </a:solidFill>
              </a:endParaRPr>
            </a:p>
          </p:txBody>
        </p:sp>
        <p:grpSp>
          <p:nvGrpSpPr>
            <p:cNvPr id="52" name="Group 83"/>
            <p:cNvGrpSpPr>
              <a:grpSpLocks/>
            </p:cNvGrpSpPr>
            <p:nvPr/>
          </p:nvGrpSpPr>
          <p:grpSpPr bwMode="auto">
            <a:xfrm>
              <a:off x="2895600" y="4772034"/>
              <a:ext cx="685800" cy="485776"/>
              <a:chOff x="2895600" y="4772764"/>
              <a:chExt cx="685800" cy="485036"/>
            </a:xfrm>
          </p:grpSpPr>
          <p:sp>
            <p:nvSpPr>
              <p:cNvPr id="53" name="Rectangle 45"/>
              <p:cNvSpPr>
                <a:spLocks noChangeArrowheads="1"/>
              </p:cNvSpPr>
              <p:nvPr/>
            </p:nvSpPr>
            <p:spPr bwMode="auto">
              <a:xfrm>
                <a:off x="2895600" y="4877380"/>
                <a:ext cx="609600" cy="380420"/>
              </a:xfrm>
              <a:prstGeom prst="rect">
                <a:avLst/>
              </a:prstGeom>
              <a:blipFill>
                <a:blip r:embed="rId7"/>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r>
                  <a:rPr lang="en-US" sz="2400" b="1" i="1" baseline="-25000" dirty="0" smtClean="0">
                    <a:solidFill>
                      <a:schemeClr val="tx1"/>
                    </a:solidFill>
                  </a:rPr>
                  <a:t>+2</a:t>
                </a:r>
                <a:endParaRPr lang="en-US" sz="2400" b="1" i="1" dirty="0">
                  <a:solidFill>
                    <a:schemeClr val="tx1"/>
                  </a:solidFill>
                </a:endParaRPr>
              </a:p>
            </p:txBody>
          </p:sp>
          <p:sp>
            <p:nvSpPr>
              <p:cNvPr id="54" name="Text Box 8"/>
              <p:cNvSpPr txBox="1">
                <a:spLocks noChangeArrowheads="1"/>
              </p:cNvSpPr>
              <p:nvPr/>
            </p:nvSpPr>
            <p:spPr bwMode="auto">
              <a:xfrm>
                <a:off x="3124200" y="4772764"/>
                <a:ext cx="457200" cy="338554"/>
              </a:xfrm>
              <a:prstGeom prst="rect">
                <a:avLst/>
              </a:prstGeom>
              <a:noFill/>
              <a:ln w="50800" algn="ctr">
                <a:noFill/>
                <a:miter lim="800000"/>
                <a:headEnd/>
                <a:tailEnd/>
              </a:ln>
            </p:spPr>
            <p:txBody>
              <a:bodyPr>
                <a:spAutoFit/>
              </a:bodyPr>
              <a:lstStyle/>
              <a:p>
                <a:r>
                  <a:rPr lang="en-US" sz="2400" b="1" baseline="-25000" dirty="0">
                    <a:latin typeface="Calibri" pitchFamily="34" charset="0"/>
                  </a:rPr>
                  <a:t>AB</a:t>
                </a:r>
              </a:p>
            </p:txBody>
          </p:sp>
        </p:grpSp>
      </p:grpSp>
      <p:sp>
        <p:nvSpPr>
          <p:cNvPr id="55" name="TextBox 54"/>
          <p:cNvSpPr txBox="1"/>
          <p:nvPr/>
        </p:nvSpPr>
        <p:spPr>
          <a:xfrm rot="5400000">
            <a:off x="4374079" y="4146034"/>
            <a:ext cx="304800" cy="369332"/>
          </a:xfrm>
          <a:prstGeom prst="rect">
            <a:avLst/>
          </a:prstGeom>
          <a:noFill/>
        </p:spPr>
        <p:txBody>
          <a:bodyPr wrap="square" rtlCol="0">
            <a:spAutoFit/>
          </a:bodyPr>
          <a:lstStyle/>
          <a:p>
            <a:r>
              <a:rPr lang="en-US" b="1" dirty="0" smtClean="0">
                <a:latin typeface="Arial Narrow" pitchFamily="34" charset="0"/>
              </a:rPr>
              <a:t>..</a:t>
            </a:r>
            <a:endParaRPr lang="en-US" b="1" dirty="0">
              <a:latin typeface="Arial Narrow" pitchFamily="34" charset="0"/>
            </a:endParaRPr>
          </a:p>
        </p:txBody>
      </p:sp>
      <p:sp>
        <p:nvSpPr>
          <p:cNvPr id="56" name="TextBox 55"/>
          <p:cNvSpPr txBox="1"/>
          <p:nvPr/>
        </p:nvSpPr>
        <p:spPr>
          <a:xfrm rot="5400000">
            <a:off x="4374079" y="4755634"/>
            <a:ext cx="304800" cy="369332"/>
          </a:xfrm>
          <a:prstGeom prst="rect">
            <a:avLst/>
          </a:prstGeom>
          <a:noFill/>
        </p:spPr>
        <p:txBody>
          <a:bodyPr wrap="square" rtlCol="0">
            <a:spAutoFit/>
          </a:bodyPr>
          <a:lstStyle/>
          <a:p>
            <a:r>
              <a:rPr lang="en-US" b="1" dirty="0" smtClean="0">
                <a:latin typeface="Arial Narrow" pitchFamily="34" charset="0"/>
              </a:rPr>
              <a:t>..</a:t>
            </a:r>
            <a:endParaRPr lang="en-US" b="1" dirty="0">
              <a:latin typeface="Arial Narrow" pitchFamily="34" charset="0"/>
            </a:endParaRPr>
          </a:p>
        </p:txBody>
      </p:sp>
      <p:sp>
        <p:nvSpPr>
          <p:cNvPr id="57" name="TextBox 56"/>
          <p:cNvSpPr txBox="1"/>
          <p:nvPr/>
        </p:nvSpPr>
        <p:spPr>
          <a:xfrm rot="5400000">
            <a:off x="4221679" y="5517634"/>
            <a:ext cx="609600" cy="369332"/>
          </a:xfrm>
          <a:prstGeom prst="rect">
            <a:avLst/>
          </a:prstGeom>
          <a:noFill/>
        </p:spPr>
        <p:txBody>
          <a:bodyPr wrap="square" rtlCol="0">
            <a:spAutoFit/>
          </a:bodyPr>
          <a:lstStyle/>
          <a:p>
            <a:r>
              <a:rPr lang="en-US" b="1" dirty="0" smtClean="0">
                <a:latin typeface="Arial Narrow" pitchFamily="34" charset="0"/>
              </a:rPr>
              <a:t>…...</a:t>
            </a:r>
            <a:endParaRPr lang="en-US" b="1" dirty="0">
              <a:latin typeface="Arial Narrow" pitchFamily="34" charset="0"/>
            </a:endParaRPr>
          </a:p>
        </p:txBody>
      </p:sp>
      <p:pic>
        <p:nvPicPr>
          <p:cNvPr id="58" name="Picture 19" descr="ap2"/>
          <p:cNvPicPr>
            <a:picLocks noChangeAspect="1" noChangeArrowheads="1"/>
          </p:cNvPicPr>
          <p:nvPr/>
        </p:nvPicPr>
        <p:blipFill>
          <a:blip r:embed="rId8" cstate="screen"/>
          <a:srcRect/>
          <a:stretch>
            <a:fillRect/>
          </a:stretch>
        </p:blipFill>
        <p:spPr bwMode="auto">
          <a:xfrm>
            <a:off x="6315075" y="5811837"/>
            <a:ext cx="612775" cy="612775"/>
          </a:xfrm>
          <a:prstGeom prst="rect">
            <a:avLst/>
          </a:prstGeom>
          <a:noFill/>
          <a:ln w="9525">
            <a:noFill/>
            <a:miter lim="800000"/>
            <a:headEnd/>
            <a:tailEnd/>
          </a:ln>
        </p:spPr>
      </p:pic>
      <p:pic>
        <p:nvPicPr>
          <p:cNvPr id="59" name="Picture 21" descr="bob.png"/>
          <p:cNvPicPr>
            <a:picLocks noChangeAspect="1"/>
          </p:cNvPicPr>
          <p:nvPr/>
        </p:nvPicPr>
        <p:blipFill>
          <a:blip r:embed="rId9" cstate="screen"/>
          <a:srcRect/>
          <a:stretch>
            <a:fillRect/>
          </a:stretch>
        </p:blipFill>
        <p:spPr bwMode="auto">
          <a:xfrm>
            <a:off x="6780213" y="5778500"/>
            <a:ext cx="687387" cy="706437"/>
          </a:xfrm>
          <a:prstGeom prst="rect">
            <a:avLst/>
          </a:prstGeom>
          <a:noFill/>
          <a:ln w="9525">
            <a:noFill/>
            <a:miter lim="800000"/>
            <a:headEnd/>
            <a:tailEnd/>
          </a:ln>
        </p:spPr>
      </p:pic>
      <p:sp>
        <p:nvSpPr>
          <p:cNvPr id="60" name="TextBox 59"/>
          <p:cNvSpPr txBox="1"/>
          <p:nvPr/>
        </p:nvSpPr>
        <p:spPr>
          <a:xfrm>
            <a:off x="6246813" y="3797300"/>
            <a:ext cx="800219" cy="369332"/>
          </a:xfrm>
          <a:prstGeom prst="rect">
            <a:avLst/>
          </a:prstGeom>
          <a:noFill/>
        </p:spPr>
        <p:txBody>
          <a:bodyPr wrap="none" rtlCol="0">
            <a:spAutoFit/>
          </a:bodyPr>
          <a:lstStyle/>
          <a:p>
            <a:r>
              <a:rPr lang="en-US" dirty="0" smtClean="0"/>
              <a:t>Nope.</a:t>
            </a:r>
            <a:endParaRPr lang="en-US" dirty="0"/>
          </a:p>
        </p:txBody>
      </p:sp>
      <p:sp>
        <p:nvSpPr>
          <p:cNvPr id="61" name="TextBox 60"/>
          <p:cNvSpPr txBox="1"/>
          <p:nvPr/>
        </p:nvSpPr>
        <p:spPr>
          <a:xfrm>
            <a:off x="6246813" y="4406900"/>
            <a:ext cx="800219" cy="369332"/>
          </a:xfrm>
          <a:prstGeom prst="rect">
            <a:avLst/>
          </a:prstGeom>
          <a:noFill/>
        </p:spPr>
        <p:txBody>
          <a:bodyPr wrap="none" rtlCol="0">
            <a:spAutoFit/>
          </a:bodyPr>
          <a:lstStyle/>
          <a:p>
            <a:r>
              <a:rPr lang="en-US" dirty="0" smtClean="0"/>
              <a:t>Nope.</a:t>
            </a:r>
            <a:endParaRPr lang="en-US" dirty="0"/>
          </a:p>
        </p:txBody>
      </p:sp>
      <p:sp>
        <p:nvSpPr>
          <p:cNvPr id="62" name="TextBox 61"/>
          <p:cNvSpPr txBox="1"/>
          <p:nvPr/>
        </p:nvSpPr>
        <p:spPr>
          <a:xfrm>
            <a:off x="6246813" y="5016500"/>
            <a:ext cx="800219" cy="369332"/>
          </a:xfrm>
          <a:prstGeom prst="rect">
            <a:avLst/>
          </a:prstGeom>
          <a:noFill/>
        </p:spPr>
        <p:txBody>
          <a:bodyPr wrap="none" rtlCol="0">
            <a:spAutoFit/>
          </a:bodyPr>
          <a:lstStyle/>
          <a:p>
            <a:r>
              <a:rPr lang="en-US" dirty="0" smtClean="0"/>
              <a:t>Nope.</a:t>
            </a:r>
            <a:endParaRPr lang="en-US" dirty="0"/>
          </a:p>
        </p:txBody>
      </p:sp>
    </p:spTree>
    <p:custDataLst>
      <p:tags r:id="rId1"/>
    </p:custDataLst>
  </p:cSld>
  <p:clrMapOvr>
    <a:masterClrMapping/>
  </p:clrMapOvr>
  <p:transition advTm="94568">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SlyFi: Discovery/Binding</a:t>
            </a:r>
          </a:p>
        </p:txBody>
      </p:sp>
      <p:sp>
        <p:nvSpPr>
          <p:cNvPr id="24579" name="Content Placeholder 62"/>
          <p:cNvSpPr>
            <a:spLocks noGrp="1"/>
          </p:cNvSpPr>
          <p:nvPr>
            <p:ph idx="1"/>
          </p:nvPr>
        </p:nvSpPr>
        <p:spPr>
          <a:xfrm>
            <a:off x="457200" y="1447800"/>
            <a:ext cx="8229600" cy="2667000"/>
          </a:xfrm>
        </p:spPr>
        <p:txBody>
          <a:bodyPr/>
          <a:lstStyle/>
          <a:p>
            <a:pPr marL="223838" indent="-219075" eaLnBrk="1" hangingPunct="1"/>
            <a:r>
              <a:rPr lang="en-US" sz="2800" dirty="0" smtClean="0"/>
              <a:t>Discovery &amp; binding messages:</a:t>
            </a:r>
          </a:p>
          <a:p>
            <a:pPr marL="623888" lvl="1" indent="-219075" eaLnBrk="1" hangingPunct="1"/>
            <a:r>
              <a:rPr lang="en-US" sz="2400" b="1" dirty="0" smtClean="0"/>
              <a:t>Infrequent</a:t>
            </a:r>
            <a:r>
              <a:rPr lang="en-US" sz="2400" dirty="0" smtClean="0"/>
              <a:t>: only sent when trying to associate</a:t>
            </a:r>
            <a:endParaRPr lang="en-US" sz="2000" dirty="0" smtClean="0"/>
          </a:p>
          <a:p>
            <a:pPr marL="623888" lvl="1" indent="-219075" eaLnBrk="1" hangingPunct="1"/>
            <a:r>
              <a:rPr lang="en-US" sz="2400" b="1" dirty="0" smtClean="0"/>
              <a:t>Narrow interface</a:t>
            </a:r>
            <a:r>
              <a:rPr lang="en-US" sz="2400" dirty="0" smtClean="0"/>
              <a:t>: single application, few side-channels</a:t>
            </a:r>
          </a:p>
          <a:p>
            <a:pPr marL="623888" lvl="1" indent="-219075" eaLnBrk="1" hangingPunct="1">
              <a:buFont typeface="Arial" charset="0"/>
              <a:buNone/>
            </a:pPr>
            <a:r>
              <a:rPr lang="en-US" sz="2400" dirty="0" smtClean="0">
                <a:sym typeface="Symbol" pitchFamily="18" charset="2"/>
              </a:rPr>
              <a:t> </a:t>
            </a:r>
            <a:r>
              <a:rPr lang="en-US" sz="2400" dirty="0" err="1" smtClean="0"/>
              <a:t>Linkability</a:t>
            </a:r>
            <a:r>
              <a:rPr lang="en-US" sz="2400" dirty="0" smtClean="0"/>
              <a:t> at short timescales is usually OK</a:t>
            </a:r>
          </a:p>
          <a:p>
            <a:pPr marL="623888" lvl="1" indent="-219075" eaLnBrk="1" hangingPunct="1">
              <a:buFont typeface="Arial" charset="0"/>
              <a:buNone/>
            </a:pPr>
            <a:r>
              <a:rPr lang="en-US" sz="2400" dirty="0" smtClean="0">
                <a:sym typeface="Symbol" pitchFamily="18" charset="2"/>
              </a:rPr>
              <a:t> Use loosely synchronized time to synchronize </a:t>
            </a:r>
            <a:r>
              <a:rPr lang="en-US" sz="2400" i="1" dirty="0" err="1" smtClean="0">
                <a:sym typeface="Symbol" pitchFamily="18" charset="2"/>
              </a:rPr>
              <a:t>i</a:t>
            </a:r>
            <a:endParaRPr lang="en-US" i="1" dirty="0" smtClean="0"/>
          </a:p>
        </p:txBody>
      </p:sp>
      <p:grpSp>
        <p:nvGrpSpPr>
          <p:cNvPr id="24581" name="Group 35"/>
          <p:cNvGrpSpPr>
            <a:grpSpLocks/>
          </p:cNvGrpSpPr>
          <p:nvPr/>
        </p:nvGrpSpPr>
        <p:grpSpPr bwMode="auto">
          <a:xfrm>
            <a:off x="762000" y="3810000"/>
            <a:ext cx="7620000" cy="762000"/>
            <a:chOff x="762000" y="3810000"/>
            <a:chExt cx="7620000" cy="762000"/>
          </a:xfrm>
          <a:effectLst>
            <a:outerShdw blurRad="50800" dist="38100" dir="2700000" algn="tl" rotWithShape="0">
              <a:prstClr val="black">
                <a:alpha val="40000"/>
              </a:prstClr>
            </a:outerShdw>
          </a:effectLst>
        </p:grpSpPr>
        <p:sp>
          <p:nvSpPr>
            <p:cNvPr id="79" name="Rectangle 78"/>
            <p:cNvSpPr/>
            <p:nvPr/>
          </p:nvSpPr>
          <p:spPr>
            <a:xfrm>
              <a:off x="762000" y="3810000"/>
              <a:ext cx="74676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4590" name="Group 4"/>
            <p:cNvGrpSpPr>
              <a:grpSpLocks/>
            </p:cNvGrpSpPr>
            <p:nvPr/>
          </p:nvGrpSpPr>
          <p:grpSpPr bwMode="auto">
            <a:xfrm>
              <a:off x="838200" y="3886200"/>
              <a:ext cx="7543800" cy="566738"/>
              <a:chOff x="1293" y="2235"/>
              <a:chExt cx="4752" cy="357"/>
            </a:xfrm>
          </p:grpSpPr>
          <p:sp>
            <p:nvSpPr>
              <p:cNvPr id="24591" name="Text Box 6"/>
              <p:cNvSpPr txBox="1">
                <a:spLocks noChangeArrowheads="1"/>
              </p:cNvSpPr>
              <p:nvPr/>
            </p:nvSpPr>
            <p:spPr bwMode="auto">
              <a:xfrm>
                <a:off x="1293" y="2235"/>
                <a:ext cx="4752" cy="330"/>
              </a:xfrm>
              <a:prstGeom prst="rect">
                <a:avLst/>
              </a:prstGeom>
              <a:noFill/>
              <a:ln w="50800" algn="ctr">
                <a:noFill/>
                <a:miter lim="800000"/>
                <a:headEnd/>
                <a:tailEnd/>
              </a:ln>
            </p:spPr>
            <p:txBody>
              <a:bodyPr>
                <a:spAutoFit/>
              </a:bodyPr>
              <a:lstStyle/>
              <a:p>
                <a:r>
                  <a:rPr lang="en-US" sz="2800" i="1" dirty="0">
                    <a:latin typeface="Calibri" pitchFamily="34" charset="0"/>
                  </a:rPr>
                  <a:t>T</a:t>
                </a:r>
                <a:r>
                  <a:rPr lang="en-US" sz="2800" i="1" baseline="-25000" dirty="0">
                    <a:latin typeface="Calibri" pitchFamily="34" charset="0"/>
                  </a:rPr>
                  <a:t>i</a:t>
                </a:r>
                <a:r>
                  <a:rPr lang="en-US" sz="2800" dirty="0">
                    <a:latin typeface="Calibri" pitchFamily="34" charset="0"/>
                  </a:rPr>
                  <a:t>    =  AES</a:t>
                </a:r>
                <a:r>
                  <a:rPr lang="en-US" sz="2800" baseline="-25000" dirty="0">
                    <a:latin typeface="Calibri" pitchFamily="34" charset="0"/>
                  </a:rPr>
                  <a:t>K   </a:t>
                </a:r>
                <a:r>
                  <a:rPr lang="en-US" sz="2800" dirty="0">
                    <a:latin typeface="Calibri" pitchFamily="34" charset="0"/>
                  </a:rPr>
                  <a:t>(</a:t>
                </a:r>
                <a:r>
                  <a:rPr lang="en-US" sz="2800" i="1" dirty="0" err="1">
                    <a:latin typeface="Calibri" pitchFamily="34" charset="0"/>
                  </a:rPr>
                  <a:t>i</a:t>
                </a:r>
                <a:r>
                  <a:rPr lang="en-US" sz="2800" dirty="0">
                    <a:latin typeface="Calibri" pitchFamily="34" charset="0"/>
                  </a:rPr>
                  <a:t>)        where </a:t>
                </a:r>
                <a:r>
                  <a:rPr lang="en-US" sz="2800" i="1" dirty="0" err="1">
                    <a:latin typeface="Calibri" pitchFamily="34" charset="0"/>
                  </a:rPr>
                  <a:t>i</a:t>
                </a:r>
                <a:r>
                  <a:rPr lang="en-US" sz="2800" dirty="0">
                    <a:latin typeface="Calibri" pitchFamily="34" charset="0"/>
                  </a:rPr>
                  <a:t> = </a:t>
                </a:r>
                <a:r>
                  <a:rPr lang="en-US" sz="2800" b="1" dirty="0">
                    <a:latin typeface="Calibri" pitchFamily="34" charset="0"/>
                    <a:sym typeface="Symbol" pitchFamily="18" charset="2"/>
                  </a:rPr>
                  <a:t></a:t>
                </a:r>
                <a:r>
                  <a:rPr lang="en-US" sz="2800" dirty="0">
                    <a:latin typeface="Calibri" pitchFamily="34" charset="0"/>
                  </a:rPr>
                  <a:t>current time/5 min</a:t>
                </a:r>
                <a:r>
                  <a:rPr lang="en-US" sz="2800" b="1" dirty="0">
                    <a:latin typeface="Calibri" pitchFamily="34" charset="0"/>
                    <a:sym typeface="Symbol" pitchFamily="18" charset="2"/>
                  </a:rPr>
                  <a:t></a:t>
                </a:r>
                <a:endParaRPr lang="en-US" sz="2800" b="1" dirty="0">
                  <a:latin typeface="Calibri" pitchFamily="34" charset="0"/>
                </a:endParaRPr>
              </a:p>
            </p:txBody>
          </p:sp>
          <p:sp>
            <p:nvSpPr>
              <p:cNvPr id="24592" name="Text Box 8"/>
              <p:cNvSpPr txBox="1">
                <a:spLocks noChangeArrowheads="1"/>
              </p:cNvSpPr>
              <p:nvPr/>
            </p:nvSpPr>
            <p:spPr bwMode="auto">
              <a:xfrm>
                <a:off x="2253" y="2379"/>
                <a:ext cx="262" cy="213"/>
              </a:xfrm>
              <a:prstGeom prst="rect">
                <a:avLst/>
              </a:prstGeom>
              <a:noFill/>
              <a:ln w="50800" algn="ctr">
                <a:noFill/>
                <a:miter lim="800000"/>
                <a:headEnd/>
                <a:tailEnd/>
              </a:ln>
            </p:spPr>
            <p:txBody>
              <a:bodyPr wrap="none">
                <a:spAutoFit/>
              </a:bodyPr>
              <a:lstStyle/>
              <a:p>
                <a:r>
                  <a:rPr lang="en-US" sz="2400" baseline="-25000">
                    <a:latin typeface="Calibri" pitchFamily="34" charset="0"/>
                  </a:rPr>
                  <a:t>AB</a:t>
                </a:r>
              </a:p>
            </p:txBody>
          </p:sp>
        </p:grpSp>
      </p:grpSp>
      <p:sp>
        <p:nvSpPr>
          <p:cNvPr id="24582" name="Text Box 8"/>
          <p:cNvSpPr txBox="1">
            <a:spLocks noChangeArrowheads="1"/>
          </p:cNvSpPr>
          <p:nvPr/>
        </p:nvSpPr>
        <p:spPr bwMode="auto">
          <a:xfrm>
            <a:off x="1066800" y="3810000"/>
            <a:ext cx="415925" cy="338138"/>
          </a:xfrm>
          <a:prstGeom prst="rect">
            <a:avLst/>
          </a:prstGeom>
          <a:noFill/>
          <a:ln w="50800" algn="ctr">
            <a:noFill/>
            <a:miter lim="800000"/>
            <a:headEnd/>
            <a:tailEnd/>
          </a:ln>
        </p:spPr>
        <p:txBody>
          <a:bodyPr wrap="none">
            <a:spAutoFit/>
          </a:bodyPr>
          <a:lstStyle/>
          <a:p>
            <a:r>
              <a:rPr lang="en-US" sz="2400" baseline="-25000">
                <a:latin typeface="Calibri" pitchFamily="34" charset="0"/>
              </a:rPr>
              <a:t>AB</a:t>
            </a:r>
          </a:p>
        </p:txBody>
      </p:sp>
      <p:sp>
        <p:nvSpPr>
          <p:cNvPr id="28" name="Slide Number Placeholder 27"/>
          <p:cNvSpPr>
            <a:spLocks noGrp="1"/>
          </p:cNvSpPr>
          <p:nvPr>
            <p:ph type="sldNum" sz="quarter" idx="12"/>
          </p:nvPr>
        </p:nvSpPr>
        <p:spPr/>
        <p:txBody>
          <a:bodyPr/>
          <a:lstStyle/>
          <a:p>
            <a:pPr>
              <a:defRPr/>
            </a:pPr>
            <a:fld id="{E4A95E25-410B-4AC6-A9C7-D1DEF84B70EC}" type="slidenum">
              <a:rPr lang="en-US"/>
              <a:pPr>
                <a:defRPr/>
              </a:pPr>
              <a:t>26</a:t>
            </a:fld>
            <a:endParaRPr lang="en-US" dirty="0"/>
          </a:p>
        </p:txBody>
      </p:sp>
      <p:grpSp>
        <p:nvGrpSpPr>
          <p:cNvPr id="6" name="Group 34"/>
          <p:cNvGrpSpPr>
            <a:grpSpLocks/>
          </p:cNvGrpSpPr>
          <p:nvPr/>
        </p:nvGrpSpPr>
        <p:grpSpPr bwMode="auto">
          <a:xfrm>
            <a:off x="457200" y="4648200"/>
            <a:ext cx="8458200" cy="2209800"/>
            <a:chOff x="457200" y="4648200"/>
            <a:chExt cx="8458200" cy="2209800"/>
          </a:xfrm>
        </p:grpSpPr>
        <p:sp>
          <p:nvSpPr>
            <p:cNvPr id="31" name="Rectangle 3"/>
            <p:cNvSpPr txBox="1">
              <a:spLocks noChangeArrowheads="1"/>
            </p:cNvSpPr>
            <p:nvPr/>
          </p:nvSpPr>
          <p:spPr bwMode="auto">
            <a:xfrm>
              <a:off x="457200" y="4648200"/>
              <a:ext cx="8458200" cy="2209800"/>
            </a:xfrm>
            <a:prstGeom prst="rect">
              <a:avLst/>
            </a:prstGeom>
            <a:noFill/>
            <a:ln w="9525">
              <a:noFill/>
              <a:miter lim="800000"/>
              <a:headEnd/>
              <a:tailEnd/>
            </a:ln>
          </p:spPr>
          <p:txBody>
            <a:bodyPr/>
            <a:lstStyle/>
            <a:p>
              <a:pPr marL="290513" indent="-290513">
                <a:spcBef>
                  <a:spcPct val="20000"/>
                </a:spcBef>
                <a:buFont typeface="Arial" charset="0"/>
                <a:buChar char="•"/>
                <a:defRPr/>
              </a:pPr>
              <a:r>
                <a:rPr lang="en-US" sz="2800" dirty="0">
                  <a:latin typeface="+mn-lt"/>
                  <a:cs typeface="+mn-cs"/>
                  <a:sym typeface="Symbol" pitchFamily="18" charset="2"/>
                </a:rPr>
                <a:t>At the start of time interval </a:t>
              </a:r>
              <a:r>
                <a:rPr lang="en-US" sz="2800" i="1" dirty="0" err="1">
                  <a:latin typeface="+mn-lt"/>
                  <a:cs typeface="+mn-cs"/>
                  <a:sym typeface="Symbol" pitchFamily="18" charset="2"/>
                </a:rPr>
                <a:t>i</a:t>
              </a:r>
              <a:r>
                <a:rPr lang="en-US" sz="2800" dirty="0">
                  <a:latin typeface="+mn-lt"/>
                  <a:cs typeface="+mn-cs"/>
                  <a:sym typeface="Symbol" pitchFamily="18" charset="2"/>
                </a:rPr>
                <a:t> compute </a:t>
              </a:r>
              <a:r>
                <a:rPr lang="en-US" sz="2800" i="1" dirty="0">
                  <a:latin typeface="+mn-lt"/>
                  <a:cs typeface="+mn-cs"/>
                  <a:sym typeface="Symbol" pitchFamily="18" charset="2"/>
                </a:rPr>
                <a:t>T</a:t>
              </a:r>
              <a:r>
                <a:rPr lang="en-US" sz="2800" i="1" baseline="-25000" dirty="0">
                  <a:latin typeface="+mn-lt"/>
                  <a:cs typeface="+mn-cs"/>
                  <a:sym typeface="Symbol" pitchFamily="18" charset="2"/>
                </a:rPr>
                <a:t>i</a:t>
              </a:r>
              <a:endParaRPr lang="en-US" sz="2800" dirty="0">
                <a:latin typeface="+mn-lt"/>
                <a:cs typeface="+mn-cs"/>
                <a:sym typeface="Symbol" pitchFamily="18" charset="2"/>
              </a:endParaRPr>
            </a:p>
            <a:p>
              <a:pPr marL="290513" indent="-290513">
                <a:spcBef>
                  <a:spcPct val="20000"/>
                </a:spcBef>
                <a:buFont typeface="Arial" charset="0"/>
                <a:buChar char="•"/>
                <a:defRPr/>
              </a:pPr>
              <a:r>
                <a:rPr lang="en-US" sz="2800" dirty="0">
                  <a:latin typeface="+mn-lt"/>
                  <a:cs typeface="+mn-cs"/>
                  <a:sym typeface="Symbol" pitchFamily="18" charset="2"/>
                </a:rPr>
                <a:t>Handling clock skew:</a:t>
              </a:r>
            </a:p>
            <a:p>
              <a:pPr marL="690563" lvl="1" indent="-290513">
                <a:spcBef>
                  <a:spcPct val="20000"/>
                </a:spcBef>
                <a:buFont typeface="Arial" charset="0"/>
                <a:buChar char="–"/>
                <a:defRPr/>
              </a:pPr>
              <a:r>
                <a:rPr lang="en-US" sz="2400" dirty="0">
                  <a:latin typeface="+mn-lt"/>
                  <a:cs typeface="+mn-cs"/>
                  <a:sym typeface="Symbol" pitchFamily="18" charset="2"/>
                </a:rPr>
                <a:t>Receiver </a:t>
              </a:r>
              <a:r>
                <a:rPr lang="en-US" sz="2400" b="1" dirty="0">
                  <a:latin typeface="+mn-lt"/>
                  <a:cs typeface="+mn-cs"/>
                  <a:sym typeface="Symbol" pitchFamily="18" charset="2"/>
                </a:rPr>
                <a:t>B</a:t>
              </a:r>
              <a:r>
                <a:rPr lang="en-US" sz="2400" dirty="0">
                  <a:latin typeface="+mn-lt"/>
                  <a:cs typeface="+mn-cs"/>
                  <a:sym typeface="Symbol" pitchFamily="18" charset="2"/>
                </a:rPr>
                <a:t> saves </a:t>
              </a:r>
              <a:r>
                <a:rPr lang="en-US" sz="2400" i="1" dirty="0">
                  <a:latin typeface="+mn-lt"/>
                  <a:cs typeface="+mn-cs"/>
                  <a:sym typeface="Symbol" pitchFamily="18" charset="2"/>
                </a:rPr>
                <a:t>T</a:t>
              </a:r>
              <a:r>
                <a:rPr lang="en-US" sz="2400" i="1" baseline="-25000" dirty="0">
                  <a:latin typeface="+mn-lt"/>
                  <a:cs typeface="+mn-cs"/>
                  <a:sym typeface="Symbol" pitchFamily="18" charset="2"/>
                </a:rPr>
                <a:t>i</a:t>
              </a:r>
              <a:r>
                <a:rPr lang="en-US" sz="2400" baseline="-25000" dirty="0">
                  <a:latin typeface="+mn-lt"/>
                  <a:cs typeface="+mn-cs"/>
                  <a:sym typeface="Symbol" pitchFamily="18" charset="2"/>
                </a:rPr>
                <a:t>-s</a:t>
              </a:r>
              <a:r>
                <a:rPr lang="en-US" sz="2400" dirty="0">
                  <a:latin typeface="+mn-lt"/>
                  <a:cs typeface="+mn-cs"/>
                  <a:sym typeface="Symbol" pitchFamily="18" charset="2"/>
                </a:rPr>
                <a:t>, … , </a:t>
              </a:r>
              <a:r>
                <a:rPr lang="en-US" sz="2400" i="1" dirty="0" err="1">
                  <a:latin typeface="+mn-lt"/>
                  <a:cs typeface="+mn-cs"/>
                  <a:sym typeface="Symbol" pitchFamily="18" charset="2"/>
                </a:rPr>
                <a:t>T</a:t>
              </a:r>
              <a:r>
                <a:rPr lang="en-US" sz="2400" i="1" baseline="-25000" dirty="0" err="1">
                  <a:latin typeface="+mn-lt"/>
                  <a:cs typeface="+mn-cs"/>
                  <a:sym typeface="Symbol" pitchFamily="18" charset="2"/>
                </a:rPr>
                <a:t>i</a:t>
              </a:r>
              <a:r>
                <a:rPr lang="en-US" sz="2400" baseline="-25000" dirty="0" err="1">
                  <a:latin typeface="+mn-lt"/>
                  <a:cs typeface="+mn-cs"/>
                  <a:sym typeface="Symbol" pitchFamily="18" charset="2"/>
                </a:rPr>
                <a:t>+</a:t>
              </a:r>
              <a:r>
                <a:rPr lang="en-US" sz="2400" i="1" baseline="-25000" dirty="0" err="1">
                  <a:latin typeface="+mn-lt"/>
                  <a:cs typeface="+mn-cs"/>
                  <a:sym typeface="Symbol" pitchFamily="18" charset="2"/>
                </a:rPr>
                <a:t>s</a:t>
              </a:r>
              <a:r>
                <a:rPr lang="en-US" sz="2400" dirty="0">
                  <a:latin typeface="+mn-lt"/>
                  <a:cs typeface="+mn-cs"/>
                  <a:sym typeface="Symbol" pitchFamily="18" charset="2"/>
                </a:rPr>
                <a:t>  in table</a:t>
              </a:r>
              <a:endParaRPr lang="en-US" sz="2400" i="1" baseline="-25000" dirty="0">
                <a:latin typeface="+mn-lt"/>
                <a:cs typeface="+mn-cs"/>
                <a:sym typeface="Symbol" pitchFamily="18" charset="2"/>
              </a:endParaRPr>
            </a:p>
            <a:p>
              <a:pPr marL="690563" lvl="1" indent="-290513">
                <a:spcBef>
                  <a:spcPct val="20000"/>
                </a:spcBef>
                <a:buFont typeface="Arial" charset="0"/>
                <a:buChar char="–"/>
                <a:defRPr/>
              </a:pPr>
              <a:r>
                <a:rPr lang="en-US" sz="2400" dirty="0">
                  <a:latin typeface="+mn-lt"/>
                  <a:cs typeface="+mn-cs"/>
                  <a:sym typeface="Symbol" pitchFamily="18" charset="2"/>
                </a:rPr>
                <a:t>T</a:t>
              </a:r>
              <a:r>
                <a:rPr lang="en-US" sz="2400" dirty="0" err="1">
                  <a:latin typeface="+mn-lt"/>
                  <a:cs typeface="+mn-cs"/>
                  <a:sym typeface="Symbol" pitchFamily="18" charset="2"/>
                </a:rPr>
                <a:t>olerates</a:t>
              </a:r>
              <a:r>
                <a:rPr lang="en-US" sz="2400" dirty="0">
                  <a:latin typeface="+mn-lt"/>
                  <a:cs typeface="+mn-cs"/>
                  <a:sym typeface="Symbol" pitchFamily="18" charset="2"/>
                </a:rPr>
                <a:t> clock skew of 5</a:t>
              </a:r>
              <a:r>
                <a:rPr lang="en-US" sz="2400" dirty="0">
                  <a:latin typeface="+mn-lt"/>
                  <a:cs typeface="+mn-cs"/>
                  <a:sym typeface="Symbol"/>
                </a:rPr>
                <a:t></a:t>
              </a:r>
              <a:r>
                <a:rPr lang="en-US" sz="2400" i="1" dirty="0">
                  <a:latin typeface="+mn-lt"/>
                  <a:cs typeface="+mn-cs"/>
                  <a:sym typeface="Symbol" pitchFamily="18" charset="2"/>
                </a:rPr>
                <a:t>s</a:t>
              </a:r>
              <a:r>
                <a:rPr lang="en-US" sz="2400" dirty="0">
                  <a:latin typeface="+mn-lt"/>
                  <a:cs typeface="+mn-cs"/>
                  <a:sym typeface="Symbol" pitchFamily="18" charset="2"/>
                </a:rPr>
                <a:t> minutes</a:t>
              </a:r>
            </a:p>
          </p:txBody>
        </p:sp>
        <p:sp>
          <p:nvSpPr>
            <p:cNvPr id="24586" name="Text Box 8"/>
            <p:cNvSpPr txBox="1">
              <a:spLocks noChangeArrowheads="1"/>
            </p:cNvSpPr>
            <p:nvPr/>
          </p:nvSpPr>
          <p:spPr bwMode="auto">
            <a:xfrm>
              <a:off x="4343400" y="5638800"/>
              <a:ext cx="457200" cy="297517"/>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sp>
          <p:nvSpPr>
            <p:cNvPr id="24587" name="Text Box 8"/>
            <p:cNvSpPr txBox="1">
              <a:spLocks noChangeArrowheads="1"/>
            </p:cNvSpPr>
            <p:nvPr/>
          </p:nvSpPr>
          <p:spPr bwMode="auto">
            <a:xfrm>
              <a:off x="3429000" y="5638800"/>
              <a:ext cx="415925" cy="297517"/>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sp>
          <p:nvSpPr>
            <p:cNvPr id="24588" name="Text Box 8"/>
            <p:cNvSpPr txBox="1">
              <a:spLocks noChangeArrowheads="1"/>
            </p:cNvSpPr>
            <p:nvPr/>
          </p:nvSpPr>
          <p:spPr bwMode="auto">
            <a:xfrm>
              <a:off x="6477000" y="4648200"/>
              <a:ext cx="415925" cy="297517"/>
            </a:xfrm>
            <a:prstGeom prst="rect">
              <a:avLst/>
            </a:prstGeom>
            <a:noFill/>
            <a:ln w="50800" algn="ctr">
              <a:noFill/>
              <a:miter lim="800000"/>
              <a:headEnd/>
              <a:tailEnd/>
            </a:ln>
          </p:spPr>
          <p:txBody>
            <a:bodyPr>
              <a:spAutoFit/>
            </a:bodyPr>
            <a:lstStyle/>
            <a:p>
              <a:r>
                <a:rPr lang="en-US" sz="2000" baseline="-25000">
                  <a:latin typeface="Calibri" pitchFamily="34" charset="0"/>
                </a:rPr>
                <a:t>AB</a:t>
              </a:r>
            </a:p>
          </p:txBody>
        </p:sp>
      </p:grpSp>
      <p:grpSp>
        <p:nvGrpSpPr>
          <p:cNvPr id="39" name="Group 38"/>
          <p:cNvGrpSpPr/>
          <p:nvPr/>
        </p:nvGrpSpPr>
        <p:grpSpPr>
          <a:xfrm>
            <a:off x="1219200" y="4772025"/>
            <a:ext cx="6638925" cy="1857375"/>
            <a:chOff x="1219200" y="4772025"/>
            <a:chExt cx="6638925" cy="1857375"/>
          </a:xfrm>
        </p:grpSpPr>
        <p:pic>
          <p:nvPicPr>
            <p:cNvPr id="24595" name="Picture 18" descr="dell_laptop_0_0"/>
            <p:cNvPicPr>
              <a:picLocks noChangeAspect="1" noChangeArrowheads="1"/>
            </p:cNvPicPr>
            <p:nvPr/>
          </p:nvPicPr>
          <p:blipFill>
            <a:blip r:embed="rId4" cstate="screen"/>
            <a:srcRect/>
            <a:stretch>
              <a:fillRect/>
            </a:stretch>
          </p:blipFill>
          <p:spPr bwMode="auto">
            <a:xfrm>
              <a:off x="1674813" y="5549900"/>
              <a:ext cx="679450" cy="577850"/>
            </a:xfrm>
            <a:prstGeom prst="rect">
              <a:avLst/>
            </a:prstGeom>
            <a:noFill/>
            <a:ln w="9525">
              <a:noFill/>
              <a:miter lim="800000"/>
              <a:headEnd/>
              <a:tailEnd/>
            </a:ln>
          </p:spPr>
        </p:pic>
        <p:pic>
          <p:nvPicPr>
            <p:cNvPr id="24596" name="Picture 19" descr="ap2"/>
            <p:cNvPicPr>
              <a:picLocks noChangeAspect="1" noChangeArrowheads="1"/>
            </p:cNvPicPr>
            <p:nvPr/>
          </p:nvPicPr>
          <p:blipFill>
            <a:blip r:embed="rId5" cstate="screen"/>
            <a:srcRect/>
            <a:stretch>
              <a:fillRect/>
            </a:stretch>
          </p:blipFill>
          <p:spPr bwMode="auto">
            <a:xfrm>
              <a:off x="6705600" y="5410200"/>
              <a:ext cx="612775" cy="612775"/>
            </a:xfrm>
            <a:prstGeom prst="rect">
              <a:avLst/>
            </a:prstGeom>
            <a:noFill/>
            <a:ln w="9525">
              <a:noFill/>
              <a:miter lim="800000"/>
              <a:headEnd/>
              <a:tailEnd/>
            </a:ln>
          </p:spPr>
        </p:pic>
        <p:pic>
          <p:nvPicPr>
            <p:cNvPr id="24597" name="Picture 20" descr="alice.png"/>
            <p:cNvPicPr>
              <a:picLocks noChangeAspect="1"/>
            </p:cNvPicPr>
            <p:nvPr/>
          </p:nvPicPr>
          <p:blipFill>
            <a:blip r:embed="rId6"/>
            <a:srcRect/>
            <a:stretch>
              <a:fillRect/>
            </a:stretch>
          </p:blipFill>
          <p:spPr bwMode="auto">
            <a:xfrm>
              <a:off x="1219200" y="5334000"/>
              <a:ext cx="688975" cy="701675"/>
            </a:xfrm>
            <a:prstGeom prst="rect">
              <a:avLst/>
            </a:prstGeom>
            <a:noFill/>
            <a:ln w="9525">
              <a:noFill/>
              <a:miter lim="800000"/>
              <a:headEnd/>
              <a:tailEnd/>
            </a:ln>
          </p:spPr>
        </p:pic>
        <p:pic>
          <p:nvPicPr>
            <p:cNvPr id="24598" name="Picture 21" descr="bob.png"/>
            <p:cNvPicPr>
              <a:picLocks noChangeAspect="1"/>
            </p:cNvPicPr>
            <p:nvPr/>
          </p:nvPicPr>
          <p:blipFill>
            <a:blip r:embed="rId7" cstate="screen"/>
            <a:srcRect/>
            <a:stretch>
              <a:fillRect/>
            </a:stretch>
          </p:blipFill>
          <p:spPr bwMode="auto">
            <a:xfrm>
              <a:off x="7170738" y="5376863"/>
              <a:ext cx="687387" cy="706437"/>
            </a:xfrm>
            <a:prstGeom prst="rect">
              <a:avLst/>
            </a:prstGeom>
            <a:noFill/>
            <a:ln w="9525">
              <a:noFill/>
              <a:miter lim="800000"/>
              <a:headEnd/>
              <a:tailEnd/>
            </a:ln>
          </p:spPr>
        </p:pic>
        <p:pic>
          <p:nvPicPr>
            <p:cNvPr id="24599" name="Picture 8" descr="waves"/>
            <p:cNvPicPr>
              <a:picLocks noChangeAspect="1" noChangeArrowheads="1"/>
            </p:cNvPicPr>
            <p:nvPr/>
          </p:nvPicPr>
          <p:blipFill>
            <a:blip r:embed="rId8"/>
            <a:srcRect/>
            <a:stretch>
              <a:fillRect/>
            </a:stretch>
          </p:blipFill>
          <p:spPr bwMode="auto">
            <a:xfrm rot="5617114">
              <a:off x="2266156" y="5534819"/>
              <a:ext cx="511175" cy="439738"/>
            </a:xfrm>
            <a:prstGeom prst="rect">
              <a:avLst/>
            </a:prstGeom>
            <a:noFill/>
            <a:ln w="9525">
              <a:noFill/>
              <a:miter lim="800000"/>
              <a:headEnd/>
              <a:tailEnd/>
            </a:ln>
          </p:spPr>
        </p:pic>
        <p:pic>
          <p:nvPicPr>
            <p:cNvPr id="24600" name="Picture 8" descr="waves"/>
            <p:cNvPicPr>
              <a:picLocks noChangeAspect="1" noChangeArrowheads="1"/>
            </p:cNvPicPr>
            <p:nvPr/>
          </p:nvPicPr>
          <p:blipFill>
            <a:blip r:embed="rId8"/>
            <a:srcRect/>
            <a:stretch>
              <a:fillRect/>
            </a:stretch>
          </p:blipFill>
          <p:spPr bwMode="auto">
            <a:xfrm rot="16552436">
              <a:off x="6172200" y="5508625"/>
              <a:ext cx="509588" cy="439738"/>
            </a:xfrm>
            <a:prstGeom prst="rect">
              <a:avLst/>
            </a:prstGeom>
            <a:noFill/>
            <a:ln w="9525">
              <a:noFill/>
              <a:miter lim="800000"/>
              <a:headEnd/>
              <a:tailEnd/>
            </a:ln>
          </p:spPr>
        </p:pic>
        <p:grpSp>
          <p:nvGrpSpPr>
            <p:cNvPr id="36" name="Group 35"/>
            <p:cNvGrpSpPr/>
            <p:nvPr/>
          </p:nvGrpSpPr>
          <p:grpSpPr>
            <a:xfrm>
              <a:off x="2819400" y="4772025"/>
              <a:ext cx="3352800" cy="1857375"/>
              <a:chOff x="2819400" y="4772025"/>
              <a:chExt cx="3352800" cy="1857375"/>
            </a:xfrm>
            <a:effectLst/>
          </p:grpSpPr>
          <p:sp>
            <p:nvSpPr>
              <p:cNvPr id="17" name="Rectangle 16"/>
              <p:cNvSpPr/>
              <p:nvPr/>
            </p:nvSpPr>
            <p:spPr bwMode="auto">
              <a:xfrm>
                <a:off x="3505200" y="4876800"/>
                <a:ext cx="2362200" cy="381000"/>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802.11 probe</a:t>
                </a:r>
                <a:endParaRPr lang="en-US" dirty="0">
                  <a:solidFill>
                    <a:schemeClr val="tx1"/>
                  </a:solidFill>
                </a:endParaRPr>
              </a:p>
            </p:txBody>
          </p:sp>
          <p:sp>
            <p:nvSpPr>
              <p:cNvPr id="30" name="Rectangle 29"/>
              <p:cNvSpPr/>
              <p:nvPr/>
            </p:nvSpPr>
            <p:spPr bwMode="auto">
              <a:xfrm>
                <a:off x="3810000" y="5334000"/>
                <a:ext cx="2362200" cy="381000"/>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802.11 beacon</a:t>
                </a:r>
                <a:endParaRPr lang="en-US" dirty="0">
                  <a:solidFill>
                    <a:schemeClr val="tx1"/>
                  </a:solidFill>
                </a:endParaRPr>
              </a:p>
            </p:txBody>
          </p:sp>
          <p:sp>
            <p:nvSpPr>
              <p:cNvPr id="24" name="Rectangle 23"/>
              <p:cNvSpPr/>
              <p:nvPr/>
            </p:nvSpPr>
            <p:spPr bwMode="auto">
              <a:xfrm>
                <a:off x="3427413" y="5791200"/>
                <a:ext cx="2362200" cy="381000"/>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802.11 auth</a:t>
                </a:r>
                <a:endParaRPr lang="en-US" dirty="0">
                  <a:solidFill>
                    <a:schemeClr val="tx1"/>
                  </a:solidFill>
                </a:endParaRPr>
              </a:p>
            </p:txBody>
          </p:sp>
          <p:sp>
            <p:nvSpPr>
              <p:cNvPr id="37" name="Rectangle 36"/>
              <p:cNvSpPr/>
              <p:nvPr/>
            </p:nvSpPr>
            <p:spPr bwMode="auto">
              <a:xfrm>
                <a:off x="3808413" y="6248400"/>
                <a:ext cx="2362200" cy="381000"/>
              </a:xfrm>
              <a:prstGeom prst="rect">
                <a:avLst/>
              </a:prstGeom>
              <a:blipFill>
                <a:blip r:embed="rId9"/>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802.11 auth</a:t>
                </a:r>
                <a:endParaRPr lang="en-US" dirty="0">
                  <a:solidFill>
                    <a:schemeClr val="tx1"/>
                  </a:solidFill>
                </a:endParaRPr>
              </a:p>
            </p:txBody>
          </p:sp>
          <p:grpSp>
            <p:nvGrpSpPr>
              <p:cNvPr id="24603" name="Group 83"/>
              <p:cNvGrpSpPr>
                <a:grpSpLocks/>
              </p:cNvGrpSpPr>
              <p:nvPr/>
            </p:nvGrpSpPr>
            <p:grpSpPr bwMode="auto">
              <a:xfrm>
                <a:off x="2895600" y="4772025"/>
                <a:ext cx="685800" cy="485775"/>
                <a:chOff x="2895600" y="4772764"/>
                <a:chExt cx="685800" cy="485036"/>
              </a:xfrm>
            </p:grpSpPr>
            <p:sp>
              <p:nvSpPr>
                <p:cNvPr id="69" name="Rectangle 45"/>
                <p:cNvSpPr>
                  <a:spLocks noChangeArrowheads="1"/>
                </p:cNvSpPr>
                <p:nvPr/>
              </p:nvSpPr>
              <p:spPr bwMode="auto">
                <a:xfrm>
                  <a:off x="2895600" y="4877380"/>
                  <a:ext cx="609600" cy="380420"/>
                </a:xfrm>
                <a:prstGeom prst="rect">
                  <a:avLst/>
                </a:prstGeom>
                <a:blipFill>
                  <a:blip r:embed="rId9"/>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4611" name="Text Box 8"/>
                <p:cNvSpPr txBox="1">
                  <a:spLocks noChangeArrowheads="1"/>
                </p:cNvSpPr>
                <p:nvPr/>
              </p:nvSpPr>
              <p:spPr bwMode="auto">
                <a:xfrm>
                  <a:off x="3124200" y="4772764"/>
                  <a:ext cx="457200" cy="338554"/>
                </a:xfrm>
                <a:prstGeom prst="rect">
                  <a:avLst/>
                </a:prstGeom>
                <a:noFill/>
                <a:ln w="50800" algn="ctr">
                  <a:noFill/>
                  <a:miter lim="800000"/>
                  <a:headEnd/>
                  <a:tailEnd/>
                </a:ln>
              </p:spPr>
              <p:txBody>
                <a:bodyPr>
                  <a:spAutoFit/>
                </a:bodyPr>
                <a:lstStyle/>
                <a:p>
                  <a:r>
                    <a:rPr lang="en-US" sz="2400" b="1" baseline="-25000" dirty="0">
                      <a:latin typeface="Calibri" pitchFamily="34" charset="0"/>
                    </a:rPr>
                    <a:t>AB</a:t>
                  </a:r>
                </a:p>
              </p:txBody>
            </p:sp>
          </p:grpSp>
          <p:sp>
            <p:nvSpPr>
              <p:cNvPr id="71" name="Rectangle 45"/>
              <p:cNvSpPr>
                <a:spLocks noChangeArrowheads="1"/>
              </p:cNvSpPr>
              <p:nvPr/>
            </p:nvSpPr>
            <p:spPr bwMode="auto">
              <a:xfrm>
                <a:off x="2819400" y="5791200"/>
                <a:ext cx="609600" cy="381000"/>
              </a:xfrm>
              <a:prstGeom prst="rect">
                <a:avLst/>
              </a:prstGeom>
              <a:blipFill>
                <a:blip r:embed="rId9"/>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4605" name="Text Box 8"/>
              <p:cNvSpPr txBox="1">
                <a:spLocks noChangeArrowheads="1"/>
              </p:cNvSpPr>
              <p:nvPr/>
            </p:nvSpPr>
            <p:spPr bwMode="auto">
              <a:xfrm>
                <a:off x="3048000" y="5697538"/>
                <a:ext cx="457200" cy="339725"/>
              </a:xfrm>
              <a:prstGeom prst="rect">
                <a:avLst/>
              </a:prstGeom>
              <a:noFill/>
              <a:ln w="50800" algn="ctr">
                <a:noFill/>
                <a:miter lim="800000"/>
                <a:headEnd/>
                <a:tailEnd/>
              </a:ln>
            </p:spPr>
            <p:txBody>
              <a:bodyPr>
                <a:spAutoFit/>
              </a:bodyPr>
              <a:lstStyle/>
              <a:p>
                <a:r>
                  <a:rPr lang="en-US" sz="2400" b="1" baseline="-25000" dirty="0">
                    <a:latin typeface="Calibri" pitchFamily="34" charset="0"/>
                  </a:rPr>
                  <a:t>AB</a:t>
                </a:r>
              </a:p>
            </p:txBody>
          </p:sp>
          <p:sp>
            <p:nvSpPr>
              <p:cNvPr id="73" name="Rectangle 45"/>
              <p:cNvSpPr>
                <a:spLocks noChangeArrowheads="1"/>
              </p:cNvSpPr>
              <p:nvPr/>
            </p:nvSpPr>
            <p:spPr bwMode="auto">
              <a:xfrm>
                <a:off x="3200400" y="5334000"/>
                <a:ext cx="609600" cy="381000"/>
              </a:xfrm>
              <a:prstGeom prst="rect">
                <a:avLst/>
              </a:prstGeom>
              <a:blipFill>
                <a:blip r:embed="rId9"/>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4607" name="Text Box 8"/>
              <p:cNvSpPr txBox="1">
                <a:spLocks noChangeArrowheads="1"/>
              </p:cNvSpPr>
              <p:nvPr/>
            </p:nvSpPr>
            <p:spPr bwMode="auto">
              <a:xfrm>
                <a:off x="3429000" y="5240338"/>
                <a:ext cx="457200" cy="339725"/>
              </a:xfrm>
              <a:prstGeom prst="rect">
                <a:avLst/>
              </a:prstGeom>
              <a:noFill/>
              <a:ln w="50800" algn="ctr">
                <a:noFill/>
                <a:miter lim="800000"/>
                <a:headEnd/>
                <a:tailEnd/>
              </a:ln>
            </p:spPr>
            <p:txBody>
              <a:bodyPr>
                <a:spAutoFit/>
              </a:bodyPr>
              <a:lstStyle/>
              <a:p>
                <a:r>
                  <a:rPr lang="en-US" sz="2400" b="1" baseline="-25000">
                    <a:latin typeface="Calibri" pitchFamily="34" charset="0"/>
                  </a:rPr>
                  <a:t>BA</a:t>
                </a:r>
              </a:p>
            </p:txBody>
          </p:sp>
          <p:sp>
            <p:nvSpPr>
              <p:cNvPr id="77" name="Rectangle 45"/>
              <p:cNvSpPr>
                <a:spLocks noChangeArrowheads="1"/>
              </p:cNvSpPr>
              <p:nvPr/>
            </p:nvSpPr>
            <p:spPr bwMode="auto">
              <a:xfrm>
                <a:off x="3200400" y="6248400"/>
                <a:ext cx="609600" cy="381000"/>
              </a:xfrm>
              <a:prstGeom prst="rect">
                <a:avLst/>
              </a:prstGeom>
              <a:blipFill>
                <a:blip r:embed="rId9"/>
                <a:tile tx="0" ty="0" sx="100000" sy="100000" flip="none" algn="tl"/>
              </a:blip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4609" name="Text Box 8"/>
              <p:cNvSpPr txBox="1">
                <a:spLocks noChangeArrowheads="1"/>
              </p:cNvSpPr>
              <p:nvPr/>
            </p:nvSpPr>
            <p:spPr bwMode="auto">
              <a:xfrm>
                <a:off x="3429000" y="6154738"/>
                <a:ext cx="457200" cy="339725"/>
              </a:xfrm>
              <a:prstGeom prst="rect">
                <a:avLst/>
              </a:prstGeom>
              <a:noFill/>
              <a:ln w="50800" algn="ctr">
                <a:noFill/>
                <a:miter lim="800000"/>
                <a:headEnd/>
                <a:tailEnd/>
              </a:ln>
            </p:spPr>
            <p:txBody>
              <a:bodyPr>
                <a:spAutoFit/>
              </a:bodyPr>
              <a:lstStyle/>
              <a:p>
                <a:r>
                  <a:rPr lang="en-US" sz="2400" b="1" baseline="-25000">
                    <a:latin typeface="Calibri" pitchFamily="34" charset="0"/>
                  </a:rPr>
                  <a:t>BA</a:t>
                </a:r>
              </a:p>
            </p:txBody>
          </p:sp>
        </p:grpSp>
      </p:grpSp>
    </p:spTree>
    <p:custDataLst>
      <p:tags r:id="rId1"/>
    </p:custDataLst>
  </p:cSld>
  <p:clrMapOvr>
    <a:masterClrMapping/>
  </p:clrMapOvr>
  <p:transition advTm="9456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SlyFi: Other Protocol Details</a:t>
            </a:r>
          </a:p>
        </p:txBody>
      </p:sp>
      <p:sp>
        <p:nvSpPr>
          <p:cNvPr id="27651" name="Content Placeholder 2"/>
          <p:cNvSpPr>
            <a:spLocks noGrp="1"/>
          </p:cNvSpPr>
          <p:nvPr>
            <p:ph idx="1"/>
          </p:nvPr>
        </p:nvSpPr>
        <p:spPr>
          <a:xfrm>
            <a:off x="533400" y="1600200"/>
            <a:ext cx="8077200" cy="4525963"/>
          </a:xfrm>
        </p:spPr>
        <p:txBody>
          <a:bodyPr/>
          <a:lstStyle/>
          <a:p>
            <a:pPr eaLnBrk="1" hangingPunct="1"/>
            <a:r>
              <a:rPr lang="en-US" smtClean="0"/>
              <a:t>Broadcast</a:t>
            </a:r>
          </a:p>
          <a:p>
            <a:pPr eaLnBrk="1" hangingPunct="1"/>
            <a:r>
              <a:rPr lang="en-US" smtClean="0"/>
              <a:t>Higher-layer binding</a:t>
            </a:r>
          </a:p>
          <a:p>
            <a:pPr eaLnBrk="1" hangingPunct="1"/>
            <a:r>
              <a:rPr lang="en-US" smtClean="0"/>
              <a:t>Time synchronization</a:t>
            </a:r>
          </a:p>
          <a:p>
            <a:pPr eaLnBrk="1" hangingPunct="1"/>
            <a:r>
              <a:rPr lang="en-US" smtClean="0"/>
              <a:t>Roaming</a:t>
            </a:r>
          </a:p>
          <a:p>
            <a:pPr eaLnBrk="1" hangingPunct="1"/>
            <a:r>
              <a:rPr lang="en-US" smtClean="0"/>
              <a:t>Coexistence with 802.11</a:t>
            </a:r>
          </a:p>
          <a:p>
            <a:pPr eaLnBrk="1" hangingPunct="1"/>
            <a:r>
              <a:rPr lang="en-US" smtClean="0"/>
              <a:t>Link-layer ACKs</a:t>
            </a:r>
          </a:p>
          <a:p>
            <a:pPr eaLnBrk="1" hangingPunct="1"/>
            <a:r>
              <a:rPr lang="en-US" smtClean="0"/>
              <a:t>Preventing replay attacks</a:t>
            </a:r>
          </a:p>
          <a:p>
            <a:pPr eaLnBrk="1" hangingPunct="1"/>
            <a:r>
              <a:rPr lang="en-US" smtClean="0"/>
              <a:t>etc.</a:t>
            </a:r>
          </a:p>
        </p:txBody>
      </p:sp>
      <p:sp>
        <p:nvSpPr>
          <p:cNvPr id="4" name="Right Brace 3"/>
          <p:cNvSpPr/>
          <p:nvPr/>
        </p:nvSpPr>
        <p:spPr>
          <a:xfrm>
            <a:off x="5257800" y="1676400"/>
            <a:ext cx="381000" cy="44958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b="1" dirty="0"/>
          </a:p>
        </p:txBody>
      </p:sp>
      <p:sp>
        <p:nvSpPr>
          <p:cNvPr id="27653" name="TextBox 4"/>
          <p:cNvSpPr txBox="1">
            <a:spLocks noChangeArrowheads="1"/>
          </p:cNvSpPr>
          <p:nvPr/>
        </p:nvSpPr>
        <p:spPr bwMode="auto">
          <a:xfrm>
            <a:off x="5867400" y="3581400"/>
            <a:ext cx="2263775" cy="708025"/>
          </a:xfrm>
          <a:prstGeom prst="rect">
            <a:avLst/>
          </a:prstGeom>
          <a:noFill/>
          <a:ln w="9525">
            <a:noFill/>
            <a:miter lim="800000"/>
            <a:headEnd/>
            <a:tailEnd/>
          </a:ln>
        </p:spPr>
        <p:txBody>
          <a:bodyPr wrap="none">
            <a:spAutoFit/>
          </a:bodyPr>
          <a:lstStyle/>
          <a:p>
            <a:r>
              <a:rPr lang="en-US" sz="4000">
                <a:latin typeface="Calibri" pitchFamily="34" charset="0"/>
              </a:rPr>
              <a:t>See paper</a:t>
            </a:r>
          </a:p>
        </p:txBody>
      </p:sp>
      <p:sp>
        <p:nvSpPr>
          <p:cNvPr id="6" name="Slide Number Placeholder 5"/>
          <p:cNvSpPr>
            <a:spLocks noGrp="1"/>
          </p:cNvSpPr>
          <p:nvPr>
            <p:ph type="sldNum" sz="quarter" idx="12"/>
          </p:nvPr>
        </p:nvSpPr>
        <p:spPr/>
        <p:txBody>
          <a:bodyPr/>
          <a:lstStyle/>
          <a:p>
            <a:pPr>
              <a:defRPr/>
            </a:pPr>
            <a:fld id="{F81E363D-D1ED-429F-AFD3-00428FEBF7F7}" type="slidenum">
              <a:rPr lang="en-US"/>
              <a:pPr>
                <a:defRPr/>
              </a:pPr>
              <a:t>27</a:t>
            </a:fld>
            <a:endParaRPr lang="en-US" dirty="0"/>
          </a:p>
        </p:txBody>
      </p:sp>
    </p:spTree>
  </p:cSld>
  <p:clrMapOvr>
    <a:masterClrMapping/>
  </p:clrMapOvr>
  <p:transition advTm="25366">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57200" y="1295400"/>
            <a:ext cx="8534400" cy="3657600"/>
          </a:xfrm>
        </p:spPr>
        <p:txBody>
          <a:bodyPr/>
          <a:lstStyle/>
          <a:p>
            <a:pPr eaLnBrk="1" hangingPunct="1">
              <a:spcBef>
                <a:spcPct val="0"/>
              </a:spcBef>
            </a:pPr>
            <a:r>
              <a:rPr lang="en-US" sz="2800" dirty="0" err="1" smtClean="0"/>
              <a:t>SlyFi</a:t>
            </a:r>
            <a:r>
              <a:rPr lang="en-US" sz="2800" dirty="0" smtClean="0"/>
              <a:t> implementation:</a:t>
            </a:r>
          </a:p>
          <a:p>
            <a:pPr marL="1027113" lvl="1" indent="-280988" eaLnBrk="1" hangingPunct="1">
              <a:spcBef>
                <a:spcPct val="0"/>
              </a:spcBef>
            </a:pPr>
            <a:r>
              <a:rPr lang="en-US" sz="2400" dirty="0" smtClean="0"/>
              <a:t>Linux kernel module using Click Modular Router</a:t>
            </a:r>
          </a:p>
          <a:p>
            <a:pPr marL="1027113" lvl="1" indent="-280988" eaLnBrk="1" hangingPunct="1">
              <a:spcBef>
                <a:spcPct val="0"/>
              </a:spcBef>
            </a:pPr>
            <a:r>
              <a:rPr lang="en-US" sz="2400" dirty="0" smtClean="0"/>
              <a:t>Run on </a:t>
            </a:r>
            <a:r>
              <a:rPr lang="en-US" sz="2400" dirty="0" err="1" smtClean="0"/>
              <a:t>Soekris</a:t>
            </a:r>
            <a:r>
              <a:rPr lang="en-US" sz="2400" dirty="0" smtClean="0"/>
              <a:t> devices (similar to APs, iPods, etc.)</a:t>
            </a:r>
          </a:p>
          <a:p>
            <a:pPr eaLnBrk="1" hangingPunct="1">
              <a:spcBef>
                <a:spcPct val="0"/>
              </a:spcBef>
            </a:pPr>
            <a:r>
              <a:rPr lang="en-US" sz="2800" dirty="0" smtClean="0"/>
              <a:t>Comparison protocols:</a:t>
            </a:r>
          </a:p>
          <a:p>
            <a:pPr marL="1027113" lvl="1" indent="-280988" defTabSz="906463" eaLnBrk="1" hangingPunct="1">
              <a:spcBef>
                <a:spcPct val="0"/>
              </a:spcBef>
              <a:tabLst>
                <a:tab pos="3206750" algn="l"/>
              </a:tabLst>
            </a:pPr>
            <a:r>
              <a:rPr lang="en-US" sz="2400" b="1" dirty="0" err="1" smtClean="0"/>
              <a:t>wifi</a:t>
            </a:r>
            <a:r>
              <a:rPr lang="en-US" sz="2400" b="1" dirty="0" smtClean="0"/>
              <a:t>-open</a:t>
            </a:r>
            <a:r>
              <a:rPr lang="en-US" sz="2400" dirty="0" smtClean="0"/>
              <a:t>:	802.11 with no security</a:t>
            </a:r>
          </a:p>
          <a:p>
            <a:pPr marL="1027113" lvl="1" indent="-280988" defTabSz="906463" eaLnBrk="1" hangingPunct="1">
              <a:spcBef>
                <a:spcPct val="0"/>
              </a:spcBef>
              <a:tabLst>
                <a:tab pos="3206750" algn="l"/>
              </a:tabLst>
            </a:pPr>
            <a:r>
              <a:rPr lang="en-US" sz="2400" b="1" dirty="0" err="1" smtClean="0"/>
              <a:t>wifi-wpa</a:t>
            </a:r>
            <a:r>
              <a:rPr lang="en-US" sz="2400" dirty="0" smtClean="0"/>
              <a:t>: 	802.11 with WPA PSK/CCMP</a:t>
            </a:r>
          </a:p>
          <a:p>
            <a:pPr marL="1027113" lvl="1" indent="-280988" defTabSz="906463" eaLnBrk="1" hangingPunct="1">
              <a:spcBef>
                <a:spcPct val="0"/>
              </a:spcBef>
              <a:tabLst>
                <a:tab pos="3206750" algn="l"/>
              </a:tabLst>
            </a:pPr>
            <a:r>
              <a:rPr lang="en-US" sz="2400" b="1" dirty="0" smtClean="0"/>
              <a:t>public-key</a:t>
            </a:r>
            <a:r>
              <a:rPr lang="en-US" sz="2400" dirty="0" smtClean="0"/>
              <a:t>:	straw man</a:t>
            </a:r>
          </a:p>
          <a:p>
            <a:pPr marL="1027113" lvl="1" indent="-280988" defTabSz="906463" eaLnBrk="1" hangingPunct="1">
              <a:spcBef>
                <a:spcPct val="0"/>
              </a:spcBef>
              <a:tabLst>
                <a:tab pos="3206750" algn="l"/>
              </a:tabLst>
            </a:pPr>
            <a:r>
              <a:rPr lang="en-US" sz="2400" b="1" dirty="0" smtClean="0"/>
              <a:t>symmetric-key:	</a:t>
            </a:r>
            <a:r>
              <a:rPr lang="en-US" sz="2400" dirty="0" smtClean="0"/>
              <a:t>straw man</a:t>
            </a:r>
          </a:p>
          <a:p>
            <a:pPr marL="1027113" lvl="1" indent="-280988" eaLnBrk="1" hangingPunct="1">
              <a:spcBef>
                <a:spcPct val="0"/>
              </a:spcBef>
              <a:tabLst>
                <a:tab pos="3206750" algn="l"/>
              </a:tabLst>
            </a:pPr>
            <a:r>
              <a:rPr lang="en-US" sz="2400" b="1" dirty="0" err="1" smtClean="0"/>
              <a:t>armknecht</a:t>
            </a:r>
            <a:r>
              <a:rPr lang="en-US" sz="2400" dirty="0" smtClean="0"/>
              <a:t>: 	previous header encryption proposal</a:t>
            </a:r>
          </a:p>
        </p:txBody>
      </p:sp>
      <p:sp>
        <p:nvSpPr>
          <p:cNvPr id="28676" name="Title 1"/>
          <p:cNvSpPr>
            <a:spLocks noGrp="1"/>
          </p:cNvSpPr>
          <p:nvPr>
            <p:ph type="title"/>
          </p:nvPr>
        </p:nvSpPr>
        <p:spPr/>
        <p:txBody>
          <a:bodyPr/>
          <a:lstStyle/>
          <a:p>
            <a:pPr eaLnBrk="1" hangingPunct="1"/>
            <a:r>
              <a:rPr lang="en-US" smtClean="0"/>
              <a:t>Performance Evaluation</a:t>
            </a:r>
          </a:p>
        </p:txBody>
      </p:sp>
      <p:sp>
        <p:nvSpPr>
          <p:cNvPr id="5" name="Slide Number Placeholder 4"/>
          <p:cNvSpPr>
            <a:spLocks noGrp="1"/>
          </p:cNvSpPr>
          <p:nvPr>
            <p:ph type="sldNum" sz="quarter" idx="12"/>
          </p:nvPr>
        </p:nvSpPr>
        <p:spPr/>
        <p:txBody>
          <a:bodyPr/>
          <a:lstStyle/>
          <a:p>
            <a:pPr>
              <a:defRPr/>
            </a:pPr>
            <a:fld id="{3E1604F0-C8F6-424D-884D-F43BB85785E7}" type="slidenum">
              <a:rPr lang="en-US"/>
              <a:pPr>
                <a:defRPr/>
              </a:pPr>
              <a:t>28</a:t>
            </a:fld>
            <a:endParaRPr lang="en-US" dirty="0"/>
          </a:p>
        </p:txBody>
      </p:sp>
      <p:sp>
        <p:nvSpPr>
          <p:cNvPr id="30" name="TextBox 29"/>
          <p:cNvSpPr txBox="1"/>
          <p:nvPr/>
        </p:nvSpPr>
        <p:spPr>
          <a:xfrm rot="16200000">
            <a:off x="245501" y="4097899"/>
            <a:ext cx="1037463" cy="461665"/>
          </a:xfrm>
          <a:prstGeom prst="rect">
            <a:avLst/>
          </a:prstGeom>
          <a:noFill/>
        </p:spPr>
        <p:txBody>
          <a:bodyPr wrap="none" rtlCol="0">
            <a:spAutoFit/>
          </a:bodyPr>
          <a:lstStyle/>
          <a:p>
            <a:r>
              <a:rPr lang="en-US" sz="2400" dirty="0" smtClean="0">
                <a:latin typeface="+mn-lt"/>
              </a:rPr>
              <a:t>Similar</a:t>
            </a:r>
            <a:endParaRPr lang="en-US" sz="2400" dirty="0">
              <a:latin typeface="+mn-lt"/>
            </a:endParaRPr>
          </a:p>
        </p:txBody>
      </p:sp>
      <p:sp>
        <p:nvSpPr>
          <p:cNvPr id="32" name="Left Brace 31"/>
          <p:cNvSpPr/>
          <p:nvPr/>
        </p:nvSpPr>
        <p:spPr>
          <a:xfrm>
            <a:off x="990600" y="4114800"/>
            <a:ext cx="228600" cy="609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9" name="Group 38"/>
          <p:cNvGrpSpPr/>
          <p:nvPr/>
        </p:nvGrpSpPr>
        <p:grpSpPr>
          <a:xfrm>
            <a:off x="533400" y="4876800"/>
            <a:ext cx="8077200" cy="1828800"/>
            <a:chOff x="533400" y="4876800"/>
            <a:chExt cx="8077200" cy="1828800"/>
          </a:xfrm>
        </p:grpSpPr>
        <p:grpSp>
          <p:nvGrpSpPr>
            <p:cNvPr id="24" name="Group 23"/>
            <p:cNvGrpSpPr/>
            <p:nvPr/>
          </p:nvGrpSpPr>
          <p:grpSpPr>
            <a:xfrm>
              <a:off x="533400" y="4876800"/>
              <a:ext cx="8077200" cy="1828800"/>
              <a:chOff x="533400" y="4343400"/>
              <a:chExt cx="8077200" cy="1828800"/>
            </a:xfrm>
            <a:solidFill>
              <a:schemeClr val="accent1">
                <a:lumMod val="20000"/>
                <a:lumOff val="80000"/>
              </a:schemeClr>
            </a:solidFill>
            <a:effectLst>
              <a:outerShdw blurRad="50800" dist="38100" dir="2700000" algn="tl" rotWithShape="0">
                <a:prstClr val="black">
                  <a:alpha val="40000"/>
                </a:prstClr>
              </a:outerShdw>
            </a:effectLst>
          </p:grpSpPr>
          <p:sp>
            <p:nvSpPr>
              <p:cNvPr id="31" name="Rectangle 30"/>
              <p:cNvSpPr/>
              <p:nvPr/>
            </p:nvSpPr>
            <p:spPr>
              <a:xfrm>
                <a:off x="533400" y="4343400"/>
                <a:ext cx="8077200" cy="1828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678" name="Group 9"/>
              <p:cNvGrpSpPr>
                <a:grpSpLocks/>
              </p:cNvGrpSpPr>
              <p:nvPr/>
            </p:nvGrpSpPr>
            <p:grpSpPr bwMode="auto">
              <a:xfrm>
                <a:off x="990600" y="5181600"/>
                <a:ext cx="1295400" cy="728663"/>
                <a:chOff x="3200400" y="3124200"/>
                <a:chExt cx="1295400" cy="727869"/>
              </a:xfrm>
              <a:grpFill/>
            </p:grpSpPr>
            <p:pic>
              <p:nvPicPr>
                <p:cNvPr id="28693" name="Picture 20" descr="alice.png"/>
                <p:cNvPicPr>
                  <a:picLocks noChangeAspect="1"/>
                </p:cNvPicPr>
                <p:nvPr/>
              </p:nvPicPr>
              <p:blipFill>
                <a:blip r:embed="rId3"/>
                <a:srcRect/>
                <a:stretch>
                  <a:fillRect/>
                </a:stretch>
              </p:blipFill>
              <p:spPr bwMode="auto">
                <a:xfrm>
                  <a:off x="3200400" y="3124200"/>
                  <a:ext cx="688975" cy="701675"/>
                </a:xfrm>
                <a:prstGeom prst="rect">
                  <a:avLst/>
                </a:prstGeom>
                <a:grpFill/>
                <a:ln w="9525">
                  <a:noFill/>
                  <a:miter lim="800000"/>
                  <a:headEnd/>
                  <a:tailEnd/>
                </a:ln>
              </p:spPr>
            </p:pic>
            <p:pic>
              <p:nvPicPr>
                <p:cNvPr id="28695" name="Picture 50" descr="psp.png"/>
                <p:cNvPicPr>
                  <a:picLocks noChangeAspect="1"/>
                </p:cNvPicPr>
                <p:nvPr/>
              </p:nvPicPr>
              <p:blipFill>
                <a:blip r:embed="rId4"/>
                <a:srcRect/>
                <a:stretch>
                  <a:fillRect/>
                </a:stretch>
              </p:blipFill>
              <p:spPr bwMode="auto">
                <a:xfrm>
                  <a:off x="3733800" y="3276600"/>
                  <a:ext cx="762000" cy="575469"/>
                </a:xfrm>
                <a:prstGeom prst="rect">
                  <a:avLst/>
                </a:prstGeom>
                <a:noFill/>
                <a:ln w="9525">
                  <a:noFill/>
                  <a:miter lim="800000"/>
                  <a:headEnd/>
                  <a:tailEnd/>
                </a:ln>
                <a:effectLst/>
              </p:spPr>
            </p:pic>
          </p:grpSp>
          <p:pic>
            <p:nvPicPr>
              <p:cNvPr id="28691" name="Picture 13" descr="bob.png"/>
              <p:cNvPicPr>
                <a:picLocks noChangeAspect="1"/>
              </p:cNvPicPr>
              <p:nvPr/>
            </p:nvPicPr>
            <p:blipFill>
              <a:blip r:embed="rId5" cstate="screen"/>
              <a:srcRect/>
              <a:stretch>
                <a:fillRect/>
              </a:stretch>
            </p:blipFill>
            <p:spPr bwMode="auto">
              <a:xfrm flipH="1">
                <a:off x="7628027" y="5334000"/>
                <a:ext cx="687298" cy="706438"/>
              </a:xfrm>
              <a:prstGeom prst="rect">
                <a:avLst/>
              </a:prstGeom>
              <a:grpFill/>
              <a:ln w="9525">
                <a:noFill/>
                <a:miter lim="800000"/>
                <a:headEnd/>
                <a:tailEnd/>
              </a:ln>
            </p:spPr>
          </p:pic>
          <p:cxnSp>
            <p:nvCxnSpPr>
              <p:cNvPr id="21" name="Straight Arrow Connector 20"/>
              <p:cNvCxnSpPr/>
              <p:nvPr/>
            </p:nvCxnSpPr>
            <p:spPr>
              <a:xfrm>
                <a:off x="2819400" y="5638800"/>
                <a:ext cx="3810000" cy="1588"/>
              </a:xfrm>
              <a:prstGeom prst="straightConnector1">
                <a:avLst/>
              </a:prstGeom>
              <a:grpFill/>
              <a:ln w="762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648200" y="4419600"/>
                <a:ext cx="304800" cy="228600"/>
              </a:xfrm>
              <a:prstGeom prst="straightConnector1">
                <a:avLst/>
              </a:prstGeom>
              <a:grpFill/>
              <a:ln w="762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24400" y="4724400"/>
                <a:ext cx="1277938" cy="584200"/>
              </a:xfrm>
              <a:prstGeom prst="rect">
                <a:avLst/>
              </a:prstGeom>
              <a:noFill/>
              <a:ln>
                <a:noFill/>
              </a:ln>
            </p:spPr>
            <p:txBody>
              <a:bodyPr wrap="none">
                <a:spAutoFit/>
              </a:bodyPr>
              <a:lstStyle/>
              <a:p>
                <a:pPr>
                  <a:defRPr/>
                </a:pPr>
                <a:r>
                  <a:rPr lang="en-US" sz="1600" dirty="0">
                    <a:solidFill>
                      <a:schemeClr val="accent6">
                        <a:lumMod val="75000"/>
                      </a:schemeClr>
                    </a:solidFill>
                  </a:rPr>
                  <a:t>Background</a:t>
                </a:r>
              </a:p>
              <a:p>
                <a:pPr>
                  <a:defRPr/>
                </a:pPr>
                <a:r>
                  <a:rPr lang="en-US" sz="1600" dirty="0">
                    <a:solidFill>
                      <a:schemeClr val="accent6">
                        <a:lumMod val="75000"/>
                      </a:schemeClr>
                    </a:solidFill>
                  </a:rPr>
                  <a:t>traffic</a:t>
                </a:r>
              </a:p>
            </p:txBody>
          </p:sp>
          <p:sp>
            <p:nvSpPr>
              <p:cNvPr id="28684" name="TextBox 28"/>
              <p:cNvSpPr txBox="1">
                <a:spLocks noChangeArrowheads="1"/>
              </p:cNvSpPr>
              <p:nvPr/>
            </p:nvSpPr>
            <p:spPr bwMode="auto">
              <a:xfrm>
                <a:off x="6934200" y="4419600"/>
                <a:ext cx="1597025" cy="830263"/>
              </a:xfrm>
              <a:prstGeom prst="rect">
                <a:avLst/>
              </a:prstGeom>
              <a:noFill/>
              <a:ln w="9525">
                <a:noFill/>
                <a:miter lim="800000"/>
                <a:headEnd/>
                <a:tailEnd/>
              </a:ln>
            </p:spPr>
            <p:txBody>
              <a:bodyPr>
                <a:spAutoFit/>
              </a:bodyPr>
              <a:lstStyle/>
              <a:p>
                <a:pPr algn="ctr"/>
                <a:r>
                  <a:rPr lang="en-US" sz="1600" dirty="0">
                    <a:solidFill>
                      <a:srgbClr val="002060"/>
                    </a:solidFill>
                  </a:rPr>
                  <a:t>AP with</a:t>
                </a:r>
              </a:p>
              <a:p>
                <a:pPr algn="ctr"/>
                <a:r>
                  <a:rPr lang="en-US" sz="1600" dirty="0">
                    <a:solidFill>
                      <a:srgbClr val="002060"/>
                    </a:solidFill>
                  </a:rPr>
                  <a:t>500 accounts</a:t>
                </a:r>
              </a:p>
              <a:p>
                <a:pPr algn="ctr"/>
                <a:r>
                  <a:rPr lang="en-US" sz="1600" dirty="0">
                    <a:solidFill>
                      <a:srgbClr val="002060"/>
                    </a:solidFill>
                  </a:rPr>
                  <a:t>50 associations</a:t>
                </a:r>
              </a:p>
            </p:txBody>
          </p:sp>
          <p:sp>
            <p:nvSpPr>
              <p:cNvPr id="28685" name="TextBox 29"/>
              <p:cNvSpPr txBox="1">
                <a:spLocks noChangeArrowheads="1"/>
              </p:cNvSpPr>
              <p:nvPr/>
            </p:nvSpPr>
            <p:spPr bwMode="auto">
              <a:xfrm>
                <a:off x="2819400" y="5715000"/>
                <a:ext cx="3835400" cy="338138"/>
              </a:xfrm>
              <a:prstGeom prst="rect">
                <a:avLst/>
              </a:prstGeom>
              <a:noFill/>
              <a:ln w="9525">
                <a:noFill/>
                <a:miter lim="800000"/>
                <a:headEnd/>
                <a:tailEnd/>
              </a:ln>
            </p:spPr>
            <p:txBody>
              <a:bodyPr>
                <a:spAutoFit/>
              </a:bodyPr>
              <a:lstStyle/>
              <a:p>
                <a:pPr algn="ctr"/>
                <a:r>
                  <a:rPr lang="en-US" sz="1600">
                    <a:solidFill>
                      <a:schemeClr val="tx2"/>
                    </a:solidFill>
                  </a:rPr>
                  <a:t>Measure Alice’s connection to Bob</a:t>
                </a:r>
              </a:p>
            </p:txBody>
          </p:sp>
          <p:sp>
            <p:nvSpPr>
              <p:cNvPr id="28686" name="Rectangle 31"/>
              <p:cNvSpPr>
                <a:spLocks noChangeArrowheads="1"/>
              </p:cNvSpPr>
              <p:nvPr/>
            </p:nvSpPr>
            <p:spPr bwMode="auto">
              <a:xfrm>
                <a:off x="609600" y="4419600"/>
                <a:ext cx="1903413" cy="461963"/>
              </a:xfrm>
              <a:prstGeom prst="rect">
                <a:avLst/>
              </a:prstGeom>
              <a:grpFill/>
              <a:ln w="9525">
                <a:noFill/>
                <a:miter lim="800000"/>
                <a:headEnd/>
                <a:tailEnd/>
              </a:ln>
            </p:spPr>
            <p:txBody>
              <a:bodyPr>
                <a:spAutoFit/>
              </a:bodyPr>
              <a:lstStyle/>
              <a:p>
                <a:pPr>
                  <a:spcBef>
                    <a:spcPts val="200"/>
                  </a:spcBef>
                </a:pPr>
                <a:r>
                  <a:rPr lang="en-US" sz="2400" dirty="0"/>
                  <a:t>Experiment:</a:t>
                </a:r>
              </a:p>
            </p:txBody>
          </p:sp>
        </p:grpSp>
        <p:pic>
          <p:nvPicPr>
            <p:cNvPr id="33" name="Picture 32" descr="charlie.png"/>
            <p:cNvPicPr>
              <a:picLocks noChangeAspect="1"/>
            </p:cNvPicPr>
            <p:nvPr/>
          </p:nvPicPr>
          <p:blipFill>
            <a:blip r:embed="rId6" cstate="screen"/>
            <a:stretch>
              <a:fillRect/>
            </a:stretch>
          </p:blipFill>
          <p:spPr>
            <a:xfrm flipH="1">
              <a:off x="3505200" y="5181600"/>
              <a:ext cx="457200" cy="851916"/>
            </a:xfrm>
            <a:prstGeom prst="rect">
              <a:avLst/>
            </a:prstGeom>
          </p:spPr>
        </p:pic>
        <p:pic>
          <p:nvPicPr>
            <p:cNvPr id="34" name="Picture 50" descr="psp.png"/>
            <p:cNvPicPr>
              <a:picLocks noChangeAspect="1"/>
            </p:cNvPicPr>
            <p:nvPr/>
          </p:nvPicPr>
          <p:blipFill>
            <a:blip r:embed="rId4"/>
            <a:srcRect/>
            <a:stretch>
              <a:fillRect/>
            </a:stretch>
          </p:blipFill>
          <p:spPr bwMode="auto">
            <a:xfrm>
              <a:off x="3962400" y="5486400"/>
              <a:ext cx="762000" cy="576097"/>
            </a:xfrm>
            <a:prstGeom prst="rect">
              <a:avLst/>
            </a:prstGeom>
            <a:noFill/>
            <a:ln w="9525">
              <a:noFill/>
              <a:miter lim="800000"/>
              <a:headEnd/>
              <a:tailEnd/>
            </a:ln>
            <a:effectLst/>
          </p:spPr>
        </p:pic>
        <p:pic>
          <p:nvPicPr>
            <p:cNvPr id="35" name="Picture 99" descr="radiowaves2.png"/>
            <p:cNvPicPr>
              <a:picLocks noChangeAspect="1"/>
            </p:cNvPicPr>
            <p:nvPr/>
          </p:nvPicPr>
          <p:blipFill>
            <a:blip r:embed="rId7"/>
            <a:srcRect/>
            <a:stretch>
              <a:fillRect/>
            </a:stretch>
          </p:blipFill>
          <p:spPr bwMode="auto">
            <a:xfrm rot="5400000">
              <a:off x="2209800" y="5943600"/>
              <a:ext cx="609600" cy="457200"/>
            </a:xfrm>
            <a:prstGeom prst="rect">
              <a:avLst/>
            </a:prstGeom>
            <a:noFill/>
            <a:ln w="9525">
              <a:noFill/>
              <a:miter lim="800000"/>
              <a:headEnd/>
              <a:tailEnd/>
            </a:ln>
          </p:spPr>
        </p:pic>
        <p:pic>
          <p:nvPicPr>
            <p:cNvPr id="36" name="Picture 99" descr="radiowaves2.png"/>
            <p:cNvPicPr>
              <a:picLocks noChangeAspect="1"/>
            </p:cNvPicPr>
            <p:nvPr/>
          </p:nvPicPr>
          <p:blipFill>
            <a:blip r:embed="rId7"/>
            <a:srcRect/>
            <a:stretch>
              <a:fillRect/>
            </a:stretch>
          </p:blipFill>
          <p:spPr bwMode="auto">
            <a:xfrm rot="16200000">
              <a:off x="6570986" y="5956700"/>
              <a:ext cx="609600" cy="457200"/>
            </a:xfrm>
            <a:prstGeom prst="rect">
              <a:avLst/>
            </a:prstGeom>
            <a:noFill/>
            <a:ln w="9525">
              <a:noFill/>
              <a:miter lim="800000"/>
              <a:headEnd/>
              <a:tailEnd/>
            </a:ln>
          </p:spPr>
        </p:pic>
        <p:pic>
          <p:nvPicPr>
            <p:cNvPr id="37" name="Picture 99" descr="radiowaves2.png"/>
            <p:cNvPicPr>
              <a:picLocks noChangeAspect="1"/>
            </p:cNvPicPr>
            <p:nvPr/>
          </p:nvPicPr>
          <p:blipFill>
            <a:blip r:embed="rId7"/>
            <a:srcRect/>
            <a:stretch>
              <a:fillRect/>
            </a:stretch>
          </p:blipFill>
          <p:spPr bwMode="auto">
            <a:xfrm>
              <a:off x="4038600" y="5105400"/>
              <a:ext cx="609600" cy="457200"/>
            </a:xfrm>
            <a:prstGeom prst="rect">
              <a:avLst/>
            </a:prstGeom>
            <a:noFill/>
            <a:ln w="9525">
              <a:noFill/>
              <a:miter lim="800000"/>
              <a:headEnd/>
              <a:tailEnd/>
            </a:ln>
          </p:spPr>
        </p:pic>
        <p:pic>
          <p:nvPicPr>
            <p:cNvPr id="38" name="Picture 37" descr="ap1.png"/>
            <p:cNvPicPr>
              <a:picLocks noChangeAspect="1"/>
            </p:cNvPicPr>
            <p:nvPr/>
          </p:nvPicPr>
          <p:blipFill>
            <a:blip r:embed="rId8"/>
            <a:stretch>
              <a:fillRect/>
            </a:stretch>
          </p:blipFill>
          <p:spPr>
            <a:xfrm>
              <a:off x="7162800" y="5867400"/>
              <a:ext cx="621741" cy="621741"/>
            </a:xfrm>
            <a:prstGeom prst="rect">
              <a:avLst/>
            </a:prstGeom>
            <a:noFill/>
            <a:effectLst/>
          </p:spPr>
        </p:pic>
      </p:grpSp>
    </p:spTree>
  </p:cSld>
  <p:clrMapOvr>
    <a:masterClrMapping/>
  </p:clrMapOvr>
  <p:transition advTm="69826">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457200" y="1600200"/>
            <a:ext cx="6943240" cy="3740792"/>
          </a:xfrm>
          <a:prstGeom prst="rect">
            <a:avLst/>
          </a:prstGeom>
          <a:noFill/>
          <a:ln w="9525">
            <a:noFill/>
            <a:miter lim="800000"/>
            <a:headEnd/>
            <a:tailEnd/>
          </a:ln>
          <a:effectLst/>
        </p:spPr>
      </p:pic>
      <p:sp>
        <p:nvSpPr>
          <p:cNvPr id="29699" name="Title 1"/>
          <p:cNvSpPr>
            <a:spLocks noGrp="1"/>
          </p:cNvSpPr>
          <p:nvPr>
            <p:ph type="title"/>
          </p:nvPr>
        </p:nvSpPr>
        <p:spPr/>
        <p:txBody>
          <a:bodyPr/>
          <a:lstStyle/>
          <a:p>
            <a:pPr eaLnBrk="1" hangingPunct="1"/>
            <a:r>
              <a:rPr lang="en-US" smtClean="0"/>
              <a:t>Discovery/Binding Time</a:t>
            </a:r>
          </a:p>
        </p:txBody>
      </p:sp>
      <p:sp>
        <p:nvSpPr>
          <p:cNvPr id="5" name="Rectangle 4"/>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err="1">
                <a:latin typeface="+mn-lt"/>
                <a:cs typeface="+mn-cs"/>
              </a:rPr>
              <a:t>SlyFi</a:t>
            </a:r>
            <a:r>
              <a:rPr lang="en-US" sz="2800" dirty="0">
                <a:latin typeface="+mn-lt"/>
                <a:cs typeface="+mn-cs"/>
              </a:rPr>
              <a:t> link setup has less overhead than WPA</a:t>
            </a:r>
          </a:p>
        </p:txBody>
      </p:sp>
      <p:sp>
        <p:nvSpPr>
          <p:cNvPr id="7" name="Slide Number Placeholder 6"/>
          <p:cNvSpPr>
            <a:spLocks noGrp="1"/>
          </p:cNvSpPr>
          <p:nvPr>
            <p:ph type="sldNum" sz="quarter" idx="12"/>
          </p:nvPr>
        </p:nvSpPr>
        <p:spPr/>
        <p:txBody>
          <a:bodyPr/>
          <a:lstStyle/>
          <a:p>
            <a:pPr>
              <a:defRPr/>
            </a:pPr>
            <a:fld id="{A264FE58-FB33-4598-9E98-9A16DC939289}" type="slidenum">
              <a:rPr lang="en-US"/>
              <a:pPr>
                <a:defRPr/>
              </a:pPr>
              <a:t>29</a:t>
            </a:fld>
            <a:endParaRPr lang="en-US" dirty="0"/>
          </a:p>
        </p:txBody>
      </p:sp>
      <p:cxnSp>
        <p:nvCxnSpPr>
          <p:cNvPr id="9" name="Straight Arrow Connector 8"/>
          <p:cNvCxnSpPr/>
          <p:nvPr/>
        </p:nvCxnSpPr>
        <p:spPr>
          <a:xfrm rot="5400000">
            <a:off x="7620794" y="3199606"/>
            <a:ext cx="609600" cy="1588"/>
          </a:xfrm>
          <a:prstGeom prst="straightConnector1">
            <a:avLst/>
          </a:prstGeom>
          <a:ln w="76200">
            <a:solidFill>
              <a:schemeClr val="tx2">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62800" y="2590800"/>
            <a:ext cx="1566863" cy="369888"/>
          </a:xfrm>
          <a:prstGeom prst="rect">
            <a:avLst/>
          </a:prstGeom>
          <a:solidFill>
            <a:schemeClr val="tx2">
              <a:lumMod val="20000"/>
              <a:lumOff val="80000"/>
            </a:schemeClr>
          </a:solidFill>
        </p:spPr>
        <p:txBody>
          <a:bodyPr wrap="none">
            <a:spAutoFit/>
          </a:bodyPr>
          <a:lstStyle/>
          <a:p>
            <a:pPr algn="ctr">
              <a:defRPr/>
            </a:pPr>
            <a:r>
              <a:rPr lang="en-US" dirty="0">
                <a:solidFill>
                  <a:schemeClr val="tx2"/>
                </a:solidFill>
                <a:latin typeface="+mj-lt"/>
              </a:rPr>
              <a:t>Lower = Better</a:t>
            </a:r>
          </a:p>
        </p:txBody>
      </p:sp>
    </p:spTree>
  </p:cSld>
  <p:clrMapOvr>
    <a:masterClrMapping/>
  </p:clrMapOvr>
  <p:transition advTm="72993">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0" y="-1395"/>
            <a:ext cx="9144000" cy="6859396"/>
            <a:chOff x="0" y="-1395"/>
            <a:chExt cx="9144000" cy="6859396"/>
          </a:xfrm>
        </p:grpSpPr>
        <p:pic>
          <p:nvPicPr>
            <p:cNvPr id="5" name="Picture 4"/>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flipH="1">
              <a:off x="0" y="-1395"/>
              <a:ext cx="9144000" cy="6859396"/>
            </a:xfrm>
            <a:prstGeom prst="rect">
              <a:avLst/>
            </a:prstGeom>
            <a:noFill/>
            <a:ln w="50800" algn="ctr">
              <a:noFill/>
              <a:miter lim="800000"/>
              <a:headEnd/>
              <a:tailEnd/>
            </a:ln>
            <a:effectLst/>
          </p:spPr>
        </p:pic>
        <p:grpSp>
          <p:nvGrpSpPr>
            <p:cNvPr id="56" name="Group 55"/>
            <p:cNvGrpSpPr/>
            <p:nvPr/>
          </p:nvGrpSpPr>
          <p:grpSpPr>
            <a:xfrm>
              <a:off x="381000" y="2438400"/>
              <a:ext cx="6019800" cy="4257675"/>
              <a:chOff x="381000" y="2438400"/>
              <a:chExt cx="6019800" cy="4257675"/>
            </a:xfrm>
          </p:grpSpPr>
          <p:pic>
            <p:nvPicPr>
              <p:cNvPr id="7"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p:spPr>
          </p:pic>
          <p:pic>
            <p:nvPicPr>
              <p:cNvPr id="8"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p:spPr>
          </p:pic>
          <p:pic>
            <p:nvPicPr>
              <p:cNvPr id="9"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p:spPr>
          </p:pic>
          <p:pic>
            <p:nvPicPr>
              <p:cNvPr id="10" name="Picture 6" descr="pacemaker.png"/>
              <p:cNvPicPr>
                <a:picLocks noChangeAspect="1"/>
              </p:cNvPicPr>
              <p:nvPr/>
            </p:nvPicPr>
            <p:blipFill>
              <a:blip r:embed="rId7" cstate="screen"/>
              <a:srcRect/>
              <a:stretch>
                <a:fillRect/>
              </a:stretch>
            </p:blipFill>
            <p:spPr bwMode="auto">
              <a:xfrm>
                <a:off x="914400" y="2438400"/>
                <a:ext cx="946150" cy="946150"/>
              </a:xfrm>
              <a:prstGeom prst="rect">
                <a:avLst/>
              </a:prstGeom>
              <a:noFill/>
              <a:ln w="9525">
                <a:noFill/>
                <a:miter lim="800000"/>
                <a:headEnd/>
                <a:tailEnd/>
              </a:ln>
            </p:spPr>
          </p:pic>
          <p:pic>
            <p:nvPicPr>
              <p:cNvPr id="11" name="Picture 11" descr="nikeipod2.png"/>
              <p:cNvPicPr>
                <a:picLocks noChangeAspect="1"/>
              </p:cNvPicPr>
              <p:nvPr/>
            </p:nvPicPr>
            <p:blipFill>
              <a:blip r:embed="rId8" cstate="screen"/>
              <a:srcRect/>
              <a:stretch>
                <a:fillRect/>
              </a:stretch>
            </p:blipFill>
            <p:spPr bwMode="auto">
              <a:xfrm>
                <a:off x="3962400" y="5638800"/>
                <a:ext cx="685800" cy="1057275"/>
              </a:xfrm>
              <a:prstGeom prst="rect">
                <a:avLst/>
              </a:prstGeom>
              <a:noFill/>
              <a:ln w="9525">
                <a:noFill/>
                <a:miter lim="800000"/>
                <a:headEnd/>
                <a:tailEnd/>
              </a:ln>
            </p:spPr>
          </p:pic>
          <p:cxnSp>
            <p:nvCxnSpPr>
              <p:cNvPr id="12" name="Straight Arrow Connector 11"/>
              <p:cNvCxnSpPr>
                <a:stCxn id="11" idx="3"/>
              </p:cNvCxnSpPr>
              <p:nvPr/>
            </p:nvCxnSpPr>
            <p:spPr>
              <a:xfrm>
                <a:off x="4648200" y="6167438"/>
                <a:ext cx="762000" cy="85724"/>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381000" y="3124200"/>
                <a:ext cx="533400" cy="228600"/>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55" descr="cannon.png"/>
              <p:cNvPicPr>
                <a:picLocks noChangeAspect="1"/>
              </p:cNvPicPr>
              <p:nvPr/>
            </p:nvPicPr>
            <p:blipFill>
              <a:blip r:embed="rId9" cstate="screen"/>
              <a:srcRect/>
              <a:stretch>
                <a:fillRect/>
              </a:stretch>
            </p:blipFill>
            <p:spPr bwMode="auto">
              <a:xfrm>
                <a:off x="5867400" y="4267200"/>
                <a:ext cx="481013" cy="346075"/>
              </a:xfrm>
              <a:prstGeom prst="rect">
                <a:avLst/>
              </a:prstGeom>
              <a:noFill/>
              <a:ln w="9525">
                <a:noFill/>
                <a:miter lim="800000"/>
                <a:headEnd/>
                <a:tailEnd/>
              </a:ln>
            </p:spPr>
          </p:pic>
          <p:pic>
            <p:nvPicPr>
              <p:cNvPr id="15" name="Picture 61" descr="kindle.png"/>
              <p:cNvPicPr>
                <a:picLocks noChangeAspect="1"/>
              </p:cNvPicPr>
              <p:nvPr/>
            </p:nvPicPr>
            <p:blipFill>
              <a:blip r:embed="rId10" cstate="screen"/>
              <a:srcRect/>
              <a:stretch>
                <a:fillRect/>
              </a:stretch>
            </p:blipFill>
            <p:spPr bwMode="auto">
              <a:xfrm>
                <a:off x="2667000" y="4953000"/>
                <a:ext cx="1068388" cy="1046163"/>
              </a:xfrm>
              <a:prstGeom prst="rect">
                <a:avLst/>
              </a:prstGeom>
              <a:noFill/>
              <a:ln w="9525">
                <a:noFill/>
                <a:miter lim="800000"/>
                <a:headEnd/>
                <a:tailEnd/>
              </a:ln>
            </p:spPr>
          </p:pic>
          <p:pic>
            <p:nvPicPr>
              <p:cNvPr id="16" name="Picture 83" descr="portablevideo.png"/>
              <p:cNvPicPr>
                <a:picLocks noChangeAspect="1"/>
              </p:cNvPicPr>
              <p:nvPr/>
            </p:nvPicPr>
            <p:blipFill>
              <a:blip r:embed="rId11" cstate="screen"/>
              <a:srcRect/>
              <a:stretch>
                <a:fillRect/>
              </a:stretch>
            </p:blipFill>
            <p:spPr bwMode="auto">
              <a:xfrm>
                <a:off x="2914650" y="3733800"/>
                <a:ext cx="857250" cy="490538"/>
              </a:xfrm>
              <a:prstGeom prst="rect">
                <a:avLst/>
              </a:prstGeom>
              <a:noFill/>
              <a:ln w="9525">
                <a:noFill/>
                <a:miter lim="800000"/>
                <a:headEnd/>
                <a:tailEnd/>
              </a:ln>
            </p:spPr>
          </p:pic>
          <p:pic>
            <p:nvPicPr>
              <p:cNvPr id="18" name="Picture 99" descr="radiowaves2.png"/>
              <p:cNvPicPr>
                <a:picLocks noChangeAspect="1"/>
              </p:cNvPicPr>
              <p:nvPr/>
            </p:nvPicPr>
            <p:blipFill>
              <a:blip r:embed="rId12"/>
              <a:srcRect/>
              <a:stretch>
                <a:fillRect/>
              </a:stretch>
            </p:blipFill>
            <p:spPr bwMode="auto">
              <a:xfrm>
                <a:off x="2971800" y="3352800"/>
                <a:ext cx="609600" cy="457200"/>
              </a:xfrm>
              <a:prstGeom prst="rect">
                <a:avLst/>
              </a:prstGeom>
              <a:noFill/>
              <a:ln w="9525">
                <a:noFill/>
                <a:miter lim="800000"/>
                <a:headEnd/>
                <a:tailEnd/>
              </a:ln>
            </p:spPr>
          </p:pic>
          <p:pic>
            <p:nvPicPr>
              <p:cNvPr id="19" name="Picture 100" descr="radiowaves2.png"/>
              <p:cNvPicPr>
                <a:picLocks noChangeAspect="1"/>
              </p:cNvPicPr>
              <p:nvPr/>
            </p:nvPicPr>
            <p:blipFill>
              <a:blip r:embed="rId12"/>
              <a:srcRect/>
              <a:stretch>
                <a:fillRect/>
              </a:stretch>
            </p:blipFill>
            <p:spPr bwMode="auto">
              <a:xfrm>
                <a:off x="4038600" y="3276600"/>
                <a:ext cx="685800" cy="457200"/>
              </a:xfrm>
              <a:prstGeom prst="rect">
                <a:avLst/>
              </a:prstGeom>
              <a:noFill/>
              <a:ln w="9525">
                <a:noFill/>
                <a:miter lim="800000"/>
                <a:headEnd/>
                <a:tailEnd/>
              </a:ln>
            </p:spPr>
          </p:pic>
          <p:pic>
            <p:nvPicPr>
              <p:cNvPr id="20" name="Picture 101" descr="radiowaves2.png"/>
              <p:cNvPicPr>
                <a:picLocks noChangeAspect="1"/>
              </p:cNvPicPr>
              <p:nvPr/>
            </p:nvPicPr>
            <p:blipFill>
              <a:blip r:embed="rId12"/>
              <a:srcRect/>
              <a:stretch>
                <a:fillRect/>
              </a:stretch>
            </p:blipFill>
            <p:spPr bwMode="auto">
              <a:xfrm>
                <a:off x="2514600" y="3276600"/>
                <a:ext cx="457200" cy="457200"/>
              </a:xfrm>
              <a:prstGeom prst="rect">
                <a:avLst/>
              </a:prstGeom>
              <a:noFill/>
              <a:ln w="9525">
                <a:noFill/>
                <a:miter lim="800000"/>
                <a:headEnd/>
                <a:tailEnd/>
              </a:ln>
            </p:spPr>
          </p:pic>
          <p:pic>
            <p:nvPicPr>
              <p:cNvPr id="21" name="Picture 102" descr="radiowaves2.png"/>
              <p:cNvPicPr>
                <a:picLocks noChangeAspect="1"/>
              </p:cNvPicPr>
              <p:nvPr/>
            </p:nvPicPr>
            <p:blipFill>
              <a:blip r:embed="rId12"/>
              <a:srcRect/>
              <a:stretch>
                <a:fillRect/>
              </a:stretch>
            </p:blipFill>
            <p:spPr bwMode="auto">
              <a:xfrm>
                <a:off x="5791200" y="3810000"/>
                <a:ext cx="609600" cy="457200"/>
              </a:xfrm>
              <a:prstGeom prst="rect">
                <a:avLst/>
              </a:prstGeom>
              <a:noFill/>
              <a:ln w="9525">
                <a:noFill/>
                <a:miter lim="800000"/>
                <a:headEnd/>
                <a:tailEnd/>
              </a:ln>
            </p:spPr>
          </p:pic>
          <p:pic>
            <p:nvPicPr>
              <p:cNvPr id="22" name="Picture 103" descr="radiowaves2.png"/>
              <p:cNvPicPr>
                <a:picLocks noChangeAspect="1"/>
              </p:cNvPicPr>
              <p:nvPr/>
            </p:nvPicPr>
            <p:blipFill>
              <a:blip r:embed="rId13"/>
              <a:srcRect/>
              <a:stretch>
                <a:fillRect/>
              </a:stretch>
            </p:blipFill>
            <p:spPr bwMode="auto">
              <a:xfrm rot="11937795">
                <a:off x="4318702" y="5263579"/>
                <a:ext cx="573476" cy="412750"/>
              </a:xfrm>
              <a:prstGeom prst="rect">
                <a:avLst/>
              </a:prstGeom>
              <a:noFill/>
              <a:ln w="9525">
                <a:noFill/>
                <a:miter lim="800000"/>
                <a:headEnd/>
                <a:tailEnd/>
              </a:ln>
            </p:spPr>
          </p:pic>
          <p:pic>
            <p:nvPicPr>
              <p:cNvPr id="23" name="Picture 104" descr="radiowaves2.png"/>
              <p:cNvPicPr>
                <a:picLocks noChangeAspect="1"/>
              </p:cNvPicPr>
              <p:nvPr/>
            </p:nvPicPr>
            <p:blipFill>
              <a:blip r:embed="rId12"/>
              <a:srcRect/>
              <a:stretch>
                <a:fillRect/>
              </a:stretch>
            </p:blipFill>
            <p:spPr bwMode="auto">
              <a:xfrm>
                <a:off x="1600200" y="4697413"/>
                <a:ext cx="774700" cy="636587"/>
              </a:xfrm>
              <a:prstGeom prst="rect">
                <a:avLst/>
              </a:prstGeom>
              <a:noFill/>
              <a:ln w="9525">
                <a:noFill/>
                <a:miter lim="800000"/>
                <a:headEnd/>
                <a:tailEnd/>
              </a:ln>
            </p:spPr>
          </p:pic>
          <p:pic>
            <p:nvPicPr>
              <p:cNvPr id="24" name="Picture 105" descr="radiowaves2.png"/>
              <p:cNvPicPr>
                <a:picLocks noChangeAspect="1"/>
              </p:cNvPicPr>
              <p:nvPr/>
            </p:nvPicPr>
            <p:blipFill>
              <a:blip r:embed="rId13"/>
              <a:srcRect/>
              <a:stretch>
                <a:fillRect/>
              </a:stretch>
            </p:blipFill>
            <p:spPr bwMode="auto">
              <a:xfrm rot="11253164">
                <a:off x="3195638" y="4686300"/>
                <a:ext cx="614362" cy="503238"/>
              </a:xfrm>
              <a:prstGeom prst="rect">
                <a:avLst/>
              </a:prstGeom>
              <a:noFill/>
              <a:ln w="9525">
                <a:noFill/>
                <a:miter lim="800000"/>
                <a:headEnd/>
                <a:tailEnd/>
              </a:ln>
            </p:spPr>
          </p:pic>
        </p:grpSp>
      </p:grpSp>
      <p:sp>
        <p:nvSpPr>
          <p:cNvPr id="58" name="Rectangle 57"/>
          <p:cNvSpPr/>
          <p:nvPr/>
        </p:nvSpPr>
        <p:spPr>
          <a:xfrm>
            <a:off x="0" y="0"/>
            <a:ext cx="9144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itle 1"/>
          <p:cNvSpPr>
            <a:spLocks noGrp="1"/>
          </p:cNvSpPr>
          <p:nvPr>
            <p:ph type="title"/>
          </p:nvPr>
        </p:nvSpPr>
        <p:spPr>
          <a:xfrm>
            <a:off x="457200" y="274638"/>
            <a:ext cx="8229600" cy="1143000"/>
          </a:xfrm>
        </p:spPr>
        <p:txBody>
          <a:bodyPr/>
          <a:lstStyle/>
          <a:p>
            <a:pPr eaLnBrk="1" hangingPunct="1"/>
            <a:r>
              <a:rPr lang="en-US" dirty="0" smtClean="0"/>
              <a:t>Best Security Practices</a:t>
            </a:r>
          </a:p>
        </p:txBody>
      </p:sp>
      <p:grpSp>
        <p:nvGrpSpPr>
          <p:cNvPr id="60" name="Group 9"/>
          <p:cNvGrpSpPr>
            <a:grpSpLocks/>
          </p:cNvGrpSpPr>
          <p:nvPr/>
        </p:nvGrpSpPr>
        <p:grpSpPr bwMode="auto">
          <a:xfrm>
            <a:off x="4953000" y="2133600"/>
            <a:ext cx="2590800" cy="685800"/>
            <a:chOff x="2743200" y="2209800"/>
            <a:chExt cx="2590800" cy="685801"/>
          </a:xfrm>
          <a:effectLst/>
        </p:grpSpPr>
        <p:pic>
          <p:nvPicPr>
            <p:cNvPr id="61" name="Picture 7" descr="postit.png"/>
            <p:cNvPicPr>
              <a:picLocks noChangeAspect="1"/>
            </p:cNvPicPr>
            <p:nvPr/>
          </p:nvPicPr>
          <p:blipFill>
            <a:blip r:embed="rId14" cstate="screen"/>
            <a:srcRect/>
            <a:stretch>
              <a:fillRect/>
            </a:stretch>
          </p:blipFill>
          <p:spPr bwMode="auto">
            <a:xfrm>
              <a:off x="2743200" y="2209801"/>
              <a:ext cx="2590800" cy="685800"/>
            </a:xfrm>
            <a:prstGeom prst="rect">
              <a:avLst/>
            </a:prstGeom>
            <a:noFill/>
            <a:ln w="9525">
              <a:noFill/>
              <a:miter lim="800000"/>
              <a:headEnd/>
              <a:tailEnd/>
            </a:ln>
          </p:spPr>
        </p:pic>
        <p:sp>
          <p:nvSpPr>
            <p:cNvPr id="62" name="TextBox 8"/>
            <p:cNvSpPr txBox="1">
              <a:spLocks noChangeArrowheads="1"/>
            </p:cNvSpPr>
            <p:nvPr/>
          </p:nvSpPr>
          <p:spPr bwMode="auto">
            <a:xfrm>
              <a:off x="2971800" y="2209800"/>
              <a:ext cx="2076450" cy="646114"/>
            </a:xfrm>
            <a:prstGeom prst="rect">
              <a:avLst/>
            </a:prstGeom>
            <a:noFill/>
            <a:ln w="9525">
              <a:noFill/>
              <a:miter lim="800000"/>
              <a:headEnd/>
              <a:tailEnd/>
            </a:ln>
          </p:spPr>
          <p:txBody>
            <a:bodyPr wrap="none">
              <a:spAutoFit/>
            </a:bodyPr>
            <a:lstStyle/>
            <a:p>
              <a:pPr>
                <a:defRPr/>
              </a:pPr>
              <a:r>
                <a:rPr lang="en-US" dirty="0">
                  <a:solidFill>
                    <a:schemeClr val="bg2">
                      <a:lumMod val="50000"/>
                    </a:schemeClr>
                  </a:solidFill>
                  <a:latin typeface="Calibri" pitchFamily="34" charset="0"/>
                </a:rPr>
                <a:t>SSID: Bob’s Network</a:t>
              </a:r>
            </a:p>
            <a:p>
              <a:pPr>
                <a:defRPr/>
              </a:pPr>
              <a:r>
                <a:rPr lang="en-US" dirty="0" smtClean="0">
                  <a:solidFill>
                    <a:schemeClr val="bg2">
                      <a:lumMod val="50000"/>
                    </a:schemeClr>
                  </a:solidFill>
                  <a:latin typeface="Calibri" pitchFamily="34" charset="0"/>
                </a:rPr>
                <a:t>Key: </a:t>
              </a:r>
              <a:r>
                <a:rPr lang="en-US" dirty="0">
                  <a:solidFill>
                    <a:schemeClr val="bg2">
                      <a:lumMod val="50000"/>
                    </a:schemeClr>
                  </a:solidFill>
                  <a:latin typeface="Calibri" pitchFamily="34" charset="0"/>
                </a:rPr>
                <a:t>0x2384949…</a:t>
              </a:r>
            </a:p>
          </p:txBody>
        </p:sp>
      </p:grpSp>
      <p:pic>
        <p:nvPicPr>
          <p:cNvPr id="64" name="Picture 12" descr="alice.png"/>
          <p:cNvPicPr>
            <a:picLocks noChangeAspect="1"/>
          </p:cNvPicPr>
          <p:nvPr/>
        </p:nvPicPr>
        <p:blipFill>
          <a:blip r:embed="rId15"/>
          <a:srcRect/>
          <a:stretch>
            <a:fillRect/>
          </a:stretch>
        </p:blipFill>
        <p:spPr bwMode="auto">
          <a:xfrm>
            <a:off x="533400" y="2362200"/>
            <a:ext cx="688975" cy="70008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6" name="Picture 13" descr="bob.png"/>
          <p:cNvPicPr>
            <a:picLocks noChangeAspect="1"/>
          </p:cNvPicPr>
          <p:nvPr/>
        </p:nvPicPr>
        <p:blipFill>
          <a:blip r:embed="rId16" cstate="screen"/>
          <a:srcRect/>
          <a:stretch>
            <a:fillRect/>
          </a:stretch>
        </p:blipFill>
        <p:spPr bwMode="auto">
          <a:xfrm>
            <a:off x="8008938" y="2514600"/>
            <a:ext cx="687387" cy="706438"/>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7" name="Group 99"/>
          <p:cNvGrpSpPr>
            <a:grpSpLocks/>
          </p:cNvGrpSpPr>
          <p:nvPr/>
        </p:nvGrpSpPr>
        <p:grpSpPr bwMode="auto">
          <a:xfrm>
            <a:off x="609600" y="3505200"/>
            <a:ext cx="6324600" cy="838200"/>
            <a:chOff x="609600" y="3505200"/>
            <a:chExt cx="6324600" cy="838200"/>
          </a:xfrm>
          <a:effectLst>
            <a:outerShdw blurRad="50800" dist="38100" dir="2700000" algn="tl" rotWithShape="0">
              <a:prstClr val="black">
                <a:alpha val="40000"/>
              </a:prstClr>
            </a:outerShdw>
          </a:effectLst>
        </p:grpSpPr>
        <p:sp>
          <p:nvSpPr>
            <p:cNvPr id="68" name="Rectangle 67"/>
            <p:cNvSpPr/>
            <p:nvPr/>
          </p:nvSpPr>
          <p:spPr>
            <a:xfrm>
              <a:off x="609600" y="3505200"/>
              <a:ext cx="18288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Discover</a:t>
              </a:r>
              <a:endParaRPr lang="en-US" sz="2800" dirty="0">
                <a:solidFill>
                  <a:schemeClr val="tx1"/>
                </a:solidFill>
              </a:endParaRPr>
            </a:p>
          </p:txBody>
        </p:sp>
        <p:grpSp>
          <p:nvGrpSpPr>
            <p:cNvPr id="69" name="Group 26"/>
            <p:cNvGrpSpPr>
              <a:grpSpLocks/>
            </p:cNvGrpSpPr>
            <p:nvPr/>
          </p:nvGrpSpPr>
          <p:grpSpPr bwMode="auto">
            <a:xfrm>
              <a:off x="2667000" y="3505202"/>
              <a:ext cx="3962400" cy="381000"/>
              <a:chOff x="2744714" y="3352116"/>
              <a:chExt cx="3962400" cy="381311"/>
            </a:xfrm>
          </p:grpSpPr>
          <p:sp>
            <p:nvSpPr>
              <p:cNvPr id="73" name="Rectangle 72"/>
              <p:cNvSpPr/>
              <p:nvPr/>
            </p:nvSpPr>
            <p:spPr bwMode="auto">
              <a:xfrm>
                <a:off x="2744714" y="3352116"/>
                <a:ext cx="1600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802.11 probe</a:t>
                </a:r>
                <a:endParaRPr lang="en-US" dirty="0">
                  <a:solidFill>
                    <a:schemeClr val="tx1"/>
                  </a:solidFill>
                </a:endParaRPr>
              </a:p>
            </p:txBody>
          </p:sp>
          <p:sp>
            <p:nvSpPr>
              <p:cNvPr id="74" name="Rectangle 73"/>
              <p:cNvSpPr/>
              <p:nvPr/>
            </p:nvSpPr>
            <p:spPr bwMode="auto">
              <a:xfrm>
                <a:off x="4344914" y="3352116"/>
                <a:ext cx="2362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Is Bob’s Network here?</a:t>
                </a:r>
              </a:p>
            </p:txBody>
          </p:sp>
        </p:grpSp>
        <p:grpSp>
          <p:nvGrpSpPr>
            <p:cNvPr id="70" name="Group 27"/>
            <p:cNvGrpSpPr>
              <a:grpSpLocks/>
            </p:cNvGrpSpPr>
            <p:nvPr/>
          </p:nvGrpSpPr>
          <p:grpSpPr bwMode="auto">
            <a:xfrm>
              <a:off x="2971800" y="3962402"/>
              <a:ext cx="3962400" cy="381000"/>
              <a:chOff x="2744714" y="3352488"/>
              <a:chExt cx="3962400" cy="381311"/>
            </a:xfrm>
          </p:grpSpPr>
          <p:sp>
            <p:nvSpPr>
              <p:cNvPr id="71" name="Rectangle 70"/>
              <p:cNvSpPr/>
              <p:nvPr/>
            </p:nvSpPr>
            <p:spPr bwMode="auto">
              <a:xfrm>
                <a:off x="2744714" y="3352488"/>
                <a:ext cx="1600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solidFill>
                      <a:schemeClr val="tx1"/>
                    </a:solidFill>
                  </a:rPr>
                  <a:t>802.11 beacon</a:t>
                </a:r>
                <a:endParaRPr lang="en-US" dirty="0">
                  <a:solidFill>
                    <a:schemeClr val="tx1"/>
                  </a:solidFill>
                </a:endParaRPr>
              </a:p>
            </p:txBody>
          </p:sp>
          <p:sp>
            <p:nvSpPr>
              <p:cNvPr id="72" name="Rectangle 71"/>
              <p:cNvSpPr/>
              <p:nvPr/>
            </p:nvSpPr>
            <p:spPr bwMode="auto">
              <a:xfrm>
                <a:off x="4344914" y="3352488"/>
                <a:ext cx="2362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Bob’s Network is here</a:t>
                </a:r>
              </a:p>
            </p:txBody>
          </p:sp>
        </p:grpSp>
      </p:grpSp>
      <p:grpSp>
        <p:nvGrpSpPr>
          <p:cNvPr id="75" name="Group 30"/>
          <p:cNvGrpSpPr>
            <a:grpSpLocks/>
          </p:cNvGrpSpPr>
          <p:nvPr/>
        </p:nvGrpSpPr>
        <p:grpSpPr bwMode="auto">
          <a:xfrm>
            <a:off x="1676400" y="2133600"/>
            <a:ext cx="2590800" cy="685800"/>
            <a:chOff x="2743200" y="2209800"/>
            <a:chExt cx="2590800" cy="685801"/>
          </a:xfrm>
          <a:effectLst/>
        </p:grpSpPr>
        <p:pic>
          <p:nvPicPr>
            <p:cNvPr id="76" name="Picture 31" descr="postit.png"/>
            <p:cNvPicPr>
              <a:picLocks noChangeAspect="1"/>
            </p:cNvPicPr>
            <p:nvPr/>
          </p:nvPicPr>
          <p:blipFill>
            <a:blip r:embed="rId14" cstate="screen"/>
            <a:srcRect/>
            <a:stretch>
              <a:fillRect/>
            </a:stretch>
          </p:blipFill>
          <p:spPr bwMode="auto">
            <a:xfrm>
              <a:off x="2743200" y="2209801"/>
              <a:ext cx="2590800" cy="685800"/>
            </a:xfrm>
            <a:prstGeom prst="rect">
              <a:avLst/>
            </a:prstGeom>
            <a:noFill/>
            <a:ln w="9525">
              <a:noFill/>
              <a:miter lim="800000"/>
              <a:headEnd/>
              <a:tailEnd/>
            </a:ln>
          </p:spPr>
        </p:pic>
        <p:sp>
          <p:nvSpPr>
            <p:cNvPr id="77" name="TextBox 32"/>
            <p:cNvSpPr txBox="1">
              <a:spLocks noChangeArrowheads="1"/>
            </p:cNvSpPr>
            <p:nvPr/>
          </p:nvSpPr>
          <p:spPr bwMode="auto">
            <a:xfrm>
              <a:off x="2971800" y="2209800"/>
              <a:ext cx="1981200" cy="646114"/>
            </a:xfrm>
            <a:prstGeom prst="rect">
              <a:avLst/>
            </a:prstGeom>
            <a:noFill/>
            <a:ln w="9525">
              <a:noFill/>
              <a:miter lim="800000"/>
              <a:headEnd/>
              <a:tailEnd/>
            </a:ln>
          </p:spPr>
          <p:txBody>
            <a:bodyPr>
              <a:spAutoFit/>
            </a:bodyPr>
            <a:lstStyle/>
            <a:p>
              <a:pPr>
                <a:defRPr/>
              </a:pPr>
              <a:r>
                <a:rPr lang="en-US" dirty="0">
                  <a:solidFill>
                    <a:schemeClr val="bg2">
                      <a:lumMod val="50000"/>
                    </a:schemeClr>
                  </a:solidFill>
                  <a:latin typeface="Calibri" pitchFamily="34" charset="0"/>
                </a:rPr>
                <a:t>Username: Alice</a:t>
              </a:r>
            </a:p>
            <a:p>
              <a:pPr>
                <a:defRPr/>
              </a:pPr>
              <a:r>
                <a:rPr lang="en-US" dirty="0" smtClean="0">
                  <a:solidFill>
                    <a:schemeClr val="bg2">
                      <a:lumMod val="50000"/>
                    </a:schemeClr>
                  </a:solidFill>
                  <a:latin typeface="Calibri" pitchFamily="34" charset="0"/>
                </a:rPr>
                <a:t>Key: </a:t>
              </a:r>
              <a:r>
                <a:rPr lang="en-US" dirty="0">
                  <a:solidFill>
                    <a:schemeClr val="bg2">
                      <a:lumMod val="50000"/>
                    </a:schemeClr>
                  </a:solidFill>
                  <a:latin typeface="Calibri" pitchFamily="34" charset="0"/>
                </a:rPr>
                <a:t>0x348190…</a:t>
              </a:r>
            </a:p>
          </p:txBody>
        </p:sp>
      </p:grpSp>
      <p:grpSp>
        <p:nvGrpSpPr>
          <p:cNvPr id="78" name="Group 100"/>
          <p:cNvGrpSpPr>
            <a:grpSpLocks/>
          </p:cNvGrpSpPr>
          <p:nvPr/>
        </p:nvGrpSpPr>
        <p:grpSpPr bwMode="auto">
          <a:xfrm>
            <a:off x="609600" y="4572000"/>
            <a:ext cx="6400800" cy="838200"/>
            <a:chOff x="609600" y="4571316"/>
            <a:chExt cx="6400726" cy="838884"/>
          </a:xfrm>
          <a:effectLst>
            <a:outerShdw blurRad="50800" dist="38100" dir="2700000" algn="tl" rotWithShape="0">
              <a:prstClr val="black">
                <a:alpha val="40000"/>
              </a:prstClr>
            </a:outerShdw>
          </a:effectLst>
        </p:grpSpPr>
        <p:sp>
          <p:nvSpPr>
            <p:cNvPr id="79" name="Rectangle 78"/>
            <p:cNvSpPr/>
            <p:nvPr/>
          </p:nvSpPr>
          <p:spPr bwMode="auto">
            <a:xfrm>
              <a:off x="2666976" y="4571316"/>
              <a:ext cx="1600182"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auth</a:t>
              </a:r>
              <a:endParaRPr lang="en-US" dirty="0">
                <a:solidFill>
                  <a:schemeClr val="tx1"/>
                </a:solidFill>
              </a:endParaRPr>
            </a:p>
          </p:txBody>
        </p:sp>
        <p:sp>
          <p:nvSpPr>
            <p:cNvPr id="80" name="Rectangle 79"/>
            <p:cNvSpPr/>
            <p:nvPr/>
          </p:nvSpPr>
          <p:spPr bwMode="auto">
            <a:xfrm>
              <a:off x="4267158" y="4571316"/>
              <a:ext cx="2362173" cy="381311"/>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Proof that I’m Alice </a:t>
              </a:r>
            </a:p>
          </p:txBody>
        </p:sp>
        <p:sp>
          <p:nvSpPr>
            <p:cNvPr id="81" name="Rectangle 80"/>
            <p:cNvSpPr/>
            <p:nvPr/>
          </p:nvSpPr>
          <p:spPr bwMode="auto">
            <a:xfrm>
              <a:off x="3047972" y="5028889"/>
              <a:ext cx="1600182"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auth</a:t>
              </a:r>
              <a:endParaRPr lang="en-US" dirty="0">
                <a:solidFill>
                  <a:schemeClr val="tx1"/>
                </a:solidFill>
              </a:endParaRPr>
            </a:p>
          </p:txBody>
        </p:sp>
        <p:sp>
          <p:nvSpPr>
            <p:cNvPr id="82" name="Rectangle 81"/>
            <p:cNvSpPr/>
            <p:nvPr/>
          </p:nvSpPr>
          <p:spPr bwMode="auto">
            <a:xfrm>
              <a:off x="4648153" y="5028889"/>
              <a:ext cx="2362173"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Proof that I’m Bob</a:t>
              </a:r>
            </a:p>
          </p:txBody>
        </p:sp>
        <p:sp>
          <p:nvSpPr>
            <p:cNvPr id="83" name="Rectangle 82"/>
            <p:cNvSpPr/>
            <p:nvPr/>
          </p:nvSpPr>
          <p:spPr>
            <a:xfrm>
              <a:off x="609600" y="45713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Authenticate</a:t>
              </a:r>
            </a:p>
            <a:p>
              <a:pPr algn="ctr">
                <a:defRPr/>
              </a:pPr>
              <a:r>
                <a:rPr lang="en-US" sz="2400" dirty="0">
                  <a:solidFill>
                    <a:schemeClr val="tx1"/>
                  </a:solidFill>
                </a:rPr>
                <a:t>and Bind</a:t>
              </a:r>
            </a:p>
          </p:txBody>
        </p:sp>
      </p:grpSp>
      <p:grpSp>
        <p:nvGrpSpPr>
          <p:cNvPr id="84" name="Group 101"/>
          <p:cNvGrpSpPr>
            <a:grpSpLocks/>
          </p:cNvGrpSpPr>
          <p:nvPr/>
        </p:nvGrpSpPr>
        <p:grpSpPr bwMode="auto">
          <a:xfrm>
            <a:off x="609600" y="5638800"/>
            <a:ext cx="6400800" cy="838200"/>
            <a:chOff x="609600" y="5638116"/>
            <a:chExt cx="6400726" cy="838884"/>
          </a:xfrm>
          <a:effectLst>
            <a:outerShdw blurRad="50800" dist="38100" dir="2700000" algn="tl" rotWithShape="0">
              <a:prstClr val="black">
                <a:alpha val="40000"/>
              </a:prstClr>
            </a:outerShdw>
          </a:effectLst>
        </p:grpSpPr>
        <p:sp>
          <p:nvSpPr>
            <p:cNvPr id="85" name="Rectangle 84"/>
            <p:cNvSpPr/>
            <p:nvPr/>
          </p:nvSpPr>
          <p:spPr bwMode="auto">
            <a:xfrm>
              <a:off x="2666976" y="5638116"/>
              <a:ext cx="175258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header  </a:t>
              </a:r>
            </a:p>
          </p:txBody>
        </p:sp>
        <p:sp>
          <p:nvSpPr>
            <p:cNvPr id="86" name="Rectangle 85"/>
            <p:cNvSpPr/>
            <p:nvPr/>
          </p:nvSpPr>
          <p:spPr bwMode="auto">
            <a:xfrm>
              <a:off x="4419556" y="5638116"/>
              <a:ext cx="2209774" cy="381311"/>
            </a:xfrm>
            <a:prstGeom prst="rect">
              <a:avLst/>
            </a:prstGeom>
            <a:blipFill>
              <a:blip r:embed="rId17"/>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87" name="Rectangle 86"/>
            <p:cNvSpPr/>
            <p:nvPr/>
          </p:nvSpPr>
          <p:spPr bwMode="auto">
            <a:xfrm>
              <a:off x="2971773" y="6095689"/>
              <a:ext cx="175258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header  </a:t>
              </a:r>
            </a:p>
          </p:txBody>
        </p:sp>
        <p:sp>
          <p:nvSpPr>
            <p:cNvPr id="88" name="Rectangle 87"/>
            <p:cNvSpPr/>
            <p:nvPr/>
          </p:nvSpPr>
          <p:spPr bwMode="auto">
            <a:xfrm>
              <a:off x="4724352" y="6095689"/>
              <a:ext cx="2285974" cy="381311"/>
            </a:xfrm>
            <a:prstGeom prst="rect">
              <a:avLst/>
            </a:prstGeom>
            <a:blipFill>
              <a:blip r:embed="rId17"/>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89" name="Rectangle 88"/>
            <p:cNvSpPr/>
            <p:nvPr/>
          </p:nvSpPr>
          <p:spPr>
            <a:xfrm>
              <a:off x="609600" y="56381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Send Data</a:t>
              </a:r>
              <a:endParaRPr lang="en-US" sz="2800" dirty="0">
                <a:solidFill>
                  <a:schemeClr val="tx1"/>
                </a:solidFill>
              </a:endParaRPr>
            </a:p>
          </p:txBody>
        </p:sp>
      </p:grpSp>
      <p:sp>
        <p:nvSpPr>
          <p:cNvPr id="90" name="Rectangle 89"/>
          <p:cNvSpPr/>
          <p:nvPr/>
        </p:nvSpPr>
        <p:spPr>
          <a:xfrm>
            <a:off x="3657600" y="1295400"/>
            <a:ext cx="1828800" cy="76200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Bootstrap</a:t>
            </a:r>
            <a:endParaRPr lang="en-US" sz="2800" dirty="0">
              <a:solidFill>
                <a:schemeClr val="tx1"/>
              </a:solidFill>
            </a:endParaRPr>
          </a:p>
        </p:txBody>
      </p:sp>
      <p:sp>
        <p:nvSpPr>
          <p:cNvPr id="97" name="TextBox 96"/>
          <p:cNvSpPr txBox="1"/>
          <p:nvPr/>
        </p:nvSpPr>
        <p:spPr>
          <a:xfrm>
            <a:off x="2133600" y="2819400"/>
            <a:ext cx="4953000" cy="369332"/>
          </a:xfrm>
          <a:prstGeom prst="rect">
            <a:avLst/>
          </a:prstGeom>
          <a:solidFill>
            <a:schemeClr val="bg1"/>
          </a:solidFill>
          <a:effectLst>
            <a:softEdge rad="127000"/>
          </a:effectLst>
        </p:spPr>
        <p:txBody>
          <a:bodyPr wrap="square">
            <a:spAutoFit/>
          </a:bodyPr>
          <a:lstStyle/>
          <a:p>
            <a:pPr algn="ctr">
              <a:defRPr/>
            </a:pPr>
            <a:r>
              <a:rPr lang="en-US" dirty="0">
                <a:latin typeface="+mn-lt"/>
              </a:rPr>
              <a:t>Out-of-band (e.g., </a:t>
            </a:r>
            <a:r>
              <a:rPr lang="en-US" dirty="0" smtClean="0">
                <a:latin typeface="+mn-lt"/>
              </a:rPr>
              <a:t>password, </a:t>
            </a:r>
            <a:r>
              <a:rPr lang="en-US" dirty="0" err="1" smtClean="0">
                <a:latin typeface="+mn-lt"/>
              </a:rPr>
              <a:t>WiFi</a:t>
            </a:r>
            <a:r>
              <a:rPr lang="en-US" dirty="0" smtClean="0">
                <a:latin typeface="+mn-lt"/>
              </a:rPr>
              <a:t> </a:t>
            </a:r>
            <a:r>
              <a:rPr lang="en-US" dirty="0">
                <a:latin typeface="+mn-lt"/>
              </a:rPr>
              <a:t>Protected Setup)</a:t>
            </a:r>
          </a:p>
        </p:txBody>
      </p:sp>
      <p:grpSp>
        <p:nvGrpSpPr>
          <p:cNvPr id="42" name="Group 25"/>
          <p:cNvGrpSpPr>
            <a:grpSpLocks/>
          </p:cNvGrpSpPr>
          <p:nvPr/>
        </p:nvGrpSpPr>
        <p:grpSpPr bwMode="auto">
          <a:xfrm>
            <a:off x="7467600" y="4572000"/>
            <a:ext cx="1072580" cy="935634"/>
            <a:chOff x="6400800" y="1066800"/>
            <a:chExt cx="1826910" cy="1593651"/>
          </a:xfrm>
          <a:effectLst>
            <a:outerShdw blurRad="50800" dist="38100" dir="2700000" algn="tl" rotWithShape="0">
              <a:prstClr val="black">
                <a:alpha val="40000"/>
              </a:prstClr>
            </a:outerShdw>
          </a:effectLst>
        </p:grpSpPr>
        <p:pic>
          <p:nvPicPr>
            <p:cNvPr id="43" name="Picture 22" descr="tp.png"/>
            <p:cNvPicPr>
              <a:picLocks noChangeAspect="1"/>
            </p:cNvPicPr>
            <p:nvPr/>
          </p:nvPicPr>
          <p:blipFill>
            <a:blip r:embed="rId18" cstate="screen"/>
            <a:srcRect/>
            <a:stretch>
              <a:fillRect/>
            </a:stretch>
          </p:blipFill>
          <p:spPr bwMode="auto">
            <a:xfrm>
              <a:off x="6781800" y="1447800"/>
              <a:ext cx="1434788" cy="1212651"/>
            </a:xfrm>
            <a:prstGeom prst="rect">
              <a:avLst/>
            </a:prstGeom>
            <a:noFill/>
            <a:ln w="9525">
              <a:noFill/>
              <a:miter lim="800000"/>
              <a:headEnd/>
              <a:tailEnd/>
            </a:ln>
          </p:spPr>
        </p:pic>
        <p:pic>
          <p:nvPicPr>
            <p:cNvPr id="44" name="Picture 68" descr="devil"/>
            <p:cNvPicPr>
              <a:picLocks noChangeAspect="1" noChangeArrowheads="1"/>
            </p:cNvPicPr>
            <p:nvPr/>
          </p:nvPicPr>
          <p:blipFill>
            <a:blip r:embed="rId19" cstate="screen"/>
            <a:srcRect/>
            <a:stretch>
              <a:fillRect/>
            </a:stretch>
          </p:blipFill>
          <p:spPr bwMode="auto">
            <a:xfrm flipH="1">
              <a:off x="6400800" y="1066800"/>
              <a:ext cx="1140354" cy="1089024"/>
            </a:xfrm>
            <a:prstGeom prst="rect">
              <a:avLst/>
            </a:prstGeom>
            <a:noFill/>
            <a:ln w="9525">
              <a:noFill/>
              <a:miter lim="800000"/>
              <a:headEnd/>
              <a:tailEnd/>
            </a:ln>
          </p:spPr>
        </p:pic>
        <p:sp>
          <p:nvSpPr>
            <p:cNvPr id="45" name="Text Box 18"/>
            <p:cNvSpPr txBox="1">
              <a:spLocks noChangeArrowheads="1"/>
            </p:cNvSpPr>
            <p:nvPr/>
          </p:nvSpPr>
          <p:spPr bwMode="auto">
            <a:xfrm rot="374540">
              <a:off x="7263343" y="1612926"/>
              <a:ext cx="964367" cy="340751"/>
            </a:xfrm>
            <a:prstGeom prst="rect">
              <a:avLst/>
            </a:prstGeom>
            <a:noFill/>
            <a:ln w="9525">
              <a:noFill/>
              <a:miter lim="800000"/>
              <a:headEnd/>
              <a:tailEnd/>
            </a:ln>
          </p:spPr>
          <p:txBody>
            <a:bodyPr wrap="none">
              <a:spAutoFit/>
            </a:bodyPr>
            <a:lstStyle/>
            <a:p>
              <a:r>
                <a:rPr lang="en-US" sz="700" b="1" dirty="0" err="1">
                  <a:solidFill>
                    <a:srgbClr val="00FF00"/>
                  </a:solidFill>
                  <a:latin typeface="Courier New" pitchFamily="49" charset="0"/>
                </a:rPr>
                <a:t>tcpdump</a:t>
              </a:r>
              <a:endParaRPr lang="en-US" sz="700" b="1" dirty="0">
                <a:solidFill>
                  <a:srgbClr val="00FF00"/>
                </a:solidFill>
                <a:latin typeface="Courier New" pitchFamily="49" charset="0"/>
              </a:endParaRPr>
            </a:p>
          </p:txBody>
        </p:sp>
      </p:grpSp>
      <p:pic>
        <p:nvPicPr>
          <p:cNvPr id="107" name="Picture 106" descr="laptop1.png"/>
          <p:cNvPicPr>
            <a:picLocks noChangeAspect="1"/>
          </p:cNvPicPr>
          <p:nvPr/>
        </p:nvPicPr>
        <p:blipFill>
          <a:blip r:embed="rId20"/>
          <a:stretch>
            <a:fillRect/>
          </a:stretch>
        </p:blipFill>
        <p:spPr>
          <a:xfrm>
            <a:off x="990600" y="2590800"/>
            <a:ext cx="694887" cy="591263"/>
          </a:xfrm>
          <a:prstGeom prst="rect">
            <a:avLst/>
          </a:prstGeom>
          <a:effectLst>
            <a:outerShdw blurRad="50800" dist="38100" dir="2700000" algn="tl" rotWithShape="0">
              <a:prstClr val="black">
                <a:alpha val="40000"/>
              </a:prstClr>
            </a:outerShdw>
          </a:effectLst>
        </p:spPr>
      </p:pic>
      <p:pic>
        <p:nvPicPr>
          <p:cNvPr id="108" name="Picture 107" descr="ap1.png"/>
          <p:cNvPicPr>
            <a:picLocks noChangeAspect="1"/>
          </p:cNvPicPr>
          <p:nvPr/>
        </p:nvPicPr>
        <p:blipFill>
          <a:blip r:embed="rId21"/>
          <a:stretch>
            <a:fillRect/>
          </a:stretch>
        </p:blipFill>
        <p:spPr>
          <a:xfrm>
            <a:off x="7543800" y="2514600"/>
            <a:ext cx="621741" cy="621741"/>
          </a:xfrm>
          <a:prstGeom prst="rect">
            <a:avLst/>
          </a:prstGeom>
          <a:effectLst>
            <a:outerShdw blurRad="50800" dist="38100" dir="2700000" algn="tl" rotWithShape="0">
              <a:prstClr val="black">
                <a:alpha val="40000"/>
              </a:prstClr>
            </a:outerShdw>
          </a:effectLst>
        </p:spPr>
      </p:pic>
      <p:grpSp>
        <p:nvGrpSpPr>
          <p:cNvPr id="111" name="Group 110"/>
          <p:cNvGrpSpPr/>
          <p:nvPr/>
        </p:nvGrpSpPr>
        <p:grpSpPr>
          <a:xfrm>
            <a:off x="1585927" y="2819383"/>
            <a:ext cx="5999181" cy="681679"/>
            <a:chOff x="1585927" y="2819383"/>
            <a:chExt cx="5999181" cy="681679"/>
          </a:xfrm>
          <a:effectLst>
            <a:outerShdw blurRad="50800" dist="38100" dir="2700000" algn="tl" rotWithShape="0">
              <a:prstClr val="black">
                <a:alpha val="40000"/>
              </a:prstClr>
            </a:outerShdw>
          </a:effectLst>
        </p:grpSpPr>
        <p:pic>
          <p:nvPicPr>
            <p:cNvPr id="109" name="Picture 99" descr="radiowaves2.png"/>
            <p:cNvPicPr>
              <a:picLocks noChangeAspect="1"/>
            </p:cNvPicPr>
            <p:nvPr/>
          </p:nvPicPr>
          <p:blipFill>
            <a:blip r:embed="rId12"/>
            <a:srcRect/>
            <a:stretch>
              <a:fillRect/>
            </a:stretch>
          </p:blipFill>
          <p:spPr bwMode="auto">
            <a:xfrm rot="7643821">
              <a:off x="1509727" y="2895583"/>
              <a:ext cx="609600" cy="457200"/>
            </a:xfrm>
            <a:prstGeom prst="rect">
              <a:avLst/>
            </a:prstGeom>
            <a:noFill/>
            <a:ln w="9525">
              <a:noFill/>
              <a:miter lim="800000"/>
              <a:headEnd/>
              <a:tailEnd/>
            </a:ln>
          </p:spPr>
        </p:pic>
        <p:pic>
          <p:nvPicPr>
            <p:cNvPr id="110" name="Picture 99" descr="radiowaves2.png"/>
            <p:cNvPicPr>
              <a:picLocks noChangeAspect="1"/>
            </p:cNvPicPr>
            <p:nvPr/>
          </p:nvPicPr>
          <p:blipFill>
            <a:blip r:embed="rId12"/>
            <a:srcRect/>
            <a:stretch>
              <a:fillRect/>
            </a:stretch>
          </p:blipFill>
          <p:spPr bwMode="auto">
            <a:xfrm rot="14494919">
              <a:off x="7051708" y="2967662"/>
              <a:ext cx="609600" cy="457200"/>
            </a:xfrm>
            <a:prstGeom prst="rect">
              <a:avLst/>
            </a:prstGeom>
            <a:noFill/>
            <a:ln w="9525">
              <a:noFill/>
              <a:miter lim="800000"/>
              <a:headEnd/>
              <a:tailEnd/>
            </a:ln>
          </p:spPr>
        </p:pic>
      </p:grpSp>
      <p:grpSp>
        <p:nvGrpSpPr>
          <p:cNvPr id="118" name="Group 117"/>
          <p:cNvGrpSpPr/>
          <p:nvPr/>
        </p:nvGrpSpPr>
        <p:grpSpPr>
          <a:xfrm>
            <a:off x="6781800" y="5562600"/>
            <a:ext cx="2269017" cy="1015663"/>
            <a:chOff x="6781800" y="5562600"/>
            <a:chExt cx="2269017" cy="1015663"/>
          </a:xfrm>
        </p:grpSpPr>
        <p:sp>
          <p:nvSpPr>
            <p:cNvPr id="113" name="TextBox 112"/>
            <p:cNvSpPr txBox="1"/>
            <p:nvPr/>
          </p:nvSpPr>
          <p:spPr>
            <a:xfrm>
              <a:off x="7162800" y="5562600"/>
              <a:ext cx="1888017" cy="1015663"/>
            </a:xfrm>
            <a:prstGeom prst="rect">
              <a:avLst/>
            </a:prstGeom>
            <a:solidFill>
              <a:schemeClr val="bg1"/>
            </a:solidFill>
            <a:effectLst>
              <a:softEdge rad="127000"/>
            </a:effectLst>
          </p:spPr>
          <p:txBody>
            <a:bodyPr wrap="none" rtlCol="0">
              <a:spAutoFit/>
            </a:bodyPr>
            <a:lstStyle/>
            <a:p>
              <a:pPr marL="174625" indent="-174625">
                <a:buFont typeface="Arial" pitchFamily="34" charset="0"/>
                <a:buChar char="•"/>
              </a:pPr>
              <a:r>
                <a:rPr lang="en-US" sz="2000" dirty="0" smtClean="0">
                  <a:latin typeface="+mj-lt"/>
                </a:rPr>
                <a:t>Confidentiality</a:t>
              </a:r>
            </a:p>
            <a:p>
              <a:pPr marL="174625" indent="-174625">
                <a:buFont typeface="Arial" pitchFamily="34" charset="0"/>
                <a:buChar char="•"/>
              </a:pPr>
              <a:r>
                <a:rPr lang="en-US" sz="2000" dirty="0" smtClean="0">
                  <a:latin typeface="+mj-lt"/>
                </a:rPr>
                <a:t>Authenticity</a:t>
              </a:r>
            </a:p>
            <a:p>
              <a:pPr marL="174625" indent="-174625">
                <a:buFont typeface="Arial" pitchFamily="34" charset="0"/>
                <a:buChar char="•"/>
              </a:pPr>
              <a:r>
                <a:rPr lang="en-US" sz="2000" dirty="0" smtClean="0">
                  <a:latin typeface="+mj-lt"/>
                </a:rPr>
                <a:t>Integrity</a:t>
              </a:r>
              <a:endParaRPr lang="en-US" sz="2000" dirty="0">
                <a:latin typeface="+mj-lt"/>
              </a:endParaRPr>
            </a:p>
          </p:txBody>
        </p:sp>
        <p:cxnSp>
          <p:nvCxnSpPr>
            <p:cNvPr id="115" name="Straight Arrow Connector 114"/>
            <p:cNvCxnSpPr>
              <a:stCxn id="113" idx="1"/>
            </p:cNvCxnSpPr>
            <p:nvPr/>
          </p:nvCxnSpPr>
          <p:spPr>
            <a:xfrm rot="10800000">
              <a:off x="6781800" y="5791208"/>
              <a:ext cx="381000" cy="27922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3" idx="1"/>
            </p:cNvCxnSpPr>
            <p:nvPr/>
          </p:nvCxnSpPr>
          <p:spPr>
            <a:xfrm rot="10800000" flipV="1">
              <a:off x="7086600" y="6070431"/>
              <a:ext cx="76200" cy="10176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pPr>
              <a:defRPr/>
            </a:pPr>
            <a:fld id="{EA3F2DB7-1EC5-4E1C-BDE9-7D3F103B3251}" type="slidenum">
              <a:rPr lang="en-US" smtClean="0">
                <a:solidFill>
                  <a:schemeClr val="bg1">
                    <a:lumMod val="50000"/>
                  </a:schemeClr>
                </a:solidFill>
              </a:rPr>
              <a:pPr>
                <a:defRPr/>
              </a:pPr>
              <a:t>3</a:t>
            </a:fld>
            <a:endParaRPr lang="en-US" dirty="0">
              <a:solidFill>
                <a:schemeClr val="bg1">
                  <a:lumMod val="50000"/>
                </a:schemeClr>
              </a:solidFill>
            </a:endParaRPr>
          </a:p>
        </p:txBody>
      </p:sp>
      <p:sp>
        <p:nvSpPr>
          <p:cNvPr id="6" name="Slide Number Placeholder 3"/>
          <p:cNvSpPr txBox="1">
            <a:spLocks/>
          </p:cNvSpPr>
          <p:nvPr/>
        </p:nvSpPr>
        <p:spPr>
          <a:xfrm>
            <a:off x="6553200" y="6356350"/>
            <a:ext cx="24384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C7F5D251-C7F2-4BFC-9C1C-6953E96A0A0E}"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35" presetClass="path" presetSubtype="0" accel="50000" decel="50000" fill="hold" nodeType="withEffect">
                                  <p:stCondLst>
                                    <p:cond delay="0"/>
                                  </p:stCondLst>
                                  <p:childTnLst>
                                    <p:animMotion origin="layout" path="M 0.00834 -3.72803E-6 L -0.35 -0.00555 " pathEditMode="relative" rAng="0" ptsTypes="AA">
                                      <p:cBhvr>
                                        <p:cTn id="12" dur="2000" fill="hold"/>
                                        <p:tgtEl>
                                          <p:spTgt spid="60"/>
                                        </p:tgtEl>
                                        <p:attrNameLst>
                                          <p:attrName>ppt_x</p:attrName>
                                          <p:attrName>ppt_y</p:attrName>
                                        </p:attrNameLst>
                                      </p:cBhvr>
                                      <p:rCtr x="-179" y="-3"/>
                                    </p:animMotion>
                                  </p:childTnLst>
                                </p:cTn>
                              </p:par>
                              <p:par>
                                <p:cTn id="13" presetID="35" presetClass="path" presetSubtype="0" accel="50000" decel="50000" fill="hold" nodeType="withEffect">
                                  <p:stCondLst>
                                    <p:cond delay="0"/>
                                  </p:stCondLst>
                                  <p:childTnLst>
                                    <p:animMotion origin="layout" path="M 3.33333E-6 2.52544E-6 L 0.36666 2.52544E-6 " pathEditMode="relative" rAng="0" ptsTypes="AA">
                                      <p:cBhvr>
                                        <p:cTn id="14" dur="2000" fill="hold"/>
                                        <p:tgtEl>
                                          <p:spTgt spid="75"/>
                                        </p:tgtEl>
                                        <p:attrNameLst>
                                          <p:attrName>ppt_x</p:attrName>
                                          <p:attrName>ppt_y</p:attrName>
                                        </p:attrNameLst>
                                      </p:cBhvr>
                                      <p:rCtr x="183"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par>
                                <p:cTn id="33" presetID="10" presetClass="entr" presetSubtype="0" fill="hold" nodeType="with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fade">
                                      <p:cBhvr>
                                        <p:cTn id="35"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srcRect/>
          <a:stretch>
            <a:fillRect/>
          </a:stretch>
        </p:blipFill>
        <p:spPr bwMode="auto">
          <a:xfrm>
            <a:off x="685800" y="1676400"/>
            <a:ext cx="6398738" cy="3814763"/>
          </a:xfrm>
          <a:prstGeom prst="rect">
            <a:avLst/>
          </a:prstGeom>
          <a:noFill/>
          <a:ln w="9525">
            <a:noFill/>
            <a:miter lim="800000"/>
            <a:headEnd/>
            <a:tailEnd/>
          </a:ln>
          <a:effectLst/>
        </p:spPr>
      </p:pic>
      <p:sp>
        <p:nvSpPr>
          <p:cNvPr id="30722" name="Title 1"/>
          <p:cNvSpPr>
            <a:spLocks noGrp="1"/>
          </p:cNvSpPr>
          <p:nvPr>
            <p:ph type="title"/>
          </p:nvPr>
        </p:nvSpPr>
        <p:spPr/>
        <p:txBody>
          <a:bodyPr/>
          <a:lstStyle/>
          <a:p>
            <a:pPr eaLnBrk="1" hangingPunct="1"/>
            <a:r>
              <a:rPr lang="en-US" smtClean="0"/>
              <a:t>Data Throughput</a:t>
            </a:r>
          </a:p>
        </p:txBody>
      </p:sp>
      <p:sp>
        <p:nvSpPr>
          <p:cNvPr id="5" name="Rectangle 4"/>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err="1">
                <a:latin typeface="+mn-lt"/>
                <a:cs typeface="+mn-cs"/>
              </a:rPr>
              <a:t>SlyFi</a:t>
            </a:r>
            <a:r>
              <a:rPr lang="en-US" sz="2800" dirty="0">
                <a:latin typeface="+mn-lt"/>
                <a:cs typeface="+mn-cs"/>
              </a:rPr>
              <a:t> data filtering is about as efficient as 802.11</a:t>
            </a:r>
          </a:p>
        </p:txBody>
      </p:sp>
      <p:sp>
        <p:nvSpPr>
          <p:cNvPr id="6" name="Slide Number Placeholder 5"/>
          <p:cNvSpPr>
            <a:spLocks noGrp="1"/>
          </p:cNvSpPr>
          <p:nvPr>
            <p:ph type="sldNum" sz="quarter" idx="12"/>
          </p:nvPr>
        </p:nvSpPr>
        <p:spPr/>
        <p:txBody>
          <a:bodyPr/>
          <a:lstStyle/>
          <a:p>
            <a:pPr>
              <a:defRPr/>
            </a:pPr>
            <a:fld id="{F7A0FEE5-3137-41C2-A009-A91DF4DDDDA3}" type="slidenum">
              <a:rPr lang="en-US"/>
              <a:pPr>
                <a:defRPr/>
              </a:pPr>
              <a:t>30</a:t>
            </a:fld>
            <a:endParaRPr lang="en-US" dirty="0"/>
          </a:p>
        </p:txBody>
      </p:sp>
      <p:sp>
        <p:nvSpPr>
          <p:cNvPr id="36869" name="Text Box 4"/>
          <p:cNvSpPr txBox="1">
            <a:spLocks noChangeArrowheads="1"/>
          </p:cNvSpPr>
          <p:nvPr/>
        </p:nvSpPr>
        <p:spPr bwMode="auto">
          <a:xfrm>
            <a:off x="7010400" y="2971800"/>
            <a:ext cx="1676400" cy="646113"/>
          </a:xfrm>
          <a:prstGeom prst="rect">
            <a:avLst/>
          </a:prstGeom>
          <a:solidFill>
            <a:schemeClr val="tx2">
              <a:lumMod val="20000"/>
              <a:lumOff val="80000"/>
            </a:schemeClr>
          </a:solidFill>
          <a:ln w="50800" algn="ctr">
            <a:noFill/>
            <a:miter lim="800000"/>
            <a:headEnd/>
            <a:tailEnd/>
          </a:ln>
        </p:spPr>
        <p:txBody>
          <a:bodyPr>
            <a:spAutoFit/>
          </a:bodyPr>
          <a:lstStyle/>
          <a:p>
            <a:pPr>
              <a:defRPr/>
            </a:pPr>
            <a:r>
              <a:rPr lang="en-US" dirty="0">
                <a:solidFill>
                  <a:schemeClr val="tx2"/>
                </a:solidFill>
                <a:latin typeface="+mn-lt"/>
              </a:rPr>
              <a:t>With simulated</a:t>
            </a:r>
          </a:p>
          <a:p>
            <a:pPr>
              <a:defRPr/>
            </a:pPr>
            <a:r>
              <a:rPr lang="en-US" dirty="0">
                <a:solidFill>
                  <a:schemeClr val="tx2"/>
                </a:solidFill>
                <a:latin typeface="+mn-lt"/>
              </a:rPr>
              <a:t>AES hardware</a:t>
            </a:r>
          </a:p>
        </p:txBody>
      </p:sp>
      <p:sp>
        <p:nvSpPr>
          <p:cNvPr id="8" name="Text Box 4"/>
          <p:cNvSpPr txBox="1">
            <a:spLocks noChangeArrowheads="1"/>
          </p:cNvSpPr>
          <p:nvPr/>
        </p:nvSpPr>
        <p:spPr bwMode="auto">
          <a:xfrm>
            <a:off x="7010400" y="3657600"/>
            <a:ext cx="1676400" cy="646113"/>
          </a:xfrm>
          <a:prstGeom prst="rect">
            <a:avLst/>
          </a:prstGeom>
          <a:solidFill>
            <a:schemeClr val="tx2">
              <a:lumMod val="20000"/>
              <a:lumOff val="80000"/>
            </a:schemeClr>
          </a:solidFill>
          <a:ln w="50800" algn="ctr">
            <a:noFill/>
            <a:miter lim="800000"/>
            <a:headEnd/>
            <a:tailEnd/>
          </a:ln>
        </p:spPr>
        <p:txBody>
          <a:bodyPr>
            <a:spAutoFit/>
          </a:bodyPr>
          <a:lstStyle/>
          <a:p>
            <a:pPr>
              <a:defRPr/>
            </a:pPr>
            <a:r>
              <a:rPr lang="en-US" dirty="0">
                <a:solidFill>
                  <a:schemeClr val="tx2"/>
                </a:solidFill>
                <a:latin typeface="+mn-lt"/>
              </a:rPr>
              <a:t>Performs like</a:t>
            </a:r>
          </a:p>
          <a:p>
            <a:pPr>
              <a:defRPr/>
            </a:pPr>
            <a:r>
              <a:rPr lang="en-US" dirty="0">
                <a:solidFill>
                  <a:schemeClr val="tx2"/>
                </a:solidFill>
                <a:latin typeface="+mn-lt"/>
              </a:rPr>
              <a:t>symmetric key</a:t>
            </a:r>
          </a:p>
        </p:txBody>
      </p:sp>
      <p:cxnSp>
        <p:nvCxnSpPr>
          <p:cNvPr id="10" name="Straight Arrow Connector 9"/>
          <p:cNvCxnSpPr/>
          <p:nvPr/>
        </p:nvCxnSpPr>
        <p:spPr>
          <a:xfrm rot="10800000">
            <a:off x="6019800" y="3124200"/>
            <a:ext cx="990600" cy="152400"/>
          </a:xfrm>
          <a:prstGeom prst="straightConnector1">
            <a:avLst/>
          </a:prstGeom>
          <a:ln w="381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6781800" y="3276600"/>
            <a:ext cx="228600" cy="152400"/>
          </a:xfrm>
          <a:prstGeom prst="straightConnector1">
            <a:avLst/>
          </a:prstGeom>
          <a:ln w="381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6781800" y="3505200"/>
            <a:ext cx="228600" cy="228600"/>
          </a:xfrm>
          <a:prstGeom prst="straightConnector1">
            <a:avLst/>
          </a:prstGeom>
          <a:ln w="381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33"/>
          <p:cNvGrpSpPr>
            <a:grpSpLocks/>
          </p:cNvGrpSpPr>
          <p:nvPr/>
        </p:nvGrpSpPr>
        <p:grpSpPr bwMode="auto">
          <a:xfrm>
            <a:off x="1676400" y="3505200"/>
            <a:ext cx="5275263" cy="1033463"/>
            <a:chOff x="1828067" y="3505200"/>
            <a:chExt cx="5275593" cy="1033463"/>
          </a:xfrm>
        </p:grpSpPr>
        <p:sp>
          <p:nvSpPr>
            <p:cNvPr id="19" name="Rectangle 18"/>
            <p:cNvSpPr/>
            <p:nvPr/>
          </p:nvSpPr>
          <p:spPr>
            <a:xfrm>
              <a:off x="1980477" y="4038599"/>
              <a:ext cx="5015227" cy="458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1980477" y="3505200"/>
              <a:ext cx="2819576"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6955397" y="4087813"/>
              <a:ext cx="148263" cy="45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1828067" y="3733800"/>
              <a:ext cx="159234" cy="45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 name="Straight Connector 27"/>
            <p:cNvCxnSpPr/>
            <p:nvPr/>
          </p:nvCxnSpPr>
          <p:spPr>
            <a:xfrm rot="10800000" flipV="1">
              <a:off x="6876633" y="4278952"/>
              <a:ext cx="13018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flipV="1">
              <a:off x="1953181" y="3574576"/>
              <a:ext cx="130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V="1">
              <a:off x="1953180" y="3923826"/>
              <a:ext cx="130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flipV="1">
              <a:off x="1946355" y="4266252"/>
              <a:ext cx="1301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p:cNvCxnSpPr/>
          <p:nvPr/>
        </p:nvCxnSpPr>
        <p:spPr>
          <a:xfrm rot="16200000" flipV="1">
            <a:off x="7544594" y="2132806"/>
            <a:ext cx="609600" cy="1588"/>
          </a:xfrm>
          <a:prstGeom prst="straightConnector1">
            <a:avLst/>
          </a:prstGeom>
          <a:ln w="76200">
            <a:solidFill>
              <a:schemeClr val="tx2">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010400" y="2362200"/>
            <a:ext cx="1676400" cy="369888"/>
          </a:xfrm>
          <a:prstGeom prst="rect">
            <a:avLst/>
          </a:prstGeom>
          <a:solidFill>
            <a:schemeClr val="tx2">
              <a:lumMod val="20000"/>
              <a:lumOff val="80000"/>
            </a:schemeClr>
          </a:solidFill>
        </p:spPr>
        <p:txBody>
          <a:bodyPr>
            <a:spAutoFit/>
          </a:bodyPr>
          <a:lstStyle/>
          <a:p>
            <a:pPr algn="ctr">
              <a:defRPr/>
            </a:pPr>
            <a:r>
              <a:rPr lang="en-US" dirty="0">
                <a:solidFill>
                  <a:schemeClr val="tx2"/>
                </a:solidFill>
                <a:latin typeface="+mn-lt"/>
              </a:rPr>
              <a:t>Higher = Better</a:t>
            </a:r>
          </a:p>
        </p:txBody>
      </p:sp>
      <p:cxnSp>
        <p:nvCxnSpPr>
          <p:cNvPr id="23" name="Straight Connector 22"/>
          <p:cNvCxnSpPr/>
          <p:nvPr/>
        </p:nvCxnSpPr>
        <p:spPr bwMode="auto">
          <a:xfrm rot="16200000" flipH="1">
            <a:off x="1480784" y="3971498"/>
            <a:ext cx="64144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rot="5400000" flipH="1" flipV="1">
            <a:off x="6564573" y="4285397"/>
            <a:ext cx="55955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12973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Solution Summary</a:t>
            </a:r>
          </a:p>
        </p:txBody>
      </p:sp>
      <p:sp>
        <p:nvSpPr>
          <p:cNvPr id="31747" name="Rectangle 12"/>
          <p:cNvSpPr>
            <a:spLocks noChangeArrowheads="1"/>
          </p:cNvSpPr>
          <p:nvPr/>
        </p:nvSpPr>
        <p:spPr bwMode="auto">
          <a:xfrm rot="-2608618">
            <a:off x="6534150" y="1708150"/>
            <a:ext cx="1806575" cy="461963"/>
          </a:xfrm>
          <a:prstGeom prst="rect">
            <a:avLst/>
          </a:prstGeom>
          <a:noFill/>
          <a:ln w="9525">
            <a:noFill/>
            <a:miter lim="800000"/>
            <a:headEnd/>
            <a:tailEnd/>
          </a:ln>
        </p:spPr>
        <p:txBody>
          <a:bodyPr wrap="none">
            <a:spAutoFit/>
          </a:bodyPr>
          <a:lstStyle/>
          <a:p>
            <a:r>
              <a:rPr lang="en-US" sz="2400" b="1">
                <a:latin typeface="Calibri" pitchFamily="34" charset="0"/>
              </a:rPr>
              <a:t>Unlinkability</a:t>
            </a:r>
            <a:endParaRPr lang="en-US" sz="2400">
              <a:latin typeface="Calibri" pitchFamily="34" charset="0"/>
            </a:endParaRPr>
          </a:p>
        </p:txBody>
      </p:sp>
      <p:cxnSp>
        <p:nvCxnSpPr>
          <p:cNvPr id="15" name="Straight Connector 14"/>
          <p:cNvCxnSpPr/>
          <p:nvPr/>
        </p:nvCxnSpPr>
        <p:spPr>
          <a:xfrm rot="5400000">
            <a:off x="2499519" y="4572794"/>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4155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3299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2443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158707" y="4571206"/>
            <a:ext cx="3810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1753" name="Rectangle 39"/>
          <p:cNvSpPr>
            <a:spLocks noChangeArrowheads="1"/>
          </p:cNvSpPr>
          <p:nvPr/>
        </p:nvSpPr>
        <p:spPr bwMode="auto">
          <a:xfrm rot="-2659516">
            <a:off x="5705475" y="1841500"/>
            <a:ext cx="1347788" cy="461963"/>
          </a:xfrm>
          <a:prstGeom prst="rect">
            <a:avLst/>
          </a:prstGeom>
          <a:noFill/>
          <a:ln w="9525">
            <a:noFill/>
            <a:miter lim="800000"/>
            <a:headEnd/>
            <a:tailEnd/>
          </a:ln>
        </p:spPr>
        <p:txBody>
          <a:bodyPr>
            <a:spAutoFit/>
          </a:bodyPr>
          <a:lstStyle/>
          <a:p>
            <a:r>
              <a:rPr lang="en-US" sz="2400" b="1">
                <a:latin typeface="Calibri" pitchFamily="34" charset="0"/>
              </a:rPr>
              <a:t>Integrity</a:t>
            </a:r>
            <a:endParaRPr lang="en-US" sz="2400">
              <a:latin typeface="Calibri" pitchFamily="34" charset="0"/>
            </a:endParaRPr>
          </a:p>
        </p:txBody>
      </p:sp>
      <p:sp>
        <p:nvSpPr>
          <p:cNvPr id="31754" name="Rectangle 40"/>
          <p:cNvSpPr>
            <a:spLocks noChangeArrowheads="1"/>
          </p:cNvSpPr>
          <p:nvPr/>
        </p:nvSpPr>
        <p:spPr bwMode="auto">
          <a:xfrm rot="-2659516">
            <a:off x="4718050" y="1681163"/>
            <a:ext cx="1779588" cy="461962"/>
          </a:xfrm>
          <a:prstGeom prst="rect">
            <a:avLst/>
          </a:prstGeom>
          <a:noFill/>
          <a:ln w="9525">
            <a:noFill/>
            <a:miter lim="800000"/>
            <a:headEnd/>
            <a:tailEnd/>
          </a:ln>
        </p:spPr>
        <p:txBody>
          <a:bodyPr>
            <a:spAutoFit/>
          </a:bodyPr>
          <a:lstStyle/>
          <a:p>
            <a:r>
              <a:rPr lang="en-US" sz="2400" b="1">
                <a:latin typeface="Calibri" pitchFamily="34" charset="0"/>
              </a:rPr>
              <a:t>Authenticity</a:t>
            </a:r>
            <a:endParaRPr lang="en-US" sz="2400">
              <a:latin typeface="Calibri" pitchFamily="34" charset="0"/>
            </a:endParaRPr>
          </a:p>
        </p:txBody>
      </p:sp>
      <p:grpSp>
        <p:nvGrpSpPr>
          <p:cNvPr id="31755" name="Group 42"/>
          <p:cNvGrpSpPr>
            <a:grpSpLocks/>
          </p:cNvGrpSpPr>
          <p:nvPr/>
        </p:nvGrpSpPr>
        <p:grpSpPr bwMode="auto">
          <a:xfrm>
            <a:off x="442913" y="2667000"/>
            <a:ext cx="7620000" cy="3811588"/>
            <a:chOff x="609600" y="2438400"/>
            <a:chExt cx="7620000" cy="3811588"/>
          </a:xfrm>
        </p:grpSpPr>
        <p:grpSp>
          <p:nvGrpSpPr>
            <p:cNvPr id="31795" name="Group 38"/>
            <p:cNvGrpSpPr>
              <a:grpSpLocks/>
            </p:cNvGrpSpPr>
            <p:nvPr/>
          </p:nvGrpSpPr>
          <p:grpSpPr bwMode="auto">
            <a:xfrm>
              <a:off x="609600" y="2438400"/>
              <a:ext cx="7620000" cy="3811588"/>
              <a:chOff x="533400" y="2438400"/>
              <a:chExt cx="8153400" cy="3811588"/>
            </a:xfrm>
          </p:grpSpPr>
          <p:cxnSp>
            <p:nvCxnSpPr>
              <p:cNvPr id="5" name="Straight Connector 4"/>
              <p:cNvCxnSpPr/>
              <p:nvPr/>
            </p:nvCxnSpPr>
            <p:spPr>
              <a:xfrm>
                <a:off x="533400" y="3200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2438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3962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4724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5486400"/>
                <a:ext cx="815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3400" y="6248400"/>
                <a:ext cx="81534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5400000">
              <a:off x="1753394" y="4342606"/>
              <a:ext cx="3810000"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756" name="Rectangle 44"/>
          <p:cNvSpPr>
            <a:spLocks noChangeArrowheads="1"/>
          </p:cNvSpPr>
          <p:nvPr/>
        </p:nvSpPr>
        <p:spPr bwMode="auto">
          <a:xfrm rot="-2614305">
            <a:off x="7516813" y="1858963"/>
            <a:ext cx="1395412" cy="461962"/>
          </a:xfrm>
          <a:prstGeom prst="rect">
            <a:avLst/>
          </a:prstGeom>
          <a:noFill/>
          <a:ln w="9525">
            <a:noFill/>
            <a:miter lim="800000"/>
            <a:headEnd/>
            <a:tailEnd/>
          </a:ln>
        </p:spPr>
        <p:txBody>
          <a:bodyPr wrap="none">
            <a:spAutoFit/>
          </a:bodyPr>
          <a:lstStyle/>
          <a:p>
            <a:r>
              <a:rPr lang="en-US" sz="2400" b="1">
                <a:latin typeface="Calibri" pitchFamily="34" charset="0"/>
              </a:rPr>
              <a:t>Efficiency</a:t>
            </a:r>
            <a:endParaRPr lang="en-US" sz="2400">
              <a:latin typeface="Calibri" pitchFamily="34" charset="0"/>
            </a:endParaRPr>
          </a:p>
        </p:txBody>
      </p:sp>
      <p:sp>
        <p:nvSpPr>
          <p:cNvPr id="31757" name="Rectangle 45"/>
          <p:cNvSpPr>
            <a:spLocks noChangeArrowheads="1"/>
          </p:cNvSpPr>
          <p:nvPr/>
        </p:nvSpPr>
        <p:spPr bwMode="auto">
          <a:xfrm rot="-2699701">
            <a:off x="3746500" y="1655763"/>
            <a:ext cx="2071688" cy="461962"/>
          </a:xfrm>
          <a:prstGeom prst="rect">
            <a:avLst/>
          </a:prstGeom>
          <a:noFill/>
          <a:ln w="9525">
            <a:noFill/>
            <a:miter lim="800000"/>
            <a:headEnd/>
            <a:tailEnd/>
          </a:ln>
        </p:spPr>
        <p:txBody>
          <a:bodyPr wrap="none">
            <a:spAutoFit/>
          </a:bodyPr>
          <a:lstStyle/>
          <a:p>
            <a:r>
              <a:rPr lang="en-US" sz="2400" b="1">
                <a:latin typeface="Calibri" pitchFamily="34" charset="0"/>
              </a:rPr>
              <a:t>Confidentiality</a:t>
            </a:r>
            <a:endParaRPr lang="en-US" sz="2400">
              <a:latin typeface="Calibri" pitchFamily="34" charset="0"/>
            </a:endParaRPr>
          </a:p>
        </p:txBody>
      </p:sp>
      <p:cxnSp>
        <p:nvCxnSpPr>
          <p:cNvPr id="50" name="Straight Connector 49"/>
          <p:cNvCxnSpPr/>
          <p:nvPr/>
        </p:nvCxnSpPr>
        <p:spPr>
          <a:xfrm flipV="1">
            <a:off x="34909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4053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197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2341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148513"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051800" y="1220788"/>
            <a:ext cx="15240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31764" name="TextBox 55"/>
          <p:cNvSpPr txBox="1">
            <a:spLocks noChangeArrowheads="1"/>
          </p:cNvSpPr>
          <p:nvPr/>
        </p:nvSpPr>
        <p:spPr bwMode="auto">
          <a:xfrm>
            <a:off x="381000" y="2819400"/>
            <a:ext cx="1695450" cy="461963"/>
          </a:xfrm>
          <a:prstGeom prst="rect">
            <a:avLst/>
          </a:prstGeom>
          <a:noFill/>
          <a:ln w="9525">
            <a:noFill/>
            <a:miter lim="800000"/>
            <a:headEnd/>
            <a:tailEnd/>
          </a:ln>
        </p:spPr>
        <p:txBody>
          <a:bodyPr wrap="none">
            <a:spAutoFit/>
          </a:bodyPr>
          <a:lstStyle/>
          <a:p>
            <a:r>
              <a:rPr lang="en-US" sz="2400">
                <a:latin typeface="Calibri" pitchFamily="34" charset="0"/>
              </a:rPr>
              <a:t>802.11 WPA</a:t>
            </a:r>
          </a:p>
        </p:txBody>
      </p:sp>
      <p:sp>
        <p:nvSpPr>
          <p:cNvPr id="31765" name="TextBox 56"/>
          <p:cNvSpPr txBox="1">
            <a:spLocks noChangeArrowheads="1"/>
          </p:cNvSpPr>
          <p:nvPr/>
        </p:nvSpPr>
        <p:spPr bwMode="auto">
          <a:xfrm>
            <a:off x="381000" y="3581400"/>
            <a:ext cx="2430463" cy="461963"/>
          </a:xfrm>
          <a:prstGeom prst="rect">
            <a:avLst/>
          </a:prstGeom>
          <a:noFill/>
          <a:ln w="9525">
            <a:noFill/>
            <a:miter lim="800000"/>
            <a:headEnd/>
            <a:tailEnd/>
          </a:ln>
        </p:spPr>
        <p:txBody>
          <a:bodyPr wrap="none">
            <a:spAutoFit/>
          </a:bodyPr>
          <a:lstStyle/>
          <a:p>
            <a:r>
              <a:rPr lang="en-US" sz="2400">
                <a:latin typeface="Calibri" pitchFamily="34" charset="0"/>
              </a:rPr>
              <a:t>MAC Pseudonyms</a:t>
            </a:r>
          </a:p>
        </p:txBody>
      </p:sp>
      <p:sp>
        <p:nvSpPr>
          <p:cNvPr id="31766" name="TextBox 57"/>
          <p:cNvSpPr txBox="1">
            <a:spLocks noChangeArrowheads="1"/>
          </p:cNvSpPr>
          <p:nvPr/>
        </p:nvSpPr>
        <p:spPr bwMode="auto">
          <a:xfrm>
            <a:off x="381000" y="4191000"/>
            <a:ext cx="2028825" cy="830263"/>
          </a:xfrm>
          <a:prstGeom prst="rect">
            <a:avLst/>
          </a:prstGeom>
          <a:noFill/>
          <a:ln w="9525">
            <a:noFill/>
            <a:miter lim="800000"/>
            <a:headEnd/>
            <a:tailEnd/>
          </a:ln>
        </p:spPr>
        <p:txBody>
          <a:bodyPr wrap="none">
            <a:spAutoFit/>
          </a:bodyPr>
          <a:lstStyle/>
          <a:p>
            <a:r>
              <a:rPr lang="en-US" sz="2400">
                <a:latin typeface="Calibri" pitchFamily="34" charset="0"/>
              </a:rPr>
              <a:t>Public Key</a:t>
            </a:r>
          </a:p>
          <a:p>
            <a:r>
              <a:rPr lang="en-US" sz="2400">
                <a:latin typeface="Calibri" pitchFamily="34" charset="0"/>
              </a:rPr>
              <a:t>Symmetric Key</a:t>
            </a:r>
          </a:p>
        </p:txBody>
      </p:sp>
      <p:sp>
        <p:nvSpPr>
          <p:cNvPr id="31767" name="TextBox 58"/>
          <p:cNvSpPr txBox="1">
            <a:spLocks noChangeArrowheads="1"/>
          </p:cNvSpPr>
          <p:nvPr/>
        </p:nvSpPr>
        <p:spPr bwMode="auto">
          <a:xfrm>
            <a:off x="381000" y="5105400"/>
            <a:ext cx="3160713" cy="461963"/>
          </a:xfrm>
          <a:prstGeom prst="rect">
            <a:avLst/>
          </a:prstGeom>
          <a:noFill/>
          <a:ln w="9525">
            <a:noFill/>
            <a:miter lim="800000"/>
            <a:headEnd/>
            <a:tailEnd/>
          </a:ln>
        </p:spPr>
        <p:txBody>
          <a:bodyPr wrap="none">
            <a:spAutoFit/>
          </a:bodyPr>
          <a:lstStyle/>
          <a:p>
            <a:r>
              <a:rPr lang="en-US" sz="2400" b="1">
                <a:latin typeface="Calibri" pitchFamily="34" charset="0"/>
              </a:rPr>
              <a:t>SlyFi</a:t>
            </a:r>
            <a:r>
              <a:rPr lang="en-US" sz="2400">
                <a:latin typeface="Calibri" pitchFamily="34" charset="0"/>
              </a:rPr>
              <a:t>: Discovery/Binding</a:t>
            </a:r>
          </a:p>
        </p:txBody>
      </p:sp>
      <p:sp>
        <p:nvSpPr>
          <p:cNvPr id="31768" name="TextBox 59"/>
          <p:cNvSpPr txBox="1">
            <a:spLocks noChangeArrowheads="1"/>
          </p:cNvSpPr>
          <p:nvPr/>
        </p:nvSpPr>
        <p:spPr bwMode="auto">
          <a:xfrm>
            <a:off x="381000" y="5867400"/>
            <a:ext cx="2490788" cy="461963"/>
          </a:xfrm>
          <a:prstGeom prst="rect">
            <a:avLst/>
          </a:prstGeom>
          <a:noFill/>
          <a:ln w="9525">
            <a:noFill/>
            <a:miter lim="800000"/>
            <a:headEnd/>
            <a:tailEnd/>
          </a:ln>
        </p:spPr>
        <p:txBody>
          <a:bodyPr wrap="none">
            <a:spAutoFit/>
          </a:bodyPr>
          <a:lstStyle/>
          <a:p>
            <a:r>
              <a:rPr lang="en-US" sz="2400" b="1">
                <a:latin typeface="Calibri" pitchFamily="34" charset="0"/>
              </a:rPr>
              <a:t>SlyFi</a:t>
            </a:r>
            <a:r>
              <a:rPr lang="en-US" sz="2400">
                <a:latin typeface="Calibri" pitchFamily="34" charset="0"/>
              </a:rPr>
              <a:t>: Data packets</a:t>
            </a:r>
          </a:p>
        </p:txBody>
      </p:sp>
      <p:pic>
        <p:nvPicPr>
          <p:cNvPr id="31769" name="Picture 131" descr="checkmark"/>
          <p:cNvPicPr>
            <a:picLocks noChangeAspect="1" noChangeArrowheads="1"/>
          </p:cNvPicPr>
          <p:nvPr/>
        </p:nvPicPr>
        <p:blipFill>
          <a:blip r:embed="rId3" cstate="screen"/>
          <a:srcRect/>
          <a:stretch>
            <a:fillRect/>
          </a:stretch>
        </p:blipFill>
        <p:spPr bwMode="auto">
          <a:xfrm>
            <a:off x="7391400" y="2819400"/>
            <a:ext cx="436563" cy="485775"/>
          </a:xfrm>
          <a:prstGeom prst="rect">
            <a:avLst/>
          </a:prstGeom>
          <a:noFill/>
          <a:ln w="9525">
            <a:noFill/>
            <a:miter lim="800000"/>
            <a:headEnd/>
            <a:tailEnd/>
          </a:ln>
        </p:spPr>
      </p:pic>
      <p:pic>
        <p:nvPicPr>
          <p:cNvPr id="31773" name="Picture 68" descr="120px-No_sign.svg.png"/>
          <p:cNvPicPr>
            <a:picLocks noChangeAspect="1"/>
          </p:cNvPicPr>
          <p:nvPr/>
        </p:nvPicPr>
        <p:blipFill>
          <a:blip r:embed="rId4"/>
          <a:srcRect/>
          <a:stretch>
            <a:fillRect/>
          </a:stretch>
        </p:blipFill>
        <p:spPr bwMode="auto">
          <a:xfrm>
            <a:off x="6400800" y="2743200"/>
            <a:ext cx="571500" cy="571500"/>
          </a:xfrm>
          <a:prstGeom prst="rect">
            <a:avLst/>
          </a:prstGeom>
          <a:noFill/>
          <a:ln w="9525">
            <a:noFill/>
            <a:miter lim="800000"/>
            <a:headEnd/>
            <a:tailEnd/>
          </a:ln>
        </p:spPr>
      </p:pic>
      <p:sp>
        <p:nvSpPr>
          <p:cNvPr id="31774" name="TextBox 37"/>
          <p:cNvSpPr txBox="1">
            <a:spLocks noChangeArrowheads="1"/>
          </p:cNvSpPr>
          <p:nvPr/>
        </p:nvSpPr>
        <p:spPr bwMode="auto">
          <a:xfrm>
            <a:off x="6248400" y="3505200"/>
            <a:ext cx="914400" cy="646113"/>
          </a:xfrm>
          <a:prstGeom prst="rect">
            <a:avLst/>
          </a:prstGeom>
          <a:noFill/>
          <a:ln w="9525">
            <a:noFill/>
            <a:miter lim="800000"/>
            <a:headEnd/>
            <a:tailEnd/>
          </a:ln>
        </p:spPr>
        <p:txBody>
          <a:bodyPr>
            <a:spAutoFit/>
          </a:bodyPr>
          <a:lstStyle/>
          <a:p>
            <a:pPr algn="ctr"/>
            <a:r>
              <a:rPr lang="en-US" b="1">
                <a:latin typeface="Calibri" pitchFamily="34" charset="0"/>
              </a:rPr>
              <a:t>Long</a:t>
            </a:r>
          </a:p>
          <a:p>
            <a:pPr algn="ctr"/>
            <a:r>
              <a:rPr lang="en-US" b="1">
                <a:latin typeface="Calibri" pitchFamily="34" charset="0"/>
              </a:rPr>
              <a:t>Term</a:t>
            </a:r>
          </a:p>
        </p:txBody>
      </p:sp>
      <p:pic>
        <p:nvPicPr>
          <p:cNvPr id="31775" name="Picture 38" descr="120px-No_sign.svg.png"/>
          <p:cNvPicPr>
            <a:picLocks noChangeAspect="1"/>
          </p:cNvPicPr>
          <p:nvPr/>
        </p:nvPicPr>
        <p:blipFill>
          <a:blip r:embed="rId4"/>
          <a:srcRect/>
          <a:stretch>
            <a:fillRect/>
          </a:stretch>
        </p:blipFill>
        <p:spPr bwMode="auto">
          <a:xfrm>
            <a:off x="5486400" y="3505200"/>
            <a:ext cx="571500" cy="571500"/>
          </a:xfrm>
          <a:prstGeom prst="rect">
            <a:avLst/>
          </a:prstGeom>
          <a:noFill/>
          <a:ln w="9525">
            <a:noFill/>
            <a:miter lim="800000"/>
            <a:headEnd/>
            <a:tailEnd/>
          </a:ln>
        </p:spPr>
      </p:pic>
      <p:pic>
        <p:nvPicPr>
          <p:cNvPr id="31776" name="Picture 42" descr="120px-No_sign.svg.png"/>
          <p:cNvPicPr>
            <a:picLocks noChangeAspect="1"/>
          </p:cNvPicPr>
          <p:nvPr/>
        </p:nvPicPr>
        <p:blipFill>
          <a:blip r:embed="rId4"/>
          <a:srcRect/>
          <a:stretch>
            <a:fillRect/>
          </a:stretch>
        </p:blipFill>
        <p:spPr bwMode="auto">
          <a:xfrm>
            <a:off x="4572000" y="3505200"/>
            <a:ext cx="571500" cy="571500"/>
          </a:xfrm>
          <a:prstGeom prst="rect">
            <a:avLst/>
          </a:prstGeom>
          <a:noFill/>
          <a:ln w="9525">
            <a:noFill/>
            <a:miter lim="800000"/>
            <a:headEnd/>
            <a:tailEnd/>
          </a:ln>
        </p:spPr>
      </p:pic>
      <p:pic>
        <p:nvPicPr>
          <p:cNvPr id="31777" name="Picture 43" descr="120px-No_sign.svg.png"/>
          <p:cNvPicPr>
            <a:picLocks noChangeAspect="1"/>
          </p:cNvPicPr>
          <p:nvPr/>
        </p:nvPicPr>
        <p:blipFill>
          <a:blip r:embed="rId4"/>
          <a:srcRect/>
          <a:stretch>
            <a:fillRect/>
          </a:stretch>
        </p:blipFill>
        <p:spPr bwMode="auto">
          <a:xfrm>
            <a:off x="3657600" y="3505200"/>
            <a:ext cx="571500" cy="571500"/>
          </a:xfrm>
          <a:prstGeom prst="rect">
            <a:avLst/>
          </a:prstGeom>
          <a:noFill/>
          <a:ln w="9525">
            <a:noFill/>
            <a:miter lim="800000"/>
            <a:headEnd/>
            <a:tailEnd/>
          </a:ln>
        </p:spPr>
      </p:pic>
      <p:pic>
        <p:nvPicPr>
          <p:cNvPr id="31778" name="Picture 131" descr="checkmark"/>
          <p:cNvPicPr>
            <a:picLocks noChangeAspect="1" noChangeArrowheads="1"/>
          </p:cNvPicPr>
          <p:nvPr/>
        </p:nvPicPr>
        <p:blipFill>
          <a:blip r:embed="rId3" cstate="screen"/>
          <a:srcRect/>
          <a:stretch>
            <a:fillRect/>
          </a:stretch>
        </p:blipFill>
        <p:spPr bwMode="auto">
          <a:xfrm>
            <a:off x="7391400" y="3581400"/>
            <a:ext cx="436563" cy="485775"/>
          </a:xfrm>
          <a:prstGeom prst="rect">
            <a:avLst/>
          </a:prstGeom>
          <a:noFill/>
          <a:ln w="9525">
            <a:noFill/>
            <a:miter lim="800000"/>
            <a:headEnd/>
            <a:tailEnd/>
          </a:ln>
        </p:spPr>
      </p:pic>
      <p:pic>
        <p:nvPicPr>
          <p:cNvPr id="31779" name="Picture 131" descr="checkmark"/>
          <p:cNvPicPr>
            <a:picLocks noChangeAspect="1" noChangeArrowheads="1"/>
          </p:cNvPicPr>
          <p:nvPr/>
        </p:nvPicPr>
        <p:blipFill>
          <a:blip r:embed="rId3" cstate="screen"/>
          <a:srcRect/>
          <a:stretch>
            <a:fillRect/>
          </a:stretch>
        </p:blipFill>
        <p:spPr bwMode="auto">
          <a:xfrm>
            <a:off x="3733800" y="4343400"/>
            <a:ext cx="436563" cy="485775"/>
          </a:xfrm>
          <a:prstGeom prst="rect">
            <a:avLst/>
          </a:prstGeom>
          <a:noFill/>
          <a:ln w="9525">
            <a:noFill/>
            <a:miter lim="800000"/>
            <a:headEnd/>
            <a:tailEnd/>
          </a:ln>
        </p:spPr>
      </p:pic>
      <p:pic>
        <p:nvPicPr>
          <p:cNvPr id="31780" name="Picture 131" descr="checkmark"/>
          <p:cNvPicPr>
            <a:picLocks noChangeAspect="1" noChangeArrowheads="1"/>
          </p:cNvPicPr>
          <p:nvPr/>
        </p:nvPicPr>
        <p:blipFill>
          <a:blip r:embed="rId3" cstate="screen"/>
          <a:srcRect/>
          <a:stretch>
            <a:fillRect/>
          </a:stretch>
        </p:blipFill>
        <p:spPr bwMode="auto">
          <a:xfrm>
            <a:off x="4648200" y="4343400"/>
            <a:ext cx="436563" cy="485775"/>
          </a:xfrm>
          <a:prstGeom prst="rect">
            <a:avLst/>
          </a:prstGeom>
          <a:noFill/>
          <a:ln w="9525">
            <a:noFill/>
            <a:miter lim="800000"/>
            <a:headEnd/>
            <a:tailEnd/>
          </a:ln>
        </p:spPr>
      </p:pic>
      <p:pic>
        <p:nvPicPr>
          <p:cNvPr id="31781" name="Picture 131" descr="checkmark"/>
          <p:cNvPicPr>
            <a:picLocks noChangeAspect="1" noChangeArrowheads="1"/>
          </p:cNvPicPr>
          <p:nvPr/>
        </p:nvPicPr>
        <p:blipFill>
          <a:blip r:embed="rId3" cstate="screen"/>
          <a:srcRect/>
          <a:stretch>
            <a:fillRect/>
          </a:stretch>
        </p:blipFill>
        <p:spPr bwMode="auto">
          <a:xfrm>
            <a:off x="5562600" y="4343400"/>
            <a:ext cx="436563" cy="485775"/>
          </a:xfrm>
          <a:prstGeom prst="rect">
            <a:avLst/>
          </a:prstGeom>
          <a:noFill/>
          <a:ln w="9525">
            <a:noFill/>
            <a:miter lim="800000"/>
            <a:headEnd/>
            <a:tailEnd/>
          </a:ln>
        </p:spPr>
      </p:pic>
      <p:pic>
        <p:nvPicPr>
          <p:cNvPr id="31782" name="Picture 131" descr="checkmark"/>
          <p:cNvPicPr>
            <a:picLocks noChangeAspect="1" noChangeArrowheads="1"/>
          </p:cNvPicPr>
          <p:nvPr/>
        </p:nvPicPr>
        <p:blipFill>
          <a:blip r:embed="rId3" cstate="screen"/>
          <a:srcRect/>
          <a:stretch>
            <a:fillRect/>
          </a:stretch>
        </p:blipFill>
        <p:spPr bwMode="auto">
          <a:xfrm>
            <a:off x="6477000" y="4343400"/>
            <a:ext cx="436563" cy="485775"/>
          </a:xfrm>
          <a:prstGeom prst="rect">
            <a:avLst/>
          </a:prstGeom>
          <a:noFill/>
          <a:ln w="9525">
            <a:noFill/>
            <a:miter lim="800000"/>
            <a:headEnd/>
            <a:tailEnd/>
          </a:ln>
        </p:spPr>
      </p:pic>
      <p:pic>
        <p:nvPicPr>
          <p:cNvPr id="31783" name="Picture 62" descr="120px-No_sign.svg.png"/>
          <p:cNvPicPr>
            <a:picLocks noChangeAspect="1"/>
          </p:cNvPicPr>
          <p:nvPr/>
        </p:nvPicPr>
        <p:blipFill>
          <a:blip r:embed="rId4"/>
          <a:srcRect/>
          <a:stretch>
            <a:fillRect/>
          </a:stretch>
        </p:blipFill>
        <p:spPr bwMode="auto">
          <a:xfrm>
            <a:off x="7315200" y="4267200"/>
            <a:ext cx="571500" cy="571500"/>
          </a:xfrm>
          <a:prstGeom prst="rect">
            <a:avLst/>
          </a:prstGeom>
          <a:noFill/>
          <a:ln w="9525">
            <a:noFill/>
            <a:miter lim="800000"/>
            <a:headEnd/>
            <a:tailEnd/>
          </a:ln>
        </p:spPr>
      </p:pic>
      <p:pic>
        <p:nvPicPr>
          <p:cNvPr id="31784" name="Picture 131" descr="checkmark"/>
          <p:cNvPicPr>
            <a:picLocks noChangeAspect="1" noChangeArrowheads="1"/>
          </p:cNvPicPr>
          <p:nvPr/>
        </p:nvPicPr>
        <p:blipFill>
          <a:blip r:embed="rId3" cstate="screen"/>
          <a:srcRect/>
          <a:stretch>
            <a:fillRect/>
          </a:stretch>
        </p:blipFill>
        <p:spPr bwMode="auto">
          <a:xfrm>
            <a:off x="3733800" y="5105400"/>
            <a:ext cx="436563" cy="485775"/>
          </a:xfrm>
          <a:prstGeom prst="rect">
            <a:avLst/>
          </a:prstGeom>
          <a:noFill/>
          <a:ln w="9525">
            <a:noFill/>
            <a:miter lim="800000"/>
            <a:headEnd/>
            <a:tailEnd/>
          </a:ln>
        </p:spPr>
      </p:pic>
      <p:pic>
        <p:nvPicPr>
          <p:cNvPr id="31785" name="Picture 131" descr="checkmark"/>
          <p:cNvPicPr>
            <a:picLocks noChangeAspect="1" noChangeArrowheads="1"/>
          </p:cNvPicPr>
          <p:nvPr/>
        </p:nvPicPr>
        <p:blipFill>
          <a:blip r:embed="rId3" cstate="screen"/>
          <a:srcRect/>
          <a:stretch>
            <a:fillRect/>
          </a:stretch>
        </p:blipFill>
        <p:spPr bwMode="auto">
          <a:xfrm>
            <a:off x="4648200" y="5105400"/>
            <a:ext cx="436563" cy="485775"/>
          </a:xfrm>
          <a:prstGeom prst="rect">
            <a:avLst/>
          </a:prstGeom>
          <a:noFill/>
          <a:ln w="9525">
            <a:noFill/>
            <a:miter lim="800000"/>
            <a:headEnd/>
            <a:tailEnd/>
          </a:ln>
        </p:spPr>
      </p:pic>
      <p:pic>
        <p:nvPicPr>
          <p:cNvPr id="31786" name="Picture 131" descr="checkmark"/>
          <p:cNvPicPr>
            <a:picLocks noChangeAspect="1" noChangeArrowheads="1"/>
          </p:cNvPicPr>
          <p:nvPr/>
        </p:nvPicPr>
        <p:blipFill>
          <a:blip r:embed="rId3" cstate="screen"/>
          <a:srcRect/>
          <a:stretch>
            <a:fillRect/>
          </a:stretch>
        </p:blipFill>
        <p:spPr bwMode="auto">
          <a:xfrm>
            <a:off x="5562600" y="5105400"/>
            <a:ext cx="436563" cy="485775"/>
          </a:xfrm>
          <a:prstGeom prst="rect">
            <a:avLst/>
          </a:prstGeom>
          <a:noFill/>
          <a:ln w="9525">
            <a:noFill/>
            <a:miter lim="800000"/>
            <a:headEnd/>
            <a:tailEnd/>
          </a:ln>
        </p:spPr>
      </p:pic>
      <p:sp>
        <p:nvSpPr>
          <p:cNvPr id="31787" name="TextBox 71"/>
          <p:cNvSpPr txBox="1">
            <a:spLocks noChangeArrowheads="1"/>
          </p:cNvSpPr>
          <p:nvPr/>
        </p:nvSpPr>
        <p:spPr bwMode="auto">
          <a:xfrm>
            <a:off x="6248400" y="5029200"/>
            <a:ext cx="914400" cy="646113"/>
          </a:xfrm>
          <a:prstGeom prst="rect">
            <a:avLst/>
          </a:prstGeom>
          <a:noFill/>
          <a:ln w="9525">
            <a:noFill/>
            <a:miter lim="800000"/>
            <a:headEnd/>
            <a:tailEnd/>
          </a:ln>
        </p:spPr>
        <p:txBody>
          <a:bodyPr>
            <a:spAutoFit/>
          </a:bodyPr>
          <a:lstStyle/>
          <a:p>
            <a:pPr algn="ctr"/>
            <a:r>
              <a:rPr lang="en-US" b="1">
                <a:latin typeface="Calibri" pitchFamily="34" charset="0"/>
              </a:rPr>
              <a:t>Long</a:t>
            </a:r>
          </a:p>
          <a:p>
            <a:pPr algn="ctr"/>
            <a:r>
              <a:rPr lang="en-US" b="1">
                <a:latin typeface="Calibri" pitchFamily="34" charset="0"/>
              </a:rPr>
              <a:t>Term</a:t>
            </a:r>
          </a:p>
        </p:txBody>
      </p:sp>
      <p:pic>
        <p:nvPicPr>
          <p:cNvPr id="31788" name="Picture 131" descr="checkmark"/>
          <p:cNvPicPr>
            <a:picLocks noChangeAspect="1" noChangeArrowheads="1"/>
          </p:cNvPicPr>
          <p:nvPr/>
        </p:nvPicPr>
        <p:blipFill>
          <a:blip r:embed="rId3" cstate="screen"/>
          <a:srcRect/>
          <a:stretch>
            <a:fillRect/>
          </a:stretch>
        </p:blipFill>
        <p:spPr bwMode="auto">
          <a:xfrm>
            <a:off x="7391400" y="5105400"/>
            <a:ext cx="436563" cy="485775"/>
          </a:xfrm>
          <a:prstGeom prst="rect">
            <a:avLst/>
          </a:prstGeom>
          <a:noFill/>
          <a:ln w="9525">
            <a:noFill/>
            <a:miter lim="800000"/>
            <a:headEnd/>
            <a:tailEnd/>
          </a:ln>
        </p:spPr>
      </p:pic>
      <p:pic>
        <p:nvPicPr>
          <p:cNvPr id="31789" name="Picture 131" descr="checkmark"/>
          <p:cNvPicPr>
            <a:picLocks noChangeAspect="1" noChangeArrowheads="1"/>
          </p:cNvPicPr>
          <p:nvPr/>
        </p:nvPicPr>
        <p:blipFill>
          <a:blip r:embed="rId3" cstate="screen"/>
          <a:srcRect/>
          <a:stretch>
            <a:fillRect/>
          </a:stretch>
        </p:blipFill>
        <p:spPr bwMode="auto">
          <a:xfrm>
            <a:off x="3733800" y="5867400"/>
            <a:ext cx="436563" cy="485775"/>
          </a:xfrm>
          <a:prstGeom prst="rect">
            <a:avLst/>
          </a:prstGeom>
          <a:noFill/>
          <a:ln w="9525">
            <a:noFill/>
            <a:miter lim="800000"/>
            <a:headEnd/>
            <a:tailEnd/>
          </a:ln>
        </p:spPr>
      </p:pic>
      <p:pic>
        <p:nvPicPr>
          <p:cNvPr id="31790" name="Picture 131" descr="checkmark"/>
          <p:cNvPicPr>
            <a:picLocks noChangeAspect="1" noChangeArrowheads="1"/>
          </p:cNvPicPr>
          <p:nvPr/>
        </p:nvPicPr>
        <p:blipFill>
          <a:blip r:embed="rId3" cstate="screen"/>
          <a:srcRect/>
          <a:stretch>
            <a:fillRect/>
          </a:stretch>
        </p:blipFill>
        <p:spPr bwMode="auto">
          <a:xfrm>
            <a:off x="4648200" y="5867400"/>
            <a:ext cx="436563" cy="485775"/>
          </a:xfrm>
          <a:prstGeom prst="rect">
            <a:avLst/>
          </a:prstGeom>
          <a:noFill/>
          <a:ln w="9525">
            <a:noFill/>
            <a:miter lim="800000"/>
            <a:headEnd/>
            <a:tailEnd/>
          </a:ln>
        </p:spPr>
      </p:pic>
      <p:pic>
        <p:nvPicPr>
          <p:cNvPr id="31791" name="Picture 131" descr="checkmark"/>
          <p:cNvPicPr>
            <a:picLocks noChangeAspect="1" noChangeArrowheads="1"/>
          </p:cNvPicPr>
          <p:nvPr/>
        </p:nvPicPr>
        <p:blipFill>
          <a:blip r:embed="rId3" cstate="screen"/>
          <a:srcRect/>
          <a:stretch>
            <a:fillRect/>
          </a:stretch>
        </p:blipFill>
        <p:spPr bwMode="auto">
          <a:xfrm>
            <a:off x="5562600" y="5867400"/>
            <a:ext cx="436563" cy="485775"/>
          </a:xfrm>
          <a:prstGeom prst="rect">
            <a:avLst/>
          </a:prstGeom>
          <a:noFill/>
          <a:ln w="9525">
            <a:noFill/>
            <a:miter lim="800000"/>
            <a:headEnd/>
            <a:tailEnd/>
          </a:ln>
        </p:spPr>
      </p:pic>
      <p:pic>
        <p:nvPicPr>
          <p:cNvPr id="31792" name="Picture 131" descr="checkmark"/>
          <p:cNvPicPr>
            <a:picLocks noChangeAspect="1" noChangeArrowheads="1"/>
          </p:cNvPicPr>
          <p:nvPr/>
        </p:nvPicPr>
        <p:blipFill>
          <a:blip r:embed="rId3" cstate="screen"/>
          <a:srcRect/>
          <a:stretch>
            <a:fillRect/>
          </a:stretch>
        </p:blipFill>
        <p:spPr bwMode="auto">
          <a:xfrm>
            <a:off x="6477000" y="5867400"/>
            <a:ext cx="436563" cy="485775"/>
          </a:xfrm>
          <a:prstGeom prst="rect">
            <a:avLst/>
          </a:prstGeom>
          <a:noFill/>
          <a:ln w="9525">
            <a:noFill/>
            <a:miter lim="800000"/>
            <a:headEnd/>
            <a:tailEnd/>
          </a:ln>
        </p:spPr>
      </p:pic>
      <p:pic>
        <p:nvPicPr>
          <p:cNvPr id="31793" name="Picture 131" descr="checkmark"/>
          <p:cNvPicPr>
            <a:picLocks noChangeAspect="1" noChangeArrowheads="1"/>
          </p:cNvPicPr>
          <p:nvPr/>
        </p:nvPicPr>
        <p:blipFill>
          <a:blip r:embed="rId3" cstate="screen"/>
          <a:srcRect/>
          <a:stretch>
            <a:fillRect/>
          </a:stretch>
        </p:blipFill>
        <p:spPr bwMode="auto">
          <a:xfrm>
            <a:off x="7391400" y="5867400"/>
            <a:ext cx="436563" cy="485775"/>
          </a:xfrm>
          <a:prstGeom prst="rect">
            <a:avLst/>
          </a:prstGeom>
          <a:noFill/>
          <a:ln w="9525">
            <a:noFill/>
            <a:miter lim="800000"/>
            <a:headEnd/>
            <a:tailEnd/>
          </a:ln>
        </p:spPr>
      </p:pic>
      <p:sp>
        <p:nvSpPr>
          <p:cNvPr id="58" name="Slide Number Placeholder 57"/>
          <p:cNvSpPr>
            <a:spLocks noGrp="1"/>
          </p:cNvSpPr>
          <p:nvPr>
            <p:ph type="sldNum" sz="quarter" idx="12"/>
          </p:nvPr>
        </p:nvSpPr>
        <p:spPr/>
        <p:txBody>
          <a:bodyPr/>
          <a:lstStyle/>
          <a:p>
            <a:pPr>
              <a:defRPr/>
            </a:pPr>
            <a:fld id="{516A3A73-B831-4A49-928E-F1AE13340719}" type="slidenum">
              <a:rPr lang="en-US"/>
              <a:pPr>
                <a:defRPr/>
              </a:pPr>
              <a:t>31</a:t>
            </a:fld>
            <a:endParaRPr lang="en-US" dirty="0"/>
          </a:p>
        </p:txBody>
      </p:sp>
      <p:sp>
        <p:nvSpPr>
          <p:cNvPr id="59" name="TextBox 64"/>
          <p:cNvSpPr txBox="1">
            <a:spLocks noChangeArrowheads="1"/>
          </p:cNvSpPr>
          <p:nvPr/>
        </p:nvSpPr>
        <p:spPr bwMode="auto">
          <a:xfrm>
            <a:off x="35052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
        <p:nvSpPr>
          <p:cNvPr id="60" name="TextBox 64"/>
          <p:cNvSpPr txBox="1">
            <a:spLocks noChangeArrowheads="1"/>
          </p:cNvSpPr>
          <p:nvPr/>
        </p:nvSpPr>
        <p:spPr bwMode="auto">
          <a:xfrm>
            <a:off x="44196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
        <p:nvSpPr>
          <p:cNvPr id="61" name="TextBox 64"/>
          <p:cNvSpPr txBox="1">
            <a:spLocks noChangeArrowheads="1"/>
          </p:cNvSpPr>
          <p:nvPr/>
        </p:nvSpPr>
        <p:spPr bwMode="auto">
          <a:xfrm>
            <a:off x="5334000" y="2667000"/>
            <a:ext cx="914400" cy="830997"/>
          </a:xfrm>
          <a:prstGeom prst="rect">
            <a:avLst/>
          </a:prstGeom>
          <a:noFill/>
          <a:ln w="9525">
            <a:noFill/>
            <a:miter lim="800000"/>
            <a:headEnd/>
            <a:tailEnd/>
          </a:ln>
        </p:spPr>
        <p:txBody>
          <a:bodyPr wrap="square">
            <a:spAutoFit/>
          </a:bodyPr>
          <a:lstStyle/>
          <a:p>
            <a:pPr algn="ctr"/>
            <a:r>
              <a:rPr lang="en-US" sz="1600" b="1" dirty="0" smtClean="0">
                <a:solidFill>
                  <a:srgbClr val="FF0000"/>
                </a:solidFill>
                <a:latin typeface="Calibri" pitchFamily="34" charset="0"/>
              </a:rPr>
              <a:t>Only</a:t>
            </a:r>
          </a:p>
          <a:p>
            <a:pPr algn="ctr"/>
            <a:r>
              <a:rPr lang="en-US" sz="1600" b="1" dirty="0" smtClean="0">
                <a:solidFill>
                  <a:srgbClr val="FF0000"/>
                </a:solidFill>
                <a:latin typeface="Calibri" pitchFamily="34" charset="0"/>
              </a:rPr>
              <a:t>Data</a:t>
            </a:r>
          </a:p>
          <a:p>
            <a:pPr algn="ctr"/>
            <a:r>
              <a:rPr lang="en-US" sz="1600" b="1" dirty="0" smtClean="0">
                <a:solidFill>
                  <a:srgbClr val="FF0000"/>
                </a:solidFill>
                <a:latin typeface="Calibri" pitchFamily="34" charset="0"/>
              </a:rPr>
              <a:t>Payload</a:t>
            </a:r>
          </a:p>
        </p:txBody>
      </p:sp>
    </p:spTree>
  </p:cSld>
  <p:clrMapOvr>
    <a:masterClrMapping/>
  </p:clrMapOvr>
  <p:transition advTm="34274">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0" y="-1395"/>
            <a:ext cx="9144001" cy="6859396"/>
            <a:chOff x="0" y="-1395"/>
            <a:chExt cx="9144001" cy="6859396"/>
          </a:xfrm>
        </p:grpSpPr>
        <p:pic>
          <p:nvPicPr>
            <p:cNvPr id="6" name="Picture 4"/>
            <p:cNvPicPr>
              <a:picLocks noChangeAspect="1" noChangeArrowheads="1"/>
            </p:cNvPicPr>
            <p:nvPr/>
          </p:nvPicPr>
          <p:blipFill>
            <a:blip r:embed="rId3">
              <a:duotone>
                <a:prstClr val="black"/>
                <a:srgbClr val="D9C3A5">
                  <a:tint val="50000"/>
                  <a:satMod val="180000"/>
                </a:srgbClr>
              </a:duotone>
              <a:lum/>
            </a:blip>
            <a:srcRect/>
            <a:stretch>
              <a:fillRect/>
            </a:stretch>
          </p:blipFill>
          <p:spPr bwMode="auto">
            <a:xfrm flipH="1">
              <a:off x="0" y="-1395"/>
              <a:ext cx="9144000" cy="6859396"/>
            </a:xfrm>
            <a:prstGeom prst="rect">
              <a:avLst/>
            </a:prstGeom>
            <a:noFill/>
            <a:ln w="50800" algn="ctr">
              <a:noFill/>
              <a:miter lim="800000"/>
              <a:headEnd/>
              <a:tailEnd/>
            </a:ln>
            <a:effectLst/>
          </p:spPr>
        </p:pic>
        <p:pic>
          <p:nvPicPr>
            <p:cNvPr id="4100"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a:effectLst>
              <a:glow rad="63500">
                <a:schemeClr val="accent3">
                  <a:satMod val="175000"/>
                  <a:alpha val="40000"/>
                </a:schemeClr>
              </a:glow>
              <a:outerShdw blurRad="63500" sx="102000" sy="102000" algn="ctr" rotWithShape="0">
                <a:prstClr val="black">
                  <a:alpha val="40000"/>
                </a:prstClr>
              </a:outerShdw>
            </a:effectLst>
          </p:spPr>
        </p:pic>
        <p:pic>
          <p:nvPicPr>
            <p:cNvPr id="4101"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a:effectLst>
              <a:glow rad="63500">
                <a:schemeClr val="accent3">
                  <a:satMod val="175000"/>
                  <a:alpha val="40000"/>
                </a:schemeClr>
              </a:glow>
            </a:effectLst>
          </p:spPr>
        </p:pic>
        <p:pic>
          <p:nvPicPr>
            <p:cNvPr id="4102"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a:effectLst>
              <a:glow rad="63500">
                <a:schemeClr val="accent3">
                  <a:satMod val="175000"/>
                  <a:alpha val="40000"/>
                </a:schemeClr>
              </a:glow>
            </a:effectLst>
          </p:spPr>
        </p:pic>
        <p:pic>
          <p:nvPicPr>
            <p:cNvPr id="4103" name="Picture 6" descr="pacemaker.png"/>
            <p:cNvPicPr>
              <a:picLocks noChangeAspect="1"/>
            </p:cNvPicPr>
            <p:nvPr/>
          </p:nvPicPr>
          <p:blipFill>
            <a:blip r:embed="rId7" cstate="screen"/>
            <a:srcRect/>
            <a:stretch>
              <a:fillRect/>
            </a:stretch>
          </p:blipFill>
          <p:spPr bwMode="auto">
            <a:xfrm>
              <a:off x="914400" y="2438400"/>
              <a:ext cx="946150" cy="946150"/>
            </a:xfrm>
            <a:prstGeom prst="rect">
              <a:avLst/>
            </a:prstGeom>
            <a:noFill/>
            <a:ln w="9525">
              <a:noFill/>
              <a:miter lim="800000"/>
              <a:headEnd/>
              <a:tailEnd/>
            </a:ln>
            <a:effectLst>
              <a:glow rad="63500">
                <a:schemeClr val="accent3">
                  <a:satMod val="175000"/>
                  <a:alpha val="40000"/>
                </a:schemeClr>
              </a:glow>
            </a:effectLst>
          </p:spPr>
        </p:pic>
        <p:pic>
          <p:nvPicPr>
            <p:cNvPr id="4104" name="Picture 11" descr="nikeipod2.png"/>
            <p:cNvPicPr>
              <a:picLocks noChangeAspect="1"/>
            </p:cNvPicPr>
            <p:nvPr/>
          </p:nvPicPr>
          <p:blipFill>
            <a:blip r:embed="rId8" cstate="screen"/>
            <a:srcRect/>
            <a:stretch>
              <a:fillRect/>
            </a:stretch>
          </p:blipFill>
          <p:spPr bwMode="auto">
            <a:xfrm>
              <a:off x="3962400" y="5638800"/>
              <a:ext cx="685800" cy="1057275"/>
            </a:xfrm>
            <a:prstGeom prst="rect">
              <a:avLst/>
            </a:prstGeom>
            <a:noFill/>
            <a:ln w="9525">
              <a:noFill/>
              <a:miter lim="800000"/>
              <a:headEnd/>
              <a:tailEnd/>
            </a:ln>
            <a:effectLst>
              <a:glow rad="63500">
                <a:schemeClr val="accent3">
                  <a:satMod val="175000"/>
                  <a:alpha val="40000"/>
                </a:schemeClr>
              </a:glow>
            </a:effectLst>
          </p:spPr>
        </p:pic>
        <p:pic>
          <p:nvPicPr>
            <p:cNvPr id="4110" name="Picture 55" descr="cannon.png"/>
            <p:cNvPicPr>
              <a:picLocks noChangeAspect="1"/>
            </p:cNvPicPr>
            <p:nvPr/>
          </p:nvPicPr>
          <p:blipFill>
            <a:blip r:embed="rId9" cstate="screen"/>
            <a:srcRect/>
            <a:stretch>
              <a:fillRect/>
            </a:stretch>
          </p:blipFill>
          <p:spPr bwMode="auto">
            <a:xfrm>
              <a:off x="5867400" y="4267200"/>
              <a:ext cx="481013" cy="346075"/>
            </a:xfrm>
            <a:prstGeom prst="rect">
              <a:avLst/>
            </a:prstGeom>
            <a:noFill/>
            <a:ln w="9525">
              <a:noFill/>
              <a:miter lim="800000"/>
              <a:headEnd/>
              <a:tailEnd/>
            </a:ln>
            <a:effectLst>
              <a:glow rad="63500">
                <a:schemeClr val="accent3">
                  <a:satMod val="175000"/>
                  <a:alpha val="40000"/>
                </a:schemeClr>
              </a:glow>
            </a:effectLst>
          </p:spPr>
        </p:pic>
        <p:pic>
          <p:nvPicPr>
            <p:cNvPr id="4111" name="Picture 61" descr="kindle.png"/>
            <p:cNvPicPr>
              <a:picLocks noChangeAspect="1"/>
            </p:cNvPicPr>
            <p:nvPr/>
          </p:nvPicPr>
          <p:blipFill>
            <a:blip r:embed="rId10" cstate="screen"/>
            <a:srcRect/>
            <a:stretch>
              <a:fillRect/>
            </a:stretch>
          </p:blipFill>
          <p:spPr bwMode="auto">
            <a:xfrm>
              <a:off x="2667000" y="4953000"/>
              <a:ext cx="1068388" cy="1046163"/>
            </a:xfrm>
            <a:prstGeom prst="rect">
              <a:avLst/>
            </a:prstGeom>
            <a:noFill/>
            <a:ln w="9525">
              <a:noFill/>
              <a:miter lim="800000"/>
              <a:headEnd/>
              <a:tailEnd/>
            </a:ln>
            <a:effectLst>
              <a:glow rad="63500">
                <a:schemeClr val="accent3">
                  <a:satMod val="175000"/>
                  <a:alpha val="40000"/>
                </a:schemeClr>
              </a:glow>
            </a:effectLst>
          </p:spPr>
        </p:pic>
        <p:pic>
          <p:nvPicPr>
            <p:cNvPr id="4113" name="Picture 83" descr="portablevideo.png"/>
            <p:cNvPicPr>
              <a:picLocks noChangeAspect="1"/>
            </p:cNvPicPr>
            <p:nvPr/>
          </p:nvPicPr>
          <p:blipFill>
            <a:blip r:embed="rId11" cstate="screen"/>
            <a:srcRect/>
            <a:stretch>
              <a:fillRect/>
            </a:stretch>
          </p:blipFill>
          <p:spPr bwMode="auto">
            <a:xfrm>
              <a:off x="2914650" y="3733800"/>
              <a:ext cx="857250" cy="490538"/>
            </a:xfrm>
            <a:prstGeom prst="rect">
              <a:avLst/>
            </a:prstGeom>
            <a:noFill/>
            <a:ln w="9525">
              <a:noFill/>
              <a:miter lim="800000"/>
              <a:headEnd/>
              <a:tailEnd/>
            </a:ln>
            <a:effectLst>
              <a:glow rad="63500">
                <a:schemeClr val="accent3">
                  <a:satMod val="175000"/>
                  <a:alpha val="40000"/>
                </a:schemeClr>
              </a:glow>
            </a:effectLst>
          </p:spPr>
        </p:pic>
        <p:pic>
          <p:nvPicPr>
            <p:cNvPr id="4114" name="Picture 98" descr="radiowaves2.png"/>
            <p:cNvPicPr>
              <a:picLocks noChangeAspect="1"/>
            </p:cNvPicPr>
            <p:nvPr/>
          </p:nvPicPr>
          <p:blipFill>
            <a:blip r:embed="rId12"/>
            <a:srcRect/>
            <a:stretch>
              <a:fillRect/>
            </a:stretch>
          </p:blipFill>
          <p:spPr bwMode="auto">
            <a:xfrm rot="14271889">
              <a:off x="1636712" y="2524126"/>
              <a:ext cx="468313" cy="423862"/>
            </a:xfrm>
            <a:prstGeom prst="rect">
              <a:avLst/>
            </a:prstGeom>
            <a:noFill/>
            <a:ln w="9525">
              <a:noFill/>
              <a:miter lim="800000"/>
              <a:headEnd/>
              <a:tailEnd/>
            </a:ln>
          </p:spPr>
        </p:pic>
        <p:pic>
          <p:nvPicPr>
            <p:cNvPr id="4115" name="Picture 99" descr="radiowaves2.png"/>
            <p:cNvPicPr>
              <a:picLocks noChangeAspect="1"/>
            </p:cNvPicPr>
            <p:nvPr/>
          </p:nvPicPr>
          <p:blipFill>
            <a:blip r:embed="rId13"/>
            <a:srcRect/>
            <a:stretch>
              <a:fillRect/>
            </a:stretch>
          </p:blipFill>
          <p:spPr bwMode="auto">
            <a:xfrm>
              <a:off x="2971800" y="3352800"/>
              <a:ext cx="609600" cy="457200"/>
            </a:xfrm>
            <a:prstGeom prst="rect">
              <a:avLst/>
            </a:prstGeom>
            <a:noFill/>
            <a:ln w="9525">
              <a:noFill/>
              <a:miter lim="800000"/>
              <a:headEnd/>
              <a:tailEnd/>
            </a:ln>
          </p:spPr>
        </p:pic>
        <p:pic>
          <p:nvPicPr>
            <p:cNvPr id="4116" name="Picture 100" descr="radiowaves2.png"/>
            <p:cNvPicPr>
              <a:picLocks noChangeAspect="1"/>
            </p:cNvPicPr>
            <p:nvPr/>
          </p:nvPicPr>
          <p:blipFill>
            <a:blip r:embed="rId13"/>
            <a:srcRect/>
            <a:stretch>
              <a:fillRect/>
            </a:stretch>
          </p:blipFill>
          <p:spPr bwMode="auto">
            <a:xfrm>
              <a:off x="4038600" y="3276600"/>
              <a:ext cx="685800" cy="457200"/>
            </a:xfrm>
            <a:prstGeom prst="rect">
              <a:avLst/>
            </a:prstGeom>
            <a:noFill/>
            <a:ln w="9525">
              <a:noFill/>
              <a:miter lim="800000"/>
              <a:headEnd/>
              <a:tailEnd/>
            </a:ln>
          </p:spPr>
        </p:pic>
        <p:pic>
          <p:nvPicPr>
            <p:cNvPr id="4117" name="Picture 101" descr="radiowaves2.png"/>
            <p:cNvPicPr>
              <a:picLocks noChangeAspect="1"/>
            </p:cNvPicPr>
            <p:nvPr/>
          </p:nvPicPr>
          <p:blipFill>
            <a:blip r:embed="rId13"/>
            <a:srcRect/>
            <a:stretch>
              <a:fillRect/>
            </a:stretch>
          </p:blipFill>
          <p:spPr bwMode="auto">
            <a:xfrm>
              <a:off x="2514600" y="3276600"/>
              <a:ext cx="457200" cy="457200"/>
            </a:xfrm>
            <a:prstGeom prst="rect">
              <a:avLst/>
            </a:prstGeom>
            <a:noFill/>
            <a:ln w="9525">
              <a:noFill/>
              <a:miter lim="800000"/>
              <a:headEnd/>
              <a:tailEnd/>
            </a:ln>
          </p:spPr>
        </p:pic>
        <p:pic>
          <p:nvPicPr>
            <p:cNvPr id="4118" name="Picture 102" descr="radiowaves2.png"/>
            <p:cNvPicPr>
              <a:picLocks noChangeAspect="1"/>
            </p:cNvPicPr>
            <p:nvPr/>
          </p:nvPicPr>
          <p:blipFill>
            <a:blip r:embed="rId13"/>
            <a:srcRect/>
            <a:stretch>
              <a:fillRect/>
            </a:stretch>
          </p:blipFill>
          <p:spPr bwMode="auto">
            <a:xfrm>
              <a:off x="5791200" y="3810000"/>
              <a:ext cx="609600" cy="457200"/>
            </a:xfrm>
            <a:prstGeom prst="rect">
              <a:avLst/>
            </a:prstGeom>
            <a:noFill/>
            <a:ln w="9525">
              <a:noFill/>
              <a:miter lim="800000"/>
              <a:headEnd/>
              <a:tailEnd/>
            </a:ln>
          </p:spPr>
        </p:pic>
        <p:pic>
          <p:nvPicPr>
            <p:cNvPr id="4119" name="Picture 103" descr="radiowaves2.png"/>
            <p:cNvPicPr>
              <a:picLocks noChangeAspect="1"/>
            </p:cNvPicPr>
            <p:nvPr/>
          </p:nvPicPr>
          <p:blipFill>
            <a:blip r:embed="rId12"/>
            <a:srcRect/>
            <a:stretch>
              <a:fillRect/>
            </a:stretch>
          </p:blipFill>
          <p:spPr bwMode="auto">
            <a:xfrm rot="11937795">
              <a:off x="4318702" y="5263579"/>
              <a:ext cx="573476" cy="412750"/>
            </a:xfrm>
            <a:prstGeom prst="rect">
              <a:avLst/>
            </a:prstGeom>
            <a:noFill/>
            <a:ln w="9525">
              <a:noFill/>
              <a:miter lim="800000"/>
              <a:headEnd/>
              <a:tailEnd/>
            </a:ln>
          </p:spPr>
        </p:pic>
        <p:pic>
          <p:nvPicPr>
            <p:cNvPr id="4120" name="Picture 104" descr="radiowaves2.png"/>
            <p:cNvPicPr>
              <a:picLocks noChangeAspect="1"/>
            </p:cNvPicPr>
            <p:nvPr/>
          </p:nvPicPr>
          <p:blipFill>
            <a:blip r:embed="rId13"/>
            <a:srcRect/>
            <a:stretch>
              <a:fillRect/>
            </a:stretch>
          </p:blipFill>
          <p:spPr bwMode="auto">
            <a:xfrm>
              <a:off x="1600200" y="4697413"/>
              <a:ext cx="774700" cy="636587"/>
            </a:xfrm>
            <a:prstGeom prst="rect">
              <a:avLst/>
            </a:prstGeom>
            <a:noFill/>
            <a:ln w="9525">
              <a:noFill/>
              <a:miter lim="800000"/>
              <a:headEnd/>
              <a:tailEnd/>
            </a:ln>
          </p:spPr>
        </p:pic>
        <p:pic>
          <p:nvPicPr>
            <p:cNvPr id="4121" name="Picture 105" descr="radiowaves2.png"/>
            <p:cNvPicPr>
              <a:picLocks noChangeAspect="1"/>
            </p:cNvPicPr>
            <p:nvPr/>
          </p:nvPicPr>
          <p:blipFill>
            <a:blip r:embed="rId12"/>
            <a:srcRect/>
            <a:stretch>
              <a:fillRect/>
            </a:stretch>
          </p:blipFill>
          <p:spPr bwMode="auto">
            <a:xfrm rot="-10346836">
              <a:off x="3195638" y="4686300"/>
              <a:ext cx="614362" cy="503238"/>
            </a:xfrm>
            <a:prstGeom prst="rect">
              <a:avLst/>
            </a:prstGeom>
            <a:noFill/>
            <a:ln w="9525">
              <a:noFill/>
              <a:miter lim="800000"/>
              <a:headEnd/>
              <a:tailEnd/>
            </a:ln>
          </p:spPr>
        </p:pic>
        <p:grpSp>
          <p:nvGrpSpPr>
            <p:cNvPr id="2" name="Group 55"/>
            <p:cNvGrpSpPr/>
            <p:nvPr/>
          </p:nvGrpSpPr>
          <p:grpSpPr>
            <a:xfrm>
              <a:off x="6248400" y="4648200"/>
              <a:ext cx="2895600" cy="2209800"/>
              <a:chOff x="5600700" y="2667000"/>
              <a:chExt cx="2895600" cy="2209800"/>
            </a:xfrm>
          </p:grpSpPr>
          <p:pic>
            <p:nvPicPr>
              <p:cNvPr id="53" name="Picture 52" descr="abortionclinic2.jpg"/>
              <p:cNvPicPr>
                <a:picLocks noChangeAspect="1"/>
              </p:cNvPicPr>
              <p:nvPr/>
            </p:nvPicPr>
            <p:blipFill>
              <a:blip r:embed="rId14">
                <a:duotone>
                  <a:prstClr val="black"/>
                  <a:srgbClr val="D9C3A5">
                    <a:tint val="50000"/>
                    <a:satMod val="180000"/>
                  </a:srgbClr>
                </a:duotone>
                <a:lum/>
              </a:blip>
              <a:srcRect/>
              <a:stretch>
                <a:fillRect/>
              </a:stretch>
            </p:blipFill>
            <p:spPr bwMode="auto">
              <a:xfrm>
                <a:off x="5600700" y="2667000"/>
                <a:ext cx="2895600" cy="2209800"/>
              </a:xfrm>
              <a:prstGeom prst="rect">
                <a:avLst/>
              </a:prstGeom>
              <a:noFill/>
              <a:ln w="57150">
                <a:solidFill>
                  <a:schemeClr val="bg1"/>
                </a:solidFill>
                <a:miter lim="800000"/>
                <a:headEnd/>
                <a:tailEnd/>
              </a:ln>
            </p:spPr>
          </p:pic>
          <p:pic>
            <p:nvPicPr>
              <p:cNvPr id="54" name="Picture 53" descr="itouch.png"/>
              <p:cNvPicPr>
                <a:picLocks noChangeAspect="1"/>
              </p:cNvPicPr>
              <p:nvPr/>
            </p:nvPicPr>
            <p:blipFill>
              <a:blip r:embed="rId15" cstate="screen">
                <a:lum contrast="-50000"/>
              </a:blip>
              <a:srcRect/>
              <a:stretch>
                <a:fillRect/>
              </a:stretch>
            </p:blipFill>
            <p:spPr bwMode="auto">
              <a:xfrm>
                <a:off x="7124700" y="3886200"/>
                <a:ext cx="228600" cy="382588"/>
              </a:xfrm>
              <a:prstGeom prst="rect">
                <a:avLst/>
              </a:prstGeom>
              <a:noFill/>
              <a:ln w="9525">
                <a:noFill/>
                <a:miter lim="800000"/>
                <a:headEnd/>
                <a:tailEnd/>
              </a:ln>
            </p:spPr>
          </p:pic>
          <p:pic>
            <p:nvPicPr>
              <p:cNvPr id="55" name="Picture 54" descr="radiowaves.png"/>
              <p:cNvPicPr>
                <a:picLocks noChangeAspect="1"/>
              </p:cNvPicPr>
              <p:nvPr/>
            </p:nvPicPr>
            <p:blipFill>
              <a:blip r:embed="rId16"/>
              <a:srcRect/>
              <a:stretch>
                <a:fillRect/>
              </a:stretch>
            </p:blipFill>
            <p:spPr bwMode="auto">
              <a:xfrm>
                <a:off x="6896100" y="3295650"/>
                <a:ext cx="712788" cy="609600"/>
              </a:xfrm>
              <a:prstGeom prst="rect">
                <a:avLst/>
              </a:prstGeom>
              <a:noFill/>
              <a:ln w="9525">
                <a:noFill/>
                <a:miter lim="800000"/>
                <a:headEnd/>
                <a:tailEnd/>
              </a:ln>
            </p:spPr>
          </p:pic>
        </p:grpSp>
        <p:grpSp>
          <p:nvGrpSpPr>
            <p:cNvPr id="7" name="Group 71"/>
            <p:cNvGrpSpPr/>
            <p:nvPr/>
          </p:nvGrpSpPr>
          <p:grpSpPr>
            <a:xfrm>
              <a:off x="6248401" y="2362199"/>
              <a:ext cx="2895600" cy="2240765"/>
              <a:chOff x="6248401" y="2362199"/>
              <a:chExt cx="2895600" cy="2240765"/>
            </a:xfrm>
          </p:grpSpPr>
          <p:grpSp>
            <p:nvGrpSpPr>
              <p:cNvPr id="8" name="Group 65"/>
              <p:cNvGrpSpPr/>
              <p:nvPr/>
            </p:nvGrpSpPr>
            <p:grpSpPr>
              <a:xfrm>
                <a:off x="6248401" y="2362199"/>
                <a:ext cx="2895600" cy="2240765"/>
                <a:chOff x="6248401" y="2362199"/>
                <a:chExt cx="2895600" cy="2240765"/>
              </a:xfrm>
            </p:grpSpPr>
            <p:pic>
              <p:nvPicPr>
                <p:cNvPr id="60" name="Picture 59" descr="car.jpg"/>
                <p:cNvPicPr>
                  <a:picLocks noChangeAspect="1"/>
                </p:cNvPicPr>
                <p:nvPr/>
              </p:nvPicPr>
              <p:blipFill>
                <a:blip r:embed="rId17">
                  <a:duotone>
                    <a:prstClr val="black"/>
                    <a:srgbClr val="D9C3A5">
                      <a:tint val="50000"/>
                      <a:satMod val="180000"/>
                    </a:srgbClr>
                  </a:duotone>
                  <a:lum/>
                </a:blip>
                <a:stretch>
                  <a:fillRect/>
                </a:stretch>
              </p:blipFill>
              <p:spPr>
                <a:xfrm>
                  <a:off x="6248401" y="2362199"/>
                  <a:ext cx="2895600" cy="2240765"/>
                </a:xfrm>
                <a:prstGeom prst="rect">
                  <a:avLst/>
                </a:prstGeom>
                <a:ln w="57150">
                  <a:solidFill>
                    <a:schemeClr val="bg1"/>
                  </a:solidFill>
                </a:ln>
              </p:spPr>
            </p:pic>
            <p:pic>
              <p:nvPicPr>
                <p:cNvPr id="62" name="Picture 61" descr="radiowaves.png"/>
                <p:cNvPicPr>
                  <a:picLocks noChangeAspect="1"/>
                </p:cNvPicPr>
                <p:nvPr/>
              </p:nvPicPr>
              <p:blipFill>
                <a:blip r:embed="rId16"/>
                <a:srcRect/>
                <a:stretch>
                  <a:fillRect/>
                </a:stretch>
              </p:blipFill>
              <p:spPr bwMode="auto">
                <a:xfrm>
                  <a:off x="8305800" y="2667000"/>
                  <a:ext cx="712788" cy="685800"/>
                </a:xfrm>
                <a:prstGeom prst="rect">
                  <a:avLst/>
                </a:prstGeom>
                <a:noFill/>
                <a:ln w="9525">
                  <a:noFill/>
                  <a:miter lim="800000"/>
                  <a:headEnd/>
                  <a:tailEnd/>
                </a:ln>
              </p:spPr>
            </p:pic>
          </p:grpSp>
          <p:pic>
            <p:nvPicPr>
              <p:cNvPr id="71" name="Picture 70" descr="radiowaves.png"/>
              <p:cNvPicPr>
                <a:picLocks noChangeAspect="1"/>
              </p:cNvPicPr>
              <p:nvPr/>
            </p:nvPicPr>
            <p:blipFill>
              <a:blip r:embed="rId16"/>
              <a:srcRect/>
              <a:stretch>
                <a:fillRect/>
              </a:stretch>
            </p:blipFill>
            <p:spPr bwMode="auto">
              <a:xfrm rot="19712794">
                <a:off x="6777013" y="3195613"/>
                <a:ext cx="381000" cy="381000"/>
              </a:xfrm>
              <a:prstGeom prst="rect">
                <a:avLst/>
              </a:prstGeom>
              <a:noFill/>
              <a:ln w="9525">
                <a:noFill/>
                <a:miter lim="800000"/>
                <a:headEnd/>
                <a:tailEnd/>
              </a:ln>
            </p:spPr>
          </p:pic>
        </p:grpSp>
        <p:grpSp>
          <p:nvGrpSpPr>
            <p:cNvPr id="9" name="Group 64"/>
            <p:cNvGrpSpPr/>
            <p:nvPr/>
          </p:nvGrpSpPr>
          <p:grpSpPr>
            <a:xfrm>
              <a:off x="6248400" y="0"/>
              <a:ext cx="2895600" cy="2404872"/>
              <a:chOff x="6248400" y="0"/>
              <a:chExt cx="2895600" cy="2404872"/>
            </a:xfrm>
          </p:grpSpPr>
          <p:pic>
            <p:nvPicPr>
              <p:cNvPr id="61" name="Picture 60" descr="home.jpg"/>
              <p:cNvPicPr>
                <a:picLocks noChangeAspect="1"/>
              </p:cNvPicPr>
              <p:nvPr/>
            </p:nvPicPr>
            <p:blipFill>
              <a:blip r:embed="rId18" cstate="screen">
                <a:duotone>
                  <a:prstClr val="black"/>
                  <a:srgbClr val="D9C3A5">
                    <a:tint val="50000"/>
                    <a:satMod val="180000"/>
                  </a:srgbClr>
                </a:duotone>
                <a:lum/>
              </a:blip>
              <a:stretch>
                <a:fillRect/>
              </a:stretch>
            </p:blipFill>
            <p:spPr>
              <a:xfrm>
                <a:off x="6248400" y="0"/>
                <a:ext cx="2895600" cy="2404872"/>
              </a:xfrm>
              <a:prstGeom prst="rect">
                <a:avLst/>
              </a:prstGeom>
              <a:ln w="57150">
                <a:solidFill>
                  <a:schemeClr val="bg1"/>
                </a:solidFill>
              </a:ln>
            </p:spPr>
          </p:pic>
          <p:pic>
            <p:nvPicPr>
              <p:cNvPr id="63" name="Picture 62" descr="radiowaves.png"/>
              <p:cNvPicPr>
                <a:picLocks noChangeAspect="1"/>
              </p:cNvPicPr>
              <p:nvPr/>
            </p:nvPicPr>
            <p:blipFill>
              <a:blip r:embed="rId16"/>
              <a:srcRect/>
              <a:stretch>
                <a:fillRect/>
              </a:stretch>
            </p:blipFill>
            <p:spPr bwMode="auto">
              <a:xfrm>
                <a:off x="6781800" y="1371600"/>
                <a:ext cx="712788" cy="685800"/>
              </a:xfrm>
              <a:prstGeom prst="rect">
                <a:avLst/>
              </a:prstGeom>
              <a:noFill/>
              <a:ln w="9525">
                <a:noFill/>
                <a:miter lim="800000"/>
                <a:headEnd/>
                <a:tailEnd/>
              </a:ln>
            </p:spPr>
          </p:pic>
          <p:pic>
            <p:nvPicPr>
              <p:cNvPr id="64" name="Picture 63" descr="radiowaves.png"/>
              <p:cNvPicPr>
                <a:picLocks noChangeAspect="1"/>
              </p:cNvPicPr>
              <p:nvPr/>
            </p:nvPicPr>
            <p:blipFill>
              <a:blip r:embed="rId16"/>
              <a:srcRect/>
              <a:stretch>
                <a:fillRect/>
              </a:stretch>
            </p:blipFill>
            <p:spPr bwMode="auto">
              <a:xfrm rot="19588722">
                <a:off x="7592871" y="1040136"/>
                <a:ext cx="626160" cy="619571"/>
              </a:xfrm>
              <a:prstGeom prst="rect">
                <a:avLst/>
              </a:prstGeom>
              <a:noFill/>
              <a:ln w="9525">
                <a:noFill/>
                <a:miter lim="800000"/>
                <a:headEnd/>
                <a:tailEnd/>
              </a:ln>
            </p:spPr>
          </p:pic>
        </p:grpSp>
      </p:grpSp>
      <p:sp>
        <p:nvSpPr>
          <p:cNvPr id="59" name="Rectangle 58"/>
          <p:cNvSpPr/>
          <p:nvPr/>
        </p:nvSpPr>
        <p:spPr>
          <a:xfrm>
            <a:off x="0" y="0"/>
            <a:ext cx="9144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Rectangle 2"/>
          <p:cNvSpPr>
            <a:spLocks noGrp="1" noChangeArrowheads="1"/>
          </p:cNvSpPr>
          <p:nvPr>
            <p:ph type="title"/>
          </p:nvPr>
        </p:nvSpPr>
        <p:spPr>
          <a:xfrm>
            <a:off x="0" y="381000"/>
            <a:ext cx="9144000" cy="990600"/>
          </a:xfrm>
          <a:noFill/>
        </p:spPr>
        <p:txBody>
          <a:bodyPr/>
          <a:lstStyle/>
          <a:p>
            <a:pPr eaLnBrk="1" hangingPunct="1"/>
            <a:r>
              <a:rPr lang="en-US" dirty="0" smtClean="0"/>
              <a:t>Conclusion</a:t>
            </a:r>
          </a:p>
        </p:txBody>
      </p:sp>
      <p:sp>
        <p:nvSpPr>
          <p:cNvPr id="66" name="Rectangle 65"/>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u="sng" dirty="0">
                <a:solidFill>
                  <a:srgbClr val="0070C0"/>
                </a:solidFill>
                <a:latin typeface="+mn-lt"/>
                <a:cs typeface="+mn-cs"/>
              </a:rPr>
              <a:t>http</a:t>
            </a:r>
            <a:r>
              <a:rPr lang="en-US" sz="2800" u="sng" dirty="0" smtClean="0">
                <a:solidFill>
                  <a:srgbClr val="0070C0"/>
                </a:solidFill>
                <a:latin typeface="+mn-lt"/>
                <a:cs typeface="+mn-cs"/>
              </a:rPr>
              <a:t>://tw.seattle.intel-research.net</a:t>
            </a:r>
            <a:endParaRPr lang="en-US" sz="2800" u="sng" dirty="0">
              <a:solidFill>
                <a:srgbClr val="0070C0"/>
              </a:solidFill>
              <a:latin typeface="+mn-lt"/>
              <a:cs typeface="+mn-cs"/>
            </a:endParaRPr>
          </a:p>
        </p:txBody>
      </p:sp>
      <p:sp>
        <p:nvSpPr>
          <p:cNvPr id="38" name="Rectangle 37"/>
          <p:cNvSpPr/>
          <p:nvPr/>
        </p:nvSpPr>
        <p:spPr>
          <a:xfrm>
            <a:off x="304800" y="1524000"/>
            <a:ext cx="8534400" cy="6858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04800" y="2362200"/>
            <a:ext cx="8610600" cy="1600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04800" y="4114800"/>
            <a:ext cx="8610600" cy="11430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ontent Placeholder 2"/>
          <p:cNvSpPr>
            <a:spLocks noGrp="1"/>
          </p:cNvSpPr>
          <p:nvPr>
            <p:ph idx="1"/>
          </p:nvPr>
        </p:nvSpPr>
        <p:spPr>
          <a:xfrm>
            <a:off x="381000" y="1600200"/>
            <a:ext cx="8382000" cy="4572000"/>
          </a:xfrm>
        </p:spPr>
        <p:txBody>
          <a:bodyPr/>
          <a:lstStyle/>
          <a:p>
            <a:pPr eaLnBrk="1" hangingPunct="1"/>
            <a:r>
              <a:rPr lang="en-US" sz="2800" dirty="0" smtClean="0"/>
              <a:t>Wireless devices are becoming personal and pervasive</a:t>
            </a:r>
          </a:p>
          <a:p>
            <a:pPr eaLnBrk="1" hangingPunct="1"/>
            <a:endParaRPr lang="en-US" sz="1800" dirty="0" smtClean="0"/>
          </a:p>
          <a:p>
            <a:pPr eaLnBrk="1" hangingPunct="1"/>
            <a:r>
              <a:rPr lang="en-US" sz="2800" dirty="0" smtClean="0"/>
              <a:t>Best practices don’t protect users from simple attacks</a:t>
            </a:r>
          </a:p>
          <a:p>
            <a:pPr lvl="1" eaLnBrk="1" hangingPunct="1"/>
            <a:r>
              <a:rPr lang="en-US" sz="2400" dirty="0" smtClean="0"/>
              <a:t>Long-term linking: tracking, profiling, inventorying</a:t>
            </a:r>
          </a:p>
          <a:p>
            <a:pPr lvl="1" eaLnBrk="1" hangingPunct="1"/>
            <a:r>
              <a:rPr lang="en-US" sz="2400" dirty="0" smtClean="0"/>
              <a:t>Short-term linking: side-channel attacks</a:t>
            </a:r>
          </a:p>
          <a:p>
            <a:pPr eaLnBrk="1" hangingPunct="1"/>
            <a:endParaRPr lang="en-US" sz="2000" dirty="0" smtClean="0"/>
          </a:p>
          <a:p>
            <a:pPr eaLnBrk="1" hangingPunct="1"/>
            <a:r>
              <a:rPr lang="en-US" sz="2800" dirty="0" err="1" smtClean="0"/>
              <a:t>SlyFi</a:t>
            </a:r>
            <a:r>
              <a:rPr lang="en-US" sz="2800" dirty="0" smtClean="0"/>
              <a:t> makes these attacks much more difficult to do</a:t>
            </a:r>
          </a:p>
          <a:p>
            <a:pPr marL="690563" lvl="1" indent="-344488" eaLnBrk="1" hangingPunct="1"/>
            <a:r>
              <a:rPr lang="en-US" sz="2400" dirty="0" smtClean="0"/>
              <a:t>Removes all bits that are (or can be used as) identifiers</a:t>
            </a:r>
          </a:p>
        </p:txBody>
      </p:sp>
      <p:sp>
        <p:nvSpPr>
          <p:cNvPr id="4" name="Slide Number Placeholder 3"/>
          <p:cNvSpPr>
            <a:spLocks noGrp="1"/>
          </p:cNvSpPr>
          <p:nvPr>
            <p:ph type="sldNum" sz="quarter" idx="12"/>
          </p:nvPr>
        </p:nvSpPr>
        <p:spPr/>
        <p:txBody>
          <a:bodyPr/>
          <a:lstStyle/>
          <a:p>
            <a:pPr>
              <a:defRPr/>
            </a:pPr>
            <a:fld id="{C7F5D251-C7F2-4BFC-9C1C-6953E96A0A0E}" type="slidenum">
              <a:rPr lang="en-US" smtClean="0"/>
              <a:pPr>
                <a:defRPr/>
              </a:pPr>
              <a:t>32</a:t>
            </a:fld>
            <a:endParaRPr lang="en-US" dirty="0"/>
          </a:p>
        </p:txBody>
      </p:sp>
    </p:spTree>
  </p:cSld>
  <p:clrMapOvr>
    <a:masterClrMapping/>
  </p:clrMapOvr>
  <p:transition spd="slow">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 CONTEXT ======</a:t>
            </a:r>
          </a:p>
        </p:txBody>
      </p:sp>
      <p:sp>
        <p:nvSpPr>
          <p:cNvPr id="33795" name="Content Placeholder 2"/>
          <p:cNvSpPr>
            <a:spLocks noGrp="1"/>
          </p:cNvSpPr>
          <p:nvPr>
            <p:ph idx="1"/>
          </p:nvPr>
        </p:nvSpPr>
        <p:spPr/>
        <p:txBody>
          <a:bodyPr/>
          <a:lstStyle/>
          <a:p>
            <a:pPr eaLnBrk="1" hangingPunct="1"/>
            <a:endParaRPr lang="en-US" smtClean="0"/>
          </a:p>
        </p:txBody>
      </p:sp>
      <p:sp>
        <p:nvSpPr>
          <p:cNvPr id="4" name="Slide Number Placeholder 3"/>
          <p:cNvSpPr>
            <a:spLocks noGrp="1"/>
          </p:cNvSpPr>
          <p:nvPr>
            <p:ph type="sldNum" sz="quarter" idx="12"/>
          </p:nvPr>
        </p:nvSpPr>
        <p:spPr/>
        <p:txBody>
          <a:bodyPr/>
          <a:lstStyle/>
          <a:p>
            <a:pPr>
              <a:defRPr/>
            </a:pPr>
            <a:fld id="{B85615E4-D5C5-49BE-B03D-60964132BA53}" type="slidenum">
              <a:rPr lang="en-US"/>
              <a:pPr>
                <a:defRPr/>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9029607-9FF8-4C80-9F91-F15EC0C3D940}" type="slidenum">
              <a:rPr lang="en-US"/>
              <a:pPr>
                <a:defRPr/>
              </a:pPr>
              <a:t>34</a:t>
            </a:fld>
            <a:endParaRPr lang="en-US"/>
          </a:p>
        </p:txBody>
      </p:sp>
      <p:sp>
        <p:nvSpPr>
          <p:cNvPr id="34819" name="Rectangle 2"/>
          <p:cNvSpPr>
            <a:spLocks noGrp="1" noChangeArrowheads="1"/>
          </p:cNvSpPr>
          <p:nvPr>
            <p:ph type="title"/>
          </p:nvPr>
        </p:nvSpPr>
        <p:spPr/>
        <p:txBody>
          <a:bodyPr/>
          <a:lstStyle/>
          <a:p>
            <a:pPr eaLnBrk="1" hangingPunct="1"/>
            <a:r>
              <a:rPr lang="en-US" smtClean="0"/>
              <a:t>Related Work</a:t>
            </a:r>
          </a:p>
        </p:txBody>
      </p:sp>
      <p:sp>
        <p:nvSpPr>
          <p:cNvPr id="524292" name="Rectangle 4"/>
          <p:cNvSpPr>
            <a:spLocks noGrp="1" noChangeArrowheads="1"/>
          </p:cNvSpPr>
          <p:nvPr>
            <p:ph type="body" idx="1"/>
          </p:nvPr>
        </p:nvSpPr>
        <p:spPr>
          <a:xfrm>
            <a:off x="457200" y="1600200"/>
            <a:ext cx="8458200" cy="4525963"/>
          </a:xfrm>
        </p:spPr>
        <p:txBody>
          <a:bodyPr/>
          <a:lstStyle/>
          <a:p>
            <a:pPr eaLnBrk="1" hangingPunct="1">
              <a:defRPr/>
            </a:pPr>
            <a:r>
              <a:rPr lang="en-US" sz="2800" dirty="0"/>
              <a:t>Private discovery</a:t>
            </a:r>
          </a:p>
          <a:p>
            <a:pPr lvl="1" eaLnBrk="1" hangingPunct="1">
              <a:defRPr/>
            </a:pPr>
            <a:r>
              <a:rPr lang="en-US" sz="2400" dirty="0"/>
              <a:t>Public key </a:t>
            </a:r>
            <a:r>
              <a:rPr lang="en-US" sz="2400" dirty="0" smtClean="0"/>
              <a:t>straw man </a:t>
            </a:r>
            <a:r>
              <a:rPr lang="en-US" sz="2400" dirty="0">
                <a:solidFill>
                  <a:schemeClr val="bg1">
                    <a:lumMod val="50000"/>
                  </a:schemeClr>
                </a:solidFill>
              </a:rPr>
              <a:t>[</a:t>
            </a:r>
            <a:r>
              <a:rPr lang="en-US" sz="2400" dirty="0" err="1">
                <a:solidFill>
                  <a:schemeClr val="bg1">
                    <a:lumMod val="50000"/>
                  </a:schemeClr>
                </a:solidFill>
              </a:rPr>
              <a:t>Abadi</a:t>
            </a:r>
            <a:r>
              <a:rPr lang="en-US" sz="2400" dirty="0" smtClean="0">
                <a:solidFill>
                  <a:schemeClr val="bg1">
                    <a:lumMod val="50000"/>
                  </a:schemeClr>
                </a:solidFill>
              </a:rPr>
              <a:t>, ‘</a:t>
            </a:r>
            <a:r>
              <a:rPr lang="en-US" sz="2400" dirty="0">
                <a:solidFill>
                  <a:schemeClr val="bg1">
                    <a:lumMod val="50000"/>
                  </a:schemeClr>
                </a:solidFill>
              </a:rPr>
              <a:t>04]</a:t>
            </a:r>
          </a:p>
          <a:p>
            <a:pPr lvl="1" eaLnBrk="1" hangingPunct="1">
              <a:defRPr/>
            </a:pPr>
            <a:r>
              <a:rPr lang="en-US" sz="2400" dirty="0" smtClean="0"/>
              <a:t>Private discovery sketch </a:t>
            </a:r>
            <a:r>
              <a:rPr lang="en-US" sz="2400" dirty="0" smtClean="0">
                <a:solidFill>
                  <a:schemeClr val="bg1">
                    <a:lumMod val="50000"/>
                  </a:schemeClr>
                </a:solidFill>
              </a:rPr>
              <a:t>[Pang ‘07]</a:t>
            </a:r>
          </a:p>
          <a:p>
            <a:pPr lvl="1" eaLnBrk="1" hangingPunct="1">
              <a:defRPr/>
            </a:pPr>
            <a:r>
              <a:rPr lang="en-US" sz="2400" dirty="0" smtClean="0"/>
              <a:t>Privately </a:t>
            </a:r>
            <a:r>
              <a:rPr lang="en-US" sz="2400" dirty="0"/>
              <a:t>announce existence to friends </a:t>
            </a:r>
            <a:r>
              <a:rPr lang="en-US" sz="2400" dirty="0">
                <a:solidFill>
                  <a:schemeClr val="bg1">
                    <a:lumMod val="50000"/>
                  </a:schemeClr>
                </a:solidFill>
              </a:rPr>
              <a:t>[</a:t>
            </a:r>
            <a:r>
              <a:rPr lang="en-US" sz="2400" dirty="0" smtClean="0">
                <a:solidFill>
                  <a:schemeClr val="bg1">
                    <a:lumMod val="50000"/>
                  </a:schemeClr>
                </a:solidFill>
              </a:rPr>
              <a:t>Cox ‘07</a:t>
            </a:r>
            <a:r>
              <a:rPr lang="en-US" sz="2400" dirty="0">
                <a:solidFill>
                  <a:schemeClr val="bg1">
                    <a:lumMod val="50000"/>
                  </a:schemeClr>
                </a:solidFill>
              </a:rPr>
              <a:t>]</a:t>
            </a:r>
          </a:p>
          <a:p>
            <a:pPr lvl="2" eaLnBrk="1" hangingPunct="1">
              <a:defRPr/>
            </a:pPr>
            <a:r>
              <a:rPr lang="en-US" sz="2000" dirty="0"/>
              <a:t>Different application; uses hash chain</a:t>
            </a:r>
          </a:p>
          <a:p>
            <a:pPr eaLnBrk="1" hangingPunct="1">
              <a:defRPr/>
            </a:pPr>
            <a:r>
              <a:rPr lang="en-US" sz="2800" dirty="0"/>
              <a:t>Encrypted </a:t>
            </a:r>
            <a:r>
              <a:rPr lang="en-US" sz="2800" dirty="0" smtClean="0"/>
              <a:t>data transport headers</a:t>
            </a:r>
          </a:p>
          <a:p>
            <a:pPr lvl="1" eaLnBrk="1" hangingPunct="1">
              <a:defRPr/>
            </a:pPr>
            <a:r>
              <a:rPr lang="en-US" sz="2400" dirty="0" smtClean="0"/>
              <a:t>Must </a:t>
            </a:r>
            <a:r>
              <a:rPr lang="en-US" sz="2400" dirty="0"/>
              <a:t>try all keys to filter </a:t>
            </a:r>
            <a:r>
              <a:rPr lang="en-US" sz="2400" dirty="0" smtClean="0">
                <a:solidFill>
                  <a:schemeClr val="bg1">
                    <a:lumMod val="50000"/>
                  </a:schemeClr>
                </a:solidFill>
              </a:rPr>
              <a:t>[</a:t>
            </a:r>
            <a:r>
              <a:rPr lang="en-US" sz="2400" dirty="0" err="1" smtClean="0">
                <a:solidFill>
                  <a:schemeClr val="bg1">
                    <a:lumMod val="50000"/>
                  </a:schemeClr>
                </a:solidFill>
              </a:rPr>
              <a:t>Armknecht</a:t>
            </a:r>
            <a:r>
              <a:rPr lang="en-US" sz="2400" dirty="0" smtClean="0">
                <a:solidFill>
                  <a:schemeClr val="bg1">
                    <a:lumMod val="50000"/>
                  </a:schemeClr>
                </a:solidFill>
              </a:rPr>
              <a:t> ‘07]</a:t>
            </a:r>
          </a:p>
          <a:p>
            <a:pPr lvl="1" eaLnBrk="1" hangingPunct="1">
              <a:defRPr/>
            </a:pPr>
            <a:r>
              <a:rPr lang="en-US" sz="2400" dirty="0" smtClean="0"/>
              <a:t>Targeted </a:t>
            </a:r>
            <a:r>
              <a:rPr lang="en-US" sz="2400" dirty="0"/>
              <a:t>at WPANs and use hash chains </a:t>
            </a:r>
            <a:r>
              <a:rPr lang="en-US" sz="2400" dirty="0">
                <a:solidFill>
                  <a:schemeClr val="bg1">
                    <a:lumMod val="50000"/>
                  </a:schemeClr>
                </a:solidFill>
              </a:rPr>
              <a:t>[</a:t>
            </a:r>
            <a:r>
              <a:rPr lang="en-US" sz="2400" dirty="0" err="1" smtClean="0">
                <a:solidFill>
                  <a:schemeClr val="bg1">
                    <a:lumMod val="50000"/>
                  </a:schemeClr>
                </a:solidFill>
              </a:rPr>
              <a:t>Singelee</a:t>
            </a:r>
            <a:r>
              <a:rPr lang="en-US" sz="2400" dirty="0" smtClean="0">
                <a:solidFill>
                  <a:schemeClr val="bg1">
                    <a:lumMod val="50000"/>
                  </a:schemeClr>
                </a:solidFill>
              </a:rPr>
              <a:t> ‘06]</a:t>
            </a:r>
          </a:p>
          <a:p>
            <a:pPr eaLnBrk="1" hangingPunct="1">
              <a:lnSpc>
                <a:spcPct val="150000"/>
              </a:lnSpc>
              <a:defRPr/>
            </a:pPr>
            <a:r>
              <a:rPr lang="en-US" sz="2800" dirty="0" err="1" smtClean="0"/>
              <a:t>SlyFi</a:t>
            </a:r>
            <a:r>
              <a:rPr lang="en-US" sz="2800" dirty="0" smtClean="0"/>
              <a:t> is the first complete protocol and implementation</a:t>
            </a:r>
            <a:endParaRPr lang="en-US" sz="2000" dirty="0" smtClean="0"/>
          </a:p>
          <a:p>
            <a:pPr lvl="2" eaLnBrk="1" hangingPunct="1">
              <a:defRPr/>
            </a:pP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600" smtClean="0"/>
              <a:t>802.11w: Protected Management Frames</a:t>
            </a:r>
          </a:p>
        </p:txBody>
      </p:sp>
      <p:sp>
        <p:nvSpPr>
          <p:cNvPr id="35843" name="Rectangle 12"/>
          <p:cNvSpPr>
            <a:spLocks noChangeArrowheads="1"/>
          </p:cNvSpPr>
          <p:nvPr/>
        </p:nvSpPr>
        <p:spPr bwMode="auto">
          <a:xfrm rot="-2608618">
            <a:off x="6548438" y="1708150"/>
            <a:ext cx="1806575" cy="461963"/>
          </a:xfrm>
          <a:prstGeom prst="rect">
            <a:avLst/>
          </a:prstGeom>
          <a:noFill/>
          <a:ln w="9525">
            <a:noFill/>
            <a:miter lim="800000"/>
            <a:headEnd/>
            <a:tailEnd/>
          </a:ln>
        </p:spPr>
        <p:txBody>
          <a:bodyPr wrap="none">
            <a:spAutoFit/>
          </a:bodyPr>
          <a:lstStyle/>
          <a:p>
            <a:r>
              <a:rPr lang="en-US" sz="2400" b="1">
                <a:latin typeface="Calibri" pitchFamily="34" charset="0"/>
              </a:rPr>
              <a:t>Unlinkability</a:t>
            </a:r>
            <a:endParaRPr lang="en-US" sz="2400">
              <a:latin typeface="Calibri" pitchFamily="34" charset="0"/>
            </a:endParaRPr>
          </a:p>
        </p:txBody>
      </p:sp>
      <p:cxnSp>
        <p:nvCxnSpPr>
          <p:cNvPr id="15" name="Straight Connector 14"/>
          <p:cNvCxnSpPr/>
          <p:nvPr/>
        </p:nvCxnSpPr>
        <p:spPr>
          <a:xfrm rot="5400000">
            <a:off x="2515394" y="4571206"/>
            <a:ext cx="381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431382" y="4569619"/>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345782" y="4569619"/>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260182" y="4569619"/>
            <a:ext cx="3810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174582" y="4569619"/>
            <a:ext cx="38100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5849" name="Rectangle 39"/>
          <p:cNvSpPr>
            <a:spLocks noChangeArrowheads="1"/>
          </p:cNvSpPr>
          <p:nvPr/>
        </p:nvSpPr>
        <p:spPr bwMode="auto">
          <a:xfrm rot="-2659516">
            <a:off x="5719763" y="1841500"/>
            <a:ext cx="1347787" cy="461963"/>
          </a:xfrm>
          <a:prstGeom prst="rect">
            <a:avLst/>
          </a:prstGeom>
          <a:noFill/>
          <a:ln w="9525">
            <a:noFill/>
            <a:miter lim="800000"/>
            <a:headEnd/>
            <a:tailEnd/>
          </a:ln>
        </p:spPr>
        <p:txBody>
          <a:bodyPr>
            <a:spAutoFit/>
          </a:bodyPr>
          <a:lstStyle/>
          <a:p>
            <a:r>
              <a:rPr lang="en-US" sz="2400" b="1">
                <a:latin typeface="Calibri" pitchFamily="34" charset="0"/>
              </a:rPr>
              <a:t>Integrity</a:t>
            </a:r>
            <a:endParaRPr lang="en-US" sz="2400">
              <a:latin typeface="Calibri" pitchFamily="34" charset="0"/>
            </a:endParaRPr>
          </a:p>
        </p:txBody>
      </p:sp>
      <p:sp>
        <p:nvSpPr>
          <p:cNvPr id="35850" name="Rectangle 40"/>
          <p:cNvSpPr>
            <a:spLocks noChangeArrowheads="1"/>
          </p:cNvSpPr>
          <p:nvPr/>
        </p:nvSpPr>
        <p:spPr bwMode="auto">
          <a:xfrm rot="-2659516">
            <a:off x="4732338" y="1681163"/>
            <a:ext cx="1779587" cy="461962"/>
          </a:xfrm>
          <a:prstGeom prst="rect">
            <a:avLst/>
          </a:prstGeom>
          <a:noFill/>
          <a:ln w="9525">
            <a:noFill/>
            <a:miter lim="800000"/>
            <a:headEnd/>
            <a:tailEnd/>
          </a:ln>
        </p:spPr>
        <p:txBody>
          <a:bodyPr>
            <a:spAutoFit/>
          </a:bodyPr>
          <a:lstStyle/>
          <a:p>
            <a:r>
              <a:rPr lang="en-US" sz="2400" b="1">
                <a:latin typeface="Calibri" pitchFamily="34" charset="0"/>
              </a:rPr>
              <a:t>Authenticity</a:t>
            </a:r>
            <a:endParaRPr lang="en-US" sz="2400">
              <a:latin typeface="Calibri" pitchFamily="34" charset="0"/>
            </a:endParaRPr>
          </a:p>
        </p:txBody>
      </p:sp>
      <p:sp>
        <p:nvSpPr>
          <p:cNvPr id="35851" name="Rectangle 44"/>
          <p:cNvSpPr>
            <a:spLocks noChangeArrowheads="1"/>
          </p:cNvSpPr>
          <p:nvPr/>
        </p:nvSpPr>
        <p:spPr bwMode="auto">
          <a:xfrm rot="-2614305">
            <a:off x="7531100" y="1858963"/>
            <a:ext cx="1395413" cy="461962"/>
          </a:xfrm>
          <a:prstGeom prst="rect">
            <a:avLst/>
          </a:prstGeom>
          <a:noFill/>
          <a:ln w="9525">
            <a:noFill/>
            <a:miter lim="800000"/>
            <a:headEnd/>
            <a:tailEnd/>
          </a:ln>
        </p:spPr>
        <p:txBody>
          <a:bodyPr wrap="none">
            <a:spAutoFit/>
          </a:bodyPr>
          <a:lstStyle/>
          <a:p>
            <a:r>
              <a:rPr lang="en-US" sz="2400" b="1">
                <a:latin typeface="Calibri" pitchFamily="34" charset="0"/>
              </a:rPr>
              <a:t>Efficiency</a:t>
            </a:r>
            <a:endParaRPr lang="en-US" sz="2400">
              <a:latin typeface="Calibri" pitchFamily="34" charset="0"/>
            </a:endParaRPr>
          </a:p>
        </p:txBody>
      </p:sp>
      <p:sp>
        <p:nvSpPr>
          <p:cNvPr id="35852" name="Rectangle 45"/>
          <p:cNvSpPr>
            <a:spLocks noChangeArrowheads="1"/>
          </p:cNvSpPr>
          <p:nvPr/>
        </p:nvSpPr>
        <p:spPr bwMode="auto">
          <a:xfrm rot="-2699701">
            <a:off x="3760788" y="1655763"/>
            <a:ext cx="2071687" cy="461962"/>
          </a:xfrm>
          <a:prstGeom prst="rect">
            <a:avLst/>
          </a:prstGeom>
          <a:noFill/>
          <a:ln w="9525">
            <a:noFill/>
            <a:miter lim="800000"/>
            <a:headEnd/>
            <a:tailEnd/>
          </a:ln>
        </p:spPr>
        <p:txBody>
          <a:bodyPr wrap="none">
            <a:spAutoFit/>
          </a:bodyPr>
          <a:lstStyle/>
          <a:p>
            <a:r>
              <a:rPr lang="en-US" sz="2400" b="1">
                <a:latin typeface="Calibri" pitchFamily="34" charset="0"/>
              </a:rPr>
              <a:t>Confidentiality</a:t>
            </a:r>
            <a:endParaRPr lang="en-US" sz="2400">
              <a:latin typeface="Calibri" pitchFamily="34" charset="0"/>
            </a:endParaRPr>
          </a:p>
        </p:txBody>
      </p:sp>
      <p:cxnSp>
        <p:nvCxnSpPr>
          <p:cNvPr id="50" name="Straight Connector 49"/>
          <p:cNvCxnSpPr/>
          <p:nvPr/>
        </p:nvCxnSpPr>
        <p:spPr>
          <a:xfrm flipV="1">
            <a:off x="3505200"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419600"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334000"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248400"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7162800" y="1219200"/>
            <a:ext cx="15240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066088" y="1220788"/>
            <a:ext cx="15240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35859" name="TextBox 55"/>
          <p:cNvSpPr txBox="1">
            <a:spLocks noChangeArrowheads="1"/>
          </p:cNvSpPr>
          <p:nvPr/>
        </p:nvSpPr>
        <p:spPr bwMode="auto">
          <a:xfrm>
            <a:off x="381000" y="2667000"/>
            <a:ext cx="1952625" cy="461963"/>
          </a:xfrm>
          <a:prstGeom prst="rect">
            <a:avLst/>
          </a:prstGeom>
          <a:noFill/>
          <a:ln w="9525">
            <a:noFill/>
            <a:miter lim="800000"/>
            <a:headEnd/>
            <a:tailEnd/>
          </a:ln>
        </p:spPr>
        <p:txBody>
          <a:bodyPr wrap="none">
            <a:spAutoFit/>
          </a:bodyPr>
          <a:lstStyle/>
          <a:p>
            <a:r>
              <a:rPr lang="en-US" sz="2400">
                <a:latin typeface="Calibri" pitchFamily="34" charset="0"/>
              </a:rPr>
              <a:t>802.11i (WPA)</a:t>
            </a:r>
          </a:p>
        </p:txBody>
      </p:sp>
      <p:sp>
        <p:nvSpPr>
          <p:cNvPr id="35860" name="TextBox 56"/>
          <p:cNvSpPr txBox="1">
            <a:spLocks noChangeArrowheads="1"/>
          </p:cNvSpPr>
          <p:nvPr/>
        </p:nvSpPr>
        <p:spPr bwMode="auto">
          <a:xfrm>
            <a:off x="381000" y="3581400"/>
            <a:ext cx="2430463" cy="461963"/>
          </a:xfrm>
          <a:prstGeom prst="rect">
            <a:avLst/>
          </a:prstGeom>
          <a:noFill/>
          <a:ln w="9525">
            <a:noFill/>
            <a:miter lim="800000"/>
            <a:headEnd/>
            <a:tailEnd/>
          </a:ln>
        </p:spPr>
        <p:txBody>
          <a:bodyPr wrap="none">
            <a:spAutoFit/>
          </a:bodyPr>
          <a:lstStyle/>
          <a:p>
            <a:r>
              <a:rPr lang="en-US" sz="2400">
                <a:latin typeface="Calibri" pitchFamily="34" charset="0"/>
              </a:rPr>
              <a:t>MAC Pseudonyms</a:t>
            </a:r>
          </a:p>
        </p:txBody>
      </p:sp>
      <p:sp>
        <p:nvSpPr>
          <p:cNvPr id="35861" name="TextBox 57"/>
          <p:cNvSpPr txBox="1">
            <a:spLocks noChangeArrowheads="1"/>
          </p:cNvSpPr>
          <p:nvPr/>
        </p:nvSpPr>
        <p:spPr bwMode="auto">
          <a:xfrm>
            <a:off x="381000" y="4191000"/>
            <a:ext cx="2028825" cy="830263"/>
          </a:xfrm>
          <a:prstGeom prst="rect">
            <a:avLst/>
          </a:prstGeom>
          <a:noFill/>
          <a:ln w="9525">
            <a:noFill/>
            <a:miter lim="800000"/>
            <a:headEnd/>
            <a:tailEnd/>
          </a:ln>
        </p:spPr>
        <p:txBody>
          <a:bodyPr wrap="none">
            <a:spAutoFit/>
          </a:bodyPr>
          <a:lstStyle/>
          <a:p>
            <a:r>
              <a:rPr lang="en-US" sz="2400">
                <a:latin typeface="Calibri" pitchFamily="34" charset="0"/>
              </a:rPr>
              <a:t>Public Key</a:t>
            </a:r>
          </a:p>
          <a:p>
            <a:r>
              <a:rPr lang="en-US" sz="2400">
                <a:latin typeface="Calibri" pitchFamily="34" charset="0"/>
              </a:rPr>
              <a:t>Symmetric Key</a:t>
            </a:r>
          </a:p>
        </p:txBody>
      </p:sp>
      <p:sp>
        <p:nvSpPr>
          <p:cNvPr id="35862" name="TextBox 58"/>
          <p:cNvSpPr txBox="1">
            <a:spLocks noChangeArrowheads="1"/>
          </p:cNvSpPr>
          <p:nvPr/>
        </p:nvSpPr>
        <p:spPr bwMode="auto">
          <a:xfrm>
            <a:off x="381000" y="5105400"/>
            <a:ext cx="3160713" cy="461963"/>
          </a:xfrm>
          <a:prstGeom prst="rect">
            <a:avLst/>
          </a:prstGeom>
          <a:noFill/>
          <a:ln w="9525">
            <a:noFill/>
            <a:miter lim="800000"/>
            <a:headEnd/>
            <a:tailEnd/>
          </a:ln>
        </p:spPr>
        <p:txBody>
          <a:bodyPr wrap="none">
            <a:spAutoFit/>
          </a:bodyPr>
          <a:lstStyle/>
          <a:p>
            <a:r>
              <a:rPr lang="en-US" sz="2400" b="1">
                <a:latin typeface="Calibri" pitchFamily="34" charset="0"/>
              </a:rPr>
              <a:t>SlyFi</a:t>
            </a:r>
            <a:r>
              <a:rPr lang="en-US" sz="2400">
                <a:latin typeface="Calibri" pitchFamily="34" charset="0"/>
              </a:rPr>
              <a:t>: Discovery/Binding</a:t>
            </a:r>
          </a:p>
        </p:txBody>
      </p:sp>
      <p:sp>
        <p:nvSpPr>
          <p:cNvPr id="35863" name="TextBox 59"/>
          <p:cNvSpPr txBox="1">
            <a:spLocks noChangeArrowheads="1"/>
          </p:cNvSpPr>
          <p:nvPr/>
        </p:nvSpPr>
        <p:spPr bwMode="auto">
          <a:xfrm>
            <a:off x="381000" y="5867400"/>
            <a:ext cx="2490788" cy="461963"/>
          </a:xfrm>
          <a:prstGeom prst="rect">
            <a:avLst/>
          </a:prstGeom>
          <a:noFill/>
          <a:ln w="9525">
            <a:noFill/>
            <a:miter lim="800000"/>
            <a:headEnd/>
            <a:tailEnd/>
          </a:ln>
        </p:spPr>
        <p:txBody>
          <a:bodyPr wrap="none">
            <a:spAutoFit/>
          </a:bodyPr>
          <a:lstStyle/>
          <a:p>
            <a:r>
              <a:rPr lang="en-US" sz="2400" b="1">
                <a:latin typeface="Calibri" pitchFamily="34" charset="0"/>
              </a:rPr>
              <a:t>SlyFi</a:t>
            </a:r>
            <a:r>
              <a:rPr lang="en-US" sz="2400">
                <a:latin typeface="Calibri" pitchFamily="34" charset="0"/>
              </a:rPr>
              <a:t>: Data packets</a:t>
            </a:r>
          </a:p>
        </p:txBody>
      </p:sp>
      <p:pic>
        <p:nvPicPr>
          <p:cNvPr id="35864" name="Picture 131" descr="checkmark"/>
          <p:cNvPicPr>
            <a:picLocks noChangeAspect="1" noChangeArrowheads="1"/>
          </p:cNvPicPr>
          <p:nvPr/>
        </p:nvPicPr>
        <p:blipFill>
          <a:blip r:embed="rId3" cstate="screen"/>
          <a:srcRect/>
          <a:stretch>
            <a:fillRect/>
          </a:stretch>
        </p:blipFill>
        <p:spPr bwMode="auto">
          <a:xfrm>
            <a:off x="7467600" y="2667000"/>
            <a:ext cx="304800" cy="339725"/>
          </a:xfrm>
          <a:prstGeom prst="rect">
            <a:avLst/>
          </a:prstGeom>
          <a:noFill/>
          <a:ln w="9525">
            <a:noFill/>
            <a:miter lim="800000"/>
            <a:headEnd/>
            <a:tailEnd/>
          </a:ln>
        </p:spPr>
      </p:pic>
      <p:sp>
        <p:nvSpPr>
          <p:cNvPr id="35865" name="TextBox 64"/>
          <p:cNvSpPr txBox="1">
            <a:spLocks noChangeArrowheads="1"/>
          </p:cNvSpPr>
          <p:nvPr/>
        </p:nvSpPr>
        <p:spPr bwMode="auto">
          <a:xfrm>
            <a:off x="3581400" y="2590800"/>
            <a:ext cx="773113" cy="523875"/>
          </a:xfrm>
          <a:prstGeom prst="rect">
            <a:avLst/>
          </a:prstGeom>
          <a:noFill/>
          <a:ln w="9525">
            <a:noFill/>
            <a:miter lim="800000"/>
            <a:headEnd/>
            <a:tailEnd/>
          </a:ln>
        </p:spPr>
        <p:txBody>
          <a:bodyPr wrap="none">
            <a:spAutoFit/>
          </a:bodyPr>
          <a:lstStyle/>
          <a:p>
            <a:pPr algn="ctr"/>
            <a:r>
              <a:rPr lang="en-US" sz="1400" b="1">
                <a:latin typeface="Calibri" pitchFamily="34" charset="0"/>
              </a:rPr>
              <a:t>Data</a:t>
            </a:r>
          </a:p>
          <a:p>
            <a:pPr algn="ctr"/>
            <a:r>
              <a:rPr lang="en-US" sz="1400" b="1">
                <a:latin typeface="Calibri" pitchFamily="34" charset="0"/>
              </a:rPr>
              <a:t>Payload</a:t>
            </a:r>
          </a:p>
        </p:txBody>
      </p:sp>
      <p:pic>
        <p:nvPicPr>
          <p:cNvPr id="35866" name="Picture 68" descr="120px-No_sign.svg.png"/>
          <p:cNvPicPr>
            <a:picLocks noChangeAspect="1"/>
          </p:cNvPicPr>
          <p:nvPr/>
        </p:nvPicPr>
        <p:blipFill>
          <a:blip r:embed="rId4" cstate="screen"/>
          <a:srcRect/>
          <a:stretch>
            <a:fillRect/>
          </a:stretch>
        </p:blipFill>
        <p:spPr bwMode="auto">
          <a:xfrm>
            <a:off x="6477000" y="2667000"/>
            <a:ext cx="381000" cy="381000"/>
          </a:xfrm>
          <a:prstGeom prst="rect">
            <a:avLst/>
          </a:prstGeom>
          <a:noFill/>
          <a:ln w="9525">
            <a:noFill/>
            <a:miter lim="800000"/>
            <a:headEnd/>
            <a:tailEnd/>
          </a:ln>
        </p:spPr>
      </p:pic>
      <p:sp>
        <p:nvSpPr>
          <p:cNvPr id="35867" name="TextBox 37"/>
          <p:cNvSpPr txBox="1">
            <a:spLocks noChangeArrowheads="1"/>
          </p:cNvSpPr>
          <p:nvPr/>
        </p:nvSpPr>
        <p:spPr bwMode="auto">
          <a:xfrm>
            <a:off x="6248400" y="3505200"/>
            <a:ext cx="914400" cy="646113"/>
          </a:xfrm>
          <a:prstGeom prst="rect">
            <a:avLst/>
          </a:prstGeom>
          <a:noFill/>
          <a:ln w="9525">
            <a:noFill/>
            <a:miter lim="800000"/>
            <a:headEnd/>
            <a:tailEnd/>
          </a:ln>
        </p:spPr>
        <p:txBody>
          <a:bodyPr>
            <a:spAutoFit/>
          </a:bodyPr>
          <a:lstStyle/>
          <a:p>
            <a:pPr algn="ctr"/>
            <a:r>
              <a:rPr lang="en-US" b="1">
                <a:latin typeface="Calibri" pitchFamily="34" charset="0"/>
              </a:rPr>
              <a:t>Long</a:t>
            </a:r>
          </a:p>
          <a:p>
            <a:pPr algn="ctr"/>
            <a:r>
              <a:rPr lang="en-US" b="1">
                <a:latin typeface="Calibri" pitchFamily="34" charset="0"/>
              </a:rPr>
              <a:t>Term</a:t>
            </a:r>
          </a:p>
        </p:txBody>
      </p:sp>
      <p:pic>
        <p:nvPicPr>
          <p:cNvPr id="35868" name="Picture 38" descr="120px-No_sign.svg.png"/>
          <p:cNvPicPr>
            <a:picLocks noChangeAspect="1"/>
          </p:cNvPicPr>
          <p:nvPr/>
        </p:nvPicPr>
        <p:blipFill>
          <a:blip r:embed="rId5"/>
          <a:srcRect/>
          <a:stretch>
            <a:fillRect/>
          </a:stretch>
        </p:blipFill>
        <p:spPr bwMode="auto">
          <a:xfrm>
            <a:off x="5486400" y="3505200"/>
            <a:ext cx="571500" cy="571500"/>
          </a:xfrm>
          <a:prstGeom prst="rect">
            <a:avLst/>
          </a:prstGeom>
          <a:noFill/>
          <a:ln w="9525">
            <a:noFill/>
            <a:miter lim="800000"/>
            <a:headEnd/>
            <a:tailEnd/>
          </a:ln>
        </p:spPr>
      </p:pic>
      <p:pic>
        <p:nvPicPr>
          <p:cNvPr id="35869" name="Picture 42" descr="120px-No_sign.svg.png"/>
          <p:cNvPicPr>
            <a:picLocks noChangeAspect="1"/>
          </p:cNvPicPr>
          <p:nvPr/>
        </p:nvPicPr>
        <p:blipFill>
          <a:blip r:embed="rId5"/>
          <a:srcRect/>
          <a:stretch>
            <a:fillRect/>
          </a:stretch>
        </p:blipFill>
        <p:spPr bwMode="auto">
          <a:xfrm>
            <a:off x="4572000" y="3505200"/>
            <a:ext cx="571500" cy="571500"/>
          </a:xfrm>
          <a:prstGeom prst="rect">
            <a:avLst/>
          </a:prstGeom>
          <a:noFill/>
          <a:ln w="9525">
            <a:noFill/>
            <a:miter lim="800000"/>
            <a:headEnd/>
            <a:tailEnd/>
          </a:ln>
        </p:spPr>
      </p:pic>
      <p:pic>
        <p:nvPicPr>
          <p:cNvPr id="35870" name="Picture 43" descr="120px-No_sign.svg.png"/>
          <p:cNvPicPr>
            <a:picLocks noChangeAspect="1"/>
          </p:cNvPicPr>
          <p:nvPr/>
        </p:nvPicPr>
        <p:blipFill>
          <a:blip r:embed="rId5"/>
          <a:srcRect/>
          <a:stretch>
            <a:fillRect/>
          </a:stretch>
        </p:blipFill>
        <p:spPr bwMode="auto">
          <a:xfrm>
            <a:off x="3657600" y="3505200"/>
            <a:ext cx="571500" cy="571500"/>
          </a:xfrm>
          <a:prstGeom prst="rect">
            <a:avLst/>
          </a:prstGeom>
          <a:noFill/>
          <a:ln w="9525">
            <a:noFill/>
            <a:miter lim="800000"/>
            <a:headEnd/>
            <a:tailEnd/>
          </a:ln>
        </p:spPr>
      </p:pic>
      <p:pic>
        <p:nvPicPr>
          <p:cNvPr id="35871" name="Picture 131" descr="checkmark"/>
          <p:cNvPicPr>
            <a:picLocks noChangeAspect="1" noChangeArrowheads="1"/>
          </p:cNvPicPr>
          <p:nvPr/>
        </p:nvPicPr>
        <p:blipFill>
          <a:blip r:embed="rId6" cstate="screen"/>
          <a:srcRect/>
          <a:stretch>
            <a:fillRect/>
          </a:stretch>
        </p:blipFill>
        <p:spPr bwMode="auto">
          <a:xfrm>
            <a:off x="7391400" y="3581400"/>
            <a:ext cx="436563" cy="485775"/>
          </a:xfrm>
          <a:prstGeom prst="rect">
            <a:avLst/>
          </a:prstGeom>
          <a:noFill/>
          <a:ln w="9525">
            <a:noFill/>
            <a:miter lim="800000"/>
            <a:headEnd/>
            <a:tailEnd/>
          </a:ln>
        </p:spPr>
      </p:pic>
      <p:pic>
        <p:nvPicPr>
          <p:cNvPr id="35872" name="Picture 131" descr="checkmark"/>
          <p:cNvPicPr>
            <a:picLocks noChangeAspect="1" noChangeArrowheads="1"/>
          </p:cNvPicPr>
          <p:nvPr/>
        </p:nvPicPr>
        <p:blipFill>
          <a:blip r:embed="rId6" cstate="screen"/>
          <a:srcRect/>
          <a:stretch>
            <a:fillRect/>
          </a:stretch>
        </p:blipFill>
        <p:spPr bwMode="auto">
          <a:xfrm>
            <a:off x="3733800" y="4343400"/>
            <a:ext cx="436563" cy="485775"/>
          </a:xfrm>
          <a:prstGeom prst="rect">
            <a:avLst/>
          </a:prstGeom>
          <a:noFill/>
          <a:ln w="9525">
            <a:noFill/>
            <a:miter lim="800000"/>
            <a:headEnd/>
            <a:tailEnd/>
          </a:ln>
        </p:spPr>
      </p:pic>
      <p:pic>
        <p:nvPicPr>
          <p:cNvPr id="35873" name="Picture 131" descr="checkmark"/>
          <p:cNvPicPr>
            <a:picLocks noChangeAspect="1" noChangeArrowheads="1"/>
          </p:cNvPicPr>
          <p:nvPr/>
        </p:nvPicPr>
        <p:blipFill>
          <a:blip r:embed="rId6" cstate="screen"/>
          <a:srcRect/>
          <a:stretch>
            <a:fillRect/>
          </a:stretch>
        </p:blipFill>
        <p:spPr bwMode="auto">
          <a:xfrm>
            <a:off x="4648200" y="4343400"/>
            <a:ext cx="436563" cy="485775"/>
          </a:xfrm>
          <a:prstGeom prst="rect">
            <a:avLst/>
          </a:prstGeom>
          <a:noFill/>
          <a:ln w="9525">
            <a:noFill/>
            <a:miter lim="800000"/>
            <a:headEnd/>
            <a:tailEnd/>
          </a:ln>
        </p:spPr>
      </p:pic>
      <p:pic>
        <p:nvPicPr>
          <p:cNvPr id="35874" name="Picture 131" descr="checkmark"/>
          <p:cNvPicPr>
            <a:picLocks noChangeAspect="1" noChangeArrowheads="1"/>
          </p:cNvPicPr>
          <p:nvPr/>
        </p:nvPicPr>
        <p:blipFill>
          <a:blip r:embed="rId6" cstate="screen"/>
          <a:srcRect/>
          <a:stretch>
            <a:fillRect/>
          </a:stretch>
        </p:blipFill>
        <p:spPr bwMode="auto">
          <a:xfrm>
            <a:off x="5562600" y="4343400"/>
            <a:ext cx="436563" cy="485775"/>
          </a:xfrm>
          <a:prstGeom prst="rect">
            <a:avLst/>
          </a:prstGeom>
          <a:noFill/>
          <a:ln w="9525">
            <a:noFill/>
            <a:miter lim="800000"/>
            <a:headEnd/>
            <a:tailEnd/>
          </a:ln>
        </p:spPr>
      </p:pic>
      <p:pic>
        <p:nvPicPr>
          <p:cNvPr id="35875" name="Picture 131" descr="checkmark"/>
          <p:cNvPicPr>
            <a:picLocks noChangeAspect="1" noChangeArrowheads="1"/>
          </p:cNvPicPr>
          <p:nvPr/>
        </p:nvPicPr>
        <p:blipFill>
          <a:blip r:embed="rId6" cstate="screen"/>
          <a:srcRect/>
          <a:stretch>
            <a:fillRect/>
          </a:stretch>
        </p:blipFill>
        <p:spPr bwMode="auto">
          <a:xfrm>
            <a:off x="6477000" y="4343400"/>
            <a:ext cx="436563" cy="485775"/>
          </a:xfrm>
          <a:prstGeom prst="rect">
            <a:avLst/>
          </a:prstGeom>
          <a:noFill/>
          <a:ln w="9525">
            <a:noFill/>
            <a:miter lim="800000"/>
            <a:headEnd/>
            <a:tailEnd/>
          </a:ln>
        </p:spPr>
      </p:pic>
      <p:pic>
        <p:nvPicPr>
          <p:cNvPr id="35876" name="Picture 62" descr="120px-No_sign.svg.png"/>
          <p:cNvPicPr>
            <a:picLocks noChangeAspect="1"/>
          </p:cNvPicPr>
          <p:nvPr/>
        </p:nvPicPr>
        <p:blipFill>
          <a:blip r:embed="rId5"/>
          <a:srcRect/>
          <a:stretch>
            <a:fillRect/>
          </a:stretch>
        </p:blipFill>
        <p:spPr bwMode="auto">
          <a:xfrm>
            <a:off x="7315200" y="4267200"/>
            <a:ext cx="571500" cy="571500"/>
          </a:xfrm>
          <a:prstGeom prst="rect">
            <a:avLst/>
          </a:prstGeom>
          <a:noFill/>
          <a:ln w="9525">
            <a:noFill/>
            <a:miter lim="800000"/>
            <a:headEnd/>
            <a:tailEnd/>
          </a:ln>
        </p:spPr>
      </p:pic>
      <p:pic>
        <p:nvPicPr>
          <p:cNvPr id="35877" name="Picture 131" descr="checkmark"/>
          <p:cNvPicPr>
            <a:picLocks noChangeAspect="1" noChangeArrowheads="1"/>
          </p:cNvPicPr>
          <p:nvPr/>
        </p:nvPicPr>
        <p:blipFill>
          <a:blip r:embed="rId6" cstate="screen"/>
          <a:srcRect/>
          <a:stretch>
            <a:fillRect/>
          </a:stretch>
        </p:blipFill>
        <p:spPr bwMode="auto">
          <a:xfrm>
            <a:off x="3733800" y="5105400"/>
            <a:ext cx="436563" cy="485775"/>
          </a:xfrm>
          <a:prstGeom prst="rect">
            <a:avLst/>
          </a:prstGeom>
          <a:noFill/>
          <a:ln w="9525">
            <a:noFill/>
            <a:miter lim="800000"/>
            <a:headEnd/>
            <a:tailEnd/>
          </a:ln>
        </p:spPr>
      </p:pic>
      <p:pic>
        <p:nvPicPr>
          <p:cNvPr id="35878" name="Picture 131" descr="checkmark"/>
          <p:cNvPicPr>
            <a:picLocks noChangeAspect="1" noChangeArrowheads="1"/>
          </p:cNvPicPr>
          <p:nvPr/>
        </p:nvPicPr>
        <p:blipFill>
          <a:blip r:embed="rId6" cstate="screen"/>
          <a:srcRect/>
          <a:stretch>
            <a:fillRect/>
          </a:stretch>
        </p:blipFill>
        <p:spPr bwMode="auto">
          <a:xfrm>
            <a:off x="4648200" y="5105400"/>
            <a:ext cx="436563" cy="485775"/>
          </a:xfrm>
          <a:prstGeom prst="rect">
            <a:avLst/>
          </a:prstGeom>
          <a:noFill/>
          <a:ln w="9525">
            <a:noFill/>
            <a:miter lim="800000"/>
            <a:headEnd/>
            <a:tailEnd/>
          </a:ln>
        </p:spPr>
      </p:pic>
      <p:pic>
        <p:nvPicPr>
          <p:cNvPr id="35879" name="Picture 131" descr="checkmark"/>
          <p:cNvPicPr>
            <a:picLocks noChangeAspect="1" noChangeArrowheads="1"/>
          </p:cNvPicPr>
          <p:nvPr/>
        </p:nvPicPr>
        <p:blipFill>
          <a:blip r:embed="rId6" cstate="screen"/>
          <a:srcRect/>
          <a:stretch>
            <a:fillRect/>
          </a:stretch>
        </p:blipFill>
        <p:spPr bwMode="auto">
          <a:xfrm>
            <a:off x="5562600" y="5105400"/>
            <a:ext cx="436563" cy="485775"/>
          </a:xfrm>
          <a:prstGeom prst="rect">
            <a:avLst/>
          </a:prstGeom>
          <a:noFill/>
          <a:ln w="9525">
            <a:noFill/>
            <a:miter lim="800000"/>
            <a:headEnd/>
            <a:tailEnd/>
          </a:ln>
        </p:spPr>
      </p:pic>
      <p:sp>
        <p:nvSpPr>
          <p:cNvPr id="35880" name="TextBox 71"/>
          <p:cNvSpPr txBox="1">
            <a:spLocks noChangeArrowheads="1"/>
          </p:cNvSpPr>
          <p:nvPr/>
        </p:nvSpPr>
        <p:spPr bwMode="auto">
          <a:xfrm>
            <a:off x="6248400" y="5029200"/>
            <a:ext cx="914400" cy="646113"/>
          </a:xfrm>
          <a:prstGeom prst="rect">
            <a:avLst/>
          </a:prstGeom>
          <a:noFill/>
          <a:ln w="9525">
            <a:noFill/>
            <a:miter lim="800000"/>
            <a:headEnd/>
            <a:tailEnd/>
          </a:ln>
        </p:spPr>
        <p:txBody>
          <a:bodyPr>
            <a:spAutoFit/>
          </a:bodyPr>
          <a:lstStyle/>
          <a:p>
            <a:pPr algn="ctr"/>
            <a:r>
              <a:rPr lang="en-US" b="1">
                <a:latin typeface="Calibri" pitchFamily="34" charset="0"/>
              </a:rPr>
              <a:t>Long</a:t>
            </a:r>
          </a:p>
          <a:p>
            <a:pPr algn="ctr"/>
            <a:r>
              <a:rPr lang="en-US" b="1">
                <a:latin typeface="Calibri" pitchFamily="34" charset="0"/>
              </a:rPr>
              <a:t>Term</a:t>
            </a:r>
          </a:p>
        </p:txBody>
      </p:sp>
      <p:pic>
        <p:nvPicPr>
          <p:cNvPr id="35881" name="Picture 131" descr="checkmark"/>
          <p:cNvPicPr>
            <a:picLocks noChangeAspect="1" noChangeArrowheads="1"/>
          </p:cNvPicPr>
          <p:nvPr/>
        </p:nvPicPr>
        <p:blipFill>
          <a:blip r:embed="rId6" cstate="screen"/>
          <a:srcRect/>
          <a:stretch>
            <a:fillRect/>
          </a:stretch>
        </p:blipFill>
        <p:spPr bwMode="auto">
          <a:xfrm>
            <a:off x="7391400" y="5105400"/>
            <a:ext cx="436563" cy="485775"/>
          </a:xfrm>
          <a:prstGeom prst="rect">
            <a:avLst/>
          </a:prstGeom>
          <a:noFill/>
          <a:ln w="9525">
            <a:noFill/>
            <a:miter lim="800000"/>
            <a:headEnd/>
            <a:tailEnd/>
          </a:ln>
        </p:spPr>
      </p:pic>
      <p:pic>
        <p:nvPicPr>
          <p:cNvPr id="35882" name="Picture 131" descr="checkmark"/>
          <p:cNvPicPr>
            <a:picLocks noChangeAspect="1" noChangeArrowheads="1"/>
          </p:cNvPicPr>
          <p:nvPr/>
        </p:nvPicPr>
        <p:blipFill>
          <a:blip r:embed="rId6" cstate="screen"/>
          <a:srcRect/>
          <a:stretch>
            <a:fillRect/>
          </a:stretch>
        </p:blipFill>
        <p:spPr bwMode="auto">
          <a:xfrm>
            <a:off x="3733800" y="5867400"/>
            <a:ext cx="436563" cy="485775"/>
          </a:xfrm>
          <a:prstGeom prst="rect">
            <a:avLst/>
          </a:prstGeom>
          <a:noFill/>
          <a:ln w="9525">
            <a:noFill/>
            <a:miter lim="800000"/>
            <a:headEnd/>
            <a:tailEnd/>
          </a:ln>
        </p:spPr>
      </p:pic>
      <p:pic>
        <p:nvPicPr>
          <p:cNvPr id="35883" name="Picture 131" descr="checkmark"/>
          <p:cNvPicPr>
            <a:picLocks noChangeAspect="1" noChangeArrowheads="1"/>
          </p:cNvPicPr>
          <p:nvPr/>
        </p:nvPicPr>
        <p:blipFill>
          <a:blip r:embed="rId6" cstate="screen"/>
          <a:srcRect/>
          <a:stretch>
            <a:fillRect/>
          </a:stretch>
        </p:blipFill>
        <p:spPr bwMode="auto">
          <a:xfrm>
            <a:off x="4648200" y="5867400"/>
            <a:ext cx="436563" cy="485775"/>
          </a:xfrm>
          <a:prstGeom prst="rect">
            <a:avLst/>
          </a:prstGeom>
          <a:noFill/>
          <a:ln w="9525">
            <a:noFill/>
            <a:miter lim="800000"/>
            <a:headEnd/>
            <a:tailEnd/>
          </a:ln>
        </p:spPr>
      </p:pic>
      <p:pic>
        <p:nvPicPr>
          <p:cNvPr id="35884" name="Picture 131" descr="checkmark"/>
          <p:cNvPicPr>
            <a:picLocks noChangeAspect="1" noChangeArrowheads="1"/>
          </p:cNvPicPr>
          <p:nvPr/>
        </p:nvPicPr>
        <p:blipFill>
          <a:blip r:embed="rId6" cstate="screen"/>
          <a:srcRect/>
          <a:stretch>
            <a:fillRect/>
          </a:stretch>
        </p:blipFill>
        <p:spPr bwMode="auto">
          <a:xfrm>
            <a:off x="5562600" y="5867400"/>
            <a:ext cx="436563" cy="485775"/>
          </a:xfrm>
          <a:prstGeom prst="rect">
            <a:avLst/>
          </a:prstGeom>
          <a:noFill/>
          <a:ln w="9525">
            <a:noFill/>
            <a:miter lim="800000"/>
            <a:headEnd/>
            <a:tailEnd/>
          </a:ln>
        </p:spPr>
      </p:pic>
      <p:pic>
        <p:nvPicPr>
          <p:cNvPr id="35885" name="Picture 131" descr="checkmark"/>
          <p:cNvPicPr>
            <a:picLocks noChangeAspect="1" noChangeArrowheads="1"/>
          </p:cNvPicPr>
          <p:nvPr/>
        </p:nvPicPr>
        <p:blipFill>
          <a:blip r:embed="rId6" cstate="screen"/>
          <a:srcRect/>
          <a:stretch>
            <a:fillRect/>
          </a:stretch>
        </p:blipFill>
        <p:spPr bwMode="auto">
          <a:xfrm>
            <a:off x="6477000" y="5867400"/>
            <a:ext cx="436563" cy="485775"/>
          </a:xfrm>
          <a:prstGeom prst="rect">
            <a:avLst/>
          </a:prstGeom>
          <a:noFill/>
          <a:ln w="9525">
            <a:noFill/>
            <a:miter lim="800000"/>
            <a:headEnd/>
            <a:tailEnd/>
          </a:ln>
        </p:spPr>
      </p:pic>
      <p:pic>
        <p:nvPicPr>
          <p:cNvPr id="35886" name="Picture 131" descr="checkmark"/>
          <p:cNvPicPr>
            <a:picLocks noChangeAspect="1" noChangeArrowheads="1"/>
          </p:cNvPicPr>
          <p:nvPr/>
        </p:nvPicPr>
        <p:blipFill>
          <a:blip r:embed="rId6" cstate="screen"/>
          <a:srcRect/>
          <a:stretch>
            <a:fillRect/>
          </a:stretch>
        </p:blipFill>
        <p:spPr bwMode="auto">
          <a:xfrm>
            <a:off x="7391400" y="5867400"/>
            <a:ext cx="436563" cy="485775"/>
          </a:xfrm>
          <a:prstGeom prst="rect">
            <a:avLst/>
          </a:prstGeom>
          <a:noFill/>
          <a:ln w="9525">
            <a:noFill/>
            <a:miter lim="800000"/>
            <a:headEnd/>
            <a:tailEnd/>
          </a:ln>
        </p:spPr>
      </p:pic>
      <p:sp>
        <p:nvSpPr>
          <p:cNvPr id="58" name="Slide Number Placeholder 57"/>
          <p:cNvSpPr>
            <a:spLocks noGrp="1"/>
          </p:cNvSpPr>
          <p:nvPr>
            <p:ph type="sldNum" sz="quarter" idx="12"/>
          </p:nvPr>
        </p:nvSpPr>
        <p:spPr/>
        <p:txBody>
          <a:bodyPr/>
          <a:lstStyle/>
          <a:p>
            <a:pPr>
              <a:defRPr/>
            </a:pPr>
            <a:fld id="{61478707-825D-4147-B29C-2A99FC0534FE}" type="slidenum">
              <a:rPr lang="en-US"/>
              <a:pPr>
                <a:defRPr/>
              </a:pPr>
              <a:t>35</a:t>
            </a:fld>
            <a:endParaRPr lang="en-US" dirty="0"/>
          </a:p>
        </p:txBody>
      </p:sp>
      <p:sp>
        <p:nvSpPr>
          <p:cNvPr id="35888" name="TextBox 64"/>
          <p:cNvSpPr txBox="1">
            <a:spLocks noChangeArrowheads="1"/>
          </p:cNvSpPr>
          <p:nvPr/>
        </p:nvSpPr>
        <p:spPr bwMode="auto">
          <a:xfrm>
            <a:off x="4495800" y="2590800"/>
            <a:ext cx="773113" cy="523875"/>
          </a:xfrm>
          <a:prstGeom prst="rect">
            <a:avLst/>
          </a:prstGeom>
          <a:noFill/>
          <a:ln w="9525">
            <a:noFill/>
            <a:miter lim="800000"/>
            <a:headEnd/>
            <a:tailEnd/>
          </a:ln>
        </p:spPr>
        <p:txBody>
          <a:bodyPr wrap="none">
            <a:spAutoFit/>
          </a:bodyPr>
          <a:lstStyle/>
          <a:p>
            <a:pPr algn="ctr"/>
            <a:r>
              <a:rPr lang="en-US" sz="1400" b="1">
                <a:latin typeface="Calibri" pitchFamily="34" charset="0"/>
              </a:rPr>
              <a:t>Data</a:t>
            </a:r>
          </a:p>
          <a:p>
            <a:pPr algn="ctr"/>
            <a:r>
              <a:rPr lang="en-US" sz="1400" b="1">
                <a:latin typeface="Calibri" pitchFamily="34" charset="0"/>
              </a:rPr>
              <a:t>Payload</a:t>
            </a:r>
          </a:p>
        </p:txBody>
      </p:sp>
      <p:sp>
        <p:nvSpPr>
          <p:cNvPr id="35889" name="TextBox 64"/>
          <p:cNvSpPr txBox="1">
            <a:spLocks noChangeArrowheads="1"/>
          </p:cNvSpPr>
          <p:nvPr/>
        </p:nvSpPr>
        <p:spPr bwMode="auto">
          <a:xfrm>
            <a:off x="5410200" y="2590800"/>
            <a:ext cx="773113" cy="523875"/>
          </a:xfrm>
          <a:prstGeom prst="rect">
            <a:avLst/>
          </a:prstGeom>
          <a:noFill/>
          <a:ln w="9525">
            <a:noFill/>
            <a:miter lim="800000"/>
            <a:headEnd/>
            <a:tailEnd/>
          </a:ln>
        </p:spPr>
        <p:txBody>
          <a:bodyPr wrap="none">
            <a:spAutoFit/>
          </a:bodyPr>
          <a:lstStyle/>
          <a:p>
            <a:pPr algn="ctr"/>
            <a:r>
              <a:rPr lang="en-US" sz="1400" b="1">
                <a:latin typeface="Calibri" pitchFamily="34" charset="0"/>
              </a:rPr>
              <a:t>Data</a:t>
            </a:r>
          </a:p>
          <a:p>
            <a:pPr algn="ctr"/>
            <a:r>
              <a:rPr lang="en-US" sz="1400" b="1">
                <a:latin typeface="Calibri" pitchFamily="34" charset="0"/>
              </a:rPr>
              <a:t>Payload</a:t>
            </a:r>
          </a:p>
        </p:txBody>
      </p:sp>
      <p:pic>
        <p:nvPicPr>
          <p:cNvPr id="35890" name="Picture 131" descr="checkmark"/>
          <p:cNvPicPr>
            <a:picLocks noChangeAspect="1" noChangeArrowheads="1"/>
          </p:cNvPicPr>
          <p:nvPr/>
        </p:nvPicPr>
        <p:blipFill>
          <a:blip r:embed="rId3" cstate="screen"/>
          <a:srcRect/>
          <a:stretch>
            <a:fillRect/>
          </a:stretch>
        </p:blipFill>
        <p:spPr bwMode="auto">
          <a:xfrm>
            <a:off x="7467600" y="3048000"/>
            <a:ext cx="304800" cy="339725"/>
          </a:xfrm>
          <a:prstGeom prst="rect">
            <a:avLst/>
          </a:prstGeom>
          <a:noFill/>
          <a:ln w="9525">
            <a:noFill/>
            <a:miter lim="800000"/>
            <a:headEnd/>
            <a:tailEnd/>
          </a:ln>
        </p:spPr>
      </p:pic>
      <p:pic>
        <p:nvPicPr>
          <p:cNvPr id="35891" name="Picture 131" descr="checkmark"/>
          <p:cNvPicPr>
            <a:picLocks noChangeAspect="1" noChangeArrowheads="1"/>
          </p:cNvPicPr>
          <p:nvPr/>
        </p:nvPicPr>
        <p:blipFill>
          <a:blip r:embed="rId3" cstate="screen"/>
          <a:srcRect/>
          <a:stretch>
            <a:fillRect/>
          </a:stretch>
        </p:blipFill>
        <p:spPr bwMode="auto">
          <a:xfrm>
            <a:off x="5638800" y="3048000"/>
            <a:ext cx="304800" cy="339725"/>
          </a:xfrm>
          <a:prstGeom prst="rect">
            <a:avLst/>
          </a:prstGeom>
          <a:noFill/>
          <a:ln w="9525">
            <a:noFill/>
            <a:miter lim="800000"/>
            <a:headEnd/>
            <a:tailEnd/>
          </a:ln>
        </p:spPr>
      </p:pic>
      <p:pic>
        <p:nvPicPr>
          <p:cNvPr id="35892" name="Picture 131" descr="checkmark"/>
          <p:cNvPicPr>
            <a:picLocks noChangeAspect="1" noChangeArrowheads="1"/>
          </p:cNvPicPr>
          <p:nvPr/>
        </p:nvPicPr>
        <p:blipFill>
          <a:blip r:embed="rId3" cstate="screen"/>
          <a:srcRect/>
          <a:stretch>
            <a:fillRect/>
          </a:stretch>
        </p:blipFill>
        <p:spPr bwMode="auto">
          <a:xfrm>
            <a:off x="4724400" y="3048000"/>
            <a:ext cx="304800" cy="339725"/>
          </a:xfrm>
          <a:prstGeom prst="rect">
            <a:avLst/>
          </a:prstGeom>
          <a:noFill/>
          <a:ln w="9525">
            <a:noFill/>
            <a:miter lim="800000"/>
            <a:headEnd/>
            <a:tailEnd/>
          </a:ln>
        </p:spPr>
      </p:pic>
      <p:sp>
        <p:nvSpPr>
          <p:cNvPr id="35893" name="TextBox 64"/>
          <p:cNvSpPr txBox="1">
            <a:spLocks noChangeArrowheads="1"/>
          </p:cNvSpPr>
          <p:nvPr/>
        </p:nvSpPr>
        <p:spPr bwMode="auto">
          <a:xfrm>
            <a:off x="3581400" y="2971800"/>
            <a:ext cx="738188" cy="523875"/>
          </a:xfrm>
          <a:prstGeom prst="rect">
            <a:avLst/>
          </a:prstGeom>
          <a:noFill/>
          <a:ln w="9525">
            <a:noFill/>
            <a:miter lim="800000"/>
            <a:headEnd/>
            <a:tailEnd/>
          </a:ln>
        </p:spPr>
        <p:txBody>
          <a:bodyPr wrap="none">
            <a:spAutoFit/>
          </a:bodyPr>
          <a:lstStyle/>
          <a:p>
            <a:pPr algn="ctr"/>
            <a:r>
              <a:rPr lang="en-US" sz="1400" b="1">
                <a:latin typeface="Calibri" pitchFamily="34" charset="0"/>
              </a:rPr>
              <a:t>Unicast</a:t>
            </a:r>
          </a:p>
          <a:p>
            <a:pPr algn="ctr"/>
            <a:r>
              <a:rPr lang="en-US" sz="1400" b="1">
                <a:latin typeface="Calibri" pitchFamily="34" charset="0"/>
              </a:rPr>
              <a:t>Frames</a:t>
            </a:r>
          </a:p>
        </p:txBody>
      </p:sp>
      <p:sp>
        <p:nvSpPr>
          <p:cNvPr id="35894" name="TextBox 55"/>
          <p:cNvSpPr txBox="1">
            <a:spLocks noChangeArrowheads="1"/>
          </p:cNvSpPr>
          <p:nvPr/>
        </p:nvSpPr>
        <p:spPr bwMode="auto">
          <a:xfrm>
            <a:off x="381000" y="3048000"/>
            <a:ext cx="2551113" cy="461963"/>
          </a:xfrm>
          <a:prstGeom prst="rect">
            <a:avLst/>
          </a:prstGeom>
          <a:noFill/>
          <a:ln w="9525">
            <a:noFill/>
            <a:miter lim="800000"/>
            <a:headEnd/>
            <a:tailEnd/>
          </a:ln>
        </p:spPr>
        <p:txBody>
          <a:bodyPr>
            <a:spAutoFit/>
          </a:bodyPr>
          <a:lstStyle/>
          <a:p>
            <a:r>
              <a:rPr lang="en-US" sz="2400">
                <a:latin typeface="Calibri" pitchFamily="34" charset="0"/>
              </a:rPr>
              <a:t>802.11i + 802.11w</a:t>
            </a:r>
          </a:p>
        </p:txBody>
      </p:sp>
      <p:cxnSp>
        <p:nvCxnSpPr>
          <p:cNvPr id="59" name="Straight Connector 58"/>
          <p:cNvCxnSpPr/>
          <p:nvPr/>
        </p:nvCxnSpPr>
        <p:spPr bwMode="auto">
          <a:xfrm>
            <a:off x="457200" y="3048000"/>
            <a:ext cx="7620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35896" name="Picture 68" descr="120px-No_sign.svg.png"/>
          <p:cNvPicPr>
            <a:picLocks noChangeAspect="1"/>
          </p:cNvPicPr>
          <p:nvPr/>
        </p:nvPicPr>
        <p:blipFill>
          <a:blip r:embed="rId4" cstate="screen"/>
          <a:srcRect/>
          <a:stretch>
            <a:fillRect/>
          </a:stretch>
        </p:blipFill>
        <p:spPr bwMode="auto">
          <a:xfrm>
            <a:off x="6477000" y="3048000"/>
            <a:ext cx="381000" cy="381000"/>
          </a:xfrm>
          <a:prstGeom prst="rect">
            <a:avLst/>
          </a:prstGeom>
          <a:noFill/>
          <a:ln w="9525">
            <a:noFill/>
            <a:miter lim="800000"/>
            <a:headEnd/>
            <a:tailEnd/>
          </a:ln>
        </p:spPr>
      </p:pic>
      <p:grpSp>
        <p:nvGrpSpPr>
          <p:cNvPr id="35897" name="Group 42"/>
          <p:cNvGrpSpPr>
            <a:grpSpLocks/>
          </p:cNvGrpSpPr>
          <p:nvPr/>
        </p:nvGrpSpPr>
        <p:grpSpPr bwMode="auto">
          <a:xfrm>
            <a:off x="473075" y="2665413"/>
            <a:ext cx="7620000" cy="3811587"/>
            <a:chOff x="609600" y="2438400"/>
            <a:chExt cx="7620000" cy="3811588"/>
          </a:xfrm>
        </p:grpSpPr>
        <p:grpSp>
          <p:nvGrpSpPr>
            <p:cNvPr id="35898" name="Group 38"/>
            <p:cNvGrpSpPr>
              <a:grpSpLocks/>
            </p:cNvGrpSpPr>
            <p:nvPr/>
          </p:nvGrpSpPr>
          <p:grpSpPr bwMode="auto">
            <a:xfrm>
              <a:off x="609600" y="2438400"/>
              <a:ext cx="7620000" cy="3811588"/>
              <a:chOff x="533400" y="2438400"/>
              <a:chExt cx="8153400" cy="3811588"/>
            </a:xfrm>
          </p:grpSpPr>
          <p:cxnSp>
            <p:nvCxnSpPr>
              <p:cNvPr id="5" name="Straight Connector 4"/>
              <p:cNvCxnSpPr/>
              <p:nvPr/>
            </p:nvCxnSpPr>
            <p:spPr>
              <a:xfrm>
                <a:off x="533400" y="3200400"/>
                <a:ext cx="8153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3400" y="2438400"/>
                <a:ext cx="8153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 y="3962400"/>
                <a:ext cx="8153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 y="4724401"/>
                <a:ext cx="8153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3400" y="5486401"/>
                <a:ext cx="8153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3400" y="6248401"/>
                <a:ext cx="8153400" cy="158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5400000">
              <a:off x="1753394" y="4342606"/>
              <a:ext cx="3810001"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GSM Pseudonyms?</a:t>
            </a:r>
            <a:endParaRPr lang="en-US" dirty="0"/>
          </a:p>
        </p:txBody>
      </p:sp>
      <p:sp>
        <p:nvSpPr>
          <p:cNvPr id="3" name="Content Placeholder 2"/>
          <p:cNvSpPr>
            <a:spLocks noGrp="1"/>
          </p:cNvSpPr>
          <p:nvPr>
            <p:ph idx="1"/>
          </p:nvPr>
        </p:nvSpPr>
        <p:spPr/>
        <p:txBody>
          <a:bodyPr/>
          <a:lstStyle/>
          <a:p>
            <a:r>
              <a:rPr lang="en-US" sz="2800" dirty="0" smtClean="0"/>
              <a:t>GSM pseudonym properties</a:t>
            </a:r>
          </a:p>
          <a:p>
            <a:pPr lvl="1"/>
            <a:r>
              <a:rPr lang="en-US" sz="2400" dirty="0" smtClean="0"/>
              <a:t>Provider must assign new pseudonym to client to change it</a:t>
            </a:r>
          </a:p>
          <a:p>
            <a:pPr lvl="1"/>
            <a:r>
              <a:rPr lang="en-US" sz="2400" dirty="0" smtClean="0"/>
              <a:t>Only a single application used on GSM network</a:t>
            </a:r>
          </a:p>
          <a:p>
            <a:r>
              <a:rPr lang="en-US" sz="2800" dirty="0" smtClean="0"/>
              <a:t>GSM pseudonyms not sufficient when</a:t>
            </a:r>
          </a:p>
          <a:p>
            <a:pPr lvl="1"/>
            <a:r>
              <a:rPr lang="en-US" sz="2400" dirty="0" smtClean="0"/>
              <a:t>Both parties in discovery want to be private</a:t>
            </a:r>
          </a:p>
          <a:p>
            <a:pPr lvl="1"/>
            <a:r>
              <a:rPr lang="en-US" sz="2400" dirty="0" smtClean="0"/>
              <a:t>May require using pseudonym when the provider is not present (e.g., during discovery)</a:t>
            </a:r>
          </a:p>
          <a:p>
            <a:pPr lvl="1"/>
            <a:r>
              <a:rPr lang="en-US" sz="2400" dirty="0" smtClean="0"/>
              <a:t>Many applications with many side-channels</a:t>
            </a:r>
          </a:p>
          <a:p>
            <a:pPr lvl="1"/>
            <a:r>
              <a:rPr lang="en-US" sz="2400" dirty="0" smtClean="0"/>
              <a:t>Must accommodate device heterogeneity, evolution</a:t>
            </a:r>
          </a:p>
        </p:txBody>
      </p:sp>
      <p:sp>
        <p:nvSpPr>
          <p:cNvPr id="4" name="Slide Number Placeholder 3"/>
          <p:cNvSpPr>
            <a:spLocks noGrp="1"/>
          </p:cNvSpPr>
          <p:nvPr>
            <p:ph type="sldNum" sz="quarter" idx="12"/>
          </p:nvPr>
        </p:nvSpPr>
        <p:spPr/>
        <p:txBody>
          <a:bodyPr/>
          <a:lstStyle/>
          <a:p>
            <a:pPr>
              <a:defRPr/>
            </a:pPr>
            <a:fld id="{EA3F2DB7-1EC5-4E1C-BDE9-7D3F103B3251}"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6" descr="specana.jpg"/>
          <p:cNvPicPr>
            <a:picLocks noChangeAspect="1"/>
          </p:cNvPicPr>
          <p:nvPr/>
        </p:nvPicPr>
        <p:blipFill>
          <a:blip r:embed="rId4" cstate="screen"/>
          <a:srcRect/>
          <a:stretch>
            <a:fillRect/>
          </a:stretch>
        </p:blipFill>
        <p:spPr bwMode="auto">
          <a:xfrm>
            <a:off x="1371600" y="3810000"/>
            <a:ext cx="1771650" cy="1219200"/>
          </a:xfrm>
          <a:prstGeom prst="rect">
            <a:avLst/>
          </a:prstGeom>
          <a:noFill/>
          <a:ln w="9525">
            <a:noFill/>
            <a:miter lim="800000"/>
            <a:headEnd/>
            <a:tailEnd/>
          </a:ln>
        </p:spPr>
      </p:pic>
      <p:sp>
        <p:nvSpPr>
          <p:cNvPr id="36867" name="Title 1"/>
          <p:cNvSpPr>
            <a:spLocks noGrp="1"/>
          </p:cNvSpPr>
          <p:nvPr>
            <p:ph type="title"/>
          </p:nvPr>
        </p:nvSpPr>
        <p:spPr/>
        <p:txBody>
          <a:bodyPr/>
          <a:lstStyle/>
          <a:p>
            <a:pPr eaLnBrk="1" hangingPunct="1"/>
            <a:r>
              <a:rPr lang="en-US" smtClean="0"/>
              <a:t>PHY Layer and Timing Signatures</a:t>
            </a:r>
          </a:p>
        </p:txBody>
      </p:sp>
      <p:pic>
        <p:nvPicPr>
          <p:cNvPr id="36868" name="Picture 4" descr="dell_laptop_0_0"/>
          <p:cNvPicPr>
            <a:picLocks noChangeAspect="1" noChangeArrowheads="1"/>
          </p:cNvPicPr>
          <p:nvPr/>
        </p:nvPicPr>
        <p:blipFill>
          <a:blip r:embed="rId5" cstate="screen"/>
          <a:srcRect/>
          <a:stretch>
            <a:fillRect/>
          </a:stretch>
        </p:blipFill>
        <p:spPr bwMode="auto">
          <a:xfrm>
            <a:off x="1447800" y="5638800"/>
            <a:ext cx="1198563" cy="1022350"/>
          </a:xfrm>
          <a:prstGeom prst="rect">
            <a:avLst/>
          </a:prstGeom>
          <a:noFill/>
          <a:ln w="9525">
            <a:noFill/>
            <a:miter lim="800000"/>
            <a:headEnd/>
            <a:tailEnd/>
          </a:ln>
        </p:spPr>
      </p:pic>
      <p:pic>
        <p:nvPicPr>
          <p:cNvPr id="36869" name="Picture 5" descr="alice1"/>
          <p:cNvPicPr>
            <a:picLocks noChangeAspect="1" noChangeArrowheads="1"/>
          </p:cNvPicPr>
          <p:nvPr/>
        </p:nvPicPr>
        <p:blipFill>
          <a:blip r:embed="rId6"/>
          <a:srcRect/>
          <a:stretch>
            <a:fillRect/>
          </a:stretch>
        </p:blipFill>
        <p:spPr bwMode="auto">
          <a:xfrm>
            <a:off x="685800" y="5257800"/>
            <a:ext cx="1030288" cy="1047750"/>
          </a:xfrm>
          <a:prstGeom prst="rect">
            <a:avLst/>
          </a:prstGeom>
          <a:noFill/>
          <a:ln w="9525">
            <a:noFill/>
            <a:miter lim="800000"/>
            <a:headEnd/>
            <a:tailEnd/>
          </a:ln>
        </p:spPr>
      </p:pic>
      <p:pic>
        <p:nvPicPr>
          <p:cNvPr id="36870" name="Picture 7" descr="SonyPSP"/>
          <p:cNvPicPr>
            <a:picLocks noChangeAspect="1" noChangeArrowheads="1"/>
          </p:cNvPicPr>
          <p:nvPr/>
        </p:nvPicPr>
        <p:blipFill>
          <a:blip r:embed="rId7" cstate="screen"/>
          <a:srcRect/>
          <a:stretch>
            <a:fillRect/>
          </a:stretch>
        </p:blipFill>
        <p:spPr bwMode="auto">
          <a:xfrm>
            <a:off x="6705600" y="5795962"/>
            <a:ext cx="1066800" cy="800100"/>
          </a:xfrm>
          <a:prstGeom prst="rect">
            <a:avLst/>
          </a:prstGeom>
          <a:noFill/>
          <a:ln w="9525">
            <a:noFill/>
            <a:miter lim="800000"/>
            <a:headEnd/>
            <a:tailEnd/>
          </a:ln>
        </p:spPr>
      </p:pic>
      <p:sp>
        <p:nvSpPr>
          <p:cNvPr id="181" name="Rectangle 180"/>
          <p:cNvSpPr/>
          <p:nvPr/>
        </p:nvSpPr>
        <p:spPr>
          <a:xfrm>
            <a:off x="4572000" y="4572000"/>
            <a:ext cx="11430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80" name="Rectangle 79"/>
          <p:cNvSpPr/>
          <p:nvPr/>
        </p:nvSpPr>
        <p:spPr bwMode="auto">
          <a:xfrm>
            <a:off x="3124200" y="3657600"/>
            <a:ext cx="1447800" cy="381000"/>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bg1">
                    <a:lumMod val="50000"/>
                  </a:schemeClr>
                </a:solidFill>
              </a:rPr>
              <a:t>Charlie -&gt; AP</a:t>
            </a:r>
          </a:p>
        </p:txBody>
      </p:sp>
      <p:sp>
        <p:nvSpPr>
          <p:cNvPr id="81" name="Rectangle 80"/>
          <p:cNvSpPr/>
          <p:nvPr/>
        </p:nvSpPr>
        <p:spPr bwMode="auto">
          <a:xfrm>
            <a:off x="4572000" y="3657600"/>
            <a:ext cx="11430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83" name="Rectangle 82"/>
          <p:cNvSpPr/>
          <p:nvPr/>
        </p:nvSpPr>
        <p:spPr bwMode="auto">
          <a:xfrm>
            <a:off x="3124200" y="4114800"/>
            <a:ext cx="1447800" cy="381000"/>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bg1">
                    <a:lumMod val="50000"/>
                  </a:schemeClr>
                </a:solidFill>
              </a:rPr>
              <a:t>Charlie -&gt; AP</a:t>
            </a:r>
          </a:p>
        </p:txBody>
      </p:sp>
      <p:sp>
        <p:nvSpPr>
          <p:cNvPr id="84" name="Rectangle 83"/>
          <p:cNvSpPr/>
          <p:nvPr/>
        </p:nvSpPr>
        <p:spPr bwMode="auto">
          <a:xfrm>
            <a:off x="4572000" y="4114800"/>
            <a:ext cx="14478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86" name="Rectangle 85"/>
          <p:cNvSpPr/>
          <p:nvPr/>
        </p:nvSpPr>
        <p:spPr bwMode="auto">
          <a:xfrm>
            <a:off x="3124200" y="5029200"/>
            <a:ext cx="1447800" cy="381000"/>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bg1">
                    <a:lumMod val="50000"/>
                  </a:schemeClr>
                </a:solidFill>
              </a:rPr>
              <a:t>Charlie -&gt; AP</a:t>
            </a:r>
          </a:p>
        </p:txBody>
      </p:sp>
      <p:sp>
        <p:nvSpPr>
          <p:cNvPr id="87" name="Rectangle 86"/>
          <p:cNvSpPr/>
          <p:nvPr/>
        </p:nvSpPr>
        <p:spPr bwMode="auto">
          <a:xfrm>
            <a:off x="4572000" y="5029200"/>
            <a:ext cx="11430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90" name="Rectangle 89"/>
          <p:cNvSpPr/>
          <p:nvPr/>
        </p:nvSpPr>
        <p:spPr bwMode="auto">
          <a:xfrm>
            <a:off x="3124200" y="4572000"/>
            <a:ext cx="1447800" cy="381000"/>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bg1">
                    <a:lumMod val="50000"/>
                  </a:schemeClr>
                </a:solidFill>
              </a:rPr>
              <a:t>Alice -&gt; AP</a:t>
            </a:r>
          </a:p>
        </p:txBody>
      </p:sp>
      <p:sp>
        <p:nvSpPr>
          <p:cNvPr id="92" name="Rectangle 91"/>
          <p:cNvSpPr/>
          <p:nvPr/>
        </p:nvSpPr>
        <p:spPr bwMode="auto">
          <a:xfrm>
            <a:off x="3124200" y="5486400"/>
            <a:ext cx="1447800" cy="381000"/>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bg1">
                    <a:lumMod val="50000"/>
                  </a:schemeClr>
                </a:solidFill>
              </a:rPr>
              <a:t>Charlie -&gt; AP</a:t>
            </a:r>
          </a:p>
        </p:txBody>
      </p:sp>
      <p:sp>
        <p:nvSpPr>
          <p:cNvPr id="93" name="Rectangle 92"/>
          <p:cNvSpPr/>
          <p:nvPr/>
        </p:nvSpPr>
        <p:spPr bwMode="auto">
          <a:xfrm>
            <a:off x="4572000" y="5486400"/>
            <a:ext cx="14478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95" name="Rectangle 94"/>
          <p:cNvSpPr/>
          <p:nvPr/>
        </p:nvSpPr>
        <p:spPr bwMode="auto">
          <a:xfrm>
            <a:off x="3124200" y="5943600"/>
            <a:ext cx="1447800" cy="381000"/>
          </a:xfrm>
          <a:prstGeom prst="rect">
            <a:avLst/>
          </a:prstGeom>
          <a:blipFill>
            <a:blip r:embed="rId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bg1">
                    <a:lumMod val="50000"/>
                  </a:schemeClr>
                </a:solidFill>
              </a:rPr>
              <a:t>Charlie -&gt; AP</a:t>
            </a:r>
          </a:p>
        </p:txBody>
      </p:sp>
      <p:sp>
        <p:nvSpPr>
          <p:cNvPr id="96" name="Rectangle 95"/>
          <p:cNvSpPr/>
          <p:nvPr/>
        </p:nvSpPr>
        <p:spPr bwMode="auto">
          <a:xfrm>
            <a:off x="4572000" y="5943600"/>
            <a:ext cx="11430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00" name="Rectangle 99"/>
          <p:cNvSpPr/>
          <p:nvPr/>
        </p:nvSpPr>
        <p:spPr bwMode="auto">
          <a:xfrm>
            <a:off x="3124200" y="3657600"/>
            <a:ext cx="1447800" cy="381000"/>
          </a:xfrm>
          <a:prstGeom prst="rect">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lumMod val="50000"/>
                  </a:schemeClr>
                </a:solidFill>
              </a:rPr>
              <a:t>??? -&gt; AP</a:t>
            </a:r>
          </a:p>
        </p:txBody>
      </p:sp>
      <p:sp>
        <p:nvSpPr>
          <p:cNvPr id="101" name="Rectangle 100"/>
          <p:cNvSpPr/>
          <p:nvPr/>
        </p:nvSpPr>
        <p:spPr bwMode="auto">
          <a:xfrm>
            <a:off x="3124200" y="4114800"/>
            <a:ext cx="1447800" cy="381000"/>
          </a:xfrm>
          <a:prstGeom prst="rect">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lumMod val="50000"/>
                  </a:schemeClr>
                </a:solidFill>
              </a:rPr>
              <a:t>??? -&gt; AP</a:t>
            </a:r>
          </a:p>
        </p:txBody>
      </p:sp>
      <p:sp>
        <p:nvSpPr>
          <p:cNvPr id="102" name="Rectangle 101"/>
          <p:cNvSpPr/>
          <p:nvPr/>
        </p:nvSpPr>
        <p:spPr bwMode="auto">
          <a:xfrm>
            <a:off x="3124200" y="5029200"/>
            <a:ext cx="1447800" cy="381000"/>
          </a:xfrm>
          <a:prstGeom prst="rect">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lumMod val="50000"/>
                  </a:schemeClr>
                </a:solidFill>
              </a:rPr>
              <a:t>??? -&gt; AP</a:t>
            </a:r>
          </a:p>
        </p:txBody>
      </p:sp>
      <p:sp>
        <p:nvSpPr>
          <p:cNvPr id="103" name="Rectangle 102"/>
          <p:cNvSpPr/>
          <p:nvPr/>
        </p:nvSpPr>
        <p:spPr bwMode="auto">
          <a:xfrm>
            <a:off x="3124200" y="5486400"/>
            <a:ext cx="1447800" cy="381000"/>
          </a:xfrm>
          <a:prstGeom prst="rect">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lumMod val="50000"/>
                  </a:schemeClr>
                </a:solidFill>
              </a:rPr>
              <a:t>??? -&gt; AP</a:t>
            </a:r>
          </a:p>
        </p:txBody>
      </p:sp>
      <p:sp>
        <p:nvSpPr>
          <p:cNvPr id="104" name="Rectangle 103"/>
          <p:cNvSpPr/>
          <p:nvPr/>
        </p:nvSpPr>
        <p:spPr bwMode="auto">
          <a:xfrm>
            <a:off x="3124200" y="5943600"/>
            <a:ext cx="1447800" cy="381000"/>
          </a:xfrm>
          <a:prstGeom prst="rect">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lumMod val="50000"/>
                  </a:schemeClr>
                </a:solidFill>
              </a:rPr>
              <a:t>??? -&gt; AP</a:t>
            </a:r>
          </a:p>
        </p:txBody>
      </p:sp>
      <p:sp>
        <p:nvSpPr>
          <p:cNvPr id="105" name="Rectangle 104"/>
          <p:cNvSpPr/>
          <p:nvPr/>
        </p:nvSpPr>
        <p:spPr bwMode="auto">
          <a:xfrm>
            <a:off x="3124200" y="4572000"/>
            <a:ext cx="1447800" cy="381000"/>
          </a:xfrm>
          <a:prstGeom prst="rect">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lumMod val="50000"/>
                  </a:schemeClr>
                </a:solidFill>
              </a:rPr>
              <a:t>??? -&gt; AP</a:t>
            </a:r>
          </a:p>
        </p:txBody>
      </p:sp>
      <p:sp>
        <p:nvSpPr>
          <p:cNvPr id="174" name="Rectangle 173"/>
          <p:cNvSpPr/>
          <p:nvPr/>
        </p:nvSpPr>
        <p:spPr bwMode="auto">
          <a:xfrm>
            <a:off x="3124200" y="3657600"/>
            <a:ext cx="14478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75" name="Rectangle 174"/>
          <p:cNvSpPr/>
          <p:nvPr/>
        </p:nvSpPr>
        <p:spPr bwMode="auto">
          <a:xfrm>
            <a:off x="3124200" y="4114800"/>
            <a:ext cx="14478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76" name="Rectangle 175"/>
          <p:cNvSpPr/>
          <p:nvPr/>
        </p:nvSpPr>
        <p:spPr bwMode="auto">
          <a:xfrm>
            <a:off x="3124200" y="4572000"/>
            <a:ext cx="14478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77" name="Rectangle 176"/>
          <p:cNvSpPr/>
          <p:nvPr/>
        </p:nvSpPr>
        <p:spPr bwMode="auto">
          <a:xfrm>
            <a:off x="3124200" y="5029200"/>
            <a:ext cx="14478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78" name="Rectangle 177"/>
          <p:cNvSpPr/>
          <p:nvPr/>
        </p:nvSpPr>
        <p:spPr bwMode="auto">
          <a:xfrm>
            <a:off x="3124200" y="5486400"/>
            <a:ext cx="14478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79" name="Rectangle 178"/>
          <p:cNvSpPr/>
          <p:nvPr/>
        </p:nvSpPr>
        <p:spPr bwMode="auto">
          <a:xfrm>
            <a:off x="3124200" y="5943600"/>
            <a:ext cx="14478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pic>
        <p:nvPicPr>
          <p:cNvPr id="36895" name="Picture 68" descr="devil"/>
          <p:cNvPicPr>
            <a:picLocks noChangeAspect="1" noChangeArrowheads="1"/>
          </p:cNvPicPr>
          <p:nvPr/>
        </p:nvPicPr>
        <p:blipFill>
          <a:blip r:embed="rId9" cstate="screen"/>
          <a:srcRect/>
          <a:stretch>
            <a:fillRect/>
          </a:stretch>
        </p:blipFill>
        <p:spPr bwMode="auto">
          <a:xfrm>
            <a:off x="533400" y="3581400"/>
            <a:ext cx="1143000" cy="1092200"/>
          </a:xfrm>
          <a:prstGeom prst="rect">
            <a:avLst/>
          </a:prstGeom>
          <a:noFill/>
          <a:ln w="9525">
            <a:noFill/>
            <a:miter lim="800000"/>
            <a:headEnd/>
            <a:tailEnd/>
          </a:ln>
        </p:spPr>
      </p:pic>
      <p:grpSp>
        <p:nvGrpSpPr>
          <p:cNvPr id="36896" name="Group 106"/>
          <p:cNvGrpSpPr>
            <a:grpSpLocks/>
          </p:cNvGrpSpPr>
          <p:nvPr/>
        </p:nvGrpSpPr>
        <p:grpSpPr bwMode="auto">
          <a:xfrm>
            <a:off x="3200400" y="3657600"/>
            <a:ext cx="1249363" cy="2597150"/>
            <a:chOff x="3200400" y="3657600"/>
            <a:chExt cx="1249363" cy="2597623"/>
          </a:xfrm>
        </p:grpSpPr>
        <p:sp>
          <p:nvSpPr>
            <p:cNvPr id="63" name="Freeform 62"/>
            <p:cNvSpPr/>
            <p:nvPr/>
          </p:nvSpPr>
          <p:spPr>
            <a:xfrm>
              <a:off x="3276600" y="4114883"/>
              <a:ext cx="1173163" cy="311207"/>
            </a:xfrm>
            <a:custGeom>
              <a:avLst/>
              <a:gdLst>
                <a:gd name="connsiteX0" fmla="*/ 0 w 1173707"/>
                <a:gd name="connsiteY0" fmla="*/ 304799 h 311623"/>
                <a:gd name="connsiteX1" fmla="*/ 40943 w 1173707"/>
                <a:gd name="connsiteY1" fmla="*/ 4549 h 311623"/>
                <a:gd name="connsiteX2" fmla="*/ 81886 w 1173707"/>
                <a:gd name="connsiteY2" fmla="*/ 277504 h 311623"/>
                <a:gd name="connsiteX3" fmla="*/ 109182 w 1173707"/>
                <a:gd name="connsiteY3" fmla="*/ 72788 h 311623"/>
                <a:gd name="connsiteX4" fmla="*/ 150125 w 1173707"/>
                <a:gd name="connsiteY4" fmla="*/ 236561 h 311623"/>
                <a:gd name="connsiteX5" fmla="*/ 177421 w 1173707"/>
                <a:gd name="connsiteY5" fmla="*/ 113731 h 311623"/>
                <a:gd name="connsiteX6" fmla="*/ 313898 w 1173707"/>
                <a:gd name="connsiteY6" fmla="*/ 277504 h 311623"/>
                <a:gd name="connsiteX7" fmla="*/ 532263 w 1173707"/>
                <a:gd name="connsiteY7" fmla="*/ 86435 h 311623"/>
                <a:gd name="connsiteX8" fmla="*/ 573206 w 1173707"/>
                <a:gd name="connsiteY8" fmla="*/ 263856 h 311623"/>
                <a:gd name="connsiteX9" fmla="*/ 777922 w 1173707"/>
                <a:gd name="connsiteY9" fmla="*/ 195617 h 311623"/>
                <a:gd name="connsiteX10" fmla="*/ 914400 w 1173707"/>
                <a:gd name="connsiteY10" fmla="*/ 277504 h 311623"/>
                <a:gd name="connsiteX11" fmla="*/ 1023582 w 1173707"/>
                <a:gd name="connsiteY11" fmla="*/ 45492 h 311623"/>
                <a:gd name="connsiteX12" fmla="*/ 1078173 w 1173707"/>
                <a:gd name="connsiteY12" fmla="*/ 277504 h 311623"/>
                <a:gd name="connsiteX13" fmla="*/ 1173707 w 1173707"/>
                <a:gd name="connsiteY13" fmla="*/ 250208 h 31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3707" h="311623">
                  <a:moveTo>
                    <a:pt x="0" y="304799"/>
                  </a:moveTo>
                  <a:cubicBezTo>
                    <a:pt x="13647" y="156948"/>
                    <a:pt x="27295" y="9098"/>
                    <a:pt x="40943" y="4549"/>
                  </a:cubicBezTo>
                  <a:cubicBezTo>
                    <a:pt x="54591" y="0"/>
                    <a:pt x="70513" y="266131"/>
                    <a:pt x="81886" y="277504"/>
                  </a:cubicBezTo>
                  <a:cubicBezTo>
                    <a:pt x="93259" y="288877"/>
                    <a:pt x="97809" y="79612"/>
                    <a:pt x="109182" y="72788"/>
                  </a:cubicBezTo>
                  <a:cubicBezTo>
                    <a:pt x="120555" y="65964"/>
                    <a:pt x="138752" y="229737"/>
                    <a:pt x="150125" y="236561"/>
                  </a:cubicBezTo>
                  <a:cubicBezTo>
                    <a:pt x="161498" y="243385"/>
                    <a:pt x="150125" y="106907"/>
                    <a:pt x="177421" y="113731"/>
                  </a:cubicBezTo>
                  <a:cubicBezTo>
                    <a:pt x="204717" y="120555"/>
                    <a:pt x="254758" y="282053"/>
                    <a:pt x="313898" y="277504"/>
                  </a:cubicBezTo>
                  <a:cubicBezTo>
                    <a:pt x="373038" y="272955"/>
                    <a:pt x="489045" y="88710"/>
                    <a:pt x="532263" y="86435"/>
                  </a:cubicBezTo>
                  <a:cubicBezTo>
                    <a:pt x="575481" y="84160"/>
                    <a:pt x="532263" y="245659"/>
                    <a:pt x="573206" y="263856"/>
                  </a:cubicBezTo>
                  <a:cubicBezTo>
                    <a:pt x="614149" y="282053"/>
                    <a:pt x="721057" y="193342"/>
                    <a:pt x="777922" y="195617"/>
                  </a:cubicBezTo>
                  <a:cubicBezTo>
                    <a:pt x="834787" y="197892"/>
                    <a:pt x="873457" y="302525"/>
                    <a:pt x="914400" y="277504"/>
                  </a:cubicBezTo>
                  <a:cubicBezTo>
                    <a:pt x="955343" y="252483"/>
                    <a:pt x="996287" y="45492"/>
                    <a:pt x="1023582" y="45492"/>
                  </a:cubicBezTo>
                  <a:cubicBezTo>
                    <a:pt x="1050877" y="45492"/>
                    <a:pt x="1053152" y="243385"/>
                    <a:pt x="1078173" y="277504"/>
                  </a:cubicBezTo>
                  <a:cubicBezTo>
                    <a:pt x="1103194" y="311623"/>
                    <a:pt x="1138450" y="280915"/>
                    <a:pt x="1173707" y="250208"/>
                  </a:cubicBezTo>
                </a:path>
              </a:pathLst>
            </a:cu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schemeClr val="bg1">
                    <a:lumMod val="50000"/>
                  </a:schemeClr>
                </a:solidFill>
              </a:endParaRPr>
            </a:p>
          </p:txBody>
        </p:sp>
        <p:sp>
          <p:nvSpPr>
            <p:cNvPr id="67" name="Freeform 66"/>
            <p:cNvSpPr/>
            <p:nvPr/>
          </p:nvSpPr>
          <p:spPr>
            <a:xfrm>
              <a:off x="3200400" y="3657600"/>
              <a:ext cx="1214438" cy="327085"/>
            </a:xfrm>
            <a:custGeom>
              <a:avLst/>
              <a:gdLst>
                <a:gd name="connsiteX0" fmla="*/ 0 w 1214651"/>
                <a:gd name="connsiteY0" fmla="*/ 200167 h 327546"/>
                <a:gd name="connsiteX1" fmla="*/ 218365 w 1214651"/>
                <a:gd name="connsiteY1" fmla="*/ 9098 h 327546"/>
                <a:gd name="connsiteX2" fmla="*/ 409433 w 1214651"/>
                <a:gd name="connsiteY2" fmla="*/ 254758 h 327546"/>
                <a:gd name="connsiteX3" fmla="*/ 627797 w 1214651"/>
                <a:gd name="connsiteY3" fmla="*/ 36394 h 327546"/>
                <a:gd name="connsiteX4" fmla="*/ 750627 w 1214651"/>
                <a:gd name="connsiteY4" fmla="*/ 268406 h 327546"/>
                <a:gd name="connsiteX5" fmla="*/ 941696 w 1214651"/>
                <a:gd name="connsiteY5" fmla="*/ 9098 h 327546"/>
                <a:gd name="connsiteX6" fmla="*/ 982639 w 1214651"/>
                <a:gd name="connsiteY6" fmla="*/ 309349 h 327546"/>
                <a:gd name="connsiteX7" fmla="*/ 1009935 w 1214651"/>
                <a:gd name="connsiteY7" fmla="*/ 22746 h 327546"/>
                <a:gd name="connsiteX8" fmla="*/ 1037230 w 1214651"/>
                <a:gd name="connsiteY8" fmla="*/ 309349 h 327546"/>
                <a:gd name="connsiteX9" fmla="*/ 1078173 w 1214651"/>
                <a:gd name="connsiteY9" fmla="*/ 131928 h 327546"/>
                <a:gd name="connsiteX10" fmla="*/ 1119117 w 1214651"/>
                <a:gd name="connsiteY10" fmla="*/ 227462 h 327546"/>
                <a:gd name="connsiteX11" fmla="*/ 1214651 w 1214651"/>
                <a:gd name="connsiteY11" fmla="*/ 227462 h 3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651" h="327546">
                  <a:moveTo>
                    <a:pt x="0" y="200167"/>
                  </a:moveTo>
                  <a:cubicBezTo>
                    <a:pt x="75063" y="100083"/>
                    <a:pt x="150126" y="0"/>
                    <a:pt x="218365" y="9098"/>
                  </a:cubicBezTo>
                  <a:cubicBezTo>
                    <a:pt x="286604" y="18196"/>
                    <a:pt x="341194" y="250209"/>
                    <a:pt x="409433" y="254758"/>
                  </a:cubicBezTo>
                  <a:cubicBezTo>
                    <a:pt x="477672" y="259307"/>
                    <a:pt x="570932" y="34119"/>
                    <a:pt x="627797" y="36394"/>
                  </a:cubicBezTo>
                  <a:cubicBezTo>
                    <a:pt x="684662" y="38669"/>
                    <a:pt x="698311" y="272955"/>
                    <a:pt x="750627" y="268406"/>
                  </a:cubicBezTo>
                  <a:cubicBezTo>
                    <a:pt x="802943" y="263857"/>
                    <a:pt x="903027" y="2274"/>
                    <a:pt x="941696" y="9098"/>
                  </a:cubicBezTo>
                  <a:cubicBezTo>
                    <a:pt x="980365" y="15922"/>
                    <a:pt x="971266" y="307074"/>
                    <a:pt x="982639" y="309349"/>
                  </a:cubicBezTo>
                  <a:cubicBezTo>
                    <a:pt x="994012" y="311624"/>
                    <a:pt x="1000837" y="22746"/>
                    <a:pt x="1009935" y="22746"/>
                  </a:cubicBezTo>
                  <a:cubicBezTo>
                    <a:pt x="1019033" y="22746"/>
                    <a:pt x="1025857" y="291152"/>
                    <a:pt x="1037230" y="309349"/>
                  </a:cubicBezTo>
                  <a:cubicBezTo>
                    <a:pt x="1048603" y="327546"/>
                    <a:pt x="1064525" y="145576"/>
                    <a:pt x="1078173" y="131928"/>
                  </a:cubicBezTo>
                  <a:cubicBezTo>
                    <a:pt x="1091821" y="118280"/>
                    <a:pt x="1096371" y="211540"/>
                    <a:pt x="1119117" y="227462"/>
                  </a:cubicBezTo>
                  <a:cubicBezTo>
                    <a:pt x="1141863" y="243384"/>
                    <a:pt x="1178257" y="235423"/>
                    <a:pt x="1214651" y="227462"/>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schemeClr val="bg1">
                    <a:lumMod val="50000"/>
                  </a:schemeClr>
                </a:solidFill>
              </a:endParaRPr>
            </a:p>
          </p:txBody>
        </p:sp>
        <p:sp>
          <p:nvSpPr>
            <p:cNvPr id="68" name="Freeform 67"/>
            <p:cNvSpPr/>
            <p:nvPr/>
          </p:nvSpPr>
          <p:spPr>
            <a:xfrm>
              <a:off x="3200400" y="4572167"/>
              <a:ext cx="1214438" cy="327085"/>
            </a:xfrm>
            <a:custGeom>
              <a:avLst/>
              <a:gdLst>
                <a:gd name="connsiteX0" fmla="*/ 0 w 1214651"/>
                <a:gd name="connsiteY0" fmla="*/ 200167 h 327546"/>
                <a:gd name="connsiteX1" fmla="*/ 218365 w 1214651"/>
                <a:gd name="connsiteY1" fmla="*/ 9098 h 327546"/>
                <a:gd name="connsiteX2" fmla="*/ 409433 w 1214651"/>
                <a:gd name="connsiteY2" fmla="*/ 254758 h 327546"/>
                <a:gd name="connsiteX3" fmla="*/ 627797 w 1214651"/>
                <a:gd name="connsiteY3" fmla="*/ 36394 h 327546"/>
                <a:gd name="connsiteX4" fmla="*/ 750627 w 1214651"/>
                <a:gd name="connsiteY4" fmla="*/ 268406 h 327546"/>
                <a:gd name="connsiteX5" fmla="*/ 941696 w 1214651"/>
                <a:gd name="connsiteY5" fmla="*/ 9098 h 327546"/>
                <a:gd name="connsiteX6" fmla="*/ 982639 w 1214651"/>
                <a:gd name="connsiteY6" fmla="*/ 309349 h 327546"/>
                <a:gd name="connsiteX7" fmla="*/ 1009935 w 1214651"/>
                <a:gd name="connsiteY7" fmla="*/ 22746 h 327546"/>
                <a:gd name="connsiteX8" fmla="*/ 1037230 w 1214651"/>
                <a:gd name="connsiteY8" fmla="*/ 309349 h 327546"/>
                <a:gd name="connsiteX9" fmla="*/ 1078173 w 1214651"/>
                <a:gd name="connsiteY9" fmla="*/ 131928 h 327546"/>
                <a:gd name="connsiteX10" fmla="*/ 1119117 w 1214651"/>
                <a:gd name="connsiteY10" fmla="*/ 227462 h 327546"/>
                <a:gd name="connsiteX11" fmla="*/ 1214651 w 1214651"/>
                <a:gd name="connsiteY11" fmla="*/ 227462 h 3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651" h="327546">
                  <a:moveTo>
                    <a:pt x="0" y="200167"/>
                  </a:moveTo>
                  <a:cubicBezTo>
                    <a:pt x="75063" y="100083"/>
                    <a:pt x="150126" y="0"/>
                    <a:pt x="218365" y="9098"/>
                  </a:cubicBezTo>
                  <a:cubicBezTo>
                    <a:pt x="286604" y="18196"/>
                    <a:pt x="341194" y="250209"/>
                    <a:pt x="409433" y="254758"/>
                  </a:cubicBezTo>
                  <a:cubicBezTo>
                    <a:pt x="477672" y="259307"/>
                    <a:pt x="570932" y="34119"/>
                    <a:pt x="627797" y="36394"/>
                  </a:cubicBezTo>
                  <a:cubicBezTo>
                    <a:pt x="684662" y="38669"/>
                    <a:pt x="698311" y="272955"/>
                    <a:pt x="750627" y="268406"/>
                  </a:cubicBezTo>
                  <a:cubicBezTo>
                    <a:pt x="802943" y="263857"/>
                    <a:pt x="903027" y="2274"/>
                    <a:pt x="941696" y="9098"/>
                  </a:cubicBezTo>
                  <a:cubicBezTo>
                    <a:pt x="980365" y="15922"/>
                    <a:pt x="971266" y="307074"/>
                    <a:pt x="982639" y="309349"/>
                  </a:cubicBezTo>
                  <a:cubicBezTo>
                    <a:pt x="994012" y="311624"/>
                    <a:pt x="1000837" y="22746"/>
                    <a:pt x="1009935" y="22746"/>
                  </a:cubicBezTo>
                  <a:cubicBezTo>
                    <a:pt x="1019033" y="22746"/>
                    <a:pt x="1025857" y="291152"/>
                    <a:pt x="1037230" y="309349"/>
                  </a:cubicBezTo>
                  <a:cubicBezTo>
                    <a:pt x="1048603" y="327546"/>
                    <a:pt x="1064525" y="145576"/>
                    <a:pt x="1078173" y="131928"/>
                  </a:cubicBezTo>
                  <a:cubicBezTo>
                    <a:pt x="1091821" y="118280"/>
                    <a:pt x="1096371" y="211540"/>
                    <a:pt x="1119117" y="227462"/>
                  </a:cubicBezTo>
                  <a:cubicBezTo>
                    <a:pt x="1141863" y="243384"/>
                    <a:pt x="1178257" y="235423"/>
                    <a:pt x="1214651" y="227462"/>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schemeClr val="bg1">
                    <a:lumMod val="50000"/>
                  </a:schemeClr>
                </a:solidFill>
              </a:endParaRPr>
            </a:p>
          </p:txBody>
        </p:sp>
        <p:sp>
          <p:nvSpPr>
            <p:cNvPr id="70" name="Freeform 69"/>
            <p:cNvSpPr/>
            <p:nvPr/>
          </p:nvSpPr>
          <p:spPr>
            <a:xfrm>
              <a:off x="3200400" y="5029450"/>
              <a:ext cx="1214438" cy="327085"/>
            </a:xfrm>
            <a:custGeom>
              <a:avLst/>
              <a:gdLst>
                <a:gd name="connsiteX0" fmla="*/ 0 w 1214651"/>
                <a:gd name="connsiteY0" fmla="*/ 200167 h 327546"/>
                <a:gd name="connsiteX1" fmla="*/ 218365 w 1214651"/>
                <a:gd name="connsiteY1" fmla="*/ 9098 h 327546"/>
                <a:gd name="connsiteX2" fmla="*/ 409433 w 1214651"/>
                <a:gd name="connsiteY2" fmla="*/ 254758 h 327546"/>
                <a:gd name="connsiteX3" fmla="*/ 627797 w 1214651"/>
                <a:gd name="connsiteY3" fmla="*/ 36394 h 327546"/>
                <a:gd name="connsiteX4" fmla="*/ 750627 w 1214651"/>
                <a:gd name="connsiteY4" fmla="*/ 268406 h 327546"/>
                <a:gd name="connsiteX5" fmla="*/ 941696 w 1214651"/>
                <a:gd name="connsiteY5" fmla="*/ 9098 h 327546"/>
                <a:gd name="connsiteX6" fmla="*/ 982639 w 1214651"/>
                <a:gd name="connsiteY6" fmla="*/ 309349 h 327546"/>
                <a:gd name="connsiteX7" fmla="*/ 1009935 w 1214651"/>
                <a:gd name="connsiteY7" fmla="*/ 22746 h 327546"/>
                <a:gd name="connsiteX8" fmla="*/ 1037230 w 1214651"/>
                <a:gd name="connsiteY8" fmla="*/ 309349 h 327546"/>
                <a:gd name="connsiteX9" fmla="*/ 1078173 w 1214651"/>
                <a:gd name="connsiteY9" fmla="*/ 131928 h 327546"/>
                <a:gd name="connsiteX10" fmla="*/ 1119117 w 1214651"/>
                <a:gd name="connsiteY10" fmla="*/ 227462 h 327546"/>
                <a:gd name="connsiteX11" fmla="*/ 1214651 w 1214651"/>
                <a:gd name="connsiteY11" fmla="*/ 227462 h 327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651" h="327546">
                  <a:moveTo>
                    <a:pt x="0" y="200167"/>
                  </a:moveTo>
                  <a:cubicBezTo>
                    <a:pt x="75063" y="100083"/>
                    <a:pt x="150126" y="0"/>
                    <a:pt x="218365" y="9098"/>
                  </a:cubicBezTo>
                  <a:cubicBezTo>
                    <a:pt x="286604" y="18196"/>
                    <a:pt x="341194" y="250209"/>
                    <a:pt x="409433" y="254758"/>
                  </a:cubicBezTo>
                  <a:cubicBezTo>
                    <a:pt x="477672" y="259307"/>
                    <a:pt x="570932" y="34119"/>
                    <a:pt x="627797" y="36394"/>
                  </a:cubicBezTo>
                  <a:cubicBezTo>
                    <a:pt x="684662" y="38669"/>
                    <a:pt x="698311" y="272955"/>
                    <a:pt x="750627" y="268406"/>
                  </a:cubicBezTo>
                  <a:cubicBezTo>
                    <a:pt x="802943" y="263857"/>
                    <a:pt x="903027" y="2274"/>
                    <a:pt x="941696" y="9098"/>
                  </a:cubicBezTo>
                  <a:cubicBezTo>
                    <a:pt x="980365" y="15922"/>
                    <a:pt x="971266" y="307074"/>
                    <a:pt x="982639" y="309349"/>
                  </a:cubicBezTo>
                  <a:cubicBezTo>
                    <a:pt x="994012" y="311624"/>
                    <a:pt x="1000837" y="22746"/>
                    <a:pt x="1009935" y="22746"/>
                  </a:cubicBezTo>
                  <a:cubicBezTo>
                    <a:pt x="1019033" y="22746"/>
                    <a:pt x="1025857" y="291152"/>
                    <a:pt x="1037230" y="309349"/>
                  </a:cubicBezTo>
                  <a:cubicBezTo>
                    <a:pt x="1048603" y="327546"/>
                    <a:pt x="1064525" y="145576"/>
                    <a:pt x="1078173" y="131928"/>
                  </a:cubicBezTo>
                  <a:cubicBezTo>
                    <a:pt x="1091821" y="118280"/>
                    <a:pt x="1096371" y="211540"/>
                    <a:pt x="1119117" y="227462"/>
                  </a:cubicBezTo>
                  <a:cubicBezTo>
                    <a:pt x="1141863" y="243384"/>
                    <a:pt x="1178257" y="235423"/>
                    <a:pt x="1214651" y="227462"/>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schemeClr val="bg1">
                    <a:lumMod val="50000"/>
                  </a:schemeClr>
                </a:solidFill>
              </a:endParaRPr>
            </a:p>
          </p:txBody>
        </p:sp>
        <p:sp>
          <p:nvSpPr>
            <p:cNvPr id="76" name="Freeform 75"/>
            <p:cNvSpPr/>
            <p:nvPr/>
          </p:nvSpPr>
          <p:spPr>
            <a:xfrm>
              <a:off x="3276600" y="5486733"/>
              <a:ext cx="1173163" cy="311207"/>
            </a:xfrm>
            <a:custGeom>
              <a:avLst/>
              <a:gdLst>
                <a:gd name="connsiteX0" fmla="*/ 0 w 1173707"/>
                <a:gd name="connsiteY0" fmla="*/ 304799 h 311623"/>
                <a:gd name="connsiteX1" fmla="*/ 40943 w 1173707"/>
                <a:gd name="connsiteY1" fmla="*/ 4549 h 311623"/>
                <a:gd name="connsiteX2" fmla="*/ 81886 w 1173707"/>
                <a:gd name="connsiteY2" fmla="*/ 277504 h 311623"/>
                <a:gd name="connsiteX3" fmla="*/ 109182 w 1173707"/>
                <a:gd name="connsiteY3" fmla="*/ 72788 h 311623"/>
                <a:gd name="connsiteX4" fmla="*/ 150125 w 1173707"/>
                <a:gd name="connsiteY4" fmla="*/ 236561 h 311623"/>
                <a:gd name="connsiteX5" fmla="*/ 177421 w 1173707"/>
                <a:gd name="connsiteY5" fmla="*/ 113731 h 311623"/>
                <a:gd name="connsiteX6" fmla="*/ 313898 w 1173707"/>
                <a:gd name="connsiteY6" fmla="*/ 277504 h 311623"/>
                <a:gd name="connsiteX7" fmla="*/ 532263 w 1173707"/>
                <a:gd name="connsiteY7" fmla="*/ 86435 h 311623"/>
                <a:gd name="connsiteX8" fmla="*/ 573206 w 1173707"/>
                <a:gd name="connsiteY8" fmla="*/ 263856 h 311623"/>
                <a:gd name="connsiteX9" fmla="*/ 777922 w 1173707"/>
                <a:gd name="connsiteY9" fmla="*/ 195617 h 311623"/>
                <a:gd name="connsiteX10" fmla="*/ 914400 w 1173707"/>
                <a:gd name="connsiteY10" fmla="*/ 277504 h 311623"/>
                <a:gd name="connsiteX11" fmla="*/ 1023582 w 1173707"/>
                <a:gd name="connsiteY11" fmla="*/ 45492 h 311623"/>
                <a:gd name="connsiteX12" fmla="*/ 1078173 w 1173707"/>
                <a:gd name="connsiteY12" fmla="*/ 277504 h 311623"/>
                <a:gd name="connsiteX13" fmla="*/ 1173707 w 1173707"/>
                <a:gd name="connsiteY13" fmla="*/ 250208 h 31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3707" h="311623">
                  <a:moveTo>
                    <a:pt x="0" y="304799"/>
                  </a:moveTo>
                  <a:cubicBezTo>
                    <a:pt x="13647" y="156948"/>
                    <a:pt x="27295" y="9098"/>
                    <a:pt x="40943" y="4549"/>
                  </a:cubicBezTo>
                  <a:cubicBezTo>
                    <a:pt x="54591" y="0"/>
                    <a:pt x="70513" y="266131"/>
                    <a:pt x="81886" y="277504"/>
                  </a:cubicBezTo>
                  <a:cubicBezTo>
                    <a:pt x="93259" y="288877"/>
                    <a:pt x="97809" y="79612"/>
                    <a:pt x="109182" y="72788"/>
                  </a:cubicBezTo>
                  <a:cubicBezTo>
                    <a:pt x="120555" y="65964"/>
                    <a:pt x="138752" y="229737"/>
                    <a:pt x="150125" y="236561"/>
                  </a:cubicBezTo>
                  <a:cubicBezTo>
                    <a:pt x="161498" y="243385"/>
                    <a:pt x="150125" y="106907"/>
                    <a:pt x="177421" y="113731"/>
                  </a:cubicBezTo>
                  <a:cubicBezTo>
                    <a:pt x="204717" y="120555"/>
                    <a:pt x="254758" y="282053"/>
                    <a:pt x="313898" y="277504"/>
                  </a:cubicBezTo>
                  <a:cubicBezTo>
                    <a:pt x="373038" y="272955"/>
                    <a:pt x="489045" y="88710"/>
                    <a:pt x="532263" y="86435"/>
                  </a:cubicBezTo>
                  <a:cubicBezTo>
                    <a:pt x="575481" y="84160"/>
                    <a:pt x="532263" y="245659"/>
                    <a:pt x="573206" y="263856"/>
                  </a:cubicBezTo>
                  <a:cubicBezTo>
                    <a:pt x="614149" y="282053"/>
                    <a:pt x="721057" y="193342"/>
                    <a:pt x="777922" y="195617"/>
                  </a:cubicBezTo>
                  <a:cubicBezTo>
                    <a:pt x="834787" y="197892"/>
                    <a:pt x="873457" y="302525"/>
                    <a:pt x="914400" y="277504"/>
                  </a:cubicBezTo>
                  <a:cubicBezTo>
                    <a:pt x="955343" y="252483"/>
                    <a:pt x="996287" y="45492"/>
                    <a:pt x="1023582" y="45492"/>
                  </a:cubicBezTo>
                  <a:cubicBezTo>
                    <a:pt x="1050877" y="45492"/>
                    <a:pt x="1053152" y="243385"/>
                    <a:pt x="1078173" y="277504"/>
                  </a:cubicBezTo>
                  <a:cubicBezTo>
                    <a:pt x="1103194" y="311623"/>
                    <a:pt x="1138450" y="280915"/>
                    <a:pt x="1173707" y="250208"/>
                  </a:cubicBezTo>
                </a:path>
              </a:pathLst>
            </a:cu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schemeClr val="bg1">
                    <a:lumMod val="50000"/>
                  </a:schemeClr>
                </a:solidFill>
              </a:endParaRPr>
            </a:p>
          </p:txBody>
        </p:sp>
        <p:sp>
          <p:nvSpPr>
            <p:cNvPr id="79" name="Freeform 78"/>
            <p:cNvSpPr/>
            <p:nvPr/>
          </p:nvSpPr>
          <p:spPr>
            <a:xfrm>
              <a:off x="3276600" y="5944016"/>
              <a:ext cx="1173163" cy="311207"/>
            </a:xfrm>
            <a:custGeom>
              <a:avLst/>
              <a:gdLst>
                <a:gd name="connsiteX0" fmla="*/ 0 w 1173707"/>
                <a:gd name="connsiteY0" fmla="*/ 304799 h 311623"/>
                <a:gd name="connsiteX1" fmla="*/ 40943 w 1173707"/>
                <a:gd name="connsiteY1" fmla="*/ 4549 h 311623"/>
                <a:gd name="connsiteX2" fmla="*/ 81886 w 1173707"/>
                <a:gd name="connsiteY2" fmla="*/ 277504 h 311623"/>
                <a:gd name="connsiteX3" fmla="*/ 109182 w 1173707"/>
                <a:gd name="connsiteY3" fmla="*/ 72788 h 311623"/>
                <a:gd name="connsiteX4" fmla="*/ 150125 w 1173707"/>
                <a:gd name="connsiteY4" fmla="*/ 236561 h 311623"/>
                <a:gd name="connsiteX5" fmla="*/ 177421 w 1173707"/>
                <a:gd name="connsiteY5" fmla="*/ 113731 h 311623"/>
                <a:gd name="connsiteX6" fmla="*/ 313898 w 1173707"/>
                <a:gd name="connsiteY6" fmla="*/ 277504 h 311623"/>
                <a:gd name="connsiteX7" fmla="*/ 532263 w 1173707"/>
                <a:gd name="connsiteY7" fmla="*/ 86435 h 311623"/>
                <a:gd name="connsiteX8" fmla="*/ 573206 w 1173707"/>
                <a:gd name="connsiteY8" fmla="*/ 263856 h 311623"/>
                <a:gd name="connsiteX9" fmla="*/ 777922 w 1173707"/>
                <a:gd name="connsiteY9" fmla="*/ 195617 h 311623"/>
                <a:gd name="connsiteX10" fmla="*/ 914400 w 1173707"/>
                <a:gd name="connsiteY10" fmla="*/ 277504 h 311623"/>
                <a:gd name="connsiteX11" fmla="*/ 1023582 w 1173707"/>
                <a:gd name="connsiteY11" fmla="*/ 45492 h 311623"/>
                <a:gd name="connsiteX12" fmla="*/ 1078173 w 1173707"/>
                <a:gd name="connsiteY12" fmla="*/ 277504 h 311623"/>
                <a:gd name="connsiteX13" fmla="*/ 1173707 w 1173707"/>
                <a:gd name="connsiteY13" fmla="*/ 250208 h 31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3707" h="311623">
                  <a:moveTo>
                    <a:pt x="0" y="304799"/>
                  </a:moveTo>
                  <a:cubicBezTo>
                    <a:pt x="13647" y="156948"/>
                    <a:pt x="27295" y="9098"/>
                    <a:pt x="40943" y="4549"/>
                  </a:cubicBezTo>
                  <a:cubicBezTo>
                    <a:pt x="54591" y="0"/>
                    <a:pt x="70513" y="266131"/>
                    <a:pt x="81886" y="277504"/>
                  </a:cubicBezTo>
                  <a:cubicBezTo>
                    <a:pt x="93259" y="288877"/>
                    <a:pt x="97809" y="79612"/>
                    <a:pt x="109182" y="72788"/>
                  </a:cubicBezTo>
                  <a:cubicBezTo>
                    <a:pt x="120555" y="65964"/>
                    <a:pt x="138752" y="229737"/>
                    <a:pt x="150125" y="236561"/>
                  </a:cubicBezTo>
                  <a:cubicBezTo>
                    <a:pt x="161498" y="243385"/>
                    <a:pt x="150125" y="106907"/>
                    <a:pt x="177421" y="113731"/>
                  </a:cubicBezTo>
                  <a:cubicBezTo>
                    <a:pt x="204717" y="120555"/>
                    <a:pt x="254758" y="282053"/>
                    <a:pt x="313898" y="277504"/>
                  </a:cubicBezTo>
                  <a:cubicBezTo>
                    <a:pt x="373038" y="272955"/>
                    <a:pt x="489045" y="88710"/>
                    <a:pt x="532263" y="86435"/>
                  </a:cubicBezTo>
                  <a:cubicBezTo>
                    <a:pt x="575481" y="84160"/>
                    <a:pt x="532263" y="245659"/>
                    <a:pt x="573206" y="263856"/>
                  </a:cubicBezTo>
                  <a:cubicBezTo>
                    <a:pt x="614149" y="282053"/>
                    <a:pt x="721057" y="193342"/>
                    <a:pt x="777922" y="195617"/>
                  </a:cubicBezTo>
                  <a:cubicBezTo>
                    <a:pt x="834787" y="197892"/>
                    <a:pt x="873457" y="302525"/>
                    <a:pt x="914400" y="277504"/>
                  </a:cubicBezTo>
                  <a:cubicBezTo>
                    <a:pt x="955343" y="252483"/>
                    <a:pt x="996287" y="45492"/>
                    <a:pt x="1023582" y="45492"/>
                  </a:cubicBezTo>
                  <a:cubicBezTo>
                    <a:pt x="1050877" y="45492"/>
                    <a:pt x="1053152" y="243385"/>
                    <a:pt x="1078173" y="277504"/>
                  </a:cubicBezTo>
                  <a:cubicBezTo>
                    <a:pt x="1103194" y="311623"/>
                    <a:pt x="1138450" y="280915"/>
                    <a:pt x="1173707" y="250208"/>
                  </a:cubicBezTo>
                </a:path>
              </a:pathLst>
            </a:cu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schemeClr val="bg1">
                    <a:lumMod val="50000"/>
                  </a:schemeClr>
                </a:solidFill>
              </a:endParaRPr>
            </a:p>
          </p:txBody>
        </p:sp>
      </p:grpSp>
      <p:sp>
        <p:nvSpPr>
          <p:cNvPr id="36897" name="TextBox 107"/>
          <p:cNvSpPr txBox="1">
            <a:spLocks noChangeArrowheads="1"/>
          </p:cNvSpPr>
          <p:nvPr/>
        </p:nvSpPr>
        <p:spPr bwMode="auto">
          <a:xfrm>
            <a:off x="609600" y="1447800"/>
            <a:ext cx="8153400" cy="1938992"/>
          </a:xfrm>
          <a:prstGeom prst="rect">
            <a:avLst/>
          </a:prstGeom>
          <a:noFill/>
          <a:ln w="9525">
            <a:noFill/>
            <a:miter lim="800000"/>
            <a:headEnd/>
            <a:tailEnd/>
          </a:ln>
        </p:spPr>
        <p:txBody>
          <a:bodyPr wrap="square">
            <a:spAutoFit/>
          </a:bodyPr>
          <a:lstStyle/>
          <a:p>
            <a:pPr marL="236538" indent="-236538">
              <a:buFont typeface="Arial" charset="0"/>
              <a:buChar char="•"/>
            </a:pPr>
            <a:r>
              <a:rPr lang="en-US" sz="2400" dirty="0">
                <a:latin typeface="Calibri" pitchFamily="34" charset="0"/>
              </a:rPr>
              <a:t>PHY layer and timing signatures remain</a:t>
            </a:r>
          </a:p>
          <a:p>
            <a:pPr marL="236538" indent="-236538">
              <a:buFont typeface="Arial" charset="0"/>
              <a:buChar char="•"/>
            </a:pPr>
            <a:r>
              <a:rPr lang="en-US" sz="2400" dirty="0" smtClean="0">
                <a:latin typeface="Calibri" pitchFamily="34" charset="0"/>
              </a:rPr>
              <a:t>These are not as </a:t>
            </a:r>
            <a:r>
              <a:rPr lang="en-US" sz="2400" dirty="0">
                <a:latin typeface="Calibri" pitchFamily="34" charset="0"/>
              </a:rPr>
              <a:t>accurate and can </a:t>
            </a:r>
            <a:r>
              <a:rPr lang="en-US" sz="2400" dirty="0" smtClean="0">
                <a:latin typeface="Calibri" pitchFamily="34" charset="0"/>
              </a:rPr>
              <a:t>require uncommon or expensive </a:t>
            </a:r>
            <a:r>
              <a:rPr lang="en-US" sz="2400" dirty="0">
                <a:latin typeface="Calibri" pitchFamily="34" charset="0"/>
              </a:rPr>
              <a:t>hardware</a:t>
            </a:r>
          </a:p>
          <a:p>
            <a:pPr marL="236538" indent="-236538">
              <a:buFont typeface="Arial" charset="0"/>
              <a:buChar char="•"/>
            </a:pPr>
            <a:r>
              <a:rPr lang="en-US" sz="2400" dirty="0" smtClean="0">
                <a:latin typeface="Calibri" pitchFamily="34" charset="0"/>
              </a:rPr>
              <a:t>Obscuring </a:t>
            </a:r>
            <a:r>
              <a:rPr lang="en-US" sz="2400" dirty="0">
                <a:latin typeface="Calibri" pitchFamily="34" charset="0"/>
              </a:rPr>
              <a:t>these signatures is future </a:t>
            </a:r>
            <a:r>
              <a:rPr lang="en-US" sz="2400" dirty="0" smtClean="0">
                <a:latin typeface="Calibri" pitchFamily="34" charset="0"/>
              </a:rPr>
              <a:t>work</a:t>
            </a:r>
          </a:p>
          <a:p>
            <a:pPr marL="236538" indent="-236538">
              <a:buFont typeface="Arial" charset="0"/>
              <a:buChar char="•"/>
            </a:pPr>
            <a:r>
              <a:rPr lang="en-US" sz="2400" dirty="0" err="1" smtClean="0">
                <a:latin typeface="Calibri" pitchFamily="34" charset="0"/>
              </a:rPr>
              <a:t>SlyFi</a:t>
            </a:r>
            <a:r>
              <a:rPr lang="en-US" sz="2400" dirty="0" smtClean="0">
                <a:latin typeface="Calibri" pitchFamily="34" charset="0"/>
              </a:rPr>
              <a:t> raises the bar and is a necessary first step</a:t>
            </a:r>
          </a:p>
        </p:txBody>
      </p:sp>
      <p:pic>
        <p:nvPicPr>
          <p:cNvPr id="36898" name="Picture 110" descr="bob.png"/>
          <p:cNvPicPr>
            <a:picLocks noChangeAspect="1"/>
          </p:cNvPicPr>
          <p:nvPr/>
        </p:nvPicPr>
        <p:blipFill>
          <a:blip r:embed="rId10" cstate="screen"/>
          <a:srcRect/>
          <a:stretch>
            <a:fillRect/>
          </a:stretch>
        </p:blipFill>
        <p:spPr bwMode="auto">
          <a:xfrm>
            <a:off x="7620000" y="5638800"/>
            <a:ext cx="914400" cy="941387"/>
          </a:xfrm>
          <a:prstGeom prst="rect">
            <a:avLst/>
          </a:prstGeom>
          <a:noFill/>
          <a:ln w="9525">
            <a:noFill/>
            <a:miter lim="800000"/>
            <a:headEnd/>
            <a:tailEnd/>
          </a:ln>
        </p:spPr>
      </p:pic>
      <p:sp>
        <p:nvSpPr>
          <p:cNvPr id="50" name="Slide Number Placeholder 49"/>
          <p:cNvSpPr>
            <a:spLocks noGrp="1"/>
          </p:cNvSpPr>
          <p:nvPr>
            <p:ph type="sldNum" sz="quarter" idx="12"/>
          </p:nvPr>
        </p:nvSpPr>
        <p:spPr/>
        <p:txBody>
          <a:bodyPr/>
          <a:lstStyle/>
          <a:p>
            <a:pPr>
              <a:defRPr/>
            </a:pPr>
            <a:fld id="{F2DCCCE2-3935-4851-90D9-E3BCFA10FD1E}" type="slidenum">
              <a:rPr lang="en-US"/>
              <a:pPr>
                <a:defRPr/>
              </a:pPr>
              <a:t>37</a:t>
            </a:fld>
            <a:endParaRPr lang="en-US" dirty="0"/>
          </a:p>
        </p:txBody>
      </p:sp>
    </p:spTree>
    <p:custDataLst>
      <p:tags r:id="rId1"/>
    </p:custDataLst>
  </p:cSld>
  <p:clrMapOvr>
    <a:masterClrMapping/>
  </p:clrMapOvr>
  <p:transition advTm="52073">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dirty="0" smtClean="0"/>
              <a:t>Linking with Signal Strength</a:t>
            </a:r>
          </a:p>
        </p:txBody>
      </p:sp>
      <p:sp>
        <p:nvSpPr>
          <p:cNvPr id="4" name="Slide Number Placeholder 3"/>
          <p:cNvSpPr>
            <a:spLocks noGrp="1"/>
          </p:cNvSpPr>
          <p:nvPr>
            <p:ph type="sldNum" sz="quarter" idx="12"/>
          </p:nvPr>
        </p:nvSpPr>
        <p:spPr/>
        <p:txBody>
          <a:bodyPr/>
          <a:lstStyle/>
          <a:p>
            <a:pPr>
              <a:defRPr/>
            </a:pPr>
            <a:fld id="{294EAC90-F5C8-4F65-B02F-72C3B3FFCC85}" type="slidenum">
              <a:rPr lang="en-US"/>
              <a:pPr>
                <a:defRPr/>
              </a:pPr>
              <a:t>38</a:t>
            </a:fld>
            <a:endParaRPr lang="en-US" dirty="0"/>
          </a:p>
        </p:txBody>
      </p:sp>
      <p:sp>
        <p:nvSpPr>
          <p:cNvPr id="6" name="Rectangle 5"/>
          <p:cNvSpPr>
            <a:spLocks noChangeArrowheads="1"/>
          </p:cNvSpPr>
          <p:nvPr/>
        </p:nvSpPr>
        <p:spPr bwMode="auto">
          <a:xfrm>
            <a:off x="609600" y="5486400"/>
            <a:ext cx="7924800" cy="9144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400" dirty="0" smtClean="0">
                <a:latin typeface="+mn-lt"/>
                <a:cs typeface="+mn-cs"/>
              </a:rPr>
              <a:t>Side-channel attack accuracy degrades significantly</a:t>
            </a:r>
          </a:p>
          <a:p>
            <a:pPr marL="168275" lvl="1" algn="ctr" fontAlgn="auto">
              <a:spcBef>
                <a:spcPct val="20000"/>
              </a:spcBef>
              <a:spcAft>
                <a:spcPts val="0"/>
              </a:spcAft>
              <a:defRPr/>
            </a:pPr>
            <a:r>
              <a:rPr lang="en-US" sz="2400" dirty="0" smtClean="0">
                <a:latin typeface="+mn-lt"/>
                <a:cs typeface="+mn-cs"/>
              </a:rPr>
              <a:t>even if attacker tries to use signal strength to link packets</a:t>
            </a:r>
            <a:endParaRPr lang="en-US" sz="2400" dirty="0">
              <a:latin typeface="+mn-lt"/>
              <a:cs typeface="+mn-cs"/>
            </a:endParaRPr>
          </a:p>
        </p:txBody>
      </p:sp>
      <p:pic>
        <p:nvPicPr>
          <p:cNvPr id="1026" name="Picture 2"/>
          <p:cNvPicPr>
            <a:picLocks noChangeAspect="1" noChangeArrowheads="1"/>
          </p:cNvPicPr>
          <p:nvPr/>
        </p:nvPicPr>
        <p:blipFill>
          <a:blip r:embed="rId3"/>
          <a:srcRect/>
          <a:stretch>
            <a:fillRect/>
          </a:stretch>
        </p:blipFill>
        <p:spPr bwMode="auto">
          <a:xfrm>
            <a:off x="228600" y="1676400"/>
            <a:ext cx="5715000" cy="3323786"/>
          </a:xfrm>
          <a:prstGeom prst="rect">
            <a:avLst/>
          </a:prstGeom>
          <a:noFill/>
          <a:ln w="9525">
            <a:noFill/>
            <a:miter lim="800000"/>
            <a:headEnd/>
            <a:tailEnd/>
          </a:ln>
          <a:effectLst/>
        </p:spPr>
      </p:pic>
      <p:sp>
        <p:nvSpPr>
          <p:cNvPr id="7" name="Rectangle 4"/>
          <p:cNvSpPr txBox="1">
            <a:spLocks noChangeArrowheads="1"/>
          </p:cNvSpPr>
          <p:nvPr/>
        </p:nvSpPr>
        <p:spPr bwMode="auto">
          <a:xfrm>
            <a:off x="5867400" y="1600200"/>
            <a:ext cx="30480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69863" marR="0" lvl="0" indent="-169863" algn="l" defTabSz="914400" rtl="0" eaLnBrk="1" fontAlgn="base" latinLnBrk="0" hangingPunct="1">
              <a:lnSpc>
                <a:spcPct val="100000"/>
              </a:lnSpc>
              <a:spcBef>
                <a:spcPct val="20000"/>
              </a:spcBef>
              <a:spcAft>
                <a:spcPct val="0"/>
              </a:spcAft>
              <a:buClrTx/>
              <a:buSzTx/>
              <a:buFont typeface="Arial" charset="0"/>
              <a:buChar char="•"/>
              <a:tabLst/>
              <a:defRPr/>
            </a:pPr>
            <a:r>
              <a:rPr lang="en-US" sz="1600" b="1" dirty="0" smtClean="0">
                <a:latin typeface="+mn-lt"/>
                <a:cs typeface="+mn-cs"/>
              </a:rPr>
              <a:t>Attack</a:t>
            </a:r>
            <a:r>
              <a:rPr lang="en-US" sz="1600" dirty="0" smtClean="0">
                <a:latin typeface="+mn-lt"/>
                <a:cs typeface="+mn-cs"/>
              </a:rPr>
              <a:t>: website finger-printing using  </a:t>
            </a:r>
            <a:r>
              <a:rPr lang="en-US" sz="1600" dirty="0" smtClean="0">
                <a:solidFill>
                  <a:schemeClr val="tx1">
                    <a:lumMod val="65000"/>
                    <a:lumOff val="35000"/>
                  </a:schemeClr>
                </a:solidFill>
                <a:latin typeface="+mn-lt"/>
                <a:cs typeface="+mn-cs"/>
              </a:rPr>
              <a:t>[</a:t>
            </a:r>
            <a:r>
              <a:rPr lang="en-US" sz="1600" dirty="0" err="1" smtClean="0">
                <a:solidFill>
                  <a:schemeClr val="tx1">
                    <a:lumMod val="65000"/>
                    <a:lumOff val="35000"/>
                  </a:schemeClr>
                </a:solidFill>
                <a:latin typeface="+mn-lt"/>
                <a:cs typeface="+mn-cs"/>
              </a:rPr>
              <a:t>Liberatore</a:t>
            </a:r>
            <a:r>
              <a:rPr lang="en-US" sz="1600" dirty="0" smtClean="0">
                <a:solidFill>
                  <a:schemeClr val="tx1">
                    <a:lumMod val="65000"/>
                    <a:lumOff val="35000"/>
                  </a:schemeClr>
                </a:solidFill>
                <a:latin typeface="+mn-lt"/>
                <a:cs typeface="+mn-cs"/>
              </a:rPr>
              <a:t> CCS ‘06]</a:t>
            </a:r>
          </a:p>
          <a:p>
            <a:pPr marL="169863" marR="0" lvl="0" indent="-169863"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Attacker has 5 nodes</a:t>
            </a:r>
            <a:r>
              <a:rPr kumimoji="0" lang="en-US" sz="1600" b="0" i="0" u="none" strike="noStrike" kern="1200" cap="none" spc="0" normalizeH="0" noProof="0" dirty="0" smtClean="0">
                <a:ln>
                  <a:noFill/>
                </a:ln>
                <a:solidFill>
                  <a:schemeClr val="tx1"/>
                </a:solidFill>
                <a:effectLst/>
                <a:uLnTx/>
                <a:uFillTx/>
                <a:latin typeface="+mn-lt"/>
                <a:ea typeface="+mn-ea"/>
                <a:cs typeface="+mn-cs"/>
              </a:rPr>
              <a:t> to record packets’ RSSIs</a:t>
            </a:r>
          </a:p>
          <a:p>
            <a:pPr marL="169863" marR="0" lvl="0" indent="-169863" algn="l" defTabSz="914400" rtl="0" eaLnBrk="1" fontAlgn="base" latinLnBrk="0" hangingPunct="1">
              <a:lnSpc>
                <a:spcPct val="100000"/>
              </a:lnSpc>
              <a:spcBef>
                <a:spcPct val="20000"/>
              </a:spcBef>
              <a:spcAft>
                <a:spcPct val="0"/>
              </a:spcAft>
              <a:buClrTx/>
              <a:buSzTx/>
              <a:buFont typeface="Arial" charset="0"/>
              <a:buChar char="•"/>
              <a:tabLst/>
              <a:defRPr/>
            </a:pPr>
            <a:r>
              <a:rPr lang="en-US" sz="1600" dirty="0" smtClean="0">
                <a:latin typeface="+mn-lt"/>
                <a:cs typeface="+mn-cs"/>
              </a:rPr>
              <a:t>Attacker uses </a:t>
            </a:r>
            <a:r>
              <a:rPr lang="en-US" sz="1600" i="1" dirty="0" smtClean="0">
                <a:latin typeface="+mn-lt"/>
                <a:cs typeface="+mn-cs"/>
              </a:rPr>
              <a:t>k</a:t>
            </a:r>
            <a:r>
              <a:rPr lang="en-US" sz="1600" dirty="0" smtClean="0">
                <a:latin typeface="+mn-lt"/>
                <a:cs typeface="+mn-cs"/>
              </a:rPr>
              <a:t>-means clustering to determine which packets belong to each client. Set of RSSIs is the feature vector.</a:t>
            </a:r>
          </a:p>
          <a:p>
            <a:pPr marL="341313" lvl="1" indent="-171450">
              <a:spcBef>
                <a:spcPct val="20000"/>
              </a:spcBef>
              <a:buFont typeface="Arial" charset="0"/>
              <a:buChar char="•"/>
              <a:defRPr/>
            </a:pPr>
            <a:r>
              <a:rPr lang="en-US" sz="1600" noProof="0" dirty="0" smtClean="0">
                <a:latin typeface="+mn-lt"/>
                <a:cs typeface="+mn-cs"/>
              </a:rPr>
              <a:t>Experiment conservatively assumes that attacker knows </a:t>
            </a:r>
            <a:r>
              <a:rPr lang="en-US" sz="1600" i="1" noProof="0" dirty="0" smtClean="0">
                <a:latin typeface="+mn-lt"/>
                <a:cs typeface="+mn-cs"/>
              </a:rPr>
              <a:t>k</a:t>
            </a:r>
            <a:r>
              <a:rPr lang="en-US" sz="1600" noProof="0" dirty="0" smtClean="0">
                <a:latin typeface="+mn-lt"/>
                <a:cs typeface="+mn-cs"/>
              </a:rPr>
              <a:t> </a:t>
            </a:r>
            <a:endParaRPr kumimoji="0" lang="en-US" sz="1600" b="0" i="0" u="none" strike="noStrike" kern="1200" cap="none" spc="0" normalizeH="0" noProof="0" dirty="0" smtClean="0">
              <a:ln>
                <a:noFill/>
              </a:ln>
              <a:solidFill>
                <a:schemeClr val="tx1"/>
              </a:solidFill>
              <a:effectLst/>
              <a:uLnTx/>
              <a:uFillTx/>
              <a:latin typeface="+mn-lt"/>
              <a:ea typeface="+mn-ea"/>
              <a:cs typeface="+mn-cs"/>
            </a:endParaRPr>
          </a:p>
          <a:p>
            <a:pPr marL="341313" lvl="1" indent="-171450">
              <a:spcBef>
                <a:spcPct val="20000"/>
              </a:spcBef>
              <a:buFont typeface="Arial" charset="0"/>
              <a:buChar char="•"/>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Clustering</a:t>
            </a:r>
            <a:r>
              <a:rPr kumimoji="0" lang="en-US" sz="1600" b="0" i="0" u="none" strike="noStrike" kern="1200" cap="none" spc="0" normalizeH="0" noProof="0" dirty="0" smtClean="0">
                <a:ln>
                  <a:noFill/>
                </a:ln>
                <a:solidFill>
                  <a:schemeClr val="tx1"/>
                </a:solidFill>
                <a:effectLst/>
                <a:uLnTx/>
                <a:uFillTx/>
                <a:latin typeface="+mn-lt"/>
                <a:ea typeface="+mn-ea"/>
                <a:cs typeface="+mn-cs"/>
              </a:rPr>
              <a:t> accuracy &gt; 75% for all experiments</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Why not Time for Data Transport?</a:t>
            </a:r>
          </a:p>
        </p:txBody>
      </p:sp>
      <p:pic>
        <p:nvPicPr>
          <p:cNvPr id="25603" name="Picture 18" descr="dell_laptop_0_0"/>
          <p:cNvPicPr>
            <a:picLocks noChangeAspect="1" noChangeArrowheads="1"/>
          </p:cNvPicPr>
          <p:nvPr/>
        </p:nvPicPr>
        <p:blipFill>
          <a:blip r:embed="rId3" cstate="screen"/>
          <a:srcRect/>
          <a:stretch>
            <a:fillRect/>
          </a:stretch>
        </p:blipFill>
        <p:spPr bwMode="auto">
          <a:xfrm>
            <a:off x="1674813" y="5549900"/>
            <a:ext cx="679450" cy="577850"/>
          </a:xfrm>
          <a:prstGeom prst="rect">
            <a:avLst/>
          </a:prstGeom>
          <a:noFill/>
          <a:ln w="9525">
            <a:noFill/>
            <a:miter lim="800000"/>
            <a:headEnd/>
            <a:tailEnd/>
          </a:ln>
        </p:spPr>
      </p:pic>
      <p:pic>
        <p:nvPicPr>
          <p:cNvPr id="25604" name="Picture 19" descr="ap2"/>
          <p:cNvPicPr>
            <a:picLocks noChangeAspect="1" noChangeArrowheads="1"/>
          </p:cNvPicPr>
          <p:nvPr/>
        </p:nvPicPr>
        <p:blipFill>
          <a:blip r:embed="rId4" cstate="screen"/>
          <a:srcRect/>
          <a:stretch>
            <a:fillRect/>
          </a:stretch>
        </p:blipFill>
        <p:spPr bwMode="auto">
          <a:xfrm>
            <a:off x="6705600" y="5410200"/>
            <a:ext cx="612775" cy="612775"/>
          </a:xfrm>
          <a:prstGeom prst="rect">
            <a:avLst/>
          </a:prstGeom>
          <a:noFill/>
          <a:ln w="9525">
            <a:noFill/>
            <a:miter lim="800000"/>
            <a:headEnd/>
            <a:tailEnd/>
          </a:ln>
        </p:spPr>
      </p:pic>
      <p:pic>
        <p:nvPicPr>
          <p:cNvPr id="25605" name="Picture 20" descr="alice.png"/>
          <p:cNvPicPr>
            <a:picLocks noChangeAspect="1"/>
          </p:cNvPicPr>
          <p:nvPr/>
        </p:nvPicPr>
        <p:blipFill>
          <a:blip r:embed="rId5"/>
          <a:srcRect/>
          <a:stretch>
            <a:fillRect/>
          </a:stretch>
        </p:blipFill>
        <p:spPr bwMode="auto">
          <a:xfrm>
            <a:off x="1219200" y="5334000"/>
            <a:ext cx="688975" cy="701675"/>
          </a:xfrm>
          <a:prstGeom prst="rect">
            <a:avLst/>
          </a:prstGeom>
          <a:noFill/>
          <a:ln w="9525">
            <a:noFill/>
            <a:miter lim="800000"/>
            <a:headEnd/>
            <a:tailEnd/>
          </a:ln>
        </p:spPr>
      </p:pic>
      <p:pic>
        <p:nvPicPr>
          <p:cNvPr id="25606" name="Picture 21" descr="bob.png"/>
          <p:cNvPicPr>
            <a:picLocks noChangeAspect="1"/>
          </p:cNvPicPr>
          <p:nvPr/>
        </p:nvPicPr>
        <p:blipFill>
          <a:blip r:embed="rId6" cstate="screen"/>
          <a:srcRect/>
          <a:stretch>
            <a:fillRect/>
          </a:stretch>
        </p:blipFill>
        <p:spPr bwMode="auto">
          <a:xfrm>
            <a:off x="7170738" y="5376863"/>
            <a:ext cx="687387" cy="706437"/>
          </a:xfrm>
          <a:prstGeom prst="rect">
            <a:avLst/>
          </a:prstGeom>
          <a:noFill/>
          <a:ln w="9525">
            <a:noFill/>
            <a:miter lim="800000"/>
            <a:headEnd/>
            <a:tailEnd/>
          </a:ln>
        </p:spPr>
      </p:pic>
      <p:pic>
        <p:nvPicPr>
          <p:cNvPr id="25607" name="Picture 8" descr="waves"/>
          <p:cNvPicPr>
            <a:picLocks noChangeAspect="1" noChangeArrowheads="1"/>
          </p:cNvPicPr>
          <p:nvPr/>
        </p:nvPicPr>
        <p:blipFill>
          <a:blip r:embed="rId7"/>
          <a:srcRect/>
          <a:stretch>
            <a:fillRect/>
          </a:stretch>
        </p:blipFill>
        <p:spPr bwMode="auto">
          <a:xfrm rot="5617114">
            <a:off x="2266156" y="5534819"/>
            <a:ext cx="511175" cy="439738"/>
          </a:xfrm>
          <a:prstGeom prst="rect">
            <a:avLst/>
          </a:prstGeom>
          <a:noFill/>
          <a:ln w="9525">
            <a:noFill/>
            <a:miter lim="800000"/>
            <a:headEnd/>
            <a:tailEnd/>
          </a:ln>
        </p:spPr>
      </p:pic>
      <p:pic>
        <p:nvPicPr>
          <p:cNvPr id="25608" name="Picture 8" descr="waves"/>
          <p:cNvPicPr>
            <a:picLocks noChangeAspect="1" noChangeArrowheads="1"/>
          </p:cNvPicPr>
          <p:nvPr/>
        </p:nvPicPr>
        <p:blipFill>
          <a:blip r:embed="rId7"/>
          <a:srcRect/>
          <a:stretch>
            <a:fillRect/>
          </a:stretch>
        </p:blipFill>
        <p:spPr bwMode="auto">
          <a:xfrm rot="-5047564">
            <a:off x="6172200" y="5508625"/>
            <a:ext cx="509588" cy="439738"/>
          </a:xfrm>
          <a:prstGeom prst="rect">
            <a:avLst/>
          </a:prstGeom>
          <a:noFill/>
          <a:ln w="9525">
            <a:noFill/>
            <a:miter lim="800000"/>
            <a:headEnd/>
            <a:tailEnd/>
          </a:ln>
        </p:spPr>
      </p:pic>
      <p:sp>
        <p:nvSpPr>
          <p:cNvPr id="25609" name="Content Placeholder 62"/>
          <p:cNvSpPr>
            <a:spLocks noGrp="1"/>
          </p:cNvSpPr>
          <p:nvPr>
            <p:ph idx="1"/>
          </p:nvPr>
        </p:nvSpPr>
        <p:spPr>
          <a:xfrm>
            <a:off x="457200" y="1447800"/>
            <a:ext cx="8229600" cy="2667000"/>
          </a:xfrm>
        </p:spPr>
        <p:txBody>
          <a:bodyPr/>
          <a:lstStyle/>
          <a:p>
            <a:pPr marL="223838" indent="-219075" eaLnBrk="1" hangingPunct="1"/>
            <a:r>
              <a:rPr lang="en-US" sz="2800" smtClean="0"/>
              <a:t>Data messages:</a:t>
            </a:r>
          </a:p>
          <a:p>
            <a:pPr marL="623888" lvl="1" indent="-219075" eaLnBrk="1" hangingPunct="1"/>
            <a:r>
              <a:rPr lang="en-US" sz="2400" b="1" smtClean="0">
                <a:solidFill>
                  <a:srgbClr val="FF0000"/>
                </a:solidFill>
              </a:rPr>
              <a:t>Frequent</a:t>
            </a:r>
            <a:r>
              <a:rPr lang="en-US" sz="2400" smtClean="0">
                <a:solidFill>
                  <a:srgbClr val="FF0000"/>
                </a:solidFill>
              </a:rPr>
              <a:t>: </a:t>
            </a:r>
            <a:r>
              <a:rPr lang="en-US" sz="2400" smtClean="0"/>
              <a:t>sent often to deliver data</a:t>
            </a:r>
            <a:endParaRPr lang="en-US" sz="2000" smtClean="0"/>
          </a:p>
          <a:p>
            <a:pPr marL="623888" lvl="1" indent="-219075" eaLnBrk="1" hangingPunct="1"/>
            <a:r>
              <a:rPr lang="en-US" sz="2400" b="1" smtClean="0">
                <a:solidFill>
                  <a:srgbClr val="FF0000"/>
                </a:solidFill>
              </a:rPr>
              <a:t>Wide interface</a:t>
            </a:r>
            <a:r>
              <a:rPr lang="en-US" sz="2400" smtClean="0">
                <a:solidFill>
                  <a:srgbClr val="FF0000"/>
                </a:solidFill>
              </a:rPr>
              <a:t>: </a:t>
            </a:r>
            <a:r>
              <a:rPr lang="en-US" sz="2400" smtClean="0"/>
              <a:t>many applications, </a:t>
            </a:r>
            <a:r>
              <a:rPr lang="en-US" sz="2400" smtClean="0">
                <a:sym typeface="Symbol" pitchFamily="18" charset="2"/>
              </a:rPr>
              <a:t>many side-channels</a:t>
            </a:r>
            <a:endParaRPr lang="en-US" sz="2400" smtClean="0"/>
          </a:p>
          <a:p>
            <a:pPr marL="623888" lvl="1" indent="-219075" eaLnBrk="1" hangingPunct="1">
              <a:buFont typeface="Arial" charset="0"/>
              <a:buNone/>
            </a:pPr>
            <a:r>
              <a:rPr lang="en-US" sz="2400" smtClean="0">
                <a:sym typeface="Symbol" pitchFamily="18" charset="2"/>
              </a:rPr>
              <a:t> </a:t>
            </a:r>
            <a:r>
              <a:rPr lang="en-US" sz="2400" smtClean="0"/>
              <a:t>Linkability at short timescales is </a:t>
            </a:r>
            <a:r>
              <a:rPr lang="en-US" sz="2400" b="1" smtClean="0">
                <a:solidFill>
                  <a:srgbClr val="FF0000"/>
                </a:solidFill>
              </a:rPr>
              <a:t>NOT</a:t>
            </a:r>
            <a:r>
              <a:rPr lang="en-US" sz="2400" smtClean="0"/>
              <a:t> usually OK</a:t>
            </a:r>
          </a:p>
          <a:p>
            <a:pPr marL="623888" lvl="1" indent="-219075" eaLnBrk="1" hangingPunct="1">
              <a:buFont typeface="Arial" charset="0"/>
              <a:buNone/>
            </a:pPr>
            <a:r>
              <a:rPr lang="en-US" sz="2400" smtClean="0">
                <a:sym typeface="Symbol" pitchFamily="18" charset="2"/>
              </a:rPr>
              <a:t> </a:t>
            </a:r>
            <a:r>
              <a:rPr lang="en-US" sz="2400" smtClean="0"/>
              <a:t>Can </a:t>
            </a:r>
            <a:r>
              <a:rPr lang="en-US" sz="2400" b="1" smtClean="0">
                <a:solidFill>
                  <a:srgbClr val="FF0000"/>
                </a:solidFill>
              </a:rPr>
              <a:t>NOT</a:t>
            </a:r>
            <a:r>
              <a:rPr lang="en-US" sz="2400" smtClean="0"/>
              <a:t> use loosely synchronized time to synchronize </a:t>
            </a:r>
            <a:r>
              <a:rPr lang="en-US" sz="2400" i="1" smtClean="0"/>
              <a:t>i</a:t>
            </a:r>
          </a:p>
        </p:txBody>
      </p:sp>
      <p:sp>
        <p:nvSpPr>
          <p:cNvPr id="33" name="Rectangle 32"/>
          <p:cNvSpPr/>
          <p:nvPr/>
        </p:nvSpPr>
        <p:spPr bwMode="auto">
          <a:xfrm>
            <a:off x="3505200" y="5334000"/>
            <a:ext cx="11430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40" name="Rectangle 39"/>
          <p:cNvSpPr/>
          <p:nvPr/>
        </p:nvSpPr>
        <p:spPr bwMode="auto">
          <a:xfrm>
            <a:off x="3505200" y="5791200"/>
            <a:ext cx="25908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43" name="Rectangle 42"/>
          <p:cNvSpPr/>
          <p:nvPr/>
        </p:nvSpPr>
        <p:spPr bwMode="auto">
          <a:xfrm>
            <a:off x="3505200" y="6248400"/>
            <a:ext cx="6096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44" name="Rectangle 43"/>
          <p:cNvSpPr/>
          <p:nvPr/>
        </p:nvSpPr>
        <p:spPr>
          <a:xfrm>
            <a:off x="3505200" y="4876800"/>
            <a:ext cx="1981200" cy="381000"/>
          </a:xfrm>
          <a:prstGeom prst="rect">
            <a:avLst/>
          </a:prstGeom>
          <a:blipFill>
            <a:blip r:embed="rId8"/>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47" name="Rectangle 45"/>
          <p:cNvSpPr>
            <a:spLocks noChangeArrowheads="1"/>
          </p:cNvSpPr>
          <p:nvPr/>
        </p:nvSpPr>
        <p:spPr bwMode="auto">
          <a:xfrm>
            <a:off x="2895600" y="4876800"/>
            <a:ext cx="609600" cy="381000"/>
          </a:xfrm>
          <a:prstGeom prst="rect">
            <a:avLst/>
          </a:prstGeom>
          <a:solidFill>
            <a:srgbClr val="FFFF00"/>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5615" name="Text Box 8"/>
          <p:cNvSpPr txBox="1">
            <a:spLocks noChangeArrowheads="1"/>
          </p:cNvSpPr>
          <p:nvPr/>
        </p:nvSpPr>
        <p:spPr bwMode="auto">
          <a:xfrm>
            <a:off x="3124200" y="4783138"/>
            <a:ext cx="457200" cy="339725"/>
          </a:xfrm>
          <a:prstGeom prst="rect">
            <a:avLst/>
          </a:prstGeom>
          <a:noFill/>
          <a:ln w="50800" algn="ctr">
            <a:noFill/>
            <a:miter lim="800000"/>
            <a:headEnd/>
            <a:tailEnd/>
          </a:ln>
        </p:spPr>
        <p:txBody>
          <a:bodyPr>
            <a:spAutoFit/>
          </a:bodyPr>
          <a:lstStyle/>
          <a:p>
            <a:r>
              <a:rPr lang="en-US" sz="2400" b="1" baseline="-25000">
                <a:latin typeface="Calibri" pitchFamily="34" charset="0"/>
              </a:rPr>
              <a:t>AB</a:t>
            </a:r>
          </a:p>
        </p:txBody>
      </p:sp>
      <p:sp>
        <p:nvSpPr>
          <p:cNvPr id="49" name="Rectangle 45"/>
          <p:cNvSpPr>
            <a:spLocks noChangeArrowheads="1"/>
          </p:cNvSpPr>
          <p:nvPr/>
        </p:nvSpPr>
        <p:spPr bwMode="auto">
          <a:xfrm>
            <a:off x="2895600" y="5334000"/>
            <a:ext cx="609600" cy="381000"/>
          </a:xfrm>
          <a:prstGeom prst="rect">
            <a:avLst/>
          </a:prstGeom>
          <a:solidFill>
            <a:srgbClr val="FFFF00"/>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5617" name="Text Box 8"/>
          <p:cNvSpPr txBox="1">
            <a:spLocks noChangeArrowheads="1"/>
          </p:cNvSpPr>
          <p:nvPr/>
        </p:nvSpPr>
        <p:spPr bwMode="auto">
          <a:xfrm>
            <a:off x="3124200" y="5240338"/>
            <a:ext cx="457200" cy="339725"/>
          </a:xfrm>
          <a:prstGeom prst="rect">
            <a:avLst/>
          </a:prstGeom>
          <a:noFill/>
          <a:ln w="50800" algn="ctr">
            <a:noFill/>
            <a:miter lim="800000"/>
            <a:headEnd/>
            <a:tailEnd/>
          </a:ln>
        </p:spPr>
        <p:txBody>
          <a:bodyPr>
            <a:spAutoFit/>
          </a:bodyPr>
          <a:lstStyle/>
          <a:p>
            <a:r>
              <a:rPr lang="en-US" sz="2400" b="1" baseline="-25000">
                <a:latin typeface="Calibri" pitchFamily="34" charset="0"/>
              </a:rPr>
              <a:t>AB</a:t>
            </a:r>
          </a:p>
        </p:txBody>
      </p:sp>
      <p:sp>
        <p:nvSpPr>
          <p:cNvPr id="51" name="Rectangle 45"/>
          <p:cNvSpPr>
            <a:spLocks noChangeArrowheads="1"/>
          </p:cNvSpPr>
          <p:nvPr/>
        </p:nvSpPr>
        <p:spPr bwMode="auto">
          <a:xfrm>
            <a:off x="2895600" y="5791200"/>
            <a:ext cx="609600" cy="381000"/>
          </a:xfrm>
          <a:prstGeom prst="rect">
            <a:avLst/>
          </a:prstGeom>
          <a:solidFill>
            <a:srgbClr val="FFFF00"/>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5619" name="Text Box 8"/>
          <p:cNvSpPr txBox="1">
            <a:spLocks noChangeArrowheads="1"/>
          </p:cNvSpPr>
          <p:nvPr/>
        </p:nvSpPr>
        <p:spPr bwMode="auto">
          <a:xfrm>
            <a:off x="3124200" y="5697538"/>
            <a:ext cx="457200" cy="339725"/>
          </a:xfrm>
          <a:prstGeom prst="rect">
            <a:avLst/>
          </a:prstGeom>
          <a:noFill/>
          <a:ln w="50800" algn="ctr">
            <a:noFill/>
            <a:miter lim="800000"/>
            <a:headEnd/>
            <a:tailEnd/>
          </a:ln>
        </p:spPr>
        <p:txBody>
          <a:bodyPr>
            <a:spAutoFit/>
          </a:bodyPr>
          <a:lstStyle/>
          <a:p>
            <a:r>
              <a:rPr lang="en-US" sz="2400" b="1" baseline="-25000">
                <a:latin typeface="Calibri" pitchFamily="34" charset="0"/>
              </a:rPr>
              <a:t>AB</a:t>
            </a:r>
          </a:p>
        </p:txBody>
      </p:sp>
      <p:sp>
        <p:nvSpPr>
          <p:cNvPr id="55" name="Rectangle 45"/>
          <p:cNvSpPr>
            <a:spLocks noChangeArrowheads="1"/>
          </p:cNvSpPr>
          <p:nvPr/>
        </p:nvSpPr>
        <p:spPr bwMode="auto">
          <a:xfrm>
            <a:off x="2895600" y="6248400"/>
            <a:ext cx="609600" cy="381000"/>
          </a:xfrm>
          <a:prstGeom prst="rect">
            <a:avLst/>
          </a:prstGeom>
          <a:solidFill>
            <a:srgbClr val="FFFF00"/>
          </a:solidFill>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fontAlgn="auto">
              <a:spcBef>
                <a:spcPts val="0"/>
              </a:spcBef>
              <a:spcAft>
                <a:spcPts val="0"/>
              </a:spcAft>
              <a:defRPr/>
            </a:pPr>
            <a:r>
              <a:rPr lang="en-US" sz="2400" b="1" i="1" dirty="0">
                <a:solidFill>
                  <a:schemeClr val="tx1"/>
                </a:solidFill>
              </a:rPr>
              <a:t>T</a:t>
            </a:r>
            <a:r>
              <a:rPr lang="en-US" sz="2400" b="1" i="1" baseline="-25000" dirty="0">
                <a:solidFill>
                  <a:schemeClr val="tx1"/>
                </a:solidFill>
              </a:rPr>
              <a:t>i    </a:t>
            </a:r>
            <a:endParaRPr lang="en-US" sz="2400" b="1" i="1" dirty="0">
              <a:solidFill>
                <a:schemeClr val="tx1"/>
              </a:solidFill>
            </a:endParaRPr>
          </a:p>
        </p:txBody>
      </p:sp>
      <p:sp>
        <p:nvSpPr>
          <p:cNvPr id="25621" name="Text Box 8"/>
          <p:cNvSpPr txBox="1">
            <a:spLocks noChangeArrowheads="1"/>
          </p:cNvSpPr>
          <p:nvPr/>
        </p:nvSpPr>
        <p:spPr bwMode="auto">
          <a:xfrm>
            <a:off x="3124200" y="6154738"/>
            <a:ext cx="457200" cy="339725"/>
          </a:xfrm>
          <a:prstGeom prst="rect">
            <a:avLst/>
          </a:prstGeom>
          <a:noFill/>
          <a:ln w="50800" algn="ctr">
            <a:noFill/>
            <a:miter lim="800000"/>
            <a:headEnd/>
            <a:tailEnd/>
          </a:ln>
        </p:spPr>
        <p:txBody>
          <a:bodyPr>
            <a:spAutoFit/>
          </a:bodyPr>
          <a:lstStyle/>
          <a:p>
            <a:r>
              <a:rPr lang="en-US" sz="2400" b="1" baseline="-25000">
                <a:latin typeface="Calibri" pitchFamily="34" charset="0"/>
              </a:rPr>
              <a:t>AB</a:t>
            </a:r>
          </a:p>
        </p:txBody>
      </p:sp>
      <p:sp>
        <p:nvSpPr>
          <p:cNvPr id="25622" name="TextBox 57"/>
          <p:cNvSpPr txBox="1">
            <a:spLocks noChangeArrowheads="1"/>
          </p:cNvSpPr>
          <p:nvPr/>
        </p:nvSpPr>
        <p:spPr bwMode="auto">
          <a:xfrm rot="-5400000">
            <a:off x="2857501" y="4995862"/>
            <a:ext cx="457200" cy="523875"/>
          </a:xfrm>
          <a:prstGeom prst="rect">
            <a:avLst/>
          </a:prstGeom>
          <a:noFill/>
          <a:ln w="9525">
            <a:noFill/>
            <a:miter lim="800000"/>
            <a:headEnd/>
            <a:tailEnd/>
          </a:ln>
        </p:spPr>
        <p:txBody>
          <a:bodyPr>
            <a:spAutoFit/>
          </a:bodyPr>
          <a:lstStyle/>
          <a:p>
            <a:r>
              <a:rPr lang="en-US" sz="2800" b="1">
                <a:solidFill>
                  <a:srgbClr val="FF0000"/>
                </a:solidFill>
                <a:latin typeface="Calibri" pitchFamily="34" charset="0"/>
              </a:rPr>
              <a:t>=</a:t>
            </a:r>
          </a:p>
        </p:txBody>
      </p:sp>
      <p:sp>
        <p:nvSpPr>
          <p:cNvPr id="25623" name="TextBox 58"/>
          <p:cNvSpPr txBox="1">
            <a:spLocks noChangeArrowheads="1"/>
          </p:cNvSpPr>
          <p:nvPr/>
        </p:nvSpPr>
        <p:spPr bwMode="auto">
          <a:xfrm rot="-5400000">
            <a:off x="2852738" y="5453062"/>
            <a:ext cx="457200" cy="523875"/>
          </a:xfrm>
          <a:prstGeom prst="rect">
            <a:avLst/>
          </a:prstGeom>
          <a:noFill/>
          <a:ln w="9525">
            <a:noFill/>
            <a:miter lim="800000"/>
            <a:headEnd/>
            <a:tailEnd/>
          </a:ln>
        </p:spPr>
        <p:txBody>
          <a:bodyPr>
            <a:spAutoFit/>
          </a:bodyPr>
          <a:lstStyle/>
          <a:p>
            <a:r>
              <a:rPr lang="en-US" sz="2800" b="1">
                <a:solidFill>
                  <a:srgbClr val="FF0000"/>
                </a:solidFill>
                <a:latin typeface="Calibri" pitchFamily="34" charset="0"/>
              </a:rPr>
              <a:t>=</a:t>
            </a:r>
          </a:p>
        </p:txBody>
      </p:sp>
      <p:sp>
        <p:nvSpPr>
          <p:cNvPr id="25624" name="TextBox 59"/>
          <p:cNvSpPr txBox="1">
            <a:spLocks noChangeArrowheads="1"/>
          </p:cNvSpPr>
          <p:nvPr/>
        </p:nvSpPr>
        <p:spPr bwMode="auto">
          <a:xfrm rot="-5400000">
            <a:off x="2852738" y="5910262"/>
            <a:ext cx="457200" cy="523875"/>
          </a:xfrm>
          <a:prstGeom prst="rect">
            <a:avLst/>
          </a:prstGeom>
          <a:noFill/>
          <a:ln w="9525">
            <a:noFill/>
            <a:miter lim="800000"/>
            <a:headEnd/>
            <a:tailEnd/>
          </a:ln>
        </p:spPr>
        <p:txBody>
          <a:bodyPr>
            <a:spAutoFit/>
          </a:bodyPr>
          <a:lstStyle/>
          <a:p>
            <a:r>
              <a:rPr lang="en-US" sz="2800" b="1">
                <a:solidFill>
                  <a:srgbClr val="FF0000"/>
                </a:solidFill>
                <a:latin typeface="Calibri" pitchFamily="34" charset="0"/>
              </a:rPr>
              <a:t>=</a:t>
            </a:r>
          </a:p>
        </p:txBody>
      </p:sp>
      <p:pic>
        <p:nvPicPr>
          <p:cNvPr id="25625" name="Picture 4"/>
          <p:cNvPicPr>
            <a:picLocks noChangeAspect="1" noChangeArrowheads="1"/>
          </p:cNvPicPr>
          <p:nvPr/>
        </p:nvPicPr>
        <p:blipFill>
          <a:blip r:embed="rId9"/>
          <a:srcRect/>
          <a:stretch>
            <a:fillRect/>
          </a:stretch>
        </p:blipFill>
        <p:spPr bwMode="auto">
          <a:xfrm>
            <a:off x="2895600" y="3886200"/>
            <a:ext cx="2581275" cy="917575"/>
          </a:xfrm>
          <a:prstGeom prst="rect">
            <a:avLst/>
          </a:prstGeom>
          <a:noFill/>
          <a:ln w="50800" algn="ctr">
            <a:noFill/>
            <a:miter lim="800000"/>
            <a:headEnd/>
            <a:tailEnd/>
          </a:ln>
        </p:spPr>
      </p:pic>
      <p:sp>
        <p:nvSpPr>
          <p:cNvPr id="26" name="Slide Number Placeholder 25"/>
          <p:cNvSpPr>
            <a:spLocks noGrp="1"/>
          </p:cNvSpPr>
          <p:nvPr>
            <p:ph type="sldNum" sz="quarter" idx="12"/>
          </p:nvPr>
        </p:nvSpPr>
        <p:spPr/>
        <p:txBody>
          <a:bodyPr/>
          <a:lstStyle/>
          <a:p>
            <a:pPr>
              <a:defRPr/>
            </a:pPr>
            <a:fld id="{4D960754-C54D-4A15-903D-8BD52723B1AB}" type="slidenum">
              <a:rPr lang="en-US"/>
              <a:pPr>
                <a:defRPr/>
              </a:pPr>
              <a:t>39</a:t>
            </a:fld>
            <a:endParaRPr lang="en-US" dirty="0"/>
          </a:p>
        </p:txBody>
      </p:sp>
    </p:spTree>
  </p:cSld>
  <p:clrMapOvr>
    <a:masterClrMapping/>
  </p:clrMapOvr>
  <p:transition advTm="31902">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p:nvPr/>
        </p:nvGrpSpPr>
        <p:grpSpPr>
          <a:xfrm>
            <a:off x="0" y="-1396"/>
            <a:ext cx="9144000" cy="6859396"/>
            <a:chOff x="0" y="-1395"/>
            <a:chExt cx="9144000" cy="6859396"/>
          </a:xfrm>
        </p:grpSpPr>
        <p:pic>
          <p:nvPicPr>
            <p:cNvPr id="94" name="Picture 93"/>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flipH="1">
              <a:off x="0" y="-1395"/>
              <a:ext cx="9144000" cy="6859396"/>
            </a:xfrm>
            <a:prstGeom prst="rect">
              <a:avLst/>
            </a:prstGeom>
            <a:noFill/>
            <a:ln w="50800" algn="ctr">
              <a:noFill/>
              <a:miter lim="800000"/>
              <a:headEnd/>
              <a:tailEnd/>
            </a:ln>
            <a:effectLst/>
          </p:spPr>
        </p:pic>
        <p:grpSp>
          <p:nvGrpSpPr>
            <p:cNvPr id="3" name="Group 55"/>
            <p:cNvGrpSpPr/>
            <p:nvPr/>
          </p:nvGrpSpPr>
          <p:grpSpPr>
            <a:xfrm>
              <a:off x="381000" y="2438400"/>
              <a:ext cx="6019800" cy="4257675"/>
              <a:chOff x="381000" y="2438400"/>
              <a:chExt cx="6019800" cy="4257675"/>
            </a:xfrm>
          </p:grpSpPr>
          <p:pic>
            <p:nvPicPr>
              <p:cNvPr id="97"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p:spPr>
          </p:pic>
          <p:pic>
            <p:nvPicPr>
              <p:cNvPr id="98"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p:spPr>
          </p:pic>
          <p:pic>
            <p:nvPicPr>
              <p:cNvPr id="99"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p:spPr>
          </p:pic>
          <p:pic>
            <p:nvPicPr>
              <p:cNvPr id="100" name="Picture 6" descr="pacemaker.png"/>
              <p:cNvPicPr>
                <a:picLocks noChangeAspect="1"/>
              </p:cNvPicPr>
              <p:nvPr/>
            </p:nvPicPr>
            <p:blipFill>
              <a:blip r:embed="rId7" cstate="screen"/>
              <a:srcRect/>
              <a:stretch>
                <a:fillRect/>
              </a:stretch>
            </p:blipFill>
            <p:spPr bwMode="auto">
              <a:xfrm>
                <a:off x="914400" y="2438400"/>
                <a:ext cx="946150" cy="946150"/>
              </a:xfrm>
              <a:prstGeom prst="rect">
                <a:avLst/>
              </a:prstGeom>
              <a:noFill/>
              <a:ln w="9525">
                <a:noFill/>
                <a:miter lim="800000"/>
                <a:headEnd/>
                <a:tailEnd/>
              </a:ln>
            </p:spPr>
          </p:pic>
          <p:pic>
            <p:nvPicPr>
              <p:cNvPr id="101" name="Picture 11" descr="nikeipod2.png"/>
              <p:cNvPicPr>
                <a:picLocks noChangeAspect="1"/>
              </p:cNvPicPr>
              <p:nvPr/>
            </p:nvPicPr>
            <p:blipFill>
              <a:blip r:embed="rId8" cstate="screen"/>
              <a:srcRect/>
              <a:stretch>
                <a:fillRect/>
              </a:stretch>
            </p:blipFill>
            <p:spPr bwMode="auto">
              <a:xfrm>
                <a:off x="3962400" y="5638800"/>
                <a:ext cx="685800" cy="1057275"/>
              </a:xfrm>
              <a:prstGeom prst="rect">
                <a:avLst/>
              </a:prstGeom>
              <a:noFill/>
              <a:ln w="9525">
                <a:noFill/>
                <a:miter lim="800000"/>
                <a:headEnd/>
                <a:tailEnd/>
              </a:ln>
            </p:spPr>
          </p:pic>
          <p:cxnSp>
            <p:nvCxnSpPr>
              <p:cNvPr id="102" name="Straight Arrow Connector 101"/>
              <p:cNvCxnSpPr>
                <a:stCxn id="101" idx="3"/>
              </p:cNvCxnSpPr>
              <p:nvPr/>
            </p:nvCxnSpPr>
            <p:spPr>
              <a:xfrm>
                <a:off x="4648200" y="6167438"/>
                <a:ext cx="762000" cy="85724"/>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0800000" flipV="1">
                <a:off x="381000" y="3124200"/>
                <a:ext cx="533400" cy="228600"/>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4" name="Picture 55" descr="cannon.png"/>
              <p:cNvPicPr>
                <a:picLocks noChangeAspect="1"/>
              </p:cNvPicPr>
              <p:nvPr/>
            </p:nvPicPr>
            <p:blipFill>
              <a:blip r:embed="rId9" cstate="screen"/>
              <a:srcRect/>
              <a:stretch>
                <a:fillRect/>
              </a:stretch>
            </p:blipFill>
            <p:spPr bwMode="auto">
              <a:xfrm>
                <a:off x="5867400" y="4267200"/>
                <a:ext cx="481013" cy="346075"/>
              </a:xfrm>
              <a:prstGeom prst="rect">
                <a:avLst/>
              </a:prstGeom>
              <a:noFill/>
              <a:ln w="9525">
                <a:noFill/>
                <a:miter lim="800000"/>
                <a:headEnd/>
                <a:tailEnd/>
              </a:ln>
            </p:spPr>
          </p:pic>
          <p:pic>
            <p:nvPicPr>
              <p:cNvPr id="105" name="Picture 61" descr="kindle.png"/>
              <p:cNvPicPr>
                <a:picLocks noChangeAspect="1"/>
              </p:cNvPicPr>
              <p:nvPr/>
            </p:nvPicPr>
            <p:blipFill>
              <a:blip r:embed="rId10" cstate="screen"/>
              <a:srcRect/>
              <a:stretch>
                <a:fillRect/>
              </a:stretch>
            </p:blipFill>
            <p:spPr bwMode="auto">
              <a:xfrm>
                <a:off x="2667000" y="4953000"/>
                <a:ext cx="1068388" cy="1046163"/>
              </a:xfrm>
              <a:prstGeom prst="rect">
                <a:avLst/>
              </a:prstGeom>
              <a:noFill/>
              <a:ln w="9525">
                <a:noFill/>
                <a:miter lim="800000"/>
                <a:headEnd/>
                <a:tailEnd/>
              </a:ln>
            </p:spPr>
          </p:pic>
          <p:pic>
            <p:nvPicPr>
              <p:cNvPr id="106" name="Picture 105" descr="portablevideo.png"/>
              <p:cNvPicPr>
                <a:picLocks noChangeAspect="1"/>
              </p:cNvPicPr>
              <p:nvPr/>
            </p:nvPicPr>
            <p:blipFill>
              <a:blip r:embed="rId11" cstate="screen"/>
              <a:srcRect/>
              <a:stretch>
                <a:fillRect/>
              </a:stretch>
            </p:blipFill>
            <p:spPr bwMode="auto">
              <a:xfrm>
                <a:off x="2914650" y="3733800"/>
                <a:ext cx="857250" cy="490538"/>
              </a:xfrm>
              <a:prstGeom prst="rect">
                <a:avLst/>
              </a:prstGeom>
              <a:noFill/>
              <a:ln w="9525">
                <a:noFill/>
                <a:miter lim="800000"/>
                <a:headEnd/>
                <a:tailEnd/>
              </a:ln>
            </p:spPr>
          </p:pic>
          <p:pic>
            <p:nvPicPr>
              <p:cNvPr id="107" name="Picture 106" descr="radiowaves2.png"/>
              <p:cNvPicPr>
                <a:picLocks noChangeAspect="1"/>
              </p:cNvPicPr>
              <p:nvPr/>
            </p:nvPicPr>
            <p:blipFill>
              <a:blip r:embed="rId12"/>
              <a:srcRect/>
              <a:stretch>
                <a:fillRect/>
              </a:stretch>
            </p:blipFill>
            <p:spPr bwMode="auto">
              <a:xfrm>
                <a:off x="2971800" y="3352800"/>
                <a:ext cx="609600" cy="457200"/>
              </a:xfrm>
              <a:prstGeom prst="rect">
                <a:avLst/>
              </a:prstGeom>
              <a:noFill/>
              <a:ln w="9525">
                <a:noFill/>
                <a:miter lim="800000"/>
                <a:headEnd/>
                <a:tailEnd/>
              </a:ln>
            </p:spPr>
          </p:pic>
          <p:pic>
            <p:nvPicPr>
              <p:cNvPr id="108" name="Picture 107" descr="radiowaves2.png"/>
              <p:cNvPicPr>
                <a:picLocks noChangeAspect="1"/>
              </p:cNvPicPr>
              <p:nvPr/>
            </p:nvPicPr>
            <p:blipFill>
              <a:blip r:embed="rId12"/>
              <a:srcRect/>
              <a:stretch>
                <a:fillRect/>
              </a:stretch>
            </p:blipFill>
            <p:spPr bwMode="auto">
              <a:xfrm>
                <a:off x="4038600" y="3276600"/>
                <a:ext cx="685800" cy="457200"/>
              </a:xfrm>
              <a:prstGeom prst="rect">
                <a:avLst/>
              </a:prstGeom>
              <a:noFill/>
              <a:ln w="9525">
                <a:noFill/>
                <a:miter lim="800000"/>
                <a:headEnd/>
                <a:tailEnd/>
              </a:ln>
            </p:spPr>
          </p:pic>
          <p:pic>
            <p:nvPicPr>
              <p:cNvPr id="109" name="Picture 108" descr="radiowaves2.png"/>
              <p:cNvPicPr>
                <a:picLocks noChangeAspect="1"/>
              </p:cNvPicPr>
              <p:nvPr/>
            </p:nvPicPr>
            <p:blipFill>
              <a:blip r:embed="rId12"/>
              <a:srcRect/>
              <a:stretch>
                <a:fillRect/>
              </a:stretch>
            </p:blipFill>
            <p:spPr bwMode="auto">
              <a:xfrm>
                <a:off x="2514600" y="3276600"/>
                <a:ext cx="457200" cy="457200"/>
              </a:xfrm>
              <a:prstGeom prst="rect">
                <a:avLst/>
              </a:prstGeom>
              <a:noFill/>
              <a:ln w="9525">
                <a:noFill/>
                <a:miter lim="800000"/>
                <a:headEnd/>
                <a:tailEnd/>
              </a:ln>
            </p:spPr>
          </p:pic>
          <p:pic>
            <p:nvPicPr>
              <p:cNvPr id="110" name="Picture 109" descr="radiowaves2.png"/>
              <p:cNvPicPr>
                <a:picLocks noChangeAspect="1"/>
              </p:cNvPicPr>
              <p:nvPr/>
            </p:nvPicPr>
            <p:blipFill>
              <a:blip r:embed="rId12"/>
              <a:srcRect/>
              <a:stretch>
                <a:fillRect/>
              </a:stretch>
            </p:blipFill>
            <p:spPr bwMode="auto">
              <a:xfrm>
                <a:off x="5791200" y="3810000"/>
                <a:ext cx="609600" cy="457200"/>
              </a:xfrm>
              <a:prstGeom prst="rect">
                <a:avLst/>
              </a:prstGeom>
              <a:noFill/>
              <a:ln w="9525">
                <a:noFill/>
                <a:miter lim="800000"/>
                <a:headEnd/>
                <a:tailEnd/>
              </a:ln>
            </p:spPr>
          </p:pic>
          <p:pic>
            <p:nvPicPr>
              <p:cNvPr id="111" name="Picture 110" descr="radiowaves2.png"/>
              <p:cNvPicPr>
                <a:picLocks noChangeAspect="1"/>
              </p:cNvPicPr>
              <p:nvPr/>
            </p:nvPicPr>
            <p:blipFill>
              <a:blip r:embed="rId13"/>
              <a:srcRect/>
              <a:stretch>
                <a:fillRect/>
              </a:stretch>
            </p:blipFill>
            <p:spPr bwMode="auto">
              <a:xfrm rot="11937795">
                <a:off x="4318702" y="5263579"/>
                <a:ext cx="573476" cy="412750"/>
              </a:xfrm>
              <a:prstGeom prst="rect">
                <a:avLst/>
              </a:prstGeom>
              <a:noFill/>
              <a:ln w="9525">
                <a:noFill/>
                <a:miter lim="800000"/>
                <a:headEnd/>
                <a:tailEnd/>
              </a:ln>
            </p:spPr>
          </p:pic>
          <p:pic>
            <p:nvPicPr>
              <p:cNvPr id="112" name="Picture 111" descr="radiowaves2.png"/>
              <p:cNvPicPr>
                <a:picLocks noChangeAspect="1"/>
              </p:cNvPicPr>
              <p:nvPr/>
            </p:nvPicPr>
            <p:blipFill>
              <a:blip r:embed="rId12"/>
              <a:srcRect/>
              <a:stretch>
                <a:fillRect/>
              </a:stretch>
            </p:blipFill>
            <p:spPr bwMode="auto">
              <a:xfrm>
                <a:off x="1600200" y="4697413"/>
                <a:ext cx="774700" cy="636587"/>
              </a:xfrm>
              <a:prstGeom prst="rect">
                <a:avLst/>
              </a:prstGeom>
              <a:noFill/>
              <a:ln w="9525">
                <a:noFill/>
                <a:miter lim="800000"/>
                <a:headEnd/>
                <a:tailEnd/>
              </a:ln>
            </p:spPr>
          </p:pic>
          <p:pic>
            <p:nvPicPr>
              <p:cNvPr id="113" name="Picture 112" descr="radiowaves2.png"/>
              <p:cNvPicPr>
                <a:picLocks noChangeAspect="1"/>
              </p:cNvPicPr>
              <p:nvPr/>
            </p:nvPicPr>
            <p:blipFill>
              <a:blip r:embed="rId13"/>
              <a:srcRect/>
              <a:stretch>
                <a:fillRect/>
              </a:stretch>
            </p:blipFill>
            <p:spPr bwMode="auto">
              <a:xfrm rot="11253164">
                <a:off x="3195638" y="4686300"/>
                <a:ext cx="614362" cy="503238"/>
              </a:xfrm>
              <a:prstGeom prst="rect">
                <a:avLst/>
              </a:prstGeom>
              <a:noFill/>
              <a:ln w="9525">
                <a:noFill/>
                <a:miter lim="800000"/>
                <a:headEnd/>
                <a:tailEnd/>
              </a:ln>
            </p:spPr>
          </p:pic>
        </p:grpSp>
      </p:grpSp>
      <p:sp>
        <p:nvSpPr>
          <p:cNvPr id="120" name="Rectangle 119"/>
          <p:cNvSpPr/>
          <p:nvPr/>
        </p:nvSpPr>
        <p:spPr>
          <a:xfrm>
            <a:off x="3657600" y="1295400"/>
            <a:ext cx="1828800" cy="76200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Bootstrap</a:t>
            </a:r>
            <a:endParaRPr lang="en-US" sz="2800" dirty="0">
              <a:solidFill>
                <a:schemeClr val="tx1"/>
              </a:solidFill>
            </a:endParaRPr>
          </a:p>
        </p:txBody>
      </p:sp>
      <p:grpSp>
        <p:nvGrpSpPr>
          <p:cNvPr id="5" name="Group 120"/>
          <p:cNvGrpSpPr/>
          <p:nvPr/>
        </p:nvGrpSpPr>
        <p:grpSpPr>
          <a:xfrm>
            <a:off x="1752600" y="2133600"/>
            <a:ext cx="5856288" cy="728663"/>
            <a:chOff x="1752600" y="2133600"/>
            <a:chExt cx="5856288" cy="728663"/>
          </a:xfrm>
          <a:effectLst>
            <a:outerShdw blurRad="50800" dist="38100" dir="2700000" algn="tl" rotWithShape="0">
              <a:prstClr val="black">
                <a:alpha val="40000"/>
              </a:prstClr>
            </a:outerShdw>
          </a:effectLst>
        </p:grpSpPr>
        <p:grpSp>
          <p:nvGrpSpPr>
            <p:cNvPr id="6" name="Group 9"/>
            <p:cNvGrpSpPr>
              <a:grpSpLocks/>
            </p:cNvGrpSpPr>
            <p:nvPr/>
          </p:nvGrpSpPr>
          <p:grpSpPr bwMode="auto">
            <a:xfrm>
              <a:off x="1752600" y="2133600"/>
              <a:ext cx="2590800" cy="685800"/>
              <a:chOff x="2743200" y="2209800"/>
              <a:chExt cx="2590800" cy="685801"/>
            </a:xfrm>
          </p:grpSpPr>
          <p:pic>
            <p:nvPicPr>
              <p:cNvPr id="126" name="Picture 7" descr="postit.png"/>
              <p:cNvPicPr>
                <a:picLocks noChangeAspect="1"/>
              </p:cNvPicPr>
              <p:nvPr/>
            </p:nvPicPr>
            <p:blipFill>
              <a:blip r:embed="rId14" cstate="screen"/>
              <a:srcRect/>
              <a:stretch>
                <a:fillRect/>
              </a:stretch>
            </p:blipFill>
            <p:spPr bwMode="auto">
              <a:xfrm>
                <a:off x="2743200" y="2209801"/>
                <a:ext cx="2590800" cy="685800"/>
              </a:xfrm>
              <a:prstGeom prst="rect">
                <a:avLst/>
              </a:prstGeom>
              <a:noFill/>
              <a:ln w="9525">
                <a:noFill/>
                <a:miter lim="800000"/>
                <a:headEnd/>
                <a:tailEnd/>
              </a:ln>
            </p:spPr>
          </p:pic>
          <p:sp>
            <p:nvSpPr>
              <p:cNvPr id="127" name="TextBox 8"/>
              <p:cNvSpPr txBox="1">
                <a:spLocks noChangeArrowheads="1"/>
              </p:cNvSpPr>
              <p:nvPr/>
            </p:nvSpPr>
            <p:spPr bwMode="auto">
              <a:xfrm>
                <a:off x="2971800" y="2209800"/>
                <a:ext cx="2076450" cy="646114"/>
              </a:xfrm>
              <a:prstGeom prst="rect">
                <a:avLst/>
              </a:prstGeom>
              <a:noFill/>
              <a:ln w="9525">
                <a:noFill/>
                <a:miter lim="800000"/>
                <a:headEnd/>
                <a:tailEnd/>
              </a:ln>
            </p:spPr>
            <p:txBody>
              <a:bodyPr wrap="none">
                <a:spAutoFit/>
              </a:bodyPr>
              <a:lstStyle/>
              <a:p>
                <a:pPr>
                  <a:defRPr/>
                </a:pPr>
                <a:r>
                  <a:rPr lang="en-US" dirty="0">
                    <a:solidFill>
                      <a:schemeClr val="bg1">
                        <a:lumMod val="50000"/>
                      </a:schemeClr>
                    </a:solidFill>
                    <a:latin typeface="Calibri" pitchFamily="34" charset="0"/>
                  </a:rPr>
                  <a:t>SSID: Bob’s Network</a:t>
                </a:r>
              </a:p>
              <a:p>
                <a:pPr>
                  <a:defRPr/>
                </a:pPr>
                <a:r>
                  <a:rPr lang="en-US" dirty="0">
                    <a:solidFill>
                      <a:schemeClr val="bg1">
                        <a:lumMod val="50000"/>
                      </a:schemeClr>
                    </a:solidFill>
                    <a:latin typeface="Calibri" pitchFamily="34" charset="0"/>
                  </a:rPr>
                  <a:t>Secret: 0x2384949…</a:t>
                </a:r>
              </a:p>
            </p:txBody>
          </p:sp>
        </p:grpSp>
        <p:grpSp>
          <p:nvGrpSpPr>
            <p:cNvPr id="7" name="Group 30"/>
            <p:cNvGrpSpPr>
              <a:grpSpLocks/>
            </p:cNvGrpSpPr>
            <p:nvPr/>
          </p:nvGrpSpPr>
          <p:grpSpPr bwMode="auto">
            <a:xfrm>
              <a:off x="5018088" y="2176463"/>
              <a:ext cx="2590800" cy="685800"/>
              <a:chOff x="2743200" y="2209800"/>
              <a:chExt cx="2590800" cy="685801"/>
            </a:xfrm>
          </p:grpSpPr>
          <p:pic>
            <p:nvPicPr>
              <p:cNvPr id="124" name="Picture 31" descr="postit.png"/>
              <p:cNvPicPr>
                <a:picLocks noChangeAspect="1"/>
              </p:cNvPicPr>
              <p:nvPr/>
            </p:nvPicPr>
            <p:blipFill>
              <a:blip r:embed="rId14" cstate="screen"/>
              <a:srcRect/>
              <a:stretch>
                <a:fillRect/>
              </a:stretch>
            </p:blipFill>
            <p:spPr bwMode="auto">
              <a:xfrm>
                <a:off x="2743200" y="2209801"/>
                <a:ext cx="2590800" cy="685800"/>
              </a:xfrm>
              <a:prstGeom prst="rect">
                <a:avLst/>
              </a:prstGeom>
              <a:noFill/>
              <a:ln w="9525">
                <a:noFill/>
                <a:miter lim="800000"/>
                <a:headEnd/>
                <a:tailEnd/>
              </a:ln>
            </p:spPr>
          </p:pic>
          <p:sp>
            <p:nvSpPr>
              <p:cNvPr id="125" name="TextBox 32"/>
              <p:cNvSpPr txBox="1">
                <a:spLocks noChangeArrowheads="1"/>
              </p:cNvSpPr>
              <p:nvPr/>
            </p:nvSpPr>
            <p:spPr bwMode="auto">
              <a:xfrm>
                <a:off x="2971800" y="2209800"/>
                <a:ext cx="1981200" cy="646113"/>
              </a:xfrm>
              <a:prstGeom prst="rect">
                <a:avLst/>
              </a:prstGeom>
              <a:noFill/>
              <a:ln w="9525">
                <a:noFill/>
                <a:miter lim="800000"/>
                <a:headEnd/>
                <a:tailEnd/>
              </a:ln>
            </p:spPr>
            <p:txBody>
              <a:bodyPr>
                <a:spAutoFit/>
              </a:bodyPr>
              <a:lstStyle/>
              <a:p>
                <a:pPr>
                  <a:defRPr/>
                </a:pPr>
                <a:r>
                  <a:rPr lang="en-US" dirty="0">
                    <a:solidFill>
                      <a:schemeClr val="bg1">
                        <a:lumMod val="50000"/>
                      </a:schemeClr>
                    </a:solidFill>
                    <a:latin typeface="Calibri" pitchFamily="34" charset="0"/>
                  </a:rPr>
                  <a:t>Username: Alice</a:t>
                </a:r>
              </a:p>
              <a:p>
                <a:pPr>
                  <a:defRPr/>
                </a:pPr>
                <a:r>
                  <a:rPr lang="en-US" dirty="0">
                    <a:solidFill>
                      <a:schemeClr val="bg1">
                        <a:lumMod val="50000"/>
                      </a:schemeClr>
                    </a:solidFill>
                    <a:latin typeface="Calibri" pitchFamily="34" charset="0"/>
                  </a:rPr>
                  <a:t>Secret: 0x348190…</a:t>
                </a:r>
              </a:p>
            </p:txBody>
          </p:sp>
        </p:grpSp>
      </p:grpSp>
      <p:sp>
        <p:nvSpPr>
          <p:cNvPr id="93" name="Rectangle 92"/>
          <p:cNvSpPr/>
          <p:nvPr/>
        </p:nvSpPr>
        <p:spPr>
          <a:xfrm>
            <a:off x="0" y="0"/>
            <a:ext cx="9144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9" name="Title 1"/>
          <p:cNvSpPr>
            <a:spLocks noGrp="1"/>
          </p:cNvSpPr>
          <p:nvPr>
            <p:ph type="title"/>
          </p:nvPr>
        </p:nvSpPr>
        <p:spPr/>
        <p:txBody>
          <a:bodyPr/>
          <a:lstStyle/>
          <a:p>
            <a:pPr eaLnBrk="1" hangingPunct="1"/>
            <a:r>
              <a:rPr lang="en-US" dirty="0" smtClean="0"/>
              <a:t>Privacy Problems Remain</a:t>
            </a:r>
          </a:p>
        </p:txBody>
      </p:sp>
      <p:grpSp>
        <p:nvGrpSpPr>
          <p:cNvPr id="8" name="Group 99"/>
          <p:cNvGrpSpPr>
            <a:grpSpLocks/>
          </p:cNvGrpSpPr>
          <p:nvPr/>
        </p:nvGrpSpPr>
        <p:grpSpPr bwMode="auto">
          <a:xfrm>
            <a:off x="609600" y="3505200"/>
            <a:ext cx="6324600" cy="838200"/>
            <a:chOff x="609600" y="3505200"/>
            <a:chExt cx="6324600" cy="838200"/>
          </a:xfrm>
          <a:effectLst>
            <a:outerShdw blurRad="50800" dist="38100" dir="2700000" algn="tl" rotWithShape="0">
              <a:prstClr val="black">
                <a:alpha val="40000"/>
              </a:prstClr>
            </a:outerShdw>
          </a:effectLst>
        </p:grpSpPr>
        <p:sp>
          <p:nvSpPr>
            <p:cNvPr id="36" name="Rectangle 35"/>
            <p:cNvSpPr/>
            <p:nvPr/>
          </p:nvSpPr>
          <p:spPr>
            <a:xfrm>
              <a:off x="609600" y="3505200"/>
              <a:ext cx="18288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Discover</a:t>
              </a:r>
              <a:endParaRPr lang="en-US" sz="2800" dirty="0">
                <a:solidFill>
                  <a:schemeClr val="tx1"/>
                </a:solidFill>
              </a:endParaRPr>
            </a:p>
          </p:txBody>
        </p:sp>
        <p:grpSp>
          <p:nvGrpSpPr>
            <p:cNvPr id="9" name="Group 26"/>
            <p:cNvGrpSpPr>
              <a:grpSpLocks/>
            </p:cNvGrpSpPr>
            <p:nvPr/>
          </p:nvGrpSpPr>
          <p:grpSpPr bwMode="auto">
            <a:xfrm>
              <a:off x="2667000" y="3505202"/>
              <a:ext cx="3962400" cy="381000"/>
              <a:chOff x="2744714" y="3352116"/>
              <a:chExt cx="3962400" cy="381311"/>
            </a:xfrm>
          </p:grpSpPr>
          <p:sp>
            <p:nvSpPr>
              <p:cNvPr id="41" name="Rectangle 40"/>
              <p:cNvSpPr/>
              <p:nvPr/>
            </p:nvSpPr>
            <p:spPr bwMode="auto">
              <a:xfrm>
                <a:off x="2744714" y="3352116"/>
                <a:ext cx="1600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probe</a:t>
                </a:r>
                <a:endParaRPr lang="en-US" dirty="0">
                  <a:solidFill>
                    <a:schemeClr val="tx1"/>
                  </a:solidFill>
                </a:endParaRPr>
              </a:p>
            </p:txBody>
          </p:sp>
          <p:sp>
            <p:nvSpPr>
              <p:cNvPr id="43" name="Rectangle 42"/>
              <p:cNvSpPr/>
              <p:nvPr/>
            </p:nvSpPr>
            <p:spPr bwMode="auto">
              <a:xfrm>
                <a:off x="4344914" y="3352116"/>
                <a:ext cx="2362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Is Bob’s Network here?</a:t>
                </a:r>
              </a:p>
            </p:txBody>
          </p:sp>
        </p:grpSp>
        <p:grpSp>
          <p:nvGrpSpPr>
            <p:cNvPr id="10" name="Group 27"/>
            <p:cNvGrpSpPr>
              <a:grpSpLocks/>
            </p:cNvGrpSpPr>
            <p:nvPr/>
          </p:nvGrpSpPr>
          <p:grpSpPr bwMode="auto">
            <a:xfrm>
              <a:off x="2971800" y="3962402"/>
              <a:ext cx="3962400" cy="381000"/>
              <a:chOff x="2744714" y="3352488"/>
              <a:chExt cx="3962400" cy="381311"/>
            </a:xfrm>
          </p:grpSpPr>
          <p:sp>
            <p:nvSpPr>
              <p:cNvPr id="39" name="Rectangle 38"/>
              <p:cNvSpPr/>
              <p:nvPr/>
            </p:nvSpPr>
            <p:spPr bwMode="auto">
              <a:xfrm>
                <a:off x="2744714" y="3352488"/>
                <a:ext cx="1600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beacon</a:t>
                </a:r>
                <a:endParaRPr lang="en-US" dirty="0">
                  <a:solidFill>
                    <a:schemeClr val="tx1"/>
                  </a:solidFill>
                </a:endParaRPr>
              </a:p>
            </p:txBody>
          </p:sp>
          <p:sp>
            <p:nvSpPr>
              <p:cNvPr id="40" name="Rectangle 39"/>
              <p:cNvSpPr/>
              <p:nvPr/>
            </p:nvSpPr>
            <p:spPr bwMode="auto">
              <a:xfrm>
                <a:off x="4344914" y="3352488"/>
                <a:ext cx="2362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Bob’s Network is here</a:t>
                </a:r>
              </a:p>
            </p:txBody>
          </p:sp>
        </p:grpSp>
      </p:grpSp>
      <p:grpSp>
        <p:nvGrpSpPr>
          <p:cNvPr id="11" name="Group 25"/>
          <p:cNvGrpSpPr>
            <a:grpSpLocks/>
          </p:cNvGrpSpPr>
          <p:nvPr/>
        </p:nvGrpSpPr>
        <p:grpSpPr bwMode="auto">
          <a:xfrm>
            <a:off x="7467600" y="4572000"/>
            <a:ext cx="1072580" cy="935634"/>
            <a:chOff x="6400800" y="1066800"/>
            <a:chExt cx="1826910" cy="1593651"/>
          </a:xfrm>
          <a:effectLst>
            <a:outerShdw blurRad="50800" dist="38100" dir="2700000" algn="tl" rotWithShape="0">
              <a:prstClr val="black">
                <a:alpha val="40000"/>
              </a:prstClr>
            </a:outerShdw>
          </a:effectLst>
        </p:grpSpPr>
        <p:pic>
          <p:nvPicPr>
            <p:cNvPr id="84" name="Picture 22" descr="tp.png"/>
            <p:cNvPicPr>
              <a:picLocks noChangeAspect="1"/>
            </p:cNvPicPr>
            <p:nvPr/>
          </p:nvPicPr>
          <p:blipFill>
            <a:blip r:embed="rId15" cstate="screen"/>
            <a:srcRect/>
            <a:stretch>
              <a:fillRect/>
            </a:stretch>
          </p:blipFill>
          <p:spPr bwMode="auto">
            <a:xfrm>
              <a:off x="6781800" y="1447800"/>
              <a:ext cx="1434788" cy="1212651"/>
            </a:xfrm>
            <a:prstGeom prst="rect">
              <a:avLst/>
            </a:prstGeom>
            <a:noFill/>
            <a:ln w="9525">
              <a:noFill/>
              <a:miter lim="800000"/>
              <a:headEnd/>
              <a:tailEnd/>
            </a:ln>
          </p:spPr>
        </p:pic>
        <p:pic>
          <p:nvPicPr>
            <p:cNvPr id="85" name="Picture 68" descr="devil"/>
            <p:cNvPicPr>
              <a:picLocks noChangeAspect="1" noChangeArrowheads="1"/>
            </p:cNvPicPr>
            <p:nvPr/>
          </p:nvPicPr>
          <p:blipFill>
            <a:blip r:embed="rId16" cstate="screen"/>
            <a:srcRect/>
            <a:stretch>
              <a:fillRect/>
            </a:stretch>
          </p:blipFill>
          <p:spPr bwMode="auto">
            <a:xfrm flipH="1">
              <a:off x="6400800" y="1066800"/>
              <a:ext cx="1140354" cy="1089024"/>
            </a:xfrm>
            <a:prstGeom prst="rect">
              <a:avLst/>
            </a:prstGeom>
            <a:noFill/>
            <a:ln w="9525">
              <a:noFill/>
              <a:miter lim="800000"/>
              <a:headEnd/>
              <a:tailEnd/>
            </a:ln>
          </p:spPr>
        </p:pic>
        <p:sp>
          <p:nvSpPr>
            <p:cNvPr id="86" name="Text Box 18"/>
            <p:cNvSpPr txBox="1">
              <a:spLocks noChangeArrowheads="1"/>
            </p:cNvSpPr>
            <p:nvPr/>
          </p:nvSpPr>
          <p:spPr bwMode="auto">
            <a:xfrm rot="374540">
              <a:off x="7263343" y="1612926"/>
              <a:ext cx="964367" cy="340751"/>
            </a:xfrm>
            <a:prstGeom prst="rect">
              <a:avLst/>
            </a:prstGeom>
            <a:noFill/>
            <a:ln w="9525">
              <a:noFill/>
              <a:miter lim="800000"/>
              <a:headEnd/>
              <a:tailEnd/>
            </a:ln>
          </p:spPr>
          <p:txBody>
            <a:bodyPr wrap="none">
              <a:spAutoFit/>
            </a:bodyPr>
            <a:lstStyle/>
            <a:p>
              <a:r>
                <a:rPr lang="en-US" sz="700" b="1" dirty="0" err="1">
                  <a:solidFill>
                    <a:srgbClr val="00FF00"/>
                  </a:solidFill>
                  <a:latin typeface="Courier New" pitchFamily="49" charset="0"/>
                </a:rPr>
                <a:t>tcpdump</a:t>
              </a:r>
              <a:endParaRPr lang="en-US" sz="700" b="1" dirty="0">
                <a:solidFill>
                  <a:srgbClr val="00FF00"/>
                </a:solidFill>
                <a:latin typeface="Courier New" pitchFamily="49" charset="0"/>
              </a:endParaRPr>
            </a:p>
          </p:txBody>
        </p:sp>
      </p:grpSp>
      <p:grpSp>
        <p:nvGrpSpPr>
          <p:cNvPr id="12" name="Group 86"/>
          <p:cNvGrpSpPr/>
          <p:nvPr/>
        </p:nvGrpSpPr>
        <p:grpSpPr>
          <a:xfrm>
            <a:off x="7620000" y="3568514"/>
            <a:ext cx="1066800" cy="815788"/>
            <a:chOff x="7620000" y="3568514"/>
            <a:chExt cx="1066800" cy="815788"/>
          </a:xfrm>
          <a:effectLst>
            <a:outerShdw blurRad="50800" dist="38100" dir="2700000" algn="tl" rotWithShape="0">
              <a:prstClr val="black">
                <a:alpha val="40000"/>
              </a:prstClr>
            </a:outerShdw>
          </a:effectLst>
        </p:grpSpPr>
        <p:sp>
          <p:nvSpPr>
            <p:cNvPr id="88" name="Cloud Callout 87"/>
            <p:cNvSpPr/>
            <p:nvPr/>
          </p:nvSpPr>
          <p:spPr bwMode="auto">
            <a:xfrm>
              <a:off x="7620000" y="3568514"/>
              <a:ext cx="1066800" cy="815788"/>
            </a:xfrm>
            <a:prstGeom prst="cloudCallou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a:lstStyle/>
            <a:p>
              <a:pPr defTabSz="457200" hangingPunct="0">
                <a:lnSpc>
                  <a:spcPct val="104000"/>
                </a:lnSpc>
                <a:buClr>
                  <a:srgbClr val="000000"/>
                </a:buClr>
                <a:buSzPct val="45000"/>
                <a:buFont typeface="Wingdings" charset="2"/>
                <a:buNone/>
                <a:defRPr/>
              </a:pPr>
              <a:endParaRPr lang="en-US">
                <a:latin typeface="Arial" charset="0"/>
                <a:ea typeface="+mn-ea"/>
                <a:cs typeface="+mn-cs"/>
              </a:endParaRPr>
            </a:p>
          </p:txBody>
        </p:sp>
        <p:pic>
          <p:nvPicPr>
            <p:cNvPr id="89" name="Picture 868" descr="Lightbulb.jpg"/>
            <p:cNvPicPr>
              <a:picLocks noChangeAspect="1"/>
            </p:cNvPicPr>
            <p:nvPr/>
          </p:nvPicPr>
          <p:blipFill>
            <a:blip r:embed="rId17" cstate="screen"/>
            <a:srcRect/>
            <a:stretch>
              <a:fillRect/>
            </a:stretch>
          </p:blipFill>
          <p:spPr bwMode="auto">
            <a:xfrm>
              <a:off x="8001000" y="3733800"/>
              <a:ext cx="374941" cy="444127"/>
            </a:xfrm>
            <a:prstGeom prst="rect">
              <a:avLst/>
            </a:prstGeom>
            <a:noFill/>
            <a:ln w="9525">
              <a:noFill/>
              <a:miter lim="800000"/>
              <a:headEnd/>
              <a:tailEnd/>
            </a:ln>
          </p:spPr>
        </p:pic>
      </p:grpSp>
      <p:grpSp>
        <p:nvGrpSpPr>
          <p:cNvPr id="13" name="Group 100"/>
          <p:cNvGrpSpPr>
            <a:grpSpLocks/>
          </p:cNvGrpSpPr>
          <p:nvPr/>
        </p:nvGrpSpPr>
        <p:grpSpPr bwMode="auto">
          <a:xfrm>
            <a:off x="609600" y="4572000"/>
            <a:ext cx="6400800" cy="838200"/>
            <a:chOff x="609600" y="4571316"/>
            <a:chExt cx="6400726" cy="838884"/>
          </a:xfrm>
          <a:effectLst>
            <a:outerShdw blurRad="50800" dist="38100" dir="2700000" algn="tl" rotWithShape="0">
              <a:prstClr val="black">
                <a:alpha val="40000"/>
              </a:prstClr>
            </a:outerShdw>
          </a:effectLst>
        </p:grpSpPr>
        <p:sp>
          <p:nvSpPr>
            <p:cNvPr id="45" name="Rectangle 44"/>
            <p:cNvSpPr/>
            <p:nvPr/>
          </p:nvSpPr>
          <p:spPr bwMode="auto">
            <a:xfrm>
              <a:off x="2666976" y="4571316"/>
              <a:ext cx="1600182"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auth</a:t>
              </a:r>
              <a:endParaRPr lang="en-US" dirty="0">
                <a:solidFill>
                  <a:schemeClr val="tx1"/>
                </a:solidFill>
              </a:endParaRPr>
            </a:p>
          </p:txBody>
        </p:sp>
        <p:sp>
          <p:nvSpPr>
            <p:cNvPr id="47" name="Rectangle 46"/>
            <p:cNvSpPr/>
            <p:nvPr/>
          </p:nvSpPr>
          <p:spPr bwMode="auto">
            <a:xfrm>
              <a:off x="4267158" y="4571316"/>
              <a:ext cx="2362173" cy="381311"/>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Proof that I’m Alice </a:t>
              </a:r>
            </a:p>
          </p:txBody>
        </p:sp>
        <p:sp>
          <p:nvSpPr>
            <p:cNvPr id="49" name="Rectangle 48"/>
            <p:cNvSpPr/>
            <p:nvPr/>
          </p:nvSpPr>
          <p:spPr bwMode="auto">
            <a:xfrm>
              <a:off x="3047972" y="5028889"/>
              <a:ext cx="1600182"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auth</a:t>
              </a:r>
              <a:endParaRPr lang="en-US" dirty="0">
                <a:solidFill>
                  <a:schemeClr val="tx1"/>
                </a:solidFill>
              </a:endParaRPr>
            </a:p>
          </p:txBody>
        </p:sp>
        <p:sp>
          <p:nvSpPr>
            <p:cNvPr id="52" name="Rectangle 51"/>
            <p:cNvSpPr/>
            <p:nvPr/>
          </p:nvSpPr>
          <p:spPr bwMode="auto">
            <a:xfrm>
              <a:off x="4648153" y="5028889"/>
              <a:ext cx="2362173"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Proof that I’m Bob</a:t>
              </a:r>
            </a:p>
          </p:txBody>
        </p:sp>
        <p:sp>
          <p:nvSpPr>
            <p:cNvPr id="55" name="Rectangle 54"/>
            <p:cNvSpPr/>
            <p:nvPr/>
          </p:nvSpPr>
          <p:spPr>
            <a:xfrm>
              <a:off x="609600" y="45713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Authenticate</a:t>
              </a:r>
            </a:p>
            <a:p>
              <a:pPr algn="ctr">
                <a:defRPr/>
              </a:pPr>
              <a:r>
                <a:rPr lang="en-US" sz="2400" dirty="0">
                  <a:solidFill>
                    <a:schemeClr val="tx1"/>
                  </a:solidFill>
                </a:rPr>
                <a:t>and Bind</a:t>
              </a:r>
            </a:p>
          </p:txBody>
        </p:sp>
      </p:grpSp>
      <p:grpSp>
        <p:nvGrpSpPr>
          <p:cNvPr id="14" name="Group 101"/>
          <p:cNvGrpSpPr>
            <a:grpSpLocks/>
          </p:cNvGrpSpPr>
          <p:nvPr/>
        </p:nvGrpSpPr>
        <p:grpSpPr bwMode="auto">
          <a:xfrm>
            <a:off x="609600" y="5638800"/>
            <a:ext cx="6400800" cy="838200"/>
            <a:chOff x="609600" y="5638116"/>
            <a:chExt cx="6400726" cy="838884"/>
          </a:xfrm>
          <a:effectLst>
            <a:outerShdw blurRad="50800" dist="38100" dir="2700000" algn="tl" rotWithShape="0">
              <a:prstClr val="black">
                <a:alpha val="40000"/>
              </a:prstClr>
            </a:outerShdw>
          </a:effectLst>
        </p:grpSpPr>
        <p:sp>
          <p:nvSpPr>
            <p:cNvPr id="57" name="Rectangle 56"/>
            <p:cNvSpPr/>
            <p:nvPr/>
          </p:nvSpPr>
          <p:spPr bwMode="auto">
            <a:xfrm>
              <a:off x="2666976" y="5638116"/>
              <a:ext cx="175258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header  </a:t>
              </a:r>
            </a:p>
          </p:txBody>
        </p:sp>
        <p:sp>
          <p:nvSpPr>
            <p:cNvPr id="60" name="Rectangle 59"/>
            <p:cNvSpPr/>
            <p:nvPr/>
          </p:nvSpPr>
          <p:spPr bwMode="auto">
            <a:xfrm>
              <a:off x="4419556" y="5638116"/>
              <a:ext cx="2209774" cy="381311"/>
            </a:xfrm>
            <a:prstGeom prst="rect">
              <a:avLst/>
            </a:prstGeom>
            <a:blipFill>
              <a:blip r:embed="rId1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61" name="Rectangle 60"/>
            <p:cNvSpPr/>
            <p:nvPr/>
          </p:nvSpPr>
          <p:spPr bwMode="auto">
            <a:xfrm>
              <a:off x="3047972" y="6095689"/>
              <a:ext cx="1676381"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header  </a:t>
              </a:r>
            </a:p>
          </p:txBody>
        </p:sp>
        <p:sp>
          <p:nvSpPr>
            <p:cNvPr id="62" name="Rectangle 61"/>
            <p:cNvSpPr/>
            <p:nvPr/>
          </p:nvSpPr>
          <p:spPr bwMode="auto">
            <a:xfrm>
              <a:off x="4724352" y="6095689"/>
              <a:ext cx="2285974" cy="381311"/>
            </a:xfrm>
            <a:prstGeom prst="rect">
              <a:avLst/>
            </a:prstGeom>
            <a:blipFill>
              <a:blip r:embed="rId1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63" name="Rectangle 62"/>
            <p:cNvSpPr/>
            <p:nvPr/>
          </p:nvSpPr>
          <p:spPr>
            <a:xfrm>
              <a:off x="609600" y="56381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Send Data</a:t>
              </a:r>
              <a:endParaRPr lang="en-US" sz="2800" dirty="0">
                <a:solidFill>
                  <a:schemeClr val="tx1"/>
                </a:solidFill>
              </a:endParaRPr>
            </a:p>
          </p:txBody>
        </p:sp>
      </p:grpSp>
      <p:grpSp>
        <p:nvGrpSpPr>
          <p:cNvPr id="15" name="Group 156"/>
          <p:cNvGrpSpPr>
            <a:grpSpLocks/>
          </p:cNvGrpSpPr>
          <p:nvPr/>
        </p:nvGrpSpPr>
        <p:grpSpPr bwMode="auto">
          <a:xfrm>
            <a:off x="4267200" y="3505200"/>
            <a:ext cx="2743200" cy="1905000"/>
            <a:chOff x="4267200" y="3505200"/>
            <a:chExt cx="2743200" cy="1905000"/>
          </a:xfrm>
          <a:effectLst/>
        </p:grpSpPr>
        <p:sp>
          <p:nvSpPr>
            <p:cNvPr id="67" name="Rectangle 66"/>
            <p:cNvSpPr/>
            <p:nvPr/>
          </p:nvSpPr>
          <p:spPr bwMode="auto">
            <a:xfrm>
              <a:off x="4267200" y="35052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t>Is Bob’s Network here?</a:t>
              </a:r>
              <a:endParaRPr lang="en-US" sz="2000" dirty="0"/>
            </a:p>
          </p:txBody>
        </p:sp>
        <p:sp>
          <p:nvSpPr>
            <p:cNvPr id="68" name="Rectangle 67"/>
            <p:cNvSpPr/>
            <p:nvPr/>
          </p:nvSpPr>
          <p:spPr bwMode="auto">
            <a:xfrm>
              <a:off x="4648200" y="50292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Proof that I’m Bob</a:t>
              </a:r>
            </a:p>
          </p:txBody>
        </p:sp>
        <p:sp>
          <p:nvSpPr>
            <p:cNvPr id="69" name="Rectangle 68"/>
            <p:cNvSpPr/>
            <p:nvPr/>
          </p:nvSpPr>
          <p:spPr bwMode="auto">
            <a:xfrm>
              <a:off x="4572000" y="39624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Bob’s Network is here</a:t>
              </a:r>
            </a:p>
          </p:txBody>
        </p:sp>
      </p:grpSp>
      <p:sp>
        <p:nvSpPr>
          <p:cNvPr id="132" name="Rectangle 131"/>
          <p:cNvSpPr/>
          <p:nvPr/>
        </p:nvSpPr>
        <p:spPr bwMode="auto">
          <a:xfrm>
            <a:off x="2667000" y="5638800"/>
            <a:ext cx="17526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a:t>MAC </a:t>
            </a:r>
            <a:r>
              <a:rPr lang="en-US" sz="1400" dirty="0" err="1"/>
              <a:t>addr</a:t>
            </a:r>
            <a:r>
              <a:rPr lang="en-US" sz="1400" dirty="0"/>
              <a:t>, </a:t>
            </a:r>
            <a:r>
              <a:rPr lang="en-US" sz="1400" dirty="0" err="1"/>
              <a:t>seqno</a:t>
            </a:r>
            <a:r>
              <a:rPr lang="en-US" sz="1400" dirty="0"/>
              <a:t>, …</a:t>
            </a:r>
          </a:p>
        </p:txBody>
      </p:sp>
      <p:sp>
        <p:nvSpPr>
          <p:cNvPr id="133" name="Rectangle 132"/>
          <p:cNvSpPr/>
          <p:nvPr/>
        </p:nvSpPr>
        <p:spPr bwMode="auto">
          <a:xfrm>
            <a:off x="2971800" y="6096000"/>
            <a:ext cx="17526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a:t>MAC </a:t>
            </a:r>
            <a:r>
              <a:rPr lang="en-US" sz="1400" dirty="0" err="1"/>
              <a:t>addr</a:t>
            </a:r>
            <a:r>
              <a:rPr lang="en-US" sz="1400" dirty="0"/>
              <a:t>, </a:t>
            </a:r>
            <a:r>
              <a:rPr lang="en-US" sz="1400" dirty="0" err="1"/>
              <a:t>seqno</a:t>
            </a:r>
            <a:r>
              <a:rPr lang="en-US" sz="1400" dirty="0"/>
              <a:t>, …</a:t>
            </a:r>
          </a:p>
        </p:txBody>
      </p:sp>
      <p:grpSp>
        <p:nvGrpSpPr>
          <p:cNvPr id="4" name="Group 79"/>
          <p:cNvGrpSpPr/>
          <p:nvPr/>
        </p:nvGrpSpPr>
        <p:grpSpPr>
          <a:xfrm>
            <a:off x="1585927" y="2819383"/>
            <a:ext cx="5999182" cy="681679"/>
            <a:chOff x="1585927" y="2819383"/>
            <a:chExt cx="5999182" cy="681679"/>
          </a:xfrm>
          <a:effectLst>
            <a:outerShdw blurRad="50800" dist="38100" dir="2700000" algn="tl" rotWithShape="0">
              <a:prstClr val="black">
                <a:alpha val="40000"/>
              </a:prstClr>
            </a:outerShdw>
          </a:effectLst>
        </p:grpSpPr>
        <p:pic>
          <p:nvPicPr>
            <p:cNvPr id="81" name="Picture 99" descr="radiowaves2.png"/>
            <p:cNvPicPr>
              <a:picLocks noChangeAspect="1"/>
            </p:cNvPicPr>
            <p:nvPr/>
          </p:nvPicPr>
          <p:blipFill>
            <a:blip r:embed="rId12"/>
            <a:srcRect/>
            <a:stretch>
              <a:fillRect/>
            </a:stretch>
          </p:blipFill>
          <p:spPr bwMode="auto">
            <a:xfrm rot="7643821">
              <a:off x="1509727" y="2895583"/>
              <a:ext cx="609600" cy="457200"/>
            </a:xfrm>
            <a:prstGeom prst="rect">
              <a:avLst/>
            </a:prstGeom>
            <a:noFill/>
            <a:ln w="9525">
              <a:noFill/>
              <a:miter lim="800000"/>
              <a:headEnd/>
              <a:tailEnd/>
            </a:ln>
          </p:spPr>
        </p:pic>
        <p:pic>
          <p:nvPicPr>
            <p:cNvPr id="82" name="Picture 99" descr="radiowaves2.png"/>
            <p:cNvPicPr>
              <a:picLocks noChangeAspect="1"/>
            </p:cNvPicPr>
            <p:nvPr/>
          </p:nvPicPr>
          <p:blipFill>
            <a:blip r:embed="rId12"/>
            <a:srcRect/>
            <a:stretch>
              <a:fillRect/>
            </a:stretch>
          </p:blipFill>
          <p:spPr bwMode="auto">
            <a:xfrm rot="14494919">
              <a:off x="7051709" y="2967662"/>
              <a:ext cx="609600" cy="457200"/>
            </a:xfrm>
            <a:prstGeom prst="rect">
              <a:avLst/>
            </a:prstGeom>
            <a:noFill/>
            <a:ln w="9525">
              <a:noFill/>
              <a:miter lim="800000"/>
              <a:headEnd/>
              <a:tailEnd/>
            </a:ln>
          </p:spPr>
        </p:pic>
      </p:grpSp>
      <p:pic>
        <p:nvPicPr>
          <p:cNvPr id="129" name="Picture 48" descr="psp.png"/>
          <p:cNvPicPr>
            <a:picLocks noChangeAspect="1"/>
          </p:cNvPicPr>
          <p:nvPr/>
        </p:nvPicPr>
        <p:blipFill>
          <a:blip r:embed="rId19"/>
          <a:srcRect/>
          <a:stretch>
            <a:fillRect/>
          </a:stretch>
        </p:blipFill>
        <p:spPr bwMode="auto">
          <a:xfrm>
            <a:off x="7543800" y="2667000"/>
            <a:ext cx="712788" cy="538163"/>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6" name="Rectangle 95"/>
          <p:cNvSpPr/>
          <p:nvPr/>
        </p:nvSpPr>
        <p:spPr>
          <a:xfrm>
            <a:off x="609600" y="1524000"/>
            <a:ext cx="8001000" cy="1077218"/>
          </a:xfrm>
          <a:prstGeom prst="rect">
            <a:avLst/>
          </a:prstGeom>
          <a:solidFill>
            <a:schemeClr val="tx2">
              <a:lumMod val="20000"/>
              <a:lumOff val="80000"/>
            </a:schemeClr>
          </a:solidFill>
          <a:ln w="38100">
            <a:noFill/>
          </a:ln>
          <a:effectLst>
            <a:outerShdw blurRad="50800" dist="38100" dir="2700000" algn="tl" rotWithShape="0">
              <a:prstClr val="black">
                <a:alpha val="40000"/>
              </a:prstClr>
            </a:outerShdw>
          </a:effectLst>
        </p:spPr>
        <p:txBody>
          <a:bodyPr wrap="square">
            <a:spAutoFit/>
          </a:bodyPr>
          <a:lstStyle/>
          <a:p>
            <a:pPr algn="ctr">
              <a:defRPr/>
            </a:pPr>
            <a:r>
              <a:rPr lang="en-US" sz="3200" dirty="0" smtClean="0">
                <a:latin typeface="+mj-lt"/>
              </a:rPr>
              <a:t>Many exposed bits are (or can be used as) identifiers that are linked </a:t>
            </a:r>
            <a:r>
              <a:rPr lang="en-US" sz="3200" dirty="0">
                <a:latin typeface="+mj-lt"/>
              </a:rPr>
              <a:t>over time</a:t>
            </a:r>
          </a:p>
        </p:txBody>
      </p:sp>
      <p:pic>
        <p:nvPicPr>
          <p:cNvPr id="71" name="Picture 12" descr="alice.png"/>
          <p:cNvPicPr>
            <a:picLocks noChangeAspect="1"/>
          </p:cNvPicPr>
          <p:nvPr/>
        </p:nvPicPr>
        <p:blipFill>
          <a:blip r:embed="rId20"/>
          <a:srcRect/>
          <a:stretch>
            <a:fillRect/>
          </a:stretch>
        </p:blipFill>
        <p:spPr bwMode="auto">
          <a:xfrm>
            <a:off x="533400" y="2362200"/>
            <a:ext cx="688975" cy="70008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8" name="Picture 13" descr="bob.png"/>
          <p:cNvPicPr>
            <a:picLocks noChangeAspect="1"/>
          </p:cNvPicPr>
          <p:nvPr/>
        </p:nvPicPr>
        <p:blipFill>
          <a:blip r:embed="rId21" cstate="screen"/>
          <a:srcRect/>
          <a:stretch>
            <a:fillRect/>
          </a:stretch>
        </p:blipFill>
        <p:spPr bwMode="auto">
          <a:xfrm>
            <a:off x="8001000" y="2514600"/>
            <a:ext cx="687387" cy="70643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28" name="Picture 48" descr="psp.png"/>
          <p:cNvPicPr>
            <a:picLocks noChangeAspect="1"/>
          </p:cNvPicPr>
          <p:nvPr/>
        </p:nvPicPr>
        <p:blipFill>
          <a:blip r:embed="rId4"/>
          <a:srcRect/>
          <a:stretch>
            <a:fillRect/>
          </a:stretch>
        </p:blipFill>
        <p:spPr bwMode="auto">
          <a:xfrm>
            <a:off x="990600" y="2590800"/>
            <a:ext cx="712788" cy="538163"/>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90" name="Group 89"/>
          <p:cNvGrpSpPr/>
          <p:nvPr/>
        </p:nvGrpSpPr>
        <p:grpSpPr>
          <a:xfrm>
            <a:off x="6781800" y="5562600"/>
            <a:ext cx="2269017" cy="1015663"/>
            <a:chOff x="6781800" y="5562600"/>
            <a:chExt cx="2269017" cy="1015663"/>
          </a:xfrm>
        </p:grpSpPr>
        <p:sp>
          <p:nvSpPr>
            <p:cNvPr id="91" name="TextBox 90"/>
            <p:cNvSpPr txBox="1"/>
            <p:nvPr/>
          </p:nvSpPr>
          <p:spPr>
            <a:xfrm>
              <a:off x="7162800" y="5562600"/>
              <a:ext cx="1888017" cy="1015663"/>
            </a:xfrm>
            <a:prstGeom prst="rect">
              <a:avLst/>
            </a:prstGeom>
            <a:solidFill>
              <a:schemeClr val="bg1"/>
            </a:solidFill>
            <a:effectLst>
              <a:softEdge rad="127000"/>
            </a:effectLst>
          </p:spPr>
          <p:txBody>
            <a:bodyPr wrap="none" rtlCol="0">
              <a:spAutoFit/>
            </a:bodyPr>
            <a:lstStyle/>
            <a:p>
              <a:pPr marL="174625" indent="-174625">
                <a:buFont typeface="Arial" pitchFamily="34" charset="0"/>
                <a:buChar char="•"/>
              </a:pPr>
              <a:r>
                <a:rPr lang="en-US" sz="2000" dirty="0" smtClean="0">
                  <a:latin typeface="+mj-lt"/>
                </a:rPr>
                <a:t>Confidentiality</a:t>
              </a:r>
            </a:p>
            <a:p>
              <a:pPr marL="174625" indent="-174625">
                <a:buFont typeface="Arial" pitchFamily="34" charset="0"/>
                <a:buChar char="•"/>
              </a:pPr>
              <a:r>
                <a:rPr lang="en-US" sz="2000" dirty="0" smtClean="0">
                  <a:latin typeface="+mj-lt"/>
                </a:rPr>
                <a:t>Authenticity</a:t>
              </a:r>
            </a:p>
            <a:p>
              <a:pPr marL="174625" indent="-174625">
                <a:buFont typeface="Arial" pitchFamily="34" charset="0"/>
                <a:buChar char="•"/>
              </a:pPr>
              <a:r>
                <a:rPr lang="en-US" sz="2000" dirty="0" smtClean="0">
                  <a:latin typeface="+mj-lt"/>
                </a:rPr>
                <a:t>Integrity</a:t>
              </a:r>
              <a:endParaRPr lang="en-US" sz="2000" dirty="0">
                <a:latin typeface="+mj-lt"/>
              </a:endParaRPr>
            </a:p>
          </p:txBody>
        </p:sp>
        <p:cxnSp>
          <p:nvCxnSpPr>
            <p:cNvPr id="92" name="Straight Arrow Connector 91"/>
            <p:cNvCxnSpPr>
              <a:stCxn id="91" idx="1"/>
            </p:cNvCxnSpPr>
            <p:nvPr/>
          </p:nvCxnSpPr>
          <p:spPr>
            <a:xfrm rot="10800000">
              <a:off x="6781800" y="5791208"/>
              <a:ext cx="381000" cy="27922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91" idx="1"/>
            </p:cNvCxnSpPr>
            <p:nvPr/>
          </p:nvCxnSpPr>
          <p:spPr>
            <a:xfrm rot="10800000" flipV="1">
              <a:off x="7086600" y="6070431"/>
              <a:ext cx="76200" cy="10176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Slide Number Placeholder 41"/>
          <p:cNvSpPr>
            <a:spLocks noGrp="1"/>
          </p:cNvSpPr>
          <p:nvPr>
            <p:ph type="sldNum" sz="quarter" idx="12"/>
          </p:nvPr>
        </p:nvSpPr>
        <p:spPr/>
        <p:txBody>
          <a:bodyPr/>
          <a:lstStyle/>
          <a:p>
            <a:pPr>
              <a:defRPr/>
            </a:pPr>
            <a:fld id="{1EA08B95-DD47-473B-8614-AEDCD6CE6D97}" type="slidenum">
              <a:rPr lang="en-US">
                <a:solidFill>
                  <a:schemeClr val="bg1">
                    <a:lumMod val="50000"/>
                  </a:schemeClr>
                </a:solidFill>
              </a:rPr>
              <a:pPr>
                <a:defRPr/>
              </a:pPr>
              <a:t>4</a:t>
            </a:fld>
            <a:endParaRPr lang="en-US" dirty="0">
              <a:solidFill>
                <a:schemeClr val="bg1">
                  <a:lumMod val="50000"/>
                </a:schemeClr>
              </a:solidFill>
            </a:endParaRPr>
          </a:p>
        </p:txBody>
      </p:sp>
    </p:spTree>
  </p:cSld>
  <p:clrMapOvr>
    <a:masterClrMapping/>
  </p:clrMapOvr>
  <p:transition advTm="21481">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9742B94-EE74-45A1-9684-878D555FC36F}" type="slidenum">
              <a:rPr lang="en-US"/>
              <a:pPr>
                <a:defRPr/>
              </a:pPr>
              <a:t>40</a:t>
            </a:fld>
            <a:endParaRPr lang="en-US"/>
          </a:p>
        </p:txBody>
      </p:sp>
      <p:sp>
        <p:nvSpPr>
          <p:cNvPr id="37891" name="Rectangle 2"/>
          <p:cNvSpPr>
            <a:spLocks noGrp="1" noChangeArrowheads="1"/>
          </p:cNvSpPr>
          <p:nvPr>
            <p:ph type="title"/>
          </p:nvPr>
        </p:nvSpPr>
        <p:spPr/>
        <p:txBody>
          <a:bodyPr/>
          <a:lstStyle/>
          <a:p>
            <a:pPr eaLnBrk="1" hangingPunct="1"/>
            <a:r>
              <a:rPr lang="en-US" smtClean="0"/>
              <a:t>Future Work</a:t>
            </a:r>
          </a:p>
        </p:txBody>
      </p:sp>
      <p:sp>
        <p:nvSpPr>
          <p:cNvPr id="524292" name="Rectangle 4"/>
          <p:cNvSpPr>
            <a:spLocks noGrp="1" noChangeArrowheads="1"/>
          </p:cNvSpPr>
          <p:nvPr>
            <p:ph type="body" idx="1"/>
          </p:nvPr>
        </p:nvSpPr>
        <p:spPr>
          <a:xfrm>
            <a:off x="381000" y="1600200"/>
            <a:ext cx="8610600" cy="4525963"/>
          </a:xfrm>
        </p:spPr>
        <p:txBody>
          <a:bodyPr/>
          <a:lstStyle/>
          <a:p>
            <a:pPr eaLnBrk="1" hangingPunct="1">
              <a:defRPr/>
            </a:pPr>
            <a:r>
              <a:rPr lang="en-US" sz="2800" dirty="0" smtClean="0"/>
              <a:t>Private, automated bootstrapping </a:t>
            </a:r>
            <a:r>
              <a:rPr lang="en-US" sz="2800" dirty="0" smtClean="0">
                <a:solidFill>
                  <a:schemeClr val="bg1">
                    <a:lumMod val="50000"/>
                  </a:schemeClr>
                </a:solidFill>
              </a:rPr>
              <a:t>[Greenstein, Pang]</a:t>
            </a:r>
          </a:p>
          <a:p>
            <a:pPr lvl="1" eaLnBrk="1" hangingPunct="1">
              <a:defRPr/>
            </a:pPr>
            <a:r>
              <a:rPr lang="en-US" sz="2400" dirty="0" smtClean="0"/>
              <a:t>Leverage transitive trust relationships</a:t>
            </a:r>
          </a:p>
          <a:p>
            <a:pPr lvl="1" eaLnBrk="1" hangingPunct="1">
              <a:defRPr/>
            </a:pPr>
            <a:r>
              <a:rPr lang="en-US" sz="2400" dirty="0" smtClean="0"/>
              <a:t>Leverage device reputation, measurable context</a:t>
            </a:r>
          </a:p>
          <a:p>
            <a:pPr lvl="1" eaLnBrk="1" hangingPunct="1">
              <a:defRPr/>
            </a:pPr>
            <a:endParaRPr lang="en-US" sz="2400" dirty="0" smtClean="0"/>
          </a:p>
          <a:p>
            <a:pPr eaLnBrk="1" hangingPunct="1">
              <a:defRPr/>
            </a:pPr>
            <a:r>
              <a:rPr lang="en-US" sz="2800" dirty="0" smtClean="0"/>
              <a:t>Measuring/defending against PHY layer linking </a:t>
            </a:r>
            <a:r>
              <a:rPr lang="en-US" sz="2800" dirty="0" smtClean="0">
                <a:solidFill>
                  <a:schemeClr val="bg1">
                    <a:lumMod val="50000"/>
                  </a:schemeClr>
                </a:solidFill>
              </a:rPr>
              <a:t>[McCoy]</a:t>
            </a:r>
          </a:p>
          <a:p>
            <a:pPr lvl="1" eaLnBrk="1" hangingPunct="1">
              <a:defRPr/>
            </a:pPr>
            <a:r>
              <a:rPr lang="en-US" sz="2400" dirty="0" smtClean="0"/>
              <a:t>Leverage transmit power control, directional antennas</a:t>
            </a:r>
          </a:p>
          <a:p>
            <a:pPr lvl="1" eaLnBrk="1" hangingPunct="1">
              <a:defRPr/>
            </a:pPr>
            <a:endParaRPr lang="en-US" sz="2400" dirty="0" smtClean="0"/>
          </a:p>
          <a:p>
            <a:pPr eaLnBrk="1" hangingPunct="1">
              <a:defRPr/>
            </a:pPr>
            <a:r>
              <a:rPr lang="en-US" sz="2800" dirty="0" smtClean="0"/>
              <a:t>Masking remaining timing side-channels </a:t>
            </a:r>
            <a:r>
              <a:rPr lang="en-US" sz="2800" dirty="0" smtClean="0">
                <a:solidFill>
                  <a:schemeClr val="bg1">
                    <a:lumMod val="50000"/>
                  </a:schemeClr>
                </a:solidFill>
              </a:rPr>
              <a:t>[Pang]</a:t>
            </a:r>
          </a:p>
          <a:p>
            <a:pPr lvl="1" eaLnBrk="1" hangingPunct="1">
              <a:defRPr/>
            </a:pPr>
            <a:r>
              <a:rPr lang="en-US" sz="2400" dirty="0" smtClean="0"/>
              <a:t>Perform intelligent packet padding/cover traffic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smtClean="0"/>
              <a:t>Packet Format</a:t>
            </a:r>
          </a:p>
        </p:txBody>
      </p:sp>
      <p:sp>
        <p:nvSpPr>
          <p:cNvPr id="9" name="Slide Number Placeholder 8"/>
          <p:cNvSpPr>
            <a:spLocks noGrp="1"/>
          </p:cNvSpPr>
          <p:nvPr>
            <p:ph type="sldNum" sz="quarter" idx="12"/>
          </p:nvPr>
        </p:nvSpPr>
        <p:spPr/>
        <p:txBody>
          <a:bodyPr/>
          <a:lstStyle/>
          <a:p>
            <a:pPr>
              <a:defRPr/>
            </a:pPr>
            <a:fld id="{8BB7B807-00DB-4F96-97FC-DA3731EF41B1}" type="slidenum">
              <a:rPr lang="en-US"/>
              <a:pPr>
                <a:defRPr/>
              </a:pPr>
              <a:t>41</a:t>
            </a:fld>
            <a:endParaRPr lang="en-US" dirty="0"/>
          </a:p>
        </p:txBody>
      </p:sp>
      <p:pic>
        <p:nvPicPr>
          <p:cNvPr id="38916" name="Picture 2"/>
          <p:cNvPicPr>
            <a:picLocks noChangeAspect="1" noChangeArrowheads="1"/>
          </p:cNvPicPr>
          <p:nvPr/>
        </p:nvPicPr>
        <p:blipFill>
          <a:blip r:embed="rId3"/>
          <a:srcRect/>
          <a:stretch>
            <a:fillRect/>
          </a:stretch>
        </p:blipFill>
        <p:spPr bwMode="auto">
          <a:xfrm>
            <a:off x="228600" y="1981200"/>
            <a:ext cx="8686800" cy="765175"/>
          </a:xfrm>
          <a:prstGeom prst="rect">
            <a:avLst/>
          </a:prstGeom>
          <a:noFill/>
          <a:ln w="9525">
            <a:noFill/>
            <a:miter lim="800000"/>
            <a:headEnd/>
            <a:tailEnd/>
          </a:ln>
        </p:spPr>
      </p:pic>
      <p:pic>
        <p:nvPicPr>
          <p:cNvPr id="38917" name="Picture 3"/>
          <p:cNvPicPr>
            <a:picLocks noChangeAspect="1" noChangeArrowheads="1"/>
          </p:cNvPicPr>
          <p:nvPr/>
        </p:nvPicPr>
        <p:blipFill>
          <a:blip r:embed="rId4"/>
          <a:srcRect/>
          <a:stretch>
            <a:fillRect/>
          </a:stretch>
        </p:blipFill>
        <p:spPr bwMode="auto">
          <a:xfrm>
            <a:off x="457200" y="3352800"/>
            <a:ext cx="8201025" cy="844550"/>
          </a:xfrm>
          <a:prstGeom prst="rect">
            <a:avLst/>
          </a:prstGeom>
          <a:noFill/>
          <a:ln w="9525">
            <a:noFill/>
            <a:miter lim="800000"/>
            <a:headEnd/>
            <a:tailEnd/>
          </a:ln>
        </p:spPr>
      </p:pic>
      <p:sp>
        <p:nvSpPr>
          <p:cNvPr id="38918" name="TextBox 9"/>
          <p:cNvSpPr txBox="1">
            <a:spLocks noChangeArrowheads="1"/>
          </p:cNvSpPr>
          <p:nvPr/>
        </p:nvSpPr>
        <p:spPr bwMode="auto">
          <a:xfrm>
            <a:off x="3276600" y="2743200"/>
            <a:ext cx="2663825" cy="369888"/>
          </a:xfrm>
          <a:prstGeom prst="rect">
            <a:avLst/>
          </a:prstGeom>
          <a:noFill/>
          <a:ln w="9525">
            <a:noFill/>
            <a:miter lim="800000"/>
            <a:headEnd/>
            <a:tailEnd/>
          </a:ln>
        </p:spPr>
        <p:txBody>
          <a:bodyPr wrap="none">
            <a:spAutoFit/>
          </a:bodyPr>
          <a:lstStyle/>
          <a:p>
            <a:pPr algn="ctr"/>
            <a:r>
              <a:rPr lang="en-US"/>
              <a:t>Tryst: Discovery/Binding</a:t>
            </a:r>
          </a:p>
        </p:txBody>
      </p:sp>
      <p:sp>
        <p:nvSpPr>
          <p:cNvPr id="38919" name="TextBox 10"/>
          <p:cNvSpPr txBox="1">
            <a:spLocks noChangeArrowheads="1"/>
          </p:cNvSpPr>
          <p:nvPr/>
        </p:nvSpPr>
        <p:spPr bwMode="auto">
          <a:xfrm>
            <a:off x="3352800" y="4191000"/>
            <a:ext cx="2582863" cy="369888"/>
          </a:xfrm>
          <a:prstGeom prst="rect">
            <a:avLst/>
          </a:prstGeom>
          <a:noFill/>
          <a:ln w="9525">
            <a:noFill/>
            <a:miter lim="800000"/>
            <a:headEnd/>
            <a:tailEnd/>
          </a:ln>
        </p:spPr>
        <p:txBody>
          <a:bodyPr wrap="none">
            <a:spAutoFit/>
          </a:bodyPr>
          <a:lstStyle/>
          <a:p>
            <a:pPr algn="ctr"/>
            <a:r>
              <a:rPr lang="en-US"/>
              <a:t>Shroud: Data Transport</a:t>
            </a:r>
          </a:p>
        </p:txBody>
      </p:sp>
      <p:sp>
        <p:nvSpPr>
          <p:cNvPr id="38920" name="TextBox 11"/>
          <p:cNvSpPr txBox="1">
            <a:spLocks noChangeArrowheads="1"/>
          </p:cNvSpPr>
          <p:nvPr/>
        </p:nvSpPr>
        <p:spPr bwMode="auto">
          <a:xfrm>
            <a:off x="1524000" y="1371600"/>
            <a:ext cx="800100" cy="369888"/>
          </a:xfrm>
          <a:prstGeom prst="rect">
            <a:avLst/>
          </a:prstGeom>
          <a:noFill/>
          <a:ln w="9525">
            <a:noFill/>
            <a:miter lim="800000"/>
            <a:headEnd/>
            <a:tailEnd/>
          </a:ln>
        </p:spPr>
        <p:txBody>
          <a:bodyPr wrap="none">
            <a:spAutoFit/>
          </a:bodyPr>
          <a:lstStyle/>
          <a:p>
            <a:r>
              <a:rPr lang="en-US" dirty="0">
                <a:solidFill>
                  <a:schemeClr val="accent1"/>
                </a:solidFill>
              </a:rPr>
              <a:t>Token</a:t>
            </a:r>
          </a:p>
        </p:txBody>
      </p:sp>
      <p:sp>
        <p:nvSpPr>
          <p:cNvPr id="38921" name="TextBox 12"/>
          <p:cNvSpPr txBox="1">
            <a:spLocks noChangeArrowheads="1"/>
          </p:cNvSpPr>
          <p:nvPr/>
        </p:nvSpPr>
        <p:spPr bwMode="auto">
          <a:xfrm>
            <a:off x="4114800" y="1371600"/>
            <a:ext cx="2492375" cy="369888"/>
          </a:xfrm>
          <a:prstGeom prst="rect">
            <a:avLst/>
          </a:prstGeom>
          <a:noFill/>
          <a:ln w="9525">
            <a:noFill/>
            <a:miter lim="800000"/>
            <a:headEnd/>
            <a:tailEnd/>
          </a:ln>
        </p:spPr>
        <p:txBody>
          <a:bodyPr wrap="none">
            <a:spAutoFit/>
          </a:bodyPr>
          <a:lstStyle/>
          <a:p>
            <a:r>
              <a:rPr lang="en-US">
                <a:solidFill>
                  <a:schemeClr val="accent1"/>
                </a:solidFill>
              </a:rPr>
              <a:t>Unencrypted Message</a:t>
            </a:r>
          </a:p>
        </p:txBody>
      </p:sp>
      <p:cxnSp>
        <p:nvCxnSpPr>
          <p:cNvPr id="15" name="Straight Arrow Connector 14"/>
          <p:cNvCxnSpPr/>
          <p:nvPr/>
        </p:nvCxnSpPr>
        <p:spPr>
          <a:xfrm rot="10800000" flipV="1">
            <a:off x="990600" y="1752600"/>
            <a:ext cx="762000" cy="3810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8920" idx="2"/>
          </p:cNvCxnSpPr>
          <p:nvPr/>
        </p:nvCxnSpPr>
        <p:spPr>
          <a:xfrm rot="5400000">
            <a:off x="956469" y="2537619"/>
            <a:ext cx="1763712" cy="1714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86400" y="1752600"/>
            <a:ext cx="838200" cy="3810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8921" idx="2"/>
          </p:cNvCxnSpPr>
          <p:nvPr/>
        </p:nvCxnSpPr>
        <p:spPr>
          <a:xfrm rot="5400000">
            <a:off x="4198938" y="2343150"/>
            <a:ext cx="1763712" cy="5603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926" name="Picture 4"/>
          <p:cNvPicPr>
            <a:picLocks noChangeAspect="1" noChangeArrowheads="1"/>
          </p:cNvPicPr>
          <p:nvPr/>
        </p:nvPicPr>
        <p:blipFill>
          <a:blip r:embed="rId5"/>
          <a:srcRect/>
          <a:stretch>
            <a:fillRect/>
          </a:stretch>
        </p:blipFill>
        <p:spPr bwMode="auto">
          <a:xfrm>
            <a:off x="1219200" y="4800600"/>
            <a:ext cx="6810375" cy="1704975"/>
          </a:xfrm>
          <a:prstGeom prst="rect">
            <a:avLst/>
          </a:prstGeom>
          <a:noFill/>
          <a:ln w="9525">
            <a:solidFill>
              <a:schemeClr val="tx1"/>
            </a:solid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dirty="0" smtClean="0"/>
              <a:t>Protocol Timing Diagram</a:t>
            </a:r>
          </a:p>
        </p:txBody>
      </p:sp>
      <p:sp>
        <p:nvSpPr>
          <p:cNvPr id="4" name="Slide Number Placeholder 3"/>
          <p:cNvSpPr>
            <a:spLocks noGrp="1"/>
          </p:cNvSpPr>
          <p:nvPr>
            <p:ph type="sldNum" sz="quarter" idx="12"/>
          </p:nvPr>
        </p:nvSpPr>
        <p:spPr/>
        <p:txBody>
          <a:bodyPr/>
          <a:lstStyle/>
          <a:p>
            <a:pPr>
              <a:defRPr/>
            </a:pPr>
            <a:fld id="{F0A49AEF-1947-4C38-950D-F7DEAB81892A}" type="slidenum">
              <a:rPr lang="en-US"/>
              <a:pPr>
                <a:defRPr/>
              </a:pPr>
              <a:t>42</a:t>
            </a:fld>
            <a:endParaRPr lang="en-US" dirty="0"/>
          </a:p>
        </p:txBody>
      </p:sp>
      <p:pic>
        <p:nvPicPr>
          <p:cNvPr id="39940" name="Picture 2"/>
          <p:cNvPicPr>
            <a:picLocks noChangeAspect="1" noChangeArrowheads="1"/>
          </p:cNvPicPr>
          <p:nvPr/>
        </p:nvPicPr>
        <p:blipFill>
          <a:blip r:embed="rId3"/>
          <a:srcRect/>
          <a:stretch>
            <a:fillRect/>
          </a:stretch>
        </p:blipFill>
        <p:spPr bwMode="auto">
          <a:xfrm>
            <a:off x="2286000" y="1371600"/>
            <a:ext cx="6172200" cy="5019675"/>
          </a:xfrm>
          <a:prstGeom prst="rect">
            <a:avLst/>
          </a:prstGeom>
          <a:noFill/>
          <a:ln w="9525">
            <a:noFill/>
            <a:miter lim="800000"/>
            <a:headEnd/>
            <a:tailEnd/>
          </a:ln>
        </p:spPr>
      </p:pic>
      <p:sp>
        <p:nvSpPr>
          <p:cNvPr id="7" name="Rectangle 6"/>
          <p:cNvSpPr/>
          <p:nvPr/>
        </p:nvSpPr>
        <p:spPr>
          <a:xfrm>
            <a:off x="609600" y="2057400"/>
            <a:ext cx="1828800" cy="83820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Discover</a:t>
            </a:r>
            <a:endParaRPr lang="en-US" sz="2800" dirty="0">
              <a:solidFill>
                <a:schemeClr val="tx1"/>
              </a:solidFill>
            </a:endParaRPr>
          </a:p>
        </p:txBody>
      </p:sp>
      <p:sp>
        <p:nvSpPr>
          <p:cNvPr id="19" name="Rectangle 18"/>
          <p:cNvSpPr/>
          <p:nvPr/>
        </p:nvSpPr>
        <p:spPr>
          <a:xfrm>
            <a:off x="609600" y="3048000"/>
            <a:ext cx="1828800" cy="83820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Authenticate</a:t>
            </a:r>
          </a:p>
          <a:p>
            <a:pPr algn="ctr">
              <a:defRPr/>
            </a:pPr>
            <a:r>
              <a:rPr lang="en-US" sz="2400" dirty="0">
                <a:solidFill>
                  <a:schemeClr val="tx1"/>
                </a:solidFill>
              </a:rPr>
              <a:t>and Bind</a:t>
            </a:r>
          </a:p>
        </p:txBody>
      </p:sp>
      <p:sp>
        <p:nvSpPr>
          <p:cNvPr id="25" name="Rectangle 24"/>
          <p:cNvSpPr/>
          <p:nvPr/>
        </p:nvSpPr>
        <p:spPr>
          <a:xfrm>
            <a:off x="609600" y="4876800"/>
            <a:ext cx="1828800" cy="83820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Send Data</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Other Protocol Details</a:t>
            </a:r>
          </a:p>
        </p:txBody>
      </p:sp>
      <p:sp>
        <p:nvSpPr>
          <p:cNvPr id="4" name="Slide Number Placeholder 3"/>
          <p:cNvSpPr>
            <a:spLocks noGrp="1"/>
          </p:cNvSpPr>
          <p:nvPr>
            <p:ph type="sldNum" sz="quarter" idx="12"/>
          </p:nvPr>
        </p:nvSpPr>
        <p:spPr/>
        <p:txBody>
          <a:bodyPr/>
          <a:lstStyle/>
          <a:p>
            <a:pPr>
              <a:defRPr/>
            </a:pPr>
            <a:fld id="{028E1106-546F-4B71-A32F-0AE42478529F}" type="slidenum">
              <a:rPr lang="en-US"/>
              <a:pPr>
                <a:defRPr/>
              </a:pPr>
              <a:t>43</a:t>
            </a:fld>
            <a:endParaRPr lang="en-US" dirty="0"/>
          </a:p>
        </p:txBody>
      </p:sp>
      <p:sp>
        <p:nvSpPr>
          <p:cNvPr id="40964" name="Content Placeholder 2"/>
          <p:cNvSpPr>
            <a:spLocks noGrp="1"/>
          </p:cNvSpPr>
          <p:nvPr>
            <p:ph idx="1"/>
          </p:nvPr>
        </p:nvSpPr>
        <p:spPr/>
        <p:txBody>
          <a:bodyPr/>
          <a:lstStyle/>
          <a:p>
            <a:pPr eaLnBrk="1" hangingPunct="1">
              <a:spcBef>
                <a:spcPct val="0"/>
              </a:spcBef>
            </a:pPr>
            <a:r>
              <a:rPr lang="en-US" sz="2400" smtClean="0"/>
              <a:t>Broadcast</a:t>
            </a:r>
          </a:p>
          <a:p>
            <a:pPr lvl="1" eaLnBrk="1" hangingPunct="1">
              <a:spcBef>
                <a:spcPct val="0"/>
              </a:spcBef>
            </a:pPr>
            <a:r>
              <a:rPr lang="en-US" sz="2000" smtClean="0"/>
              <a:t>All broadcast packets routed through the AP</a:t>
            </a:r>
          </a:p>
          <a:p>
            <a:pPr lvl="1" eaLnBrk="1" hangingPunct="1">
              <a:spcBef>
                <a:spcPct val="0"/>
              </a:spcBef>
            </a:pPr>
            <a:r>
              <a:rPr lang="en-US" sz="2000" smtClean="0"/>
              <a:t>Use same shared key for all the clients of the AP</a:t>
            </a:r>
          </a:p>
          <a:p>
            <a:pPr eaLnBrk="1" hangingPunct="1">
              <a:spcBef>
                <a:spcPct val="0"/>
              </a:spcBef>
            </a:pPr>
            <a:r>
              <a:rPr lang="en-US" sz="2400" smtClean="0"/>
              <a:t>Higher-layer binding</a:t>
            </a:r>
          </a:p>
          <a:p>
            <a:pPr lvl="1" eaLnBrk="1" hangingPunct="1">
              <a:spcBef>
                <a:spcPct val="0"/>
              </a:spcBef>
            </a:pPr>
            <a:r>
              <a:rPr lang="en-US" sz="2000" smtClean="0"/>
              <a:t>Clients report “pseudonym MAC address”-to-IP address bindings to AP</a:t>
            </a:r>
          </a:p>
          <a:p>
            <a:pPr lvl="1" eaLnBrk="1" hangingPunct="1">
              <a:spcBef>
                <a:spcPct val="0"/>
              </a:spcBef>
            </a:pPr>
            <a:r>
              <a:rPr lang="en-US" sz="2000" smtClean="0"/>
              <a:t>AP answers all ARP queries</a:t>
            </a:r>
          </a:p>
          <a:p>
            <a:pPr eaLnBrk="1" hangingPunct="1">
              <a:spcBef>
                <a:spcPct val="0"/>
              </a:spcBef>
            </a:pPr>
            <a:r>
              <a:rPr lang="en-US" sz="2400" smtClean="0"/>
              <a:t>Time synchronization and roaming</a:t>
            </a:r>
          </a:p>
          <a:p>
            <a:pPr lvl="1" eaLnBrk="1" hangingPunct="1">
              <a:spcBef>
                <a:spcPct val="0"/>
              </a:spcBef>
            </a:pPr>
            <a:r>
              <a:rPr lang="en-US" sz="2000" smtClean="0"/>
              <a:t>Use protected broadcast to transmit timestamps, same BSSID info</a:t>
            </a:r>
          </a:p>
          <a:p>
            <a:pPr eaLnBrk="1" hangingPunct="1">
              <a:spcBef>
                <a:spcPct val="0"/>
              </a:spcBef>
            </a:pPr>
            <a:r>
              <a:rPr lang="en-US" sz="2400" smtClean="0"/>
              <a:t>Coexistence with 802.11</a:t>
            </a:r>
          </a:p>
          <a:p>
            <a:pPr lvl="1" eaLnBrk="1" hangingPunct="1">
              <a:spcBef>
                <a:spcPct val="0"/>
              </a:spcBef>
            </a:pPr>
            <a:r>
              <a:rPr lang="en-US" sz="2000" smtClean="0"/>
              <a:t>Encapsulate SlyFi in “anonymous” 802.11 frame with unused FC code</a:t>
            </a:r>
          </a:p>
          <a:p>
            <a:pPr lvl="1" eaLnBrk="1" hangingPunct="1">
              <a:spcBef>
                <a:spcPct val="0"/>
              </a:spcBef>
            </a:pPr>
            <a:r>
              <a:rPr lang="en-US" sz="2000" smtClean="0"/>
              <a:t>Clients first search for SlyFi AP, then fall back to non-private AP search</a:t>
            </a:r>
          </a:p>
          <a:p>
            <a:pPr eaLnBrk="1" hangingPunct="1">
              <a:spcBef>
                <a:spcPct val="0"/>
              </a:spcBef>
            </a:pPr>
            <a:r>
              <a:rPr lang="en-US" sz="2400" smtClean="0"/>
              <a:t>Link-layer ACKs</a:t>
            </a:r>
          </a:p>
          <a:p>
            <a:pPr lvl="1" eaLnBrk="1" hangingPunct="1">
              <a:spcBef>
                <a:spcPct val="0"/>
              </a:spcBef>
            </a:pPr>
            <a:r>
              <a:rPr lang="en-US" sz="2000" smtClean="0"/>
              <a:t>If fast enough, just acknowledge last SlyFi token sent</a:t>
            </a:r>
          </a:p>
          <a:p>
            <a:pPr lvl="1" eaLnBrk="1" hangingPunct="1">
              <a:spcBef>
                <a:spcPct val="0"/>
              </a:spcBef>
            </a:pPr>
            <a:r>
              <a:rPr lang="en-US" sz="2000" smtClean="0"/>
              <a:t>Our software implementation uses windowed ACKs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mtClean="0"/>
              <a:t>====== TRYST EVAL ======</a:t>
            </a:r>
          </a:p>
        </p:txBody>
      </p:sp>
      <p:sp>
        <p:nvSpPr>
          <p:cNvPr id="43011" name="Content Placeholder 2"/>
          <p:cNvSpPr>
            <a:spLocks noGrp="1"/>
          </p:cNvSpPr>
          <p:nvPr>
            <p:ph idx="1"/>
          </p:nvPr>
        </p:nvSpPr>
        <p:spPr/>
        <p:txBody>
          <a:bodyPr/>
          <a:lstStyle/>
          <a:p>
            <a:pPr eaLnBrk="1" hangingPunct="1"/>
            <a:endParaRPr lang="en-US" smtClean="0"/>
          </a:p>
        </p:txBody>
      </p:sp>
      <p:sp>
        <p:nvSpPr>
          <p:cNvPr id="4" name="Slide Number Placeholder 3"/>
          <p:cNvSpPr>
            <a:spLocks noGrp="1"/>
          </p:cNvSpPr>
          <p:nvPr>
            <p:ph type="sldNum" sz="quarter" idx="12"/>
          </p:nvPr>
        </p:nvSpPr>
        <p:spPr/>
        <p:txBody>
          <a:bodyPr/>
          <a:lstStyle/>
          <a:p>
            <a:pPr>
              <a:defRPr/>
            </a:pPr>
            <a:fld id="{192DB52B-2989-436C-BC1E-DE01668E4307}" type="slidenum">
              <a:rPr lang="en-US"/>
              <a:pPr>
                <a:defRPr/>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Link Setup Failures</a:t>
            </a:r>
          </a:p>
        </p:txBody>
      </p:sp>
      <p:sp>
        <p:nvSpPr>
          <p:cNvPr id="8" name="Rectangle 7"/>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a:latin typeface="+mn-lt"/>
                <a:cs typeface="+mn-cs"/>
              </a:rPr>
              <a:t>“Encrypt everything” fails to setup many links</a:t>
            </a:r>
          </a:p>
        </p:txBody>
      </p:sp>
      <p:sp>
        <p:nvSpPr>
          <p:cNvPr id="9" name="Slide Number Placeholder 8"/>
          <p:cNvSpPr>
            <a:spLocks noGrp="1"/>
          </p:cNvSpPr>
          <p:nvPr>
            <p:ph type="sldNum" sz="quarter" idx="12"/>
          </p:nvPr>
        </p:nvSpPr>
        <p:spPr/>
        <p:txBody>
          <a:bodyPr/>
          <a:lstStyle/>
          <a:p>
            <a:pPr>
              <a:defRPr/>
            </a:pPr>
            <a:fld id="{17E563D6-E4EF-4902-9EFE-BC748FE55D81}" type="slidenum">
              <a:rPr lang="en-US"/>
              <a:pPr>
                <a:defRPr/>
              </a:pPr>
              <a:t>45</a:t>
            </a:fld>
            <a:endParaRPr lang="en-US" dirty="0"/>
          </a:p>
        </p:txBody>
      </p:sp>
      <p:pic>
        <p:nvPicPr>
          <p:cNvPr id="44037" name="Picture 2"/>
          <p:cNvPicPr>
            <a:picLocks noChangeAspect="1" noChangeArrowheads="1"/>
          </p:cNvPicPr>
          <p:nvPr/>
        </p:nvPicPr>
        <p:blipFill>
          <a:blip r:embed="rId3"/>
          <a:srcRect/>
          <a:stretch>
            <a:fillRect/>
          </a:stretch>
        </p:blipFill>
        <p:spPr bwMode="auto">
          <a:xfrm>
            <a:off x="1143000" y="1219200"/>
            <a:ext cx="7010400" cy="4130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Link Setup Time vs. # Probes</a:t>
            </a:r>
          </a:p>
        </p:txBody>
      </p:sp>
      <p:sp>
        <p:nvSpPr>
          <p:cNvPr id="4" name="Slide Number Placeholder 3"/>
          <p:cNvSpPr>
            <a:spLocks noGrp="1"/>
          </p:cNvSpPr>
          <p:nvPr>
            <p:ph type="sldNum" sz="quarter" idx="12"/>
          </p:nvPr>
        </p:nvSpPr>
        <p:spPr/>
        <p:txBody>
          <a:bodyPr/>
          <a:lstStyle/>
          <a:p>
            <a:pPr>
              <a:defRPr/>
            </a:pPr>
            <a:fld id="{E9F46AB2-D086-4512-B831-7395596A12EC}" type="slidenum">
              <a:rPr lang="en-US"/>
              <a:pPr>
                <a:defRPr/>
              </a:pPr>
              <a:t>46</a:t>
            </a:fld>
            <a:endParaRPr lang="en-US" dirty="0"/>
          </a:p>
        </p:txBody>
      </p:sp>
      <p:pic>
        <p:nvPicPr>
          <p:cNvPr id="45060" name="Picture 2"/>
          <p:cNvPicPr>
            <a:picLocks noChangeAspect="1" noChangeArrowheads="1"/>
          </p:cNvPicPr>
          <p:nvPr/>
        </p:nvPicPr>
        <p:blipFill>
          <a:blip r:embed="rId3"/>
          <a:srcRect/>
          <a:stretch>
            <a:fillRect/>
          </a:stretch>
        </p:blipFill>
        <p:spPr bwMode="auto">
          <a:xfrm>
            <a:off x="1066800" y="1143000"/>
            <a:ext cx="6934200" cy="4151313"/>
          </a:xfrm>
          <a:prstGeom prst="rect">
            <a:avLst/>
          </a:prstGeom>
          <a:noFill/>
          <a:ln w="9525">
            <a:noFill/>
            <a:miter lim="800000"/>
            <a:headEnd/>
            <a:tailEnd/>
          </a:ln>
        </p:spPr>
      </p:pic>
      <p:sp>
        <p:nvSpPr>
          <p:cNvPr id="6" name="Rectangle 5"/>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err="1">
                <a:latin typeface="+mn-lt"/>
                <a:cs typeface="+mn-cs"/>
              </a:rPr>
              <a:t>SlyFi</a:t>
            </a:r>
            <a:r>
              <a:rPr lang="en-US" sz="2800" dirty="0">
                <a:latin typeface="+mn-lt"/>
                <a:cs typeface="+mn-cs"/>
              </a:rPr>
              <a:t> scales as gracefully as 802.11</a:t>
            </a:r>
          </a:p>
        </p:txBody>
      </p:sp>
      <p:sp>
        <p:nvSpPr>
          <p:cNvPr id="7" name="Rectangle 6"/>
          <p:cNvSpPr/>
          <p:nvPr/>
        </p:nvSpPr>
        <p:spPr>
          <a:xfrm>
            <a:off x="3962400" y="5181600"/>
            <a:ext cx="2488823" cy="369332"/>
          </a:xfrm>
          <a:prstGeom prst="rect">
            <a:avLst/>
          </a:prstGeom>
        </p:spPr>
        <p:txBody>
          <a:bodyPr wrap="none">
            <a:spAutoFit/>
          </a:bodyPr>
          <a:lstStyle/>
          <a:p>
            <a:r>
              <a:rPr lang="en-US" dirty="0" smtClean="0">
                <a:solidFill>
                  <a:schemeClr val="bg1">
                    <a:lumMod val="50000"/>
                  </a:schemeClr>
                </a:solidFill>
              </a:rPr>
              <a:t>(no background traffic)</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Link Setup Time Breakdown</a:t>
            </a:r>
          </a:p>
        </p:txBody>
      </p:sp>
      <p:sp>
        <p:nvSpPr>
          <p:cNvPr id="4" name="Slide Number Placeholder 3"/>
          <p:cNvSpPr>
            <a:spLocks noGrp="1"/>
          </p:cNvSpPr>
          <p:nvPr>
            <p:ph type="sldNum" sz="quarter" idx="12"/>
          </p:nvPr>
        </p:nvSpPr>
        <p:spPr/>
        <p:txBody>
          <a:bodyPr/>
          <a:lstStyle/>
          <a:p>
            <a:pPr>
              <a:defRPr/>
            </a:pPr>
            <a:fld id="{A0367BA9-C25C-41E4-A694-F861D28F02FA}" type="slidenum">
              <a:rPr lang="en-US"/>
              <a:pPr>
                <a:defRPr/>
              </a:pPr>
              <a:t>47</a:t>
            </a:fld>
            <a:endParaRPr lang="en-US" dirty="0"/>
          </a:p>
        </p:txBody>
      </p:sp>
      <p:sp>
        <p:nvSpPr>
          <p:cNvPr id="6" name="Rectangle 5"/>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a:latin typeface="+mn-lt"/>
                <a:cs typeface="+mn-cs"/>
              </a:rPr>
              <a:t>“Try all keys” dominates symmetric key time</a:t>
            </a:r>
          </a:p>
        </p:txBody>
      </p:sp>
      <p:pic>
        <p:nvPicPr>
          <p:cNvPr id="46085" name="Picture 2"/>
          <p:cNvPicPr>
            <a:picLocks noChangeAspect="1" noChangeArrowheads="1"/>
          </p:cNvPicPr>
          <p:nvPr/>
        </p:nvPicPr>
        <p:blipFill>
          <a:blip r:embed="rId3"/>
          <a:srcRect/>
          <a:stretch>
            <a:fillRect/>
          </a:stretch>
        </p:blipFill>
        <p:spPr bwMode="auto">
          <a:xfrm>
            <a:off x="533400" y="2230438"/>
            <a:ext cx="8153400" cy="2200275"/>
          </a:xfrm>
          <a:prstGeom prst="rect">
            <a:avLst/>
          </a:prstGeom>
          <a:noFill/>
          <a:ln w="9525">
            <a:noFill/>
            <a:miter lim="800000"/>
            <a:headEnd/>
            <a:tailEnd/>
          </a:ln>
        </p:spPr>
      </p:pic>
      <p:sp>
        <p:nvSpPr>
          <p:cNvPr id="7" name="Rectangle 6"/>
          <p:cNvSpPr/>
          <p:nvPr/>
        </p:nvSpPr>
        <p:spPr>
          <a:xfrm>
            <a:off x="533400" y="3048000"/>
            <a:ext cx="8153400" cy="30480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819400" y="30480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990600" y="4419600"/>
            <a:ext cx="7272055" cy="923330"/>
          </a:xfrm>
          <a:prstGeom prst="rect">
            <a:avLst/>
          </a:prstGeom>
          <a:noFill/>
        </p:spPr>
        <p:txBody>
          <a:bodyPr wrap="none">
            <a:spAutoFit/>
          </a:bodyPr>
          <a:lstStyle/>
          <a:p>
            <a:pPr algn="ctr">
              <a:defRPr/>
            </a:pPr>
            <a:r>
              <a:rPr lang="en-US" dirty="0">
                <a:solidFill>
                  <a:schemeClr val="bg1">
                    <a:lumMod val="50000"/>
                  </a:schemeClr>
                </a:solidFill>
              </a:rPr>
              <a:t>(times are in </a:t>
            </a:r>
            <a:r>
              <a:rPr lang="en-US" dirty="0" err="1" smtClean="0">
                <a:solidFill>
                  <a:schemeClr val="bg1">
                    <a:lumMod val="50000"/>
                  </a:schemeClr>
                </a:solidFill>
              </a:rPr>
              <a:t>msec</a:t>
            </a:r>
            <a:r>
              <a:rPr lang="en-US" dirty="0" smtClean="0">
                <a:solidFill>
                  <a:schemeClr val="bg1">
                    <a:lumMod val="50000"/>
                  </a:schemeClr>
                </a:solidFill>
              </a:rPr>
              <a:t>, no background traffic)</a:t>
            </a:r>
          </a:p>
          <a:p>
            <a:pPr algn="ctr">
              <a:defRPr/>
            </a:pPr>
            <a:endParaRPr lang="en-US" dirty="0" smtClean="0">
              <a:solidFill>
                <a:schemeClr val="bg1">
                  <a:lumMod val="50000"/>
                </a:schemeClr>
              </a:solidFill>
            </a:endParaRPr>
          </a:p>
          <a:p>
            <a:pPr algn="ctr">
              <a:defRPr/>
            </a:pPr>
            <a:r>
              <a:rPr lang="en-US" dirty="0" smtClean="0">
                <a:solidFill>
                  <a:schemeClr val="bg1">
                    <a:lumMod val="50000"/>
                  </a:schemeClr>
                </a:solidFill>
              </a:rPr>
              <a:t>Using software encryption on 256 </a:t>
            </a:r>
            <a:r>
              <a:rPr lang="en-US" dirty="0" err="1">
                <a:solidFill>
                  <a:schemeClr val="bg1">
                    <a:lumMod val="50000"/>
                  </a:schemeClr>
                </a:solidFill>
              </a:rPr>
              <a:t>Mhz</a:t>
            </a:r>
            <a:r>
              <a:rPr lang="en-US" dirty="0">
                <a:solidFill>
                  <a:schemeClr val="bg1">
                    <a:lumMod val="50000"/>
                  </a:schemeClr>
                </a:solidFill>
              </a:rPr>
              <a:t> Geode </a:t>
            </a:r>
            <a:r>
              <a:rPr lang="en-US" dirty="0" smtClean="0">
                <a:solidFill>
                  <a:schemeClr val="bg1">
                    <a:lumMod val="50000"/>
                  </a:schemeClr>
                </a:solidFill>
              </a:rPr>
              <a:t>processor and 802.11a</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t>Token Computation Time</a:t>
            </a:r>
          </a:p>
        </p:txBody>
      </p:sp>
      <p:sp>
        <p:nvSpPr>
          <p:cNvPr id="4" name="Slide Number Placeholder 3"/>
          <p:cNvSpPr>
            <a:spLocks noGrp="1"/>
          </p:cNvSpPr>
          <p:nvPr>
            <p:ph type="sldNum" sz="quarter" idx="12"/>
          </p:nvPr>
        </p:nvSpPr>
        <p:spPr/>
        <p:txBody>
          <a:bodyPr/>
          <a:lstStyle/>
          <a:p>
            <a:pPr>
              <a:defRPr/>
            </a:pPr>
            <a:fld id="{A37B29FF-3B64-413C-9687-7F924CBBD0DC}" type="slidenum">
              <a:rPr lang="en-US"/>
              <a:pPr>
                <a:defRPr/>
              </a:pPr>
              <a:t>48</a:t>
            </a:fld>
            <a:endParaRPr lang="en-US" dirty="0"/>
          </a:p>
        </p:txBody>
      </p:sp>
      <p:sp>
        <p:nvSpPr>
          <p:cNvPr id="6" name="Rectangle 5"/>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a:latin typeface="+mn-lt"/>
                <a:cs typeface="+mn-cs"/>
              </a:rPr>
              <a:t>Token computation time is negligible</a:t>
            </a:r>
          </a:p>
        </p:txBody>
      </p:sp>
      <p:pic>
        <p:nvPicPr>
          <p:cNvPr id="47109" name="Picture 2"/>
          <p:cNvPicPr>
            <a:picLocks noChangeAspect="1" noChangeArrowheads="1"/>
          </p:cNvPicPr>
          <p:nvPr/>
        </p:nvPicPr>
        <p:blipFill>
          <a:blip r:embed="rId3"/>
          <a:srcRect/>
          <a:stretch>
            <a:fillRect/>
          </a:stretch>
        </p:blipFill>
        <p:spPr bwMode="auto">
          <a:xfrm>
            <a:off x="457200" y="2590800"/>
            <a:ext cx="8229600" cy="931863"/>
          </a:xfrm>
          <a:prstGeom prst="rect">
            <a:avLst/>
          </a:prstGeom>
          <a:noFill/>
          <a:ln w="9525">
            <a:noFill/>
            <a:miter lim="800000"/>
            <a:headEnd/>
            <a:tailEnd/>
          </a:ln>
        </p:spPr>
      </p:pic>
      <p:sp>
        <p:nvSpPr>
          <p:cNvPr id="7" name="TextBox 6"/>
          <p:cNvSpPr txBox="1"/>
          <p:nvPr/>
        </p:nvSpPr>
        <p:spPr>
          <a:xfrm>
            <a:off x="1676400" y="3962400"/>
            <a:ext cx="5611087" cy="1015663"/>
          </a:xfrm>
          <a:prstGeom prst="rect">
            <a:avLst/>
          </a:prstGeom>
          <a:noFill/>
        </p:spPr>
        <p:txBody>
          <a:bodyPr wrap="none">
            <a:spAutoFit/>
          </a:bodyPr>
          <a:lstStyle/>
          <a:p>
            <a:pPr algn="ctr">
              <a:defRPr/>
            </a:pPr>
            <a:r>
              <a:rPr lang="en-US" sz="2000" dirty="0">
                <a:solidFill>
                  <a:schemeClr val="bg1">
                    <a:lumMod val="50000"/>
                  </a:schemeClr>
                </a:solidFill>
              </a:rPr>
              <a:t>(Once every 5 minutes</a:t>
            </a:r>
            <a:r>
              <a:rPr lang="en-US" sz="2000" dirty="0" smtClean="0">
                <a:solidFill>
                  <a:schemeClr val="bg1">
                    <a:lumMod val="50000"/>
                  </a:schemeClr>
                </a:solidFill>
              </a:rPr>
              <a:t>)</a:t>
            </a:r>
          </a:p>
          <a:p>
            <a:pPr algn="ctr">
              <a:defRPr/>
            </a:pPr>
            <a:endParaRPr lang="en-US" sz="2000" dirty="0">
              <a:solidFill>
                <a:schemeClr val="bg1">
                  <a:lumMod val="50000"/>
                </a:schemeClr>
              </a:solidFill>
            </a:endParaRPr>
          </a:p>
          <a:p>
            <a:pPr algn="ctr">
              <a:defRPr/>
            </a:pPr>
            <a:r>
              <a:rPr lang="en-US" sz="2000" dirty="0" smtClean="0">
                <a:solidFill>
                  <a:schemeClr val="bg1">
                    <a:lumMod val="50000"/>
                  </a:schemeClr>
                </a:solidFill>
              </a:rPr>
              <a:t>Using software AES, 256 </a:t>
            </a:r>
            <a:r>
              <a:rPr lang="en-US" sz="2000" dirty="0" err="1" smtClean="0">
                <a:solidFill>
                  <a:schemeClr val="bg1">
                    <a:lumMod val="50000"/>
                  </a:schemeClr>
                </a:solidFill>
              </a:rPr>
              <a:t>Mhz</a:t>
            </a:r>
            <a:r>
              <a:rPr lang="en-US" sz="2000" dirty="0" smtClean="0">
                <a:solidFill>
                  <a:schemeClr val="bg1">
                    <a:lumMod val="50000"/>
                  </a:schemeClr>
                </a:solidFill>
              </a:rPr>
              <a:t> Geode processor</a:t>
            </a:r>
            <a:endParaRPr lang="en-US" sz="20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 SHROUD EVAL ======</a:t>
            </a:r>
          </a:p>
        </p:txBody>
      </p:sp>
      <p:sp>
        <p:nvSpPr>
          <p:cNvPr id="48131" name="Content Placeholder 2"/>
          <p:cNvSpPr>
            <a:spLocks noGrp="1"/>
          </p:cNvSpPr>
          <p:nvPr>
            <p:ph idx="1"/>
          </p:nvPr>
        </p:nvSpPr>
        <p:spPr/>
        <p:txBody>
          <a:bodyPr/>
          <a:lstStyle/>
          <a:p>
            <a:pPr eaLnBrk="1" hangingPunct="1"/>
            <a:endParaRPr lang="en-US" smtClean="0"/>
          </a:p>
        </p:txBody>
      </p:sp>
      <p:sp>
        <p:nvSpPr>
          <p:cNvPr id="4" name="Slide Number Placeholder 3"/>
          <p:cNvSpPr>
            <a:spLocks noGrp="1"/>
          </p:cNvSpPr>
          <p:nvPr>
            <p:ph type="sldNum" sz="quarter" idx="12"/>
          </p:nvPr>
        </p:nvSpPr>
        <p:spPr/>
        <p:txBody>
          <a:bodyPr/>
          <a:lstStyle/>
          <a:p>
            <a:pPr>
              <a:defRPr/>
            </a:pPr>
            <a:fld id="{915E7A01-6E9A-49DB-BF26-1F3F38ED5EC9}" type="slidenum">
              <a:rPr lang="en-US"/>
              <a:pPr>
                <a:defRPr/>
              </a:pPr>
              <a:t>49</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6"/>
          <p:cNvGrpSpPr/>
          <p:nvPr/>
        </p:nvGrpSpPr>
        <p:grpSpPr>
          <a:xfrm>
            <a:off x="0" y="-1396"/>
            <a:ext cx="9144000" cy="6859396"/>
            <a:chOff x="0" y="-1395"/>
            <a:chExt cx="9144000" cy="6859396"/>
          </a:xfrm>
        </p:grpSpPr>
        <p:pic>
          <p:nvPicPr>
            <p:cNvPr id="88" name="Picture 87"/>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flipH="1">
              <a:off x="0" y="-1395"/>
              <a:ext cx="9144000" cy="6859396"/>
            </a:xfrm>
            <a:prstGeom prst="rect">
              <a:avLst/>
            </a:prstGeom>
            <a:noFill/>
            <a:ln w="50800" algn="ctr">
              <a:noFill/>
              <a:miter lim="800000"/>
              <a:headEnd/>
              <a:tailEnd/>
            </a:ln>
            <a:effectLst/>
          </p:spPr>
        </p:pic>
        <p:grpSp>
          <p:nvGrpSpPr>
            <p:cNvPr id="3" name="Group 55"/>
            <p:cNvGrpSpPr/>
            <p:nvPr/>
          </p:nvGrpSpPr>
          <p:grpSpPr>
            <a:xfrm>
              <a:off x="381000" y="2438400"/>
              <a:ext cx="6019800" cy="4257675"/>
              <a:chOff x="381000" y="2438400"/>
              <a:chExt cx="6019800" cy="4257675"/>
            </a:xfrm>
          </p:grpSpPr>
          <p:pic>
            <p:nvPicPr>
              <p:cNvPr id="90"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p:spPr>
          </p:pic>
          <p:pic>
            <p:nvPicPr>
              <p:cNvPr id="91"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p:spPr>
          </p:pic>
          <p:pic>
            <p:nvPicPr>
              <p:cNvPr id="92"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p:spPr>
          </p:pic>
          <p:pic>
            <p:nvPicPr>
              <p:cNvPr id="93" name="Picture 6" descr="pacemaker.png"/>
              <p:cNvPicPr>
                <a:picLocks noChangeAspect="1"/>
              </p:cNvPicPr>
              <p:nvPr/>
            </p:nvPicPr>
            <p:blipFill>
              <a:blip r:embed="rId7" cstate="screen"/>
              <a:srcRect/>
              <a:stretch>
                <a:fillRect/>
              </a:stretch>
            </p:blipFill>
            <p:spPr bwMode="auto">
              <a:xfrm>
                <a:off x="914400" y="2438400"/>
                <a:ext cx="946150" cy="946150"/>
              </a:xfrm>
              <a:prstGeom prst="rect">
                <a:avLst/>
              </a:prstGeom>
              <a:noFill/>
              <a:ln w="9525">
                <a:noFill/>
                <a:miter lim="800000"/>
                <a:headEnd/>
                <a:tailEnd/>
              </a:ln>
            </p:spPr>
          </p:pic>
          <p:pic>
            <p:nvPicPr>
              <p:cNvPr id="94" name="Picture 11" descr="nikeipod2.png"/>
              <p:cNvPicPr>
                <a:picLocks noChangeAspect="1"/>
              </p:cNvPicPr>
              <p:nvPr/>
            </p:nvPicPr>
            <p:blipFill>
              <a:blip r:embed="rId8" cstate="screen"/>
              <a:srcRect/>
              <a:stretch>
                <a:fillRect/>
              </a:stretch>
            </p:blipFill>
            <p:spPr bwMode="auto">
              <a:xfrm>
                <a:off x="3962400" y="5638800"/>
                <a:ext cx="685800" cy="1057275"/>
              </a:xfrm>
              <a:prstGeom prst="rect">
                <a:avLst/>
              </a:prstGeom>
              <a:noFill/>
              <a:ln w="9525">
                <a:noFill/>
                <a:miter lim="800000"/>
                <a:headEnd/>
                <a:tailEnd/>
              </a:ln>
            </p:spPr>
          </p:pic>
          <p:cxnSp>
            <p:nvCxnSpPr>
              <p:cNvPr id="95" name="Straight Arrow Connector 94"/>
              <p:cNvCxnSpPr>
                <a:stCxn id="94" idx="3"/>
              </p:cNvCxnSpPr>
              <p:nvPr/>
            </p:nvCxnSpPr>
            <p:spPr>
              <a:xfrm>
                <a:off x="4648200" y="6167438"/>
                <a:ext cx="762000" cy="85724"/>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0800000" flipV="1">
                <a:off x="381000" y="3124200"/>
                <a:ext cx="533400" cy="228600"/>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7" name="Picture 55" descr="cannon.png"/>
              <p:cNvPicPr>
                <a:picLocks noChangeAspect="1"/>
              </p:cNvPicPr>
              <p:nvPr/>
            </p:nvPicPr>
            <p:blipFill>
              <a:blip r:embed="rId9" cstate="screen"/>
              <a:srcRect/>
              <a:stretch>
                <a:fillRect/>
              </a:stretch>
            </p:blipFill>
            <p:spPr bwMode="auto">
              <a:xfrm>
                <a:off x="5867400" y="4267200"/>
                <a:ext cx="481013" cy="346075"/>
              </a:xfrm>
              <a:prstGeom prst="rect">
                <a:avLst/>
              </a:prstGeom>
              <a:noFill/>
              <a:ln w="9525">
                <a:noFill/>
                <a:miter lim="800000"/>
                <a:headEnd/>
                <a:tailEnd/>
              </a:ln>
            </p:spPr>
          </p:pic>
          <p:pic>
            <p:nvPicPr>
              <p:cNvPr id="98" name="Picture 61" descr="kindle.png"/>
              <p:cNvPicPr>
                <a:picLocks noChangeAspect="1"/>
              </p:cNvPicPr>
              <p:nvPr/>
            </p:nvPicPr>
            <p:blipFill>
              <a:blip r:embed="rId10" cstate="screen"/>
              <a:srcRect/>
              <a:stretch>
                <a:fillRect/>
              </a:stretch>
            </p:blipFill>
            <p:spPr bwMode="auto">
              <a:xfrm>
                <a:off x="2667000" y="4953000"/>
                <a:ext cx="1068388" cy="1046163"/>
              </a:xfrm>
              <a:prstGeom prst="rect">
                <a:avLst/>
              </a:prstGeom>
              <a:noFill/>
              <a:ln w="9525">
                <a:noFill/>
                <a:miter lim="800000"/>
                <a:headEnd/>
                <a:tailEnd/>
              </a:ln>
            </p:spPr>
          </p:pic>
          <p:pic>
            <p:nvPicPr>
              <p:cNvPr id="99" name="Picture 83" descr="portablevideo.png"/>
              <p:cNvPicPr>
                <a:picLocks noChangeAspect="1"/>
              </p:cNvPicPr>
              <p:nvPr/>
            </p:nvPicPr>
            <p:blipFill>
              <a:blip r:embed="rId11" cstate="screen"/>
              <a:srcRect/>
              <a:stretch>
                <a:fillRect/>
              </a:stretch>
            </p:blipFill>
            <p:spPr bwMode="auto">
              <a:xfrm>
                <a:off x="2914650" y="3733800"/>
                <a:ext cx="857250" cy="490538"/>
              </a:xfrm>
              <a:prstGeom prst="rect">
                <a:avLst/>
              </a:prstGeom>
              <a:noFill/>
              <a:ln w="9525">
                <a:noFill/>
                <a:miter lim="800000"/>
                <a:headEnd/>
                <a:tailEnd/>
              </a:ln>
            </p:spPr>
          </p:pic>
          <p:pic>
            <p:nvPicPr>
              <p:cNvPr id="100" name="Picture 99" descr="radiowaves2.png"/>
              <p:cNvPicPr>
                <a:picLocks noChangeAspect="1"/>
              </p:cNvPicPr>
              <p:nvPr/>
            </p:nvPicPr>
            <p:blipFill>
              <a:blip r:embed="rId12"/>
              <a:srcRect/>
              <a:stretch>
                <a:fillRect/>
              </a:stretch>
            </p:blipFill>
            <p:spPr bwMode="auto">
              <a:xfrm>
                <a:off x="2971800" y="3352800"/>
                <a:ext cx="609600" cy="457200"/>
              </a:xfrm>
              <a:prstGeom prst="rect">
                <a:avLst/>
              </a:prstGeom>
              <a:noFill/>
              <a:ln w="9525">
                <a:noFill/>
                <a:miter lim="800000"/>
                <a:headEnd/>
                <a:tailEnd/>
              </a:ln>
            </p:spPr>
          </p:pic>
          <p:pic>
            <p:nvPicPr>
              <p:cNvPr id="101" name="Picture 100" descr="radiowaves2.png"/>
              <p:cNvPicPr>
                <a:picLocks noChangeAspect="1"/>
              </p:cNvPicPr>
              <p:nvPr/>
            </p:nvPicPr>
            <p:blipFill>
              <a:blip r:embed="rId12"/>
              <a:srcRect/>
              <a:stretch>
                <a:fillRect/>
              </a:stretch>
            </p:blipFill>
            <p:spPr bwMode="auto">
              <a:xfrm>
                <a:off x="4038600" y="3276600"/>
                <a:ext cx="685800" cy="457200"/>
              </a:xfrm>
              <a:prstGeom prst="rect">
                <a:avLst/>
              </a:prstGeom>
              <a:noFill/>
              <a:ln w="9525">
                <a:noFill/>
                <a:miter lim="800000"/>
                <a:headEnd/>
                <a:tailEnd/>
              </a:ln>
            </p:spPr>
          </p:pic>
          <p:pic>
            <p:nvPicPr>
              <p:cNvPr id="102" name="Picture 101" descr="radiowaves2.png"/>
              <p:cNvPicPr>
                <a:picLocks noChangeAspect="1"/>
              </p:cNvPicPr>
              <p:nvPr/>
            </p:nvPicPr>
            <p:blipFill>
              <a:blip r:embed="rId12"/>
              <a:srcRect/>
              <a:stretch>
                <a:fillRect/>
              </a:stretch>
            </p:blipFill>
            <p:spPr bwMode="auto">
              <a:xfrm>
                <a:off x="2514600" y="3276600"/>
                <a:ext cx="457200" cy="457200"/>
              </a:xfrm>
              <a:prstGeom prst="rect">
                <a:avLst/>
              </a:prstGeom>
              <a:noFill/>
              <a:ln w="9525">
                <a:noFill/>
                <a:miter lim="800000"/>
                <a:headEnd/>
                <a:tailEnd/>
              </a:ln>
            </p:spPr>
          </p:pic>
          <p:pic>
            <p:nvPicPr>
              <p:cNvPr id="103" name="Picture 102" descr="radiowaves2.png"/>
              <p:cNvPicPr>
                <a:picLocks noChangeAspect="1"/>
              </p:cNvPicPr>
              <p:nvPr/>
            </p:nvPicPr>
            <p:blipFill>
              <a:blip r:embed="rId12"/>
              <a:srcRect/>
              <a:stretch>
                <a:fillRect/>
              </a:stretch>
            </p:blipFill>
            <p:spPr bwMode="auto">
              <a:xfrm>
                <a:off x="5791200" y="3810000"/>
                <a:ext cx="609600" cy="457200"/>
              </a:xfrm>
              <a:prstGeom prst="rect">
                <a:avLst/>
              </a:prstGeom>
              <a:noFill/>
              <a:ln w="9525">
                <a:noFill/>
                <a:miter lim="800000"/>
                <a:headEnd/>
                <a:tailEnd/>
              </a:ln>
            </p:spPr>
          </p:pic>
          <p:pic>
            <p:nvPicPr>
              <p:cNvPr id="104" name="Picture 103" descr="radiowaves2.png"/>
              <p:cNvPicPr>
                <a:picLocks noChangeAspect="1"/>
              </p:cNvPicPr>
              <p:nvPr/>
            </p:nvPicPr>
            <p:blipFill>
              <a:blip r:embed="rId13"/>
              <a:srcRect/>
              <a:stretch>
                <a:fillRect/>
              </a:stretch>
            </p:blipFill>
            <p:spPr bwMode="auto">
              <a:xfrm rot="11937795">
                <a:off x="4318702" y="5263579"/>
                <a:ext cx="573476" cy="412750"/>
              </a:xfrm>
              <a:prstGeom prst="rect">
                <a:avLst/>
              </a:prstGeom>
              <a:noFill/>
              <a:ln w="9525">
                <a:noFill/>
                <a:miter lim="800000"/>
                <a:headEnd/>
                <a:tailEnd/>
              </a:ln>
            </p:spPr>
          </p:pic>
          <p:pic>
            <p:nvPicPr>
              <p:cNvPr id="105" name="Picture 104" descr="radiowaves2.png"/>
              <p:cNvPicPr>
                <a:picLocks noChangeAspect="1"/>
              </p:cNvPicPr>
              <p:nvPr/>
            </p:nvPicPr>
            <p:blipFill>
              <a:blip r:embed="rId12"/>
              <a:srcRect/>
              <a:stretch>
                <a:fillRect/>
              </a:stretch>
            </p:blipFill>
            <p:spPr bwMode="auto">
              <a:xfrm>
                <a:off x="1600200" y="4697413"/>
                <a:ext cx="774700" cy="636587"/>
              </a:xfrm>
              <a:prstGeom prst="rect">
                <a:avLst/>
              </a:prstGeom>
              <a:noFill/>
              <a:ln w="9525">
                <a:noFill/>
                <a:miter lim="800000"/>
                <a:headEnd/>
                <a:tailEnd/>
              </a:ln>
            </p:spPr>
          </p:pic>
          <p:pic>
            <p:nvPicPr>
              <p:cNvPr id="106" name="Picture 105" descr="radiowaves2.png"/>
              <p:cNvPicPr>
                <a:picLocks noChangeAspect="1"/>
              </p:cNvPicPr>
              <p:nvPr/>
            </p:nvPicPr>
            <p:blipFill>
              <a:blip r:embed="rId13"/>
              <a:srcRect/>
              <a:stretch>
                <a:fillRect/>
              </a:stretch>
            </p:blipFill>
            <p:spPr bwMode="auto">
              <a:xfrm rot="11253164">
                <a:off x="3195638" y="4686300"/>
                <a:ext cx="614362" cy="503238"/>
              </a:xfrm>
              <a:prstGeom prst="rect">
                <a:avLst/>
              </a:prstGeom>
              <a:noFill/>
              <a:ln w="9525">
                <a:noFill/>
                <a:miter lim="800000"/>
                <a:headEnd/>
                <a:tailEnd/>
              </a:ln>
            </p:spPr>
          </p:pic>
        </p:grpSp>
      </p:grpSp>
      <p:sp>
        <p:nvSpPr>
          <p:cNvPr id="107" name="Rectangle 106"/>
          <p:cNvSpPr/>
          <p:nvPr/>
        </p:nvSpPr>
        <p:spPr>
          <a:xfrm>
            <a:off x="0" y="0"/>
            <a:ext cx="9144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C7F5D251-C7F2-4BFC-9C1C-6953E96A0A0E}" type="slidenum">
              <a:rPr lang="en-US" smtClean="0">
                <a:solidFill>
                  <a:schemeClr val="bg1">
                    <a:lumMod val="50000"/>
                  </a:schemeClr>
                </a:solidFill>
              </a:rPr>
              <a:pPr>
                <a:defRPr/>
              </a:pPr>
              <a:t>5</a:t>
            </a:fld>
            <a:endParaRPr lang="en-US" dirty="0">
              <a:solidFill>
                <a:schemeClr val="bg1">
                  <a:lumMod val="50000"/>
                </a:schemeClr>
              </a:solidFill>
            </a:endParaRPr>
          </a:p>
        </p:txBody>
      </p:sp>
      <p:sp>
        <p:nvSpPr>
          <p:cNvPr id="4108" name="Rectangle 2"/>
          <p:cNvSpPr>
            <a:spLocks noGrp="1" noChangeArrowheads="1"/>
          </p:cNvSpPr>
          <p:nvPr>
            <p:ph type="title"/>
          </p:nvPr>
        </p:nvSpPr>
        <p:spPr>
          <a:xfrm>
            <a:off x="838200" y="381000"/>
            <a:ext cx="7467600" cy="808038"/>
          </a:xfrm>
          <a:noFill/>
        </p:spPr>
        <p:txBody>
          <a:bodyPr/>
          <a:lstStyle/>
          <a:p>
            <a:pPr eaLnBrk="1" hangingPunct="1"/>
            <a:r>
              <a:rPr lang="en-US" dirty="0" smtClean="0"/>
              <a:t>Problem: Long-Term Linking</a:t>
            </a:r>
          </a:p>
        </p:txBody>
      </p:sp>
      <p:grpSp>
        <p:nvGrpSpPr>
          <p:cNvPr id="6" name="Group 65"/>
          <p:cNvGrpSpPr/>
          <p:nvPr/>
        </p:nvGrpSpPr>
        <p:grpSpPr>
          <a:xfrm>
            <a:off x="1066800" y="1981200"/>
            <a:ext cx="2209800" cy="1710058"/>
            <a:chOff x="6248401" y="2362199"/>
            <a:chExt cx="2895600" cy="2240765"/>
          </a:xfrm>
        </p:grpSpPr>
        <p:pic>
          <p:nvPicPr>
            <p:cNvPr id="69" name="Picture 68" descr="car.jpg"/>
            <p:cNvPicPr>
              <a:picLocks noChangeAspect="1"/>
            </p:cNvPicPr>
            <p:nvPr/>
          </p:nvPicPr>
          <p:blipFill>
            <a:blip r:embed="rId14"/>
            <a:stretch>
              <a:fillRect/>
            </a:stretch>
          </p:blipFill>
          <p:spPr>
            <a:xfrm>
              <a:off x="6248401" y="2362199"/>
              <a:ext cx="2895600" cy="2240765"/>
            </a:xfrm>
            <a:prstGeom prst="rect">
              <a:avLst/>
            </a:prstGeom>
            <a:ln w="57150">
              <a:solidFill>
                <a:schemeClr val="bg1"/>
              </a:solidFill>
            </a:ln>
          </p:spPr>
        </p:pic>
        <p:pic>
          <p:nvPicPr>
            <p:cNvPr id="68" name="Picture 67" descr="radiowaves.png"/>
            <p:cNvPicPr>
              <a:picLocks noChangeAspect="1"/>
            </p:cNvPicPr>
            <p:nvPr/>
          </p:nvPicPr>
          <p:blipFill>
            <a:blip r:embed="rId15"/>
            <a:srcRect/>
            <a:stretch>
              <a:fillRect/>
            </a:stretch>
          </p:blipFill>
          <p:spPr bwMode="auto">
            <a:xfrm>
              <a:off x="6781800" y="2561897"/>
              <a:ext cx="574308" cy="996939"/>
            </a:xfrm>
            <a:prstGeom prst="rect">
              <a:avLst/>
            </a:prstGeom>
            <a:noFill/>
            <a:ln w="9525">
              <a:noFill/>
              <a:miter lim="800000"/>
              <a:headEnd/>
              <a:tailEnd/>
            </a:ln>
          </p:spPr>
        </p:pic>
      </p:grpSp>
      <p:grpSp>
        <p:nvGrpSpPr>
          <p:cNvPr id="133" name="Group 132"/>
          <p:cNvGrpSpPr/>
          <p:nvPr/>
        </p:nvGrpSpPr>
        <p:grpSpPr>
          <a:xfrm>
            <a:off x="1447800" y="2895600"/>
            <a:ext cx="762000" cy="685800"/>
            <a:chOff x="838200" y="3505200"/>
            <a:chExt cx="762000" cy="685800"/>
          </a:xfrm>
        </p:grpSpPr>
        <p:sp>
          <p:nvSpPr>
            <p:cNvPr id="78" name="Line 9"/>
            <p:cNvSpPr>
              <a:spLocks noChangeShapeType="1"/>
            </p:cNvSpPr>
            <p:nvPr/>
          </p:nvSpPr>
          <p:spPr bwMode="auto">
            <a:xfrm flipV="1">
              <a:off x="1447800" y="3505200"/>
              <a:ext cx="152400" cy="304800"/>
            </a:xfrm>
            <a:prstGeom prst="line">
              <a:avLst/>
            </a:prstGeom>
            <a:solidFill>
              <a:schemeClr val="bg1"/>
            </a:solidFill>
            <a:ln w="50800">
              <a:solidFill>
                <a:schemeClr val="bg1">
                  <a:alpha val="75000"/>
                </a:schemeClr>
              </a:solidFill>
              <a:round/>
              <a:headEnd/>
              <a:tailEnd type="triangle" w="med" len="med"/>
            </a:ln>
            <a:effectLst>
              <a:outerShdw blurRad="50800" dist="38100" dir="2700000" algn="tl" rotWithShape="0">
                <a:prstClr val="black">
                  <a:alpha val="40000"/>
                </a:prstClr>
              </a:outerShdw>
            </a:effectLst>
          </p:spPr>
          <p:txBody>
            <a:bodyPr wrap="none" anchor="ctr"/>
            <a:lstStyle/>
            <a:p>
              <a:endParaRPr lang="en-US"/>
            </a:p>
          </p:txBody>
        </p:sp>
        <p:sp>
          <p:nvSpPr>
            <p:cNvPr id="77" name="Rectangle 5"/>
            <p:cNvSpPr>
              <a:spLocks noChangeArrowheads="1"/>
            </p:cNvSpPr>
            <p:nvPr/>
          </p:nvSpPr>
          <p:spPr bwMode="auto">
            <a:xfrm flipH="1">
              <a:off x="838200" y="3810000"/>
              <a:ext cx="762000" cy="381000"/>
            </a:xfrm>
            <a:prstGeom prst="rect">
              <a:avLst/>
            </a:prstGeom>
            <a:solidFill>
              <a:schemeClr val="bg1">
                <a:alpha val="75000"/>
              </a:schemeClr>
            </a:solidFill>
            <a:ln w="50800" algn="ctr">
              <a:noFill/>
              <a:miter lim="800000"/>
              <a:headEnd/>
              <a:tailEnd/>
            </a:ln>
            <a:effectLst>
              <a:outerShdw blurRad="50800" dist="38100" dir="2700000" algn="tl" rotWithShape="0">
                <a:prstClr val="black">
                  <a:alpha val="40000"/>
                </a:prstClr>
              </a:outerShdw>
            </a:effectLst>
          </p:spPr>
          <p:txBody>
            <a:bodyPr wrap="none" anchor="ctr"/>
            <a:lstStyle/>
            <a:p>
              <a:pPr algn="ctr"/>
              <a:r>
                <a:rPr lang="en-US" sz="2000" dirty="0">
                  <a:latin typeface="Calibri" pitchFamily="34" charset="0"/>
                </a:rPr>
                <a:t>Alice</a:t>
              </a:r>
            </a:p>
          </p:txBody>
        </p:sp>
      </p:grpSp>
      <p:grpSp>
        <p:nvGrpSpPr>
          <p:cNvPr id="5" name="Group 55"/>
          <p:cNvGrpSpPr/>
          <p:nvPr/>
        </p:nvGrpSpPr>
        <p:grpSpPr>
          <a:xfrm>
            <a:off x="5867400" y="1981200"/>
            <a:ext cx="2209800" cy="1686426"/>
            <a:chOff x="5600700" y="2667000"/>
            <a:chExt cx="2895600" cy="2209800"/>
          </a:xfrm>
        </p:grpSpPr>
        <p:pic>
          <p:nvPicPr>
            <p:cNvPr id="53" name="Picture 52" descr="abortionclinic2.jpg"/>
            <p:cNvPicPr>
              <a:picLocks noChangeAspect="1"/>
            </p:cNvPicPr>
            <p:nvPr/>
          </p:nvPicPr>
          <p:blipFill>
            <a:blip r:embed="rId16"/>
            <a:srcRect/>
            <a:stretch>
              <a:fillRect/>
            </a:stretch>
          </p:blipFill>
          <p:spPr bwMode="auto">
            <a:xfrm>
              <a:off x="5600700" y="2667000"/>
              <a:ext cx="2895600" cy="2209800"/>
            </a:xfrm>
            <a:prstGeom prst="rect">
              <a:avLst/>
            </a:prstGeom>
            <a:noFill/>
            <a:ln w="57150">
              <a:solidFill>
                <a:schemeClr val="bg1"/>
              </a:solidFill>
              <a:miter lim="800000"/>
              <a:headEnd/>
              <a:tailEnd/>
            </a:ln>
          </p:spPr>
        </p:pic>
        <p:pic>
          <p:nvPicPr>
            <p:cNvPr id="54" name="Picture 53" descr="itouch.png"/>
            <p:cNvPicPr>
              <a:picLocks noChangeAspect="1"/>
            </p:cNvPicPr>
            <p:nvPr/>
          </p:nvPicPr>
          <p:blipFill>
            <a:blip r:embed="rId17" cstate="screen"/>
            <a:srcRect/>
            <a:stretch>
              <a:fillRect/>
            </a:stretch>
          </p:blipFill>
          <p:spPr bwMode="auto">
            <a:xfrm>
              <a:off x="7124700" y="3886200"/>
              <a:ext cx="228600" cy="382588"/>
            </a:xfrm>
            <a:prstGeom prst="rect">
              <a:avLst/>
            </a:prstGeom>
            <a:noFill/>
            <a:ln w="9525">
              <a:noFill/>
              <a:miter lim="800000"/>
              <a:headEnd/>
              <a:tailEnd/>
            </a:ln>
          </p:spPr>
        </p:pic>
        <p:pic>
          <p:nvPicPr>
            <p:cNvPr id="55" name="Picture 54" descr="radiowaves.png"/>
            <p:cNvPicPr>
              <a:picLocks noChangeAspect="1"/>
            </p:cNvPicPr>
            <p:nvPr/>
          </p:nvPicPr>
          <p:blipFill>
            <a:blip r:embed="rId15"/>
            <a:srcRect/>
            <a:stretch>
              <a:fillRect/>
            </a:stretch>
          </p:blipFill>
          <p:spPr bwMode="auto">
            <a:xfrm>
              <a:off x="6896100" y="2895600"/>
              <a:ext cx="670859" cy="990600"/>
            </a:xfrm>
            <a:prstGeom prst="rect">
              <a:avLst/>
            </a:prstGeom>
            <a:noFill/>
            <a:ln w="9525">
              <a:noFill/>
              <a:miter lim="800000"/>
              <a:headEnd/>
              <a:tailEnd/>
            </a:ln>
          </p:spPr>
        </p:pic>
      </p:grpSp>
      <p:grpSp>
        <p:nvGrpSpPr>
          <p:cNvPr id="143" name="Group 142"/>
          <p:cNvGrpSpPr/>
          <p:nvPr/>
        </p:nvGrpSpPr>
        <p:grpSpPr>
          <a:xfrm>
            <a:off x="6019800" y="3200400"/>
            <a:ext cx="1066800" cy="381000"/>
            <a:chOff x="6705600" y="4038600"/>
            <a:chExt cx="1066800" cy="381000"/>
          </a:xfrm>
        </p:grpSpPr>
        <p:sp>
          <p:nvSpPr>
            <p:cNvPr id="81" name="Rectangle 5"/>
            <p:cNvSpPr>
              <a:spLocks noChangeArrowheads="1"/>
            </p:cNvSpPr>
            <p:nvPr/>
          </p:nvSpPr>
          <p:spPr bwMode="auto">
            <a:xfrm flipH="1">
              <a:off x="6705600" y="4038600"/>
              <a:ext cx="762000" cy="381000"/>
            </a:xfrm>
            <a:prstGeom prst="rect">
              <a:avLst/>
            </a:prstGeom>
            <a:solidFill>
              <a:schemeClr val="bg1">
                <a:alpha val="75000"/>
              </a:schemeClr>
            </a:solidFill>
            <a:ln w="50800" algn="ctr">
              <a:noFill/>
              <a:miter lim="800000"/>
              <a:headEnd/>
              <a:tailEnd/>
            </a:ln>
            <a:effectLst>
              <a:outerShdw blurRad="50800" dist="38100" dir="2700000" algn="tl" rotWithShape="0">
                <a:prstClr val="black">
                  <a:alpha val="40000"/>
                </a:prstClr>
              </a:outerShdw>
            </a:effectLst>
          </p:spPr>
          <p:txBody>
            <a:bodyPr wrap="none" anchor="ctr"/>
            <a:lstStyle/>
            <a:p>
              <a:pPr algn="ctr"/>
              <a:r>
                <a:rPr lang="en-US" sz="2000" dirty="0" smtClean="0">
                  <a:latin typeface="Calibri" pitchFamily="34" charset="0"/>
                </a:rPr>
                <a:t>Alice?</a:t>
              </a:r>
              <a:endParaRPr lang="en-US" sz="2000" dirty="0">
                <a:latin typeface="Calibri" pitchFamily="34" charset="0"/>
              </a:endParaRPr>
            </a:p>
          </p:txBody>
        </p:sp>
        <p:sp>
          <p:nvSpPr>
            <p:cNvPr id="82" name="Line 9"/>
            <p:cNvSpPr>
              <a:spLocks noChangeShapeType="1"/>
            </p:cNvSpPr>
            <p:nvPr/>
          </p:nvSpPr>
          <p:spPr bwMode="auto">
            <a:xfrm flipV="1">
              <a:off x="7467600" y="4114800"/>
              <a:ext cx="304800" cy="76201"/>
            </a:xfrm>
            <a:prstGeom prst="line">
              <a:avLst/>
            </a:prstGeom>
            <a:solidFill>
              <a:schemeClr val="bg1"/>
            </a:solidFill>
            <a:ln w="50800">
              <a:solidFill>
                <a:schemeClr val="bg1">
                  <a:alpha val="75000"/>
                </a:schemeClr>
              </a:solidFill>
              <a:round/>
              <a:headEnd/>
              <a:tailEnd type="triangle" w="med" len="med"/>
            </a:ln>
            <a:effectLst>
              <a:outerShdw blurRad="50800" dist="38100" dir="2700000" algn="tl" rotWithShape="0">
                <a:prstClr val="black">
                  <a:alpha val="40000"/>
                </a:prstClr>
              </a:outerShdw>
            </a:effectLst>
          </p:spPr>
          <p:txBody>
            <a:bodyPr wrap="none" anchor="ctr"/>
            <a:lstStyle/>
            <a:p>
              <a:endParaRPr lang="en-US"/>
            </a:p>
          </p:txBody>
        </p:sp>
      </p:grpSp>
      <p:grpSp>
        <p:nvGrpSpPr>
          <p:cNvPr id="7" name="Group 117"/>
          <p:cNvGrpSpPr/>
          <p:nvPr/>
        </p:nvGrpSpPr>
        <p:grpSpPr>
          <a:xfrm>
            <a:off x="4800600" y="1676400"/>
            <a:ext cx="4191000" cy="381000"/>
            <a:chOff x="4800600" y="5105400"/>
            <a:chExt cx="4191000" cy="381000"/>
          </a:xfrm>
          <a:effectLst>
            <a:outerShdw blurRad="50800" dist="38100" dir="2700000" algn="tl" rotWithShape="0">
              <a:prstClr val="black">
                <a:alpha val="40000"/>
              </a:prstClr>
            </a:outerShdw>
          </a:effectLst>
        </p:grpSpPr>
        <p:sp>
          <p:nvSpPr>
            <p:cNvPr id="73" name="Rectangle 72"/>
            <p:cNvSpPr/>
            <p:nvPr/>
          </p:nvSpPr>
          <p:spPr bwMode="auto">
            <a:xfrm>
              <a:off x="4800600" y="5105400"/>
              <a:ext cx="22098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dirty="0"/>
                <a:t>MAC: </a:t>
              </a:r>
              <a:r>
                <a:rPr lang="en-US" sz="1600" dirty="0">
                  <a:solidFill>
                    <a:srgbClr val="00B050"/>
                  </a:solidFill>
                </a:rPr>
                <a:t>12:34:56:78:90:ab</a:t>
              </a:r>
            </a:p>
          </p:txBody>
        </p:sp>
        <p:sp>
          <p:nvSpPr>
            <p:cNvPr id="74" name="Rectangle 73"/>
            <p:cNvSpPr/>
            <p:nvPr/>
          </p:nvSpPr>
          <p:spPr bwMode="auto">
            <a:xfrm flipH="1">
              <a:off x="7010400" y="5105400"/>
              <a:ext cx="1981200" cy="381000"/>
            </a:xfrm>
            <a:prstGeom prst="rect">
              <a:avLst/>
            </a:prstGeom>
            <a:blipFill>
              <a:blip r:embed="rId1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grpSp>
        <p:nvGrpSpPr>
          <p:cNvPr id="83" name="Group 82"/>
          <p:cNvGrpSpPr/>
          <p:nvPr/>
        </p:nvGrpSpPr>
        <p:grpSpPr>
          <a:xfrm>
            <a:off x="152400" y="1219200"/>
            <a:ext cx="4191000" cy="381000"/>
            <a:chOff x="3352800" y="685800"/>
            <a:chExt cx="4191000" cy="381000"/>
          </a:xfrm>
          <a:effectLst>
            <a:outerShdw blurRad="50800" dist="38100" dir="2700000" algn="tl" rotWithShape="0">
              <a:prstClr val="black">
                <a:alpha val="40000"/>
              </a:prstClr>
            </a:outerShdw>
          </a:effectLst>
        </p:grpSpPr>
        <p:sp>
          <p:nvSpPr>
            <p:cNvPr id="84" name="Rectangle 83"/>
            <p:cNvSpPr/>
            <p:nvPr/>
          </p:nvSpPr>
          <p:spPr bwMode="auto">
            <a:xfrm>
              <a:off x="5562600" y="685800"/>
              <a:ext cx="1981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rgbClr val="FF0000"/>
                  </a:solidFill>
                </a:rPr>
                <a:t>Alice’s iPod </a:t>
              </a:r>
              <a:r>
                <a:rPr lang="en-US" dirty="0"/>
                <a:t>is here</a:t>
              </a:r>
            </a:p>
          </p:txBody>
        </p:sp>
        <p:sp>
          <p:nvSpPr>
            <p:cNvPr id="114" name="Rectangle 113"/>
            <p:cNvSpPr/>
            <p:nvPr/>
          </p:nvSpPr>
          <p:spPr bwMode="auto">
            <a:xfrm>
              <a:off x="3352800" y="685800"/>
              <a:ext cx="2209800"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beacon</a:t>
              </a:r>
              <a:endParaRPr lang="en-US" dirty="0">
                <a:solidFill>
                  <a:schemeClr val="tx1"/>
                </a:solidFill>
              </a:endParaRPr>
            </a:p>
          </p:txBody>
        </p:sp>
      </p:grpSp>
      <p:grpSp>
        <p:nvGrpSpPr>
          <p:cNvPr id="86" name="Group 85"/>
          <p:cNvGrpSpPr/>
          <p:nvPr/>
        </p:nvGrpSpPr>
        <p:grpSpPr>
          <a:xfrm>
            <a:off x="4800600" y="1219200"/>
            <a:ext cx="4191000" cy="381000"/>
            <a:chOff x="3352800" y="3276600"/>
            <a:chExt cx="4191000" cy="381000"/>
          </a:xfrm>
          <a:effectLst>
            <a:outerShdw blurRad="50800" dist="38100" dir="2700000" algn="tl" rotWithShape="0">
              <a:prstClr val="black">
                <a:alpha val="40000"/>
              </a:prstClr>
            </a:outerShdw>
          </a:effectLst>
        </p:grpSpPr>
        <p:sp>
          <p:nvSpPr>
            <p:cNvPr id="85" name="Rectangle 84"/>
            <p:cNvSpPr/>
            <p:nvPr/>
          </p:nvSpPr>
          <p:spPr bwMode="auto">
            <a:xfrm>
              <a:off x="5562600" y="3276600"/>
              <a:ext cx="1981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rgbClr val="FF0000"/>
                  </a:solidFill>
                </a:rPr>
                <a:t>Alice’s iPod </a:t>
              </a:r>
              <a:r>
                <a:rPr lang="en-US" dirty="0"/>
                <a:t>is here</a:t>
              </a:r>
            </a:p>
          </p:txBody>
        </p:sp>
        <p:sp>
          <p:nvSpPr>
            <p:cNvPr id="115" name="Rectangle 114"/>
            <p:cNvSpPr/>
            <p:nvPr/>
          </p:nvSpPr>
          <p:spPr bwMode="auto">
            <a:xfrm>
              <a:off x="3352800" y="3276600"/>
              <a:ext cx="2209800"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beacon</a:t>
              </a:r>
              <a:endParaRPr lang="en-US" dirty="0">
                <a:solidFill>
                  <a:schemeClr val="tx1"/>
                </a:solidFill>
              </a:endParaRPr>
            </a:p>
          </p:txBody>
        </p:sp>
      </p:grpSp>
      <p:sp>
        <p:nvSpPr>
          <p:cNvPr id="117" name="Rectangle 116"/>
          <p:cNvSpPr>
            <a:spLocks noChangeArrowheads="1"/>
          </p:cNvSpPr>
          <p:nvPr/>
        </p:nvSpPr>
        <p:spPr bwMode="auto">
          <a:xfrm>
            <a:off x="609600" y="57912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sz="2800" dirty="0">
                <a:latin typeface="Calibri" pitchFamily="34" charset="0"/>
              </a:rPr>
              <a:t>Easy to </a:t>
            </a:r>
            <a:r>
              <a:rPr lang="en-US" sz="2800" dirty="0" smtClean="0">
                <a:latin typeface="Calibri" pitchFamily="34" charset="0"/>
              </a:rPr>
              <a:t>identify and relate devices over time</a:t>
            </a:r>
            <a:endParaRPr lang="en-US" sz="2800" dirty="0">
              <a:latin typeface="Calibri" pitchFamily="34" charset="0"/>
            </a:endParaRPr>
          </a:p>
        </p:txBody>
      </p:sp>
      <p:grpSp>
        <p:nvGrpSpPr>
          <p:cNvPr id="118" name="Group 117"/>
          <p:cNvGrpSpPr/>
          <p:nvPr/>
        </p:nvGrpSpPr>
        <p:grpSpPr>
          <a:xfrm>
            <a:off x="3352800" y="3886200"/>
            <a:ext cx="2209800" cy="1777144"/>
            <a:chOff x="6248400" y="0"/>
            <a:chExt cx="2895600" cy="2404872"/>
          </a:xfrm>
        </p:grpSpPr>
        <p:pic>
          <p:nvPicPr>
            <p:cNvPr id="120" name="Picture 119" descr="home.jpg"/>
            <p:cNvPicPr>
              <a:picLocks noChangeAspect="1"/>
            </p:cNvPicPr>
            <p:nvPr/>
          </p:nvPicPr>
          <p:blipFill>
            <a:blip r:embed="rId19" cstate="screen"/>
            <a:stretch>
              <a:fillRect/>
            </a:stretch>
          </p:blipFill>
          <p:spPr>
            <a:xfrm>
              <a:off x="6248400" y="0"/>
              <a:ext cx="2895600" cy="2404872"/>
            </a:xfrm>
            <a:prstGeom prst="rect">
              <a:avLst/>
            </a:prstGeom>
            <a:ln w="57150">
              <a:solidFill>
                <a:schemeClr val="bg1"/>
              </a:solidFill>
            </a:ln>
          </p:spPr>
        </p:pic>
        <p:pic>
          <p:nvPicPr>
            <p:cNvPr id="121" name="Picture 120" descr="radiowaves.png"/>
            <p:cNvPicPr>
              <a:picLocks noChangeAspect="1"/>
            </p:cNvPicPr>
            <p:nvPr/>
          </p:nvPicPr>
          <p:blipFill>
            <a:blip r:embed="rId15"/>
            <a:srcRect/>
            <a:stretch>
              <a:fillRect/>
            </a:stretch>
          </p:blipFill>
          <p:spPr bwMode="auto">
            <a:xfrm>
              <a:off x="7746124" y="618694"/>
              <a:ext cx="615537" cy="978999"/>
            </a:xfrm>
            <a:prstGeom prst="rect">
              <a:avLst/>
            </a:prstGeom>
            <a:noFill/>
            <a:ln w="9525">
              <a:noFill/>
              <a:miter lim="800000"/>
              <a:headEnd/>
              <a:tailEnd/>
            </a:ln>
          </p:spPr>
        </p:pic>
      </p:grpSp>
      <p:grpSp>
        <p:nvGrpSpPr>
          <p:cNvPr id="127" name="Group 126"/>
          <p:cNvGrpSpPr/>
          <p:nvPr/>
        </p:nvGrpSpPr>
        <p:grpSpPr>
          <a:xfrm>
            <a:off x="2362200" y="3886200"/>
            <a:ext cx="4267200" cy="381000"/>
            <a:chOff x="3352800" y="685800"/>
            <a:chExt cx="4267200" cy="381000"/>
          </a:xfrm>
          <a:effectLst>
            <a:outerShdw blurRad="50800" dist="38100" dir="2700000" algn="tl" rotWithShape="0">
              <a:prstClr val="black">
                <a:alpha val="40000"/>
              </a:prstClr>
            </a:outerShdw>
          </a:effectLst>
        </p:grpSpPr>
        <p:sp>
          <p:nvSpPr>
            <p:cNvPr id="128" name="Rectangle 127"/>
            <p:cNvSpPr/>
            <p:nvPr/>
          </p:nvSpPr>
          <p:spPr bwMode="auto">
            <a:xfrm>
              <a:off x="5562600" y="685800"/>
              <a:ext cx="20574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t>Is </a:t>
              </a:r>
              <a:r>
                <a:rPr lang="en-US" dirty="0" smtClean="0">
                  <a:solidFill>
                    <a:srgbClr val="FF0000"/>
                  </a:solidFill>
                </a:rPr>
                <a:t>Alice’s iPod </a:t>
              </a:r>
              <a:r>
                <a:rPr lang="en-US" dirty="0" smtClean="0"/>
                <a:t>here?</a:t>
              </a:r>
              <a:endParaRPr lang="en-US" dirty="0"/>
            </a:p>
          </p:txBody>
        </p:sp>
        <p:sp>
          <p:nvSpPr>
            <p:cNvPr id="129" name="Rectangle 128"/>
            <p:cNvSpPr/>
            <p:nvPr/>
          </p:nvSpPr>
          <p:spPr bwMode="auto">
            <a:xfrm>
              <a:off x="3352800" y="685800"/>
              <a:ext cx="2209800"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probe</a:t>
              </a:r>
              <a:endParaRPr lang="en-US" dirty="0">
                <a:solidFill>
                  <a:schemeClr val="tx1"/>
                </a:solidFill>
              </a:endParaRPr>
            </a:p>
          </p:txBody>
        </p:sp>
      </p:grpSp>
      <p:grpSp>
        <p:nvGrpSpPr>
          <p:cNvPr id="8" name="Group 25"/>
          <p:cNvGrpSpPr>
            <a:grpSpLocks/>
          </p:cNvGrpSpPr>
          <p:nvPr/>
        </p:nvGrpSpPr>
        <p:grpSpPr bwMode="auto">
          <a:xfrm>
            <a:off x="3962400" y="2438400"/>
            <a:ext cx="1181786" cy="1037210"/>
            <a:chOff x="6400800" y="1066800"/>
            <a:chExt cx="1815788" cy="1593651"/>
          </a:xfrm>
          <a:effectLst>
            <a:outerShdw blurRad="50800" dist="38100" dir="2700000" algn="tl" rotWithShape="0">
              <a:prstClr val="black">
                <a:alpha val="40000"/>
              </a:prstClr>
            </a:outerShdw>
          </a:effectLst>
        </p:grpSpPr>
        <p:pic>
          <p:nvPicPr>
            <p:cNvPr id="111" name="Picture 22" descr="tp.png"/>
            <p:cNvPicPr>
              <a:picLocks noChangeAspect="1"/>
            </p:cNvPicPr>
            <p:nvPr/>
          </p:nvPicPr>
          <p:blipFill>
            <a:blip r:embed="rId20" cstate="screen"/>
            <a:srcRect/>
            <a:stretch>
              <a:fillRect/>
            </a:stretch>
          </p:blipFill>
          <p:spPr bwMode="auto">
            <a:xfrm>
              <a:off x="6781800" y="1447800"/>
              <a:ext cx="1434788" cy="1212651"/>
            </a:xfrm>
            <a:prstGeom prst="rect">
              <a:avLst/>
            </a:prstGeom>
            <a:noFill/>
            <a:ln w="9525">
              <a:noFill/>
              <a:miter lim="800000"/>
              <a:headEnd/>
              <a:tailEnd/>
            </a:ln>
          </p:spPr>
        </p:pic>
        <p:pic>
          <p:nvPicPr>
            <p:cNvPr id="112" name="Picture 68" descr="devil"/>
            <p:cNvPicPr>
              <a:picLocks noChangeAspect="1" noChangeArrowheads="1"/>
            </p:cNvPicPr>
            <p:nvPr/>
          </p:nvPicPr>
          <p:blipFill>
            <a:blip r:embed="rId21" cstate="screen"/>
            <a:srcRect/>
            <a:stretch>
              <a:fillRect/>
            </a:stretch>
          </p:blipFill>
          <p:spPr bwMode="auto">
            <a:xfrm flipH="1">
              <a:off x="6400800" y="1066800"/>
              <a:ext cx="1140354" cy="1089024"/>
            </a:xfrm>
            <a:prstGeom prst="rect">
              <a:avLst/>
            </a:prstGeom>
            <a:noFill/>
            <a:ln w="9525">
              <a:noFill/>
              <a:miter lim="800000"/>
              <a:headEnd/>
              <a:tailEnd/>
            </a:ln>
          </p:spPr>
        </p:pic>
        <p:sp>
          <p:nvSpPr>
            <p:cNvPr id="113" name="Text Box 18"/>
            <p:cNvSpPr txBox="1">
              <a:spLocks noChangeArrowheads="1"/>
            </p:cNvSpPr>
            <p:nvPr/>
          </p:nvSpPr>
          <p:spPr bwMode="auto">
            <a:xfrm rot="374540">
              <a:off x="7276086" y="1617789"/>
              <a:ext cx="938888" cy="331025"/>
            </a:xfrm>
            <a:prstGeom prst="rect">
              <a:avLst/>
            </a:prstGeom>
            <a:noFill/>
            <a:ln w="9525">
              <a:noFill/>
              <a:miter lim="800000"/>
              <a:headEnd/>
              <a:tailEnd/>
            </a:ln>
          </p:spPr>
          <p:txBody>
            <a:bodyPr wrap="none">
              <a:spAutoFit/>
            </a:bodyPr>
            <a:lstStyle/>
            <a:p>
              <a:r>
                <a:rPr lang="en-US" sz="800" b="1">
                  <a:solidFill>
                    <a:srgbClr val="00FF00"/>
                  </a:solidFill>
                  <a:latin typeface="Courier New" pitchFamily="49" charset="0"/>
                </a:rPr>
                <a:t>tcpdump</a:t>
              </a:r>
            </a:p>
          </p:txBody>
        </p:sp>
      </p:grpSp>
      <p:grpSp>
        <p:nvGrpSpPr>
          <p:cNvPr id="10" name="Group 116"/>
          <p:cNvGrpSpPr/>
          <p:nvPr/>
        </p:nvGrpSpPr>
        <p:grpSpPr>
          <a:xfrm>
            <a:off x="152400" y="1676400"/>
            <a:ext cx="4191000" cy="381000"/>
            <a:chOff x="4800600" y="2438400"/>
            <a:chExt cx="4191000" cy="381000"/>
          </a:xfrm>
          <a:effectLst>
            <a:outerShdw blurRad="50800" dist="38100" dir="2700000" algn="tl" rotWithShape="0">
              <a:prstClr val="black">
                <a:alpha val="40000"/>
              </a:prstClr>
            </a:outerShdw>
          </a:effectLst>
        </p:grpSpPr>
        <p:sp>
          <p:nvSpPr>
            <p:cNvPr id="71" name="Rectangle 70"/>
            <p:cNvSpPr/>
            <p:nvPr/>
          </p:nvSpPr>
          <p:spPr bwMode="auto">
            <a:xfrm>
              <a:off x="4800600" y="2438400"/>
              <a:ext cx="22098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dirty="0"/>
                <a:t>MAC: </a:t>
              </a:r>
              <a:r>
                <a:rPr lang="en-US" sz="1600" dirty="0">
                  <a:solidFill>
                    <a:srgbClr val="00B050"/>
                  </a:solidFill>
                </a:rPr>
                <a:t>12:34:56:78:90:ab</a:t>
              </a:r>
            </a:p>
          </p:txBody>
        </p:sp>
        <p:sp>
          <p:nvSpPr>
            <p:cNvPr id="72" name="Rectangle 71"/>
            <p:cNvSpPr/>
            <p:nvPr/>
          </p:nvSpPr>
          <p:spPr bwMode="auto">
            <a:xfrm flipH="1">
              <a:off x="7010400" y="2438400"/>
              <a:ext cx="1981200" cy="381000"/>
            </a:xfrm>
            <a:prstGeom prst="rect">
              <a:avLst/>
            </a:prstGeom>
            <a:blipFill>
              <a:blip r:embed="rId18"/>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sp>
        <p:nvSpPr>
          <p:cNvPr id="131" name="Line 9"/>
          <p:cNvSpPr>
            <a:spLocks noChangeShapeType="1"/>
          </p:cNvSpPr>
          <p:nvPr/>
        </p:nvSpPr>
        <p:spPr bwMode="auto">
          <a:xfrm flipV="1">
            <a:off x="4876800" y="4876800"/>
            <a:ext cx="152400" cy="304800"/>
          </a:xfrm>
          <a:prstGeom prst="line">
            <a:avLst/>
          </a:prstGeom>
          <a:noFill/>
          <a:ln w="50800">
            <a:solidFill>
              <a:schemeClr val="bg1">
                <a:alpha val="75000"/>
              </a:schemeClr>
            </a:solidFill>
            <a:round/>
            <a:headEnd/>
            <a:tailEnd type="triangle" w="med" len="med"/>
          </a:ln>
          <a:effectLst>
            <a:outerShdw blurRad="50800" dist="38100" dir="2700000" algn="tl" rotWithShape="0">
              <a:prstClr val="black">
                <a:alpha val="40000"/>
              </a:prstClr>
            </a:outerShdw>
          </a:effectLst>
        </p:spPr>
        <p:txBody>
          <a:bodyPr wrap="none" anchor="ctr"/>
          <a:lstStyle/>
          <a:p>
            <a:endParaRPr lang="en-US"/>
          </a:p>
        </p:txBody>
      </p:sp>
      <p:sp>
        <p:nvSpPr>
          <p:cNvPr id="130" name="Rectangle 5"/>
          <p:cNvSpPr>
            <a:spLocks noChangeArrowheads="1"/>
          </p:cNvSpPr>
          <p:nvPr/>
        </p:nvSpPr>
        <p:spPr bwMode="auto">
          <a:xfrm flipH="1">
            <a:off x="3505200" y="5181600"/>
            <a:ext cx="1600200" cy="381000"/>
          </a:xfrm>
          <a:prstGeom prst="rect">
            <a:avLst/>
          </a:prstGeom>
          <a:solidFill>
            <a:schemeClr val="bg1">
              <a:alpha val="75000"/>
            </a:schemeClr>
          </a:solidFill>
          <a:ln w="50800" algn="ctr">
            <a:noFill/>
            <a:miter lim="800000"/>
            <a:headEnd/>
            <a:tailEnd/>
          </a:ln>
          <a:effectLst>
            <a:outerShdw blurRad="50800" dist="38100" dir="2700000" algn="tl" rotWithShape="0">
              <a:prstClr val="black">
                <a:alpha val="40000"/>
              </a:prstClr>
            </a:outerShdw>
          </a:effectLst>
        </p:spPr>
        <p:txBody>
          <a:bodyPr wrap="none" anchor="ctr"/>
          <a:lstStyle/>
          <a:p>
            <a:pPr algn="ctr"/>
            <a:r>
              <a:rPr lang="en-US" sz="2000" dirty="0" smtClean="0">
                <a:latin typeface="Calibri" pitchFamily="34" charset="0"/>
              </a:rPr>
              <a:t>Alice’s friend?</a:t>
            </a:r>
            <a:endParaRPr lang="en-US" sz="2000"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Data Throughput vs. Packet Size</a:t>
            </a:r>
          </a:p>
        </p:txBody>
      </p:sp>
      <p:pic>
        <p:nvPicPr>
          <p:cNvPr id="49155" name="Picture 2"/>
          <p:cNvPicPr>
            <a:picLocks noChangeAspect="1" noChangeArrowheads="1"/>
          </p:cNvPicPr>
          <p:nvPr/>
        </p:nvPicPr>
        <p:blipFill>
          <a:blip r:embed="rId3"/>
          <a:srcRect/>
          <a:stretch>
            <a:fillRect/>
          </a:stretch>
        </p:blipFill>
        <p:spPr bwMode="auto">
          <a:xfrm>
            <a:off x="1143000" y="1371600"/>
            <a:ext cx="6908800" cy="4125913"/>
          </a:xfrm>
          <a:prstGeom prst="rect">
            <a:avLst/>
          </a:prstGeom>
          <a:noFill/>
          <a:ln w="9525">
            <a:noFill/>
            <a:miter lim="800000"/>
            <a:headEnd/>
            <a:tailEnd/>
          </a:ln>
        </p:spPr>
      </p:pic>
      <p:sp>
        <p:nvSpPr>
          <p:cNvPr id="8" name="Rectangle 7"/>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err="1">
                <a:latin typeface="+mn-lt"/>
                <a:cs typeface="+mn-cs"/>
              </a:rPr>
              <a:t>SlyFi</a:t>
            </a:r>
            <a:r>
              <a:rPr lang="en-US" sz="2800" dirty="0">
                <a:latin typeface="+mn-lt"/>
                <a:cs typeface="+mn-cs"/>
              </a:rPr>
              <a:t> data transport overhead is similar to WPA</a:t>
            </a:r>
          </a:p>
        </p:txBody>
      </p:sp>
      <p:sp>
        <p:nvSpPr>
          <p:cNvPr id="9" name="Slide Number Placeholder 8"/>
          <p:cNvSpPr>
            <a:spLocks noGrp="1"/>
          </p:cNvSpPr>
          <p:nvPr>
            <p:ph type="sldNum" sz="quarter" idx="12"/>
          </p:nvPr>
        </p:nvSpPr>
        <p:spPr/>
        <p:txBody>
          <a:bodyPr/>
          <a:lstStyle/>
          <a:p>
            <a:pPr>
              <a:defRPr/>
            </a:pPr>
            <a:fld id="{A26EBD6E-3714-4B32-B7E3-74ACE83E6E92}" type="slidenum">
              <a:rPr lang="en-US"/>
              <a:pPr>
                <a:defRPr/>
              </a:pPr>
              <a:t>50</a:t>
            </a:fld>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Data Throughput vs. # Associations</a:t>
            </a:r>
          </a:p>
        </p:txBody>
      </p:sp>
      <p:sp>
        <p:nvSpPr>
          <p:cNvPr id="8" name="Rectangle 7"/>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err="1">
                <a:latin typeface="+mn-lt"/>
                <a:cs typeface="+mn-cs"/>
              </a:rPr>
              <a:t>SlyFi</a:t>
            </a:r>
            <a:r>
              <a:rPr lang="en-US" sz="2800" dirty="0">
                <a:latin typeface="+mn-lt"/>
                <a:cs typeface="+mn-cs"/>
              </a:rPr>
              <a:t> throughput is independent of # associations</a:t>
            </a:r>
          </a:p>
        </p:txBody>
      </p:sp>
      <p:sp>
        <p:nvSpPr>
          <p:cNvPr id="9" name="Slide Number Placeholder 8"/>
          <p:cNvSpPr>
            <a:spLocks noGrp="1"/>
          </p:cNvSpPr>
          <p:nvPr>
            <p:ph type="sldNum" sz="quarter" idx="12"/>
          </p:nvPr>
        </p:nvSpPr>
        <p:spPr/>
        <p:txBody>
          <a:bodyPr/>
          <a:lstStyle/>
          <a:p>
            <a:pPr>
              <a:defRPr/>
            </a:pPr>
            <a:fld id="{49C81506-48F1-4129-8ADB-DBA2C2D159A2}" type="slidenum">
              <a:rPr lang="en-US"/>
              <a:pPr>
                <a:defRPr/>
              </a:pPr>
              <a:t>51</a:t>
            </a:fld>
            <a:endParaRPr lang="en-US" dirty="0"/>
          </a:p>
        </p:txBody>
      </p:sp>
      <p:pic>
        <p:nvPicPr>
          <p:cNvPr id="50181" name="Picture 2"/>
          <p:cNvPicPr>
            <a:picLocks noChangeAspect="1" noChangeArrowheads="1"/>
          </p:cNvPicPr>
          <p:nvPr/>
        </p:nvPicPr>
        <p:blipFill>
          <a:blip r:embed="rId3"/>
          <a:srcRect/>
          <a:stretch>
            <a:fillRect/>
          </a:stretch>
        </p:blipFill>
        <p:spPr bwMode="auto">
          <a:xfrm>
            <a:off x="1371600" y="1295400"/>
            <a:ext cx="6553200" cy="3825544"/>
          </a:xfrm>
          <a:prstGeom prst="rect">
            <a:avLst/>
          </a:prstGeom>
          <a:noFill/>
          <a:ln w="9525">
            <a:noFill/>
            <a:miter lim="800000"/>
            <a:headEnd/>
            <a:tailEnd/>
          </a:ln>
        </p:spPr>
      </p:pic>
      <p:sp>
        <p:nvSpPr>
          <p:cNvPr id="6" name="Rectangle 5"/>
          <p:cNvSpPr/>
          <p:nvPr/>
        </p:nvSpPr>
        <p:spPr>
          <a:xfrm>
            <a:off x="3733800" y="5029200"/>
            <a:ext cx="2488823" cy="369332"/>
          </a:xfrm>
          <a:prstGeom prst="rect">
            <a:avLst/>
          </a:prstGeom>
        </p:spPr>
        <p:txBody>
          <a:bodyPr wrap="none">
            <a:spAutoFit/>
          </a:bodyPr>
          <a:lstStyle/>
          <a:p>
            <a:r>
              <a:rPr lang="en-US" dirty="0" smtClean="0">
                <a:solidFill>
                  <a:schemeClr val="bg1">
                    <a:lumMod val="50000"/>
                  </a:schemeClr>
                </a:solidFill>
              </a:rPr>
              <a:t>(no background traffic)</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smtClean="0"/>
              <a:t>Data Transport Time Breakdown</a:t>
            </a:r>
          </a:p>
        </p:txBody>
      </p:sp>
      <p:sp>
        <p:nvSpPr>
          <p:cNvPr id="8" name="Rectangle 7"/>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err="1">
                <a:latin typeface="+mn-lt"/>
                <a:cs typeface="+mn-cs"/>
              </a:rPr>
              <a:t>SlyFi</a:t>
            </a:r>
            <a:r>
              <a:rPr lang="en-US" sz="2800" dirty="0">
                <a:latin typeface="+mn-lt"/>
                <a:cs typeface="+mn-cs"/>
              </a:rPr>
              <a:t> can process messages at the line rate</a:t>
            </a:r>
          </a:p>
        </p:txBody>
      </p:sp>
      <p:sp>
        <p:nvSpPr>
          <p:cNvPr id="9" name="Slide Number Placeholder 8"/>
          <p:cNvSpPr>
            <a:spLocks noGrp="1"/>
          </p:cNvSpPr>
          <p:nvPr>
            <p:ph type="sldNum" sz="quarter" idx="12"/>
          </p:nvPr>
        </p:nvSpPr>
        <p:spPr/>
        <p:txBody>
          <a:bodyPr/>
          <a:lstStyle/>
          <a:p>
            <a:pPr>
              <a:defRPr/>
            </a:pPr>
            <a:fld id="{43D2731B-1A6E-489E-9F6E-C97F8998DBAF}" type="slidenum">
              <a:rPr lang="en-US"/>
              <a:pPr>
                <a:defRPr/>
              </a:pPr>
              <a:t>52</a:t>
            </a:fld>
            <a:endParaRPr lang="en-US" dirty="0"/>
          </a:p>
        </p:txBody>
      </p:sp>
      <p:pic>
        <p:nvPicPr>
          <p:cNvPr id="51205" name="Picture 2"/>
          <p:cNvPicPr>
            <a:picLocks noChangeAspect="1" noChangeArrowheads="1"/>
          </p:cNvPicPr>
          <p:nvPr/>
        </p:nvPicPr>
        <p:blipFill>
          <a:blip r:embed="rId3"/>
          <a:srcRect/>
          <a:stretch>
            <a:fillRect/>
          </a:stretch>
        </p:blipFill>
        <p:spPr bwMode="auto">
          <a:xfrm>
            <a:off x="533400" y="1219200"/>
            <a:ext cx="8010525" cy="3248025"/>
          </a:xfrm>
          <a:prstGeom prst="rect">
            <a:avLst/>
          </a:prstGeom>
          <a:noFill/>
          <a:ln w="9525">
            <a:noFill/>
            <a:miter lim="800000"/>
            <a:headEnd/>
            <a:tailEnd/>
          </a:ln>
        </p:spPr>
      </p:pic>
      <p:sp>
        <p:nvSpPr>
          <p:cNvPr id="10" name="Oval 9"/>
          <p:cNvSpPr/>
          <p:nvPr/>
        </p:nvSpPr>
        <p:spPr>
          <a:xfrm>
            <a:off x="7086600" y="37338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562600" y="37338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4114800" y="37338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609600" y="4495800"/>
            <a:ext cx="7924800" cy="923330"/>
          </a:xfrm>
          <a:prstGeom prst="rect">
            <a:avLst/>
          </a:prstGeom>
          <a:noFill/>
        </p:spPr>
        <p:txBody>
          <a:bodyPr wrap="square">
            <a:spAutoFit/>
          </a:bodyPr>
          <a:lstStyle/>
          <a:p>
            <a:pPr algn="ctr">
              <a:defRPr/>
            </a:pPr>
            <a:r>
              <a:rPr lang="en-US" dirty="0">
                <a:solidFill>
                  <a:schemeClr val="bg1">
                    <a:lumMod val="50000"/>
                  </a:schemeClr>
                </a:solidFill>
              </a:rPr>
              <a:t>(times are in </a:t>
            </a:r>
            <a:r>
              <a:rPr lang="en-US" dirty="0" err="1">
                <a:solidFill>
                  <a:schemeClr val="bg1">
                    <a:lumMod val="50000"/>
                  </a:schemeClr>
                </a:solidFill>
              </a:rPr>
              <a:t>usec</a:t>
            </a:r>
            <a:r>
              <a:rPr lang="en-US" dirty="0" smtClean="0">
                <a:solidFill>
                  <a:schemeClr val="bg1">
                    <a:lumMod val="50000"/>
                  </a:schemeClr>
                </a:solidFill>
              </a:rPr>
              <a:t>)</a:t>
            </a:r>
          </a:p>
          <a:p>
            <a:pPr algn="ctr">
              <a:defRPr/>
            </a:pPr>
            <a:endParaRPr lang="en-US" dirty="0">
              <a:solidFill>
                <a:schemeClr val="bg1">
                  <a:lumMod val="50000"/>
                </a:schemeClr>
              </a:solidFill>
            </a:endParaRPr>
          </a:p>
          <a:p>
            <a:pPr algn="ctr">
              <a:defRPr/>
            </a:pPr>
            <a:r>
              <a:rPr lang="en-US" dirty="0" smtClean="0">
                <a:solidFill>
                  <a:schemeClr val="bg1">
                    <a:lumMod val="50000"/>
                  </a:schemeClr>
                </a:solidFill>
              </a:rPr>
              <a:t>256 </a:t>
            </a:r>
            <a:r>
              <a:rPr lang="en-US" dirty="0" err="1" smtClean="0">
                <a:solidFill>
                  <a:schemeClr val="bg1">
                    <a:lumMod val="50000"/>
                  </a:schemeClr>
                </a:solidFill>
              </a:rPr>
              <a:t>Mhz</a:t>
            </a:r>
            <a:r>
              <a:rPr lang="en-US" dirty="0" smtClean="0">
                <a:solidFill>
                  <a:schemeClr val="bg1">
                    <a:lumMod val="50000"/>
                  </a:schemeClr>
                </a:solidFill>
              </a:rPr>
              <a:t> Geode processor, hw times based on </a:t>
            </a:r>
            <a:r>
              <a:rPr lang="en-US" dirty="0" err="1" smtClean="0">
                <a:solidFill>
                  <a:schemeClr val="bg1">
                    <a:lumMod val="50000"/>
                  </a:schemeClr>
                </a:solidFill>
              </a:rPr>
              <a:t>Atheros</a:t>
            </a:r>
            <a:r>
              <a:rPr lang="en-US" dirty="0" smtClean="0">
                <a:solidFill>
                  <a:schemeClr val="bg1">
                    <a:lumMod val="50000"/>
                  </a:schemeClr>
                </a:solidFill>
              </a:rPr>
              <a:t> a/b/g 802.11 card</a:t>
            </a:r>
            <a:endParaRPr lang="en-US"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Latency vs. Packet Size</a:t>
            </a:r>
          </a:p>
        </p:txBody>
      </p:sp>
      <p:sp>
        <p:nvSpPr>
          <p:cNvPr id="8" name="Rectangle 7"/>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err="1">
                <a:latin typeface="+mn-lt"/>
                <a:cs typeface="+mn-cs"/>
              </a:rPr>
              <a:t>SlyFi</a:t>
            </a:r>
            <a:r>
              <a:rPr lang="en-US" sz="2800" dirty="0">
                <a:latin typeface="+mn-lt"/>
                <a:cs typeface="+mn-cs"/>
              </a:rPr>
              <a:t> data transport overhead is similar to WPA</a:t>
            </a:r>
          </a:p>
        </p:txBody>
      </p:sp>
      <p:sp>
        <p:nvSpPr>
          <p:cNvPr id="9" name="Slide Number Placeholder 8"/>
          <p:cNvSpPr>
            <a:spLocks noGrp="1"/>
          </p:cNvSpPr>
          <p:nvPr>
            <p:ph type="sldNum" sz="quarter" idx="12"/>
          </p:nvPr>
        </p:nvSpPr>
        <p:spPr/>
        <p:txBody>
          <a:bodyPr/>
          <a:lstStyle/>
          <a:p>
            <a:pPr>
              <a:defRPr/>
            </a:pPr>
            <a:fld id="{F514F80D-4915-4DA0-84E9-4B101E1031A0}" type="slidenum">
              <a:rPr lang="en-US"/>
              <a:pPr>
                <a:defRPr/>
              </a:pPr>
              <a:t>53</a:t>
            </a:fld>
            <a:endParaRPr lang="en-US" dirty="0"/>
          </a:p>
        </p:txBody>
      </p:sp>
      <p:pic>
        <p:nvPicPr>
          <p:cNvPr id="52229" name="Picture 2"/>
          <p:cNvPicPr>
            <a:picLocks noChangeAspect="1" noChangeArrowheads="1"/>
          </p:cNvPicPr>
          <p:nvPr/>
        </p:nvPicPr>
        <p:blipFill>
          <a:blip r:embed="rId3"/>
          <a:srcRect/>
          <a:stretch>
            <a:fillRect/>
          </a:stretch>
        </p:blipFill>
        <p:spPr bwMode="auto">
          <a:xfrm>
            <a:off x="1066800" y="1371600"/>
            <a:ext cx="6829425" cy="4121150"/>
          </a:xfrm>
          <a:prstGeom prst="rect">
            <a:avLst/>
          </a:prstGeom>
          <a:noFill/>
          <a:ln w="9525">
            <a:noFill/>
            <a:miter lim="800000"/>
            <a:headEnd/>
            <a:tailEnd/>
          </a:ln>
        </p:spPr>
      </p:pic>
      <p:cxnSp>
        <p:nvCxnSpPr>
          <p:cNvPr id="10" name="Straight Arrow Connector 9"/>
          <p:cNvCxnSpPr/>
          <p:nvPr/>
        </p:nvCxnSpPr>
        <p:spPr>
          <a:xfrm rot="16200000" flipV="1">
            <a:off x="3429000" y="2286000"/>
            <a:ext cx="381000" cy="228600"/>
          </a:xfrm>
          <a:prstGeom prst="straightConnector1">
            <a:avLst/>
          </a:prstGeom>
          <a:ln w="381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231" name="TextBox 10"/>
          <p:cNvSpPr txBox="1">
            <a:spLocks noChangeArrowheads="1"/>
          </p:cNvSpPr>
          <p:nvPr/>
        </p:nvSpPr>
        <p:spPr bwMode="auto">
          <a:xfrm>
            <a:off x="3581400" y="2590800"/>
            <a:ext cx="1223963" cy="369888"/>
          </a:xfrm>
          <a:prstGeom prst="rect">
            <a:avLst/>
          </a:prstGeom>
          <a:noFill/>
          <a:ln w="9525">
            <a:noFill/>
            <a:miter lim="800000"/>
            <a:headEnd/>
            <a:tailEnd/>
          </a:ln>
        </p:spPr>
        <p:txBody>
          <a:bodyPr wrap="none">
            <a:spAutoFit/>
          </a:bodyPr>
          <a:lstStyle/>
          <a:p>
            <a:r>
              <a:rPr lang="en-US" b="1">
                <a:solidFill>
                  <a:schemeClr val="tx2"/>
                </a:solidFill>
              </a:rPr>
              <a:t>Click bug</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smtClean="0"/>
              <a:t>====== MEASUREMENTS ======</a:t>
            </a:r>
          </a:p>
        </p:txBody>
      </p:sp>
      <p:sp>
        <p:nvSpPr>
          <p:cNvPr id="53251" name="Content Placeholder 2"/>
          <p:cNvSpPr>
            <a:spLocks noGrp="1"/>
          </p:cNvSpPr>
          <p:nvPr>
            <p:ph idx="1"/>
          </p:nvPr>
        </p:nvSpPr>
        <p:spPr/>
        <p:txBody>
          <a:bodyPr/>
          <a:lstStyle/>
          <a:p>
            <a:pPr eaLnBrk="1" hangingPunct="1"/>
            <a:endParaRPr lang="en-US" smtClean="0"/>
          </a:p>
        </p:txBody>
      </p:sp>
      <p:sp>
        <p:nvSpPr>
          <p:cNvPr id="4" name="Slide Number Placeholder 3"/>
          <p:cNvSpPr>
            <a:spLocks noGrp="1"/>
          </p:cNvSpPr>
          <p:nvPr>
            <p:ph type="sldNum" sz="quarter" idx="12"/>
          </p:nvPr>
        </p:nvSpPr>
        <p:spPr/>
        <p:txBody>
          <a:bodyPr/>
          <a:lstStyle/>
          <a:p>
            <a:pPr>
              <a:defRPr/>
            </a:pPr>
            <a:fld id="{212797FA-23DF-4861-8EF1-E49AE5D4932E}" type="slidenum">
              <a:rPr lang="en-US"/>
              <a:pPr>
                <a:defRPr/>
              </a:pPr>
              <a:t>54</a:t>
            </a:fld>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smtClean="0"/>
              <a:t>Empirical Stream Interleaving</a:t>
            </a:r>
          </a:p>
        </p:txBody>
      </p:sp>
      <p:sp>
        <p:nvSpPr>
          <p:cNvPr id="4" name="Slide Number Placeholder 3"/>
          <p:cNvSpPr>
            <a:spLocks noGrp="1"/>
          </p:cNvSpPr>
          <p:nvPr>
            <p:ph type="sldNum" sz="quarter" idx="12"/>
          </p:nvPr>
        </p:nvSpPr>
        <p:spPr/>
        <p:txBody>
          <a:bodyPr/>
          <a:lstStyle/>
          <a:p>
            <a:pPr>
              <a:defRPr/>
            </a:pPr>
            <a:fld id="{0326B0E4-A4D8-433D-ADA2-98C2B0E72761}" type="slidenum">
              <a:rPr lang="en-US"/>
              <a:pPr>
                <a:defRPr/>
              </a:pPr>
              <a:t>55</a:t>
            </a:fld>
            <a:endParaRPr lang="en-US" dirty="0"/>
          </a:p>
        </p:txBody>
      </p:sp>
      <p:sp>
        <p:nvSpPr>
          <p:cNvPr id="6" name="Rectangle 5"/>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a:latin typeface="+mn-lt"/>
                <a:cs typeface="+mn-cs"/>
              </a:rPr>
              <a:t>Many streams interleaved even at short timescales</a:t>
            </a:r>
          </a:p>
        </p:txBody>
      </p:sp>
      <p:pic>
        <p:nvPicPr>
          <p:cNvPr id="54277" name="Picture 4"/>
          <p:cNvPicPr>
            <a:picLocks noChangeAspect="1" noChangeArrowheads="1"/>
          </p:cNvPicPr>
          <p:nvPr/>
        </p:nvPicPr>
        <p:blipFill>
          <a:blip r:embed="rId3"/>
          <a:srcRect/>
          <a:stretch>
            <a:fillRect/>
          </a:stretch>
        </p:blipFill>
        <p:spPr bwMode="auto">
          <a:xfrm>
            <a:off x="366713" y="1535113"/>
            <a:ext cx="8329612" cy="3740150"/>
          </a:xfrm>
          <a:prstGeom prst="rect">
            <a:avLst/>
          </a:prstGeom>
          <a:noFill/>
          <a:ln w="50800" algn="ctr">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t>Empirical Background Probe Rate</a:t>
            </a:r>
          </a:p>
        </p:txBody>
      </p:sp>
      <p:sp>
        <p:nvSpPr>
          <p:cNvPr id="4" name="Slide Number Placeholder 3"/>
          <p:cNvSpPr>
            <a:spLocks noGrp="1"/>
          </p:cNvSpPr>
          <p:nvPr>
            <p:ph type="sldNum" sz="quarter" idx="12"/>
          </p:nvPr>
        </p:nvSpPr>
        <p:spPr/>
        <p:txBody>
          <a:bodyPr/>
          <a:lstStyle/>
          <a:p>
            <a:pPr>
              <a:defRPr/>
            </a:pPr>
            <a:fld id="{764DF3F6-B821-4346-AFE8-015E27A3303D}" type="slidenum">
              <a:rPr lang="en-US"/>
              <a:pPr>
                <a:defRPr/>
              </a:pPr>
              <a:t>56</a:t>
            </a:fld>
            <a:endParaRPr lang="en-US" dirty="0"/>
          </a:p>
        </p:txBody>
      </p:sp>
      <p:sp>
        <p:nvSpPr>
          <p:cNvPr id="6" name="Rectangle 5"/>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a:latin typeface="+mn-lt"/>
                <a:cs typeface="+mn-cs"/>
              </a:rPr>
              <a:t>Background probes are frequent in practice</a:t>
            </a:r>
          </a:p>
        </p:txBody>
      </p:sp>
      <p:pic>
        <p:nvPicPr>
          <p:cNvPr id="55301" name="Picture 2"/>
          <p:cNvPicPr>
            <a:picLocks noChangeAspect="1" noChangeArrowheads="1"/>
          </p:cNvPicPr>
          <p:nvPr/>
        </p:nvPicPr>
        <p:blipFill>
          <a:blip r:embed="rId3"/>
          <a:srcRect/>
          <a:stretch>
            <a:fillRect/>
          </a:stretch>
        </p:blipFill>
        <p:spPr bwMode="auto">
          <a:xfrm>
            <a:off x="990600" y="1371600"/>
            <a:ext cx="7086600" cy="423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mtClean="0"/>
              <a:t>Empirical # Saved Network Names</a:t>
            </a:r>
          </a:p>
        </p:txBody>
      </p:sp>
      <p:sp>
        <p:nvSpPr>
          <p:cNvPr id="4" name="Slide Number Placeholder 3"/>
          <p:cNvSpPr>
            <a:spLocks noGrp="1"/>
          </p:cNvSpPr>
          <p:nvPr>
            <p:ph type="sldNum" sz="quarter" idx="12"/>
          </p:nvPr>
        </p:nvSpPr>
        <p:spPr/>
        <p:txBody>
          <a:bodyPr/>
          <a:lstStyle/>
          <a:p>
            <a:pPr>
              <a:defRPr/>
            </a:pPr>
            <a:fld id="{294EAC90-F5C8-4F65-B02F-72C3B3FFCC85}" type="slidenum">
              <a:rPr lang="en-US"/>
              <a:pPr>
                <a:defRPr/>
              </a:pPr>
              <a:t>57</a:t>
            </a:fld>
            <a:endParaRPr lang="en-US" dirty="0"/>
          </a:p>
        </p:txBody>
      </p:sp>
      <p:sp>
        <p:nvSpPr>
          <p:cNvPr id="6" name="Rectangle 5"/>
          <p:cNvSpPr>
            <a:spLocks noChangeArrowheads="1"/>
          </p:cNvSpPr>
          <p:nvPr/>
        </p:nvSpPr>
        <p:spPr bwMode="auto">
          <a:xfrm>
            <a:off x="609600" y="56388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marL="168275" lvl="1" algn="ctr" fontAlgn="auto">
              <a:spcBef>
                <a:spcPct val="20000"/>
              </a:spcBef>
              <a:spcAft>
                <a:spcPts val="0"/>
              </a:spcAft>
              <a:defRPr/>
            </a:pPr>
            <a:r>
              <a:rPr lang="en-US" sz="2800" dirty="0">
                <a:latin typeface="+mn-lt"/>
                <a:cs typeface="+mn-cs"/>
              </a:rPr>
              <a:t>Some clients probe for many network names</a:t>
            </a:r>
          </a:p>
        </p:txBody>
      </p:sp>
      <p:pic>
        <p:nvPicPr>
          <p:cNvPr id="56325" name="Picture 2"/>
          <p:cNvPicPr>
            <a:picLocks noChangeAspect="1" noChangeArrowheads="1"/>
          </p:cNvPicPr>
          <p:nvPr/>
        </p:nvPicPr>
        <p:blipFill>
          <a:blip r:embed="rId3"/>
          <a:srcRect/>
          <a:stretch>
            <a:fillRect/>
          </a:stretch>
        </p:blipFill>
        <p:spPr bwMode="auto">
          <a:xfrm>
            <a:off x="838200" y="1219200"/>
            <a:ext cx="7391400" cy="4351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0" y="-1396"/>
            <a:ext cx="9144000" cy="6859396"/>
            <a:chOff x="0" y="-1395"/>
            <a:chExt cx="9144000" cy="6859396"/>
          </a:xfrm>
        </p:grpSpPr>
        <p:pic>
          <p:nvPicPr>
            <p:cNvPr id="88" name="Picture 87"/>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flipH="1">
              <a:off x="0" y="-1395"/>
              <a:ext cx="9144000" cy="6859396"/>
            </a:xfrm>
            <a:prstGeom prst="rect">
              <a:avLst/>
            </a:prstGeom>
            <a:noFill/>
            <a:ln w="50800" algn="ctr">
              <a:noFill/>
              <a:miter lim="800000"/>
              <a:headEnd/>
              <a:tailEnd/>
            </a:ln>
            <a:effectLst/>
          </p:spPr>
        </p:pic>
        <p:grpSp>
          <p:nvGrpSpPr>
            <p:cNvPr id="89" name="Group 55"/>
            <p:cNvGrpSpPr/>
            <p:nvPr/>
          </p:nvGrpSpPr>
          <p:grpSpPr>
            <a:xfrm>
              <a:off x="381000" y="2438400"/>
              <a:ext cx="6019800" cy="4257675"/>
              <a:chOff x="381000" y="2438400"/>
              <a:chExt cx="6019800" cy="4257675"/>
            </a:xfrm>
          </p:grpSpPr>
          <p:pic>
            <p:nvPicPr>
              <p:cNvPr id="90"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p:spPr>
          </p:pic>
          <p:pic>
            <p:nvPicPr>
              <p:cNvPr id="91"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p:spPr>
          </p:pic>
          <p:pic>
            <p:nvPicPr>
              <p:cNvPr id="92"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p:spPr>
          </p:pic>
          <p:pic>
            <p:nvPicPr>
              <p:cNvPr id="93" name="Picture 6" descr="pacemaker.png"/>
              <p:cNvPicPr>
                <a:picLocks noChangeAspect="1"/>
              </p:cNvPicPr>
              <p:nvPr/>
            </p:nvPicPr>
            <p:blipFill>
              <a:blip r:embed="rId7" cstate="screen"/>
              <a:srcRect/>
              <a:stretch>
                <a:fillRect/>
              </a:stretch>
            </p:blipFill>
            <p:spPr bwMode="auto">
              <a:xfrm>
                <a:off x="914400" y="2438400"/>
                <a:ext cx="946150" cy="946150"/>
              </a:xfrm>
              <a:prstGeom prst="rect">
                <a:avLst/>
              </a:prstGeom>
              <a:noFill/>
              <a:ln w="9525">
                <a:noFill/>
                <a:miter lim="800000"/>
                <a:headEnd/>
                <a:tailEnd/>
              </a:ln>
            </p:spPr>
          </p:pic>
          <p:pic>
            <p:nvPicPr>
              <p:cNvPr id="94" name="Picture 11" descr="nikeipod2.png"/>
              <p:cNvPicPr>
                <a:picLocks noChangeAspect="1"/>
              </p:cNvPicPr>
              <p:nvPr/>
            </p:nvPicPr>
            <p:blipFill>
              <a:blip r:embed="rId8" cstate="screen"/>
              <a:srcRect/>
              <a:stretch>
                <a:fillRect/>
              </a:stretch>
            </p:blipFill>
            <p:spPr bwMode="auto">
              <a:xfrm>
                <a:off x="3962400" y="5638800"/>
                <a:ext cx="685800" cy="1057275"/>
              </a:xfrm>
              <a:prstGeom prst="rect">
                <a:avLst/>
              </a:prstGeom>
              <a:noFill/>
              <a:ln w="9525">
                <a:noFill/>
                <a:miter lim="800000"/>
                <a:headEnd/>
                <a:tailEnd/>
              </a:ln>
            </p:spPr>
          </p:pic>
          <p:cxnSp>
            <p:nvCxnSpPr>
              <p:cNvPr id="95" name="Straight Arrow Connector 94"/>
              <p:cNvCxnSpPr>
                <a:stCxn id="94" idx="3"/>
              </p:cNvCxnSpPr>
              <p:nvPr/>
            </p:nvCxnSpPr>
            <p:spPr>
              <a:xfrm>
                <a:off x="4648200" y="6167438"/>
                <a:ext cx="762000" cy="85724"/>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0800000" flipV="1">
                <a:off x="381000" y="3124200"/>
                <a:ext cx="533400" cy="228600"/>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7" name="Picture 55" descr="cannon.png"/>
              <p:cNvPicPr>
                <a:picLocks noChangeAspect="1"/>
              </p:cNvPicPr>
              <p:nvPr/>
            </p:nvPicPr>
            <p:blipFill>
              <a:blip r:embed="rId9" cstate="screen"/>
              <a:srcRect/>
              <a:stretch>
                <a:fillRect/>
              </a:stretch>
            </p:blipFill>
            <p:spPr bwMode="auto">
              <a:xfrm>
                <a:off x="5867400" y="4267200"/>
                <a:ext cx="481013" cy="346075"/>
              </a:xfrm>
              <a:prstGeom prst="rect">
                <a:avLst/>
              </a:prstGeom>
              <a:noFill/>
              <a:ln w="9525">
                <a:noFill/>
                <a:miter lim="800000"/>
                <a:headEnd/>
                <a:tailEnd/>
              </a:ln>
            </p:spPr>
          </p:pic>
          <p:pic>
            <p:nvPicPr>
              <p:cNvPr id="98" name="Picture 61" descr="kindle.png"/>
              <p:cNvPicPr>
                <a:picLocks noChangeAspect="1"/>
              </p:cNvPicPr>
              <p:nvPr/>
            </p:nvPicPr>
            <p:blipFill>
              <a:blip r:embed="rId10" cstate="screen"/>
              <a:srcRect/>
              <a:stretch>
                <a:fillRect/>
              </a:stretch>
            </p:blipFill>
            <p:spPr bwMode="auto">
              <a:xfrm>
                <a:off x="2667000" y="4953000"/>
                <a:ext cx="1068388" cy="1046163"/>
              </a:xfrm>
              <a:prstGeom prst="rect">
                <a:avLst/>
              </a:prstGeom>
              <a:noFill/>
              <a:ln w="9525">
                <a:noFill/>
                <a:miter lim="800000"/>
                <a:headEnd/>
                <a:tailEnd/>
              </a:ln>
            </p:spPr>
          </p:pic>
          <p:pic>
            <p:nvPicPr>
              <p:cNvPr id="99" name="Picture 83" descr="portablevideo.png"/>
              <p:cNvPicPr>
                <a:picLocks noChangeAspect="1"/>
              </p:cNvPicPr>
              <p:nvPr/>
            </p:nvPicPr>
            <p:blipFill>
              <a:blip r:embed="rId11" cstate="screen"/>
              <a:srcRect/>
              <a:stretch>
                <a:fillRect/>
              </a:stretch>
            </p:blipFill>
            <p:spPr bwMode="auto">
              <a:xfrm>
                <a:off x="2914650" y="3733800"/>
                <a:ext cx="857250" cy="490538"/>
              </a:xfrm>
              <a:prstGeom prst="rect">
                <a:avLst/>
              </a:prstGeom>
              <a:noFill/>
              <a:ln w="9525">
                <a:noFill/>
                <a:miter lim="800000"/>
                <a:headEnd/>
                <a:tailEnd/>
              </a:ln>
            </p:spPr>
          </p:pic>
          <p:pic>
            <p:nvPicPr>
              <p:cNvPr id="100" name="Picture 99" descr="radiowaves2.png"/>
              <p:cNvPicPr>
                <a:picLocks noChangeAspect="1"/>
              </p:cNvPicPr>
              <p:nvPr/>
            </p:nvPicPr>
            <p:blipFill>
              <a:blip r:embed="rId12"/>
              <a:srcRect/>
              <a:stretch>
                <a:fillRect/>
              </a:stretch>
            </p:blipFill>
            <p:spPr bwMode="auto">
              <a:xfrm>
                <a:off x="2971800" y="3352800"/>
                <a:ext cx="609600" cy="457200"/>
              </a:xfrm>
              <a:prstGeom prst="rect">
                <a:avLst/>
              </a:prstGeom>
              <a:noFill/>
              <a:ln w="9525">
                <a:noFill/>
                <a:miter lim="800000"/>
                <a:headEnd/>
                <a:tailEnd/>
              </a:ln>
            </p:spPr>
          </p:pic>
          <p:pic>
            <p:nvPicPr>
              <p:cNvPr id="101" name="Picture 100" descr="radiowaves2.png"/>
              <p:cNvPicPr>
                <a:picLocks noChangeAspect="1"/>
              </p:cNvPicPr>
              <p:nvPr/>
            </p:nvPicPr>
            <p:blipFill>
              <a:blip r:embed="rId12"/>
              <a:srcRect/>
              <a:stretch>
                <a:fillRect/>
              </a:stretch>
            </p:blipFill>
            <p:spPr bwMode="auto">
              <a:xfrm>
                <a:off x="4038600" y="3276600"/>
                <a:ext cx="685800" cy="457200"/>
              </a:xfrm>
              <a:prstGeom prst="rect">
                <a:avLst/>
              </a:prstGeom>
              <a:noFill/>
              <a:ln w="9525">
                <a:noFill/>
                <a:miter lim="800000"/>
                <a:headEnd/>
                <a:tailEnd/>
              </a:ln>
            </p:spPr>
          </p:pic>
          <p:pic>
            <p:nvPicPr>
              <p:cNvPr id="102" name="Picture 101" descr="radiowaves2.png"/>
              <p:cNvPicPr>
                <a:picLocks noChangeAspect="1"/>
              </p:cNvPicPr>
              <p:nvPr/>
            </p:nvPicPr>
            <p:blipFill>
              <a:blip r:embed="rId12"/>
              <a:srcRect/>
              <a:stretch>
                <a:fillRect/>
              </a:stretch>
            </p:blipFill>
            <p:spPr bwMode="auto">
              <a:xfrm>
                <a:off x="2514600" y="3276600"/>
                <a:ext cx="457200" cy="457200"/>
              </a:xfrm>
              <a:prstGeom prst="rect">
                <a:avLst/>
              </a:prstGeom>
              <a:noFill/>
              <a:ln w="9525">
                <a:noFill/>
                <a:miter lim="800000"/>
                <a:headEnd/>
                <a:tailEnd/>
              </a:ln>
            </p:spPr>
          </p:pic>
          <p:pic>
            <p:nvPicPr>
              <p:cNvPr id="103" name="Picture 102" descr="radiowaves2.png"/>
              <p:cNvPicPr>
                <a:picLocks noChangeAspect="1"/>
              </p:cNvPicPr>
              <p:nvPr/>
            </p:nvPicPr>
            <p:blipFill>
              <a:blip r:embed="rId12"/>
              <a:srcRect/>
              <a:stretch>
                <a:fillRect/>
              </a:stretch>
            </p:blipFill>
            <p:spPr bwMode="auto">
              <a:xfrm>
                <a:off x="5791200" y="3810000"/>
                <a:ext cx="609600" cy="457200"/>
              </a:xfrm>
              <a:prstGeom prst="rect">
                <a:avLst/>
              </a:prstGeom>
              <a:noFill/>
              <a:ln w="9525">
                <a:noFill/>
                <a:miter lim="800000"/>
                <a:headEnd/>
                <a:tailEnd/>
              </a:ln>
            </p:spPr>
          </p:pic>
          <p:pic>
            <p:nvPicPr>
              <p:cNvPr id="104" name="Picture 103" descr="radiowaves2.png"/>
              <p:cNvPicPr>
                <a:picLocks noChangeAspect="1"/>
              </p:cNvPicPr>
              <p:nvPr/>
            </p:nvPicPr>
            <p:blipFill>
              <a:blip r:embed="rId13"/>
              <a:srcRect/>
              <a:stretch>
                <a:fillRect/>
              </a:stretch>
            </p:blipFill>
            <p:spPr bwMode="auto">
              <a:xfrm rot="11937795">
                <a:off x="4318702" y="5263579"/>
                <a:ext cx="573476" cy="412750"/>
              </a:xfrm>
              <a:prstGeom prst="rect">
                <a:avLst/>
              </a:prstGeom>
              <a:noFill/>
              <a:ln w="9525">
                <a:noFill/>
                <a:miter lim="800000"/>
                <a:headEnd/>
                <a:tailEnd/>
              </a:ln>
            </p:spPr>
          </p:pic>
          <p:pic>
            <p:nvPicPr>
              <p:cNvPr id="105" name="Picture 104" descr="radiowaves2.png"/>
              <p:cNvPicPr>
                <a:picLocks noChangeAspect="1"/>
              </p:cNvPicPr>
              <p:nvPr/>
            </p:nvPicPr>
            <p:blipFill>
              <a:blip r:embed="rId12"/>
              <a:srcRect/>
              <a:stretch>
                <a:fillRect/>
              </a:stretch>
            </p:blipFill>
            <p:spPr bwMode="auto">
              <a:xfrm>
                <a:off x="1600200" y="4697413"/>
                <a:ext cx="774700" cy="636587"/>
              </a:xfrm>
              <a:prstGeom prst="rect">
                <a:avLst/>
              </a:prstGeom>
              <a:noFill/>
              <a:ln w="9525">
                <a:noFill/>
                <a:miter lim="800000"/>
                <a:headEnd/>
                <a:tailEnd/>
              </a:ln>
            </p:spPr>
          </p:pic>
          <p:pic>
            <p:nvPicPr>
              <p:cNvPr id="106" name="Picture 105" descr="radiowaves2.png"/>
              <p:cNvPicPr>
                <a:picLocks noChangeAspect="1"/>
              </p:cNvPicPr>
              <p:nvPr/>
            </p:nvPicPr>
            <p:blipFill>
              <a:blip r:embed="rId13"/>
              <a:srcRect/>
              <a:stretch>
                <a:fillRect/>
              </a:stretch>
            </p:blipFill>
            <p:spPr bwMode="auto">
              <a:xfrm rot="11253164">
                <a:off x="3195638" y="4686300"/>
                <a:ext cx="614362" cy="503238"/>
              </a:xfrm>
              <a:prstGeom prst="rect">
                <a:avLst/>
              </a:prstGeom>
              <a:noFill/>
              <a:ln w="9525">
                <a:noFill/>
                <a:miter lim="800000"/>
                <a:headEnd/>
                <a:tailEnd/>
              </a:ln>
            </p:spPr>
          </p:pic>
        </p:grpSp>
      </p:grpSp>
      <p:sp>
        <p:nvSpPr>
          <p:cNvPr id="107" name="Rectangle 106"/>
          <p:cNvSpPr/>
          <p:nvPr/>
        </p:nvSpPr>
        <p:spPr>
          <a:xfrm>
            <a:off x="0" y="0"/>
            <a:ext cx="9144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6553200" y="6324600"/>
            <a:ext cx="2438400" cy="365125"/>
          </a:xfrm>
        </p:spPr>
        <p:txBody>
          <a:bodyPr/>
          <a:lstStyle/>
          <a:p>
            <a:pPr>
              <a:defRPr/>
            </a:pPr>
            <a:fld id="{C7F5D251-C7F2-4BFC-9C1C-6953E96A0A0E}" type="slidenum">
              <a:rPr lang="en-US" smtClean="0">
                <a:solidFill>
                  <a:schemeClr val="bg1">
                    <a:lumMod val="50000"/>
                  </a:schemeClr>
                </a:solidFill>
              </a:rPr>
              <a:pPr>
                <a:defRPr/>
              </a:pPr>
              <a:t>6</a:t>
            </a:fld>
            <a:endParaRPr lang="en-US" dirty="0">
              <a:solidFill>
                <a:schemeClr val="bg1">
                  <a:lumMod val="50000"/>
                </a:schemeClr>
              </a:solidFill>
            </a:endParaRPr>
          </a:p>
        </p:txBody>
      </p:sp>
      <p:sp>
        <p:nvSpPr>
          <p:cNvPr id="4108" name="Rectangle 2"/>
          <p:cNvSpPr>
            <a:spLocks noGrp="1" noChangeArrowheads="1"/>
          </p:cNvSpPr>
          <p:nvPr>
            <p:ph type="title"/>
          </p:nvPr>
        </p:nvSpPr>
        <p:spPr>
          <a:xfrm>
            <a:off x="838200" y="381000"/>
            <a:ext cx="7467600" cy="808038"/>
          </a:xfrm>
          <a:noFill/>
        </p:spPr>
        <p:txBody>
          <a:bodyPr/>
          <a:lstStyle/>
          <a:p>
            <a:pPr eaLnBrk="1" hangingPunct="1"/>
            <a:r>
              <a:rPr lang="en-US" dirty="0" smtClean="0"/>
              <a:t>Problem: Long-Term Linking</a:t>
            </a:r>
          </a:p>
        </p:txBody>
      </p:sp>
      <p:grpSp>
        <p:nvGrpSpPr>
          <p:cNvPr id="146" name="Group 145"/>
          <p:cNvGrpSpPr/>
          <p:nvPr/>
        </p:nvGrpSpPr>
        <p:grpSpPr>
          <a:xfrm>
            <a:off x="4876800" y="2787650"/>
            <a:ext cx="3810000" cy="2185148"/>
            <a:chOff x="2133600" y="2743200"/>
            <a:chExt cx="5181600" cy="2971800"/>
          </a:xfrm>
        </p:grpSpPr>
        <p:sp>
          <p:nvSpPr>
            <p:cNvPr id="147" name="Rectangle 146"/>
            <p:cNvSpPr/>
            <p:nvPr/>
          </p:nvSpPr>
          <p:spPr>
            <a:xfrm>
              <a:off x="2133600" y="2743200"/>
              <a:ext cx="5181600" cy="2971800"/>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pic>
          <p:nvPicPr>
            <p:cNvPr id="148" name="Picture 147" descr="bttracker_graph.png"/>
            <p:cNvPicPr>
              <a:picLocks noChangeAspect="1"/>
            </p:cNvPicPr>
            <p:nvPr/>
          </p:nvPicPr>
          <p:blipFill>
            <a:blip r:embed="rId14"/>
            <a:stretch>
              <a:fillRect/>
            </a:stretch>
          </p:blipFill>
          <p:spPr>
            <a:xfrm>
              <a:off x="3505200" y="2819400"/>
              <a:ext cx="3757613" cy="2250068"/>
            </a:xfrm>
            <a:prstGeom prst="rect">
              <a:avLst/>
            </a:prstGeom>
          </p:spPr>
        </p:pic>
        <p:pic>
          <p:nvPicPr>
            <p:cNvPr id="150" name="Picture 149" descr="bttracker_mac.png"/>
            <p:cNvPicPr>
              <a:picLocks noChangeAspect="1"/>
            </p:cNvPicPr>
            <p:nvPr/>
          </p:nvPicPr>
          <p:blipFill>
            <a:blip r:embed="rId15"/>
            <a:stretch>
              <a:fillRect/>
            </a:stretch>
          </p:blipFill>
          <p:spPr>
            <a:xfrm>
              <a:off x="2209800" y="2819400"/>
              <a:ext cx="2133600" cy="671907"/>
            </a:xfrm>
            <a:prstGeom prst="rect">
              <a:avLst/>
            </a:prstGeom>
          </p:spPr>
        </p:pic>
        <p:pic>
          <p:nvPicPr>
            <p:cNvPr id="149" name="Picture 148" descr="bttracker_map.png"/>
            <p:cNvPicPr>
              <a:picLocks noChangeAspect="1"/>
            </p:cNvPicPr>
            <p:nvPr/>
          </p:nvPicPr>
          <p:blipFill>
            <a:blip r:embed="rId16" cstate="screen"/>
            <a:stretch>
              <a:fillRect/>
            </a:stretch>
          </p:blipFill>
          <p:spPr>
            <a:xfrm>
              <a:off x="2209800" y="3200400"/>
              <a:ext cx="2938813" cy="2448071"/>
            </a:xfrm>
            <a:prstGeom prst="rect">
              <a:avLst/>
            </a:prstGeom>
          </p:spPr>
        </p:pic>
        <p:sp>
          <p:nvSpPr>
            <p:cNvPr id="151" name="TextBox 150"/>
            <p:cNvSpPr txBox="1"/>
            <p:nvPr/>
          </p:nvSpPr>
          <p:spPr>
            <a:xfrm>
              <a:off x="2859024" y="5230367"/>
              <a:ext cx="3857528" cy="460433"/>
            </a:xfrm>
            <a:prstGeom prst="rect">
              <a:avLst/>
            </a:prstGeom>
            <a:solidFill>
              <a:schemeClr val="bg1"/>
            </a:solidFill>
            <a:effectLst>
              <a:softEdge rad="63500"/>
            </a:effectLst>
          </p:spPr>
          <p:txBody>
            <a:bodyPr wrap="none" rtlCol="0">
              <a:spAutoFit/>
            </a:bodyPr>
            <a:lstStyle/>
            <a:p>
              <a:r>
                <a:rPr lang="en-US" sz="1600" b="1" u="sng" dirty="0" smtClean="0">
                  <a:solidFill>
                    <a:schemeClr val="accent1"/>
                  </a:solidFill>
                </a:rPr>
                <a:t>www.bluetoothtracking.org</a:t>
              </a:r>
              <a:endParaRPr lang="en-US" sz="1600" b="1" u="sng" dirty="0">
                <a:solidFill>
                  <a:schemeClr val="accent1"/>
                </a:solidFill>
              </a:endParaRPr>
            </a:p>
          </p:txBody>
        </p:sp>
      </p:grpSp>
      <p:sp>
        <p:nvSpPr>
          <p:cNvPr id="152" name="Rectangle 8"/>
          <p:cNvSpPr txBox="1">
            <a:spLocks noChangeArrowheads="1"/>
          </p:cNvSpPr>
          <p:nvPr/>
        </p:nvSpPr>
        <p:spPr bwMode="auto">
          <a:xfrm>
            <a:off x="457200" y="1371600"/>
            <a:ext cx="8458200" cy="1371600"/>
          </a:xfrm>
          <a:prstGeom prst="rect">
            <a:avLst/>
          </a:prstGeom>
          <a:solidFill>
            <a:schemeClr val="bg1"/>
          </a:solidFill>
          <a:ln w="9525">
            <a:noFill/>
            <a:miter lim="800000"/>
            <a:headEnd/>
            <a:tailEnd/>
          </a:ln>
          <a:effectLst>
            <a:softEdge rad="63500"/>
          </a:effectLst>
        </p:spPr>
        <p:txBody>
          <a:bodyPr/>
          <a:lstStyle/>
          <a:p>
            <a:pPr marL="166688">
              <a:spcBef>
                <a:spcPct val="20000"/>
              </a:spcBef>
            </a:pPr>
            <a:r>
              <a:rPr lang="en-US" sz="2800" dirty="0" smtClean="0">
                <a:latin typeface="+mn-lt"/>
              </a:rPr>
              <a:t>Linking enables location tracking, user profiling, inventorying, relationship profiling, … </a:t>
            </a:r>
          </a:p>
          <a:p>
            <a:pPr marL="166688">
              <a:spcBef>
                <a:spcPct val="20000"/>
              </a:spcBef>
            </a:pPr>
            <a:r>
              <a:rPr lang="en-US" sz="2000" dirty="0" smtClean="0">
                <a:solidFill>
                  <a:schemeClr val="tx1">
                    <a:lumMod val="65000"/>
                    <a:lumOff val="35000"/>
                  </a:schemeClr>
                </a:solidFill>
                <a:latin typeface="+mn-lt"/>
              </a:rPr>
              <a:t>[Greenstein</a:t>
            </a:r>
            <a:r>
              <a:rPr lang="en-US" sz="2000" dirty="0">
                <a:solidFill>
                  <a:schemeClr val="tx1">
                    <a:lumMod val="65000"/>
                    <a:lumOff val="35000"/>
                  </a:schemeClr>
                </a:solidFill>
                <a:latin typeface="+mn-lt"/>
              </a:rPr>
              <a:t>, </a:t>
            </a:r>
            <a:r>
              <a:rPr lang="en-US" sz="2000" i="1" dirty="0" err="1">
                <a:solidFill>
                  <a:schemeClr val="tx1">
                    <a:lumMod val="65000"/>
                    <a:lumOff val="35000"/>
                  </a:schemeClr>
                </a:solidFill>
                <a:latin typeface="+mn-lt"/>
              </a:rPr>
              <a:t>HotOS</a:t>
            </a:r>
            <a:r>
              <a:rPr lang="en-US" sz="2000" dirty="0">
                <a:solidFill>
                  <a:schemeClr val="tx1">
                    <a:lumMod val="65000"/>
                    <a:lumOff val="35000"/>
                  </a:schemeClr>
                </a:solidFill>
                <a:latin typeface="+mn-lt"/>
              </a:rPr>
              <a:t> </a:t>
            </a:r>
            <a:r>
              <a:rPr lang="en-US" sz="2000" dirty="0" smtClean="0">
                <a:solidFill>
                  <a:schemeClr val="tx1">
                    <a:lumMod val="65000"/>
                    <a:lumOff val="35000"/>
                  </a:schemeClr>
                </a:solidFill>
                <a:latin typeface="+mn-lt"/>
              </a:rPr>
              <a:t>’07; Jiang, </a:t>
            </a:r>
            <a:r>
              <a:rPr lang="en-US" sz="2000" i="1" dirty="0" err="1" smtClean="0">
                <a:solidFill>
                  <a:schemeClr val="tx1">
                    <a:lumMod val="65000"/>
                    <a:lumOff val="35000"/>
                  </a:schemeClr>
                </a:solidFill>
                <a:latin typeface="+mn-lt"/>
              </a:rPr>
              <a:t>MobiSys</a:t>
            </a:r>
            <a:r>
              <a:rPr lang="en-US" sz="2000" dirty="0" smtClean="0">
                <a:solidFill>
                  <a:schemeClr val="tx1">
                    <a:lumMod val="65000"/>
                    <a:lumOff val="35000"/>
                  </a:schemeClr>
                </a:solidFill>
                <a:latin typeface="+mn-lt"/>
              </a:rPr>
              <a:t> ’07; Pang</a:t>
            </a:r>
            <a:r>
              <a:rPr lang="en-US" sz="2000" dirty="0">
                <a:solidFill>
                  <a:schemeClr val="tx1">
                    <a:lumMod val="65000"/>
                    <a:lumOff val="35000"/>
                  </a:schemeClr>
                </a:solidFill>
                <a:latin typeface="+mn-lt"/>
              </a:rPr>
              <a:t>, </a:t>
            </a:r>
            <a:r>
              <a:rPr lang="en-US" sz="2000" i="1" dirty="0" err="1">
                <a:solidFill>
                  <a:schemeClr val="tx1">
                    <a:lumMod val="65000"/>
                    <a:lumOff val="35000"/>
                  </a:schemeClr>
                </a:solidFill>
                <a:latin typeface="+mn-lt"/>
              </a:rPr>
              <a:t>MobiCom</a:t>
            </a:r>
            <a:r>
              <a:rPr lang="en-US" sz="2000" dirty="0">
                <a:solidFill>
                  <a:schemeClr val="tx1">
                    <a:lumMod val="65000"/>
                    <a:lumOff val="35000"/>
                  </a:schemeClr>
                </a:solidFill>
                <a:latin typeface="+mn-lt"/>
              </a:rPr>
              <a:t> </a:t>
            </a:r>
            <a:r>
              <a:rPr lang="en-US" sz="2000" dirty="0" smtClean="0">
                <a:solidFill>
                  <a:schemeClr val="tx1">
                    <a:lumMod val="65000"/>
                    <a:lumOff val="35000"/>
                  </a:schemeClr>
                </a:solidFill>
                <a:latin typeface="+mn-lt"/>
              </a:rPr>
              <a:t>’07, </a:t>
            </a:r>
            <a:r>
              <a:rPr lang="en-US" sz="2000" i="1" dirty="0" err="1">
                <a:solidFill>
                  <a:schemeClr val="tx1">
                    <a:lumMod val="65000"/>
                    <a:lumOff val="35000"/>
                  </a:schemeClr>
                </a:solidFill>
                <a:latin typeface="+mn-lt"/>
              </a:rPr>
              <a:t>HotNets</a:t>
            </a:r>
            <a:r>
              <a:rPr lang="en-US" sz="2000" dirty="0">
                <a:solidFill>
                  <a:schemeClr val="tx1">
                    <a:lumMod val="65000"/>
                    <a:lumOff val="35000"/>
                  </a:schemeClr>
                </a:solidFill>
                <a:latin typeface="+mn-lt"/>
              </a:rPr>
              <a:t> </a:t>
            </a:r>
            <a:r>
              <a:rPr lang="en-US" sz="2000" dirty="0" smtClean="0">
                <a:solidFill>
                  <a:schemeClr val="tx1">
                    <a:lumMod val="65000"/>
                    <a:lumOff val="35000"/>
                  </a:schemeClr>
                </a:solidFill>
                <a:latin typeface="+mn-lt"/>
              </a:rPr>
              <a:t>’07]</a:t>
            </a:r>
            <a:endParaRPr lang="en-US" dirty="0" smtClean="0">
              <a:solidFill>
                <a:schemeClr val="tx1">
                  <a:lumMod val="65000"/>
                  <a:lumOff val="35000"/>
                </a:schemeClr>
              </a:solidFill>
              <a:latin typeface="+mn-lt"/>
            </a:endParaRPr>
          </a:p>
        </p:txBody>
      </p:sp>
      <p:pic>
        <p:nvPicPr>
          <p:cNvPr id="119" name="Picture 5"/>
          <p:cNvPicPr>
            <a:picLocks noChangeAspect="1" noChangeArrowheads="1"/>
          </p:cNvPicPr>
          <p:nvPr/>
        </p:nvPicPr>
        <p:blipFill>
          <a:blip r:embed="rId17"/>
          <a:srcRect/>
          <a:stretch>
            <a:fillRect/>
          </a:stretch>
        </p:blipFill>
        <p:spPr bwMode="auto">
          <a:xfrm>
            <a:off x="4876800" y="5181600"/>
            <a:ext cx="3694112" cy="1212393"/>
          </a:xfrm>
          <a:prstGeom prst="rect">
            <a:avLst/>
          </a:prstGeom>
          <a:noFill/>
          <a:ln w="28575" algn="ctr">
            <a:solidFill>
              <a:srgbClr val="000000"/>
            </a:solidFill>
            <a:miter lim="800000"/>
            <a:headEnd/>
            <a:tailEnd/>
          </a:ln>
          <a:effectLst>
            <a:outerShdw blurRad="50800" dist="38100" dir="2700000" algn="tl" rotWithShape="0">
              <a:prstClr val="black">
                <a:alpha val="40000"/>
              </a:prstClr>
            </a:outerShdw>
          </a:effectLst>
        </p:spPr>
      </p:pic>
      <p:grpSp>
        <p:nvGrpSpPr>
          <p:cNvPr id="145" name="Group 144"/>
          <p:cNvGrpSpPr/>
          <p:nvPr/>
        </p:nvGrpSpPr>
        <p:grpSpPr>
          <a:xfrm>
            <a:off x="914400" y="4876800"/>
            <a:ext cx="3574473" cy="1668087"/>
            <a:chOff x="990600" y="7162800"/>
            <a:chExt cx="6858000" cy="3200400"/>
          </a:xfrm>
        </p:grpSpPr>
        <p:sp>
          <p:nvSpPr>
            <p:cNvPr id="144" name="Rectangle 143"/>
            <p:cNvSpPr/>
            <p:nvPr/>
          </p:nvSpPr>
          <p:spPr>
            <a:xfrm>
              <a:off x="990600" y="7162800"/>
              <a:ext cx="6858000" cy="3200400"/>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43" name="Group 142"/>
            <p:cNvGrpSpPr/>
            <p:nvPr/>
          </p:nvGrpSpPr>
          <p:grpSpPr>
            <a:xfrm>
              <a:off x="1066800" y="7239000"/>
              <a:ext cx="6695080" cy="3083779"/>
              <a:chOff x="838200" y="3749675"/>
              <a:chExt cx="6695080" cy="3083779"/>
            </a:xfrm>
          </p:grpSpPr>
          <p:pic>
            <p:nvPicPr>
              <p:cNvPr id="125" name="Picture 3"/>
              <p:cNvPicPr>
                <a:picLocks noChangeAspect="1" noChangeArrowheads="1"/>
              </p:cNvPicPr>
              <p:nvPr/>
            </p:nvPicPr>
            <p:blipFill>
              <a:blip r:embed="rId18" cstate="screen"/>
              <a:srcRect/>
              <a:stretch>
                <a:fillRect/>
              </a:stretch>
            </p:blipFill>
            <p:spPr bwMode="auto">
              <a:xfrm>
                <a:off x="3632791" y="4151939"/>
                <a:ext cx="3900489" cy="2659542"/>
              </a:xfrm>
              <a:prstGeom prst="rect">
                <a:avLst/>
              </a:prstGeom>
              <a:noFill/>
              <a:ln w="9525">
                <a:noFill/>
                <a:miter lim="800000"/>
                <a:headEnd/>
                <a:tailEnd/>
              </a:ln>
            </p:spPr>
          </p:pic>
          <p:sp>
            <p:nvSpPr>
              <p:cNvPr id="126" name="Text Box 5"/>
              <p:cNvSpPr txBox="1">
                <a:spLocks noChangeArrowheads="1"/>
              </p:cNvSpPr>
              <p:nvPr/>
            </p:nvSpPr>
            <p:spPr bwMode="auto">
              <a:xfrm>
                <a:off x="5440326" y="4696859"/>
                <a:ext cx="1714536" cy="708602"/>
              </a:xfrm>
              <a:prstGeom prst="rect">
                <a:avLst/>
              </a:prstGeom>
              <a:solidFill>
                <a:schemeClr val="bg1"/>
              </a:solidFill>
              <a:ln w="9525">
                <a:noFill/>
                <a:miter lim="800000"/>
                <a:headEnd/>
                <a:tailEnd/>
              </a:ln>
              <a:effectLst/>
            </p:spPr>
            <p:txBody>
              <a:bodyPr wrap="square">
                <a:spAutoFit/>
              </a:bodyPr>
              <a:lstStyle/>
              <a:p>
                <a:pPr fontAlgn="auto">
                  <a:spcBef>
                    <a:spcPct val="50000"/>
                  </a:spcBef>
                  <a:spcAft>
                    <a:spcPts val="0"/>
                  </a:spcAft>
                  <a:defRPr/>
                </a:pPr>
                <a:r>
                  <a:rPr lang="en-US" b="1" dirty="0">
                    <a:latin typeface="+mn-lt"/>
                    <a:cs typeface="+mn-cs"/>
                  </a:rPr>
                  <a:t>Home</a:t>
                </a:r>
              </a:p>
            </p:txBody>
          </p:sp>
          <p:sp>
            <p:nvSpPr>
              <p:cNvPr id="132" name="TextBox 131"/>
              <p:cNvSpPr txBox="1"/>
              <p:nvPr/>
            </p:nvSpPr>
            <p:spPr>
              <a:xfrm>
                <a:off x="894908" y="6065801"/>
                <a:ext cx="3508744" cy="767653"/>
              </a:xfrm>
              <a:prstGeom prst="rect">
                <a:avLst/>
              </a:prstGeom>
              <a:solidFill>
                <a:schemeClr val="bg1"/>
              </a:solidFill>
              <a:effectLst>
                <a:softEdge rad="63500"/>
              </a:effectLst>
            </p:spPr>
            <p:txBody>
              <a:bodyPr wrap="square">
                <a:spAutoFit/>
              </a:bodyPr>
              <a:lstStyle/>
              <a:p>
                <a:pPr algn="ctr">
                  <a:defRPr/>
                </a:pPr>
                <a:r>
                  <a:rPr lang="en-US" sz="2000" b="1" u="sng" dirty="0" smtClean="0">
                    <a:solidFill>
                      <a:schemeClr val="accent1"/>
                    </a:solidFill>
                    <a:latin typeface="+mn-lt"/>
                  </a:rPr>
                  <a:t>www.wigle.net</a:t>
                </a:r>
                <a:endParaRPr lang="en-US" sz="2000" b="1" u="sng" dirty="0">
                  <a:solidFill>
                    <a:schemeClr val="accent1"/>
                  </a:solidFill>
                  <a:latin typeface="+mn-lt"/>
                </a:endParaRPr>
              </a:p>
            </p:txBody>
          </p:sp>
          <p:grpSp>
            <p:nvGrpSpPr>
              <p:cNvPr id="133" name="Group 41"/>
              <p:cNvGrpSpPr>
                <a:grpSpLocks/>
              </p:cNvGrpSpPr>
              <p:nvPr/>
            </p:nvGrpSpPr>
            <p:grpSpPr bwMode="auto">
              <a:xfrm>
                <a:off x="838200" y="3749675"/>
                <a:ext cx="4191000" cy="381000"/>
                <a:chOff x="4571926" y="3888694"/>
                <a:chExt cx="4191000" cy="381000"/>
              </a:xfrm>
            </p:grpSpPr>
            <p:sp>
              <p:nvSpPr>
                <p:cNvPr id="134" name="Rectangle 133"/>
                <p:cNvSpPr/>
                <p:nvPr/>
              </p:nvSpPr>
              <p:spPr bwMode="auto">
                <a:xfrm>
                  <a:off x="4571926" y="3888694"/>
                  <a:ext cx="1600200" cy="381000"/>
                </a:xfrm>
                <a:prstGeom prst="rect">
                  <a:avLst/>
                </a:prstGeom>
                <a:ln w="12700"/>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800" dirty="0">
                      <a:solidFill>
                        <a:schemeClr val="tx1"/>
                      </a:solidFill>
                    </a:rPr>
                    <a:t>802.11 header  </a:t>
                  </a:r>
                </a:p>
              </p:txBody>
            </p:sp>
            <p:sp>
              <p:nvSpPr>
                <p:cNvPr id="135" name="Rectangle 134"/>
                <p:cNvSpPr/>
                <p:nvPr/>
              </p:nvSpPr>
              <p:spPr bwMode="auto">
                <a:xfrm>
                  <a:off x="6172126" y="3888694"/>
                  <a:ext cx="2590800" cy="381000"/>
                </a:xfrm>
                <a:prstGeom prst="rect">
                  <a:avLst/>
                </a:prstGeom>
                <a:solidFill>
                  <a:srgbClr val="FFFF00"/>
                </a:solidFill>
                <a:ln w="12700"/>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800" dirty="0"/>
                    <a:t>Is “</a:t>
                  </a:r>
                  <a:r>
                    <a:rPr lang="en-US" sz="800" dirty="0" err="1"/>
                    <a:t>djw</a:t>
                  </a:r>
                  <a:r>
                    <a:rPr lang="en-US" sz="800" dirty="0"/>
                    <a:t>” here?</a:t>
                  </a:r>
                </a:p>
              </p:txBody>
            </p:sp>
          </p:grpSp>
          <p:pic>
            <p:nvPicPr>
              <p:cNvPr id="136" name="Picture 10" descr="dell_laptop_0_0"/>
              <p:cNvPicPr>
                <a:picLocks noChangeAspect="1" noChangeArrowheads="1"/>
              </p:cNvPicPr>
              <p:nvPr/>
            </p:nvPicPr>
            <p:blipFill>
              <a:blip r:embed="rId19" cstate="screen"/>
              <a:srcRect/>
              <a:stretch>
                <a:fillRect/>
              </a:stretch>
            </p:blipFill>
            <p:spPr bwMode="auto">
              <a:xfrm>
                <a:off x="2133600" y="4813300"/>
                <a:ext cx="1143000" cy="974725"/>
              </a:xfrm>
              <a:prstGeom prst="rect">
                <a:avLst/>
              </a:prstGeom>
              <a:noFill/>
              <a:ln w="9525">
                <a:noFill/>
                <a:miter lim="800000"/>
                <a:headEnd/>
                <a:tailEnd/>
              </a:ln>
            </p:spPr>
          </p:pic>
          <p:pic>
            <p:nvPicPr>
              <p:cNvPr id="137" name="Picture 8" descr="waves"/>
              <p:cNvPicPr>
                <a:picLocks noChangeAspect="1" noChangeArrowheads="1"/>
              </p:cNvPicPr>
              <p:nvPr/>
            </p:nvPicPr>
            <p:blipFill>
              <a:blip r:embed="rId20" cstate="screen"/>
              <a:srcRect/>
              <a:stretch>
                <a:fillRect/>
              </a:stretch>
            </p:blipFill>
            <p:spPr bwMode="auto">
              <a:xfrm>
                <a:off x="2590800" y="4356100"/>
                <a:ext cx="609600" cy="515938"/>
              </a:xfrm>
              <a:prstGeom prst="rect">
                <a:avLst/>
              </a:prstGeom>
              <a:noFill/>
              <a:ln w="9525">
                <a:noFill/>
                <a:miter lim="800000"/>
                <a:headEnd/>
                <a:tailEnd/>
              </a:ln>
            </p:spPr>
          </p:pic>
          <p:pic>
            <p:nvPicPr>
              <p:cNvPr id="138" name="Picture 46" descr="djw.png"/>
              <p:cNvPicPr>
                <a:picLocks noChangeAspect="1"/>
              </p:cNvPicPr>
              <p:nvPr/>
            </p:nvPicPr>
            <p:blipFill>
              <a:blip r:embed="rId21" cstate="screen"/>
              <a:srcRect/>
              <a:stretch>
                <a:fillRect/>
              </a:stretch>
            </p:blipFill>
            <p:spPr bwMode="auto">
              <a:xfrm>
                <a:off x="1143000" y="4279900"/>
                <a:ext cx="1108075" cy="1420813"/>
              </a:xfrm>
              <a:prstGeom prst="rect">
                <a:avLst/>
              </a:prstGeom>
              <a:noFill/>
              <a:ln w="9525">
                <a:noFill/>
                <a:miter lim="800000"/>
                <a:headEnd/>
                <a:tailEnd/>
              </a:ln>
            </p:spPr>
          </p:pic>
          <p:cxnSp>
            <p:nvCxnSpPr>
              <p:cNvPr id="139" name="Straight Arrow Connector 138"/>
              <p:cNvCxnSpPr/>
              <p:nvPr/>
            </p:nvCxnSpPr>
            <p:spPr>
              <a:xfrm rot="5400000">
                <a:off x="5918200" y="4248150"/>
                <a:ext cx="534988" cy="1588"/>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5181601" y="3752848"/>
                <a:ext cx="1614489" cy="386510"/>
              </a:xfrm>
              <a:prstGeom prst="rect">
                <a:avLst/>
              </a:prstGeom>
              <a:solidFill>
                <a:srgbClr val="FFFF00"/>
              </a:solidFill>
              <a:ln w="12700">
                <a:solidFill>
                  <a:schemeClr val="accent1"/>
                </a:solidFill>
              </a:ln>
            </p:spPr>
            <p:txBody>
              <a:bodyPr wrap="square">
                <a:spAutoFit/>
              </a:bodyPr>
              <a:lstStyle/>
              <a:p>
                <a:pPr algn="ctr">
                  <a:defRPr/>
                </a:pPr>
                <a:r>
                  <a:rPr lang="en-US" sz="700" dirty="0">
                    <a:latin typeface="+mn-lt"/>
                  </a:rPr>
                  <a:t>“</a:t>
                </a:r>
                <a:r>
                  <a:rPr lang="en-US" sz="700" dirty="0" err="1">
                    <a:latin typeface="+mn-lt"/>
                  </a:rPr>
                  <a:t>djw</a:t>
                </a:r>
                <a:r>
                  <a:rPr lang="en-US" sz="700" dirty="0">
                    <a:latin typeface="+mn-lt"/>
                  </a:rPr>
                  <a:t>” is here</a:t>
                </a:r>
              </a:p>
            </p:txBody>
          </p:sp>
          <p:pic>
            <p:nvPicPr>
              <p:cNvPr id="142" name="Picture 11" descr="ap2"/>
              <p:cNvPicPr>
                <a:picLocks noChangeAspect="1" noChangeArrowheads="1"/>
              </p:cNvPicPr>
              <p:nvPr/>
            </p:nvPicPr>
            <p:blipFill>
              <a:blip r:embed="rId22" cstate="screen"/>
              <a:srcRect/>
              <a:stretch>
                <a:fillRect/>
              </a:stretch>
            </p:blipFill>
            <p:spPr bwMode="auto">
              <a:xfrm>
                <a:off x="6858000" y="3749675"/>
                <a:ext cx="533400" cy="457200"/>
              </a:xfrm>
              <a:prstGeom prst="rect">
                <a:avLst/>
              </a:prstGeom>
              <a:noFill/>
              <a:ln w="9525">
                <a:noFill/>
                <a:miter lim="800000"/>
                <a:headEnd/>
                <a:tailEnd/>
              </a:ln>
            </p:spPr>
          </p:pic>
        </p:grpSp>
      </p:grpSp>
      <p:sp>
        <p:nvSpPr>
          <p:cNvPr id="154" name="Rectangle 153"/>
          <p:cNvSpPr/>
          <p:nvPr/>
        </p:nvSpPr>
        <p:spPr>
          <a:xfrm>
            <a:off x="533400" y="2819400"/>
            <a:ext cx="4191000" cy="1905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1"/>
          <p:cNvGrpSpPr>
            <a:grpSpLocks/>
          </p:cNvGrpSpPr>
          <p:nvPr/>
        </p:nvGrpSpPr>
        <p:grpSpPr bwMode="auto">
          <a:xfrm>
            <a:off x="609600" y="2895600"/>
            <a:ext cx="4038599" cy="1730242"/>
            <a:chOff x="1392" y="2688"/>
            <a:chExt cx="2955" cy="1266"/>
          </a:xfrm>
        </p:grpSpPr>
        <p:pic>
          <p:nvPicPr>
            <p:cNvPr id="122" name="Picture 8"/>
            <p:cNvPicPr>
              <a:picLocks noChangeAspect="1" noChangeArrowheads="1"/>
            </p:cNvPicPr>
            <p:nvPr/>
          </p:nvPicPr>
          <p:blipFill>
            <a:blip r:embed="rId23"/>
            <a:srcRect/>
            <a:stretch>
              <a:fillRect/>
            </a:stretch>
          </p:blipFill>
          <p:spPr bwMode="auto">
            <a:xfrm>
              <a:off x="1392" y="2688"/>
              <a:ext cx="2952" cy="994"/>
            </a:xfrm>
            <a:prstGeom prst="rect">
              <a:avLst/>
            </a:prstGeom>
            <a:noFill/>
            <a:ln w="28575">
              <a:noFill/>
              <a:miter lim="800000"/>
              <a:headEnd/>
              <a:tailEnd/>
            </a:ln>
            <a:effectLst/>
          </p:spPr>
        </p:pic>
        <p:pic>
          <p:nvPicPr>
            <p:cNvPr id="123" name="Picture 9"/>
            <p:cNvPicPr>
              <a:picLocks noChangeAspect="1" noChangeArrowheads="1"/>
            </p:cNvPicPr>
            <p:nvPr/>
          </p:nvPicPr>
          <p:blipFill>
            <a:blip r:embed="rId24"/>
            <a:srcRect/>
            <a:stretch>
              <a:fillRect/>
            </a:stretch>
          </p:blipFill>
          <p:spPr bwMode="auto">
            <a:xfrm>
              <a:off x="1392" y="3455"/>
              <a:ext cx="2955" cy="499"/>
            </a:xfrm>
            <a:prstGeom prst="rect">
              <a:avLst/>
            </a:prstGeom>
            <a:noFill/>
            <a:ln w="28575">
              <a:noFill/>
              <a:miter lim="800000"/>
              <a:headEnd/>
              <a:tailEnd/>
            </a:ln>
            <a:effectLst/>
          </p:spPr>
        </p:pic>
      </p:gr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duotone>
              <a:prstClr val="black"/>
              <a:srgbClr val="D9C3A5">
                <a:tint val="50000"/>
                <a:satMod val="180000"/>
              </a:srgbClr>
            </a:duotone>
            <a:lum contrast="-24000"/>
          </a:blip>
          <a:srcRect/>
          <a:stretch>
            <a:fillRect/>
          </a:stretch>
        </p:blipFill>
        <p:spPr bwMode="auto">
          <a:xfrm flipH="1">
            <a:off x="0" y="-1395"/>
            <a:ext cx="9144000" cy="6859396"/>
          </a:xfrm>
          <a:prstGeom prst="rect">
            <a:avLst/>
          </a:prstGeom>
          <a:noFill/>
          <a:ln w="50800" algn="ctr">
            <a:noFill/>
            <a:miter lim="800000"/>
            <a:headEnd/>
            <a:tailEnd/>
          </a:ln>
          <a:effectLst/>
        </p:spPr>
      </p:pic>
      <p:pic>
        <p:nvPicPr>
          <p:cNvPr id="4100"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a:effectLst>
            <a:glow rad="101600">
              <a:srgbClr val="00FF00">
                <a:alpha val="60000"/>
              </a:srgbClr>
            </a:glow>
          </a:effectLst>
        </p:spPr>
      </p:pic>
      <p:pic>
        <p:nvPicPr>
          <p:cNvPr id="4101"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a:effectLst>
            <a:glow rad="63500">
              <a:schemeClr val="accent3">
                <a:satMod val="175000"/>
                <a:alpha val="40000"/>
              </a:schemeClr>
            </a:glow>
          </a:effectLst>
        </p:spPr>
      </p:pic>
      <p:pic>
        <p:nvPicPr>
          <p:cNvPr id="4102"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p:spPr>
      </p:pic>
      <p:pic>
        <p:nvPicPr>
          <p:cNvPr id="4104" name="Picture 11" descr="nikeipod2.png"/>
          <p:cNvPicPr>
            <a:picLocks noChangeAspect="1"/>
          </p:cNvPicPr>
          <p:nvPr/>
        </p:nvPicPr>
        <p:blipFill>
          <a:blip r:embed="rId7" cstate="screen"/>
          <a:srcRect/>
          <a:stretch>
            <a:fillRect/>
          </a:stretch>
        </p:blipFill>
        <p:spPr bwMode="auto">
          <a:xfrm>
            <a:off x="3962400" y="5638800"/>
            <a:ext cx="685800" cy="1057275"/>
          </a:xfrm>
          <a:prstGeom prst="rect">
            <a:avLst/>
          </a:prstGeom>
          <a:noFill/>
          <a:ln w="9525">
            <a:noFill/>
            <a:miter lim="800000"/>
            <a:headEnd/>
            <a:tailEnd/>
          </a:ln>
        </p:spPr>
      </p:pic>
      <p:pic>
        <p:nvPicPr>
          <p:cNvPr id="4110" name="Picture 55" descr="cannon.png"/>
          <p:cNvPicPr>
            <a:picLocks noChangeAspect="1"/>
          </p:cNvPicPr>
          <p:nvPr/>
        </p:nvPicPr>
        <p:blipFill>
          <a:blip r:embed="rId8" cstate="screen"/>
          <a:srcRect/>
          <a:stretch>
            <a:fillRect/>
          </a:stretch>
        </p:blipFill>
        <p:spPr bwMode="auto">
          <a:xfrm>
            <a:off x="5867400" y="4267200"/>
            <a:ext cx="481013" cy="346075"/>
          </a:xfrm>
          <a:prstGeom prst="rect">
            <a:avLst/>
          </a:prstGeom>
          <a:noFill/>
          <a:ln w="9525">
            <a:noFill/>
            <a:miter lim="800000"/>
            <a:headEnd/>
            <a:tailEnd/>
          </a:ln>
        </p:spPr>
      </p:pic>
      <p:pic>
        <p:nvPicPr>
          <p:cNvPr id="4111" name="Picture 61" descr="kindle.png"/>
          <p:cNvPicPr>
            <a:picLocks noChangeAspect="1"/>
          </p:cNvPicPr>
          <p:nvPr/>
        </p:nvPicPr>
        <p:blipFill>
          <a:blip r:embed="rId9" cstate="screen"/>
          <a:srcRect/>
          <a:stretch>
            <a:fillRect/>
          </a:stretch>
        </p:blipFill>
        <p:spPr bwMode="auto">
          <a:xfrm>
            <a:off x="2667000" y="4953000"/>
            <a:ext cx="1068388" cy="1046163"/>
          </a:xfrm>
          <a:prstGeom prst="rect">
            <a:avLst/>
          </a:prstGeom>
          <a:noFill/>
          <a:ln w="9525">
            <a:noFill/>
            <a:miter lim="800000"/>
            <a:headEnd/>
            <a:tailEnd/>
          </a:ln>
        </p:spPr>
      </p:pic>
      <p:pic>
        <p:nvPicPr>
          <p:cNvPr id="4113" name="Picture 83" descr="portablevideo.png"/>
          <p:cNvPicPr>
            <a:picLocks noChangeAspect="1"/>
          </p:cNvPicPr>
          <p:nvPr/>
        </p:nvPicPr>
        <p:blipFill>
          <a:blip r:embed="rId10" cstate="screen"/>
          <a:srcRect/>
          <a:stretch>
            <a:fillRect/>
          </a:stretch>
        </p:blipFill>
        <p:spPr bwMode="auto">
          <a:xfrm>
            <a:off x="2914650" y="3733800"/>
            <a:ext cx="857250" cy="490538"/>
          </a:xfrm>
          <a:prstGeom prst="rect">
            <a:avLst/>
          </a:prstGeom>
          <a:noFill/>
          <a:ln w="9525">
            <a:noFill/>
            <a:miter lim="800000"/>
            <a:headEnd/>
            <a:tailEnd/>
          </a:ln>
        </p:spPr>
      </p:pic>
      <p:pic>
        <p:nvPicPr>
          <p:cNvPr id="4115" name="Picture 99" descr="radiowaves2.png"/>
          <p:cNvPicPr>
            <a:picLocks noChangeAspect="1"/>
          </p:cNvPicPr>
          <p:nvPr/>
        </p:nvPicPr>
        <p:blipFill>
          <a:blip r:embed="rId11"/>
          <a:srcRect/>
          <a:stretch>
            <a:fillRect/>
          </a:stretch>
        </p:blipFill>
        <p:spPr bwMode="auto">
          <a:xfrm>
            <a:off x="2971800" y="3352800"/>
            <a:ext cx="609600" cy="457200"/>
          </a:xfrm>
          <a:prstGeom prst="rect">
            <a:avLst/>
          </a:prstGeom>
          <a:noFill/>
          <a:ln w="9525">
            <a:noFill/>
            <a:miter lim="800000"/>
            <a:headEnd/>
            <a:tailEnd/>
          </a:ln>
        </p:spPr>
      </p:pic>
      <p:pic>
        <p:nvPicPr>
          <p:cNvPr id="4116" name="Picture 100" descr="radiowaves2.png"/>
          <p:cNvPicPr>
            <a:picLocks noChangeAspect="1"/>
          </p:cNvPicPr>
          <p:nvPr/>
        </p:nvPicPr>
        <p:blipFill>
          <a:blip r:embed="rId11"/>
          <a:srcRect/>
          <a:stretch>
            <a:fillRect/>
          </a:stretch>
        </p:blipFill>
        <p:spPr bwMode="auto">
          <a:xfrm>
            <a:off x="4038600" y="3276600"/>
            <a:ext cx="685800" cy="457200"/>
          </a:xfrm>
          <a:prstGeom prst="rect">
            <a:avLst/>
          </a:prstGeom>
          <a:noFill/>
          <a:ln w="9525">
            <a:noFill/>
            <a:miter lim="800000"/>
            <a:headEnd/>
            <a:tailEnd/>
          </a:ln>
        </p:spPr>
      </p:pic>
      <p:pic>
        <p:nvPicPr>
          <p:cNvPr id="4117" name="Picture 101" descr="radiowaves2.png"/>
          <p:cNvPicPr>
            <a:picLocks noChangeAspect="1"/>
          </p:cNvPicPr>
          <p:nvPr/>
        </p:nvPicPr>
        <p:blipFill>
          <a:blip r:embed="rId11"/>
          <a:srcRect/>
          <a:stretch>
            <a:fillRect/>
          </a:stretch>
        </p:blipFill>
        <p:spPr bwMode="auto">
          <a:xfrm>
            <a:off x="2514600" y="3276600"/>
            <a:ext cx="457200" cy="457200"/>
          </a:xfrm>
          <a:prstGeom prst="rect">
            <a:avLst/>
          </a:prstGeom>
          <a:noFill/>
          <a:ln w="9525">
            <a:noFill/>
            <a:miter lim="800000"/>
            <a:headEnd/>
            <a:tailEnd/>
          </a:ln>
        </p:spPr>
      </p:pic>
      <p:pic>
        <p:nvPicPr>
          <p:cNvPr id="4118" name="Picture 102" descr="radiowaves2.png"/>
          <p:cNvPicPr>
            <a:picLocks noChangeAspect="1"/>
          </p:cNvPicPr>
          <p:nvPr/>
        </p:nvPicPr>
        <p:blipFill>
          <a:blip r:embed="rId11"/>
          <a:srcRect/>
          <a:stretch>
            <a:fillRect/>
          </a:stretch>
        </p:blipFill>
        <p:spPr bwMode="auto">
          <a:xfrm>
            <a:off x="5791200" y="3810000"/>
            <a:ext cx="609600" cy="457200"/>
          </a:xfrm>
          <a:prstGeom prst="rect">
            <a:avLst/>
          </a:prstGeom>
          <a:noFill/>
          <a:ln w="9525">
            <a:noFill/>
            <a:miter lim="800000"/>
            <a:headEnd/>
            <a:tailEnd/>
          </a:ln>
        </p:spPr>
      </p:pic>
      <p:pic>
        <p:nvPicPr>
          <p:cNvPr id="4119" name="Picture 103" descr="radiowaves2.png"/>
          <p:cNvPicPr>
            <a:picLocks noChangeAspect="1"/>
          </p:cNvPicPr>
          <p:nvPr/>
        </p:nvPicPr>
        <p:blipFill>
          <a:blip r:embed="rId12"/>
          <a:srcRect/>
          <a:stretch>
            <a:fillRect/>
          </a:stretch>
        </p:blipFill>
        <p:spPr bwMode="auto">
          <a:xfrm rot="11937795">
            <a:off x="4318702" y="5263579"/>
            <a:ext cx="573476" cy="412750"/>
          </a:xfrm>
          <a:prstGeom prst="rect">
            <a:avLst/>
          </a:prstGeom>
          <a:noFill/>
          <a:ln w="9525">
            <a:noFill/>
            <a:miter lim="800000"/>
            <a:headEnd/>
            <a:tailEnd/>
          </a:ln>
        </p:spPr>
      </p:pic>
      <p:pic>
        <p:nvPicPr>
          <p:cNvPr id="4120" name="Picture 104" descr="radiowaves2.png"/>
          <p:cNvPicPr>
            <a:picLocks noChangeAspect="1"/>
          </p:cNvPicPr>
          <p:nvPr/>
        </p:nvPicPr>
        <p:blipFill>
          <a:blip r:embed="rId11"/>
          <a:srcRect/>
          <a:stretch>
            <a:fillRect/>
          </a:stretch>
        </p:blipFill>
        <p:spPr bwMode="auto">
          <a:xfrm>
            <a:off x="1600200" y="4697413"/>
            <a:ext cx="774700" cy="636587"/>
          </a:xfrm>
          <a:prstGeom prst="rect">
            <a:avLst/>
          </a:prstGeom>
          <a:noFill/>
          <a:ln w="9525">
            <a:noFill/>
            <a:miter lim="800000"/>
            <a:headEnd/>
            <a:tailEnd/>
          </a:ln>
        </p:spPr>
      </p:pic>
      <p:pic>
        <p:nvPicPr>
          <p:cNvPr id="4121" name="Picture 105" descr="radiowaves2.png"/>
          <p:cNvPicPr>
            <a:picLocks noChangeAspect="1"/>
          </p:cNvPicPr>
          <p:nvPr/>
        </p:nvPicPr>
        <p:blipFill>
          <a:blip r:embed="rId12"/>
          <a:srcRect/>
          <a:stretch>
            <a:fillRect/>
          </a:stretch>
        </p:blipFill>
        <p:spPr bwMode="auto">
          <a:xfrm rot="-10346836">
            <a:off x="3195638" y="4686300"/>
            <a:ext cx="614362" cy="503238"/>
          </a:xfrm>
          <a:prstGeom prst="rect">
            <a:avLst/>
          </a:prstGeom>
          <a:noFill/>
          <a:ln w="9525">
            <a:noFill/>
            <a:miter lim="800000"/>
            <a:headEnd/>
            <a:tailEnd/>
          </a:ln>
        </p:spPr>
      </p:pic>
      <p:grpSp>
        <p:nvGrpSpPr>
          <p:cNvPr id="112" name="Group 111"/>
          <p:cNvGrpSpPr/>
          <p:nvPr/>
        </p:nvGrpSpPr>
        <p:grpSpPr>
          <a:xfrm>
            <a:off x="5029200" y="1600200"/>
            <a:ext cx="3810000" cy="3124200"/>
            <a:chOff x="3962400" y="1371600"/>
            <a:chExt cx="3810000" cy="3124200"/>
          </a:xfrm>
          <a:effectLst>
            <a:outerShdw blurRad="50800" dist="38100" dir="2700000" algn="tl" rotWithShape="0">
              <a:prstClr val="black">
                <a:alpha val="40000"/>
              </a:prstClr>
            </a:outerShdw>
          </a:effectLst>
        </p:grpSpPr>
        <p:grpSp>
          <p:nvGrpSpPr>
            <p:cNvPr id="82" name="Group 113"/>
            <p:cNvGrpSpPr>
              <a:grpSpLocks/>
            </p:cNvGrpSpPr>
            <p:nvPr/>
          </p:nvGrpSpPr>
          <p:grpSpPr bwMode="auto">
            <a:xfrm>
              <a:off x="3962400" y="2286000"/>
              <a:ext cx="2863850" cy="381000"/>
              <a:chOff x="2438400" y="4648200"/>
              <a:chExt cx="2863516" cy="381000"/>
            </a:xfrm>
          </p:grpSpPr>
          <p:grpSp>
            <p:nvGrpSpPr>
              <p:cNvPr id="83" name="Group 38"/>
              <p:cNvGrpSpPr>
                <a:grpSpLocks/>
              </p:cNvGrpSpPr>
              <p:nvPr/>
            </p:nvGrpSpPr>
            <p:grpSpPr bwMode="auto">
              <a:xfrm>
                <a:off x="2438398" y="4648200"/>
                <a:ext cx="2863515" cy="381000"/>
                <a:chOff x="3200400" y="4572000"/>
                <a:chExt cx="2590800" cy="381000"/>
              </a:xfrm>
            </p:grpSpPr>
            <p:sp>
              <p:nvSpPr>
                <p:cNvPr id="85" name="Rectangle 84"/>
                <p:cNvSpPr/>
                <p:nvPr/>
              </p:nvSpPr>
              <p:spPr>
                <a:xfrm>
                  <a:off x="3200400" y="4572000"/>
                  <a:ext cx="1447631"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rgbClr val="00B0F0"/>
                      </a:solidFill>
                    </a:rPr>
                    <a:t>Alice</a:t>
                  </a:r>
                  <a:r>
                    <a:rPr lang="en-US" dirty="0"/>
                    <a:t> -&gt; </a:t>
                  </a:r>
                  <a:r>
                    <a:rPr lang="en-US" dirty="0">
                      <a:solidFill>
                        <a:schemeClr val="tx1">
                          <a:lumMod val="50000"/>
                          <a:lumOff val="50000"/>
                        </a:schemeClr>
                      </a:solidFill>
                    </a:rPr>
                    <a:t>AP</a:t>
                  </a:r>
                  <a:endParaRPr lang="en-US" dirty="0"/>
                </a:p>
              </p:txBody>
            </p:sp>
            <p:sp>
              <p:nvSpPr>
                <p:cNvPr id="86" name="Rectangle 85"/>
                <p:cNvSpPr/>
                <p:nvPr/>
              </p:nvSpPr>
              <p:spPr>
                <a:xfrm>
                  <a:off x="4648031" y="4572000"/>
                  <a:ext cx="1143169" cy="381000"/>
                </a:xfrm>
                <a:prstGeom prst="rect">
                  <a:avLst/>
                </a:prstGeom>
                <a:blipFill>
                  <a:blip r:embed="rId13"/>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sp>
            <p:nvSpPr>
              <p:cNvPr id="84" name="Rectangle 83"/>
              <p:cNvSpPr/>
              <p:nvPr/>
            </p:nvSpPr>
            <p:spPr bwMode="auto">
              <a:xfrm>
                <a:off x="2438400" y="4648200"/>
                <a:ext cx="1600013" cy="381000"/>
              </a:xfrm>
              <a:prstGeom prst="rect">
                <a:avLst/>
              </a:prstGeom>
              <a:solidFill>
                <a:srgbClr val="00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t>00:00:99:99:11:11</a:t>
                </a:r>
              </a:p>
            </p:txBody>
          </p:sp>
        </p:grpSp>
        <p:grpSp>
          <p:nvGrpSpPr>
            <p:cNvPr id="111" name="Group 110"/>
            <p:cNvGrpSpPr/>
            <p:nvPr/>
          </p:nvGrpSpPr>
          <p:grpSpPr>
            <a:xfrm>
              <a:off x="3962400" y="1371600"/>
              <a:ext cx="3810000" cy="3124200"/>
              <a:chOff x="3962400" y="1371600"/>
              <a:chExt cx="3810000" cy="3124200"/>
            </a:xfrm>
          </p:grpSpPr>
          <p:grpSp>
            <p:nvGrpSpPr>
              <p:cNvPr id="109" name="Group 108"/>
              <p:cNvGrpSpPr/>
              <p:nvPr/>
            </p:nvGrpSpPr>
            <p:grpSpPr>
              <a:xfrm>
                <a:off x="3962400" y="1371600"/>
                <a:ext cx="3810000" cy="381000"/>
                <a:chOff x="4267200" y="1752600"/>
                <a:chExt cx="3810000" cy="381000"/>
              </a:xfrm>
            </p:grpSpPr>
            <p:sp>
              <p:nvSpPr>
                <p:cNvPr id="72" name="Rectangle 71"/>
                <p:cNvSpPr/>
                <p:nvPr/>
              </p:nvSpPr>
              <p:spPr bwMode="auto">
                <a:xfrm>
                  <a:off x="5867400" y="1752600"/>
                  <a:ext cx="2209800" cy="381000"/>
                </a:xfrm>
                <a:prstGeom prst="rect">
                  <a:avLst/>
                </a:prstGeom>
                <a:blipFill>
                  <a:blip r:embed="rId13"/>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75" name="Rectangle 74"/>
                <p:cNvSpPr/>
                <p:nvPr/>
              </p:nvSpPr>
              <p:spPr bwMode="auto">
                <a:xfrm>
                  <a:off x="4267200" y="1752600"/>
                  <a:ext cx="1600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t>12:34:56:78:90:ab</a:t>
                  </a:r>
                </a:p>
              </p:txBody>
            </p:sp>
          </p:grpSp>
          <p:grpSp>
            <p:nvGrpSpPr>
              <p:cNvPr id="108" name="Group 107"/>
              <p:cNvGrpSpPr/>
              <p:nvPr/>
            </p:nvGrpSpPr>
            <p:grpSpPr>
              <a:xfrm>
                <a:off x="3962400" y="1828800"/>
                <a:ext cx="3810000" cy="381000"/>
                <a:chOff x="4267200" y="2209800"/>
                <a:chExt cx="3810000" cy="381000"/>
              </a:xfrm>
            </p:grpSpPr>
            <p:sp>
              <p:nvSpPr>
                <p:cNvPr id="74" name="Rectangle 73"/>
                <p:cNvSpPr/>
                <p:nvPr/>
              </p:nvSpPr>
              <p:spPr bwMode="auto">
                <a:xfrm>
                  <a:off x="5867400" y="2209800"/>
                  <a:ext cx="2209800" cy="381000"/>
                </a:xfrm>
                <a:prstGeom prst="rect">
                  <a:avLst/>
                </a:prstGeom>
                <a:blipFill>
                  <a:blip r:embed="rId13"/>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76" name="Rectangle 75"/>
                <p:cNvSpPr/>
                <p:nvPr/>
              </p:nvSpPr>
              <p:spPr bwMode="auto">
                <a:xfrm>
                  <a:off x="4267200" y="2209800"/>
                  <a:ext cx="1600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t>12:34:56:78:90:ab</a:t>
                  </a:r>
                </a:p>
              </p:txBody>
            </p:sp>
          </p:grpSp>
          <p:grpSp>
            <p:nvGrpSpPr>
              <p:cNvPr id="77" name="Group 100"/>
              <p:cNvGrpSpPr>
                <a:grpSpLocks/>
              </p:cNvGrpSpPr>
              <p:nvPr/>
            </p:nvGrpSpPr>
            <p:grpSpPr bwMode="auto">
              <a:xfrm>
                <a:off x="3962400" y="3200400"/>
                <a:ext cx="3536950" cy="381000"/>
                <a:chOff x="2438400" y="3733800"/>
                <a:chExt cx="3537284" cy="381000"/>
              </a:xfrm>
            </p:grpSpPr>
            <p:grpSp>
              <p:nvGrpSpPr>
                <p:cNvPr id="78" name="Group 35"/>
                <p:cNvGrpSpPr>
                  <a:grpSpLocks/>
                </p:cNvGrpSpPr>
                <p:nvPr/>
              </p:nvGrpSpPr>
              <p:grpSpPr bwMode="auto">
                <a:xfrm>
                  <a:off x="2438399" y="3733800"/>
                  <a:ext cx="3537283" cy="381000"/>
                  <a:chOff x="3200400" y="4572000"/>
                  <a:chExt cx="3200400" cy="381000"/>
                </a:xfrm>
              </p:grpSpPr>
              <p:sp>
                <p:nvSpPr>
                  <p:cNvPr id="80" name="Rectangle 79"/>
                  <p:cNvSpPr/>
                  <p:nvPr/>
                </p:nvSpPr>
                <p:spPr>
                  <a:xfrm>
                    <a:off x="3200400" y="4572000"/>
                    <a:ext cx="1447937"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rgbClr val="00B0F0"/>
                        </a:solidFill>
                      </a:rPr>
                      <a:t>Alice</a:t>
                    </a:r>
                    <a:r>
                      <a:rPr lang="en-US" dirty="0"/>
                      <a:t> -&gt; </a:t>
                    </a:r>
                    <a:r>
                      <a:rPr lang="en-US" dirty="0">
                        <a:solidFill>
                          <a:schemeClr val="tx1">
                            <a:lumMod val="50000"/>
                            <a:lumOff val="50000"/>
                          </a:schemeClr>
                        </a:solidFill>
                      </a:rPr>
                      <a:t>AP</a:t>
                    </a:r>
                    <a:endParaRPr lang="en-US" dirty="0"/>
                  </a:p>
                </p:txBody>
              </p:sp>
              <p:sp>
                <p:nvSpPr>
                  <p:cNvPr id="81" name="Rectangle 80"/>
                  <p:cNvSpPr/>
                  <p:nvPr/>
                </p:nvSpPr>
                <p:spPr>
                  <a:xfrm>
                    <a:off x="4648337" y="4572000"/>
                    <a:ext cx="1752463" cy="381000"/>
                  </a:xfrm>
                  <a:prstGeom prst="rect">
                    <a:avLst/>
                  </a:prstGeom>
                  <a:blipFill>
                    <a:blip r:embed="rId13"/>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grpSp>
            <p:sp>
              <p:nvSpPr>
                <p:cNvPr id="79" name="Rectangle 78"/>
                <p:cNvSpPr/>
                <p:nvPr/>
              </p:nvSpPr>
              <p:spPr bwMode="auto">
                <a:xfrm>
                  <a:off x="2438400" y="3733800"/>
                  <a:ext cx="1600351" cy="381000"/>
                </a:xfrm>
                <a:prstGeom prst="rect">
                  <a:avLst/>
                </a:prstGeom>
                <a:solidFill>
                  <a:srgbClr val="00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t>00:00:99:99:11:11</a:t>
                  </a:r>
                </a:p>
              </p:txBody>
            </p:sp>
          </p:grpSp>
          <p:grpSp>
            <p:nvGrpSpPr>
              <p:cNvPr id="87" name="Group 90"/>
              <p:cNvGrpSpPr>
                <a:grpSpLocks/>
              </p:cNvGrpSpPr>
              <p:nvPr/>
            </p:nvGrpSpPr>
            <p:grpSpPr bwMode="auto">
              <a:xfrm>
                <a:off x="3962400" y="4114800"/>
                <a:ext cx="2819400" cy="381000"/>
                <a:chOff x="2438400" y="2819400"/>
                <a:chExt cx="2819400" cy="381000"/>
              </a:xfrm>
            </p:grpSpPr>
            <p:grpSp>
              <p:nvGrpSpPr>
                <p:cNvPr id="88" name="Group 9"/>
                <p:cNvGrpSpPr>
                  <a:grpSpLocks/>
                </p:cNvGrpSpPr>
                <p:nvPr/>
              </p:nvGrpSpPr>
              <p:grpSpPr bwMode="auto">
                <a:xfrm>
                  <a:off x="2438400" y="2819400"/>
                  <a:ext cx="2819400" cy="381000"/>
                  <a:chOff x="609600" y="3810000"/>
                  <a:chExt cx="2550886" cy="381000"/>
                </a:xfrm>
              </p:grpSpPr>
              <p:sp>
                <p:nvSpPr>
                  <p:cNvPr id="90" name="Rectangle 89"/>
                  <p:cNvSpPr/>
                  <p:nvPr/>
                </p:nvSpPr>
                <p:spPr>
                  <a:xfrm>
                    <a:off x="2057400" y="3810000"/>
                    <a:ext cx="1103086" cy="381000"/>
                  </a:xfrm>
                  <a:prstGeom prst="rect">
                    <a:avLst/>
                  </a:prstGeom>
                  <a:blipFill>
                    <a:blip r:embed="rId13"/>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91" name="Rectangle 90"/>
                  <p:cNvSpPr/>
                  <p:nvPr/>
                </p:nvSpPr>
                <p:spPr>
                  <a:xfrm>
                    <a:off x="609600" y="3810000"/>
                    <a:ext cx="1447800" cy="3810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rgbClr val="00B0F0"/>
                        </a:solidFill>
                      </a:rPr>
                      <a:t>Alice</a:t>
                    </a:r>
                    <a:r>
                      <a:rPr lang="en-US" dirty="0"/>
                      <a:t> -&gt; </a:t>
                    </a:r>
                    <a:r>
                      <a:rPr lang="en-US" dirty="0">
                        <a:solidFill>
                          <a:schemeClr val="tx1">
                            <a:lumMod val="50000"/>
                            <a:lumOff val="50000"/>
                          </a:schemeClr>
                        </a:solidFill>
                      </a:rPr>
                      <a:t>AP</a:t>
                    </a:r>
                    <a:endParaRPr lang="en-US" dirty="0"/>
                  </a:p>
                </p:txBody>
              </p:sp>
            </p:grpSp>
            <p:sp>
              <p:nvSpPr>
                <p:cNvPr id="89" name="Rectangle 88"/>
                <p:cNvSpPr/>
                <p:nvPr/>
              </p:nvSpPr>
              <p:spPr bwMode="auto">
                <a:xfrm>
                  <a:off x="2438400" y="2819400"/>
                  <a:ext cx="1600200" cy="381000"/>
                </a:xfrm>
                <a:prstGeom prst="rect">
                  <a:avLst/>
                </a:prstGeom>
                <a:solidFill>
                  <a:srgbClr val="00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t>00:00:99:99:11:11</a:t>
                  </a:r>
                </a:p>
              </p:txBody>
            </p:sp>
          </p:grpSp>
          <p:grpSp>
            <p:nvGrpSpPr>
              <p:cNvPr id="107" name="Group 106"/>
              <p:cNvGrpSpPr/>
              <p:nvPr/>
            </p:nvGrpSpPr>
            <p:grpSpPr>
              <a:xfrm>
                <a:off x="3962400" y="2743200"/>
                <a:ext cx="2443163" cy="381000"/>
                <a:chOff x="4267200" y="3429000"/>
                <a:chExt cx="2443163" cy="381000"/>
              </a:xfrm>
            </p:grpSpPr>
            <p:sp>
              <p:nvSpPr>
                <p:cNvPr id="67" name="Rectangle 66"/>
                <p:cNvSpPr/>
                <p:nvPr/>
              </p:nvSpPr>
              <p:spPr bwMode="auto">
                <a:xfrm>
                  <a:off x="5867400" y="3429000"/>
                  <a:ext cx="842963" cy="381000"/>
                </a:xfrm>
                <a:prstGeom prst="rect">
                  <a:avLst/>
                </a:prstGeom>
                <a:blipFill>
                  <a:blip r:embed="rId13"/>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04" name="Rectangle 103"/>
                <p:cNvSpPr/>
                <p:nvPr/>
              </p:nvSpPr>
              <p:spPr bwMode="auto">
                <a:xfrm>
                  <a:off x="4267200" y="3429000"/>
                  <a:ext cx="1600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t>12:34:56:78:90:ab</a:t>
                  </a:r>
                </a:p>
              </p:txBody>
            </p:sp>
          </p:grpSp>
          <p:grpSp>
            <p:nvGrpSpPr>
              <p:cNvPr id="106" name="Group 105"/>
              <p:cNvGrpSpPr/>
              <p:nvPr/>
            </p:nvGrpSpPr>
            <p:grpSpPr>
              <a:xfrm>
                <a:off x="3962400" y="3657600"/>
                <a:ext cx="2611438" cy="381000"/>
                <a:chOff x="4343400" y="4267200"/>
                <a:chExt cx="2611438" cy="381000"/>
              </a:xfrm>
            </p:grpSpPr>
            <p:sp>
              <p:nvSpPr>
                <p:cNvPr id="68" name="Rectangle 67"/>
                <p:cNvSpPr/>
                <p:nvPr/>
              </p:nvSpPr>
              <p:spPr>
                <a:xfrm>
                  <a:off x="5943600" y="4267200"/>
                  <a:ext cx="1011238" cy="381000"/>
                </a:xfrm>
                <a:prstGeom prst="rect">
                  <a:avLst/>
                </a:prstGeom>
                <a:blipFill>
                  <a:blip r:embed="rId13"/>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105" name="Rectangle 104"/>
                <p:cNvSpPr/>
                <p:nvPr/>
              </p:nvSpPr>
              <p:spPr bwMode="auto">
                <a:xfrm>
                  <a:off x="4343400" y="4267200"/>
                  <a:ext cx="1600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dirty="0"/>
                    <a:t>12:34:56:78:90:ab</a:t>
                  </a:r>
                </a:p>
              </p:txBody>
            </p:sp>
          </p:grpSp>
        </p:grpSp>
      </p:grpSp>
      <p:sp>
        <p:nvSpPr>
          <p:cNvPr id="110" name="Title 109"/>
          <p:cNvSpPr>
            <a:spLocks noGrp="1"/>
          </p:cNvSpPr>
          <p:nvPr>
            <p:ph type="title"/>
          </p:nvPr>
        </p:nvSpPr>
        <p:spPr>
          <a:xfrm>
            <a:off x="0" y="274638"/>
            <a:ext cx="9144000" cy="1020762"/>
          </a:xfrm>
          <a:solidFill>
            <a:schemeClr val="bg1">
              <a:alpha val="75000"/>
            </a:schemeClr>
          </a:solidFill>
        </p:spPr>
        <p:txBody>
          <a:bodyPr/>
          <a:lstStyle/>
          <a:p>
            <a:r>
              <a:rPr lang="en-US" dirty="0" smtClean="0"/>
              <a:t>Problem: Short-Term Linking</a:t>
            </a:r>
            <a:endParaRPr lang="en-US" dirty="0"/>
          </a:p>
        </p:txBody>
      </p:sp>
      <p:grpSp>
        <p:nvGrpSpPr>
          <p:cNvPr id="96" name="Group 118"/>
          <p:cNvGrpSpPr>
            <a:grpSpLocks/>
          </p:cNvGrpSpPr>
          <p:nvPr/>
        </p:nvGrpSpPr>
        <p:grpSpPr bwMode="auto">
          <a:xfrm>
            <a:off x="3962400" y="1600200"/>
            <a:ext cx="2667000" cy="3124200"/>
            <a:chOff x="2438400" y="1905000"/>
            <a:chExt cx="1600200" cy="3124200"/>
          </a:xfrm>
        </p:grpSpPr>
        <p:sp>
          <p:nvSpPr>
            <p:cNvPr id="97" name="Rectangle 96"/>
            <p:cNvSpPr/>
            <p:nvPr/>
          </p:nvSpPr>
          <p:spPr bwMode="auto">
            <a:xfrm>
              <a:off x="2438400" y="1905000"/>
              <a:ext cx="1600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smtClean="0"/>
                <a:t>12:34:56:78:90:ab, </a:t>
              </a:r>
              <a:r>
                <a:rPr lang="en-US" sz="1400" dirty="0" err="1" smtClean="0"/>
                <a:t>seqno</a:t>
              </a:r>
              <a:r>
                <a:rPr lang="en-US" sz="1400" dirty="0"/>
                <a:t>: </a:t>
              </a:r>
              <a:r>
                <a:rPr lang="en-US" sz="1400" dirty="0" smtClean="0"/>
                <a:t>1, …</a:t>
              </a:r>
              <a:endParaRPr lang="en-US" sz="1400" dirty="0"/>
            </a:p>
          </p:txBody>
        </p:sp>
        <p:sp>
          <p:nvSpPr>
            <p:cNvPr id="98" name="Rectangle 97"/>
            <p:cNvSpPr/>
            <p:nvPr/>
          </p:nvSpPr>
          <p:spPr bwMode="auto">
            <a:xfrm>
              <a:off x="2438400" y="2362200"/>
              <a:ext cx="1600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smtClean="0"/>
                <a:t>12:34:56:78:90:ab, </a:t>
              </a:r>
              <a:r>
                <a:rPr lang="en-US" sz="1400" dirty="0" err="1" smtClean="0"/>
                <a:t>seqno</a:t>
              </a:r>
              <a:r>
                <a:rPr lang="en-US" sz="1400" dirty="0"/>
                <a:t>: </a:t>
              </a:r>
              <a:r>
                <a:rPr lang="en-US" sz="1400" dirty="0" smtClean="0"/>
                <a:t>2, …</a:t>
              </a:r>
              <a:endParaRPr lang="en-US" sz="1400" dirty="0"/>
            </a:p>
          </p:txBody>
        </p:sp>
        <p:sp>
          <p:nvSpPr>
            <p:cNvPr id="99" name="Rectangle 98"/>
            <p:cNvSpPr/>
            <p:nvPr/>
          </p:nvSpPr>
          <p:spPr bwMode="auto">
            <a:xfrm>
              <a:off x="2438400" y="3276600"/>
              <a:ext cx="1600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smtClean="0"/>
                <a:t>12:34:56:78:90:ab, </a:t>
              </a:r>
              <a:r>
                <a:rPr lang="en-US" sz="1400" dirty="0" err="1" smtClean="0"/>
                <a:t>seqno</a:t>
              </a:r>
              <a:r>
                <a:rPr lang="en-US" sz="1400" dirty="0"/>
                <a:t>: </a:t>
              </a:r>
              <a:r>
                <a:rPr lang="en-US" sz="1400" dirty="0" smtClean="0"/>
                <a:t>3, …</a:t>
              </a:r>
              <a:endParaRPr lang="en-US" sz="1400" dirty="0"/>
            </a:p>
          </p:txBody>
        </p:sp>
        <p:sp>
          <p:nvSpPr>
            <p:cNvPr id="100" name="Rectangle 99"/>
            <p:cNvSpPr/>
            <p:nvPr/>
          </p:nvSpPr>
          <p:spPr bwMode="auto">
            <a:xfrm>
              <a:off x="2438400" y="4191000"/>
              <a:ext cx="1600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smtClean="0"/>
                <a:t>12:34:56:78:90:ab, </a:t>
              </a:r>
              <a:r>
                <a:rPr lang="en-US" sz="1400" dirty="0" err="1" smtClean="0"/>
                <a:t>seqno</a:t>
              </a:r>
              <a:r>
                <a:rPr lang="en-US" sz="1400" dirty="0"/>
                <a:t>: </a:t>
              </a:r>
              <a:r>
                <a:rPr lang="en-US" sz="1400" dirty="0" smtClean="0"/>
                <a:t>4, …</a:t>
              </a:r>
              <a:endParaRPr lang="en-US" sz="1400" dirty="0"/>
            </a:p>
          </p:txBody>
        </p:sp>
        <p:sp>
          <p:nvSpPr>
            <p:cNvPr id="101" name="Rectangle 100"/>
            <p:cNvSpPr/>
            <p:nvPr/>
          </p:nvSpPr>
          <p:spPr bwMode="auto">
            <a:xfrm>
              <a:off x="2438400" y="3733800"/>
              <a:ext cx="1600200" cy="381000"/>
            </a:xfrm>
            <a:prstGeom prst="rect">
              <a:avLst/>
            </a:prstGeom>
            <a:solidFill>
              <a:srgbClr val="00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smtClean="0"/>
                <a:t>00:00:99:99:11:11, </a:t>
              </a:r>
              <a:r>
                <a:rPr lang="en-US" sz="1400" dirty="0" err="1" smtClean="0"/>
                <a:t>seqno</a:t>
              </a:r>
              <a:r>
                <a:rPr lang="en-US" sz="1400" dirty="0"/>
                <a:t>: </a:t>
              </a:r>
              <a:r>
                <a:rPr lang="en-US" sz="1400" dirty="0" smtClean="0"/>
                <a:t>103, …</a:t>
              </a:r>
              <a:endParaRPr lang="en-US" sz="1400" dirty="0"/>
            </a:p>
          </p:txBody>
        </p:sp>
        <p:sp>
          <p:nvSpPr>
            <p:cNvPr id="102" name="Rectangle 101"/>
            <p:cNvSpPr/>
            <p:nvPr/>
          </p:nvSpPr>
          <p:spPr bwMode="auto">
            <a:xfrm>
              <a:off x="2438400" y="4648200"/>
              <a:ext cx="1600200" cy="381000"/>
            </a:xfrm>
            <a:prstGeom prst="rect">
              <a:avLst/>
            </a:prstGeom>
            <a:solidFill>
              <a:srgbClr val="00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smtClean="0"/>
                <a:t>00:00:99:99:11:11, </a:t>
              </a:r>
              <a:r>
                <a:rPr lang="en-US" sz="1400" dirty="0" err="1" smtClean="0"/>
                <a:t>seqno</a:t>
              </a:r>
              <a:r>
                <a:rPr lang="en-US" sz="1400" dirty="0"/>
                <a:t>: </a:t>
              </a:r>
              <a:r>
                <a:rPr lang="en-US" sz="1400" dirty="0" smtClean="0"/>
                <a:t>104, …</a:t>
              </a:r>
              <a:endParaRPr lang="en-US" sz="1400" dirty="0"/>
            </a:p>
          </p:txBody>
        </p:sp>
        <p:sp>
          <p:nvSpPr>
            <p:cNvPr id="103" name="Rectangle 102"/>
            <p:cNvSpPr/>
            <p:nvPr/>
          </p:nvSpPr>
          <p:spPr bwMode="auto">
            <a:xfrm>
              <a:off x="2438400" y="2819400"/>
              <a:ext cx="1600200" cy="381000"/>
            </a:xfrm>
            <a:prstGeom prst="rect">
              <a:avLst/>
            </a:prstGeom>
            <a:solidFill>
              <a:srgbClr val="00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smtClean="0"/>
                <a:t>00:00:99:99:11:11, </a:t>
              </a:r>
              <a:r>
                <a:rPr lang="en-US" sz="1400" dirty="0" err="1" smtClean="0"/>
                <a:t>seqno</a:t>
              </a:r>
              <a:r>
                <a:rPr lang="en-US" sz="1400" dirty="0"/>
                <a:t>: </a:t>
              </a:r>
              <a:r>
                <a:rPr lang="en-US" sz="1400" dirty="0" smtClean="0"/>
                <a:t>102, …</a:t>
              </a:r>
              <a:endParaRPr lang="en-US" sz="1400" dirty="0"/>
            </a:p>
          </p:txBody>
        </p:sp>
      </p:grpSp>
      <p:sp>
        <p:nvSpPr>
          <p:cNvPr id="113" name="Rectangle 112"/>
          <p:cNvSpPr>
            <a:spLocks noChangeArrowheads="1"/>
          </p:cNvSpPr>
          <p:nvPr/>
        </p:nvSpPr>
        <p:spPr bwMode="auto">
          <a:xfrm>
            <a:off x="609600" y="5715000"/>
            <a:ext cx="7924800" cy="609600"/>
          </a:xfrm>
          <a:prstGeom prst="rect">
            <a:avLst/>
          </a:prstGeom>
          <a:solidFill>
            <a:schemeClr val="tx2">
              <a:lumMod val="20000"/>
              <a:lumOff val="8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sz="2800" dirty="0">
                <a:latin typeface="Calibri" pitchFamily="34" charset="0"/>
              </a:rPr>
              <a:t>Easy to isolate distinct packet streams</a:t>
            </a:r>
          </a:p>
        </p:txBody>
      </p:sp>
      <p:cxnSp>
        <p:nvCxnSpPr>
          <p:cNvPr id="117" name="Straight Arrow Connector 116"/>
          <p:cNvCxnSpPr>
            <a:stCxn id="4117" idx="0"/>
            <a:endCxn id="97" idx="1"/>
          </p:cNvCxnSpPr>
          <p:nvPr/>
        </p:nvCxnSpPr>
        <p:spPr>
          <a:xfrm rot="5400000" flipH="1" flipV="1">
            <a:off x="2609850" y="1924050"/>
            <a:ext cx="1485900" cy="1219200"/>
          </a:xfrm>
          <a:prstGeom prst="straightConnector1">
            <a:avLst/>
          </a:prstGeom>
          <a:ln w="38100">
            <a:solidFill>
              <a:srgbClr val="FFFF00">
                <a:alpha val="5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117" idx="0"/>
            <a:endCxn id="98" idx="1"/>
          </p:cNvCxnSpPr>
          <p:nvPr/>
        </p:nvCxnSpPr>
        <p:spPr>
          <a:xfrm rot="5400000" flipH="1" flipV="1">
            <a:off x="2838450" y="2152650"/>
            <a:ext cx="1028700" cy="1219200"/>
          </a:xfrm>
          <a:prstGeom prst="straightConnector1">
            <a:avLst/>
          </a:prstGeom>
          <a:ln w="38100">
            <a:solidFill>
              <a:srgbClr val="FFFF00">
                <a:alpha val="5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117" idx="0"/>
            <a:endCxn id="99" idx="1"/>
          </p:cNvCxnSpPr>
          <p:nvPr/>
        </p:nvCxnSpPr>
        <p:spPr>
          <a:xfrm rot="5400000" flipH="1" flipV="1">
            <a:off x="3295650" y="2609850"/>
            <a:ext cx="114300" cy="1219200"/>
          </a:xfrm>
          <a:prstGeom prst="straightConnector1">
            <a:avLst/>
          </a:prstGeom>
          <a:ln w="38100">
            <a:solidFill>
              <a:srgbClr val="FFFF00">
                <a:alpha val="5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4117" idx="0"/>
            <a:endCxn id="100" idx="1"/>
          </p:cNvCxnSpPr>
          <p:nvPr/>
        </p:nvCxnSpPr>
        <p:spPr>
          <a:xfrm rot="16200000" flipH="1">
            <a:off x="2952750" y="3067050"/>
            <a:ext cx="800100" cy="1219200"/>
          </a:xfrm>
          <a:prstGeom prst="straightConnector1">
            <a:avLst/>
          </a:prstGeom>
          <a:ln w="38100">
            <a:solidFill>
              <a:srgbClr val="FFFF00">
                <a:alpha val="5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4120" idx="0"/>
            <a:endCxn id="103" idx="1"/>
          </p:cNvCxnSpPr>
          <p:nvPr/>
        </p:nvCxnSpPr>
        <p:spPr>
          <a:xfrm rot="5400000" flipH="1" flipV="1">
            <a:off x="1978819" y="2713832"/>
            <a:ext cx="1992313" cy="1974850"/>
          </a:xfrm>
          <a:prstGeom prst="straightConnector1">
            <a:avLst/>
          </a:prstGeom>
          <a:ln w="38100">
            <a:solidFill>
              <a:srgbClr val="00FF00">
                <a:alpha val="49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4120" idx="0"/>
            <a:endCxn id="101" idx="1"/>
          </p:cNvCxnSpPr>
          <p:nvPr/>
        </p:nvCxnSpPr>
        <p:spPr>
          <a:xfrm rot="5400000" flipH="1" flipV="1">
            <a:off x="2436019" y="3171032"/>
            <a:ext cx="1077913" cy="1974850"/>
          </a:xfrm>
          <a:prstGeom prst="straightConnector1">
            <a:avLst/>
          </a:prstGeom>
          <a:ln w="38100">
            <a:solidFill>
              <a:srgbClr val="00FF00">
                <a:alpha val="49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4120" idx="0"/>
            <a:endCxn id="102" idx="1"/>
          </p:cNvCxnSpPr>
          <p:nvPr/>
        </p:nvCxnSpPr>
        <p:spPr>
          <a:xfrm rot="5400000" flipH="1" flipV="1">
            <a:off x="2893219" y="3628232"/>
            <a:ext cx="163513" cy="1974850"/>
          </a:xfrm>
          <a:prstGeom prst="straightConnector1">
            <a:avLst/>
          </a:prstGeom>
          <a:ln w="38100">
            <a:solidFill>
              <a:srgbClr val="00FF00">
                <a:alpha val="49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04800" y="1676400"/>
            <a:ext cx="3429000" cy="129540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2713">
              <a:defRPr/>
            </a:pPr>
            <a:r>
              <a:rPr lang="en-US" sz="2400" dirty="0">
                <a:solidFill>
                  <a:schemeClr val="tx1"/>
                </a:solidFill>
              </a:rPr>
              <a:t>3-9 </a:t>
            </a:r>
            <a:r>
              <a:rPr lang="en-US" sz="2400" dirty="0" smtClean="0">
                <a:solidFill>
                  <a:schemeClr val="tx1"/>
                </a:solidFill>
              </a:rPr>
              <a:t>data streams </a:t>
            </a:r>
            <a:r>
              <a:rPr lang="en-US" sz="2400" dirty="0">
                <a:solidFill>
                  <a:schemeClr val="tx1"/>
                </a:solidFill>
              </a:rPr>
              <a:t>overlap</a:t>
            </a:r>
          </a:p>
          <a:p>
            <a:pPr marL="112713">
              <a:defRPr/>
            </a:pPr>
            <a:r>
              <a:rPr lang="en-US" sz="2400" dirty="0">
                <a:solidFill>
                  <a:schemeClr val="tx1"/>
                </a:solidFill>
              </a:rPr>
              <a:t>each 100 ms, on average </a:t>
            </a:r>
            <a:r>
              <a:rPr lang="en-US" sz="2400" dirty="0">
                <a:solidFill>
                  <a:schemeClr val="tx1">
                    <a:lumMod val="75000"/>
                    <a:lumOff val="25000"/>
                  </a:schemeClr>
                </a:solidFill>
              </a:rPr>
              <a:t>(see </a:t>
            </a:r>
            <a:r>
              <a:rPr lang="en-US" sz="2400" dirty="0" smtClean="0">
                <a:solidFill>
                  <a:schemeClr val="tx1">
                    <a:lumMod val="75000"/>
                    <a:lumOff val="25000"/>
                  </a:schemeClr>
                </a:solidFill>
              </a:rPr>
              <a:t>paper)</a:t>
            </a:r>
            <a:endParaRPr lang="en-US" sz="2400" dirty="0">
              <a:solidFill>
                <a:schemeClr val="tx1">
                  <a:lumMod val="75000"/>
                  <a:lumOff val="25000"/>
                </a:schemeClr>
              </a:solidFill>
            </a:endParaRPr>
          </a:p>
        </p:txBody>
      </p:sp>
      <p:grpSp>
        <p:nvGrpSpPr>
          <p:cNvPr id="7" name="Group 25"/>
          <p:cNvGrpSpPr>
            <a:grpSpLocks/>
          </p:cNvGrpSpPr>
          <p:nvPr/>
        </p:nvGrpSpPr>
        <p:grpSpPr bwMode="auto">
          <a:xfrm>
            <a:off x="7696200" y="4495800"/>
            <a:ext cx="1283290" cy="1125505"/>
            <a:chOff x="6400799" y="1066800"/>
            <a:chExt cx="1817065" cy="1593651"/>
          </a:xfrm>
          <a:effectLst>
            <a:outerShdw blurRad="50800" dist="38100" dir="2700000" algn="tl" rotWithShape="0">
              <a:prstClr val="black">
                <a:alpha val="40000"/>
              </a:prstClr>
            </a:outerShdw>
          </a:effectLst>
        </p:grpSpPr>
        <p:pic>
          <p:nvPicPr>
            <p:cNvPr id="4126" name="Picture 22" descr="tp.png"/>
            <p:cNvPicPr>
              <a:picLocks noChangeAspect="1"/>
            </p:cNvPicPr>
            <p:nvPr/>
          </p:nvPicPr>
          <p:blipFill>
            <a:blip r:embed="rId14" cstate="screen"/>
            <a:srcRect/>
            <a:stretch>
              <a:fillRect/>
            </a:stretch>
          </p:blipFill>
          <p:spPr bwMode="auto">
            <a:xfrm>
              <a:off x="6781800" y="1447800"/>
              <a:ext cx="1434788" cy="1212651"/>
            </a:xfrm>
            <a:prstGeom prst="rect">
              <a:avLst/>
            </a:prstGeom>
            <a:noFill/>
            <a:ln w="9525">
              <a:noFill/>
              <a:miter lim="800000"/>
              <a:headEnd/>
              <a:tailEnd/>
            </a:ln>
          </p:spPr>
        </p:pic>
        <p:pic>
          <p:nvPicPr>
            <p:cNvPr id="4127" name="Picture 68" descr="devil"/>
            <p:cNvPicPr>
              <a:picLocks noChangeAspect="1" noChangeArrowheads="1"/>
            </p:cNvPicPr>
            <p:nvPr/>
          </p:nvPicPr>
          <p:blipFill>
            <a:blip r:embed="rId15" cstate="screen"/>
            <a:srcRect/>
            <a:stretch>
              <a:fillRect/>
            </a:stretch>
          </p:blipFill>
          <p:spPr bwMode="auto">
            <a:xfrm flipH="1">
              <a:off x="6400799" y="1066800"/>
              <a:ext cx="1140354" cy="1089024"/>
            </a:xfrm>
            <a:prstGeom prst="rect">
              <a:avLst/>
            </a:prstGeom>
            <a:noFill/>
            <a:ln w="9525">
              <a:noFill/>
              <a:miter lim="800000"/>
              <a:headEnd/>
              <a:tailEnd/>
            </a:ln>
          </p:spPr>
        </p:pic>
        <p:sp>
          <p:nvSpPr>
            <p:cNvPr id="4128" name="Text Box 18"/>
            <p:cNvSpPr txBox="1">
              <a:spLocks noChangeArrowheads="1"/>
            </p:cNvSpPr>
            <p:nvPr/>
          </p:nvSpPr>
          <p:spPr bwMode="auto">
            <a:xfrm rot="374540">
              <a:off x="7273189" y="1619879"/>
              <a:ext cx="944675" cy="326845"/>
            </a:xfrm>
            <a:prstGeom prst="rect">
              <a:avLst/>
            </a:prstGeom>
            <a:noFill/>
            <a:ln w="9525">
              <a:noFill/>
              <a:miter lim="800000"/>
              <a:headEnd/>
              <a:tailEnd/>
            </a:ln>
          </p:spPr>
          <p:txBody>
            <a:bodyPr wrap="none">
              <a:spAutoFit/>
            </a:bodyPr>
            <a:lstStyle/>
            <a:p>
              <a:r>
                <a:rPr lang="en-US" sz="900" b="1" dirty="0" err="1">
                  <a:solidFill>
                    <a:srgbClr val="00FF00"/>
                  </a:solidFill>
                  <a:latin typeface="Courier New" pitchFamily="49" charset="0"/>
                </a:rPr>
                <a:t>tcpdump</a:t>
              </a:r>
              <a:endParaRPr lang="en-US" sz="900" b="1" dirty="0">
                <a:solidFill>
                  <a:srgbClr val="00FF00"/>
                </a:solidFill>
                <a:latin typeface="Courier New" pitchFamily="49" charset="0"/>
              </a:endParaRPr>
            </a:p>
          </p:txBody>
        </p:sp>
      </p:grpSp>
      <p:sp>
        <p:nvSpPr>
          <p:cNvPr id="4" name="Slide Number Placeholder 3"/>
          <p:cNvSpPr>
            <a:spLocks noGrp="1"/>
          </p:cNvSpPr>
          <p:nvPr>
            <p:ph type="sldNum" sz="quarter" idx="12"/>
          </p:nvPr>
        </p:nvSpPr>
        <p:spPr/>
        <p:txBody>
          <a:bodyPr/>
          <a:lstStyle/>
          <a:p>
            <a:pPr>
              <a:defRPr/>
            </a:pPr>
            <a:fld id="{C7F5D251-C7F2-4BFC-9C1C-6953E96A0A0E}" type="slidenum">
              <a:rPr lang="en-US" smtClean="0">
                <a:solidFill>
                  <a:schemeClr val="tx1"/>
                </a:solidFill>
              </a:rPr>
              <a:pPr>
                <a:defRPr/>
              </a:pPr>
              <a:t>7</a:t>
            </a:fld>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4" name="Group 53"/>
          <p:cNvGrpSpPr/>
          <p:nvPr/>
        </p:nvGrpSpPr>
        <p:grpSpPr>
          <a:xfrm>
            <a:off x="0" y="-1396"/>
            <a:ext cx="9144000" cy="6859396"/>
            <a:chOff x="0" y="-1396"/>
            <a:chExt cx="9144000" cy="6859396"/>
          </a:xfrm>
        </p:grpSpPr>
        <p:grpSp>
          <p:nvGrpSpPr>
            <p:cNvPr id="55" name="Group 63"/>
            <p:cNvGrpSpPr/>
            <p:nvPr/>
          </p:nvGrpSpPr>
          <p:grpSpPr>
            <a:xfrm>
              <a:off x="0" y="-1396"/>
              <a:ext cx="9144000" cy="6859396"/>
              <a:chOff x="0" y="-1395"/>
              <a:chExt cx="9144000" cy="6859396"/>
            </a:xfrm>
          </p:grpSpPr>
          <p:pic>
            <p:nvPicPr>
              <p:cNvPr id="57" name="Picture 56"/>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flipH="1">
                <a:off x="0" y="-1395"/>
                <a:ext cx="9144000" cy="6859396"/>
              </a:xfrm>
              <a:prstGeom prst="rect">
                <a:avLst/>
              </a:prstGeom>
              <a:noFill/>
              <a:ln w="50800" algn="ctr">
                <a:noFill/>
                <a:miter lim="800000"/>
                <a:headEnd/>
                <a:tailEnd/>
              </a:ln>
              <a:effectLst/>
            </p:spPr>
          </p:pic>
          <p:grpSp>
            <p:nvGrpSpPr>
              <p:cNvPr id="58" name="Group 55"/>
              <p:cNvGrpSpPr/>
              <p:nvPr/>
            </p:nvGrpSpPr>
            <p:grpSpPr>
              <a:xfrm>
                <a:off x="381000" y="2438400"/>
                <a:ext cx="6019800" cy="4257675"/>
                <a:chOff x="381000" y="2438400"/>
                <a:chExt cx="6019800" cy="4257675"/>
              </a:xfrm>
            </p:grpSpPr>
            <p:pic>
              <p:nvPicPr>
                <p:cNvPr id="59"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p:spPr>
            </p:pic>
            <p:pic>
              <p:nvPicPr>
                <p:cNvPr id="60"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p:spPr>
            </p:pic>
            <p:pic>
              <p:nvPicPr>
                <p:cNvPr id="61"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p:spPr>
            </p:pic>
            <p:pic>
              <p:nvPicPr>
                <p:cNvPr id="62" name="Picture 6" descr="pacemaker.png"/>
                <p:cNvPicPr>
                  <a:picLocks noChangeAspect="1"/>
                </p:cNvPicPr>
                <p:nvPr/>
              </p:nvPicPr>
              <p:blipFill>
                <a:blip r:embed="rId7" cstate="screen"/>
                <a:srcRect/>
                <a:stretch>
                  <a:fillRect/>
                </a:stretch>
              </p:blipFill>
              <p:spPr bwMode="auto">
                <a:xfrm>
                  <a:off x="914400" y="2438400"/>
                  <a:ext cx="946150" cy="946150"/>
                </a:xfrm>
                <a:prstGeom prst="rect">
                  <a:avLst/>
                </a:prstGeom>
                <a:noFill/>
                <a:ln w="9525">
                  <a:noFill/>
                  <a:miter lim="800000"/>
                  <a:headEnd/>
                  <a:tailEnd/>
                </a:ln>
              </p:spPr>
            </p:pic>
            <p:pic>
              <p:nvPicPr>
                <p:cNvPr id="63" name="Picture 11" descr="nikeipod2.png"/>
                <p:cNvPicPr>
                  <a:picLocks noChangeAspect="1"/>
                </p:cNvPicPr>
                <p:nvPr/>
              </p:nvPicPr>
              <p:blipFill>
                <a:blip r:embed="rId8" cstate="screen"/>
                <a:srcRect/>
                <a:stretch>
                  <a:fillRect/>
                </a:stretch>
              </p:blipFill>
              <p:spPr bwMode="auto">
                <a:xfrm>
                  <a:off x="3962400" y="5638800"/>
                  <a:ext cx="685800" cy="1057275"/>
                </a:xfrm>
                <a:prstGeom prst="rect">
                  <a:avLst/>
                </a:prstGeom>
                <a:noFill/>
                <a:ln w="9525">
                  <a:noFill/>
                  <a:miter lim="800000"/>
                  <a:headEnd/>
                  <a:tailEnd/>
                </a:ln>
              </p:spPr>
            </p:pic>
            <p:cxnSp>
              <p:nvCxnSpPr>
                <p:cNvPr id="64" name="Straight Arrow Connector 63"/>
                <p:cNvCxnSpPr>
                  <a:stCxn id="63" idx="3"/>
                </p:cNvCxnSpPr>
                <p:nvPr/>
              </p:nvCxnSpPr>
              <p:spPr>
                <a:xfrm>
                  <a:off x="4648200" y="6167438"/>
                  <a:ext cx="762000" cy="85724"/>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0800000" flipV="1">
                  <a:off x="381000" y="3124200"/>
                  <a:ext cx="533400" cy="228600"/>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6" name="Picture 55" descr="cannon.png"/>
                <p:cNvPicPr>
                  <a:picLocks noChangeAspect="1"/>
                </p:cNvPicPr>
                <p:nvPr/>
              </p:nvPicPr>
              <p:blipFill>
                <a:blip r:embed="rId9" cstate="screen"/>
                <a:srcRect/>
                <a:stretch>
                  <a:fillRect/>
                </a:stretch>
              </p:blipFill>
              <p:spPr bwMode="auto">
                <a:xfrm>
                  <a:off x="5867400" y="4267200"/>
                  <a:ext cx="481013" cy="346075"/>
                </a:xfrm>
                <a:prstGeom prst="rect">
                  <a:avLst/>
                </a:prstGeom>
                <a:noFill/>
                <a:ln w="9525">
                  <a:noFill/>
                  <a:miter lim="800000"/>
                  <a:headEnd/>
                  <a:tailEnd/>
                </a:ln>
              </p:spPr>
            </p:pic>
            <p:pic>
              <p:nvPicPr>
                <p:cNvPr id="67" name="Picture 61" descr="kindle.png"/>
                <p:cNvPicPr>
                  <a:picLocks noChangeAspect="1"/>
                </p:cNvPicPr>
                <p:nvPr/>
              </p:nvPicPr>
              <p:blipFill>
                <a:blip r:embed="rId10" cstate="screen"/>
                <a:srcRect/>
                <a:stretch>
                  <a:fillRect/>
                </a:stretch>
              </p:blipFill>
              <p:spPr bwMode="auto">
                <a:xfrm>
                  <a:off x="2667000" y="4953000"/>
                  <a:ext cx="1068388" cy="1046163"/>
                </a:xfrm>
                <a:prstGeom prst="rect">
                  <a:avLst/>
                </a:prstGeom>
                <a:noFill/>
                <a:ln w="9525">
                  <a:noFill/>
                  <a:miter lim="800000"/>
                  <a:headEnd/>
                  <a:tailEnd/>
                </a:ln>
              </p:spPr>
            </p:pic>
            <p:pic>
              <p:nvPicPr>
                <p:cNvPr id="68" name="Picture 67" descr="portablevideo.png"/>
                <p:cNvPicPr>
                  <a:picLocks noChangeAspect="1"/>
                </p:cNvPicPr>
                <p:nvPr/>
              </p:nvPicPr>
              <p:blipFill>
                <a:blip r:embed="rId11" cstate="screen"/>
                <a:srcRect/>
                <a:stretch>
                  <a:fillRect/>
                </a:stretch>
              </p:blipFill>
              <p:spPr bwMode="auto">
                <a:xfrm>
                  <a:off x="2914650" y="3733800"/>
                  <a:ext cx="857250" cy="490538"/>
                </a:xfrm>
                <a:prstGeom prst="rect">
                  <a:avLst/>
                </a:prstGeom>
                <a:noFill/>
                <a:ln w="9525">
                  <a:noFill/>
                  <a:miter lim="800000"/>
                  <a:headEnd/>
                  <a:tailEnd/>
                </a:ln>
              </p:spPr>
            </p:pic>
            <p:pic>
              <p:nvPicPr>
                <p:cNvPr id="69" name="Picture 68" descr="radiowaves2.png"/>
                <p:cNvPicPr>
                  <a:picLocks noChangeAspect="1"/>
                </p:cNvPicPr>
                <p:nvPr/>
              </p:nvPicPr>
              <p:blipFill>
                <a:blip r:embed="rId12"/>
                <a:srcRect/>
                <a:stretch>
                  <a:fillRect/>
                </a:stretch>
              </p:blipFill>
              <p:spPr bwMode="auto">
                <a:xfrm>
                  <a:off x="2971800" y="3352800"/>
                  <a:ext cx="609600" cy="457200"/>
                </a:xfrm>
                <a:prstGeom prst="rect">
                  <a:avLst/>
                </a:prstGeom>
                <a:noFill/>
                <a:ln w="9525">
                  <a:noFill/>
                  <a:miter lim="800000"/>
                  <a:headEnd/>
                  <a:tailEnd/>
                </a:ln>
              </p:spPr>
            </p:pic>
            <p:pic>
              <p:nvPicPr>
                <p:cNvPr id="70" name="Picture 69" descr="radiowaves2.png"/>
                <p:cNvPicPr>
                  <a:picLocks noChangeAspect="1"/>
                </p:cNvPicPr>
                <p:nvPr/>
              </p:nvPicPr>
              <p:blipFill>
                <a:blip r:embed="rId12"/>
                <a:srcRect/>
                <a:stretch>
                  <a:fillRect/>
                </a:stretch>
              </p:blipFill>
              <p:spPr bwMode="auto">
                <a:xfrm>
                  <a:off x="4038600" y="3276600"/>
                  <a:ext cx="685800" cy="457200"/>
                </a:xfrm>
                <a:prstGeom prst="rect">
                  <a:avLst/>
                </a:prstGeom>
                <a:noFill/>
                <a:ln w="9525">
                  <a:noFill/>
                  <a:miter lim="800000"/>
                  <a:headEnd/>
                  <a:tailEnd/>
                </a:ln>
              </p:spPr>
            </p:pic>
            <p:pic>
              <p:nvPicPr>
                <p:cNvPr id="71" name="Picture 70" descr="radiowaves2.png"/>
                <p:cNvPicPr>
                  <a:picLocks noChangeAspect="1"/>
                </p:cNvPicPr>
                <p:nvPr/>
              </p:nvPicPr>
              <p:blipFill>
                <a:blip r:embed="rId12"/>
                <a:srcRect/>
                <a:stretch>
                  <a:fillRect/>
                </a:stretch>
              </p:blipFill>
              <p:spPr bwMode="auto">
                <a:xfrm>
                  <a:off x="2514600" y="3276600"/>
                  <a:ext cx="457200" cy="457200"/>
                </a:xfrm>
                <a:prstGeom prst="rect">
                  <a:avLst/>
                </a:prstGeom>
                <a:noFill/>
                <a:ln w="9525">
                  <a:noFill/>
                  <a:miter lim="800000"/>
                  <a:headEnd/>
                  <a:tailEnd/>
                </a:ln>
              </p:spPr>
            </p:pic>
            <p:pic>
              <p:nvPicPr>
                <p:cNvPr id="72" name="Picture 71" descr="radiowaves2.png"/>
                <p:cNvPicPr>
                  <a:picLocks noChangeAspect="1"/>
                </p:cNvPicPr>
                <p:nvPr/>
              </p:nvPicPr>
              <p:blipFill>
                <a:blip r:embed="rId12"/>
                <a:srcRect/>
                <a:stretch>
                  <a:fillRect/>
                </a:stretch>
              </p:blipFill>
              <p:spPr bwMode="auto">
                <a:xfrm>
                  <a:off x="5791200" y="3810000"/>
                  <a:ext cx="609600" cy="457200"/>
                </a:xfrm>
                <a:prstGeom prst="rect">
                  <a:avLst/>
                </a:prstGeom>
                <a:noFill/>
                <a:ln w="9525">
                  <a:noFill/>
                  <a:miter lim="800000"/>
                  <a:headEnd/>
                  <a:tailEnd/>
                </a:ln>
              </p:spPr>
            </p:pic>
            <p:pic>
              <p:nvPicPr>
                <p:cNvPr id="73" name="Picture 72" descr="radiowaves2.png"/>
                <p:cNvPicPr>
                  <a:picLocks noChangeAspect="1"/>
                </p:cNvPicPr>
                <p:nvPr/>
              </p:nvPicPr>
              <p:blipFill>
                <a:blip r:embed="rId13"/>
                <a:srcRect/>
                <a:stretch>
                  <a:fillRect/>
                </a:stretch>
              </p:blipFill>
              <p:spPr bwMode="auto">
                <a:xfrm rot="11937795">
                  <a:off x="4318702" y="5263579"/>
                  <a:ext cx="573476" cy="412750"/>
                </a:xfrm>
                <a:prstGeom prst="rect">
                  <a:avLst/>
                </a:prstGeom>
                <a:noFill/>
                <a:ln w="9525">
                  <a:noFill/>
                  <a:miter lim="800000"/>
                  <a:headEnd/>
                  <a:tailEnd/>
                </a:ln>
              </p:spPr>
            </p:pic>
            <p:pic>
              <p:nvPicPr>
                <p:cNvPr id="74" name="Picture 73" descr="radiowaves2.png"/>
                <p:cNvPicPr>
                  <a:picLocks noChangeAspect="1"/>
                </p:cNvPicPr>
                <p:nvPr/>
              </p:nvPicPr>
              <p:blipFill>
                <a:blip r:embed="rId12"/>
                <a:srcRect/>
                <a:stretch>
                  <a:fillRect/>
                </a:stretch>
              </p:blipFill>
              <p:spPr bwMode="auto">
                <a:xfrm>
                  <a:off x="1600200" y="4697413"/>
                  <a:ext cx="774700" cy="636587"/>
                </a:xfrm>
                <a:prstGeom prst="rect">
                  <a:avLst/>
                </a:prstGeom>
                <a:noFill/>
                <a:ln w="9525">
                  <a:noFill/>
                  <a:miter lim="800000"/>
                  <a:headEnd/>
                  <a:tailEnd/>
                </a:ln>
              </p:spPr>
            </p:pic>
            <p:pic>
              <p:nvPicPr>
                <p:cNvPr id="75" name="Picture 74" descr="radiowaves2.png"/>
                <p:cNvPicPr>
                  <a:picLocks noChangeAspect="1"/>
                </p:cNvPicPr>
                <p:nvPr/>
              </p:nvPicPr>
              <p:blipFill>
                <a:blip r:embed="rId13"/>
                <a:srcRect/>
                <a:stretch>
                  <a:fillRect/>
                </a:stretch>
              </p:blipFill>
              <p:spPr bwMode="auto">
                <a:xfrm rot="11253164">
                  <a:off x="3195638" y="4686300"/>
                  <a:ext cx="614362" cy="503238"/>
                </a:xfrm>
                <a:prstGeom prst="rect">
                  <a:avLst/>
                </a:prstGeom>
                <a:noFill/>
                <a:ln w="9525">
                  <a:noFill/>
                  <a:miter lim="800000"/>
                  <a:headEnd/>
                  <a:tailEnd/>
                </a:ln>
              </p:spPr>
            </p:pic>
          </p:grpSp>
        </p:grpSp>
        <p:sp>
          <p:nvSpPr>
            <p:cNvPr id="56" name="Rectangle 55"/>
            <p:cNvSpPr/>
            <p:nvPr/>
          </p:nvSpPr>
          <p:spPr>
            <a:xfrm>
              <a:off x="0" y="0"/>
              <a:ext cx="9144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70" name="Rectangle 2"/>
          <p:cNvSpPr>
            <a:spLocks noGrp="1" noChangeArrowheads="1"/>
          </p:cNvSpPr>
          <p:nvPr>
            <p:ph type="title"/>
          </p:nvPr>
        </p:nvSpPr>
        <p:spPr>
          <a:xfrm>
            <a:off x="457200" y="274638"/>
            <a:ext cx="8229600" cy="1020762"/>
          </a:xfrm>
        </p:spPr>
        <p:txBody>
          <a:bodyPr/>
          <a:lstStyle/>
          <a:p>
            <a:pPr eaLnBrk="1" hangingPunct="1"/>
            <a:r>
              <a:rPr lang="en-US" dirty="0" smtClean="0"/>
              <a:t>Problem: Short-Term Linking</a:t>
            </a:r>
          </a:p>
        </p:txBody>
      </p:sp>
      <p:sp>
        <p:nvSpPr>
          <p:cNvPr id="34" name="Slide Number Placeholder 33"/>
          <p:cNvSpPr>
            <a:spLocks noGrp="1"/>
          </p:cNvSpPr>
          <p:nvPr>
            <p:ph type="sldNum" sz="quarter" idx="12"/>
          </p:nvPr>
        </p:nvSpPr>
        <p:spPr/>
        <p:txBody>
          <a:bodyPr/>
          <a:lstStyle/>
          <a:p>
            <a:pPr>
              <a:defRPr/>
            </a:pPr>
            <a:fld id="{E0673528-1272-4577-A1B7-CF8797A61488}" type="slidenum">
              <a:rPr lang="en-US">
                <a:solidFill>
                  <a:schemeClr val="bg1">
                    <a:lumMod val="50000"/>
                  </a:schemeClr>
                </a:solidFill>
              </a:rPr>
              <a:pPr>
                <a:defRPr/>
              </a:pPr>
              <a:t>8</a:t>
            </a:fld>
            <a:endParaRPr lang="en-US" dirty="0">
              <a:solidFill>
                <a:schemeClr val="bg1">
                  <a:lumMod val="50000"/>
                </a:schemeClr>
              </a:solidFill>
            </a:endParaRPr>
          </a:p>
        </p:txBody>
      </p:sp>
      <p:sp>
        <p:nvSpPr>
          <p:cNvPr id="7175" name="Rectangle 8"/>
          <p:cNvSpPr txBox="1">
            <a:spLocks noChangeArrowheads="1"/>
          </p:cNvSpPr>
          <p:nvPr/>
        </p:nvSpPr>
        <p:spPr bwMode="auto">
          <a:xfrm>
            <a:off x="533400" y="1295400"/>
            <a:ext cx="8229600" cy="2133600"/>
          </a:xfrm>
          <a:prstGeom prst="rect">
            <a:avLst/>
          </a:prstGeom>
          <a:solidFill>
            <a:schemeClr val="bg1"/>
          </a:solidFill>
          <a:ln w="9525">
            <a:noFill/>
            <a:miter lim="800000"/>
            <a:headEnd/>
            <a:tailEnd/>
          </a:ln>
          <a:effectLst>
            <a:softEdge rad="63500"/>
          </a:effectLst>
        </p:spPr>
        <p:txBody>
          <a:bodyPr/>
          <a:lstStyle/>
          <a:p>
            <a:pPr marL="119063">
              <a:spcBef>
                <a:spcPct val="20000"/>
              </a:spcBef>
            </a:pPr>
            <a:r>
              <a:rPr lang="en-US" sz="2800" dirty="0" smtClean="0">
                <a:latin typeface="Calibri" pitchFamily="34" charset="0"/>
              </a:rPr>
              <a:t>Isolated data streams are more susceptible to side-channel analysis on packet sizes and timing</a:t>
            </a:r>
            <a:endParaRPr lang="en-US" sz="2800" dirty="0">
              <a:latin typeface="Calibri" pitchFamily="34" charset="0"/>
            </a:endParaRPr>
          </a:p>
          <a:p>
            <a:pPr marL="569913" lvl="1" indent="-284163">
              <a:spcBef>
                <a:spcPct val="20000"/>
              </a:spcBef>
              <a:buFont typeface="Arial" charset="0"/>
              <a:buChar char="–"/>
            </a:pPr>
            <a:r>
              <a:rPr lang="en-US" sz="2400" dirty="0">
                <a:latin typeface="Calibri" pitchFamily="34" charset="0"/>
              </a:rPr>
              <a:t>E</a:t>
            </a:r>
            <a:r>
              <a:rPr lang="en-US" sz="2400" dirty="0" smtClean="0">
                <a:latin typeface="Calibri" pitchFamily="34" charset="0"/>
              </a:rPr>
              <a:t>xposes keystrokes, VoIP calls, </a:t>
            </a:r>
            <a:r>
              <a:rPr lang="en-US" sz="2400" dirty="0" err="1" smtClean="0">
                <a:latin typeface="Calibri" pitchFamily="34" charset="0"/>
              </a:rPr>
              <a:t>webpages</a:t>
            </a:r>
            <a:r>
              <a:rPr lang="en-US" sz="2400" dirty="0" smtClean="0">
                <a:latin typeface="Calibri" pitchFamily="34" charset="0"/>
              </a:rPr>
              <a:t>, movies, …</a:t>
            </a:r>
          </a:p>
          <a:p>
            <a:pPr marL="119063">
              <a:spcBef>
                <a:spcPct val="20000"/>
              </a:spcBef>
            </a:pPr>
            <a:r>
              <a:rPr lang="en-US" sz="2000" dirty="0" smtClean="0">
                <a:solidFill>
                  <a:schemeClr val="bg2">
                    <a:lumMod val="25000"/>
                  </a:schemeClr>
                </a:solidFill>
                <a:latin typeface="Calibri" pitchFamily="34" charset="0"/>
              </a:rPr>
              <a:t>[</a:t>
            </a:r>
            <a:r>
              <a:rPr lang="en-US" sz="2000" dirty="0" err="1" smtClean="0">
                <a:solidFill>
                  <a:schemeClr val="bg2">
                    <a:lumMod val="25000"/>
                  </a:schemeClr>
                </a:solidFill>
                <a:latin typeface="Calibri" pitchFamily="34" charset="0"/>
              </a:rPr>
              <a:t>Liberatore</a:t>
            </a:r>
            <a:r>
              <a:rPr lang="en-US" sz="2000" dirty="0" smtClean="0">
                <a:solidFill>
                  <a:schemeClr val="bg2">
                    <a:lumMod val="25000"/>
                  </a:schemeClr>
                </a:solidFill>
                <a:latin typeface="Calibri" pitchFamily="34" charset="0"/>
              </a:rPr>
              <a:t>, </a:t>
            </a:r>
            <a:r>
              <a:rPr lang="en-US" sz="2000" i="1" dirty="0" smtClean="0">
                <a:solidFill>
                  <a:schemeClr val="bg2">
                    <a:lumMod val="25000"/>
                  </a:schemeClr>
                </a:solidFill>
                <a:latin typeface="Calibri" pitchFamily="34" charset="0"/>
              </a:rPr>
              <a:t>CCS</a:t>
            </a:r>
            <a:r>
              <a:rPr lang="en-US" sz="2000" dirty="0" smtClean="0">
                <a:solidFill>
                  <a:schemeClr val="bg2">
                    <a:lumMod val="25000"/>
                  </a:schemeClr>
                </a:solidFill>
                <a:latin typeface="Calibri" pitchFamily="34" charset="0"/>
              </a:rPr>
              <a:t> ‘06; Pang, </a:t>
            </a:r>
            <a:r>
              <a:rPr lang="en-US" sz="2000" i="1" dirty="0" err="1" smtClean="0">
                <a:solidFill>
                  <a:schemeClr val="bg2">
                    <a:lumMod val="25000"/>
                  </a:schemeClr>
                </a:solidFill>
                <a:latin typeface="Calibri" pitchFamily="34" charset="0"/>
              </a:rPr>
              <a:t>MobiCom</a:t>
            </a:r>
            <a:r>
              <a:rPr lang="en-US" sz="2000" dirty="0" smtClean="0">
                <a:solidFill>
                  <a:schemeClr val="bg2">
                    <a:lumMod val="25000"/>
                  </a:schemeClr>
                </a:solidFill>
                <a:latin typeface="Calibri" pitchFamily="34" charset="0"/>
              </a:rPr>
              <a:t> ’07; </a:t>
            </a:r>
            <a:r>
              <a:rPr lang="en-US" sz="2000" dirty="0" err="1" smtClean="0">
                <a:solidFill>
                  <a:schemeClr val="bg2">
                    <a:lumMod val="25000"/>
                  </a:schemeClr>
                </a:solidFill>
                <a:latin typeface="Calibri" pitchFamily="34" charset="0"/>
              </a:rPr>
              <a:t>Saponas</a:t>
            </a:r>
            <a:r>
              <a:rPr lang="en-US" sz="2000" dirty="0" smtClean="0">
                <a:solidFill>
                  <a:schemeClr val="bg2">
                    <a:lumMod val="25000"/>
                  </a:schemeClr>
                </a:solidFill>
                <a:latin typeface="Calibri" pitchFamily="34" charset="0"/>
              </a:rPr>
              <a:t>, </a:t>
            </a:r>
            <a:r>
              <a:rPr lang="en-US" sz="2000" i="1" dirty="0" err="1" smtClean="0">
                <a:solidFill>
                  <a:schemeClr val="bg2">
                    <a:lumMod val="25000"/>
                  </a:schemeClr>
                </a:solidFill>
                <a:latin typeface="Calibri" pitchFamily="34" charset="0"/>
              </a:rPr>
              <a:t>Usenix</a:t>
            </a:r>
            <a:r>
              <a:rPr lang="en-US" sz="2000" i="1" dirty="0" smtClean="0">
                <a:solidFill>
                  <a:schemeClr val="bg2">
                    <a:lumMod val="25000"/>
                  </a:schemeClr>
                </a:solidFill>
                <a:latin typeface="Calibri" pitchFamily="34" charset="0"/>
              </a:rPr>
              <a:t> Security </a:t>
            </a:r>
            <a:r>
              <a:rPr lang="en-US" sz="2000" dirty="0" smtClean="0">
                <a:solidFill>
                  <a:schemeClr val="bg2">
                    <a:lumMod val="25000"/>
                  </a:schemeClr>
                </a:solidFill>
                <a:latin typeface="Calibri" pitchFamily="34" charset="0"/>
              </a:rPr>
              <a:t>’07; </a:t>
            </a:r>
            <a:br>
              <a:rPr lang="en-US" sz="2000" dirty="0" smtClean="0">
                <a:solidFill>
                  <a:schemeClr val="bg2">
                    <a:lumMod val="25000"/>
                  </a:schemeClr>
                </a:solidFill>
                <a:latin typeface="Calibri" pitchFamily="34" charset="0"/>
              </a:rPr>
            </a:br>
            <a:r>
              <a:rPr lang="en-US" sz="2000" dirty="0" smtClean="0">
                <a:solidFill>
                  <a:schemeClr val="bg2">
                    <a:lumMod val="25000"/>
                  </a:schemeClr>
                </a:solidFill>
                <a:latin typeface="Calibri" pitchFamily="34" charset="0"/>
              </a:rPr>
              <a:t>Song, </a:t>
            </a:r>
            <a:r>
              <a:rPr lang="en-US" sz="2000" i="1" dirty="0" err="1" smtClean="0">
                <a:solidFill>
                  <a:schemeClr val="bg2">
                    <a:lumMod val="25000"/>
                  </a:schemeClr>
                </a:solidFill>
                <a:latin typeface="Calibri" pitchFamily="34" charset="0"/>
              </a:rPr>
              <a:t>Usenix</a:t>
            </a:r>
            <a:r>
              <a:rPr lang="en-US" sz="2000" i="1" dirty="0" smtClean="0">
                <a:solidFill>
                  <a:schemeClr val="bg2">
                    <a:lumMod val="25000"/>
                  </a:schemeClr>
                </a:solidFill>
                <a:latin typeface="Calibri" pitchFamily="34" charset="0"/>
              </a:rPr>
              <a:t> Security </a:t>
            </a:r>
            <a:r>
              <a:rPr lang="en-US" sz="2000" dirty="0" smtClean="0">
                <a:solidFill>
                  <a:schemeClr val="bg2">
                    <a:lumMod val="25000"/>
                  </a:schemeClr>
                </a:solidFill>
                <a:latin typeface="Calibri" pitchFamily="34" charset="0"/>
              </a:rPr>
              <a:t>‘01; Wright</a:t>
            </a:r>
            <a:r>
              <a:rPr lang="en-US" sz="2000" i="1" dirty="0" smtClean="0">
                <a:solidFill>
                  <a:schemeClr val="bg2">
                    <a:lumMod val="25000"/>
                  </a:schemeClr>
                </a:solidFill>
                <a:latin typeface="Calibri" pitchFamily="34" charset="0"/>
              </a:rPr>
              <a:t>, IEEE S&amp;P ‘08</a:t>
            </a:r>
            <a:r>
              <a:rPr lang="en-US" sz="2000" dirty="0" smtClean="0">
                <a:solidFill>
                  <a:schemeClr val="bg2">
                    <a:lumMod val="25000"/>
                  </a:schemeClr>
                </a:solidFill>
                <a:latin typeface="Calibri" pitchFamily="34" charset="0"/>
              </a:rPr>
              <a:t>; Wright</a:t>
            </a:r>
            <a:r>
              <a:rPr lang="en-US" sz="2000" i="1" dirty="0" smtClean="0">
                <a:solidFill>
                  <a:schemeClr val="bg2">
                    <a:lumMod val="25000"/>
                  </a:schemeClr>
                </a:solidFill>
                <a:latin typeface="Calibri" pitchFamily="34" charset="0"/>
              </a:rPr>
              <a:t>, </a:t>
            </a:r>
            <a:r>
              <a:rPr lang="en-US" sz="2000" i="1" dirty="0" err="1" smtClean="0">
                <a:solidFill>
                  <a:schemeClr val="bg2">
                    <a:lumMod val="25000"/>
                  </a:schemeClr>
                </a:solidFill>
                <a:latin typeface="Calibri" pitchFamily="34" charset="0"/>
              </a:rPr>
              <a:t>Usenix</a:t>
            </a:r>
            <a:r>
              <a:rPr lang="en-US" sz="2000" i="1" dirty="0" smtClean="0">
                <a:solidFill>
                  <a:schemeClr val="bg2">
                    <a:lumMod val="25000"/>
                  </a:schemeClr>
                </a:solidFill>
                <a:latin typeface="Calibri" pitchFamily="34" charset="0"/>
              </a:rPr>
              <a:t> Security </a:t>
            </a:r>
            <a:r>
              <a:rPr lang="en-US" sz="2000" dirty="0" smtClean="0">
                <a:solidFill>
                  <a:schemeClr val="bg2">
                    <a:lumMod val="25000"/>
                  </a:schemeClr>
                </a:solidFill>
                <a:latin typeface="Calibri" pitchFamily="34" charset="0"/>
              </a:rPr>
              <a:t>‘07]</a:t>
            </a:r>
            <a:endParaRPr lang="en-US" sz="2000" dirty="0">
              <a:solidFill>
                <a:schemeClr val="bg2">
                  <a:lumMod val="25000"/>
                </a:schemeClr>
              </a:solidFill>
              <a:latin typeface="Calibri" pitchFamily="34" charset="0"/>
            </a:endParaRPr>
          </a:p>
        </p:txBody>
      </p:sp>
      <p:pic>
        <p:nvPicPr>
          <p:cNvPr id="47" name="Picture 4"/>
          <p:cNvPicPr>
            <a:picLocks noChangeAspect="1" noChangeArrowheads="1"/>
          </p:cNvPicPr>
          <p:nvPr/>
        </p:nvPicPr>
        <p:blipFill>
          <a:blip r:embed="rId14">
            <a:lum bright="22000" contrast="-31000"/>
          </a:blip>
          <a:srcRect/>
          <a:stretch>
            <a:fillRect/>
          </a:stretch>
        </p:blipFill>
        <p:spPr bwMode="auto">
          <a:xfrm>
            <a:off x="4114800" y="5029200"/>
            <a:ext cx="4648200" cy="1681163"/>
          </a:xfrm>
          <a:prstGeom prst="rect">
            <a:avLst/>
          </a:prstGeom>
          <a:noFill/>
          <a:ln w="28575">
            <a:solidFill>
              <a:schemeClr val="tx1"/>
            </a:solidFill>
            <a:miter lim="800000"/>
            <a:headEnd/>
            <a:tailEnd/>
          </a:ln>
          <a:effectLst>
            <a:outerShdw blurRad="50800" dist="38100" dir="2700000" algn="tl" rotWithShape="0">
              <a:prstClr val="black">
                <a:alpha val="40000"/>
              </a:prstClr>
            </a:outerShdw>
          </a:effectLst>
        </p:spPr>
      </p:pic>
      <p:grpSp>
        <p:nvGrpSpPr>
          <p:cNvPr id="87" name="Group 86"/>
          <p:cNvGrpSpPr/>
          <p:nvPr/>
        </p:nvGrpSpPr>
        <p:grpSpPr>
          <a:xfrm>
            <a:off x="304800" y="3505200"/>
            <a:ext cx="3733800" cy="3124200"/>
            <a:chOff x="304800" y="3505200"/>
            <a:chExt cx="3733800" cy="3124200"/>
          </a:xfrm>
        </p:grpSpPr>
        <p:sp>
          <p:nvSpPr>
            <p:cNvPr id="76" name="Rectangle 75"/>
            <p:cNvSpPr/>
            <p:nvPr/>
          </p:nvSpPr>
          <p:spPr>
            <a:xfrm>
              <a:off x="304800" y="3505200"/>
              <a:ext cx="3733800" cy="3124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grpSp>
          <p:nvGrpSpPr>
            <p:cNvPr id="53" name="Group 52"/>
            <p:cNvGrpSpPr/>
            <p:nvPr/>
          </p:nvGrpSpPr>
          <p:grpSpPr>
            <a:xfrm>
              <a:off x="381000" y="3607205"/>
              <a:ext cx="3581400" cy="2936984"/>
              <a:chOff x="457200" y="3912005"/>
              <a:chExt cx="3581400" cy="2936984"/>
            </a:xfrm>
          </p:grpSpPr>
          <p:grpSp>
            <p:nvGrpSpPr>
              <p:cNvPr id="17" name="Group 16"/>
              <p:cNvGrpSpPr/>
              <p:nvPr/>
            </p:nvGrpSpPr>
            <p:grpSpPr>
              <a:xfrm>
                <a:off x="457200" y="3912005"/>
                <a:ext cx="3581400" cy="1272770"/>
                <a:chOff x="4038600" y="3378605"/>
                <a:chExt cx="3581400" cy="1272770"/>
              </a:xfrm>
            </p:grpSpPr>
            <p:pic>
              <p:nvPicPr>
                <p:cNvPr id="7171" name="Picture 4"/>
                <p:cNvPicPr>
                  <a:picLocks noChangeAspect="1" noChangeArrowheads="1"/>
                </p:cNvPicPr>
                <p:nvPr/>
              </p:nvPicPr>
              <p:blipFill>
                <a:blip r:embed="rId15">
                  <a:lum contrast="-12000"/>
                </a:blip>
                <a:srcRect/>
                <a:stretch>
                  <a:fillRect/>
                </a:stretch>
              </p:blipFill>
              <p:spPr bwMode="auto">
                <a:xfrm>
                  <a:off x="4038600" y="3378605"/>
                  <a:ext cx="3581400" cy="1272770"/>
                </a:xfrm>
                <a:prstGeom prst="rect">
                  <a:avLst/>
                </a:prstGeom>
                <a:noFill/>
                <a:ln w="50800" algn="ctr">
                  <a:noFill/>
                  <a:miter lim="800000"/>
                  <a:headEnd/>
                  <a:tailEnd/>
                </a:ln>
              </p:spPr>
            </p:pic>
            <p:cxnSp>
              <p:nvCxnSpPr>
                <p:cNvPr id="45" name="Straight Arrow Connector 44"/>
                <p:cNvCxnSpPr/>
                <p:nvPr/>
              </p:nvCxnSpPr>
              <p:spPr>
                <a:xfrm rot="5400000">
                  <a:off x="5410994" y="4495006"/>
                  <a:ext cx="3048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457200" y="5105400"/>
                <a:ext cx="3505200" cy="1743589"/>
                <a:chOff x="163547" y="985044"/>
                <a:chExt cx="6497638" cy="3232115"/>
              </a:xfrm>
            </p:grpSpPr>
            <p:pic>
              <p:nvPicPr>
                <p:cNvPr id="49" name="Picture 4"/>
                <p:cNvPicPr>
                  <a:picLocks noChangeAspect="1" noChangeArrowheads="1"/>
                </p:cNvPicPr>
                <p:nvPr/>
              </p:nvPicPr>
              <p:blipFill>
                <a:blip r:embed="rId16" cstate="screen">
                  <a:lum contrast="-12000"/>
                </a:blip>
                <a:srcRect/>
                <a:stretch>
                  <a:fillRect/>
                </a:stretch>
              </p:blipFill>
              <p:spPr bwMode="auto">
                <a:xfrm>
                  <a:off x="163547" y="1126297"/>
                  <a:ext cx="6497638" cy="3090862"/>
                </a:xfrm>
                <a:prstGeom prst="rect">
                  <a:avLst/>
                </a:prstGeom>
                <a:noFill/>
                <a:ln w="9525">
                  <a:noFill/>
                  <a:miter lim="800000"/>
                  <a:headEnd/>
                  <a:tailEnd/>
                </a:ln>
                <a:effectLst/>
              </p:spPr>
            </p:pic>
            <p:sp>
              <p:nvSpPr>
                <p:cNvPr id="50" name="Rectangle 7"/>
                <p:cNvSpPr>
                  <a:spLocks noChangeArrowheads="1"/>
                </p:cNvSpPr>
                <p:nvPr/>
              </p:nvSpPr>
              <p:spPr bwMode="auto">
                <a:xfrm>
                  <a:off x="1011065" y="1408803"/>
                  <a:ext cx="2966311" cy="2645672"/>
                </a:xfrm>
                <a:prstGeom prst="rect">
                  <a:avLst/>
                </a:prstGeom>
                <a:noFill/>
                <a:ln w="3175">
                  <a:solidFill>
                    <a:schemeClr val="bg2">
                      <a:lumMod val="50000"/>
                    </a:schemeClr>
                  </a:solidFill>
                  <a:miter lim="800000"/>
                  <a:headEnd/>
                  <a:tailEnd/>
                </a:ln>
                <a:effectLst/>
              </p:spPr>
              <p:txBody>
                <a:bodyPr wrap="none" anchor="ctr"/>
                <a:lstStyle/>
                <a:p>
                  <a:endParaRPr lang="en-US" sz="1200">
                    <a:solidFill>
                      <a:schemeClr val="bg2">
                        <a:lumMod val="50000"/>
                      </a:schemeClr>
                    </a:solidFill>
                  </a:endParaRPr>
                </a:p>
              </p:txBody>
            </p:sp>
            <p:sp>
              <p:nvSpPr>
                <p:cNvPr id="51" name="Text Box 8"/>
                <p:cNvSpPr txBox="1">
                  <a:spLocks noChangeArrowheads="1"/>
                </p:cNvSpPr>
                <p:nvPr/>
              </p:nvSpPr>
              <p:spPr bwMode="auto">
                <a:xfrm rot="16200000">
                  <a:off x="2199234" y="2395103"/>
                  <a:ext cx="679692" cy="684636"/>
                </a:xfrm>
                <a:prstGeom prst="rect">
                  <a:avLst/>
                </a:prstGeom>
                <a:noFill/>
                <a:ln w="9525">
                  <a:noFill/>
                  <a:miter lim="800000"/>
                  <a:headEnd/>
                  <a:tailEnd/>
                </a:ln>
                <a:effectLst/>
              </p:spPr>
              <p:txBody>
                <a:bodyPr wrap="square">
                  <a:spAutoFit/>
                </a:bodyPr>
                <a:lstStyle/>
                <a:p>
                  <a:r>
                    <a:rPr lang="en-US" b="1" dirty="0">
                      <a:solidFill>
                        <a:schemeClr val="bg2">
                          <a:lumMod val="50000"/>
                        </a:schemeClr>
                      </a:solidFill>
                      <a:cs typeface="Arial" pitchFamily="34" charset="0"/>
                    </a:rPr>
                    <a:t>≈</a:t>
                  </a:r>
                </a:p>
              </p:txBody>
            </p:sp>
            <p:sp>
              <p:nvSpPr>
                <p:cNvPr id="52" name="Text Box 9"/>
                <p:cNvSpPr txBox="1">
                  <a:spLocks noChangeArrowheads="1"/>
                </p:cNvSpPr>
                <p:nvPr/>
              </p:nvSpPr>
              <p:spPr bwMode="auto">
                <a:xfrm>
                  <a:off x="869812" y="985044"/>
                  <a:ext cx="897991" cy="513477"/>
                </a:xfrm>
                <a:prstGeom prst="rect">
                  <a:avLst/>
                </a:prstGeom>
                <a:noFill/>
                <a:ln w="9525">
                  <a:noFill/>
                  <a:miter lim="800000"/>
                  <a:headEnd/>
                  <a:tailEnd/>
                </a:ln>
                <a:effectLst/>
              </p:spPr>
              <p:txBody>
                <a:bodyPr wrap="none">
                  <a:spAutoFit/>
                </a:bodyPr>
                <a:lstStyle/>
                <a:p>
                  <a:r>
                    <a:rPr lang="en-US" sz="1200" dirty="0">
                      <a:solidFill>
                        <a:schemeClr val="bg2">
                          <a:lumMod val="50000"/>
                        </a:schemeClr>
                      </a:solidFill>
                    </a:rPr>
                    <a:t>DFT</a:t>
                  </a:r>
                </a:p>
              </p:txBody>
            </p:sp>
          </p:grpSp>
        </p:grpSp>
      </p:grpSp>
      <p:grpSp>
        <p:nvGrpSpPr>
          <p:cNvPr id="88" name="Group 87"/>
          <p:cNvGrpSpPr/>
          <p:nvPr/>
        </p:nvGrpSpPr>
        <p:grpSpPr>
          <a:xfrm>
            <a:off x="4800600" y="3429000"/>
            <a:ext cx="3429000" cy="1524000"/>
            <a:chOff x="4800600" y="3429000"/>
            <a:chExt cx="3429000" cy="1524000"/>
          </a:xfrm>
        </p:grpSpPr>
        <p:sp>
          <p:nvSpPr>
            <p:cNvPr id="86" name="Rectangle 85"/>
            <p:cNvSpPr/>
            <p:nvPr/>
          </p:nvSpPr>
          <p:spPr>
            <a:xfrm>
              <a:off x="4800600" y="3429000"/>
              <a:ext cx="3429000" cy="1524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grpSp>
          <p:nvGrpSpPr>
            <p:cNvPr id="46" name="Group 45"/>
            <p:cNvGrpSpPr/>
            <p:nvPr/>
          </p:nvGrpSpPr>
          <p:grpSpPr>
            <a:xfrm>
              <a:off x="5029200" y="3429000"/>
              <a:ext cx="2944469" cy="1483076"/>
              <a:chOff x="5867400" y="35737800"/>
              <a:chExt cx="6306733" cy="3176588"/>
            </a:xfrm>
          </p:grpSpPr>
          <p:pic>
            <p:nvPicPr>
              <p:cNvPr id="18" name="Picture 20" descr="fingerprint"/>
              <p:cNvPicPr>
                <a:picLocks noChangeAspect="1" noChangeArrowheads="1"/>
              </p:cNvPicPr>
              <p:nvPr/>
            </p:nvPicPr>
            <p:blipFill>
              <a:blip r:embed="rId17">
                <a:lum bright="-22000" contrast="-100000"/>
              </a:blip>
              <a:srcRect/>
              <a:stretch>
                <a:fillRect/>
              </a:stretch>
            </p:blipFill>
            <p:spPr bwMode="auto">
              <a:xfrm>
                <a:off x="8001000" y="35737800"/>
                <a:ext cx="1776413" cy="2149475"/>
              </a:xfrm>
              <a:prstGeom prst="rect">
                <a:avLst/>
              </a:prstGeom>
              <a:noFill/>
              <a:ln w="9525">
                <a:noFill/>
                <a:miter lim="800000"/>
                <a:headEnd/>
                <a:tailEnd/>
              </a:ln>
            </p:spPr>
          </p:pic>
          <p:grpSp>
            <p:nvGrpSpPr>
              <p:cNvPr id="19" name="Group 525"/>
              <p:cNvGrpSpPr>
                <a:grpSpLocks/>
              </p:cNvGrpSpPr>
              <p:nvPr/>
            </p:nvGrpSpPr>
            <p:grpSpPr bwMode="auto">
              <a:xfrm>
                <a:off x="5867400" y="35906075"/>
                <a:ext cx="6306733" cy="3008313"/>
                <a:chOff x="609600" y="1371600"/>
                <a:chExt cx="5809357" cy="2057400"/>
              </a:xfrm>
            </p:grpSpPr>
            <p:sp>
              <p:nvSpPr>
                <p:cNvPr id="20" name="Line 4"/>
                <p:cNvSpPr>
                  <a:spLocks noChangeShapeType="1"/>
                </p:cNvSpPr>
                <p:nvPr/>
              </p:nvSpPr>
              <p:spPr bwMode="auto">
                <a:xfrm>
                  <a:off x="685800" y="2743200"/>
                  <a:ext cx="0" cy="685800"/>
                </a:xfrm>
                <a:prstGeom prst="line">
                  <a:avLst/>
                </a:prstGeom>
                <a:noFill/>
                <a:ln w="9525">
                  <a:solidFill>
                    <a:schemeClr val="bg2">
                      <a:lumMod val="50000"/>
                    </a:schemeClr>
                  </a:solidFill>
                  <a:round/>
                  <a:headEnd/>
                  <a:tailEnd/>
                </a:ln>
              </p:spPr>
              <p:txBody>
                <a:bodyPr/>
                <a:lstStyle/>
                <a:p>
                  <a:endParaRPr lang="en-US" sz="1050">
                    <a:solidFill>
                      <a:schemeClr val="bg2">
                        <a:lumMod val="50000"/>
                      </a:schemeClr>
                    </a:solidFill>
                  </a:endParaRPr>
                </a:p>
              </p:txBody>
            </p:sp>
            <p:sp>
              <p:nvSpPr>
                <p:cNvPr id="21" name="Line 5"/>
                <p:cNvSpPr>
                  <a:spLocks noChangeShapeType="1"/>
                </p:cNvSpPr>
                <p:nvPr/>
              </p:nvSpPr>
              <p:spPr bwMode="auto">
                <a:xfrm>
                  <a:off x="609600" y="3352800"/>
                  <a:ext cx="2667000" cy="0"/>
                </a:xfrm>
                <a:prstGeom prst="line">
                  <a:avLst/>
                </a:prstGeom>
                <a:noFill/>
                <a:ln w="9525">
                  <a:solidFill>
                    <a:schemeClr val="bg2">
                      <a:lumMod val="50000"/>
                    </a:schemeClr>
                  </a:solidFill>
                  <a:round/>
                  <a:headEnd/>
                  <a:tailEnd/>
                </a:ln>
              </p:spPr>
              <p:txBody>
                <a:bodyPr/>
                <a:lstStyle/>
                <a:p>
                  <a:endParaRPr lang="en-US" sz="1050">
                    <a:solidFill>
                      <a:schemeClr val="bg2">
                        <a:lumMod val="50000"/>
                      </a:schemeClr>
                    </a:solidFill>
                  </a:endParaRPr>
                </a:p>
              </p:txBody>
            </p:sp>
            <p:sp>
              <p:nvSpPr>
                <p:cNvPr id="22" name="Rectangle 6"/>
                <p:cNvSpPr>
                  <a:spLocks noChangeArrowheads="1"/>
                </p:cNvSpPr>
                <p:nvPr/>
              </p:nvSpPr>
              <p:spPr bwMode="auto">
                <a:xfrm>
                  <a:off x="838200" y="3048000"/>
                  <a:ext cx="76200" cy="304800"/>
                </a:xfrm>
                <a:prstGeom prst="rect">
                  <a:avLst/>
                </a:prstGeom>
                <a:solidFill>
                  <a:srgbClr val="9999FF"/>
                </a:solidFill>
                <a:ln w="9525">
                  <a:solidFill>
                    <a:schemeClr val="bg2">
                      <a:lumMod val="50000"/>
                    </a:schemeClr>
                  </a:solidFill>
                  <a:miter lim="800000"/>
                  <a:headEnd/>
                  <a:tailEnd/>
                </a:ln>
              </p:spPr>
              <p:txBody>
                <a:bodyPr wrap="none" anchor="ctr"/>
                <a:lstStyle/>
                <a:p>
                  <a:pPr hangingPunct="0">
                    <a:lnSpc>
                      <a:spcPct val="104000"/>
                    </a:lnSpc>
                    <a:buClr>
                      <a:srgbClr val="000000"/>
                    </a:buClr>
                    <a:buSzPct val="45000"/>
                    <a:buFont typeface="Wingdings" pitchFamily="2" charset="2"/>
                    <a:buNone/>
                  </a:pPr>
                  <a:endParaRPr lang="en-US">
                    <a:solidFill>
                      <a:schemeClr val="bg2">
                        <a:lumMod val="50000"/>
                      </a:schemeClr>
                    </a:solidFill>
                  </a:endParaRPr>
                </a:p>
              </p:txBody>
            </p:sp>
            <p:sp>
              <p:nvSpPr>
                <p:cNvPr id="23" name="Rectangle 7"/>
                <p:cNvSpPr>
                  <a:spLocks noChangeArrowheads="1"/>
                </p:cNvSpPr>
                <p:nvPr/>
              </p:nvSpPr>
              <p:spPr bwMode="auto">
                <a:xfrm>
                  <a:off x="1371460" y="3047919"/>
                  <a:ext cx="228119" cy="305082"/>
                </a:xfrm>
                <a:prstGeom prst="rect">
                  <a:avLst/>
                </a:prstGeom>
                <a:solidFill>
                  <a:schemeClr val="accent6">
                    <a:lumMod val="40000"/>
                    <a:lumOff val="60000"/>
                  </a:schemeClr>
                </a:solidFill>
                <a:ln w="9525">
                  <a:solidFill>
                    <a:schemeClr val="bg2">
                      <a:lumMod val="50000"/>
                    </a:schemeClr>
                  </a:solidFill>
                  <a:miter lim="800000"/>
                  <a:headEnd/>
                  <a:tailEnd/>
                </a:ln>
                <a:effectLst/>
              </p:spPr>
              <p:txBody>
                <a:bodyPr wrap="none" anchor="ctr"/>
                <a:lstStyle/>
                <a:p>
                  <a:pPr defTabSz="1706299" hangingPunct="0">
                    <a:lnSpc>
                      <a:spcPct val="104000"/>
                    </a:lnSpc>
                    <a:buClr>
                      <a:srgbClr val="000000"/>
                    </a:buClr>
                    <a:buSzPct val="45000"/>
                    <a:buFont typeface="Wingdings" charset="2"/>
                    <a:buNone/>
                    <a:defRPr/>
                  </a:pPr>
                  <a:endParaRPr lang="en-US">
                    <a:solidFill>
                      <a:schemeClr val="bg2">
                        <a:lumMod val="50000"/>
                      </a:schemeClr>
                    </a:solidFill>
                    <a:latin typeface="Arial" charset="0"/>
                    <a:ea typeface="+mn-ea"/>
                    <a:cs typeface="+mn-cs"/>
                  </a:endParaRPr>
                </a:p>
              </p:txBody>
            </p:sp>
            <p:sp>
              <p:nvSpPr>
                <p:cNvPr id="24" name="Rectangle 8"/>
                <p:cNvSpPr>
                  <a:spLocks noChangeArrowheads="1"/>
                </p:cNvSpPr>
                <p:nvPr/>
              </p:nvSpPr>
              <p:spPr bwMode="auto">
                <a:xfrm>
                  <a:off x="1905200" y="3047919"/>
                  <a:ext cx="304159" cy="305082"/>
                </a:xfrm>
                <a:prstGeom prst="rect">
                  <a:avLst/>
                </a:prstGeom>
                <a:solidFill>
                  <a:schemeClr val="accent6">
                    <a:lumMod val="40000"/>
                    <a:lumOff val="60000"/>
                  </a:schemeClr>
                </a:solidFill>
                <a:ln w="9525">
                  <a:solidFill>
                    <a:schemeClr val="bg2">
                      <a:lumMod val="50000"/>
                    </a:schemeClr>
                  </a:solidFill>
                  <a:miter lim="800000"/>
                  <a:headEnd/>
                  <a:tailEnd/>
                </a:ln>
                <a:effectLst/>
              </p:spPr>
              <p:txBody>
                <a:bodyPr wrap="none" anchor="ctr"/>
                <a:lstStyle/>
                <a:p>
                  <a:pPr defTabSz="1706299" hangingPunct="0">
                    <a:lnSpc>
                      <a:spcPct val="104000"/>
                    </a:lnSpc>
                    <a:buClr>
                      <a:srgbClr val="000000"/>
                    </a:buClr>
                    <a:buSzPct val="45000"/>
                    <a:buFont typeface="Wingdings" charset="2"/>
                    <a:buNone/>
                    <a:defRPr/>
                  </a:pPr>
                  <a:endParaRPr lang="en-US">
                    <a:solidFill>
                      <a:schemeClr val="bg2">
                        <a:lumMod val="50000"/>
                      </a:schemeClr>
                    </a:solidFill>
                    <a:latin typeface="Arial" charset="0"/>
                    <a:ea typeface="+mn-ea"/>
                    <a:cs typeface="+mn-cs"/>
                  </a:endParaRPr>
                </a:p>
              </p:txBody>
            </p:sp>
            <p:sp>
              <p:nvSpPr>
                <p:cNvPr id="25" name="Rectangle 9"/>
                <p:cNvSpPr>
                  <a:spLocks noChangeArrowheads="1"/>
                </p:cNvSpPr>
                <p:nvPr/>
              </p:nvSpPr>
              <p:spPr bwMode="auto">
                <a:xfrm>
                  <a:off x="2438941" y="3047919"/>
                  <a:ext cx="152079" cy="305082"/>
                </a:xfrm>
                <a:prstGeom prst="rect">
                  <a:avLst/>
                </a:prstGeom>
                <a:solidFill>
                  <a:schemeClr val="accent6">
                    <a:lumMod val="40000"/>
                    <a:lumOff val="60000"/>
                  </a:schemeClr>
                </a:solidFill>
                <a:ln w="9525">
                  <a:solidFill>
                    <a:schemeClr val="bg2">
                      <a:lumMod val="50000"/>
                    </a:schemeClr>
                  </a:solidFill>
                  <a:miter lim="800000"/>
                  <a:headEnd/>
                  <a:tailEnd/>
                </a:ln>
                <a:effectLst/>
              </p:spPr>
              <p:txBody>
                <a:bodyPr wrap="none" anchor="ctr"/>
                <a:lstStyle/>
                <a:p>
                  <a:pPr defTabSz="1706299" hangingPunct="0">
                    <a:lnSpc>
                      <a:spcPct val="104000"/>
                    </a:lnSpc>
                    <a:buClr>
                      <a:srgbClr val="000000"/>
                    </a:buClr>
                    <a:buSzPct val="45000"/>
                    <a:buFont typeface="Wingdings" charset="2"/>
                    <a:buNone/>
                    <a:defRPr/>
                  </a:pPr>
                  <a:endParaRPr lang="en-US">
                    <a:solidFill>
                      <a:schemeClr val="bg2">
                        <a:lumMod val="50000"/>
                      </a:schemeClr>
                    </a:solidFill>
                    <a:latin typeface="Arial" charset="0"/>
                    <a:ea typeface="+mn-ea"/>
                    <a:cs typeface="+mn-cs"/>
                  </a:endParaRPr>
                </a:p>
              </p:txBody>
            </p:sp>
            <p:sp>
              <p:nvSpPr>
                <p:cNvPr id="26" name="Text Box 11"/>
                <p:cNvSpPr txBox="1">
                  <a:spLocks noChangeArrowheads="1"/>
                </p:cNvSpPr>
                <p:nvPr/>
              </p:nvSpPr>
              <p:spPr bwMode="auto">
                <a:xfrm>
                  <a:off x="685800" y="2743201"/>
                  <a:ext cx="2837557" cy="416564"/>
                </a:xfrm>
                <a:prstGeom prst="rect">
                  <a:avLst/>
                </a:prstGeom>
                <a:noFill/>
                <a:ln w="9525">
                  <a:noFill/>
                  <a:miter lim="800000"/>
                  <a:headEnd/>
                  <a:tailEnd/>
                </a:ln>
              </p:spPr>
              <p:txBody>
                <a:bodyPr wrap="none">
                  <a:spAutoFit/>
                </a:bodyPr>
                <a:lstStyle/>
                <a:p>
                  <a:pPr hangingPunct="0">
                    <a:lnSpc>
                      <a:spcPct val="104000"/>
                    </a:lnSpc>
                    <a:buClr>
                      <a:srgbClr val="000000"/>
                    </a:buClr>
                    <a:buSzPct val="45000"/>
                    <a:buFont typeface="Wingdings" pitchFamily="2" charset="2"/>
                    <a:buNone/>
                  </a:pPr>
                  <a:r>
                    <a:rPr lang="en-US" sz="1200">
                      <a:solidFill>
                        <a:schemeClr val="bg2">
                          <a:lumMod val="50000"/>
                        </a:schemeClr>
                      </a:solidFill>
                    </a:rPr>
                    <a:t>transmission sizes</a:t>
                  </a:r>
                </a:p>
              </p:txBody>
            </p:sp>
            <p:sp>
              <p:nvSpPr>
                <p:cNvPr id="27" name="Line 12"/>
                <p:cNvSpPr>
                  <a:spLocks noChangeShapeType="1"/>
                </p:cNvSpPr>
                <p:nvPr/>
              </p:nvSpPr>
              <p:spPr bwMode="auto">
                <a:xfrm>
                  <a:off x="3581400" y="2743200"/>
                  <a:ext cx="0" cy="685800"/>
                </a:xfrm>
                <a:prstGeom prst="line">
                  <a:avLst/>
                </a:prstGeom>
                <a:noFill/>
                <a:ln w="9525">
                  <a:solidFill>
                    <a:schemeClr val="bg2">
                      <a:lumMod val="50000"/>
                    </a:schemeClr>
                  </a:solidFill>
                  <a:round/>
                  <a:headEnd/>
                  <a:tailEnd/>
                </a:ln>
              </p:spPr>
              <p:txBody>
                <a:bodyPr/>
                <a:lstStyle/>
                <a:p>
                  <a:endParaRPr lang="en-US" sz="1050">
                    <a:solidFill>
                      <a:schemeClr val="bg2">
                        <a:lumMod val="50000"/>
                      </a:schemeClr>
                    </a:solidFill>
                  </a:endParaRPr>
                </a:p>
              </p:txBody>
            </p:sp>
            <p:sp>
              <p:nvSpPr>
                <p:cNvPr id="28" name="Line 13"/>
                <p:cNvSpPr>
                  <a:spLocks noChangeShapeType="1"/>
                </p:cNvSpPr>
                <p:nvPr/>
              </p:nvSpPr>
              <p:spPr bwMode="auto">
                <a:xfrm>
                  <a:off x="3505200" y="3352800"/>
                  <a:ext cx="2667000" cy="0"/>
                </a:xfrm>
                <a:prstGeom prst="line">
                  <a:avLst/>
                </a:prstGeom>
                <a:noFill/>
                <a:ln w="9525">
                  <a:solidFill>
                    <a:schemeClr val="bg2">
                      <a:lumMod val="50000"/>
                    </a:schemeClr>
                  </a:solidFill>
                  <a:round/>
                  <a:headEnd/>
                  <a:tailEnd/>
                </a:ln>
              </p:spPr>
              <p:txBody>
                <a:bodyPr/>
                <a:lstStyle/>
                <a:p>
                  <a:endParaRPr lang="en-US" sz="1050">
                    <a:solidFill>
                      <a:schemeClr val="bg2">
                        <a:lumMod val="50000"/>
                      </a:schemeClr>
                    </a:solidFill>
                  </a:endParaRPr>
                </a:p>
              </p:txBody>
            </p:sp>
            <p:sp>
              <p:nvSpPr>
                <p:cNvPr id="29" name="Rectangle 14"/>
                <p:cNvSpPr>
                  <a:spLocks noChangeArrowheads="1"/>
                </p:cNvSpPr>
                <p:nvPr/>
              </p:nvSpPr>
              <p:spPr bwMode="auto">
                <a:xfrm>
                  <a:off x="5181600" y="3048000"/>
                  <a:ext cx="533400" cy="304800"/>
                </a:xfrm>
                <a:prstGeom prst="rect">
                  <a:avLst/>
                </a:prstGeom>
                <a:solidFill>
                  <a:srgbClr val="FFFF99"/>
                </a:solidFill>
                <a:ln w="9525">
                  <a:solidFill>
                    <a:schemeClr val="bg2">
                      <a:lumMod val="50000"/>
                    </a:schemeClr>
                  </a:solidFill>
                  <a:miter lim="800000"/>
                  <a:headEnd/>
                  <a:tailEnd/>
                </a:ln>
              </p:spPr>
              <p:txBody>
                <a:bodyPr wrap="none" anchor="ctr"/>
                <a:lstStyle/>
                <a:p>
                  <a:pPr hangingPunct="0">
                    <a:lnSpc>
                      <a:spcPct val="104000"/>
                    </a:lnSpc>
                    <a:buClr>
                      <a:srgbClr val="000000"/>
                    </a:buClr>
                    <a:buSzPct val="45000"/>
                    <a:buFont typeface="Wingdings" pitchFamily="2" charset="2"/>
                    <a:buNone/>
                  </a:pPr>
                  <a:endParaRPr lang="en-US">
                    <a:solidFill>
                      <a:schemeClr val="bg2">
                        <a:lumMod val="50000"/>
                      </a:schemeClr>
                    </a:solidFill>
                  </a:endParaRPr>
                </a:p>
              </p:txBody>
            </p:sp>
            <p:sp>
              <p:nvSpPr>
                <p:cNvPr id="30" name="Rectangle 15"/>
                <p:cNvSpPr>
                  <a:spLocks noChangeArrowheads="1"/>
                </p:cNvSpPr>
                <p:nvPr/>
              </p:nvSpPr>
              <p:spPr bwMode="auto">
                <a:xfrm>
                  <a:off x="3810000" y="3048000"/>
                  <a:ext cx="228600" cy="304800"/>
                </a:xfrm>
                <a:prstGeom prst="rect">
                  <a:avLst/>
                </a:prstGeom>
                <a:solidFill>
                  <a:srgbClr val="FFFF99"/>
                </a:solidFill>
                <a:ln w="9525">
                  <a:solidFill>
                    <a:schemeClr val="bg2">
                      <a:lumMod val="50000"/>
                    </a:schemeClr>
                  </a:solidFill>
                  <a:miter lim="800000"/>
                  <a:headEnd/>
                  <a:tailEnd/>
                </a:ln>
              </p:spPr>
              <p:txBody>
                <a:bodyPr wrap="none" anchor="ctr"/>
                <a:lstStyle/>
                <a:p>
                  <a:pPr hangingPunct="0">
                    <a:lnSpc>
                      <a:spcPct val="104000"/>
                    </a:lnSpc>
                    <a:buClr>
                      <a:srgbClr val="000000"/>
                    </a:buClr>
                    <a:buSzPct val="45000"/>
                    <a:buFont typeface="Wingdings" pitchFamily="2" charset="2"/>
                    <a:buNone/>
                  </a:pPr>
                  <a:endParaRPr lang="en-US">
                    <a:solidFill>
                      <a:schemeClr val="bg2">
                        <a:lumMod val="50000"/>
                      </a:schemeClr>
                    </a:solidFill>
                  </a:endParaRPr>
                </a:p>
              </p:txBody>
            </p:sp>
            <p:sp>
              <p:nvSpPr>
                <p:cNvPr id="31" name="Rectangle 16"/>
                <p:cNvSpPr>
                  <a:spLocks noChangeArrowheads="1"/>
                </p:cNvSpPr>
                <p:nvPr/>
              </p:nvSpPr>
              <p:spPr bwMode="auto">
                <a:xfrm>
                  <a:off x="4114800" y="3048000"/>
                  <a:ext cx="304800" cy="304800"/>
                </a:xfrm>
                <a:prstGeom prst="rect">
                  <a:avLst/>
                </a:prstGeom>
                <a:solidFill>
                  <a:srgbClr val="FFFF99"/>
                </a:solidFill>
                <a:ln w="9525">
                  <a:solidFill>
                    <a:schemeClr val="bg2">
                      <a:lumMod val="50000"/>
                    </a:schemeClr>
                  </a:solidFill>
                  <a:miter lim="800000"/>
                  <a:headEnd/>
                  <a:tailEnd/>
                </a:ln>
              </p:spPr>
              <p:txBody>
                <a:bodyPr wrap="none" anchor="ctr"/>
                <a:lstStyle/>
                <a:p>
                  <a:pPr hangingPunct="0">
                    <a:lnSpc>
                      <a:spcPct val="104000"/>
                    </a:lnSpc>
                    <a:buClr>
                      <a:srgbClr val="000000"/>
                    </a:buClr>
                    <a:buSzPct val="45000"/>
                    <a:buFont typeface="Wingdings" pitchFamily="2" charset="2"/>
                    <a:buNone/>
                  </a:pPr>
                  <a:endParaRPr lang="en-US">
                    <a:solidFill>
                      <a:schemeClr val="bg2">
                        <a:lumMod val="50000"/>
                      </a:schemeClr>
                    </a:solidFill>
                  </a:endParaRPr>
                </a:p>
              </p:txBody>
            </p:sp>
            <p:sp>
              <p:nvSpPr>
                <p:cNvPr id="32" name="Rectangle 17"/>
                <p:cNvSpPr>
                  <a:spLocks noChangeArrowheads="1"/>
                </p:cNvSpPr>
                <p:nvPr/>
              </p:nvSpPr>
              <p:spPr bwMode="auto">
                <a:xfrm>
                  <a:off x="4724400" y="3048000"/>
                  <a:ext cx="152400" cy="304800"/>
                </a:xfrm>
                <a:prstGeom prst="rect">
                  <a:avLst/>
                </a:prstGeom>
                <a:solidFill>
                  <a:srgbClr val="FFFF99"/>
                </a:solidFill>
                <a:ln w="9525">
                  <a:solidFill>
                    <a:schemeClr val="bg2">
                      <a:lumMod val="50000"/>
                    </a:schemeClr>
                  </a:solidFill>
                  <a:miter lim="800000"/>
                  <a:headEnd/>
                  <a:tailEnd/>
                </a:ln>
              </p:spPr>
              <p:txBody>
                <a:bodyPr wrap="none" anchor="ctr"/>
                <a:lstStyle/>
                <a:p>
                  <a:pPr hangingPunct="0">
                    <a:lnSpc>
                      <a:spcPct val="104000"/>
                    </a:lnSpc>
                    <a:buClr>
                      <a:srgbClr val="000000"/>
                    </a:buClr>
                    <a:buSzPct val="45000"/>
                    <a:buFont typeface="Wingdings" pitchFamily="2" charset="2"/>
                    <a:buNone/>
                  </a:pPr>
                  <a:endParaRPr lang="en-US">
                    <a:solidFill>
                      <a:schemeClr val="bg2">
                        <a:lumMod val="50000"/>
                      </a:schemeClr>
                    </a:solidFill>
                  </a:endParaRPr>
                </a:p>
              </p:txBody>
            </p:sp>
            <p:sp>
              <p:nvSpPr>
                <p:cNvPr id="33" name="Text Box 19"/>
                <p:cNvSpPr txBox="1">
                  <a:spLocks noChangeArrowheads="1"/>
                </p:cNvSpPr>
                <p:nvPr/>
              </p:nvSpPr>
              <p:spPr bwMode="auto">
                <a:xfrm>
                  <a:off x="3581400" y="2743201"/>
                  <a:ext cx="2837557" cy="416564"/>
                </a:xfrm>
                <a:prstGeom prst="rect">
                  <a:avLst/>
                </a:prstGeom>
                <a:noFill/>
                <a:ln w="9525">
                  <a:noFill/>
                  <a:miter lim="800000"/>
                  <a:headEnd/>
                  <a:tailEnd/>
                </a:ln>
              </p:spPr>
              <p:txBody>
                <a:bodyPr wrap="none">
                  <a:spAutoFit/>
                </a:bodyPr>
                <a:lstStyle/>
                <a:p>
                  <a:pPr hangingPunct="0">
                    <a:lnSpc>
                      <a:spcPct val="104000"/>
                    </a:lnSpc>
                    <a:buClr>
                      <a:srgbClr val="000000"/>
                    </a:buClr>
                    <a:buSzPct val="45000"/>
                    <a:buFont typeface="Wingdings" pitchFamily="2" charset="2"/>
                    <a:buNone/>
                  </a:pPr>
                  <a:r>
                    <a:rPr lang="en-US" sz="1200">
                      <a:solidFill>
                        <a:schemeClr val="bg2">
                          <a:lumMod val="50000"/>
                        </a:schemeClr>
                      </a:solidFill>
                    </a:rPr>
                    <a:t>transmission sizes</a:t>
                  </a:r>
                </a:p>
              </p:txBody>
            </p:sp>
            <p:sp>
              <p:nvSpPr>
                <p:cNvPr id="35" name="Oval 20"/>
                <p:cNvSpPr>
                  <a:spLocks noChangeArrowheads="1"/>
                </p:cNvSpPr>
                <p:nvPr/>
              </p:nvSpPr>
              <p:spPr bwMode="auto">
                <a:xfrm>
                  <a:off x="2286000" y="1371600"/>
                  <a:ext cx="3581400" cy="1219200"/>
                </a:xfrm>
                <a:prstGeom prst="ellipse">
                  <a:avLst/>
                </a:prstGeom>
                <a:solidFill>
                  <a:srgbClr val="FFFF00">
                    <a:alpha val="38823"/>
                  </a:srgbClr>
                </a:solidFill>
                <a:ln w="9525">
                  <a:solidFill>
                    <a:schemeClr val="tx1"/>
                  </a:solidFill>
                  <a:round/>
                  <a:headEnd/>
                  <a:tailEnd/>
                </a:ln>
              </p:spPr>
              <p:txBody>
                <a:bodyPr wrap="none" anchor="ctr"/>
                <a:lstStyle/>
                <a:p>
                  <a:pPr algn="ctr" hangingPunct="0">
                    <a:lnSpc>
                      <a:spcPct val="104000"/>
                    </a:lnSpc>
                    <a:buClr>
                      <a:srgbClr val="000000"/>
                    </a:buClr>
                    <a:buSzPct val="45000"/>
                    <a:buFont typeface="Wingdings" pitchFamily="2" charset="2"/>
                    <a:buNone/>
                  </a:pPr>
                  <a:endParaRPr lang="en-US" b="1">
                    <a:solidFill>
                      <a:schemeClr val="bg2">
                        <a:lumMod val="50000"/>
                      </a:schemeClr>
                    </a:solidFill>
                  </a:endParaRPr>
                </a:p>
              </p:txBody>
            </p:sp>
            <p:sp>
              <p:nvSpPr>
                <p:cNvPr id="36" name="Oval 21"/>
                <p:cNvSpPr>
                  <a:spLocks noChangeArrowheads="1"/>
                </p:cNvSpPr>
                <p:nvPr/>
              </p:nvSpPr>
              <p:spPr bwMode="auto">
                <a:xfrm>
                  <a:off x="838200" y="1371600"/>
                  <a:ext cx="3581400" cy="1219200"/>
                </a:xfrm>
                <a:prstGeom prst="ellipse">
                  <a:avLst/>
                </a:prstGeom>
                <a:solidFill>
                  <a:srgbClr val="0000FF">
                    <a:alpha val="20000"/>
                  </a:srgbClr>
                </a:solidFill>
                <a:ln w="9525">
                  <a:solidFill>
                    <a:schemeClr val="tx1"/>
                  </a:solidFill>
                  <a:round/>
                  <a:headEnd/>
                  <a:tailEnd/>
                </a:ln>
              </p:spPr>
              <p:txBody>
                <a:bodyPr wrap="none" anchor="ctr"/>
                <a:lstStyle/>
                <a:p>
                  <a:pPr hangingPunct="0">
                    <a:lnSpc>
                      <a:spcPct val="104000"/>
                    </a:lnSpc>
                    <a:buClr>
                      <a:srgbClr val="000000"/>
                    </a:buClr>
                    <a:buSzPct val="45000"/>
                    <a:buFont typeface="Wingdings" pitchFamily="2" charset="2"/>
                    <a:buNone/>
                  </a:pPr>
                  <a:endParaRPr lang="en-US">
                    <a:solidFill>
                      <a:schemeClr val="bg2">
                        <a:lumMod val="50000"/>
                      </a:schemeClr>
                    </a:solidFill>
                  </a:endParaRPr>
                </a:p>
              </p:txBody>
            </p:sp>
            <p:sp>
              <p:nvSpPr>
                <p:cNvPr id="37" name="Rectangle 22"/>
                <p:cNvSpPr>
                  <a:spLocks noChangeArrowheads="1"/>
                </p:cNvSpPr>
                <p:nvPr/>
              </p:nvSpPr>
              <p:spPr bwMode="auto">
                <a:xfrm>
                  <a:off x="3504959" y="1795022"/>
                  <a:ext cx="1037993" cy="510396"/>
                </a:xfrm>
                <a:prstGeom prst="rect">
                  <a:avLst/>
                </a:prstGeom>
                <a:noFill/>
                <a:ln w="9525">
                  <a:noFill/>
                  <a:miter lim="800000"/>
                  <a:headEnd/>
                  <a:tailEnd/>
                </a:ln>
                <a:effectLst/>
              </p:spPr>
              <p:txBody>
                <a:bodyPr wrap="none">
                  <a:spAutoFit/>
                </a:bodyPr>
                <a:lstStyle/>
                <a:p>
                  <a:pPr defTabSz="1706299" hangingPunct="0">
                    <a:lnSpc>
                      <a:spcPct val="104000"/>
                    </a:lnSpc>
                    <a:buClr>
                      <a:srgbClr val="000000"/>
                    </a:buClr>
                    <a:buSzPct val="45000"/>
                    <a:buFont typeface="Wingdings" charset="2"/>
                    <a:buNone/>
                    <a:defRPr/>
                  </a:pPr>
                  <a:r>
                    <a:rPr lang="en-US" sz="1600" b="1" dirty="0">
                      <a:solidFill>
                        <a:schemeClr val="bg2">
                          <a:lumMod val="50000"/>
                        </a:schemeClr>
                      </a:solidFill>
                      <a:latin typeface="Arial" charset="0"/>
                      <a:ea typeface="+mn-ea"/>
                      <a:cs typeface="+mn-cs"/>
                    </a:rPr>
                    <a:t>300</a:t>
                  </a:r>
                </a:p>
              </p:txBody>
            </p:sp>
            <p:sp>
              <p:nvSpPr>
                <p:cNvPr id="38" name="Rectangle 23"/>
                <p:cNvSpPr>
                  <a:spLocks noChangeArrowheads="1"/>
                </p:cNvSpPr>
                <p:nvPr/>
              </p:nvSpPr>
              <p:spPr bwMode="auto">
                <a:xfrm>
                  <a:off x="2895180" y="1564853"/>
                  <a:ext cx="1037993" cy="510396"/>
                </a:xfrm>
                <a:prstGeom prst="rect">
                  <a:avLst/>
                </a:prstGeom>
                <a:noFill/>
                <a:ln w="9525">
                  <a:noFill/>
                  <a:miter lim="800000"/>
                  <a:headEnd/>
                  <a:tailEnd/>
                </a:ln>
                <a:effectLst/>
              </p:spPr>
              <p:txBody>
                <a:bodyPr wrap="none">
                  <a:spAutoFit/>
                </a:bodyPr>
                <a:lstStyle/>
                <a:p>
                  <a:pPr defTabSz="1706299" hangingPunct="0">
                    <a:lnSpc>
                      <a:spcPct val="104000"/>
                    </a:lnSpc>
                    <a:buClr>
                      <a:srgbClr val="000000"/>
                    </a:buClr>
                    <a:buSzPct val="45000"/>
                    <a:buFont typeface="Wingdings" charset="2"/>
                    <a:buNone/>
                    <a:defRPr/>
                  </a:pPr>
                  <a:r>
                    <a:rPr lang="en-US" sz="1600" b="1">
                      <a:solidFill>
                        <a:schemeClr val="bg2">
                          <a:lumMod val="50000"/>
                        </a:schemeClr>
                      </a:solidFill>
                      <a:latin typeface="Arial" charset="0"/>
                      <a:ea typeface="+mn-ea"/>
                      <a:cs typeface="+mn-cs"/>
                    </a:rPr>
                    <a:t>250</a:t>
                  </a:r>
                </a:p>
              </p:txBody>
            </p:sp>
            <p:sp>
              <p:nvSpPr>
                <p:cNvPr id="39" name="Rectangle 24"/>
                <p:cNvSpPr>
                  <a:spLocks noChangeArrowheads="1"/>
                </p:cNvSpPr>
                <p:nvPr/>
              </p:nvSpPr>
              <p:spPr bwMode="auto">
                <a:xfrm>
                  <a:off x="2895180" y="2057762"/>
                  <a:ext cx="1037993" cy="510396"/>
                </a:xfrm>
                <a:prstGeom prst="rect">
                  <a:avLst/>
                </a:prstGeom>
                <a:noFill/>
                <a:ln w="9525">
                  <a:noFill/>
                  <a:miter lim="800000"/>
                  <a:headEnd/>
                  <a:tailEnd/>
                </a:ln>
                <a:effectLst/>
              </p:spPr>
              <p:txBody>
                <a:bodyPr wrap="none">
                  <a:spAutoFit/>
                </a:bodyPr>
                <a:lstStyle/>
                <a:p>
                  <a:pPr defTabSz="1706299" hangingPunct="0">
                    <a:lnSpc>
                      <a:spcPct val="104000"/>
                    </a:lnSpc>
                    <a:buClr>
                      <a:srgbClr val="000000"/>
                    </a:buClr>
                    <a:buSzPct val="45000"/>
                    <a:buFont typeface="Wingdings" charset="2"/>
                    <a:buNone/>
                    <a:defRPr/>
                  </a:pPr>
                  <a:r>
                    <a:rPr lang="en-US" sz="1600" b="1" dirty="0">
                      <a:solidFill>
                        <a:schemeClr val="bg2">
                          <a:lumMod val="50000"/>
                        </a:schemeClr>
                      </a:solidFill>
                      <a:latin typeface="Arial" charset="0"/>
                      <a:ea typeface="+mn-ea"/>
                      <a:cs typeface="+mn-cs"/>
                    </a:rPr>
                    <a:t>200</a:t>
                  </a:r>
                </a:p>
              </p:txBody>
            </p:sp>
            <p:sp>
              <p:nvSpPr>
                <p:cNvPr id="40" name="Rectangle 25"/>
                <p:cNvSpPr>
                  <a:spLocks noChangeArrowheads="1"/>
                </p:cNvSpPr>
                <p:nvPr/>
              </p:nvSpPr>
              <p:spPr bwMode="auto">
                <a:xfrm>
                  <a:off x="1447500" y="1523597"/>
                  <a:ext cx="1037993" cy="510396"/>
                </a:xfrm>
                <a:prstGeom prst="rect">
                  <a:avLst/>
                </a:prstGeom>
                <a:noFill/>
                <a:ln w="9525">
                  <a:noFill/>
                  <a:miter lim="800000"/>
                  <a:headEnd/>
                  <a:tailEnd/>
                </a:ln>
                <a:effectLst/>
              </p:spPr>
              <p:txBody>
                <a:bodyPr wrap="none">
                  <a:spAutoFit/>
                </a:bodyPr>
                <a:lstStyle/>
                <a:p>
                  <a:pPr defTabSz="1706299" hangingPunct="0">
                    <a:lnSpc>
                      <a:spcPct val="104000"/>
                    </a:lnSpc>
                    <a:buClr>
                      <a:srgbClr val="000000"/>
                    </a:buClr>
                    <a:buSzPct val="45000"/>
                    <a:buFont typeface="Wingdings" charset="2"/>
                    <a:buNone/>
                    <a:defRPr/>
                  </a:pPr>
                  <a:r>
                    <a:rPr lang="en-US" sz="1600" b="1" dirty="0">
                      <a:solidFill>
                        <a:schemeClr val="bg2">
                          <a:lumMod val="50000"/>
                        </a:schemeClr>
                      </a:solidFill>
                      <a:latin typeface="Arial" charset="0"/>
                      <a:ea typeface="+mn-ea"/>
                      <a:cs typeface="+mn-cs"/>
                    </a:rPr>
                    <a:t>100</a:t>
                  </a:r>
                </a:p>
              </p:txBody>
            </p:sp>
            <p:sp>
              <p:nvSpPr>
                <p:cNvPr id="41" name="Rectangle 26"/>
                <p:cNvSpPr>
                  <a:spLocks noChangeArrowheads="1"/>
                </p:cNvSpPr>
                <p:nvPr/>
              </p:nvSpPr>
              <p:spPr bwMode="auto">
                <a:xfrm>
                  <a:off x="4724519" y="1752681"/>
                  <a:ext cx="1037993" cy="510396"/>
                </a:xfrm>
                <a:prstGeom prst="rect">
                  <a:avLst/>
                </a:prstGeom>
                <a:noFill/>
                <a:ln w="9525">
                  <a:noFill/>
                  <a:miter lim="800000"/>
                  <a:headEnd/>
                  <a:tailEnd/>
                </a:ln>
                <a:effectLst/>
              </p:spPr>
              <p:txBody>
                <a:bodyPr wrap="none">
                  <a:spAutoFit/>
                </a:bodyPr>
                <a:lstStyle/>
                <a:p>
                  <a:pPr defTabSz="1706299" hangingPunct="0">
                    <a:lnSpc>
                      <a:spcPct val="104000"/>
                    </a:lnSpc>
                    <a:buClr>
                      <a:srgbClr val="000000"/>
                    </a:buClr>
                    <a:buSzPct val="45000"/>
                    <a:buFont typeface="Wingdings" charset="2"/>
                    <a:buNone/>
                    <a:defRPr/>
                  </a:pPr>
                  <a:r>
                    <a:rPr lang="en-US" sz="1600" b="1" dirty="0">
                      <a:solidFill>
                        <a:schemeClr val="bg2">
                          <a:lumMod val="50000"/>
                        </a:schemeClr>
                      </a:solidFill>
                      <a:latin typeface="Arial" charset="0"/>
                      <a:ea typeface="+mn-ea"/>
                      <a:cs typeface="+mn-cs"/>
                    </a:rPr>
                    <a:t>500</a:t>
                  </a:r>
                </a:p>
              </p:txBody>
            </p:sp>
            <p:sp>
              <p:nvSpPr>
                <p:cNvPr id="42" name="Rectangle 27"/>
                <p:cNvSpPr>
                  <a:spLocks noChangeArrowheads="1"/>
                </p:cNvSpPr>
                <p:nvPr/>
              </p:nvSpPr>
              <p:spPr bwMode="auto">
                <a:xfrm>
                  <a:off x="1599579" y="2061019"/>
                  <a:ext cx="1037993" cy="510396"/>
                </a:xfrm>
                <a:prstGeom prst="rect">
                  <a:avLst/>
                </a:prstGeom>
                <a:noFill/>
                <a:ln w="9525">
                  <a:noFill/>
                  <a:miter lim="800000"/>
                  <a:headEnd/>
                  <a:tailEnd/>
                </a:ln>
                <a:effectLst/>
              </p:spPr>
              <p:txBody>
                <a:bodyPr wrap="none">
                  <a:spAutoFit/>
                </a:bodyPr>
                <a:lstStyle/>
                <a:p>
                  <a:pPr defTabSz="1706299" hangingPunct="0">
                    <a:lnSpc>
                      <a:spcPct val="104000"/>
                    </a:lnSpc>
                    <a:buClr>
                      <a:srgbClr val="000000"/>
                    </a:buClr>
                    <a:buSzPct val="45000"/>
                    <a:buFont typeface="Wingdings" charset="2"/>
                    <a:buNone/>
                    <a:defRPr/>
                  </a:pPr>
                  <a:r>
                    <a:rPr lang="en-US" sz="1600" b="1" dirty="0">
                      <a:solidFill>
                        <a:schemeClr val="bg2">
                          <a:lumMod val="50000"/>
                        </a:schemeClr>
                      </a:solidFill>
                      <a:latin typeface="Arial" charset="0"/>
                      <a:ea typeface="+mn-ea"/>
                      <a:cs typeface="+mn-cs"/>
                    </a:rPr>
                    <a:t>120</a:t>
                  </a:r>
                </a:p>
              </p:txBody>
            </p:sp>
            <p:sp>
              <p:nvSpPr>
                <p:cNvPr id="44" name="Rectangle 28"/>
                <p:cNvSpPr>
                  <a:spLocks noChangeArrowheads="1"/>
                </p:cNvSpPr>
                <p:nvPr/>
              </p:nvSpPr>
              <p:spPr bwMode="auto">
                <a:xfrm>
                  <a:off x="990600" y="3048000"/>
                  <a:ext cx="93663" cy="304800"/>
                </a:xfrm>
                <a:prstGeom prst="rect">
                  <a:avLst/>
                </a:prstGeom>
                <a:solidFill>
                  <a:srgbClr val="9999FF"/>
                </a:solidFill>
                <a:ln w="9525">
                  <a:solidFill>
                    <a:schemeClr val="bg2">
                      <a:lumMod val="50000"/>
                    </a:schemeClr>
                  </a:solidFill>
                  <a:miter lim="800000"/>
                  <a:headEnd/>
                  <a:tailEnd/>
                </a:ln>
              </p:spPr>
              <p:txBody>
                <a:bodyPr wrap="none" anchor="ctr"/>
                <a:lstStyle/>
                <a:p>
                  <a:pPr hangingPunct="0">
                    <a:lnSpc>
                      <a:spcPct val="104000"/>
                    </a:lnSpc>
                    <a:buClr>
                      <a:srgbClr val="000000"/>
                    </a:buClr>
                    <a:buSzPct val="45000"/>
                    <a:buFont typeface="Wingdings" pitchFamily="2" charset="2"/>
                    <a:buNone/>
                  </a:pPr>
                  <a:endParaRPr lang="en-US">
                    <a:solidFill>
                      <a:schemeClr val="bg2">
                        <a:lumMod val="50000"/>
                      </a:schemeClr>
                    </a:solidFill>
                  </a:endParaRPr>
                </a:p>
              </p:txBody>
            </p:sp>
          </p:grpSp>
        </p:grpSp>
      </p:grpSp>
      <p:sp>
        <p:nvSpPr>
          <p:cNvPr id="77" name="TextBox 76"/>
          <p:cNvSpPr txBox="1"/>
          <p:nvPr/>
        </p:nvSpPr>
        <p:spPr>
          <a:xfrm>
            <a:off x="304800" y="4267200"/>
            <a:ext cx="3733800" cy="1754326"/>
          </a:xfrm>
          <a:prstGeom prst="rect">
            <a:avLst/>
          </a:prstGeom>
          <a:solidFill>
            <a:schemeClr val="bg1">
              <a:alpha val="50000"/>
            </a:schemeClr>
          </a:solidFill>
          <a:effectLst>
            <a:softEdge rad="317500"/>
          </a:effectLst>
        </p:spPr>
        <p:txBody>
          <a:bodyPr wrap="square" rtlCol="0">
            <a:spAutoFit/>
          </a:bodyPr>
          <a:lstStyle/>
          <a:p>
            <a:pPr algn="ctr"/>
            <a:r>
              <a:rPr lang="en-US" sz="3600" b="1" dirty="0" smtClean="0">
                <a:solidFill>
                  <a:schemeClr val="tx1">
                    <a:lumMod val="65000"/>
                    <a:lumOff val="35000"/>
                  </a:schemeClr>
                </a:solidFill>
                <a:effectLst>
                  <a:outerShdw blurRad="38100" dist="38100" dir="2700000" algn="tl">
                    <a:srgbClr val="000000">
                      <a:alpha val="43137"/>
                    </a:srgbClr>
                  </a:outerShdw>
                </a:effectLst>
                <a:latin typeface="+mj-lt"/>
              </a:rPr>
              <a:t>Video</a:t>
            </a:r>
          </a:p>
          <a:p>
            <a:pPr algn="ctr"/>
            <a:r>
              <a:rPr lang="en-US" sz="3600" b="1" dirty="0" smtClean="0">
                <a:solidFill>
                  <a:schemeClr val="tx1">
                    <a:lumMod val="65000"/>
                    <a:lumOff val="35000"/>
                  </a:schemeClr>
                </a:solidFill>
                <a:effectLst>
                  <a:outerShdw blurRad="38100" dist="38100" dir="2700000" algn="tl">
                    <a:srgbClr val="000000">
                      <a:alpha val="43137"/>
                    </a:srgbClr>
                  </a:outerShdw>
                </a:effectLst>
                <a:latin typeface="+mj-lt"/>
              </a:rPr>
              <a:t>compression signatures </a:t>
            </a:r>
          </a:p>
        </p:txBody>
      </p:sp>
      <p:sp>
        <p:nvSpPr>
          <p:cNvPr id="78" name="TextBox 77"/>
          <p:cNvSpPr txBox="1"/>
          <p:nvPr/>
        </p:nvSpPr>
        <p:spPr>
          <a:xfrm>
            <a:off x="4876800" y="3429000"/>
            <a:ext cx="3352800" cy="1200329"/>
          </a:xfrm>
          <a:prstGeom prst="rect">
            <a:avLst/>
          </a:prstGeom>
          <a:solidFill>
            <a:schemeClr val="bg1">
              <a:alpha val="50000"/>
            </a:schemeClr>
          </a:solidFill>
          <a:effectLst>
            <a:softEdge rad="317500"/>
          </a:effectLst>
        </p:spPr>
        <p:txBody>
          <a:bodyPr wrap="square" rtlCol="0">
            <a:spAutoFit/>
          </a:bodyPr>
          <a:lstStyle/>
          <a:p>
            <a:pPr algn="ctr"/>
            <a:r>
              <a:rPr lang="en-US" sz="3600" b="1" dirty="0" smtClean="0">
                <a:solidFill>
                  <a:schemeClr val="tx1">
                    <a:lumMod val="65000"/>
                    <a:lumOff val="35000"/>
                  </a:schemeClr>
                </a:solidFill>
                <a:effectLst>
                  <a:outerShdw blurRad="38100" dist="38100" dir="2700000" algn="tl">
                    <a:srgbClr val="000000">
                      <a:alpha val="43137"/>
                    </a:srgbClr>
                  </a:outerShdw>
                </a:effectLst>
                <a:latin typeface="+mj-lt"/>
              </a:rPr>
              <a:t>Device</a:t>
            </a:r>
          </a:p>
          <a:p>
            <a:pPr algn="ctr"/>
            <a:r>
              <a:rPr lang="en-US" sz="3600" b="1" dirty="0" smtClean="0">
                <a:solidFill>
                  <a:schemeClr val="tx1">
                    <a:lumMod val="65000"/>
                    <a:lumOff val="35000"/>
                  </a:schemeClr>
                </a:solidFill>
                <a:effectLst>
                  <a:outerShdw blurRad="38100" dist="38100" dir="2700000" algn="tl">
                    <a:srgbClr val="000000">
                      <a:alpha val="43137"/>
                    </a:srgbClr>
                  </a:outerShdw>
                </a:effectLst>
                <a:latin typeface="+mj-lt"/>
              </a:rPr>
              <a:t>fingerprints</a:t>
            </a:r>
          </a:p>
        </p:txBody>
      </p:sp>
      <p:sp>
        <p:nvSpPr>
          <p:cNvPr id="79" name="TextBox 78"/>
          <p:cNvSpPr txBox="1"/>
          <p:nvPr/>
        </p:nvSpPr>
        <p:spPr>
          <a:xfrm>
            <a:off x="4114800" y="5257800"/>
            <a:ext cx="4572000" cy="1200329"/>
          </a:xfrm>
          <a:prstGeom prst="rect">
            <a:avLst/>
          </a:prstGeom>
          <a:solidFill>
            <a:schemeClr val="bg1">
              <a:alpha val="50000"/>
            </a:schemeClr>
          </a:solidFill>
          <a:effectLst>
            <a:softEdge rad="317500"/>
          </a:effectLst>
        </p:spPr>
        <p:txBody>
          <a:bodyPr wrap="square" rtlCol="0">
            <a:spAutoFit/>
          </a:bodyPr>
          <a:lstStyle/>
          <a:p>
            <a:pPr algn="ctr"/>
            <a:r>
              <a:rPr lang="en-US" sz="3600" b="1" dirty="0" smtClean="0">
                <a:solidFill>
                  <a:schemeClr val="tx1">
                    <a:lumMod val="65000"/>
                    <a:lumOff val="35000"/>
                  </a:schemeClr>
                </a:solidFill>
                <a:effectLst>
                  <a:outerShdw blurRad="38100" dist="38100" dir="2700000" algn="tl">
                    <a:srgbClr val="000000">
                      <a:alpha val="43137"/>
                    </a:srgbClr>
                  </a:outerShdw>
                </a:effectLst>
                <a:latin typeface="+mj-lt"/>
              </a:rPr>
              <a:t>Keystroke</a:t>
            </a:r>
          </a:p>
          <a:p>
            <a:pPr algn="ctr"/>
            <a:r>
              <a:rPr lang="en-US" sz="3600" b="1" dirty="0" smtClean="0">
                <a:solidFill>
                  <a:schemeClr val="tx1">
                    <a:lumMod val="65000"/>
                    <a:lumOff val="35000"/>
                  </a:schemeClr>
                </a:solidFill>
                <a:effectLst>
                  <a:outerShdw blurRad="38100" dist="38100" dir="2700000" algn="tl">
                    <a:srgbClr val="000000">
                      <a:alpha val="43137"/>
                    </a:srgbClr>
                  </a:outerShdw>
                </a:effectLst>
                <a:latin typeface="+mj-lt"/>
              </a:rPr>
              <a:t>timings</a:t>
            </a:r>
          </a:p>
        </p:txBody>
      </p:sp>
    </p:spTree>
  </p:cSld>
  <p:clrMapOvr>
    <a:masterClrMapping/>
  </p:clrMapOvr>
  <p:transition advTm="33868">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63"/>
          <p:cNvGrpSpPr/>
          <p:nvPr/>
        </p:nvGrpSpPr>
        <p:grpSpPr>
          <a:xfrm>
            <a:off x="0" y="-1396"/>
            <a:ext cx="9144000" cy="6859396"/>
            <a:chOff x="0" y="-1395"/>
            <a:chExt cx="9144000" cy="6859396"/>
          </a:xfrm>
        </p:grpSpPr>
        <p:pic>
          <p:nvPicPr>
            <p:cNvPr id="94" name="Picture 93"/>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flipH="1">
              <a:off x="0" y="-1395"/>
              <a:ext cx="9144000" cy="6859396"/>
            </a:xfrm>
            <a:prstGeom prst="rect">
              <a:avLst/>
            </a:prstGeom>
            <a:noFill/>
            <a:ln w="50800" algn="ctr">
              <a:noFill/>
              <a:miter lim="800000"/>
              <a:headEnd/>
              <a:tailEnd/>
            </a:ln>
            <a:effectLst/>
          </p:spPr>
        </p:pic>
        <p:grpSp>
          <p:nvGrpSpPr>
            <p:cNvPr id="95" name="Group 55"/>
            <p:cNvGrpSpPr/>
            <p:nvPr/>
          </p:nvGrpSpPr>
          <p:grpSpPr>
            <a:xfrm>
              <a:off x="381000" y="2438400"/>
              <a:ext cx="6019800" cy="4257675"/>
              <a:chOff x="381000" y="2438400"/>
              <a:chExt cx="6019800" cy="4257675"/>
            </a:xfrm>
          </p:grpSpPr>
          <p:pic>
            <p:nvPicPr>
              <p:cNvPr id="97" name="Picture 48" descr="psp.png"/>
              <p:cNvPicPr>
                <a:picLocks noChangeAspect="1"/>
              </p:cNvPicPr>
              <p:nvPr/>
            </p:nvPicPr>
            <p:blipFill>
              <a:blip r:embed="rId4"/>
              <a:srcRect/>
              <a:stretch>
                <a:fillRect/>
              </a:stretch>
            </p:blipFill>
            <p:spPr bwMode="auto">
              <a:xfrm>
                <a:off x="1371600" y="5181600"/>
                <a:ext cx="1066800" cy="804863"/>
              </a:xfrm>
              <a:prstGeom prst="rect">
                <a:avLst/>
              </a:prstGeom>
              <a:noFill/>
              <a:ln w="9525">
                <a:noFill/>
                <a:miter lim="800000"/>
                <a:headEnd/>
                <a:tailEnd/>
              </a:ln>
            </p:spPr>
          </p:pic>
          <p:pic>
            <p:nvPicPr>
              <p:cNvPr id="98" name="Picture 38" descr="itouch.png"/>
              <p:cNvPicPr>
                <a:picLocks noChangeAspect="1"/>
              </p:cNvPicPr>
              <p:nvPr/>
            </p:nvPicPr>
            <p:blipFill>
              <a:blip r:embed="rId5" cstate="screen"/>
              <a:srcRect/>
              <a:stretch>
                <a:fillRect/>
              </a:stretch>
            </p:blipFill>
            <p:spPr bwMode="auto">
              <a:xfrm>
                <a:off x="2590800" y="3733800"/>
                <a:ext cx="304800" cy="509588"/>
              </a:xfrm>
              <a:prstGeom prst="rect">
                <a:avLst/>
              </a:prstGeom>
              <a:noFill/>
              <a:ln w="9525">
                <a:noFill/>
                <a:miter lim="800000"/>
                <a:headEnd/>
                <a:tailEnd/>
              </a:ln>
            </p:spPr>
          </p:pic>
          <p:pic>
            <p:nvPicPr>
              <p:cNvPr id="99" name="Picture 59" descr="phone.png"/>
              <p:cNvPicPr>
                <a:picLocks noChangeAspect="1"/>
              </p:cNvPicPr>
              <p:nvPr/>
            </p:nvPicPr>
            <p:blipFill>
              <a:blip r:embed="rId6"/>
              <a:srcRect/>
              <a:stretch>
                <a:fillRect/>
              </a:stretch>
            </p:blipFill>
            <p:spPr bwMode="auto">
              <a:xfrm>
                <a:off x="4038600" y="3675063"/>
                <a:ext cx="457200" cy="631825"/>
              </a:xfrm>
              <a:prstGeom prst="rect">
                <a:avLst/>
              </a:prstGeom>
              <a:noFill/>
              <a:ln w="9525">
                <a:noFill/>
                <a:miter lim="800000"/>
                <a:headEnd/>
                <a:tailEnd/>
              </a:ln>
            </p:spPr>
          </p:pic>
          <p:pic>
            <p:nvPicPr>
              <p:cNvPr id="100" name="Picture 6" descr="pacemaker.png"/>
              <p:cNvPicPr>
                <a:picLocks noChangeAspect="1"/>
              </p:cNvPicPr>
              <p:nvPr/>
            </p:nvPicPr>
            <p:blipFill>
              <a:blip r:embed="rId7" cstate="screen"/>
              <a:srcRect/>
              <a:stretch>
                <a:fillRect/>
              </a:stretch>
            </p:blipFill>
            <p:spPr bwMode="auto">
              <a:xfrm>
                <a:off x="914400" y="2438400"/>
                <a:ext cx="946150" cy="946150"/>
              </a:xfrm>
              <a:prstGeom prst="rect">
                <a:avLst/>
              </a:prstGeom>
              <a:noFill/>
              <a:ln w="9525">
                <a:noFill/>
                <a:miter lim="800000"/>
                <a:headEnd/>
                <a:tailEnd/>
              </a:ln>
            </p:spPr>
          </p:pic>
          <p:pic>
            <p:nvPicPr>
              <p:cNvPr id="101" name="Picture 11" descr="nikeipod2.png"/>
              <p:cNvPicPr>
                <a:picLocks noChangeAspect="1"/>
              </p:cNvPicPr>
              <p:nvPr/>
            </p:nvPicPr>
            <p:blipFill>
              <a:blip r:embed="rId8" cstate="screen"/>
              <a:srcRect/>
              <a:stretch>
                <a:fillRect/>
              </a:stretch>
            </p:blipFill>
            <p:spPr bwMode="auto">
              <a:xfrm>
                <a:off x="3962400" y="5638800"/>
                <a:ext cx="685800" cy="1057275"/>
              </a:xfrm>
              <a:prstGeom prst="rect">
                <a:avLst/>
              </a:prstGeom>
              <a:noFill/>
              <a:ln w="9525">
                <a:noFill/>
                <a:miter lim="800000"/>
                <a:headEnd/>
                <a:tailEnd/>
              </a:ln>
            </p:spPr>
          </p:pic>
          <p:cxnSp>
            <p:nvCxnSpPr>
              <p:cNvPr id="102" name="Straight Arrow Connector 101"/>
              <p:cNvCxnSpPr>
                <a:stCxn id="101" idx="3"/>
              </p:cNvCxnSpPr>
              <p:nvPr/>
            </p:nvCxnSpPr>
            <p:spPr>
              <a:xfrm>
                <a:off x="4648200" y="6167438"/>
                <a:ext cx="762000" cy="85724"/>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0800000" flipV="1">
                <a:off x="381000" y="3124200"/>
                <a:ext cx="533400" cy="228600"/>
              </a:xfrm>
              <a:prstGeom prst="straightConnector1">
                <a:avLst/>
              </a:prstGeom>
              <a:ln w="76200">
                <a:solidFill>
                  <a:srgbClr val="FFFF00">
                    <a:alpha val="7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4" name="Picture 55" descr="cannon.png"/>
              <p:cNvPicPr>
                <a:picLocks noChangeAspect="1"/>
              </p:cNvPicPr>
              <p:nvPr/>
            </p:nvPicPr>
            <p:blipFill>
              <a:blip r:embed="rId9" cstate="screen"/>
              <a:srcRect/>
              <a:stretch>
                <a:fillRect/>
              </a:stretch>
            </p:blipFill>
            <p:spPr bwMode="auto">
              <a:xfrm>
                <a:off x="5867400" y="4267200"/>
                <a:ext cx="481013" cy="346075"/>
              </a:xfrm>
              <a:prstGeom prst="rect">
                <a:avLst/>
              </a:prstGeom>
              <a:noFill/>
              <a:ln w="9525">
                <a:noFill/>
                <a:miter lim="800000"/>
                <a:headEnd/>
                <a:tailEnd/>
              </a:ln>
            </p:spPr>
          </p:pic>
          <p:pic>
            <p:nvPicPr>
              <p:cNvPr id="105" name="Picture 61" descr="kindle.png"/>
              <p:cNvPicPr>
                <a:picLocks noChangeAspect="1"/>
              </p:cNvPicPr>
              <p:nvPr/>
            </p:nvPicPr>
            <p:blipFill>
              <a:blip r:embed="rId10" cstate="screen"/>
              <a:srcRect/>
              <a:stretch>
                <a:fillRect/>
              </a:stretch>
            </p:blipFill>
            <p:spPr bwMode="auto">
              <a:xfrm>
                <a:off x="2667000" y="4953000"/>
                <a:ext cx="1068388" cy="1046163"/>
              </a:xfrm>
              <a:prstGeom prst="rect">
                <a:avLst/>
              </a:prstGeom>
              <a:noFill/>
              <a:ln w="9525">
                <a:noFill/>
                <a:miter lim="800000"/>
                <a:headEnd/>
                <a:tailEnd/>
              </a:ln>
            </p:spPr>
          </p:pic>
          <p:pic>
            <p:nvPicPr>
              <p:cNvPr id="106" name="Picture 105" descr="portablevideo.png"/>
              <p:cNvPicPr>
                <a:picLocks noChangeAspect="1"/>
              </p:cNvPicPr>
              <p:nvPr/>
            </p:nvPicPr>
            <p:blipFill>
              <a:blip r:embed="rId11" cstate="screen"/>
              <a:srcRect/>
              <a:stretch>
                <a:fillRect/>
              </a:stretch>
            </p:blipFill>
            <p:spPr bwMode="auto">
              <a:xfrm>
                <a:off x="2914650" y="3733800"/>
                <a:ext cx="857250" cy="490538"/>
              </a:xfrm>
              <a:prstGeom prst="rect">
                <a:avLst/>
              </a:prstGeom>
              <a:noFill/>
              <a:ln w="9525">
                <a:noFill/>
                <a:miter lim="800000"/>
                <a:headEnd/>
                <a:tailEnd/>
              </a:ln>
            </p:spPr>
          </p:pic>
          <p:pic>
            <p:nvPicPr>
              <p:cNvPr id="107" name="Picture 106" descr="radiowaves2.png"/>
              <p:cNvPicPr>
                <a:picLocks noChangeAspect="1"/>
              </p:cNvPicPr>
              <p:nvPr/>
            </p:nvPicPr>
            <p:blipFill>
              <a:blip r:embed="rId12"/>
              <a:srcRect/>
              <a:stretch>
                <a:fillRect/>
              </a:stretch>
            </p:blipFill>
            <p:spPr bwMode="auto">
              <a:xfrm>
                <a:off x="2971800" y="3352800"/>
                <a:ext cx="609600" cy="457200"/>
              </a:xfrm>
              <a:prstGeom prst="rect">
                <a:avLst/>
              </a:prstGeom>
              <a:noFill/>
              <a:ln w="9525">
                <a:noFill/>
                <a:miter lim="800000"/>
                <a:headEnd/>
                <a:tailEnd/>
              </a:ln>
            </p:spPr>
          </p:pic>
          <p:pic>
            <p:nvPicPr>
              <p:cNvPr id="108" name="Picture 107" descr="radiowaves2.png"/>
              <p:cNvPicPr>
                <a:picLocks noChangeAspect="1"/>
              </p:cNvPicPr>
              <p:nvPr/>
            </p:nvPicPr>
            <p:blipFill>
              <a:blip r:embed="rId12"/>
              <a:srcRect/>
              <a:stretch>
                <a:fillRect/>
              </a:stretch>
            </p:blipFill>
            <p:spPr bwMode="auto">
              <a:xfrm>
                <a:off x="4038600" y="3276600"/>
                <a:ext cx="685800" cy="457200"/>
              </a:xfrm>
              <a:prstGeom prst="rect">
                <a:avLst/>
              </a:prstGeom>
              <a:noFill/>
              <a:ln w="9525">
                <a:noFill/>
                <a:miter lim="800000"/>
                <a:headEnd/>
                <a:tailEnd/>
              </a:ln>
            </p:spPr>
          </p:pic>
          <p:pic>
            <p:nvPicPr>
              <p:cNvPr id="109" name="Picture 108" descr="radiowaves2.png"/>
              <p:cNvPicPr>
                <a:picLocks noChangeAspect="1"/>
              </p:cNvPicPr>
              <p:nvPr/>
            </p:nvPicPr>
            <p:blipFill>
              <a:blip r:embed="rId12"/>
              <a:srcRect/>
              <a:stretch>
                <a:fillRect/>
              </a:stretch>
            </p:blipFill>
            <p:spPr bwMode="auto">
              <a:xfrm>
                <a:off x="2514600" y="3276600"/>
                <a:ext cx="457200" cy="457200"/>
              </a:xfrm>
              <a:prstGeom prst="rect">
                <a:avLst/>
              </a:prstGeom>
              <a:noFill/>
              <a:ln w="9525">
                <a:noFill/>
                <a:miter lim="800000"/>
                <a:headEnd/>
                <a:tailEnd/>
              </a:ln>
            </p:spPr>
          </p:pic>
          <p:pic>
            <p:nvPicPr>
              <p:cNvPr id="110" name="Picture 109" descr="radiowaves2.png"/>
              <p:cNvPicPr>
                <a:picLocks noChangeAspect="1"/>
              </p:cNvPicPr>
              <p:nvPr/>
            </p:nvPicPr>
            <p:blipFill>
              <a:blip r:embed="rId12"/>
              <a:srcRect/>
              <a:stretch>
                <a:fillRect/>
              </a:stretch>
            </p:blipFill>
            <p:spPr bwMode="auto">
              <a:xfrm>
                <a:off x="5791200" y="3810000"/>
                <a:ext cx="609600" cy="457200"/>
              </a:xfrm>
              <a:prstGeom prst="rect">
                <a:avLst/>
              </a:prstGeom>
              <a:noFill/>
              <a:ln w="9525">
                <a:noFill/>
                <a:miter lim="800000"/>
                <a:headEnd/>
                <a:tailEnd/>
              </a:ln>
            </p:spPr>
          </p:pic>
          <p:pic>
            <p:nvPicPr>
              <p:cNvPr id="111" name="Picture 110" descr="radiowaves2.png"/>
              <p:cNvPicPr>
                <a:picLocks noChangeAspect="1"/>
              </p:cNvPicPr>
              <p:nvPr/>
            </p:nvPicPr>
            <p:blipFill>
              <a:blip r:embed="rId13"/>
              <a:srcRect/>
              <a:stretch>
                <a:fillRect/>
              </a:stretch>
            </p:blipFill>
            <p:spPr bwMode="auto">
              <a:xfrm rot="11937795">
                <a:off x="4318702" y="5263579"/>
                <a:ext cx="573476" cy="412750"/>
              </a:xfrm>
              <a:prstGeom prst="rect">
                <a:avLst/>
              </a:prstGeom>
              <a:noFill/>
              <a:ln w="9525">
                <a:noFill/>
                <a:miter lim="800000"/>
                <a:headEnd/>
                <a:tailEnd/>
              </a:ln>
            </p:spPr>
          </p:pic>
          <p:pic>
            <p:nvPicPr>
              <p:cNvPr id="112" name="Picture 111" descr="radiowaves2.png"/>
              <p:cNvPicPr>
                <a:picLocks noChangeAspect="1"/>
              </p:cNvPicPr>
              <p:nvPr/>
            </p:nvPicPr>
            <p:blipFill>
              <a:blip r:embed="rId12"/>
              <a:srcRect/>
              <a:stretch>
                <a:fillRect/>
              </a:stretch>
            </p:blipFill>
            <p:spPr bwMode="auto">
              <a:xfrm>
                <a:off x="1600200" y="4697413"/>
                <a:ext cx="774700" cy="636587"/>
              </a:xfrm>
              <a:prstGeom prst="rect">
                <a:avLst/>
              </a:prstGeom>
              <a:noFill/>
              <a:ln w="9525">
                <a:noFill/>
                <a:miter lim="800000"/>
                <a:headEnd/>
                <a:tailEnd/>
              </a:ln>
            </p:spPr>
          </p:pic>
          <p:pic>
            <p:nvPicPr>
              <p:cNvPr id="113" name="Picture 112" descr="radiowaves2.png"/>
              <p:cNvPicPr>
                <a:picLocks noChangeAspect="1"/>
              </p:cNvPicPr>
              <p:nvPr/>
            </p:nvPicPr>
            <p:blipFill>
              <a:blip r:embed="rId13"/>
              <a:srcRect/>
              <a:stretch>
                <a:fillRect/>
              </a:stretch>
            </p:blipFill>
            <p:spPr bwMode="auto">
              <a:xfrm rot="11253164">
                <a:off x="3195638" y="4686300"/>
                <a:ext cx="614362" cy="503238"/>
              </a:xfrm>
              <a:prstGeom prst="rect">
                <a:avLst/>
              </a:prstGeom>
              <a:noFill/>
              <a:ln w="9525">
                <a:noFill/>
                <a:miter lim="800000"/>
                <a:headEnd/>
                <a:tailEnd/>
              </a:ln>
            </p:spPr>
          </p:pic>
        </p:grpSp>
      </p:grpSp>
      <p:pic>
        <p:nvPicPr>
          <p:cNvPr id="71" name="Picture 12" descr="alice.png"/>
          <p:cNvPicPr>
            <a:picLocks noChangeAspect="1"/>
          </p:cNvPicPr>
          <p:nvPr/>
        </p:nvPicPr>
        <p:blipFill>
          <a:blip r:embed="rId14"/>
          <a:srcRect/>
          <a:stretch>
            <a:fillRect/>
          </a:stretch>
        </p:blipFill>
        <p:spPr bwMode="auto">
          <a:xfrm>
            <a:off x="533400" y="2362200"/>
            <a:ext cx="688975" cy="70008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2" name="Picture 13" descr="bob.png"/>
          <p:cNvPicPr>
            <a:picLocks noChangeAspect="1"/>
          </p:cNvPicPr>
          <p:nvPr/>
        </p:nvPicPr>
        <p:blipFill>
          <a:blip r:embed="rId15" cstate="screen"/>
          <a:srcRect/>
          <a:stretch>
            <a:fillRect/>
          </a:stretch>
        </p:blipFill>
        <p:spPr bwMode="auto">
          <a:xfrm>
            <a:off x="8001000" y="2438400"/>
            <a:ext cx="687387" cy="706438"/>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0" name="Group 79"/>
          <p:cNvGrpSpPr/>
          <p:nvPr/>
        </p:nvGrpSpPr>
        <p:grpSpPr>
          <a:xfrm>
            <a:off x="1585927" y="2815262"/>
            <a:ext cx="5999181" cy="613721"/>
            <a:chOff x="1585927" y="2815262"/>
            <a:chExt cx="5999181" cy="613721"/>
          </a:xfrm>
          <a:effectLst>
            <a:outerShdw blurRad="50800" dist="38100" dir="2700000" algn="tl" rotWithShape="0">
              <a:prstClr val="black">
                <a:alpha val="40000"/>
              </a:prstClr>
            </a:outerShdw>
          </a:effectLst>
        </p:grpSpPr>
        <p:pic>
          <p:nvPicPr>
            <p:cNvPr id="81" name="Picture 99" descr="radiowaves2.png"/>
            <p:cNvPicPr>
              <a:picLocks noChangeAspect="1"/>
            </p:cNvPicPr>
            <p:nvPr/>
          </p:nvPicPr>
          <p:blipFill>
            <a:blip r:embed="rId12"/>
            <a:srcRect/>
            <a:stretch>
              <a:fillRect/>
            </a:stretch>
          </p:blipFill>
          <p:spPr bwMode="auto">
            <a:xfrm rot="7643821">
              <a:off x="1509727" y="2895583"/>
              <a:ext cx="609600" cy="457200"/>
            </a:xfrm>
            <a:prstGeom prst="rect">
              <a:avLst/>
            </a:prstGeom>
            <a:noFill/>
            <a:ln w="9525">
              <a:noFill/>
              <a:miter lim="800000"/>
              <a:headEnd/>
              <a:tailEnd/>
            </a:ln>
          </p:spPr>
        </p:pic>
        <p:pic>
          <p:nvPicPr>
            <p:cNvPr id="82" name="Picture 99" descr="radiowaves2.png"/>
            <p:cNvPicPr>
              <a:picLocks noChangeAspect="1"/>
            </p:cNvPicPr>
            <p:nvPr/>
          </p:nvPicPr>
          <p:blipFill>
            <a:blip r:embed="rId12"/>
            <a:srcRect/>
            <a:stretch>
              <a:fillRect/>
            </a:stretch>
          </p:blipFill>
          <p:spPr bwMode="auto">
            <a:xfrm rot="14494919">
              <a:off x="7051708" y="2891462"/>
              <a:ext cx="609600" cy="457200"/>
            </a:xfrm>
            <a:prstGeom prst="rect">
              <a:avLst/>
            </a:prstGeom>
            <a:noFill/>
            <a:ln w="9525">
              <a:noFill/>
              <a:miter lim="800000"/>
              <a:headEnd/>
              <a:tailEnd/>
            </a:ln>
          </p:spPr>
        </p:pic>
      </p:grpSp>
      <p:sp>
        <p:nvSpPr>
          <p:cNvPr id="120" name="Rectangle 119"/>
          <p:cNvSpPr/>
          <p:nvPr/>
        </p:nvSpPr>
        <p:spPr>
          <a:xfrm>
            <a:off x="3657600" y="1295400"/>
            <a:ext cx="1828800" cy="762000"/>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Bootstrap</a:t>
            </a:r>
            <a:endParaRPr lang="en-US" sz="2800" dirty="0">
              <a:solidFill>
                <a:schemeClr val="tx1"/>
              </a:solidFill>
            </a:endParaRPr>
          </a:p>
        </p:txBody>
      </p:sp>
      <p:grpSp>
        <p:nvGrpSpPr>
          <p:cNvPr id="121" name="Group 120"/>
          <p:cNvGrpSpPr/>
          <p:nvPr/>
        </p:nvGrpSpPr>
        <p:grpSpPr>
          <a:xfrm>
            <a:off x="1752600" y="2133600"/>
            <a:ext cx="5856288" cy="728663"/>
            <a:chOff x="1752600" y="2133600"/>
            <a:chExt cx="5856288" cy="728663"/>
          </a:xfrm>
          <a:effectLst>
            <a:outerShdw blurRad="50800" dist="38100" dir="2700000" algn="tl" rotWithShape="0">
              <a:prstClr val="black">
                <a:alpha val="40000"/>
              </a:prstClr>
            </a:outerShdw>
          </a:effectLst>
        </p:grpSpPr>
        <p:grpSp>
          <p:nvGrpSpPr>
            <p:cNvPr id="122" name="Group 9"/>
            <p:cNvGrpSpPr>
              <a:grpSpLocks/>
            </p:cNvGrpSpPr>
            <p:nvPr/>
          </p:nvGrpSpPr>
          <p:grpSpPr bwMode="auto">
            <a:xfrm>
              <a:off x="1752600" y="2133600"/>
              <a:ext cx="2590800" cy="685800"/>
              <a:chOff x="2743200" y="2209800"/>
              <a:chExt cx="2590800" cy="685801"/>
            </a:xfrm>
          </p:grpSpPr>
          <p:pic>
            <p:nvPicPr>
              <p:cNvPr id="126" name="Picture 7" descr="postit.png"/>
              <p:cNvPicPr>
                <a:picLocks noChangeAspect="1"/>
              </p:cNvPicPr>
              <p:nvPr/>
            </p:nvPicPr>
            <p:blipFill>
              <a:blip r:embed="rId16" cstate="screen"/>
              <a:srcRect/>
              <a:stretch>
                <a:fillRect/>
              </a:stretch>
            </p:blipFill>
            <p:spPr bwMode="auto">
              <a:xfrm>
                <a:off x="2743200" y="2209801"/>
                <a:ext cx="2590800" cy="685800"/>
              </a:xfrm>
              <a:prstGeom prst="rect">
                <a:avLst/>
              </a:prstGeom>
              <a:noFill/>
              <a:ln w="9525">
                <a:noFill/>
                <a:miter lim="800000"/>
                <a:headEnd/>
                <a:tailEnd/>
              </a:ln>
            </p:spPr>
          </p:pic>
          <p:sp>
            <p:nvSpPr>
              <p:cNvPr id="127" name="TextBox 8"/>
              <p:cNvSpPr txBox="1">
                <a:spLocks noChangeArrowheads="1"/>
              </p:cNvSpPr>
              <p:nvPr/>
            </p:nvSpPr>
            <p:spPr bwMode="auto">
              <a:xfrm>
                <a:off x="2971800" y="2209800"/>
                <a:ext cx="2076450" cy="646114"/>
              </a:xfrm>
              <a:prstGeom prst="rect">
                <a:avLst/>
              </a:prstGeom>
              <a:noFill/>
              <a:ln w="9525">
                <a:noFill/>
                <a:miter lim="800000"/>
                <a:headEnd/>
                <a:tailEnd/>
              </a:ln>
            </p:spPr>
            <p:txBody>
              <a:bodyPr wrap="none">
                <a:spAutoFit/>
              </a:bodyPr>
              <a:lstStyle/>
              <a:p>
                <a:pPr>
                  <a:defRPr/>
                </a:pPr>
                <a:r>
                  <a:rPr lang="en-US" dirty="0">
                    <a:solidFill>
                      <a:schemeClr val="bg1">
                        <a:lumMod val="50000"/>
                      </a:schemeClr>
                    </a:solidFill>
                    <a:latin typeface="Calibri" pitchFamily="34" charset="0"/>
                  </a:rPr>
                  <a:t>SSID: Bob’s Network</a:t>
                </a:r>
              </a:p>
              <a:p>
                <a:pPr>
                  <a:defRPr/>
                </a:pPr>
                <a:r>
                  <a:rPr lang="en-US" dirty="0">
                    <a:solidFill>
                      <a:schemeClr val="bg1">
                        <a:lumMod val="50000"/>
                      </a:schemeClr>
                    </a:solidFill>
                    <a:latin typeface="Calibri" pitchFamily="34" charset="0"/>
                  </a:rPr>
                  <a:t>Secret: 0x2384949…</a:t>
                </a:r>
              </a:p>
            </p:txBody>
          </p:sp>
        </p:grpSp>
        <p:grpSp>
          <p:nvGrpSpPr>
            <p:cNvPr id="123" name="Group 30"/>
            <p:cNvGrpSpPr>
              <a:grpSpLocks/>
            </p:cNvGrpSpPr>
            <p:nvPr/>
          </p:nvGrpSpPr>
          <p:grpSpPr bwMode="auto">
            <a:xfrm>
              <a:off x="5018088" y="2176463"/>
              <a:ext cx="2590800" cy="685800"/>
              <a:chOff x="2743200" y="2209800"/>
              <a:chExt cx="2590800" cy="685801"/>
            </a:xfrm>
          </p:grpSpPr>
          <p:pic>
            <p:nvPicPr>
              <p:cNvPr id="124" name="Picture 31" descr="postit.png"/>
              <p:cNvPicPr>
                <a:picLocks noChangeAspect="1"/>
              </p:cNvPicPr>
              <p:nvPr/>
            </p:nvPicPr>
            <p:blipFill>
              <a:blip r:embed="rId16" cstate="screen"/>
              <a:srcRect/>
              <a:stretch>
                <a:fillRect/>
              </a:stretch>
            </p:blipFill>
            <p:spPr bwMode="auto">
              <a:xfrm>
                <a:off x="2743200" y="2209801"/>
                <a:ext cx="2590800" cy="685800"/>
              </a:xfrm>
              <a:prstGeom prst="rect">
                <a:avLst/>
              </a:prstGeom>
              <a:noFill/>
              <a:ln w="9525">
                <a:noFill/>
                <a:miter lim="800000"/>
                <a:headEnd/>
                <a:tailEnd/>
              </a:ln>
            </p:spPr>
          </p:pic>
          <p:sp>
            <p:nvSpPr>
              <p:cNvPr id="125" name="TextBox 32"/>
              <p:cNvSpPr txBox="1">
                <a:spLocks noChangeArrowheads="1"/>
              </p:cNvSpPr>
              <p:nvPr/>
            </p:nvSpPr>
            <p:spPr bwMode="auto">
              <a:xfrm>
                <a:off x="2971800" y="2209800"/>
                <a:ext cx="1981200" cy="646113"/>
              </a:xfrm>
              <a:prstGeom prst="rect">
                <a:avLst/>
              </a:prstGeom>
              <a:noFill/>
              <a:ln w="9525">
                <a:noFill/>
                <a:miter lim="800000"/>
                <a:headEnd/>
                <a:tailEnd/>
              </a:ln>
            </p:spPr>
            <p:txBody>
              <a:bodyPr>
                <a:spAutoFit/>
              </a:bodyPr>
              <a:lstStyle/>
              <a:p>
                <a:pPr>
                  <a:defRPr/>
                </a:pPr>
                <a:r>
                  <a:rPr lang="en-US" dirty="0">
                    <a:solidFill>
                      <a:schemeClr val="bg1">
                        <a:lumMod val="50000"/>
                      </a:schemeClr>
                    </a:solidFill>
                    <a:latin typeface="Calibri" pitchFamily="34" charset="0"/>
                  </a:rPr>
                  <a:t>Username: Alice</a:t>
                </a:r>
              </a:p>
              <a:p>
                <a:pPr>
                  <a:defRPr/>
                </a:pPr>
                <a:r>
                  <a:rPr lang="en-US" dirty="0">
                    <a:solidFill>
                      <a:schemeClr val="bg1">
                        <a:lumMod val="50000"/>
                      </a:schemeClr>
                    </a:solidFill>
                    <a:latin typeface="Calibri" pitchFamily="34" charset="0"/>
                  </a:rPr>
                  <a:t>Secret: 0x348190…</a:t>
                </a:r>
              </a:p>
            </p:txBody>
          </p:sp>
        </p:grpSp>
      </p:grpSp>
      <p:pic>
        <p:nvPicPr>
          <p:cNvPr id="128" name="Picture 48" descr="psp.png"/>
          <p:cNvPicPr>
            <a:picLocks noChangeAspect="1"/>
          </p:cNvPicPr>
          <p:nvPr/>
        </p:nvPicPr>
        <p:blipFill>
          <a:blip r:embed="rId4"/>
          <a:srcRect/>
          <a:stretch>
            <a:fillRect/>
          </a:stretch>
        </p:blipFill>
        <p:spPr bwMode="auto">
          <a:xfrm>
            <a:off x="990600" y="2590800"/>
            <a:ext cx="712788" cy="538163"/>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29" name="Picture 48" descr="psp.png"/>
          <p:cNvPicPr>
            <a:picLocks noChangeAspect="1"/>
          </p:cNvPicPr>
          <p:nvPr/>
        </p:nvPicPr>
        <p:blipFill>
          <a:blip r:embed="rId17"/>
          <a:srcRect/>
          <a:stretch>
            <a:fillRect/>
          </a:stretch>
        </p:blipFill>
        <p:spPr bwMode="auto">
          <a:xfrm>
            <a:off x="7543800" y="2590800"/>
            <a:ext cx="712788" cy="538163"/>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3" name="Rectangle 92"/>
          <p:cNvSpPr/>
          <p:nvPr/>
        </p:nvSpPr>
        <p:spPr>
          <a:xfrm>
            <a:off x="0" y="0"/>
            <a:ext cx="9144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9" name="Title 1"/>
          <p:cNvSpPr>
            <a:spLocks noGrp="1"/>
          </p:cNvSpPr>
          <p:nvPr>
            <p:ph type="title"/>
          </p:nvPr>
        </p:nvSpPr>
        <p:spPr/>
        <p:txBody>
          <a:bodyPr/>
          <a:lstStyle/>
          <a:p>
            <a:pPr eaLnBrk="1" hangingPunct="1"/>
            <a:r>
              <a:rPr lang="en-US" b="1" dirty="0" smtClean="0"/>
              <a:t>Fundamental Problem</a:t>
            </a:r>
          </a:p>
        </p:txBody>
      </p:sp>
      <p:grpSp>
        <p:nvGrpSpPr>
          <p:cNvPr id="35" name="Group 99"/>
          <p:cNvGrpSpPr>
            <a:grpSpLocks/>
          </p:cNvGrpSpPr>
          <p:nvPr/>
        </p:nvGrpSpPr>
        <p:grpSpPr bwMode="auto">
          <a:xfrm>
            <a:off x="609600" y="3505200"/>
            <a:ext cx="6324600" cy="838200"/>
            <a:chOff x="609600" y="3505200"/>
            <a:chExt cx="6324600" cy="838200"/>
          </a:xfrm>
          <a:effectLst>
            <a:outerShdw blurRad="50800" dist="38100" dir="2700000" algn="tl" rotWithShape="0">
              <a:prstClr val="black">
                <a:alpha val="40000"/>
              </a:prstClr>
            </a:outerShdw>
          </a:effectLst>
        </p:grpSpPr>
        <p:sp>
          <p:nvSpPr>
            <p:cNvPr id="36" name="Rectangle 35"/>
            <p:cNvSpPr/>
            <p:nvPr/>
          </p:nvSpPr>
          <p:spPr>
            <a:xfrm>
              <a:off x="609600" y="3505200"/>
              <a:ext cx="1828800" cy="8382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Discover</a:t>
              </a:r>
              <a:endParaRPr lang="en-US" sz="2800" dirty="0">
                <a:solidFill>
                  <a:schemeClr val="tx1"/>
                </a:solidFill>
              </a:endParaRPr>
            </a:p>
          </p:txBody>
        </p:sp>
        <p:grpSp>
          <p:nvGrpSpPr>
            <p:cNvPr id="37" name="Group 26"/>
            <p:cNvGrpSpPr>
              <a:grpSpLocks/>
            </p:cNvGrpSpPr>
            <p:nvPr/>
          </p:nvGrpSpPr>
          <p:grpSpPr bwMode="auto">
            <a:xfrm>
              <a:off x="2667000" y="3505202"/>
              <a:ext cx="3962400" cy="381000"/>
              <a:chOff x="2744714" y="3352116"/>
              <a:chExt cx="3962400" cy="381311"/>
            </a:xfrm>
          </p:grpSpPr>
          <p:sp>
            <p:nvSpPr>
              <p:cNvPr id="41" name="Rectangle 40"/>
              <p:cNvSpPr/>
              <p:nvPr/>
            </p:nvSpPr>
            <p:spPr bwMode="auto">
              <a:xfrm>
                <a:off x="2744714" y="3352116"/>
                <a:ext cx="1600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probe</a:t>
                </a:r>
                <a:endParaRPr lang="en-US" dirty="0">
                  <a:solidFill>
                    <a:schemeClr val="tx1"/>
                  </a:solidFill>
                </a:endParaRPr>
              </a:p>
            </p:txBody>
          </p:sp>
          <p:sp>
            <p:nvSpPr>
              <p:cNvPr id="43" name="Rectangle 42"/>
              <p:cNvSpPr/>
              <p:nvPr/>
            </p:nvSpPr>
            <p:spPr bwMode="auto">
              <a:xfrm>
                <a:off x="4344914" y="3352116"/>
                <a:ext cx="2362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Is Bob’s Network here?</a:t>
                </a:r>
              </a:p>
            </p:txBody>
          </p:sp>
        </p:grpSp>
        <p:grpSp>
          <p:nvGrpSpPr>
            <p:cNvPr id="38" name="Group 27"/>
            <p:cNvGrpSpPr>
              <a:grpSpLocks/>
            </p:cNvGrpSpPr>
            <p:nvPr/>
          </p:nvGrpSpPr>
          <p:grpSpPr bwMode="auto">
            <a:xfrm>
              <a:off x="2971800" y="3962402"/>
              <a:ext cx="3962400" cy="381000"/>
              <a:chOff x="2744714" y="3352488"/>
              <a:chExt cx="3962400" cy="381311"/>
            </a:xfrm>
          </p:grpSpPr>
          <p:sp>
            <p:nvSpPr>
              <p:cNvPr id="39" name="Rectangle 38"/>
              <p:cNvSpPr/>
              <p:nvPr/>
            </p:nvSpPr>
            <p:spPr bwMode="auto">
              <a:xfrm>
                <a:off x="2744714" y="3352488"/>
                <a:ext cx="1600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beacon</a:t>
                </a:r>
                <a:endParaRPr lang="en-US" dirty="0">
                  <a:solidFill>
                    <a:schemeClr val="tx1"/>
                  </a:solidFill>
                </a:endParaRPr>
              </a:p>
            </p:txBody>
          </p:sp>
          <p:sp>
            <p:nvSpPr>
              <p:cNvPr id="40" name="Rectangle 39"/>
              <p:cNvSpPr/>
              <p:nvPr/>
            </p:nvSpPr>
            <p:spPr bwMode="auto">
              <a:xfrm>
                <a:off x="4344914" y="3352488"/>
                <a:ext cx="236220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Bob’s Network is here</a:t>
                </a:r>
              </a:p>
            </p:txBody>
          </p:sp>
        </p:grpSp>
      </p:grpSp>
      <p:grpSp>
        <p:nvGrpSpPr>
          <p:cNvPr id="83" name="Group 25"/>
          <p:cNvGrpSpPr>
            <a:grpSpLocks/>
          </p:cNvGrpSpPr>
          <p:nvPr/>
        </p:nvGrpSpPr>
        <p:grpSpPr bwMode="auto">
          <a:xfrm>
            <a:off x="7467600" y="4572000"/>
            <a:ext cx="1072580" cy="935634"/>
            <a:chOff x="6400800" y="1066800"/>
            <a:chExt cx="1826910" cy="1593651"/>
          </a:xfrm>
          <a:effectLst>
            <a:outerShdw blurRad="50800" dist="38100" dir="2700000" algn="tl" rotWithShape="0">
              <a:prstClr val="black">
                <a:alpha val="40000"/>
              </a:prstClr>
            </a:outerShdw>
          </a:effectLst>
        </p:grpSpPr>
        <p:pic>
          <p:nvPicPr>
            <p:cNvPr id="84" name="Picture 22" descr="tp.png"/>
            <p:cNvPicPr>
              <a:picLocks noChangeAspect="1"/>
            </p:cNvPicPr>
            <p:nvPr/>
          </p:nvPicPr>
          <p:blipFill>
            <a:blip r:embed="rId18" cstate="screen"/>
            <a:srcRect/>
            <a:stretch>
              <a:fillRect/>
            </a:stretch>
          </p:blipFill>
          <p:spPr bwMode="auto">
            <a:xfrm>
              <a:off x="6781800" y="1447800"/>
              <a:ext cx="1434788" cy="1212651"/>
            </a:xfrm>
            <a:prstGeom prst="rect">
              <a:avLst/>
            </a:prstGeom>
            <a:noFill/>
            <a:ln w="9525">
              <a:noFill/>
              <a:miter lim="800000"/>
              <a:headEnd/>
              <a:tailEnd/>
            </a:ln>
          </p:spPr>
        </p:pic>
        <p:pic>
          <p:nvPicPr>
            <p:cNvPr id="85" name="Picture 68" descr="devil"/>
            <p:cNvPicPr>
              <a:picLocks noChangeAspect="1" noChangeArrowheads="1"/>
            </p:cNvPicPr>
            <p:nvPr/>
          </p:nvPicPr>
          <p:blipFill>
            <a:blip r:embed="rId19" cstate="screen"/>
            <a:srcRect/>
            <a:stretch>
              <a:fillRect/>
            </a:stretch>
          </p:blipFill>
          <p:spPr bwMode="auto">
            <a:xfrm flipH="1">
              <a:off x="6400800" y="1066800"/>
              <a:ext cx="1140354" cy="1089024"/>
            </a:xfrm>
            <a:prstGeom prst="rect">
              <a:avLst/>
            </a:prstGeom>
            <a:noFill/>
            <a:ln w="9525">
              <a:noFill/>
              <a:miter lim="800000"/>
              <a:headEnd/>
              <a:tailEnd/>
            </a:ln>
          </p:spPr>
        </p:pic>
        <p:sp>
          <p:nvSpPr>
            <p:cNvPr id="86" name="Text Box 18"/>
            <p:cNvSpPr txBox="1">
              <a:spLocks noChangeArrowheads="1"/>
            </p:cNvSpPr>
            <p:nvPr/>
          </p:nvSpPr>
          <p:spPr bwMode="auto">
            <a:xfrm rot="374540">
              <a:off x="7263343" y="1612926"/>
              <a:ext cx="964367" cy="340751"/>
            </a:xfrm>
            <a:prstGeom prst="rect">
              <a:avLst/>
            </a:prstGeom>
            <a:noFill/>
            <a:ln w="9525">
              <a:noFill/>
              <a:miter lim="800000"/>
              <a:headEnd/>
              <a:tailEnd/>
            </a:ln>
          </p:spPr>
          <p:txBody>
            <a:bodyPr wrap="none">
              <a:spAutoFit/>
            </a:bodyPr>
            <a:lstStyle/>
            <a:p>
              <a:r>
                <a:rPr lang="en-US" sz="700" b="1" dirty="0" err="1">
                  <a:solidFill>
                    <a:srgbClr val="00FF00"/>
                  </a:solidFill>
                  <a:latin typeface="Courier New" pitchFamily="49" charset="0"/>
                </a:rPr>
                <a:t>tcpdump</a:t>
              </a:r>
              <a:endParaRPr lang="en-US" sz="700" b="1" dirty="0">
                <a:solidFill>
                  <a:srgbClr val="00FF00"/>
                </a:solidFill>
                <a:latin typeface="Courier New" pitchFamily="49" charset="0"/>
              </a:endParaRPr>
            </a:p>
          </p:txBody>
        </p:sp>
      </p:grpSp>
      <p:grpSp>
        <p:nvGrpSpPr>
          <p:cNvPr id="87" name="Group 86"/>
          <p:cNvGrpSpPr/>
          <p:nvPr/>
        </p:nvGrpSpPr>
        <p:grpSpPr>
          <a:xfrm>
            <a:off x="7620000" y="3568514"/>
            <a:ext cx="1066800" cy="815788"/>
            <a:chOff x="7620000" y="3568514"/>
            <a:chExt cx="1066800" cy="815788"/>
          </a:xfrm>
          <a:effectLst>
            <a:outerShdw blurRad="50800" dist="38100" dir="2700000" algn="tl" rotWithShape="0">
              <a:prstClr val="black">
                <a:alpha val="40000"/>
              </a:prstClr>
            </a:outerShdw>
          </a:effectLst>
        </p:grpSpPr>
        <p:sp>
          <p:nvSpPr>
            <p:cNvPr id="88" name="Cloud Callout 87"/>
            <p:cNvSpPr/>
            <p:nvPr/>
          </p:nvSpPr>
          <p:spPr bwMode="auto">
            <a:xfrm>
              <a:off x="7620000" y="3568514"/>
              <a:ext cx="1066800" cy="815788"/>
            </a:xfrm>
            <a:prstGeom prst="cloudCallou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a:lstStyle/>
            <a:p>
              <a:pPr defTabSz="457200" hangingPunct="0">
                <a:lnSpc>
                  <a:spcPct val="104000"/>
                </a:lnSpc>
                <a:buClr>
                  <a:srgbClr val="000000"/>
                </a:buClr>
                <a:buSzPct val="45000"/>
                <a:buFont typeface="Wingdings" charset="2"/>
                <a:buNone/>
                <a:defRPr/>
              </a:pPr>
              <a:endParaRPr lang="en-US">
                <a:latin typeface="Arial" charset="0"/>
                <a:ea typeface="+mn-ea"/>
                <a:cs typeface="+mn-cs"/>
              </a:endParaRPr>
            </a:p>
          </p:txBody>
        </p:sp>
        <p:pic>
          <p:nvPicPr>
            <p:cNvPr id="89" name="Picture 868" descr="Lightbulb.jpg"/>
            <p:cNvPicPr>
              <a:picLocks noChangeAspect="1"/>
            </p:cNvPicPr>
            <p:nvPr/>
          </p:nvPicPr>
          <p:blipFill>
            <a:blip r:embed="rId20" cstate="screen"/>
            <a:srcRect/>
            <a:stretch>
              <a:fillRect/>
            </a:stretch>
          </p:blipFill>
          <p:spPr bwMode="auto">
            <a:xfrm>
              <a:off x="8001000" y="3733800"/>
              <a:ext cx="374941" cy="444127"/>
            </a:xfrm>
            <a:prstGeom prst="rect">
              <a:avLst/>
            </a:prstGeom>
            <a:noFill/>
            <a:ln w="9525">
              <a:noFill/>
              <a:miter lim="800000"/>
              <a:headEnd/>
              <a:tailEnd/>
            </a:ln>
          </p:spPr>
        </p:pic>
      </p:grpSp>
      <p:grpSp>
        <p:nvGrpSpPr>
          <p:cNvPr id="44" name="Group 100"/>
          <p:cNvGrpSpPr>
            <a:grpSpLocks/>
          </p:cNvGrpSpPr>
          <p:nvPr/>
        </p:nvGrpSpPr>
        <p:grpSpPr bwMode="auto">
          <a:xfrm>
            <a:off x="609600" y="4572000"/>
            <a:ext cx="6400800" cy="838200"/>
            <a:chOff x="609600" y="4571316"/>
            <a:chExt cx="6400726" cy="838884"/>
          </a:xfrm>
          <a:effectLst>
            <a:outerShdw blurRad="50800" dist="38100" dir="2700000" algn="tl" rotWithShape="0">
              <a:prstClr val="black">
                <a:alpha val="40000"/>
              </a:prstClr>
            </a:outerShdw>
          </a:effectLst>
        </p:grpSpPr>
        <p:sp>
          <p:nvSpPr>
            <p:cNvPr id="45" name="Rectangle 44"/>
            <p:cNvSpPr/>
            <p:nvPr/>
          </p:nvSpPr>
          <p:spPr bwMode="auto">
            <a:xfrm>
              <a:off x="2666976" y="4571316"/>
              <a:ext cx="1600182"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auth</a:t>
              </a:r>
              <a:endParaRPr lang="en-US" dirty="0">
                <a:solidFill>
                  <a:schemeClr val="tx1"/>
                </a:solidFill>
              </a:endParaRPr>
            </a:p>
          </p:txBody>
        </p:sp>
        <p:sp>
          <p:nvSpPr>
            <p:cNvPr id="47" name="Rectangle 46"/>
            <p:cNvSpPr/>
            <p:nvPr/>
          </p:nvSpPr>
          <p:spPr bwMode="auto">
            <a:xfrm>
              <a:off x="4267158" y="4571316"/>
              <a:ext cx="2362173" cy="381311"/>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Proof that I’m Alice </a:t>
              </a:r>
            </a:p>
          </p:txBody>
        </p:sp>
        <p:sp>
          <p:nvSpPr>
            <p:cNvPr id="49" name="Rectangle 48"/>
            <p:cNvSpPr/>
            <p:nvPr/>
          </p:nvSpPr>
          <p:spPr bwMode="auto">
            <a:xfrm>
              <a:off x="3047972" y="5028889"/>
              <a:ext cx="1600182"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a:t>
              </a:r>
              <a:r>
                <a:rPr lang="en-US" dirty="0" smtClean="0">
                  <a:solidFill>
                    <a:schemeClr val="tx1"/>
                  </a:solidFill>
                </a:rPr>
                <a:t>auth</a:t>
              </a:r>
              <a:endParaRPr lang="en-US" dirty="0">
                <a:solidFill>
                  <a:schemeClr val="tx1"/>
                </a:solidFill>
              </a:endParaRPr>
            </a:p>
          </p:txBody>
        </p:sp>
        <p:sp>
          <p:nvSpPr>
            <p:cNvPr id="52" name="Rectangle 51"/>
            <p:cNvSpPr/>
            <p:nvPr/>
          </p:nvSpPr>
          <p:spPr bwMode="auto">
            <a:xfrm>
              <a:off x="4648153" y="5028889"/>
              <a:ext cx="2362173"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Proof that I’m Bob</a:t>
              </a:r>
            </a:p>
          </p:txBody>
        </p:sp>
        <p:sp>
          <p:nvSpPr>
            <p:cNvPr id="55" name="Rectangle 54"/>
            <p:cNvSpPr/>
            <p:nvPr/>
          </p:nvSpPr>
          <p:spPr>
            <a:xfrm>
              <a:off x="609600" y="45713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Authenticate</a:t>
              </a:r>
            </a:p>
            <a:p>
              <a:pPr algn="ctr">
                <a:defRPr/>
              </a:pPr>
              <a:r>
                <a:rPr lang="en-US" sz="2400" dirty="0">
                  <a:solidFill>
                    <a:schemeClr val="tx1"/>
                  </a:solidFill>
                </a:rPr>
                <a:t>and Bind</a:t>
              </a:r>
            </a:p>
          </p:txBody>
        </p:sp>
      </p:grpSp>
      <p:grpSp>
        <p:nvGrpSpPr>
          <p:cNvPr id="56" name="Group 101"/>
          <p:cNvGrpSpPr>
            <a:grpSpLocks/>
          </p:cNvGrpSpPr>
          <p:nvPr/>
        </p:nvGrpSpPr>
        <p:grpSpPr bwMode="auto">
          <a:xfrm>
            <a:off x="609600" y="5638800"/>
            <a:ext cx="6400800" cy="838200"/>
            <a:chOff x="609600" y="5638116"/>
            <a:chExt cx="6400726" cy="838884"/>
          </a:xfrm>
          <a:effectLst>
            <a:outerShdw blurRad="50800" dist="38100" dir="2700000" algn="tl" rotWithShape="0">
              <a:prstClr val="black">
                <a:alpha val="40000"/>
              </a:prstClr>
            </a:outerShdw>
          </a:effectLst>
        </p:grpSpPr>
        <p:sp>
          <p:nvSpPr>
            <p:cNvPr id="57" name="Rectangle 56"/>
            <p:cNvSpPr/>
            <p:nvPr/>
          </p:nvSpPr>
          <p:spPr bwMode="auto">
            <a:xfrm>
              <a:off x="2666976" y="5638116"/>
              <a:ext cx="1752580"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header  </a:t>
              </a:r>
            </a:p>
          </p:txBody>
        </p:sp>
        <p:sp>
          <p:nvSpPr>
            <p:cNvPr id="60" name="Rectangle 59"/>
            <p:cNvSpPr/>
            <p:nvPr/>
          </p:nvSpPr>
          <p:spPr bwMode="auto">
            <a:xfrm>
              <a:off x="4419556" y="5638116"/>
              <a:ext cx="2209774" cy="381311"/>
            </a:xfrm>
            <a:prstGeom prst="rect">
              <a:avLst/>
            </a:prstGeom>
            <a:blipFill>
              <a:blip r:embed="rId21"/>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61" name="Rectangle 60"/>
            <p:cNvSpPr/>
            <p:nvPr/>
          </p:nvSpPr>
          <p:spPr bwMode="auto">
            <a:xfrm>
              <a:off x="3047972" y="6095689"/>
              <a:ext cx="1676381" cy="381311"/>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solidFill>
                    <a:schemeClr val="tx1"/>
                  </a:solidFill>
                </a:rPr>
                <a:t>802.11 header  </a:t>
              </a:r>
            </a:p>
          </p:txBody>
        </p:sp>
        <p:sp>
          <p:nvSpPr>
            <p:cNvPr id="62" name="Rectangle 61"/>
            <p:cNvSpPr/>
            <p:nvPr/>
          </p:nvSpPr>
          <p:spPr bwMode="auto">
            <a:xfrm>
              <a:off x="4724352" y="6095689"/>
              <a:ext cx="2285974" cy="381311"/>
            </a:xfrm>
            <a:prstGeom prst="rect">
              <a:avLst/>
            </a:prstGeom>
            <a:blipFill>
              <a:blip r:embed="rId21"/>
              <a:tile tx="0" ty="0" sx="100000" sy="100000" flip="none" algn="tl"/>
            </a:blip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solidFill>
                  <a:schemeClr val="bg1">
                    <a:lumMod val="50000"/>
                  </a:schemeClr>
                </a:solidFill>
              </a:endParaRPr>
            </a:p>
          </p:txBody>
        </p:sp>
        <p:sp>
          <p:nvSpPr>
            <p:cNvPr id="63" name="Rectangle 62"/>
            <p:cNvSpPr/>
            <p:nvPr/>
          </p:nvSpPr>
          <p:spPr>
            <a:xfrm>
              <a:off x="609600" y="5638116"/>
              <a:ext cx="1828779" cy="8388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Send Data</a:t>
              </a:r>
              <a:endParaRPr lang="en-US" sz="2800" dirty="0">
                <a:solidFill>
                  <a:schemeClr val="tx1"/>
                </a:solidFill>
              </a:endParaRPr>
            </a:p>
          </p:txBody>
        </p:sp>
      </p:grpSp>
      <p:sp>
        <p:nvSpPr>
          <p:cNvPr id="96" name="Rectangle 95"/>
          <p:cNvSpPr/>
          <p:nvPr/>
        </p:nvSpPr>
        <p:spPr>
          <a:xfrm>
            <a:off x="609600" y="1524000"/>
            <a:ext cx="8001000" cy="1077218"/>
          </a:xfrm>
          <a:prstGeom prst="rect">
            <a:avLst/>
          </a:prstGeom>
          <a:solidFill>
            <a:schemeClr val="tx2">
              <a:lumMod val="20000"/>
              <a:lumOff val="80000"/>
            </a:schemeClr>
          </a:solidFill>
          <a:ln w="38100">
            <a:noFill/>
          </a:ln>
          <a:effectLst>
            <a:outerShdw blurRad="50800" dist="38100" dir="2700000" algn="tl" rotWithShape="0">
              <a:prstClr val="black">
                <a:alpha val="40000"/>
              </a:prstClr>
            </a:outerShdw>
          </a:effectLst>
        </p:spPr>
        <p:txBody>
          <a:bodyPr wrap="square">
            <a:spAutoFit/>
          </a:bodyPr>
          <a:lstStyle/>
          <a:p>
            <a:pPr algn="ctr">
              <a:defRPr/>
            </a:pPr>
            <a:r>
              <a:rPr lang="en-US" sz="3200" dirty="0" smtClean="0">
                <a:latin typeface="+mj-lt"/>
              </a:rPr>
              <a:t>Many exposed bits are (or can be used as) identifiers that are linked </a:t>
            </a:r>
            <a:r>
              <a:rPr lang="en-US" sz="3200" dirty="0">
                <a:latin typeface="+mj-lt"/>
              </a:rPr>
              <a:t>over time</a:t>
            </a:r>
          </a:p>
        </p:txBody>
      </p:sp>
      <p:grpSp>
        <p:nvGrpSpPr>
          <p:cNvPr id="64" name="Group 156"/>
          <p:cNvGrpSpPr>
            <a:grpSpLocks/>
          </p:cNvGrpSpPr>
          <p:nvPr/>
        </p:nvGrpSpPr>
        <p:grpSpPr bwMode="auto">
          <a:xfrm>
            <a:off x="4267200" y="3505200"/>
            <a:ext cx="2743200" cy="1905000"/>
            <a:chOff x="4267200" y="3505200"/>
            <a:chExt cx="2743200" cy="1905000"/>
          </a:xfrm>
          <a:effectLst/>
        </p:grpSpPr>
        <p:sp>
          <p:nvSpPr>
            <p:cNvPr id="67" name="Rectangle 66"/>
            <p:cNvSpPr/>
            <p:nvPr/>
          </p:nvSpPr>
          <p:spPr bwMode="auto">
            <a:xfrm>
              <a:off x="4267200" y="35052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smtClean="0"/>
                <a:t>Is Bob’s Network here?</a:t>
              </a:r>
              <a:endParaRPr lang="en-US" sz="2000" dirty="0"/>
            </a:p>
          </p:txBody>
        </p:sp>
        <p:sp>
          <p:nvSpPr>
            <p:cNvPr id="68" name="Rectangle 67"/>
            <p:cNvSpPr/>
            <p:nvPr/>
          </p:nvSpPr>
          <p:spPr bwMode="auto">
            <a:xfrm>
              <a:off x="4648200" y="50292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Proof that I’m Bob</a:t>
              </a:r>
            </a:p>
          </p:txBody>
        </p:sp>
        <p:sp>
          <p:nvSpPr>
            <p:cNvPr id="69" name="Rectangle 68"/>
            <p:cNvSpPr/>
            <p:nvPr/>
          </p:nvSpPr>
          <p:spPr bwMode="auto">
            <a:xfrm>
              <a:off x="4572000" y="3962400"/>
              <a:ext cx="23622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dirty="0"/>
                <a:t>Bob’s Network is here</a:t>
              </a:r>
            </a:p>
          </p:txBody>
        </p:sp>
      </p:grpSp>
      <p:sp>
        <p:nvSpPr>
          <p:cNvPr id="132" name="Rectangle 131"/>
          <p:cNvSpPr/>
          <p:nvPr/>
        </p:nvSpPr>
        <p:spPr bwMode="auto">
          <a:xfrm>
            <a:off x="2667000" y="5638800"/>
            <a:ext cx="17526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a:t>MAC </a:t>
            </a:r>
            <a:r>
              <a:rPr lang="en-US" sz="1400" dirty="0" err="1"/>
              <a:t>addr</a:t>
            </a:r>
            <a:r>
              <a:rPr lang="en-US" sz="1400" dirty="0"/>
              <a:t>, </a:t>
            </a:r>
            <a:r>
              <a:rPr lang="en-US" sz="1400" dirty="0" err="1"/>
              <a:t>seqno</a:t>
            </a:r>
            <a:r>
              <a:rPr lang="en-US" sz="1400" dirty="0"/>
              <a:t>, …</a:t>
            </a:r>
          </a:p>
        </p:txBody>
      </p:sp>
      <p:sp>
        <p:nvSpPr>
          <p:cNvPr id="133" name="Rectangle 132"/>
          <p:cNvSpPr/>
          <p:nvPr/>
        </p:nvSpPr>
        <p:spPr bwMode="auto">
          <a:xfrm>
            <a:off x="2971800" y="6096000"/>
            <a:ext cx="1752600" cy="381000"/>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en-US" sz="1400" dirty="0"/>
              <a:t>MAC </a:t>
            </a:r>
            <a:r>
              <a:rPr lang="en-US" sz="1400" dirty="0" err="1"/>
              <a:t>addr</a:t>
            </a:r>
            <a:r>
              <a:rPr lang="en-US" sz="1400" dirty="0"/>
              <a:t>, </a:t>
            </a:r>
            <a:r>
              <a:rPr lang="en-US" sz="1400" dirty="0" err="1"/>
              <a:t>seqno</a:t>
            </a:r>
            <a:r>
              <a:rPr lang="en-US" sz="1400" dirty="0"/>
              <a:t>, …</a:t>
            </a:r>
          </a:p>
        </p:txBody>
      </p:sp>
      <p:sp>
        <p:nvSpPr>
          <p:cNvPr id="42" name="Slide Number Placeholder 41"/>
          <p:cNvSpPr>
            <a:spLocks noGrp="1"/>
          </p:cNvSpPr>
          <p:nvPr>
            <p:ph type="sldNum" sz="quarter" idx="12"/>
          </p:nvPr>
        </p:nvSpPr>
        <p:spPr/>
        <p:txBody>
          <a:bodyPr/>
          <a:lstStyle/>
          <a:p>
            <a:pPr>
              <a:defRPr/>
            </a:pPr>
            <a:fld id="{1EA08B95-DD47-473B-8614-AEDCD6CE6D97}" type="slidenum">
              <a:rPr lang="en-US">
                <a:solidFill>
                  <a:schemeClr val="bg1">
                    <a:lumMod val="50000"/>
                  </a:schemeClr>
                </a:solidFill>
              </a:rPr>
              <a:pPr>
                <a:defRPr/>
              </a:pPr>
              <a:t>9</a:t>
            </a:fld>
            <a:endParaRPr lang="en-US" dirty="0">
              <a:solidFill>
                <a:schemeClr val="bg1">
                  <a:lumMod val="50000"/>
                </a:schemeClr>
              </a:solidFill>
            </a:endParaRPr>
          </a:p>
        </p:txBody>
      </p:sp>
    </p:spTree>
  </p:cSld>
  <p:clrMapOvr>
    <a:masterClrMapping/>
  </p:clrMapOvr>
  <p:transition advTm="21481">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5.1"/>
</p:tagLst>
</file>

<file path=ppt/tags/tag2.xml><?xml version="1.0" encoding="utf-8"?>
<p:tagLst xmlns:a="http://schemas.openxmlformats.org/drawingml/2006/main" xmlns:r="http://schemas.openxmlformats.org/officeDocument/2006/relationships" xmlns:p="http://schemas.openxmlformats.org/presentationml/2006/main">
  <p:tag name="TIMING" val="|27"/>
</p:tagLst>
</file>

<file path=ppt/tags/tag3.xml><?xml version="1.0" encoding="utf-8"?>
<p:tagLst xmlns:a="http://schemas.openxmlformats.org/drawingml/2006/main" xmlns:r="http://schemas.openxmlformats.org/officeDocument/2006/relationships" xmlns:p="http://schemas.openxmlformats.org/presentationml/2006/main">
  <p:tag name="TIMING" val="|23.7"/>
</p:tagLst>
</file>

<file path=ppt/tags/tag4.xml><?xml version="1.0" encoding="utf-8"?>
<p:tagLst xmlns:a="http://schemas.openxmlformats.org/drawingml/2006/main" xmlns:r="http://schemas.openxmlformats.org/officeDocument/2006/relationships" xmlns:p="http://schemas.openxmlformats.org/presentationml/2006/main">
  <p:tag name="TIMING" val="|28.9|53.3"/>
</p:tagLst>
</file>

<file path=ppt/tags/tag5.xml><?xml version="1.0" encoding="utf-8"?>
<p:tagLst xmlns:a="http://schemas.openxmlformats.org/drawingml/2006/main" xmlns:r="http://schemas.openxmlformats.org/officeDocument/2006/relationships" xmlns:p="http://schemas.openxmlformats.org/presentationml/2006/main">
  <p:tag name="TIMING" val="|42.2"/>
</p:tagLst>
</file>

<file path=ppt/tags/tag6.xml><?xml version="1.0" encoding="utf-8"?>
<p:tagLst xmlns:a="http://schemas.openxmlformats.org/drawingml/2006/main" xmlns:r="http://schemas.openxmlformats.org/officeDocument/2006/relationships" xmlns:p="http://schemas.openxmlformats.org/presentationml/2006/main">
  <p:tag name="TIMING" val="|52.8"/>
</p:tagLst>
</file>

<file path=ppt/tags/tag7.xml><?xml version="1.0" encoding="utf-8"?>
<p:tagLst xmlns:a="http://schemas.openxmlformats.org/drawingml/2006/main" xmlns:r="http://schemas.openxmlformats.org/officeDocument/2006/relationships" xmlns:p="http://schemas.openxmlformats.org/presentationml/2006/main">
  <p:tag name="TIMING" val="|52.8"/>
</p:tagLst>
</file>

<file path=ppt/tags/tag8.xml><?xml version="1.0" encoding="utf-8"?>
<p:tagLst xmlns:a="http://schemas.openxmlformats.org/drawingml/2006/main" xmlns:r="http://schemas.openxmlformats.org/officeDocument/2006/relationships" xmlns:p="http://schemas.openxmlformats.org/presentationml/2006/main">
  <p:tag name="TIMING" val="|75.5"/>
</p:tagLst>
</file>

<file path=ppt/tags/tag9.xml><?xml version="1.0" encoding="utf-8"?>
<p:tagLst xmlns:a="http://schemas.openxmlformats.org/drawingml/2006/main" xmlns:r="http://schemas.openxmlformats.org/officeDocument/2006/relationships" xmlns:p="http://schemas.openxmlformats.org/presentationml/2006/main">
  <p:tag name="TIMING" val="|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12064</TotalTime>
  <Words>3867</Words>
  <Application>Microsoft Office PowerPoint</Application>
  <PresentationFormat>On-screen Show (4:3)</PresentationFormat>
  <Paragraphs>872</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Improving Wireless Privacy with an Identifier-Free Link Layer Protocol</vt:lpstr>
      <vt:lpstr>      Our Wireless World</vt:lpstr>
      <vt:lpstr>Best Security Practices</vt:lpstr>
      <vt:lpstr>Privacy Problems Remain</vt:lpstr>
      <vt:lpstr>Problem: Long-Term Linking</vt:lpstr>
      <vt:lpstr>Problem: Long-Term Linking</vt:lpstr>
      <vt:lpstr>Problem: Short-Term Linking</vt:lpstr>
      <vt:lpstr>Problem: Short-Term Linking</vt:lpstr>
      <vt:lpstr>Fundamental Problem</vt:lpstr>
      <vt:lpstr>Goal: Make All Bits Appear Random</vt:lpstr>
      <vt:lpstr>Challenge: Filtering without Identifiers</vt:lpstr>
      <vt:lpstr>Talk Overview</vt:lpstr>
      <vt:lpstr>Goal: This Protocol</vt:lpstr>
      <vt:lpstr>Design Requirements</vt:lpstr>
      <vt:lpstr>Solution Summary</vt:lpstr>
      <vt:lpstr>Straw man: MAC Pseudonyms</vt:lpstr>
      <vt:lpstr>Solution Summary</vt:lpstr>
      <vt:lpstr>Straw man: Encrypt Everything</vt:lpstr>
      <vt:lpstr>Straw man: Public Key Protocol</vt:lpstr>
      <vt:lpstr>Straw man: Symmetric Key Protocol</vt:lpstr>
      <vt:lpstr>Solution Summary</vt:lpstr>
      <vt:lpstr>SlyFi</vt:lpstr>
      <vt:lpstr>SlyFi</vt:lpstr>
      <vt:lpstr>SlyFi: Data Transport</vt:lpstr>
      <vt:lpstr>SlyFi: Discovery/Binding</vt:lpstr>
      <vt:lpstr>SlyFi: Discovery/Binding</vt:lpstr>
      <vt:lpstr>SlyFi: Other Protocol Details</vt:lpstr>
      <vt:lpstr>Performance Evaluation</vt:lpstr>
      <vt:lpstr>Discovery/Binding Time</vt:lpstr>
      <vt:lpstr>Data Throughput</vt:lpstr>
      <vt:lpstr>Solution Summary</vt:lpstr>
      <vt:lpstr>Conclusion</vt:lpstr>
      <vt:lpstr>====== CONTEXT ======</vt:lpstr>
      <vt:lpstr>Related Work</vt:lpstr>
      <vt:lpstr>802.11w: Protected Management Frames</vt:lpstr>
      <vt:lpstr>Why not GSM Pseudonyms?</vt:lpstr>
      <vt:lpstr>PHY Layer and Timing Signatures</vt:lpstr>
      <vt:lpstr>Linking with Signal Strength</vt:lpstr>
      <vt:lpstr>Why not Time for Data Transport?</vt:lpstr>
      <vt:lpstr>Future Work</vt:lpstr>
      <vt:lpstr>Packet Format</vt:lpstr>
      <vt:lpstr>Protocol Timing Diagram</vt:lpstr>
      <vt:lpstr>Other Protocol Details</vt:lpstr>
      <vt:lpstr>====== TRYST EVAL ======</vt:lpstr>
      <vt:lpstr>Link Setup Failures</vt:lpstr>
      <vt:lpstr>Link Setup Time vs. # Probes</vt:lpstr>
      <vt:lpstr>Link Setup Time Breakdown</vt:lpstr>
      <vt:lpstr>Token Computation Time</vt:lpstr>
      <vt:lpstr>====== SHROUD EVAL ======</vt:lpstr>
      <vt:lpstr>Data Throughput vs. Packet Size</vt:lpstr>
      <vt:lpstr>Data Throughput vs. # Associations</vt:lpstr>
      <vt:lpstr>Data Transport Time Breakdown</vt:lpstr>
      <vt:lpstr>Latency vs. Packet Size</vt:lpstr>
      <vt:lpstr>====== MEASUREMENTS ======</vt:lpstr>
      <vt:lpstr>Empirical Stream Interleaving</vt:lpstr>
      <vt:lpstr>Empirical Background Probe Rate</vt:lpstr>
      <vt:lpstr>Empirical # Saved Network Names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Wireless Privacy with an Identifier-Free Link Layer Protocol</dc:title>
  <dc:creator>jeffpang</dc:creator>
  <cp:lastModifiedBy>jeffpang</cp:lastModifiedBy>
  <cp:revision>804</cp:revision>
  <dcterms:created xsi:type="dcterms:W3CDTF">2008-06-05T17:15:16Z</dcterms:created>
  <dcterms:modified xsi:type="dcterms:W3CDTF">2008-06-21T06:38:46Z</dcterms:modified>
</cp:coreProperties>
</file>