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tiff" ContentType="image/tif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57" r:id="rId3"/>
    <p:sldId id="276" r:id="rId4"/>
    <p:sldId id="258" r:id="rId5"/>
    <p:sldId id="267" r:id="rId6"/>
    <p:sldId id="268" r:id="rId7"/>
    <p:sldId id="259" r:id="rId8"/>
    <p:sldId id="260" r:id="rId9"/>
    <p:sldId id="261" r:id="rId10"/>
    <p:sldId id="274" r:id="rId11"/>
    <p:sldId id="263" r:id="rId12"/>
    <p:sldId id="262" r:id="rId13"/>
    <p:sldId id="264" r:id="rId14"/>
    <p:sldId id="270" r:id="rId15"/>
    <p:sldId id="271" r:id="rId16"/>
    <p:sldId id="275"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AD331B"/>
    <a:srgbClr val="E2AC00"/>
    <a:srgbClr val="00FF00"/>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7" autoAdjust="0"/>
    <p:restoredTop sz="65667" autoAdjust="0"/>
  </p:normalViewPr>
  <p:slideViewPr>
    <p:cSldViewPr>
      <p:cViewPr varScale="1">
        <p:scale>
          <a:sx n="50" d="100"/>
          <a:sy n="50" d="100"/>
        </p:scale>
        <p:origin x="-1728" y="-102"/>
      </p:cViewPr>
      <p:guideLst>
        <p:guide orient="horz" pos="2160"/>
        <p:guide pos="2880"/>
      </p:guideLst>
    </p:cSldViewPr>
  </p:slideViewPr>
  <p:outlineViewPr>
    <p:cViewPr>
      <p:scale>
        <a:sx n="33" d="100"/>
        <a:sy n="33" d="100"/>
      </p:scale>
      <p:origin x="0" y="12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firstSliceAng val="0"/>
      </c:pieChart>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ser>
          <c:idx val="0"/>
          <c:order val="0"/>
          <c:dPt>
            <c:idx val="0"/>
            <c:sp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l="100000" t="100000"/>
                </a:path>
                <a:tileRect r="-100000" b="-100000"/>
              </a:gradFill>
            </c:spPr>
          </c:dPt>
          <c:dPt>
            <c:idx val="1"/>
            <c:spPr>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lin ang="0" scaled="1"/>
                <a:tileRect/>
              </a:gradFill>
            </c:spPr>
          </c:dPt>
          <c:dPt>
            <c:idx val="2"/>
            <c:spPr>
              <a:gradFill flip="none" rotWithShape="1">
                <a:gsLst>
                  <a:gs pos="0">
                    <a:srgbClr val="99FF33">
                      <a:shade val="30000"/>
                      <a:satMod val="115000"/>
                    </a:srgbClr>
                  </a:gs>
                  <a:gs pos="50000">
                    <a:srgbClr val="99FF33">
                      <a:shade val="67500"/>
                      <a:satMod val="115000"/>
                    </a:srgbClr>
                  </a:gs>
                  <a:gs pos="100000">
                    <a:srgbClr val="99FF33">
                      <a:shade val="100000"/>
                      <a:satMod val="115000"/>
                    </a:srgbClr>
                  </a:gs>
                </a:gsLst>
                <a:path path="circle">
                  <a:fillToRect r="100000" b="100000"/>
                </a:path>
                <a:tileRect l="-100000" t="-100000"/>
              </a:gradFill>
            </c:spPr>
          </c:dPt>
          <c:val>
            <c:numRef>
              <c:f>Sheet1!$J$6:$J$8</c:f>
              <c:numCache>
                <c:formatCode>General</c:formatCode>
                <c:ptCount val="3"/>
                <c:pt idx="0">
                  <c:v>87</c:v>
                </c:pt>
                <c:pt idx="1">
                  <c:v>10</c:v>
                </c:pt>
                <c:pt idx="2">
                  <c:v>18</c:v>
                </c:pt>
              </c:numCache>
            </c:numRef>
          </c:val>
        </c:ser>
        <c:firstSliceAng val="0"/>
      </c:pieChart>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ser>
          <c:idx val="0"/>
          <c:order val="0"/>
          <c:dPt>
            <c:idx val="0"/>
            <c:sp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c:spPr>
          </c:dPt>
          <c:dPt>
            <c:idx val="1"/>
            <c:spPr>
              <a:gradFill flip="none" rotWithShape="1">
                <a:gsLst>
                  <a:gs pos="0">
                    <a:srgbClr val="0033CC">
                      <a:shade val="30000"/>
                      <a:satMod val="115000"/>
                    </a:srgbClr>
                  </a:gs>
                  <a:gs pos="50000">
                    <a:srgbClr val="0033CC">
                      <a:shade val="67500"/>
                      <a:satMod val="115000"/>
                    </a:srgbClr>
                  </a:gs>
                  <a:gs pos="100000">
                    <a:srgbClr val="0033CC">
                      <a:shade val="100000"/>
                      <a:satMod val="115000"/>
                    </a:srgbClr>
                  </a:gs>
                </a:gsLst>
                <a:lin ang="0" scaled="1"/>
                <a:tileRect/>
              </a:gradFill>
            </c:spPr>
          </c:dPt>
          <c:dPt>
            <c:idx val="2"/>
            <c:spPr>
              <a:solidFill>
                <a:schemeClr val="bg1"/>
              </a:solidFill>
            </c:spPr>
          </c:dPt>
          <c:cat>
            <c:strRef>
              <c:f>Sheet1!$H$6:$H$8</c:f>
              <c:strCache>
                <c:ptCount val="3"/>
                <c:pt idx="0">
                  <c:v>Comcast</c:v>
                </c:pt>
                <c:pt idx="1">
                  <c:v>Verizon DSL</c:v>
                </c:pt>
                <c:pt idx="2">
                  <c:v>Others</c:v>
                </c:pt>
              </c:strCache>
            </c:strRef>
          </c:cat>
          <c:val>
            <c:numRef>
              <c:f>Sheet1!$I$6:$I$8</c:f>
              <c:numCache>
                <c:formatCode>General</c:formatCode>
                <c:ptCount val="3"/>
                <c:pt idx="0">
                  <c:v>49</c:v>
                </c:pt>
                <c:pt idx="1">
                  <c:v>24</c:v>
                </c:pt>
                <c:pt idx="2">
                  <c:v>7</c:v>
                </c:pt>
              </c:numCache>
            </c:numRef>
          </c:val>
        </c:ser>
        <c:firstSliceAng val="0"/>
      </c:pieChart>
    </c:plotArea>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76988C-984C-46B6-AC43-EA4E7AF1D330}" type="datetimeFigureOut">
              <a:rPr lang="en-US" smtClean="0"/>
              <a:pPr/>
              <a:t>10/21/2008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8C244-7413-4D6E-9056-5D96410F8CE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AF6265-4336-4B9F-AB47-04373C79CFD9}" type="datetimeFigureOut">
              <a:rPr lang="en-US" smtClean="0"/>
              <a:pPr/>
              <a:t>10/21/2008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D6E154-D2D1-45B1-BC68-1724A063D1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Hello, I’m </a:t>
            </a:r>
            <a:r>
              <a:rPr lang="en-US" sz="1200" kern="1200" dirty="0" err="1" smtClean="0">
                <a:solidFill>
                  <a:schemeClr val="tx1"/>
                </a:solidFill>
                <a:latin typeface="+mn-lt"/>
                <a:ea typeface="+mn-ea"/>
                <a:cs typeface="+mn-cs"/>
              </a:rPr>
              <a:t>dongsu</a:t>
            </a:r>
            <a:r>
              <a:rPr lang="en-US" sz="1200" kern="1200" dirty="0" smtClean="0">
                <a:solidFill>
                  <a:schemeClr val="tx1"/>
                </a:solidFill>
                <a:latin typeface="+mn-lt"/>
                <a:ea typeface="+mn-ea"/>
                <a:cs typeface="+mn-cs"/>
              </a:rPr>
              <a:t> Han and I would like to present Mark-and-Sweep, a measurement tool and its results on residential networks.</a:t>
            </a:r>
          </a:p>
          <a:p>
            <a:r>
              <a:rPr lang="en-US" sz="1200" kern="1200" dirty="0" smtClean="0">
                <a:solidFill>
                  <a:schemeClr val="tx1"/>
                </a:solidFill>
                <a:latin typeface="+mn-lt"/>
                <a:ea typeface="+mn-ea"/>
                <a:cs typeface="+mn-cs"/>
              </a:rPr>
              <a:t>This is a joint work with Intel.</a:t>
            </a:r>
          </a:p>
          <a:p>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list of results that</a:t>
            </a:r>
            <a:r>
              <a:rPr lang="en-US" baseline="0" dirty="0" smtClean="0"/>
              <a:t> mark-and-sweep provides.</a:t>
            </a:r>
            <a:endParaRPr lang="en-US" dirty="0" smtClean="0"/>
          </a:p>
          <a:p>
            <a:r>
              <a:rPr lang="en-US" dirty="0" smtClean="0"/>
              <a:t>Mark-and-Sweep</a:t>
            </a:r>
            <a:r>
              <a:rPr lang="en-US" baseline="0" dirty="0" smtClean="0"/>
              <a:t> provides d</a:t>
            </a:r>
            <a:r>
              <a:rPr lang="en-US" dirty="0" smtClean="0"/>
              <a:t>etailed</a:t>
            </a:r>
            <a:r>
              <a:rPr lang="en-US" baseline="0" dirty="0" smtClean="0"/>
              <a:t> view of various components including broadband, wireless, and configuration aspects in neighborhood networks. Other approaches such as Internet based measurements do not provide such diverse views in neighborhood level of details.</a:t>
            </a:r>
          </a:p>
          <a:p>
            <a:r>
              <a:rPr lang="en-US" baseline="0" dirty="0" smtClean="0"/>
              <a:t>Also studies on wireless APs, broadband properties, and types of NATs used have been done in separately. But our approach allows us to cover all these aspects.</a:t>
            </a:r>
          </a:p>
          <a:p>
            <a:r>
              <a:rPr lang="en-US" baseline="0" dirty="0" smtClean="0"/>
              <a:t>We present the first few and refer you to the paper for the rest.</a:t>
            </a:r>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Using</a:t>
            </a:r>
            <a:r>
              <a:rPr lang="en-US" sz="1200" kern="1200" baseline="0" dirty="0" smtClean="0">
                <a:solidFill>
                  <a:schemeClr val="tx1"/>
                </a:solidFill>
                <a:latin typeface="+mn-lt"/>
                <a:ea typeface="+mn-ea"/>
                <a:cs typeface="+mn-cs"/>
              </a:rPr>
              <a:t> domain names</a:t>
            </a:r>
            <a:r>
              <a:rPr lang="en-US" sz="1200" kern="1200" dirty="0" smtClean="0">
                <a:solidFill>
                  <a:schemeClr val="tx1"/>
                </a:solidFill>
                <a:latin typeface="+mn-lt"/>
                <a:ea typeface="+mn-ea"/>
                <a:cs typeface="+mn-cs"/>
              </a:rPr>
              <a:t>, we identified ISPs and the types of technology they use. </a:t>
            </a:r>
          </a:p>
          <a:p>
            <a:r>
              <a:rPr lang="en-US" sz="1200" kern="1200" dirty="0" smtClean="0">
                <a:solidFill>
                  <a:schemeClr val="tx1"/>
                </a:solidFill>
                <a:latin typeface="+mn-lt"/>
                <a:ea typeface="+mn-ea"/>
                <a:cs typeface="+mn-cs"/>
              </a:rPr>
              <a:t>Comcast and Verizon were the dominant ISPs in both neighborhoods. In RMT,  17% of open APs were subscribed to Verizon </a:t>
            </a:r>
            <a:r>
              <a:rPr lang="en-US" sz="1200" kern="1200" dirty="0" err="1" smtClean="0">
                <a:solidFill>
                  <a:schemeClr val="tx1"/>
                </a:solidFill>
                <a:latin typeface="+mn-lt"/>
                <a:ea typeface="+mn-ea"/>
                <a:cs typeface="+mn-cs"/>
              </a:rPr>
              <a:t>FiOS</a:t>
            </a:r>
            <a:r>
              <a:rPr lang="en-US" sz="1200" kern="1200" dirty="0" smtClean="0">
                <a:solidFill>
                  <a:schemeClr val="tx1"/>
                </a:solidFill>
                <a:latin typeface="+mn-lt"/>
                <a:ea typeface="+mn-ea"/>
                <a:cs typeface="+mn-cs"/>
              </a:rPr>
              <a:t> . </a:t>
            </a:r>
          </a:p>
          <a:p>
            <a:r>
              <a:rPr lang="en-US" sz="1200" kern="1200" dirty="0" smtClean="0">
                <a:solidFill>
                  <a:schemeClr val="tx1"/>
                </a:solidFill>
                <a:latin typeface="+mn-lt"/>
                <a:ea typeface="+mn-ea"/>
                <a:cs typeface="+mn-cs"/>
              </a:rPr>
              <a:t>As a whole, the open APs offer diverse access to the dominant ISPs.</a:t>
            </a:r>
          </a:p>
          <a:p>
            <a:r>
              <a:rPr lang="en-US" sz="1200" kern="1200" dirty="0" smtClean="0">
                <a:solidFill>
                  <a:schemeClr val="tx1"/>
                </a:solidFill>
                <a:latin typeface="+mn-lt"/>
                <a:ea typeface="+mn-ea"/>
                <a:cs typeface="+mn-cs"/>
              </a:rPr>
              <a:t>In SQ, open APs covered 98% of the area and RMT 48%. </a:t>
            </a:r>
          </a:p>
          <a:p>
            <a:r>
              <a:rPr lang="en-US" sz="1200" kern="1200" dirty="0" smtClean="0">
                <a:solidFill>
                  <a:schemeClr val="tx1"/>
                </a:solidFill>
                <a:latin typeface="+mn-lt"/>
                <a:ea typeface="+mn-ea"/>
                <a:cs typeface="+mn-cs"/>
              </a:rPr>
              <a:t>Note that these</a:t>
            </a:r>
            <a:r>
              <a:rPr lang="en-US" sz="1200" kern="1200" baseline="0" dirty="0" smtClean="0">
                <a:solidFill>
                  <a:schemeClr val="tx1"/>
                </a:solidFill>
                <a:latin typeface="+mn-lt"/>
                <a:ea typeface="+mn-ea"/>
                <a:cs typeface="+mn-cs"/>
              </a:rPr>
              <a:t> are just a fraction of all APs. </a:t>
            </a:r>
          </a:p>
          <a:p>
            <a:r>
              <a:rPr lang="en-US" sz="1200" kern="1200" baseline="0" dirty="0" smtClean="0">
                <a:solidFill>
                  <a:schemeClr val="tx1"/>
                </a:solidFill>
                <a:latin typeface="+mn-lt"/>
                <a:ea typeface="+mn-ea"/>
                <a:cs typeface="+mn-cs"/>
              </a:rPr>
              <a:t>Fraction of deployed APs cover significant area if not all.</a:t>
            </a:r>
          </a:p>
          <a:p>
            <a:r>
              <a:rPr lang="en-US" sz="1200" kern="1200" baseline="0" dirty="0" smtClean="0">
                <a:solidFill>
                  <a:schemeClr val="tx1"/>
                </a:solidFill>
                <a:latin typeface="+mn-lt"/>
                <a:ea typeface="+mn-ea"/>
                <a:cs typeface="+mn-cs"/>
              </a:rPr>
              <a:t>This suggest that major ISPs potentially have this capability to cover the whole neighborhood through their customer’s AP.</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1D6E154-D2D1-45B1-BC68-1724A063D1A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both neighbors, 30% of APs were unencrypted. </a:t>
            </a:r>
          </a:p>
          <a:p>
            <a:r>
              <a:rPr lang="en-US" sz="1200" kern="1200" dirty="0" smtClean="0">
                <a:solidFill>
                  <a:schemeClr val="tx1"/>
                </a:solidFill>
                <a:latin typeface="+mn-lt"/>
                <a:ea typeface="+mn-ea"/>
                <a:cs typeface="+mn-cs"/>
              </a:rPr>
              <a:t>When we break down the APs with security setting by vendors using the MAC address, we see that 60~70% of APs are encrypted regardless of the vendor with one exception. </a:t>
            </a:r>
          </a:p>
          <a:p>
            <a:r>
              <a:rPr lang="en-US" sz="1200" kern="1200" dirty="0" smtClean="0">
                <a:solidFill>
                  <a:schemeClr val="tx1"/>
                </a:solidFill>
                <a:latin typeface="+mn-lt"/>
                <a:ea typeface="+mn-ea"/>
                <a:cs typeface="+mn-cs"/>
              </a:rPr>
              <a:t>APs from </a:t>
            </a:r>
            <a:r>
              <a:rPr lang="en-US" sz="1200" kern="1200" dirty="0" err="1" smtClean="0">
                <a:solidFill>
                  <a:schemeClr val="tx1"/>
                </a:solidFill>
                <a:latin typeface="+mn-lt"/>
                <a:ea typeface="+mn-ea"/>
                <a:cs typeface="+mn-cs"/>
              </a:rPr>
              <a:t>Actiontec</a:t>
            </a:r>
            <a:r>
              <a:rPr lang="en-US" sz="1200" kern="1200" dirty="0" smtClean="0">
                <a:solidFill>
                  <a:schemeClr val="tx1"/>
                </a:solidFill>
                <a:latin typeface="+mn-lt"/>
                <a:ea typeface="+mn-ea"/>
                <a:cs typeface="+mn-cs"/>
              </a:rPr>
              <a:t> Electronics were almost always encrypted. This fact was intriguing because other vendors such as Apple, also ships with encryption by default, but do not achieve the same fraction when deployed. The key difference is that </a:t>
            </a:r>
            <a:r>
              <a:rPr lang="en-US" sz="1200" kern="1200" dirty="0" err="1" smtClean="0">
                <a:solidFill>
                  <a:schemeClr val="tx1"/>
                </a:solidFill>
                <a:latin typeface="+mn-lt"/>
                <a:ea typeface="+mn-ea"/>
                <a:cs typeface="+mn-cs"/>
              </a:rPr>
              <a:t>Actiontec</a:t>
            </a:r>
            <a:r>
              <a:rPr lang="en-US" sz="1200" kern="1200" dirty="0" smtClean="0">
                <a:solidFill>
                  <a:schemeClr val="tx1"/>
                </a:solidFill>
                <a:latin typeface="+mn-lt"/>
                <a:ea typeface="+mn-ea"/>
                <a:cs typeface="+mn-cs"/>
              </a:rPr>
              <a:t> partners with Verizon and installs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pre-configured APs to their customers. </a:t>
            </a:r>
          </a:p>
          <a:p>
            <a:r>
              <a:rPr lang="en-US" sz="1200" kern="1200" baseline="0" dirty="0" smtClean="0">
                <a:solidFill>
                  <a:schemeClr val="tx1"/>
                </a:solidFill>
                <a:latin typeface="+mn-lt"/>
                <a:ea typeface="+mn-ea"/>
                <a:cs typeface="+mn-cs"/>
              </a:rPr>
              <a:t>  This suggests that ISP driven deployments can influence home network settings.</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also looked at the DNS that home users use going through the DHCP lease information.</a:t>
            </a:r>
            <a:r>
              <a:rPr lang="en-US" sz="1200" kern="1200" baseline="0" dirty="0" smtClean="0">
                <a:solidFill>
                  <a:schemeClr val="tx1"/>
                </a:solidFill>
                <a:latin typeface="+mn-lt"/>
                <a:ea typeface="+mn-ea"/>
                <a:cs typeface="+mn-cs"/>
              </a:rPr>
              <a:t> We </a:t>
            </a:r>
            <a:r>
              <a:rPr lang="en-US" sz="1200" kern="1200" dirty="0" smtClean="0">
                <a:solidFill>
                  <a:schemeClr val="tx1"/>
                </a:solidFill>
                <a:latin typeface="+mn-lt"/>
                <a:ea typeface="+mn-ea"/>
                <a:cs typeface="+mn-cs"/>
              </a:rPr>
              <a:t>found evidence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most home users do not change the DNS setting. 53% of DHCP servers advertise a remote DNS, and 47% advertise local DNS in</a:t>
            </a:r>
            <a:r>
              <a:rPr lang="en-US" sz="1200" kern="1200" baseline="0" dirty="0" smtClean="0">
                <a:solidFill>
                  <a:schemeClr val="tx1"/>
                </a:solidFill>
                <a:latin typeface="+mn-lt"/>
                <a:ea typeface="+mn-ea"/>
                <a:cs typeface="+mn-cs"/>
              </a:rPr>
              <a:t> private address space</a:t>
            </a:r>
            <a:r>
              <a:rPr lang="en-US" sz="1200" kern="1200" dirty="0" smtClean="0">
                <a:solidFill>
                  <a:schemeClr val="tx1"/>
                </a:solidFill>
                <a:latin typeface="+mn-lt"/>
                <a:ea typeface="+mn-ea"/>
                <a:cs typeface="+mn-cs"/>
              </a:rPr>
              <a:t>. It had strong correlation with vendors. 99% of remote DNS are provided by their upstream ISP. We further studied the location of DNS and found that 97.5% of them were either collocated or located in neighboring states.</a:t>
            </a:r>
          </a:p>
          <a:p>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D6E154-D2D1-45B1-BC68-1724A063D1A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Mark-and-Sweep</a:t>
            </a:r>
            <a:r>
              <a:rPr lang="en-US" baseline="0" dirty="0" smtClean="0"/>
              <a:t> provides d</a:t>
            </a:r>
            <a:r>
              <a:rPr lang="en-US" dirty="0" smtClean="0"/>
              <a:t>etailed</a:t>
            </a:r>
            <a:r>
              <a:rPr lang="en-US" baseline="0" dirty="0" smtClean="0"/>
              <a:t> view of various components including broadband, wireless, and configuration aspects in neighborhood networks. Internet based measurements do not provide such diverse views in neighborhood level of details.</a:t>
            </a:r>
          </a:p>
          <a:p>
            <a:r>
              <a:rPr lang="en-US" baseline="0" dirty="0" smtClean="0"/>
              <a:t>Also studies on wireless APs, broadband properties, and types of NAT have been done in separately. But our approach allows us to cover all these aspects.</a:t>
            </a:r>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Residential</a:t>
            </a:r>
            <a:r>
              <a:rPr lang="en-US" sz="1200" kern="1200" baseline="0" dirty="0" smtClean="0">
                <a:solidFill>
                  <a:schemeClr val="tx1"/>
                </a:solidFill>
                <a:latin typeface="+mn-lt"/>
                <a:ea typeface="+mn-ea"/>
                <a:cs typeface="+mn-cs"/>
              </a:rPr>
              <a:t> networks typically consist of b</a:t>
            </a:r>
            <a:r>
              <a:rPr lang="en-US" sz="1200" kern="1200" dirty="0" smtClean="0">
                <a:solidFill>
                  <a:schemeClr val="tx1"/>
                </a:solidFill>
                <a:latin typeface="+mn-lt"/>
                <a:ea typeface="+mn-ea"/>
                <a:cs typeface="+mn-cs"/>
              </a:rPr>
              <a:t>roadband</a:t>
            </a:r>
            <a:r>
              <a:rPr lang="en-US" sz="1200" kern="1200" baseline="0" dirty="0" smtClean="0">
                <a:solidFill>
                  <a:schemeClr val="tx1"/>
                </a:solidFill>
                <a:latin typeface="+mn-lt"/>
                <a:ea typeface="+mn-ea"/>
                <a:cs typeface="+mn-cs"/>
              </a:rPr>
              <a:t> connection and wireless access points.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goal is to characterize this residential Internet connectivity</a:t>
            </a:r>
            <a:r>
              <a:rPr lang="en-US" sz="1200" kern="1200" baseline="0" dirty="0" smtClean="0">
                <a:solidFill>
                  <a:schemeClr val="tx1"/>
                </a:solidFill>
                <a:latin typeface="+mn-lt"/>
                <a:ea typeface="+mn-ea"/>
                <a:cs typeface="+mn-cs"/>
              </a:rPr>
              <a:t> and the environment in which home users connect to the Internet. Specifically we want to answer questions like,</a:t>
            </a:r>
            <a:endParaRPr lang="en-US" sz="1200" kern="120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What are the types, bandwidth of the last-mile links? </a:t>
            </a:r>
          </a:p>
          <a:p>
            <a:r>
              <a:rPr lang="en-US" sz="1200" i="1" kern="1200" dirty="0" smtClean="0">
                <a:solidFill>
                  <a:schemeClr val="tx1"/>
                </a:solidFill>
                <a:latin typeface="+mn-lt"/>
                <a:ea typeface="+mn-ea"/>
                <a:cs typeface="+mn-cs"/>
              </a:rPr>
              <a:t>  How</a:t>
            </a:r>
            <a:r>
              <a:rPr lang="en-US" sz="1200" i="1" kern="1200" baseline="0" dirty="0" smtClean="0">
                <a:solidFill>
                  <a:schemeClr val="tx1"/>
                </a:solidFill>
                <a:latin typeface="+mn-lt"/>
                <a:ea typeface="+mn-ea"/>
                <a:cs typeface="+mn-cs"/>
              </a:rPr>
              <a:t> much coverage do wireless APs provide in neighborhoods?</a:t>
            </a:r>
          </a:p>
          <a:p>
            <a:r>
              <a:rPr lang="en-US" sz="1200" i="1" kern="1200" baseline="0" dirty="0" smtClean="0">
                <a:solidFill>
                  <a:schemeClr val="tx1"/>
                </a:solidFill>
                <a:latin typeface="+mn-lt"/>
                <a:ea typeface="+mn-ea"/>
                <a:cs typeface="+mn-cs"/>
              </a:rPr>
              <a:t>  What the typical configuration of home networks?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Three types of approaches have been taken to characterize residential</a:t>
            </a:r>
            <a:r>
              <a:rPr lang="en-US" sz="1200" kern="1200" baseline="0" dirty="0" smtClean="0">
                <a:solidFill>
                  <a:schemeClr val="tx1"/>
                </a:solidFill>
                <a:latin typeface="+mn-lt"/>
                <a:ea typeface="+mn-ea"/>
                <a:cs typeface="+mn-cs"/>
              </a:rPr>
              <a:t> connectivity</a:t>
            </a:r>
            <a:r>
              <a:rPr lang="en-US" sz="1200" kern="1200" dirty="0" smtClean="0">
                <a:solidFill>
                  <a:schemeClr val="tx1"/>
                </a:solidFill>
                <a:latin typeface="+mn-lt"/>
                <a:ea typeface="+mn-ea"/>
                <a:cs typeface="+mn-cs"/>
              </a:rPr>
              <a:t>. First, Internet-based measurement probes residential link from a remote internet site, and has been the largest in scale. However, Internet-based study suffers from measurement noise and inaccuracy since they are performed far from the target links. User-driven studies like </a:t>
            </a:r>
            <a:r>
              <a:rPr lang="en-US" sz="1200" kern="1200" dirty="0" err="1" smtClean="0">
                <a:solidFill>
                  <a:schemeClr val="tx1"/>
                </a:solidFill>
                <a:latin typeface="+mn-lt"/>
                <a:ea typeface="+mn-ea"/>
                <a:cs typeface="+mn-cs"/>
              </a:rPr>
              <a:t>NETI@home</a:t>
            </a:r>
            <a:r>
              <a:rPr lang="en-US" sz="1200" kern="1200" dirty="0" smtClean="0">
                <a:solidFill>
                  <a:schemeClr val="tx1"/>
                </a:solidFill>
                <a:latin typeface="+mn-lt"/>
                <a:ea typeface="+mn-ea"/>
                <a:cs typeface="+mn-cs"/>
              </a:rPr>
              <a:t>, improve accuracy, but require significant user participation. In this work, we use wireless access point which allows us to focus on the neighborhood-level connectivity. </a:t>
            </a:r>
          </a:p>
          <a:p>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Residential</a:t>
            </a:r>
            <a:r>
              <a:rPr lang="en-US" sz="1200" kern="1200" baseline="0" dirty="0" smtClean="0">
                <a:solidFill>
                  <a:schemeClr val="tx1"/>
                </a:solidFill>
                <a:latin typeface="+mn-lt"/>
                <a:ea typeface="+mn-ea"/>
                <a:cs typeface="+mn-cs"/>
              </a:rPr>
              <a:t> networks typically consist of b</a:t>
            </a:r>
            <a:r>
              <a:rPr lang="en-US" sz="1200" kern="1200" dirty="0" smtClean="0">
                <a:solidFill>
                  <a:schemeClr val="tx1"/>
                </a:solidFill>
                <a:latin typeface="+mn-lt"/>
                <a:ea typeface="+mn-ea"/>
                <a:cs typeface="+mn-cs"/>
              </a:rPr>
              <a:t>roadband</a:t>
            </a:r>
            <a:r>
              <a:rPr lang="en-US" sz="1200" kern="1200" baseline="0" dirty="0" smtClean="0">
                <a:solidFill>
                  <a:schemeClr val="tx1"/>
                </a:solidFill>
                <a:latin typeface="+mn-lt"/>
                <a:ea typeface="+mn-ea"/>
                <a:cs typeface="+mn-cs"/>
              </a:rPr>
              <a:t> connection and wireless access points.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goal is to characterize this residential Internet connectivity</a:t>
            </a:r>
            <a:r>
              <a:rPr lang="en-US" sz="1200" kern="1200" baseline="0" dirty="0" smtClean="0">
                <a:solidFill>
                  <a:schemeClr val="tx1"/>
                </a:solidFill>
                <a:latin typeface="+mn-lt"/>
                <a:ea typeface="+mn-ea"/>
                <a:cs typeface="+mn-cs"/>
              </a:rPr>
              <a:t> and the environment in which home users connect to the Internet. Specifically we want to answer questions like,</a:t>
            </a:r>
            <a:endParaRPr lang="en-US" sz="1200" kern="120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What are the types, bandwidth of the last-mile links? </a:t>
            </a:r>
          </a:p>
          <a:p>
            <a:r>
              <a:rPr lang="en-US" sz="1200" i="1" kern="1200" dirty="0" smtClean="0">
                <a:solidFill>
                  <a:schemeClr val="tx1"/>
                </a:solidFill>
                <a:latin typeface="+mn-lt"/>
                <a:ea typeface="+mn-ea"/>
                <a:cs typeface="+mn-cs"/>
              </a:rPr>
              <a:t>  How</a:t>
            </a:r>
            <a:r>
              <a:rPr lang="en-US" sz="1200" i="1" kern="1200" baseline="0" dirty="0" smtClean="0">
                <a:solidFill>
                  <a:schemeClr val="tx1"/>
                </a:solidFill>
                <a:latin typeface="+mn-lt"/>
                <a:ea typeface="+mn-ea"/>
                <a:cs typeface="+mn-cs"/>
              </a:rPr>
              <a:t> much coverage do wireless APs provide in neighborhoods?</a:t>
            </a:r>
          </a:p>
          <a:p>
            <a:r>
              <a:rPr lang="en-US" sz="1200" i="1" kern="1200" baseline="0" dirty="0" smtClean="0">
                <a:solidFill>
                  <a:schemeClr val="tx1"/>
                </a:solidFill>
                <a:latin typeface="+mn-lt"/>
                <a:ea typeface="+mn-ea"/>
                <a:cs typeface="+mn-cs"/>
              </a:rPr>
              <a:t>  What the typical configuration of home networks?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Three types of approaches have been taken to characterize residential</a:t>
            </a:r>
            <a:r>
              <a:rPr lang="en-US" sz="1200" kern="1200" baseline="0" dirty="0" smtClean="0">
                <a:solidFill>
                  <a:schemeClr val="tx1"/>
                </a:solidFill>
                <a:latin typeface="+mn-lt"/>
                <a:ea typeface="+mn-ea"/>
                <a:cs typeface="+mn-cs"/>
              </a:rPr>
              <a:t> connectivity</a:t>
            </a:r>
            <a:r>
              <a:rPr lang="en-US" sz="1200" kern="1200" dirty="0" smtClean="0">
                <a:solidFill>
                  <a:schemeClr val="tx1"/>
                </a:solidFill>
                <a:latin typeface="+mn-lt"/>
                <a:ea typeface="+mn-ea"/>
                <a:cs typeface="+mn-cs"/>
              </a:rPr>
              <a:t>. First, Internet-based measurement probes residential link from a remote internet site, and has been the largest in scale. However, Internet-based study suffers from measurement noise and inaccuracy since they are performed far from the target links. User-driven studies like </a:t>
            </a:r>
            <a:r>
              <a:rPr lang="en-US" sz="1200" kern="1200" dirty="0" err="1" smtClean="0">
                <a:solidFill>
                  <a:schemeClr val="tx1"/>
                </a:solidFill>
                <a:latin typeface="+mn-lt"/>
                <a:ea typeface="+mn-ea"/>
                <a:cs typeface="+mn-cs"/>
              </a:rPr>
              <a:t>NETI@home</a:t>
            </a:r>
            <a:r>
              <a:rPr lang="en-US" sz="1200" kern="1200" dirty="0" smtClean="0">
                <a:solidFill>
                  <a:schemeClr val="tx1"/>
                </a:solidFill>
                <a:latin typeface="+mn-lt"/>
                <a:ea typeface="+mn-ea"/>
                <a:cs typeface="+mn-cs"/>
              </a:rPr>
              <a:t>, improve accuracy, but require significant user participation. In this work, we use wireless access point which allows us to focus on the neighborhood-level connectivity. </a:t>
            </a:r>
          </a:p>
          <a:p>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1D6E154-D2D1-45B1-BC68-1724A063D1A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latin typeface="+mn-lt"/>
                <a:ea typeface="+mn-ea"/>
                <a:cs typeface="+mn-cs"/>
              </a:rPr>
              <a:t>Access point based measurement leverages open APs in the neighborhood. It would travel across the neighborhood to perform a set of active measurements</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for each AP. The active measurement takes time in order of minutes, so</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it</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has to be done in a stationary position. </a:t>
            </a:r>
          </a:p>
          <a:p>
            <a:r>
              <a:rPr lang="en-US" sz="1200" b="0" kern="1200" dirty="0" smtClean="0">
                <a:solidFill>
                  <a:schemeClr val="tx1"/>
                </a:solidFill>
                <a:latin typeface="+mn-lt"/>
                <a:ea typeface="+mn-ea"/>
                <a:cs typeface="+mn-cs"/>
              </a:rPr>
              <a:t>So the question is where</a:t>
            </a:r>
            <a:r>
              <a:rPr lang="en-US" sz="1200" b="0" kern="1200" baseline="0" dirty="0" smtClean="0">
                <a:solidFill>
                  <a:schemeClr val="tx1"/>
                </a:solidFill>
                <a:latin typeface="+mn-lt"/>
                <a:ea typeface="+mn-ea"/>
                <a:cs typeface="+mn-cs"/>
              </a:rPr>
              <a:t> and how </a:t>
            </a:r>
            <a:r>
              <a:rPr lang="en-US" sz="1200" b="0" kern="1200" dirty="0" smtClean="0">
                <a:solidFill>
                  <a:schemeClr val="tx1"/>
                </a:solidFill>
                <a:latin typeface="+mn-lt"/>
                <a:ea typeface="+mn-ea"/>
                <a:cs typeface="+mn-cs"/>
              </a:rPr>
              <a:t>to make these stops to perform the measurement. One strategy would be to stop when an AP is first seen.</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we call this measure-first.  Measure-first will perform the active measurements at the edge of coverage, where the connectivity can be easily lost. This makes the active measurement failure prone, and</a:t>
            </a:r>
            <a:r>
              <a:rPr lang="en-US" sz="1200" b="0" kern="1200" baseline="0" dirty="0" smtClean="0">
                <a:solidFill>
                  <a:schemeClr val="tx1"/>
                </a:solidFill>
                <a:latin typeface="+mn-lt"/>
                <a:ea typeface="+mn-ea"/>
                <a:cs typeface="+mn-cs"/>
              </a:rPr>
              <a:t> redoing the measurement when it fails can take more time</a:t>
            </a:r>
            <a:r>
              <a:rPr lang="en-US" sz="1200" b="0" kern="1200" dirty="0" smtClean="0">
                <a:solidFill>
                  <a:schemeClr val="tx1"/>
                </a:solidFill>
                <a:latin typeface="+mn-lt"/>
                <a:ea typeface="+mn-ea"/>
                <a:cs typeface="+mn-cs"/>
              </a:rPr>
              <a:t>. Even if it succeeds, throughput measurements will be much lower</a:t>
            </a:r>
            <a:r>
              <a:rPr lang="en-US" sz="1200" b="0" kern="1200" baseline="0" dirty="0" smtClean="0">
                <a:solidFill>
                  <a:schemeClr val="tx1"/>
                </a:solidFill>
                <a:latin typeface="+mn-lt"/>
                <a:ea typeface="+mn-ea"/>
                <a:cs typeface="+mn-cs"/>
              </a:rPr>
              <a:t> at the edge  than the measurements at the core, so </a:t>
            </a:r>
            <a:r>
              <a:rPr lang="en-US" sz="1200" b="0" kern="1200" dirty="0" smtClean="0">
                <a:solidFill>
                  <a:schemeClr val="tx1"/>
                </a:solidFill>
                <a:latin typeface="+mn-lt"/>
                <a:ea typeface="+mn-ea"/>
                <a:cs typeface="+mn-cs"/>
              </a:rPr>
              <a:t>you will have inaccurate</a:t>
            </a:r>
            <a:r>
              <a:rPr lang="en-US" sz="1200" b="0" kern="1200" baseline="0" dirty="0" smtClean="0">
                <a:solidFill>
                  <a:schemeClr val="tx1"/>
                </a:solidFill>
                <a:latin typeface="+mn-lt"/>
                <a:ea typeface="+mn-ea"/>
                <a:cs typeface="+mn-cs"/>
              </a:rPr>
              <a:t> view of the</a:t>
            </a:r>
            <a:r>
              <a:rPr lang="en-US" sz="1200" b="0" kern="1200" dirty="0" smtClean="0">
                <a:solidFill>
                  <a:schemeClr val="tx1"/>
                </a:solidFill>
                <a:latin typeface="+mn-lt"/>
                <a:ea typeface="+mn-ea"/>
                <a:cs typeface="+mn-cs"/>
              </a:rPr>
              <a:t> broadband link.   </a:t>
            </a:r>
          </a:p>
          <a:p>
            <a:r>
              <a:rPr lang="en-US" sz="1200" b="0" kern="1200" dirty="0" smtClean="0">
                <a:solidFill>
                  <a:schemeClr val="tx1"/>
                </a:solidFill>
                <a:latin typeface="+mn-lt"/>
                <a:ea typeface="+mn-ea"/>
                <a:cs typeface="+mn-cs"/>
              </a:rPr>
              <a:t> Another strategy would be to stop at every certain interval and perform the measurement every time. However, if the stops are too infrequent, we will miss some APs. Frequent stops may provide</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accuracy, but would require significant amount of time</a:t>
            </a:r>
            <a:r>
              <a:rPr lang="en-US" sz="1200" b="0" kern="1200" baseline="0" dirty="0" smtClean="0">
                <a:solidFill>
                  <a:schemeClr val="tx1"/>
                </a:solidFill>
                <a:latin typeface="+mn-lt"/>
                <a:ea typeface="+mn-ea"/>
                <a:cs typeface="+mn-cs"/>
              </a:rPr>
              <a:t> because measurements are repeated.</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So these approaches can be inaccurate or inefficient. </a:t>
            </a:r>
          </a:p>
          <a:p>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Our solution is to do two pass.</a:t>
            </a:r>
          </a:p>
          <a:p>
            <a:endParaRPr lang="en-US" b="0"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propose mark-and-sweep, a two pass method.</a:t>
            </a:r>
          </a:p>
          <a:p>
            <a:r>
              <a:rPr lang="en-US" sz="1200" kern="1200" dirty="0" smtClean="0">
                <a:solidFill>
                  <a:schemeClr val="tx1"/>
                </a:solidFill>
                <a:latin typeface="+mn-lt"/>
                <a:ea typeface="+mn-ea"/>
                <a:cs typeface="+mn-cs"/>
              </a:rPr>
              <a:t>In the first pass, we scan through the neighborhood without making a stop.</a:t>
            </a:r>
          </a:p>
          <a:p>
            <a:r>
              <a:rPr lang="en-US" sz="1200" kern="1200" dirty="0" smtClean="0">
                <a:solidFill>
                  <a:schemeClr val="tx1"/>
                </a:solidFill>
                <a:latin typeface="+mn-lt"/>
                <a:ea typeface="+mn-ea"/>
                <a:cs typeface="+mn-cs"/>
              </a:rPr>
              <a:t>APs send out beacons every 100ms, which is less than a meter when you travel at 20mph.</a:t>
            </a:r>
          </a:p>
          <a:p>
            <a:r>
              <a:rPr lang="en-US" sz="1200" kern="1200" dirty="0" smtClean="0">
                <a:solidFill>
                  <a:schemeClr val="tx1"/>
                </a:solidFill>
                <a:latin typeface="+mn-lt"/>
                <a:ea typeface="+mn-ea"/>
                <a:cs typeface="+mn-cs"/>
              </a:rPr>
              <a:t>We passively listen to all packets including these beacons at this stage. We record signal strength for each received packet and collect information for each AP. At the end, we basically have a signal map of the area.</a:t>
            </a:r>
          </a:p>
        </p:txBody>
      </p:sp>
      <p:sp>
        <p:nvSpPr>
          <p:cNvPr id="4" name="Slide Number Placeholder 3"/>
          <p:cNvSpPr>
            <a:spLocks noGrp="1"/>
          </p:cNvSpPr>
          <p:nvPr>
            <p:ph type="sldNum" sz="quarter" idx="10"/>
          </p:nvPr>
        </p:nvSpPr>
        <p:spPr/>
        <p:txBody>
          <a:bodyPr/>
          <a:lstStyle/>
          <a:p>
            <a:fld id="{A1D6E154-D2D1-45B1-BC68-1724A063D1A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between the two passes is where we do the planning. We prune secured APs that are using encryption, and prune the APs with low signal strength.  In the study, we pruned APs whose maximum signal –to-noise-ratio was less than 20dB. The pruning helps us reduce the failure rate in the active measurement phase by avoiding APs with weak signal, which might be placed deep inside a building, or might even be located outside the target area.</a:t>
            </a:r>
          </a:p>
          <a:p>
            <a:r>
              <a:rPr lang="en-US" sz="1200" kern="1200" dirty="0" smtClean="0">
                <a:solidFill>
                  <a:schemeClr val="tx1"/>
                </a:solidFill>
                <a:latin typeface="+mn-lt"/>
                <a:ea typeface="+mn-ea"/>
                <a:cs typeface="+mn-cs"/>
              </a:rPr>
              <a:t>   We then do path planning</a:t>
            </a:r>
            <a:r>
              <a:rPr lang="en-US" sz="1200" kern="1200" baseline="0" dirty="0" smtClean="0">
                <a:solidFill>
                  <a:schemeClr val="tx1"/>
                </a:solidFill>
                <a:latin typeface="+mn-lt"/>
                <a:ea typeface="+mn-ea"/>
                <a:cs typeface="+mn-cs"/>
              </a:rPr>
              <a:t> for the remaining APs</a:t>
            </a:r>
            <a:r>
              <a:rPr lang="en-US" sz="1200" kern="1200" dirty="0" smtClean="0">
                <a:solidFill>
                  <a:schemeClr val="tx1"/>
                </a:solidFill>
                <a:latin typeface="+mn-lt"/>
                <a:ea typeface="+mn-ea"/>
                <a:cs typeface="+mn-cs"/>
              </a:rPr>
              <a:t>. We specify the</a:t>
            </a:r>
            <a:r>
              <a:rPr lang="en-US" sz="1200" kern="1200" baseline="0" dirty="0" smtClean="0">
                <a:solidFill>
                  <a:schemeClr val="tx1"/>
                </a:solidFill>
                <a:latin typeface="+mn-lt"/>
                <a:ea typeface="+mn-ea"/>
                <a:cs typeface="+mn-cs"/>
              </a:rPr>
              <a:t> measurement location </a:t>
            </a:r>
            <a:r>
              <a:rPr lang="en-US" sz="1200" kern="1200" dirty="0" smtClean="0">
                <a:solidFill>
                  <a:schemeClr val="tx1"/>
                </a:solidFill>
                <a:latin typeface="+mn-lt"/>
                <a:ea typeface="+mn-ea"/>
                <a:cs typeface="+mn-cs"/>
              </a:rPr>
              <a:t>to be the strongest signal point of each AP. We then map this to an open source navigation software to guide the driver.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1D6E154-D2D1-45B1-BC68-1724A063D1A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the second pass, we visit the specified locations and perform a set of active measurements. We first associated to the AP and acquire IP address via DHCP. We check available ports and types of </a:t>
            </a:r>
            <a:r>
              <a:rPr lang="en-US" sz="1200" kern="1200" dirty="0" err="1" smtClean="0">
                <a:solidFill>
                  <a:schemeClr val="tx1"/>
                </a:solidFill>
                <a:latin typeface="+mn-lt"/>
                <a:ea typeface="+mn-ea"/>
                <a:cs typeface="+mn-cs"/>
              </a:rPr>
              <a:t>nat</a:t>
            </a:r>
            <a:r>
              <a:rPr lang="en-US" sz="1200" kern="1200" dirty="0" smtClean="0">
                <a:solidFill>
                  <a:schemeClr val="tx1"/>
                </a:solidFill>
                <a:latin typeface="+mn-lt"/>
                <a:ea typeface="+mn-ea"/>
                <a:cs typeface="+mn-cs"/>
              </a:rPr>
              <a:t> used, perform </a:t>
            </a:r>
            <a:r>
              <a:rPr lang="en-US" sz="1200" kern="1200" dirty="0" err="1" smtClean="0">
                <a:solidFill>
                  <a:schemeClr val="tx1"/>
                </a:solidFill>
                <a:latin typeface="+mn-lt"/>
                <a:ea typeface="+mn-ea"/>
                <a:cs typeface="+mn-cs"/>
              </a:rPr>
              <a:t>traceroute</a:t>
            </a:r>
            <a:r>
              <a:rPr lang="en-US" sz="1200" kern="1200" dirty="0" smtClean="0">
                <a:solidFill>
                  <a:schemeClr val="tx1"/>
                </a:solidFill>
                <a:latin typeface="+mn-lt"/>
                <a:ea typeface="+mn-ea"/>
                <a:cs typeface="+mn-cs"/>
              </a:rPr>
              <a:t> and finally measure upload and download throughput. </a:t>
            </a:r>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There are a number of benefits to Mark-and-Sweep.</a:t>
            </a:r>
          </a:p>
          <a:p>
            <a:r>
              <a:rPr lang="en-US" sz="1200" kern="1200" dirty="0" smtClean="0">
                <a:solidFill>
                  <a:schemeClr val="tx1"/>
                </a:solidFill>
                <a:latin typeface="+mn-lt"/>
                <a:ea typeface="+mn-ea"/>
                <a:cs typeface="+mn-cs"/>
              </a:rPr>
              <a:t>First it tells you, where to stop and perform measurement.</a:t>
            </a:r>
          </a:p>
          <a:p>
            <a:r>
              <a:rPr lang="en-US" sz="1200" kern="1200" dirty="0" smtClean="0">
                <a:solidFill>
                  <a:schemeClr val="tx1"/>
                </a:solidFill>
                <a:latin typeface="+mn-lt"/>
                <a:ea typeface="+mn-ea"/>
                <a:cs typeface="+mn-cs"/>
              </a:rPr>
              <a:t>It also saves time</a:t>
            </a:r>
            <a:r>
              <a:rPr lang="en-US" sz="1200" kern="1200" baseline="0" dirty="0" smtClean="0">
                <a:solidFill>
                  <a:schemeClr val="tx1"/>
                </a:solidFill>
                <a:latin typeface="+mn-lt"/>
                <a:ea typeface="+mn-ea"/>
                <a:cs typeface="+mn-cs"/>
              </a:rPr>
              <a:t> while insuring accuracy. </a:t>
            </a:r>
          </a:p>
          <a:p>
            <a:r>
              <a:rPr lang="en-US" sz="1200" kern="1200" baseline="0" dirty="0" smtClean="0">
                <a:solidFill>
                  <a:schemeClr val="tx1"/>
                </a:solidFill>
                <a:latin typeface="+mn-lt"/>
                <a:ea typeface="+mn-ea"/>
                <a:cs typeface="+mn-cs"/>
              </a:rPr>
              <a:t>To quantify these benefits we ran a small study. </a:t>
            </a:r>
          </a:p>
          <a:p>
            <a:r>
              <a:rPr lang="en-US" sz="1200" kern="1200" dirty="0" smtClean="0">
                <a:solidFill>
                  <a:schemeClr val="tx1"/>
                </a:solidFill>
                <a:latin typeface="+mn-lt"/>
                <a:ea typeface="+mn-ea"/>
                <a:cs typeface="+mn-cs"/>
              </a:rPr>
              <a:t>Measure-periodic reports the best throughput value for each AP. </a:t>
            </a:r>
          </a:p>
          <a:p>
            <a:r>
              <a:rPr lang="en-US" sz="1200" kern="1200" dirty="0" smtClean="0">
                <a:solidFill>
                  <a:schemeClr val="tx1"/>
                </a:solidFill>
                <a:latin typeface="+mn-lt"/>
                <a:ea typeface="+mn-ea"/>
                <a:cs typeface="+mn-cs"/>
              </a:rPr>
              <a:t>Measure-periodic-thresh applies the pruning of weak APs to measure-periodic.</a:t>
            </a:r>
          </a:p>
          <a:p>
            <a:r>
              <a:rPr lang="en-US" sz="1200" kern="1200" dirty="0" smtClean="0">
                <a:solidFill>
                  <a:schemeClr val="tx1"/>
                </a:solidFill>
                <a:latin typeface="+mn-lt"/>
                <a:ea typeface="+mn-ea"/>
                <a:cs typeface="+mn-cs"/>
              </a:rPr>
              <a:t>Active</a:t>
            </a:r>
            <a:r>
              <a:rPr lang="en-US" sz="1200" kern="1200" baseline="0" dirty="0" smtClean="0">
                <a:solidFill>
                  <a:schemeClr val="tx1"/>
                </a:solidFill>
                <a:latin typeface="+mn-lt"/>
                <a:ea typeface="+mn-ea"/>
                <a:cs typeface="+mn-cs"/>
              </a:rPr>
              <a:t> measurement time for </a:t>
            </a:r>
            <a:r>
              <a:rPr lang="en-US" sz="1200" kern="1200" dirty="0" smtClean="0">
                <a:solidFill>
                  <a:schemeClr val="tx1"/>
                </a:solidFill>
                <a:latin typeface="+mn-lt"/>
                <a:ea typeface="+mn-ea"/>
                <a:cs typeface="+mn-cs"/>
              </a:rPr>
              <a:t>Mark-and-Sweep is 6 times faster than measure-all, and 2.7 times faster than measure-first.  And Mark-and-Sweep’s throughput measurements are as accurate as measure-periodic. </a:t>
            </a:r>
          </a:p>
          <a:p>
            <a:r>
              <a:rPr lang="en-US" sz="1200" kern="1200" dirty="0" err="1" smtClean="0">
                <a:solidFill>
                  <a:schemeClr val="tx1"/>
                </a:solidFill>
                <a:latin typeface="+mn-lt"/>
                <a:ea typeface="+mn-ea"/>
                <a:cs typeface="+mn-cs"/>
              </a:rPr>
              <a:t>Meaure</a:t>
            </a:r>
            <a:r>
              <a:rPr lang="en-US" sz="1200" kern="1200" dirty="0" smtClean="0">
                <a:solidFill>
                  <a:schemeClr val="tx1"/>
                </a:solidFill>
                <a:latin typeface="+mn-lt"/>
                <a:ea typeface="+mn-ea"/>
                <a:cs typeface="+mn-cs"/>
              </a:rPr>
              <a:t>-Periodic</a:t>
            </a:r>
            <a:r>
              <a:rPr lang="en-US" sz="1200" kern="1200" baseline="0" dirty="0" smtClean="0">
                <a:solidFill>
                  <a:schemeClr val="tx1"/>
                </a:solidFill>
                <a:latin typeface="+mn-lt"/>
                <a:ea typeface="+mn-ea"/>
                <a:cs typeface="+mn-cs"/>
              </a:rPr>
              <a:t>(thresh) offers a more fair comparison, but misses APs while spending more time. </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Mark-and-sweep pruned 4 APs that were measured by measure-periodic</a:t>
            </a:r>
            <a:r>
              <a:rPr lang="en-US" sz="1200" kern="1200" baseline="0" dirty="0" smtClean="0">
                <a:solidFill>
                  <a:schemeClr val="tx1"/>
                </a:solidFill>
                <a:latin typeface="+mn-lt"/>
                <a:ea typeface="+mn-ea"/>
                <a:cs typeface="+mn-cs"/>
              </a:rPr>
              <a:t> because of low signal strength. B</a:t>
            </a:r>
            <a:r>
              <a:rPr lang="en-US" sz="1200" kern="1200" dirty="0" smtClean="0">
                <a:solidFill>
                  <a:schemeClr val="tx1"/>
                </a:solidFill>
                <a:latin typeface="+mn-lt"/>
                <a:ea typeface="+mn-ea"/>
                <a:cs typeface="+mn-cs"/>
              </a:rPr>
              <a:t>ut it turns out that most of them were located outside the test area. Mark-and-sweep’s first pass takes about 30% of the active measurement time when you scan the neighborhood twice. </a:t>
            </a:r>
          </a:p>
          <a:p>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Using mark-and-sweep, we measured two suburban neighborhoods of Pittsburgh, Squirrel Hill and Ross and </a:t>
            </a:r>
            <a:r>
              <a:rPr lang="en-US" sz="1200" kern="1200" dirty="0" err="1" smtClean="0">
                <a:solidFill>
                  <a:schemeClr val="tx1"/>
                </a:solidFill>
                <a:latin typeface="+mn-lt"/>
                <a:ea typeface="+mn-ea"/>
                <a:cs typeface="+mn-cs"/>
              </a:rPr>
              <a:t>McCandless</a:t>
            </a:r>
            <a:r>
              <a:rPr lang="en-US" sz="1200" kern="1200" dirty="0" smtClean="0">
                <a:solidFill>
                  <a:schemeClr val="tx1"/>
                </a:solidFill>
                <a:latin typeface="+mn-lt"/>
                <a:ea typeface="+mn-ea"/>
                <a:cs typeface="+mn-cs"/>
              </a:rPr>
              <a:t> Township. Both neighborhoods are mainly residential, but Squirrel Hill is more densely populated.  We denote SQ as SQ. Ross and </a:t>
            </a:r>
            <a:r>
              <a:rPr lang="en-US" sz="1200" kern="1200" dirty="0" err="1" smtClean="0">
                <a:solidFill>
                  <a:schemeClr val="tx1"/>
                </a:solidFill>
                <a:latin typeface="+mn-lt"/>
                <a:ea typeface="+mn-ea"/>
                <a:cs typeface="+mn-cs"/>
              </a:rPr>
              <a:t>MaCandless</a:t>
            </a:r>
            <a:r>
              <a:rPr lang="en-US" sz="1200" kern="1200" dirty="0" smtClean="0">
                <a:solidFill>
                  <a:schemeClr val="tx1"/>
                </a:solidFill>
                <a:latin typeface="+mn-lt"/>
                <a:ea typeface="+mn-ea"/>
                <a:cs typeface="+mn-cs"/>
              </a:rPr>
              <a:t> Township as RMT.</a:t>
            </a:r>
          </a:p>
          <a:p>
            <a:r>
              <a:rPr lang="en-US" sz="1200" kern="1200" dirty="0" smtClean="0">
                <a:solidFill>
                  <a:schemeClr val="tx1"/>
                </a:solidFill>
                <a:latin typeface="+mn-lt"/>
                <a:ea typeface="+mn-ea"/>
                <a:cs typeface="+mn-cs"/>
              </a:rPr>
              <a:t>Both area features a large number of APs. We identified 80 Internet available APs in SQ and 115 in RMT. </a:t>
            </a:r>
          </a:p>
          <a:p>
            <a:endParaRPr lang="en-US" dirty="0"/>
          </a:p>
        </p:txBody>
      </p:sp>
      <p:sp>
        <p:nvSpPr>
          <p:cNvPr id="4" name="Slide Number Placeholder 3"/>
          <p:cNvSpPr>
            <a:spLocks noGrp="1"/>
          </p:cNvSpPr>
          <p:nvPr>
            <p:ph type="sldNum" sz="quarter" idx="10"/>
          </p:nvPr>
        </p:nvSpPr>
        <p:spPr/>
        <p:txBody>
          <a:bodyPr/>
          <a:lstStyle/>
          <a:p>
            <a:fld id="{A1D6E154-D2D1-45B1-BC68-1724A063D1A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29ADE-DBF0-425B-88B8-7A583AAEC985}" type="datetime1">
              <a:rPr lang="en-US" smtClean="0"/>
              <a:pPr/>
              <a:t>10/21/2008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3F78-22C9-405D-9572-6E89CEC907E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AC5E91-02ED-47D1-99E3-17174413F5AE}" type="datetime1">
              <a:rPr lang="en-US" smtClean="0"/>
              <a:pPr/>
              <a:t>10/21/2008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3F78-22C9-405D-9572-6E89CEC907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368C7-DFA9-4EE8-A051-D1DA0C02FA67}" type="datetime1">
              <a:rPr lang="en-US" smtClean="0"/>
              <a:pPr/>
              <a:t>10/21/2008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3F78-22C9-405D-9572-6E89CEC907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q"/>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999238D-D701-41EB-AB67-BB5A33C490F7}" type="datetime1">
              <a:rPr lang="en-US" smtClean="0"/>
              <a:pPr/>
              <a:t>10/21/2008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solidFill>
                  <a:schemeClr val="tx1"/>
                </a:solidFill>
              </a:defRPr>
            </a:lvl1pPr>
          </a:lstStyle>
          <a:p>
            <a:fld id="{BC973F78-22C9-405D-9572-6E89CEC907E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D61A9C-6FB7-46D7-8FE3-660418393790}" type="datetime1">
              <a:rPr lang="en-US" smtClean="0"/>
              <a:pPr/>
              <a:t>10/21/2008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73F78-22C9-405D-9572-6E89CEC907E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36542F-386F-4644-AA78-98EEBA386A96}" type="datetime1">
              <a:rPr lang="en-US" smtClean="0"/>
              <a:pPr/>
              <a:t>10/21/2008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73F78-22C9-405D-9572-6E89CEC907E2}"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7C5249-7042-4A11-B80E-54E716642E68}" type="datetime1">
              <a:rPr lang="en-US" smtClean="0"/>
              <a:pPr/>
              <a:t>10/21/2008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73F78-22C9-405D-9572-6E89CEC907E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1DE262-962B-4D22-81FF-79306E4D98F0}" type="datetime1">
              <a:rPr lang="en-US" smtClean="0"/>
              <a:pPr/>
              <a:t>10/21/2008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73F78-22C9-405D-9572-6E89CEC907E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3505D-D7CE-447E-8F02-F8EE5CC3E9EA}" type="datetime1">
              <a:rPr lang="en-US" smtClean="0"/>
              <a:pPr/>
              <a:t>10/21/2008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73F78-22C9-405D-9572-6E89CEC907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BD427C-4B89-4EAE-94AE-388CE25F9DAD}" type="datetime1">
              <a:rPr lang="en-US" smtClean="0"/>
              <a:pPr/>
              <a:t>10/21/2008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73F78-22C9-405D-9572-6E89CEC907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A9940-B793-417B-9FCB-A423C1826390}" type="datetime1">
              <a:rPr lang="en-US" smtClean="0"/>
              <a:pPr/>
              <a:t>10/21/2008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73F78-22C9-405D-9572-6E89CEC907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8C926-01E0-417E-B230-2B75159C92EE}" type="datetime1">
              <a:rPr lang="en-US" smtClean="0"/>
              <a:pPr/>
              <a:t>10/21/2008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73F78-22C9-405D-9572-6E89CEC907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hart" Target="../charts/chart1.xml"/><Relationship Id="rId7" Type="http://schemas.openxmlformats.org/officeDocument/2006/relationships/image" Target="../media/image6.tif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wmf"/><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wmf"/><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wm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643050"/>
            <a:ext cx="7772400" cy="1671648"/>
          </a:xfrm>
        </p:spPr>
        <p:txBody>
          <a:bodyPr>
            <a:normAutofit fontScale="90000"/>
          </a:bodyPr>
          <a:lstStyle/>
          <a:p>
            <a:r>
              <a:rPr lang="en-US" b="1" dirty="0" smtClean="0"/>
              <a:t>Mark-and-Sweep</a:t>
            </a:r>
            <a:r>
              <a:rPr lang="en-US" dirty="0" smtClean="0"/>
              <a:t>: </a:t>
            </a:r>
            <a:br>
              <a:rPr lang="en-US" dirty="0" smtClean="0"/>
            </a:br>
            <a:r>
              <a:rPr lang="en-US" dirty="0" smtClean="0"/>
              <a:t>Getting the “Inside” Scoop </a:t>
            </a:r>
            <a:br>
              <a:rPr lang="en-US" dirty="0" smtClean="0"/>
            </a:br>
            <a:r>
              <a:rPr lang="en-US" dirty="0" smtClean="0"/>
              <a:t>on Neighborhood Networks</a:t>
            </a:r>
            <a:endParaRPr lang="en-US" dirty="0"/>
          </a:p>
        </p:txBody>
      </p:sp>
      <p:sp>
        <p:nvSpPr>
          <p:cNvPr id="3" name="Subtitle 2"/>
          <p:cNvSpPr>
            <a:spLocks noGrp="1"/>
          </p:cNvSpPr>
          <p:nvPr>
            <p:ph type="subTitle" idx="1"/>
          </p:nvPr>
        </p:nvSpPr>
        <p:spPr>
          <a:xfrm>
            <a:off x="0" y="4143380"/>
            <a:ext cx="9429784" cy="2214578"/>
          </a:xfrm>
        </p:spPr>
        <p:txBody>
          <a:bodyPr>
            <a:normAutofit/>
          </a:bodyPr>
          <a:lstStyle/>
          <a:p>
            <a:r>
              <a:rPr lang="en-US" sz="2400" b="1" dirty="0" err="1" smtClean="0"/>
              <a:t>Dongsu</a:t>
            </a:r>
            <a:r>
              <a:rPr lang="en-US" sz="2400" b="1" dirty="0" smtClean="0"/>
              <a:t> Han</a:t>
            </a:r>
            <a:r>
              <a:rPr lang="en-US" sz="2400" b="1" baseline="30000" dirty="0" smtClean="0">
                <a:solidFill>
                  <a:srgbClr val="C00000"/>
                </a:solidFill>
              </a:rPr>
              <a:t>*</a:t>
            </a:r>
            <a:r>
              <a:rPr lang="en-US" sz="2400" b="1" baseline="30000" dirty="0" smtClean="0">
                <a:solidFill>
                  <a:schemeClr val="accent2"/>
                </a:solidFill>
              </a:rPr>
              <a:t> </a:t>
            </a:r>
            <a:r>
              <a:rPr lang="en-US" sz="2400" b="1" dirty="0" smtClean="0"/>
              <a:t>, </a:t>
            </a:r>
            <a:r>
              <a:rPr lang="en-US" sz="2400" b="1" dirty="0" err="1" smtClean="0"/>
              <a:t>Aditya</a:t>
            </a:r>
            <a:r>
              <a:rPr lang="en-US" sz="2400" b="1" dirty="0" smtClean="0"/>
              <a:t> </a:t>
            </a:r>
            <a:r>
              <a:rPr lang="en-US" sz="2400" b="1" dirty="0" err="1" smtClean="0"/>
              <a:t>Agarwala</a:t>
            </a:r>
            <a:r>
              <a:rPr lang="en-US" sz="2400" b="1" baseline="30000" dirty="0" smtClean="0">
                <a:solidFill>
                  <a:srgbClr val="C00000"/>
                </a:solidFill>
              </a:rPr>
              <a:t>*</a:t>
            </a:r>
            <a:r>
              <a:rPr lang="en-US" sz="2400" b="1" dirty="0" smtClean="0"/>
              <a:t>, David Andersen</a:t>
            </a:r>
            <a:r>
              <a:rPr lang="en-US" sz="2400" b="1" baseline="30000" dirty="0" smtClean="0">
                <a:solidFill>
                  <a:srgbClr val="C00000"/>
                </a:solidFill>
              </a:rPr>
              <a:t>*</a:t>
            </a:r>
            <a:r>
              <a:rPr lang="en-US" sz="2400" b="1" dirty="0" smtClean="0"/>
              <a:t>, </a:t>
            </a:r>
          </a:p>
          <a:p>
            <a:r>
              <a:rPr lang="en-US" sz="2400" b="1" dirty="0" smtClean="0"/>
              <a:t>Michael </a:t>
            </a:r>
            <a:r>
              <a:rPr lang="en-US" sz="2400" b="1" dirty="0" err="1" smtClean="0"/>
              <a:t>Kaminsky</a:t>
            </a:r>
            <a:r>
              <a:rPr lang="en-US" sz="2400" b="1" baseline="30000" dirty="0" smtClean="0">
                <a:solidFill>
                  <a:schemeClr val="accent2"/>
                </a:solidFill>
              </a:rPr>
              <a:t> </a:t>
            </a:r>
            <a:r>
              <a:rPr lang="en-US" sz="2400" b="1" baseline="30000" dirty="0" smtClean="0">
                <a:solidFill>
                  <a:schemeClr val="tx1"/>
                </a:solidFill>
              </a:rPr>
              <a:t>†</a:t>
            </a:r>
            <a:r>
              <a:rPr lang="en-US" sz="2400" b="1" dirty="0" smtClean="0"/>
              <a:t>,</a:t>
            </a:r>
            <a:r>
              <a:rPr lang="en-US" sz="2400" b="1" baseline="30000" dirty="0" smtClean="0">
                <a:solidFill>
                  <a:schemeClr val="accent2"/>
                </a:solidFill>
              </a:rPr>
              <a:t> </a:t>
            </a:r>
            <a:r>
              <a:rPr lang="en-US" sz="2400" b="1" dirty="0" smtClean="0"/>
              <a:t> Dina </a:t>
            </a:r>
            <a:r>
              <a:rPr lang="en-US" sz="2400" b="1" dirty="0" err="1" smtClean="0"/>
              <a:t>Papagiannaki</a:t>
            </a:r>
            <a:r>
              <a:rPr lang="en-US" sz="2400" b="1" baseline="30000" dirty="0" smtClean="0">
                <a:solidFill>
                  <a:schemeClr val="accent2"/>
                </a:solidFill>
              </a:rPr>
              <a:t> </a:t>
            </a:r>
            <a:r>
              <a:rPr lang="en-US" sz="2400" b="1" baseline="30000" dirty="0" smtClean="0">
                <a:solidFill>
                  <a:schemeClr val="tx1"/>
                </a:solidFill>
              </a:rPr>
              <a:t>†</a:t>
            </a:r>
            <a:r>
              <a:rPr lang="en-US" sz="2400" b="1" dirty="0" smtClean="0"/>
              <a:t>, </a:t>
            </a:r>
            <a:r>
              <a:rPr lang="en-US" sz="2400" b="1" dirty="0" err="1" smtClean="0"/>
              <a:t>Srinivasan</a:t>
            </a:r>
            <a:r>
              <a:rPr lang="en-US" sz="2400" b="1" dirty="0" smtClean="0"/>
              <a:t> </a:t>
            </a:r>
            <a:r>
              <a:rPr lang="en-US" sz="2400" b="1" dirty="0" err="1" smtClean="0"/>
              <a:t>Seshan</a:t>
            </a:r>
            <a:r>
              <a:rPr lang="en-US" sz="2400" b="1" baseline="30000" dirty="0" smtClean="0">
                <a:solidFill>
                  <a:srgbClr val="C00000"/>
                </a:solidFill>
              </a:rPr>
              <a:t>*</a:t>
            </a:r>
          </a:p>
          <a:p>
            <a:endParaRPr lang="en-US" sz="2400" dirty="0" smtClean="0"/>
          </a:p>
          <a:p>
            <a:r>
              <a:rPr lang="en-US" sz="2000" baseline="30000" dirty="0" smtClean="0">
                <a:solidFill>
                  <a:srgbClr val="C00000"/>
                </a:solidFill>
              </a:rPr>
              <a:t>*</a:t>
            </a:r>
            <a:r>
              <a:rPr lang="en-US" sz="2000" dirty="0" smtClean="0">
                <a:solidFill>
                  <a:srgbClr val="C00000"/>
                </a:solidFill>
              </a:rPr>
              <a:t>Carnegie Mellon University</a:t>
            </a:r>
          </a:p>
          <a:p>
            <a:r>
              <a:rPr lang="en-US" sz="2000" b="1" baseline="30000" dirty="0" smtClean="0">
                <a:solidFill>
                  <a:schemeClr val="tx1"/>
                </a:solidFill>
              </a:rPr>
              <a:t>† </a:t>
            </a:r>
            <a:r>
              <a:rPr lang="en-US" sz="2000" dirty="0" smtClean="0">
                <a:solidFill>
                  <a:srgbClr val="C00000"/>
                </a:solidFill>
              </a:rPr>
              <a:t>Intel Research Pittsburgh</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D331B"/>
                </a:solidFill>
              </a:rPr>
              <a:t>Summary of results</a:t>
            </a:r>
            <a:endParaRPr lang="en-US" dirty="0">
              <a:solidFill>
                <a:srgbClr val="AD331B"/>
              </a:solidFill>
            </a:endParaRPr>
          </a:p>
        </p:txBody>
      </p:sp>
      <p:sp>
        <p:nvSpPr>
          <p:cNvPr id="3" name="Content Placeholder 2"/>
          <p:cNvSpPr>
            <a:spLocks noGrp="1"/>
          </p:cNvSpPr>
          <p:nvPr>
            <p:ph idx="1"/>
          </p:nvPr>
        </p:nvSpPr>
        <p:spPr>
          <a:xfrm>
            <a:off x="500034" y="1714488"/>
            <a:ext cx="8229600" cy="4525963"/>
          </a:xfrm>
        </p:spPr>
        <p:txBody>
          <a:bodyPr>
            <a:normAutofit/>
          </a:bodyPr>
          <a:lstStyle/>
          <a:p>
            <a:r>
              <a:rPr lang="en-US" dirty="0" smtClean="0">
                <a:solidFill>
                  <a:srgbClr val="FF0000"/>
                </a:solidFill>
              </a:rPr>
              <a:t> ISP diversity/coverage in neighborhoods</a:t>
            </a:r>
          </a:p>
          <a:p>
            <a:r>
              <a:rPr lang="en-US" dirty="0" smtClean="0">
                <a:solidFill>
                  <a:srgbClr val="FF0000"/>
                </a:solidFill>
              </a:rPr>
              <a:t> Security and DNS configurations</a:t>
            </a:r>
          </a:p>
          <a:p>
            <a:r>
              <a:rPr lang="en-US" dirty="0" smtClean="0"/>
              <a:t> NAT types</a:t>
            </a:r>
          </a:p>
          <a:p>
            <a:r>
              <a:rPr lang="en-US" dirty="0" smtClean="0"/>
              <a:t> Broadband throughput (DSL and Cable)</a:t>
            </a:r>
          </a:p>
          <a:p>
            <a:r>
              <a:rPr lang="en-US" dirty="0" smtClean="0"/>
              <a:t> Proximity to primary and alternative ISPs</a:t>
            </a:r>
          </a:p>
          <a:p>
            <a:r>
              <a:rPr lang="en-US" dirty="0" smtClean="0"/>
              <a:t> Penetration rates of 802.11n devices</a:t>
            </a:r>
          </a:p>
        </p:txBody>
      </p:sp>
      <p:sp>
        <p:nvSpPr>
          <p:cNvPr id="4" name="Slide Number Placeholder 3"/>
          <p:cNvSpPr>
            <a:spLocks noGrp="1"/>
          </p:cNvSpPr>
          <p:nvPr>
            <p:ph type="sldNum" sz="quarter" idx="12"/>
          </p:nvPr>
        </p:nvSpPr>
        <p:spPr/>
        <p:txBody>
          <a:bodyPr/>
          <a:lstStyle/>
          <a:p>
            <a:fld id="{BC973F78-22C9-405D-9572-6E89CEC907E2}" type="slidenum">
              <a:rPr lang="en-US" smtClean="0"/>
              <a:pPr/>
              <a:t>10</a:t>
            </a:fld>
            <a:endParaRPr lang="en-US" dirty="0"/>
          </a:p>
        </p:txBody>
      </p:sp>
      <p:sp>
        <p:nvSpPr>
          <p:cNvPr id="6" name="TextBox 5"/>
          <p:cNvSpPr txBox="1"/>
          <p:nvPr/>
        </p:nvSpPr>
        <p:spPr>
          <a:xfrm>
            <a:off x="1071538" y="5500702"/>
            <a:ext cx="7072362" cy="954107"/>
          </a:xfrm>
          <a:prstGeom prst="rect">
            <a:avLst/>
          </a:prstGeom>
          <a:noFill/>
          <a:ln>
            <a:solidFill>
              <a:srgbClr val="C00000"/>
            </a:solidFill>
          </a:ln>
        </p:spPr>
        <p:txBody>
          <a:bodyPr wrap="square" rtlCol="0">
            <a:spAutoFit/>
          </a:bodyPr>
          <a:lstStyle/>
          <a:p>
            <a:r>
              <a:rPr lang="en-US" sz="2800" dirty="0" smtClean="0">
                <a:solidFill>
                  <a:srgbClr val="FF0000"/>
                </a:solidFill>
              </a:rPr>
              <a:t>Provide detailed view of various components </a:t>
            </a:r>
          </a:p>
          <a:p>
            <a:r>
              <a:rPr lang="en-US" sz="2800" dirty="0" smtClean="0">
                <a:solidFill>
                  <a:srgbClr val="FF0000"/>
                </a:solidFill>
              </a:rPr>
              <a:t>of residential networks </a:t>
            </a:r>
            <a:endParaRPr 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1143000"/>
          </a:xfrm>
        </p:spPr>
        <p:txBody>
          <a:bodyPr>
            <a:normAutofit fontScale="90000"/>
          </a:bodyPr>
          <a:lstStyle/>
          <a:p>
            <a:r>
              <a:rPr lang="en-US" dirty="0" smtClean="0">
                <a:solidFill>
                  <a:srgbClr val="AD331B"/>
                </a:solidFill>
              </a:rPr>
              <a:t>Connectivity: ISP diversity/Coverage</a:t>
            </a:r>
            <a:endParaRPr lang="en-US" dirty="0"/>
          </a:p>
        </p:txBody>
      </p:sp>
      <p:sp>
        <p:nvSpPr>
          <p:cNvPr id="3" name="Content Placeholder 2"/>
          <p:cNvSpPr>
            <a:spLocks noGrp="1"/>
          </p:cNvSpPr>
          <p:nvPr>
            <p:ph idx="1"/>
          </p:nvPr>
        </p:nvSpPr>
        <p:spPr>
          <a:xfrm>
            <a:off x="385762" y="6215082"/>
            <a:ext cx="8472518" cy="428628"/>
          </a:xfrm>
        </p:spPr>
        <p:txBody>
          <a:bodyPr>
            <a:normAutofit fontScale="85000" lnSpcReduction="20000"/>
          </a:bodyPr>
          <a:lstStyle/>
          <a:p>
            <a:r>
              <a:rPr lang="en-US" dirty="0" smtClean="0">
                <a:solidFill>
                  <a:srgbClr val="C00000"/>
                </a:solidFill>
              </a:rPr>
              <a:t>Major ISPs can provide significant coverage.</a:t>
            </a:r>
          </a:p>
        </p:txBody>
      </p:sp>
      <p:graphicFrame>
        <p:nvGraphicFramePr>
          <p:cNvPr id="9" name="Chart 8"/>
          <p:cNvGraphicFramePr/>
          <p:nvPr/>
        </p:nvGraphicFramePr>
        <p:xfrm>
          <a:off x="1000100" y="1214422"/>
          <a:ext cx="2143140" cy="1643074"/>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1000100" y="1071546"/>
            <a:ext cx="1071570" cy="400110"/>
          </a:xfrm>
          <a:prstGeom prst="rect">
            <a:avLst/>
          </a:prstGeom>
          <a:noFill/>
        </p:spPr>
        <p:txBody>
          <a:bodyPr wrap="square" rtlCol="0">
            <a:spAutoFit/>
          </a:bodyPr>
          <a:lstStyle/>
          <a:p>
            <a:r>
              <a:rPr lang="en-US" sz="2000" b="1" dirty="0" smtClean="0"/>
              <a:t>SQ</a:t>
            </a:r>
            <a:endParaRPr lang="en-US" sz="2000" b="1" dirty="0"/>
          </a:p>
        </p:txBody>
      </p:sp>
      <p:sp>
        <p:nvSpPr>
          <p:cNvPr id="12" name="TextBox 11"/>
          <p:cNvSpPr txBox="1"/>
          <p:nvPr/>
        </p:nvSpPr>
        <p:spPr>
          <a:xfrm>
            <a:off x="4929190" y="1000108"/>
            <a:ext cx="1071570" cy="400110"/>
          </a:xfrm>
          <a:prstGeom prst="rect">
            <a:avLst/>
          </a:prstGeom>
          <a:noFill/>
        </p:spPr>
        <p:txBody>
          <a:bodyPr wrap="square" rtlCol="0">
            <a:spAutoFit/>
          </a:bodyPr>
          <a:lstStyle/>
          <a:p>
            <a:r>
              <a:rPr lang="en-US" sz="2000" b="1" dirty="0" smtClean="0"/>
              <a:t>RMT</a:t>
            </a:r>
            <a:endParaRPr lang="en-US" sz="2000" b="1" dirty="0"/>
          </a:p>
        </p:txBody>
      </p:sp>
      <p:graphicFrame>
        <p:nvGraphicFramePr>
          <p:cNvPr id="15" name="Chart 14"/>
          <p:cNvGraphicFramePr/>
          <p:nvPr/>
        </p:nvGraphicFramePr>
        <p:xfrm>
          <a:off x="5357818" y="1000108"/>
          <a:ext cx="2000248" cy="17287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p:nvPr/>
        </p:nvGraphicFramePr>
        <p:xfrm>
          <a:off x="1071538" y="1071546"/>
          <a:ext cx="1928826" cy="1643074"/>
        </p:xfrm>
        <a:graphic>
          <a:graphicData uri="http://schemas.openxmlformats.org/drawingml/2006/chart">
            <c:chart xmlns:c="http://schemas.openxmlformats.org/drawingml/2006/chart" xmlns:r="http://schemas.openxmlformats.org/officeDocument/2006/relationships" r:id="rId5"/>
          </a:graphicData>
        </a:graphic>
      </p:graphicFrame>
      <p:grpSp>
        <p:nvGrpSpPr>
          <p:cNvPr id="34" name="Group 33"/>
          <p:cNvGrpSpPr/>
          <p:nvPr/>
        </p:nvGrpSpPr>
        <p:grpSpPr>
          <a:xfrm>
            <a:off x="571472" y="3000372"/>
            <a:ext cx="3826188" cy="3071811"/>
            <a:chOff x="714348" y="3786189"/>
            <a:chExt cx="3826188" cy="3071811"/>
          </a:xfrm>
        </p:grpSpPr>
        <p:grpSp>
          <p:nvGrpSpPr>
            <p:cNvPr id="14" name="Group 13"/>
            <p:cNvGrpSpPr/>
            <p:nvPr/>
          </p:nvGrpSpPr>
          <p:grpSpPr>
            <a:xfrm>
              <a:off x="714348" y="3786189"/>
              <a:ext cx="3826188" cy="3071811"/>
              <a:chOff x="31432" y="3357563"/>
              <a:chExt cx="4271274" cy="3500438"/>
            </a:xfrm>
          </p:grpSpPr>
          <p:pic>
            <p:nvPicPr>
              <p:cNvPr id="4" name="Picture 3" descr="coverage.png"/>
              <p:cNvPicPr>
                <a:picLocks noChangeAspect="1"/>
              </p:cNvPicPr>
              <p:nvPr/>
            </p:nvPicPr>
            <p:blipFill>
              <a:blip r:embed="rId6"/>
              <a:stretch>
                <a:fillRect/>
              </a:stretch>
            </p:blipFill>
            <p:spPr>
              <a:xfrm>
                <a:off x="31432" y="3357563"/>
                <a:ext cx="4271274" cy="3500438"/>
              </a:xfrm>
              <a:prstGeom prst="rect">
                <a:avLst/>
              </a:prstGeom>
            </p:spPr>
          </p:pic>
          <p:sp>
            <p:nvSpPr>
              <p:cNvPr id="6" name="Freeform 5"/>
              <p:cNvSpPr/>
              <p:nvPr/>
            </p:nvSpPr>
            <p:spPr>
              <a:xfrm>
                <a:off x="215900" y="3501735"/>
                <a:ext cx="3954143" cy="2873665"/>
              </a:xfrm>
              <a:custGeom>
                <a:avLst/>
                <a:gdLst>
                  <a:gd name="connsiteX0" fmla="*/ 3695700 w 3954143"/>
                  <a:gd name="connsiteY0" fmla="*/ 740065 h 2873665"/>
                  <a:gd name="connsiteX1" fmla="*/ 3721100 w 3954143"/>
                  <a:gd name="connsiteY1" fmla="*/ 828965 h 2873665"/>
                  <a:gd name="connsiteX2" fmla="*/ 3746500 w 3954143"/>
                  <a:gd name="connsiteY2" fmla="*/ 905165 h 2873665"/>
                  <a:gd name="connsiteX3" fmla="*/ 3759200 w 3954143"/>
                  <a:gd name="connsiteY3" fmla="*/ 955965 h 2873665"/>
                  <a:gd name="connsiteX4" fmla="*/ 3784600 w 3954143"/>
                  <a:gd name="connsiteY4" fmla="*/ 1032165 h 2873665"/>
                  <a:gd name="connsiteX5" fmla="*/ 3810000 w 3954143"/>
                  <a:gd name="connsiteY5" fmla="*/ 1121065 h 2873665"/>
                  <a:gd name="connsiteX6" fmla="*/ 3822700 w 3954143"/>
                  <a:gd name="connsiteY6" fmla="*/ 1222665 h 2873665"/>
                  <a:gd name="connsiteX7" fmla="*/ 3860800 w 3954143"/>
                  <a:gd name="connsiteY7" fmla="*/ 1514765 h 2873665"/>
                  <a:gd name="connsiteX8" fmla="*/ 3873500 w 3954143"/>
                  <a:gd name="connsiteY8" fmla="*/ 1641765 h 2873665"/>
                  <a:gd name="connsiteX9" fmla="*/ 3898900 w 3954143"/>
                  <a:gd name="connsiteY9" fmla="*/ 1756065 h 2873665"/>
                  <a:gd name="connsiteX10" fmla="*/ 3911600 w 3954143"/>
                  <a:gd name="connsiteY10" fmla="*/ 1819565 h 2873665"/>
                  <a:gd name="connsiteX11" fmla="*/ 3886200 w 3954143"/>
                  <a:gd name="connsiteY11" fmla="*/ 2733965 h 2873665"/>
                  <a:gd name="connsiteX12" fmla="*/ 3708400 w 3954143"/>
                  <a:gd name="connsiteY12" fmla="*/ 2708565 h 2873665"/>
                  <a:gd name="connsiteX13" fmla="*/ 3416300 w 3954143"/>
                  <a:gd name="connsiteY13" fmla="*/ 2695865 h 2873665"/>
                  <a:gd name="connsiteX14" fmla="*/ 3162300 w 3954143"/>
                  <a:gd name="connsiteY14" fmla="*/ 2670465 h 2873665"/>
                  <a:gd name="connsiteX15" fmla="*/ 3035300 w 3954143"/>
                  <a:gd name="connsiteY15" fmla="*/ 2657765 h 2873665"/>
                  <a:gd name="connsiteX16" fmla="*/ 2857500 w 3954143"/>
                  <a:gd name="connsiteY16" fmla="*/ 2670465 h 2873665"/>
                  <a:gd name="connsiteX17" fmla="*/ 2768600 w 3954143"/>
                  <a:gd name="connsiteY17" fmla="*/ 2695865 h 2873665"/>
                  <a:gd name="connsiteX18" fmla="*/ 2717800 w 3954143"/>
                  <a:gd name="connsiteY18" fmla="*/ 2708565 h 2873665"/>
                  <a:gd name="connsiteX19" fmla="*/ 2578100 w 3954143"/>
                  <a:gd name="connsiteY19" fmla="*/ 2759365 h 2873665"/>
                  <a:gd name="connsiteX20" fmla="*/ 2463800 w 3954143"/>
                  <a:gd name="connsiteY20" fmla="*/ 2797465 h 2873665"/>
                  <a:gd name="connsiteX21" fmla="*/ 2425700 w 3954143"/>
                  <a:gd name="connsiteY21" fmla="*/ 2810165 h 2873665"/>
                  <a:gd name="connsiteX22" fmla="*/ 2387600 w 3954143"/>
                  <a:gd name="connsiteY22" fmla="*/ 2822865 h 2873665"/>
                  <a:gd name="connsiteX23" fmla="*/ 2336800 w 3954143"/>
                  <a:gd name="connsiteY23" fmla="*/ 2835565 h 2873665"/>
                  <a:gd name="connsiteX24" fmla="*/ 2298700 w 3954143"/>
                  <a:gd name="connsiteY24" fmla="*/ 2848265 h 2873665"/>
                  <a:gd name="connsiteX25" fmla="*/ 2120900 w 3954143"/>
                  <a:gd name="connsiteY25" fmla="*/ 2873665 h 2873665"/>
                  <a:gd name="connsiteX26" fmla="*/ 1828800 w 3954143"/>
                  <a:gd name="connsiteY26" fmla="*/ 2860965 h 2873665"/>
                  <a:gd name="connsiteX27" fmla="*/ 1676400 w 3954143"/>
                  <a:gd name="connsiteY27" fmla="*/ 2835565 h 2873665"/>
                  <a:gd name="connsiteX28" fmla="*/ 1625600 w 3954143"/>
                  <a:gd name="connsiteY28" fmla="*/ 2822865 h 2873665"/>
                  <a:gd name="connsiteX29" fmla="*/ 1384300 w 3954143"/>
                  <a:gd name="connsiteY29" fmla="*/ 2784765 h 2873665"/>
                  <a:gd name="connsiteX30" fmla="*/ 1320800 w 3954143"/>
                  <a:gd name="connsiteY30" fmla="*/ 2721265 h 2873665"/>
                  <a:gd name="connsiteX31" fmla="*/ 1308100 w 3954143"/>
                  <a:gd name="connsiteY31" fmla="*/ 2683165 h 2873665"/>
                  <a:gd name="connsiteX32" fmla="*/ 1257300 w 3954143"/>
                  <a:gd name="connsiteY32" fmla="*/ 2606965 h 2873665"/>
                  <a:gd name="connsiteX33" fmla="*/ 1244600 w 3954143"/>
                  <a:gd name="connsiteY33" fmla="*/ 2568865 h 2873665"/>
                  <a:gd name="connsiteX34" fmla="*/ 1193800 w 3954143"/>
                  <a:gd name="connsiteY34" fmla="*/ 2492665 h 2873665"/>
                  <a:gd name="connsiteX35" fmla="*/ 1181100 w 3954143"/>
                  <a:gd name="connsiteY35" fmla="*/ 2454565 h 2873665"/>
                  <a:gd name="connsiteX36" fmla="*/ 1130300 w 3954143"/>
                  <a:gd name="connsiteY36" fmla="*/ 2378365 h 2873665"/>
                  <a:gd name="connsiteX37" fmla="*/ 1092200 w 3954143"/>
                  <a:gd name="connsiteY37" fmla="*/ 2302165 h 2873665"/>
                  <a:gd name="connsiteX38" fmla="*/ 1054100 w 3954143"/>
                  <a:gd name="connsiteY38" fmla="*/ 2213265 h 2873665"/>
                  <a:gd name="connsiteX39" fmla="*/ 1028700 w 3954143"/>
                  <a:gd name="connsiteY39" fmla="*/ 2137065 h 2873665"/>
                  <a:gd name="connsiteX40" fmla="*/ 1003300 w 3954143"/>
                  <a:gd name="connsiteY40" fmla="*/ 2098965 h 2873665"/>
                  <a:gd name="connsiteX41" fmla="*/ 990600 w 3954143"/>
                  <a:gd name="connsiteY41" fmla="*/ 2060865 h 2873665"/>
                  <a:gd name="connsiteX42" fmla="*/ 939800 w 3954143"/>
                  <a:gd name="connsiteY42" fmla="*/ 1984665 h 2873665"/>
                  <a:gd name="connsiteX43" fmla="*/ 914400 w 3954143"/>
                  <a:gd name="connsiteY43" fmla="*/ 1946565 h 2873665"/>
                  <a:gd name="connsiteX44" fmla="*/ 876300 w 3954143"/>
                  <a:gd name="connsiteY44" fmla="*/ 1908465 h 2873665"/>
                  <a:gd name="connsiteX45" fmla="*/ 838200 w 3954143"/>
                  <a:gd name="connsiteY45" fmla="*/ 1857665 h 2873665"/>
                  <a:gd name="connsiteX46" fmla="*/ 812800 w 3954143"/>
                  <a:gd name="connsiteY46" fmla="*/ 1819565 h 2873665"/>
                  <a:gd name="connsiteX47" fmla="*/ 774700 w 3954143"/>
                  <a:gd name="connsiteY47" fmla="*/ 1794165 h 2873665"/>
                  <a:gd name="connsiteX48" fmla="*/ 723900 w 3954143"/>
                  <a:gd name="connsiteY48" fmla="*/ 1717965 h 2873665"/>
                  <a:gd name="connsiteX49" fmla="*/ 647700 w 3954143"/>
                  <a:gd name="connsiteY49" fmla="*/ 1641765 h 2873665"/>
                  <a:gd name="connsiteX50" fmla="*/ 635000 w 3954143"/>
                  <a:gd name="connsiteY50" fmla="*/ 1603665 h 2873665"/>
                  <a:gd name="connsiteX51" fmla="*/ 571500 w 3954143"/>
                  <a:gd name="connsiteY51" fmla="*/ 1527465 h 2873665"/>
                  <a:gd name="connsiteX52" fmla="*/ 558800 w 3954143"/>
                  <a:gd name="connsiteY52" fmla="*/ 1489365 h 2873665"/>
                  <a:gd name="connsiteX53" fmla="*/ 482600 w 3954143"/>
                  <a:gd name="connsiteY53" fmla="*/ 1438565 h 2873665"/>
                  <a:gd name="connsiteX54" fmla="*/ 419100 w 3954143"/>
                  <a:gd name="connsiteY54" fmla="*/ 1375065 h 2873665"/>
                  <a:gd name="connsiteX55" fmla="*/ 393700 w 3954143"/>
                  <a:gd name="connsiteY55" fmla="*/ 1336965 h 2873665"/>
                  <a:gd name="connsiteX56" fmla="*/ 355600 w 3954143"/>
                  <a:gd name="connsiteY56" fmla="*/ 1298865 h 2873665"/>
                  <a:gd name="connsiteX57" fmla="*/ 330200 w 3954143"/>
                  <a:gd name="connsiteY57" fmla="*/ 1260765 h 2873665"/>
                  <a:gd name="connsiteX58" fmla="*/ 292100 w 3954143"/>
                  <a:gd name="connsiteY58" fmla="*/ 1222665 h 2873665"/>
                  <a:gd name="connsiteX59" fmla="*/ 266700 w 3954143"/>
                  <a:gd name="connsiteY59" fmla="*/ 1184565 h 2873665"/>
                  <a:gd name="connsiteX60" fmla="*/ 228600 w 3954143"/>
                  <a:gd name="connsiteY60" fmla="*/ 1146465 h 2873665"/>
                  <a:gd name="connsiteX61" fmla="*/ 177800 w 3954143"/>
                  <a:gd name="connsiteY61" fmla="*/ 1070265 h 2873665"/>
                  <a:gd name="connsiteX62" fmla="*/ 152400 w 3954143"/>
                  <a:gd name="connsiteY62" fmla="*/ 1019465 h 2873665"/>
                  <a:gd name="connsiteX63" fmla="*/ 114300 w 3954143"/>
                  <a:gd name="connsiteY63" fmla="*/ 981365 h 2873665"/>
                  <a:gd name="connsiteX64" fmla="*/ 50800 w 3954143"/>
                  <a:gd name="connsiteY64" fmla="*/ 867065 h 2873665"/>
                  <a:gd name="connsiteX65" fmla="*/ 25400 w 3954143"/>
                  <a:gd name="connsiteY65" fmla="*/ 828965 h 2873665"/>
                  <a:gd name="connsiteX66" fmla="*/ 0 w 3954143"/>
                  <a:gd name="connsiteY66" fmla="*/ 752765 h 2873665"/>
                  <a:gd name="connsiteX67" fmla="*/ 12700 w 3954143"/>
                  <a:gd name="connsiteY67" fmla="*/ 701965 h 2873665"/>
                  <a:gd name="connsiteX68" fmla="*/ 127000 w 3954143"/>
                  <a:gd name="connsiteY68" fmla="*/ 638465 h 2873665"/>
                  <a:gd name="connsiteX69" fmla="*/ 241300 w 3954143"/>
                  <a:gd name="connsiteY69" fmla="*/ 587665 h 2873665"/>
                  <a:gd name="connsiteX70" fmla="*/ 279400 w 3954143"/>
                  <a:gd name="connsiteY70" fmla="*/ 574965 h 2873665"/>
                  <a:gd name="connsiteX71" fmla="*/ 381000 w 3954143"/>
                  <a:gd name="connsiteY71" fmla="*/ 549565 h 2873665"/>
                  <a:gd name="connsiteX72" fmla="*/ 457200 w 3954143"/>
                  <a:gd name="connsiteY72" fmla="*/ 524165 h 2873665"/>
                  <a:gd name="connsiteX73" fmla="*/ 495300 w 3954143"/>
                  <a:gd name="connsiteY73" fmla="*/ 511465 h 2873665"/>
                  <a:gd name="connsiteX74" fmla="*/ 584200 w 3954143"/>
                  <a:gd name="connsiteY74" fmla="*/ 460665 h 2873665"/>
                  <a:gd name="connsiteX75" fmla="*/ 622300 w 3954143"/>
                  <a:gd name="connsiteY75" fmla="*/ 447965 h 2873665"/>
                  <a:gd name="connsiteX76" fmla="*/ 660400 w 3954143"/>
                  <a:gd name="connsiteY76" fmla="*/ 422565 h 2873665"/>
                  <a:gd name="connsiteX77" fmla="*/ 774700 w 3954143"/>
                  <a:gd name="connsiteY77" fmla="*/ 384465 h 2873665"/>
                  <a:gd name="connsiteX78" fmla="*/ 812800 w 3954143"/>
                  <a:gd name="connsiteY78" fmla="*/ 371765 h 2873665"/>
                  <a:gd name="connsiteX79" fmla="*/ 889000 w 3954143"/>
                  <a:gd name="connsiteY79" fmla="*/ 333665 h 2873665"/>
                  <a:gd name="connsiteX80" fmla="*/ 927100 w 3954143"/>
                  <a:gd name="connsiteY80" fmla="*/ 295565 h 2873665"/>
                  <a:gd name="connsiteX81" fmla="*/ 1003300 w 3954143"/>
                  <a:gd name="connsiteY81" fmla="*/ 257465 h 2873665"/>
                  <a:gd name="connsiteX82" fmla="*/ 1079500 w 3954143"/>
                  <a:gd name="connsiteY82" fmla="*/ 206665 h 2873665"/>
                  <a:gd name="connsiteX83" fmla="*/ 1193800 w 3954143"/>
                  <a:gd name="connsiteY83" fmla="*/ 117765 h 2873665"/>
                  <a:gd name="connsiteX84" fmla="*/ 1231900 w 3954143"/>
                  <a:gd name="connsiteY84" fmla="*/ 105065 h 2873665"/>
                  <a:gd name="connsiteX85" fmla="*/ 1270000 w 3954143"/>
                  <a:gd name="connsiteY85" fmla="*/ 79665 h 2873665"/>
                  <a:gd name="connsiteX86" fmla="*/ 1346200 w 3954143"/>
                  <a:gd name="connsiteY86" fmla="*/ 54265 h 2873665"/>
                  <a:gd name="connsiteX87" fmla="*/ 1384300 w 3954143"/>
                  <a:gd name="connsiteY87" fmla="*/ 41565 h 2873665"/>
                  <a:gd name="connsiteX88" fmla="*/ 1422400 w 3954143"/>
                  <a:gd name="connsiteY88" fmla="*/ 28865 h 2873665"/>
                  <a:gd name="connsiteX89" fmla="*/ 1536700 w 3954143"/>
                  <a:gd name="connsiteY89" fmla="*/ 3465 h 2873665"/>
                  <a:gd name="connsiteX90" fmla="*/ 1752600 w 3954143"/>
                  <a:gd name="connsiteY90" fmla="*/ 28865 h 2873665"/>
                  <a:gd name="connsiteX91" fmla="*/ 1790700 w 3954143"/>
                  <a:gd name="connsiteY91" fmla="*/ 54265 h 2873665"/>
                  <a:gd name="connsiteX92" fmla="*/ 1828800 w 3954143"/>
                  <a:gd name="connsiteY92" fmla="*/ 66965 h 2873665"/>
                  <a:gd name="connsiteX93" fmla="*/ 1905000 w 3954143"/>
                  <a:gd name="connsiteY93" fmla="*/ 117765 h 2873665"/>
                  <a:gd name="connsiteX94" fmla="*/ 2057400 w 3954143"/>
                  <a:gd name="connsiteY94" fmla="*/ 219365 h 2873665"/>
                  <a:gd name="connsiteX95" fmla="*/ 2133600 w 3954143"/>
                  <a:gd name="connsiteY95" fmla="*/ 270165 h 2873665"/>
                  <a:gd name="connsiteX96" fmla="*/ 2171700 w 3954143"/>
                  <a:gd name="connsiteY96" fmla="*/ 295565 h 2873665"/>
                  <a:gd name="connsiteX97" fmla="*/ 2209800 w 3954143"/>
                  <a:gd name="connsiteY97" fmla="*/ 308265 h 2873665"/>
                  <a:gd name="connsiteX98" fmla="*/ 2235200 w 3954143"/>
                  <a:gd name="connsiteY98" fmla="*/ 346365 h 2873665"/>
                  <a:gd name="connsiteX99" fmla="*/ 2273300 w 3954143"/>
                  <a:gd name="connsiteY99" fmla="*/ 359065 h 2873665"/>
                  <a:gd name="connsiteX100" fmla="*/ 2311400 w 3954143"/>
                  <a:gd name="connsiteY100" fmla="*/ 384465 h 2873665"/>
                  <a:gd name="connsiteX101" fmla="*/ 2425700 w 3954143"/>
                  <a:gd name="connsiteY101" fmla="*/ 447965 h 2873665"/>
                  <a:gd name="connsiteX102" fmla="*/ 2540000 w 3954143"/>
                  <a:gd name="connsiteY102" fmla="*/ 511465 h 2873665"/>
                  <a:gd name="connsiteX103" fmla="*/ 2578100 w 3954143"/>
                  <a:gd name="connsiteY103" fmla="*/ 536865 h 2873665"/>
                  <a:gd name="connsiteX104" fmla="*/ 2654300 w 3954143"/>
                  <a:gd name="connsiteY104" fmla="*/ 562265 h 2873665"/>
                  <a:gd name="connsiteX105" fmla="*/ 2794000 w 3954143"/>
                  <a:gd name="connsiteY105" fmla="*/ 600365 h 2873665"/>
                  <a:gd name="connsiteX106" fmla="*/ 2844800 w 3954143"/>
                  <a:gd name="connsiteY106" fmla="*/ 613065 h 2873665"/>
                  <a:gd name="connsiteX107" fmla="*/ 2933700 w 3954143"/>
                  <a:gd name="connsiteY107" fmla="*/ 638465 h 2873665"/>
                  <a:gd name="connsiteX108" fmla="*/ 3009900 w 3954143"/>
                  <a:gd name="connsiteY108" fmla="*/ 651165 h 2873665"/>
                  <a:gd name="connsiteX109" fmla="*/ 3136900 w 3954143"/>
                  <a:gd name="connsiteY109" fmla="*/ 701965 h 2873665"/>
                  <a:gd name="connsiteX110" fmla="*/ 3187700 w 3954143"/>
                  <a:gd name="connsiteY110" fmla="*/ 714665 h 2873665"/>
                  <a:gd name="connsiteX111" fmla="*/ 3225800 w 3954143"/>
                  <a:gd name="connsiteY111" fmla="*/ 727365 h 2873665"/>
                  <a:gd name="connsiteX112" fmla="*/ 3302000 w 3954143"/>
                  <a:gd name="connsiteY112" fmla="*/ 740065 h 2873665"/>
                  <a:gd name="connsiteX113" fmla="*/ 3530600 w 3954143"/>
                  <a:gd name="connsiteY113" fmla="*/ 765465 h 2873665"/>
                  <a:gd name="connsiteX114" fmla="*/ 3695700 w 3954143"/>
                  <a:gd name="connsiteY114" fmla="*/ 740065 h 287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54143" h="2873665">
                    <a:moveTo>
                      <a:pt x="3695700" y="740065"/>
                    </a:moveTo>
                    <a:cubicBezTo>
                      <a:pt x="3727450" y="750648"/>
                      <a:pt x="3712037" y="799509"/>
                      <a:pt x="3721100" y="828965"/>
                    </a:cubicBezTo>
                    <a:cubicBezTo>
                      <a:pt x="3728974" y="854555"/>
                      <a:pt x="3740006" y="879190"/>
                      <a:pt x="3746500" y="905165"/>
                    </a:cubicBezTo>
                    <a:cubicBezTo>
                      <a:pt x="3750733" y="922098"/>
                      <a:pt x="3754184" y="939247"/>
                      <a:pt x="3759200" y="955965"/>
                    </a:cubicBezTo>
                    <a:cubicBezTo>
                      <a:pt x="3766893" y="981610"/>
                      <a:pt x="3776133" y="1006765"/>
                      <a:pt x="3784600" y="1032165"/>
                    </a:cubicBezTo>
                    <a:cubicBezTo>
                      <a:pt x="3794666" y="1062362"/>
                      <a:pt x="3804684" y="1089171"/>
                      <a:pt x="3810000" y="1121065"/>
                    </a:cubicBezTo>
                    <a:cubicBezTo>
                      <a:pt x="3815611" y="1154731"/>
                      <a:pt x="3818189" y="1188834"/>
                      <a:pt x="3822700" y="1222665"/>
                    </a:cubicBezTo>
                    <a:cubicBezTo>
                      <a:pt x="3839311" y="1347245"/>
                      <a:pt x="3844783" y="1354592"/>
                      <a:pt x="3860800" y="1514765"/>
                    </a:cubicBezTo>
                    <a:cubicBezTo>
                      <a:pt x="3865033" y="1557098"/>
                      <a:pt x="3867877" y="1599594"/>
                      <a:pt x="3873500" y="1641765"/>
                    </a:cubicBezTo>
                    <a:cubicBezTo>
                      <a:pt x="3879884" y="1689645"/>
                      <a:pt x="3888840" y="1710794"/>
                      <a:pt x="3898900" y="1756065"/>
                    </a:cubicBezTo>
                    <a:cubicBezTo>
                      <a:pt x="3903583" y="1777137"/>
                      <a:pt x="3907367" y="1798398"/>
                      <a:pt x="3911600" y="1819565"/>
                    </a:cubicBezTo>
                    <a:cubicBezTo>
                      <a:pt x="3903133" y="2124365"/>
                      <a:pt x="3954143" y="2436714"/>
                      <a:pt x="3886200" y="2733965"/>
                    </a:cubicBezTo>
                    <a:cubicBezTo>
                      <a:pt x="3872860" y="2792328"/>
                      <a:pt x="3768212" y="2711166"/>
                      <a:pt x="3708400" y="2708565"/>
                    </a:cubicBezTo>
                    <a:lnTo>
                      <a:pt x="3416300" y="2695865"/>
                    </a:lnTo>
                    <a:lnTo>
                      <a:pt x="3162300" y="2670465"/>
                    </a:lnTo>
                    <a:lnTo>
                      <a:pt x="3035300" y="2657765"/>
                    </a:lnTo>
                    <a:cubicBezTo>
                      <a:pt x="2976033" y="2661998"/>
                      <a:pt x="2916554" y="2663903"/>
                      <a:pt x="2857500" y="2670465"/>
                    </a:cubicBezTo>
                    <a:cubicBezTo>
                      <a:pt x="2825016" y="2674074"/>
                      <a:pt x="2799250" y="2687108"/>
                      <a:pt x="2768600" y="2695865"/>
                    </a:cubicBezTo>
                    <a:cubicBezTo>
                      <a:pt x="2751817" y="2700660"/>
                      <a:pt x="2734733" y="2704332"/>
                      <a:pt x="2717800" y="2708565"/>
                    </a:cubicBezTo>
                    <a:cubicBezTo>
                      <a:pt x="2637930" y="2761812"/>
                      <a:pt x="2723610" y="2710862"/>
                      <a:pt x="2578100" y="2759365"/>
                    </a:cubicBezTo>
                    <a:lnTo>
                      <a:pt x="2463800" y="2797465"/>
                    </a:lnTo>
                    <a:lnTo>
                      <a:pt x="2425700" y="2810165"/>
                    </a:lnTo>
                    <a:cubicBezTo>
                      <a:pt x="2413000" y="2814398"/>
                      <a:pt x="2400587" y="2819618"/>
                      <a:pt x="2387600" y="2822865"/>
                    </a:cubicBezTo>
                    <a:cubicBezTo>
                      <a:pt x="2370667" y="2827098"/>
                      <a:pt x="2353583" y="2830770"/>
                      <a:pt x="2336800" y="2835565"/>
                    </a:cubicBezTo>
                    <a:cubicBezTo>
                      <a:pt x="2323928" y="2839243"/>
                      <a:pt x="2311687" y="2845018"/>
                      <a:pt x="2298700" y="2848265"/>
                    </a:cubicBezTo>
                    <a:cubicBezTo>
                      <a:pt x="2234002" y="2864439"/>
                      <a:pt x="2192024" y="2865762"/>
                      <a:pt x="2120900" y="2873665"/>
                    </a:cubicBezTo>
                    <a:cubicBezTo>
                      <a:pt x="2023533" y="2869432"/>
                      <a:pt x="1926043" y="2867448"/>
                      <a:pt x="1828800" y="2860965"/>
                    </a:cubicBezTo>
                    <a:cubicBezTo>
                      <a:pt x="1790935" y="2858441"/>
                      <a:pt x="1717042" y="2844596"/>
                      <a:pt x="1676400" y="2835565"/>
                    </a:cubicBezTo>
                    <a:cubicBezTo>
                      <a:pt x="1659361" y="2831779"/>
                      <a:pt x="1642667" y="2826522"/>
                      <a:pt x="1625600" y="2822865"/>
                    </a:cubicBezTo>
                    <a:cubicBezTo>
                      <a:pt x="1483799" y="2792479"/>
                      <a:pt x="1521272" y="2799984"/>
                      <a:pt x="1384300" y="2784765"/>
                    </a:cubicBezTo>
                    <a:cubicBezTo>
                      <a:pt x="1346200" y="2759365"/>
                      <a:pt x="1341967" y="2763598"/>
                      <a:pt x="1320800" y="2721265"/>
                    </a:cubicBezTo>
                    <a:cubicBezTo>
                      <a:pt x="1314813" y="2709291"/>
                      <a:pt x="1314601" y="2694867"/>
                      <a:pt x="1308100" y="2683165"/>
                    </a:cubicBezTo>
                    <a:cubicBezTo>
                      <a:pt x="1293275" y="2656480"/>
                      <a:pt x="1266953" y="2635925"/>
                      <a:pt x="1257300" y="2606965"/>
                    </a:cubicBezTo>
                    <a:cubicBezTo>
                      <a:pt x="1253067" y="2594265"/>
                      <a:pt x="1251101" y="2580567"/>
                      <a:pt x="1244600" y="2568865"/>
                    </a:cubicBezTo>
                    <a:cubicBezTo>
                      <a:pt x="1229775" y="2542180"/>
                      <a:pt x="1203453" y="2521625"/>
                      <a:pt x="1193800" y="2492665"/>
                    </a:cubicBezTo>
                    <a:cubicBezTo>
                      <a:pt x="1189567" y="2479965"/>
                      <a:pt x="1187601" y="2466267"/>
                      <a:pt x="1181100" y="2454565"/>
                    </a:cubicBezTo>
                    <a:cubicBezTo>
                      <a:pt x="1166275" y="2427880"/>
                      <a:pt x="1139953" y="2407325"/>
                      <a:pt x="1130300" y="2378365"/>
                    </a:cubicBezTo>
                    <a:cubicBezTo>
                      <a:pt x="1112773" y="2325785"/>
                      <a:pt x="1125026" y="2351404"/>
                      <a:pt x="1092200" y="2302165"/>
                    </a:cubicBezTo>
                    <a:cubicBezTo>
                      <a:pt x="1058605" y="2167784"/>
                      <a:pt x="1104217" y="2326029"/>
                      <a:pt x="1054100" y="2213265"/>
                    </a:cubicBezTo>
                    <a:cubicBezTo>
                      <a:pt x="1043226" y="2188799"/>
                      <a:pt x="1043552" y="2159342"/>
                      <a:pt x="1028700" y="2137065"/>
                    </a:cubicBezTo>
                    <a:cubicBezTo>
                      <a:pt x="1020233" y="2124365"/>
                      <a:pt x="1010126" y="2112617"/>
                      <a:pt x="1003300" y="2098965"/>
                    </a:cubicBezTo>
                    <a:cubicBezTo>
                      <a:pt x="997313" y="2086991"/>
                      <a:pt x="997101" y="2072567"/>
                      <a:pt x="990600" y="2060865"/>
                    </a:cubicBezTo>
                    <a:cubicBezTo>
                      <a:pt x="975775" y="2034180"/>
                      <a:pt x="956733" y="2010065"/>
                      <a:pt x="939800" y="1984665"/>
                    </a:cubicBezTo>
                    <a:cubicBezTo>
                      <a:pt x="931333" y="1971965"/>
                      <a:pt x="925193" y="1957358"/>
                      <a:pt x="914400" y="1946565"/>
                    </a:cubicBezTo>
                    <a:cubicBezTo>
                      <a:pt x="901700" y="1933865"/>
                      <a:pt x="887989" y="1922102"/>
                      <a:pt x="876300" y="1908465"/>
                    </a:cubicBezTo>
                    <a:cubicBezTo>
                      <a:pt x="862525" y="1892394"/>
                      <a:pt x="850503" y="1874889"/>
                      <a:pt x="838200" y="1857665"/>
                    </a:cubicBezTo>
                    <a:cubicBezTo>
                      <a:pt x="829328" y="1845245"/>
                      <a:pt x="823593" y="1830358"/>
                      <a:pt x="812800" y="1819565"/>
                    </a:cubicBezTo>
                    <a:cubicBezTo>
                      <a:pt x="802007" y="1808772"/>
                      <a:pt x="787400" y="1802632"/>
                      <a:pt x="774700" y="1794165"/>
                    </a:cubicBezTo>
                    <a:cubicBezTo>
                      <a:pt x="757767" y="1768765"/>
                      <a:pt x="745486" y="1739551"/>
                      <a:pt x="723900" y="1717965"/>
                    </a:cubicBezTo>
                    <a:lnTo>
                      <a:pt x="647700" y="1641765"/>
                    </a:lnTo>
                    <a:cubicBezTo>
                      <a:pt x="643467" y="1629065"/>
                      <a:pt x="640987" y="1615639"/>
                      <a:pt x="635000" y="1603665"/>
                    </a:cubicBezTo>
                    <a:cubicBezTo>
                      <a:pt x="617319" y="1568302"/>
                      <a:pt x="599587" y="1555552"/>
                      <a:pt x="571500" y="1527465"/>
                    </a:cubicBezTo>
                    <a:cubicBezTo>
                      <a:pt x="567267" y="1514765"/>
                      <a:pt x="568266" y="1498831"/>
                      <a:pt x="558800" y="1489365"/>
                    </a:cubicBezTo>
                    <a:cubicBezTo>
                      <a:pt x="537214" y="1467779"/>
                      <a:pt x="482600" y="1438565"/>
                      <a:pt x="482600" y="1438565"/>
                    </a:cubicBezTo>
                    <a:cubicBezTo>
                      <a:pt x="414867" y="1336965"/>
                      <a:pt x="503767" y="1459732"/>
                      <a:pt x="419100" y="1375065"/>
                    </a:cubicBezTo>
                    <a:cubicBezTo>
                      <a:pt x="408307" y="1364272"/>
                      <a:pt x="403471" y="1348691"/>
                      <a:pt x="393700" y="1336965"/>
                    </a:cubicBezTo>
                    <a:cubicBezTo>
                      <a:pt x="382202" y="1323167"/>
                      <a:pt x="367098" y="1312663"/>
                      <a:pt x="355600" y="1298865"/>
                    </a:cubicBezTo>
                    <a:cubicBezTo>
                      <a:pt x="345829" y="1287139"/>
                      <a:pt x="339971" y="1272491"/>
                      <a:pt x="330200" y="1260765"/>
                    </a:cubicBezTo>
                    <a:cubicBezTo>
                      <a:pt x="318702" y="1246967"/>
                      <a:pt x="303598" y="1236463"/>
                      <a:pt x="292100" y="1222665"/>
                    </a:cubicBezTo>
                    <a:cubicBezTo>
                      <a:pt x="282329" y="1210939"/>
                      <a:pt x="276471" y="1196291"/>
                      <a:pt x="266700" y="1184565"/>
                    </a:cubicBezTo>
                    <a:cubicBezTo>
                      <a:pt x="255202" y="1170767"/>
                      <a:pt x="239627" y="1160642"/>
                      <a:pt x="228600" y="1146465"/>
                    </a:cubicBezTo>
                    <a:cubicBezTo>
                      <a:pt x="209858" y="1122368"/>
                      <a:pt x="191452" y="1097569"/>
                      <a:pt x="177800" y="1070265"/>
                    </a:cubicBezTo>
                    <a:cubicBezTo>
                      <a:pt x="169333" y="1053332"/>
                      <a:pt x="163404" y="1034871"/>
                      <a:pt x="152400" y="1019465"/>
                    </a:cubicBezTo>
                    <a:cubicBezTo>
                      <a:pt x="141961" y="1004850"/>
                      <a:pt x="127000" y="994065"/>
                      <a:pt x="114300" y="981365"/>
                    </a:cubicBezTo>
                    <a:cubicBezTo>
                      <a:pt x="91947" y="914305"/>
                      <a:pt x="109026" y="954404"/>
                      <a:pt x="50800" y="867065"/>
                    </a:cubicBezTo>
                    <a:cubicBezTo>
                      <a:pt x="42333" y="854365"/>
                      <a:pt x="30227" y="843445"/>
                      <a:pt x="25400" y="828965"/>
                    </a:cubicBezTo>
                    <a:lnTo>
                      <a:pt x="0" y="752765"/>
                    </a:lnTo>
                    <a:cubicBezTo>
                      <a:pt x="4233" y="735832"/>
                      <a:pt x="1206" y="715101"/>
                      <a:pt x="12700" y="701965"/>
                    </a:cubicBezTo>
                    <a:cubicBezTo>
                      <a:pt x="74990" y="630777"/>
                      <a:pt x="70924" y="666503"/>
                      <a:pt x="127000" y="638465"/>
                    </a:cubicBezTo>
                    <a:cubicBezTo>
                      <a:pt x="247755" y="578088"/>
                      <a:pt x="44711" y="653195"/>
                      <a:pt x="241300" y="587665"/>
                    </a:cubicBezTo>
                    <a:cubicBezTo>
                      <a:pt x="254000" y="583432"/>
                      <a:pt x="266413" y="578212"/>
                      <a:pt x="279400" y="574965"/>
                    </a:cubicBezTo>
                    <a:cubicBezTo>
                      <a:pt x="313267" y="566498"/>
                      <a:pt x="347882" y="560604"/>
                      <a:pt x="381000" y="549565"/>
                    </a:cubicBezTo>
                    <a:lnTo>
                      <a:pt x="457200" y="524165"/>
                    </a:lnTo>
                    <a:cubicBezTo>
                      <a:pt x="469900" y="519932"/>
                      <a:pt x="484161" y="518891"/>
                      <a:pt x="495300" y="511465"/>
                    </a:cubicBezTo>
                    <a:cubicBezTo>
                      <a:pt x="533564" y="485956"/>
                      <a:pt x="539084" y="480001"/>
                      <a:pt x="584200" y="460665"/>
                    </a:cubicBezTo>
                    <a:cubicBezTo>
                      <a:pt x="596505" y="455392"/>
                      <a:pt x="610326" y="453952"/>
                      <a:pt x="622300" y="447965"/>
                    </a:cubicBezTo>
                    <a:cubicBezTo>
                      <a:pt x="635952" y="441139"/>
                      <a:pt x="646452" y="428764"/>
                      <a:pt x="660400" y="422565"/>
                    </a:cubicBezTo>
                    <a:lnTo>
                      <a:pt x="774700" y="384465"/>
                    </a:lnTo>
                    <a:cubicBezTo>
                      <a:pt x="787400" y="380232"/>
                      <a:pt x="801661" y="379191"/>
                      <a:pt x="812800" y="371765"/>
                    </a:cubicBezTo>
                    <a:cubicBezTo>
                      <a:pt x="862039" y="338939"/>
                      <a:pt x="836420" y="351192"/>
                      <a:pt x="889000" y="333665"/>
                    </a:cubicBezTo>
                    <a:cubicBezTo>
                      <a:pt x="901700" y="320965"/>
                      <a:pt x="912156" y="305528"/>
                      <a:pt x="927100" y="295565"/>
                    </a:cubicBezTo>
                    <a:cubicBezTo>
                      <a:pt x="1041656" y="219195"/>
                      <a:pt x="883399" y="357383"/>
                      <a:pt x="1003300" y="257465"/>
                    </a:cubicBezTo>
                    <a:cubicBezTo>
                      <a:pt x="1066721" y="204614"/>
                      <a:pt x="1012543" y="228984"/>
                      <a:pt x="1079500" y="206665"/>
                    </a:cubicBezTo>
                    <a:cubicBezTo>
                      <a:pt x="1112374" y="173791"/>
                      <a:pt x="1148228" y="132956"/>
                      <a:pt x="1193800" y="117765"/>
                    </a:cubicBezTo>
                    <a:cubicBezTo>
                      <a:pt x="1206500" y="113532"/>
                      <a:pt x="1219926" y="111052"/>
                      <a:pt x="1231900" y="105065"/>
                    </a:cubicBezTo>
                    <a:cubicBezTo>
                      <a:pt x="1245552" y="98239"/>
                      <a:pt x="1256052" y="85864"/>
                      <a:pt x="1270000" y="79665"/>
                    </a:cubicBezTo>
                    <a:cubicBezTo>
                      <a:pt x="1294466" y="68791"/>
                      <a:pt x="1320800" y="62732"/>
                      <a:pt x="1346200" y="54265"/>
                    </a:cubicBezTo>
                    <a:lnTo>
                      <a:pt x="1384300" y="41565"/>
                    </a:lnTo>
                    <a:cubicBezTo>
                      <a:pt x="1397000" y="37332"/>
                      <a:pt x="1409413" y="32112"/>
                      <a:pt x="1422400" y="28865"/>
                    </a:cubicBezTo>
                    <a:cubicBezTo>
                      <a:pt x="1494141" y="10930"/>
                      <a:pt x="1456084" y="19588"/>
                      <a:pt x="1536700" y="3465"/>
                    </a:cubicBezTo>
                    <a:cubicBezTo>
                      <a:pt x="1564794" y="5472"/>
                      <a:pt x="1694869" y="0"/>
                      <a:pt x="1752600" y="28865"/>
                    </a:cubicBezTo>
                    <a:cubicBezTo>
                      <a:pt x="1766252" y="35691"/>
                      <a:pt x="1777048" y="47439"/>
                      <a:pt x="1790700" y="54265"/>
                    </a:cubicBezTo>
                    <a:cubicBezTo>
                      <a:pt x="1802674" y="60252"/>
                      <a:pt x="1817098" y="60464"/>
                      <a:pt x="1828800" y="66965"/>
                    </a:cubicBezTo>
                    <a:cubicBezTo>
                      <a:pt x="1855485" y="81790"/>
                      <a:pt x="1879600" y="100832"/>
                      <a:pt x="1905000" y="117765"/>
                    </a:cubicBezTo>
                    <a:lnTo>
                      <a:pt x="2057400" y="219365"/>
                    </a:lnTo>
                    <a:lnTo>
                      <a:pt x="2133600" y="270165"/>
                    </a:lnTo>
                    <a:cubicBezTo>
                      <a:pt x="2146300" y="278632"/>
                      <a:pt x="2157220" y="290738"/>
                      <a:pt x="2171700" y="295565"/>
                    </a:cubicBezTo>
                    <a:lnTo>
                      <a:pt x="2209800" y="308265"/>
                    </a:lnTo>
                    <a:cubicBezTo>
                      <a:pt x="2218267" y="320965"/>
                      <a:pt x="2223281" y="336830"/>
                      <a:pt x="2235200" y="346365"/>
                    </a:cubicBezTo>
                    <a:cubicBezTo>
                      <a:pt x="2245653" y="354728"/>
                      <a:pt x="2261326" y="353078"/>
                      <a:pt x="2273300" y="359065"/>
                    </a:cubicBezTo>
                    <a:cubicBezTo>
                      <a:pt x="2286952" y="365891"/>
                      <a:pt x="2297748" y="377639"/>
                      <a:pt x="2311400" y="384465"/>
                    </a:cubicBezTo>
                    <a:cubicBezTo>
                      <a:pt x="2375280" y="416405"/>
                      <a:pt x="2345613" y="367878"/>
                      <a:pt x="2425700" y="447965"/>
                    </a:cubicBezTo>
                    <a:cubicBezTo>
                      <a:pt x="2545279" y="567544"/>
                      <a:pt x="2353522" y="387147"/>
                      <a:pt x="2540000" y="511465"/>
                    </a:cubicBezTo>
                    <a:cubicBezTo>
                      <a:pt x="2552700" y="519932"/>
                      <a:pt x="2564152" y="530666"/>
                      <a:pt x="2578100" y="536865"/>
                    </a:cubicBezTo>
                    <a:cubicBezTo>
                      <a:pt x="2602566" y="547739"/>
                      <a:pt x="2628900" y="553798"/>
                      <a:pt x="2654300" y="562265"/>
                    </a:cubicBezTo>
                    <a:cubicBezTo>
                      <a:pt x="2725518" y="586004"/>
                      <a:pt x="2679413" y="571718"/>
                      <a:pt x="2794000" y="600365"/>
                    </a:cubicBezTo>
                    <a:cubicBezTo>
                      <a:pt x="2810933" y="604598"/>
                      <a:pt x="2828241" y="607545"/>
                      <a:pt x="2844800" y="613065"/>
                    </a:cubicBezTo>
                    <a:cubicBezTo>
                      <a:pt x="2881113" y="625169"/>
                      <a:pt x="2893833" y="630492"/>
                      <a:pt x="2933700" y="638465"/>
                    </a:cubicBezTo>
                    <a:cubicBezTo>
                      <a:pt x="2958950" y="643515"/>
                      <a:pt x="2984918" y="644920"/>
                      <a:pt x="3009900" y="651165"/>
                    </a:cubicBezTo>
                    <a:cubicBezTo>
                      <a:pt x="3146996" y="685439"/>
                      <a:pt x="3031793" y="662550"/>
                      <a:pt x="3136900" y="701965"/>
                    </a:cubicBezTo>
                    <a:cubicBezTo>
                      <a:pt x="3153243" y="708094"/>
                      <a:pt x="3170917" y="709870"/>
                      <a:pt x="3187700" y="714665"/>
                    </a:cubicBezTo>
                    <a:cubicBezTo>
                      <a:pt x="3200572" y="718343"/>
                      <a:pt x="3212732" y="724461"/>
                      <a:pt x="3225800" y="727365"/>
                    </a:cubicBezTo>
                    <a:cubicBezTo>
                      <a:pt x="3250937" y="732951"/>
                      <a:pt x="3276549" y="736149"/>
                      <a:pt x="3302000" y="740065"/>
                    </a:cubicBezTo>
                    <a:cubicBezTo>
                      <a:pt x="3453726" y="763407"/>
                      <a:pt x="3335257" y="743760"/>
                      <a:pt x="3530600" y="765465"/>
                    </a:cubicBezTo>
                    <a:cubicBezTo>
                      <a:pt x="3677229" y="781757"/>
                      <a:pt x="3663950" y="729482"/>
                      <a:pt x="3695700" y="740065"/>
                    </a:cubicBezTo>
                    <a:close/>
                  </a:path>
                </a:pathLst>
              </a:custGeom>
              <a:solidFill>
                <a:schemeClr val="tx1">
                  <a:alpha val="18000"/>
                </a:schemeClr>
              </a:solidFill>
              <a:ln>
                <a:solidFill>
                  <a:schemeClr val="tx1">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571604" y="6357958"/>
              <a:ext cx="2286016" cy="461665"/>
            </a:xfrm>
            <a:prstGeom prst="rect">
              <a:avLst/>
            </a:prstGeom>
            <a:noFill/>
          </p:spPr>
          <p:txBody>
            <a:bodyPr wrap="square" rtlCol="0">
              <a:spAutoFit/>
            </a:bodyPr>
            <a:lstStyle/>
            <a:p>
              <a:r>
                <a:rPr lang="en-US" sz="2400" b="1" dirty="0" smtClean="0"/>
                <a:t>98 % coverage</a:t>
              </a:r>
              <a:endParaRPr lang="en-US" sz="2400" b="1" dirty="0"/>
            </a:p>
          </p:txBody>
        </p:sp>
      </p:grpSp>
      <p:grpSp>
        <p:nvGrpSpPr>
          <p:cNvPr id="35" name="Group 34"/>
          <p:cNvGrpSpPr/>
          <p:nvPr/>
        </p:nvGrpSpPr>
        <p:grpSpPr>
          <a:xfrm>
            <a:off x="4714876" y="3000396"/>
            <a:ext cx="4143404" cy="3071810"/>
            <a:chOff x="4643438" y="3786190"/>
            <a:chExt cx="4143404" cy="3071810"/>
          </a:xfrm>
        </p:grpSpPr>
        <p:grpSp>
          <p:nvGrpSpPr>
            <p:cNvPr id="13" name="Group 12"/>
            <p:cNvGrpSpPr/>
            <p:nvPr/>
          </p:nvGrpSpPr>
          <p:grpSpPr>
            <a:xfrm>
              <a:off x="4643438" y="3786190"/>
              <a:ext cx="4143404" cy="3071810"/>
              <a:chOff x="4476782" y="3357562"/>
              <a:chExt cx="4667250" cy="3500438"/>
            </a:xfrm>
          </p:grpSpPr>
          <p:pic>
            <p:nvPicPr>
              <p:cNvPr id="5" name="Picture 4" descr="pitt_north_mix.tif"/>
              <p:cNvPicPr>
                <a:picLocks noChangeAspect="1"/>
              </p:cNvPicPr>
              <p:nvPr/>
            </p:nvPicPr>
            <p:blipFill>
              <a:blip r:embed="rId7" cstate="print"/>
              <a:stretch>
                <a:fillRect/>
              </a:stretch>
            </p:blipFill>
            <p:spPr>
              <a:xfrm>
                <a:off x="4476782" y="3357562"/>
                <a:ext cx="4667250" cy="3500438"/>
              </a:xfrm>
              <a:prstGeom prst="rect">
                <a:avLst/>
              </a:prstGeom>
            </p:spPr>
          </p:pic>
          <p:sp>
            <p:nvSpPr>
              <p:cNvPr id="7" name="Freeform 6"/>
              <p:cNvSpPr/>
              <p:nvPr/>
            </p:nvSpPr>
            <p:spPr>
              <a:xfrm>
                <a:off x="4573266" y="3545325"/>
                <a:ext cx="4392934" cy="3033275"/>
              </a:xfrm>
              <a:custGeom>
                <a:avLst/>
                <a:gdLst>
                  <a:gd name="connsiteX0" fmla="*/ 608334 w 4392934"/>
                  <a:gd name="connsiteY0" fmla="*/ 3033275 h 3033275"/>
                  <a:gd name="connsiteX1" fmla="*/ 532134 w 4392934"/>
                  <a:gd name="connsiteY1" fmla="*/ 3007875 h 3033275"/>
                  <a:gd name="connsiteX2" fmla="*/ 455934 w 4392934"/>
                  <a:gd name="connsiteY2" fmla="*/ 2969775 h 3033275"/>
                  <a:gd name="connsiteX3" fmla="*/ 405134 w 4392934"/>
                  <a:gd name="connsiteY3" fmla="*/ 2893575 h 3033275"/>
                  <a:gd name="connsiteX4" fmla="*/ 379734 w 4392934"/>
                  <a:gd name="connsiteY4" fmla="*/ 2855475 h 3033275"/>
                  <a:gd name="connsiteX5" fmla="*/ 316234 w 4392934"/>
                  <a:gd name="connsiteY5" fmla="*/ 2741175 h 3033275"/>
                  <a:gd name="connsiteX6" fmla="*/ 176534 w 4392934"/>
                  <a:gd name="connsiteY6" fmla="*/ 2728475 h 3033275"/>
                  <a:gd name="connsiteX7" fmla="*/ 62234 w 4392934"/>
                  <a:gd name="connsiteY7" fmla="*/ 2664975 h 3033275"/>
                  <a:gd name="connsiteX8" fmla="*/ 36834 w 4392934"/>
                  <a:gd name="connsiteY8" fmla="*/ 2626875 h 3033275"/>
                  <a:gd name="connsiteX9" fmla="*/ 11434 w 4392934"/>
                  <a:gd name="connsiteY9" fmla="*/ 2550675 h 3033275"/>
                  <a:gd name="connsiteX10" fmla="*/ 49534 w 4392934"/>
                  <a:gd name="connsiteY10" fmla="*/ 2283975 h 3033275"/>
                  <a:gd name="connsiteX11" fmla="*/ 87634 w 4392934"/>
                  <a:gd name="connsiteY11" fmla="*/ 2207775 h 3033275"/>
                  <a:gd name="connsiteX12" fmla="*/ 163834 w 4392934"/>
                  <a:gd name="connsiteY12" fmla="*/ 2093475 h 3033275"/>
                  <a:gd name="connsiteX13" fmla="*/ 189234 w 4392934"/>
                  <a:gd name="connsiteY13" fmla="*/ 2055375 h 3033275"/>
                  <a:gd name="connsiteX14" fmla="*/ 201934 w 4392934"/>
                  <a:gd name="connsiteY14" fmla="*/ 2017275 h 3033275"/>
                  <a:gd name="connsiteX15" fmla="*/ 176534 w 4392934"/>
                  <a:gd name="connsiteY15" fmla="*/ 1788675 h 3033275"/>
                  <a:gd name="connsiteX16" fmla="*/ 163834 w 4392934"/>
                  <a:gd name="connsiteY16" fmla="*/ 1750575 h 3033275"/>
                  <a:gd name="connsiteX17" fmla="*/ 113034 w 4392934"/>
                  <a:gd name="connsiteY17" fmla="*/ 1674375 h 3033275"/>
                  <a:gd name="connsiteX18" fmla="*/ 87634 w 4392934"/>
                  <a:gd name="connsiteY18" fmla="*/ 1598175 h 3033275"/>
                  <a:gd name="connsiteX19" fmla="*/ 113034 w 4392934"/>
                  <a:gd name="connsiteY19" fmla="*/ 1407675 h 3033275"/>
                  <a:gd name="connsiteX20" fmla="*/ 125734 w 4392934"/>
                  <a:gd name="connsiteY20" fmla="*/ 1369575 h 3033275"/>
                  <a:gd name="connsiteX21" fmla="*/ 151134 w 4392934"/>
                  <a:gd name="connsiteY21" fmla="*/ 1331475 h 3033275"/>
                  <a:gd name="connsiteX22" fmla="*/ 189234 w 4392934"/>
                  <a:gd name="connsiteY22" fmla="*/ 1318775 h 3033275"/>
                  <a:gd name="connsiteX23" fmla="*/ 227334 w 4392934"/>
                  <a:gd name="connsiteY23" fmla="*/ 1293375 h 3033275"/>
                  <a:gd name="connsiteX24" fmla="*/ 341634 w 4392934"/>
                  <a:gd name="connsiteY24" fmla="*/ 1255275 h 3033275"/>
                  <a:gd name="connsiteX25" fmla="*/ 379734 w 4392934"/>
                  <a:gd name="connsiteY25" fmla="*/ 1242575 h 3033275"/>
                  <a:gd name="connsiteX26" fmla="*/ 709934 w 4392934"/>
                  <a:gd name="connsiteY26" fmla="*/ 1217175 h 3033275"/>
                  <a:gd name="connsiteX27" fmla="*/ 735334 w 4392934"/>
                  <a:gd name="connsiteY27" fmla="*/ 1179075 h 3033275"/>
                  <a:gd name="connsiteX28" fmla="*/ 760734 w 4392934"/>
                  <a:gd name="connsiteY28" fmla="*/ 1102875 h 3033275"/>
                  <a:gd name="connsiteX29" fmla="*/ 748034 w 4392934"/>
                  <a:gd name="connsiteY29" fmla="*/ 1039375 h 3033275"/>
                  <a:gd name="connsiteX30" fmla="*/ 709934 w 4392934"/>
                  <a:gd name="connsiteY30" fmla="*/ 1013975 h 3033275"/>
                  <a:gd name="connsiteX31" fmla="*/ 684534 w 4392934"/>
                  <a:gd name="connsiteY31" fmla="*/ 975875 h 3033275"/>
                  <a:gd name="connsiteX32" fmla="*/ 646434 w 4392934"/>
                  <a:gd name="connsiteY32" fmla="*/ 937775 h 3033275"/>
                  <a:gd name="connsiteX33" fmla="*/ 621034 w 4392934"/>
                  <a:gd name="connsiteY33" fmla="*/ 899675 h 3033275"/>
                  <a:gd name="connsiteX34" fmla="*/ 595634 w 4392934"/>
                  <a:gd name="connsiteY34" fmla="*/ 823475 h 3033275"/>
                  <a:gd name="connsiteX35" fmla="*/ 608334 w 4392934"/>
                  <a:gd name="connsiteY35" fmla="*/ 683775 h 3033275"/>
                  <a:gd name="connsiteX36" fmla="*/ 671834 w 4392934"/>
                  <a:gd name="connsiteY36" fmla="*/ 632975 h 3033275"/>
                  <a:gd name="connsiteX37" fmla="*/ 748034 w 4392934"/>
                  <a:gd name="connsiteY37" fmla="*/ 620275 h 3033275"/>
                  <a:gd name="connsiteX38" fmla="*/ 811534 w 4392934"/>
                  <a:gd name="connsiteY38" fmla="*/ 607575 h 3033275"/>
                  <a:gd name="connsiteX39" fmla="*/ 773434 w 4392934"/>
                  <a:gd name="connsiteY39" fmla="*/ 315475 h 3033275"/>
                  <a:gd name="connsiteX40" fmla="*/ 735334 w 4392934"/>
                  <a:gd name="connsiteY40" fmla="*/ 201175 h 3033275"/>
                  <a:gd name="connsiteX41" fmla="*/ 722634 w 4392934"/>
                  <a:gd name="connsiteY41" fmla="*/ 163075 h 3033275"/>
                  <a:gd name="connsiteX42" fmla="*/ 735334 w 4392934"/>
                  <a:gd name="connsiteY42" fmla="*/ 23375 h 3033275"/>
                  <a:gd name="connsiteX43" fmla="*/ 824234 w 4392934"/>
                  <a:gd name="connsiteY43" fmla="*/ 36075 h 3033275"/>
                  <a:gd name="connsiteX44" fmla="*/ 900434 w 4392934"/>
                  <a:gd name="connsiteY44" fmla="*/ 61475 h 3033275"/>
                  <a:gd name="connsiteX45" fmla="*/ 913134 w 4392934"/>
                  <a:gd name="connsiteY45" fmla="*/ 175775 h 3033275"/>
                  <a:gd name="connsiteX46" fmla="*/ 925834 w 4392934"/>
                  <a:gd name="connsiteY46" fmla="*/ 226575 h 3033275"/>
                  <a:gd name="connsiteX47" fmla="*/ 1040134 w 4392934"/>
                  <a:gd name="connsiteY47" fmla="*/ 213875 h 3033275"/>
                  <a:gd name="connsiteX48" fmla="*/ 1116334 w 4392934"/>
                  <a:gd name="connsiteY48" fmla="*/ 188475 h 3033275"/>
                  <a:gd name="connsiteX49" fmla="*/ 1243334 w 4392934"/>
                  <a:gd name="connsiteY49" fmla="*/ 137675 h 3033275"/>
                  <a:gd name="connsiteX50" fmla="*/ 1814834 w 4392934"/>
                  <a:gd name="connsiteY50" fmla="*/ 99575 h 3033275"/>
                  <a:gd name="connsiteX51" fmla="*/ 2246634 w 4392934"/>
                  <a:gd name="connsiteY51" fmla="*/ 86875 h 3033275"/>
                  <a:gd name="connsiteX52" fmla="*/ 2957834 w 4392934"/>
                  <a:gd name="connsiteY52" fmla="*/ 86875 h 3033275"/>
                  <a:gd name="connsiteX53" fmla="*/ 3021334 w 4392934"/>
                  <a:gd name="connsiteY53" fmla="*/ 99575 h 3033275"/>
                  <a:gd name="connsiteX54" fmla="*/ 3148334 w 4392934"/>
                  <a:gd name="connsiteY54" fmla="*/ 112275 h 3033275"/>
                  <a:gd name="connsiteX55" fmla="*/ 3465834 w 4392934"/>
                  <a:gd name="connsiteY55" fmla="*/ 99575 h 3033275"/>
                  <a:gd name="connsiteX56" fmla="*/ 3681734 w 4392934"/>
                  <a:gd name="connsiteY56" fmla="*/ 99575 h 3033275"/>
                  <a:gd name="connsiteX57" fmla="*/ 3732534 w 4392934"/>
                  <a:gd name="connsiteY57" fmla="*/ 175775 h 3033275"/>
                  <a:gd name="connsiteX58" fmla="*/ 3757934 w 4392934"/>
                  <a:gd name="connsiteY58" fmla="*/ 213875 h 3033275"/>
                  <a:gd name="connsiteX59" fmla="*/ 3796034 w 4392934"/>
                  <a:gd name="connsiteY59" fmla="*/ 251975 h 3033275"/>
                  <a:gd name="connsiteX60" fmla="*/ 3821434 w 4392934"/>
                  <a:gd name="connsiteY60" fmla="*/ 290075 h 3033275"/>
                  <a:gd name="connsiteX61" fmla="*/ 3859534 w 4392934"/>
                  <a:gd name="connsiteY61" fmla="*/ 328175 h 3033275"/>
                  <a:gd name="connsiteX62" fmla="*/ 3884934 w 4392934"/>
                  <a:gd name="connsiteY62" fmla="*/ 366275 h 3033275"/>
                  <a:gd name="connsiteX63" fmla="*/ 3923034 w 4392934"/>
                  <a:gd name="connsiteY63" fmla="*/ 391675 h 3033275"/>
                  <a:gd name="connsiteX64" fmla="*/ 3935734 w 4392934"/>
                  <a:gd name="connsiteY64" fmla="*/ 429775 h 3033275"/>
                  <a:gd name="connsiteX65" fmla="*/ 3973834 w 4392934"/>
                  <a:gd name="connsiteY65" fmla="*/ 442475 h 3033275"/>
                  <a:gd name="connsiteX66" fmla="*/ 4011934 w 4392934"/>
                  <a:gd name="connsiteY66" fmla="*/ 467875 h 3033275"/>
                  <a:gd name="connsiteX67" fmla="*/ 4050034 w 4392934"/>
                  <a:gd name="connsiteY67" fmla="*/ 480575 h 3033275"/>
                  <a:gd name="connsiteX68" fmla="*/ 4227834 w 4392934"/>
                  <a:gd name="connsiteY68" fmla="*/ 505975 h 3033275"/>
                  <a:gd name="connsiteX69" fmla="*/ 4265934 w 4392934"/>
                  <a:gd name="connsiteY69" fmla="*/ 531375 h 3033275"/>
                  <a:gd name="connsiteX70" fmla="*/ 4316734 w 4392934"/>
                  <a:gd name="connsiteY70" fmla="*/ 607575 h 3033275"/>
                  <a:gd name="connsiteX71" fmla="*/ 4342134 w 4392934"/>
                  <a:gd name="connsiteY71" fmla="*/ 645675 h 3033275"/>
                  <a:gd name="connsiteX72" fmla="*/ 4380234 w 4392934"/>
                  <a:gd name="connsiteY72" fmla="*/ 772675 h 3033275"/>
                  <a:gd name="connsiteX73" fmla="*/ 4392934 w 4392934"/>
                  <a:gd name="connsiteY73" fmla="*/ 988575 h 3033275"/>
                  <a:gd name="connsiteX74" fmla="*/ 4380234 w 4392934"/>
                  <a:gd name="connsiteY74" fmla="*/ 1318775 h 3033275"/>
                  <a:gd name="connsiteX75" fmla="*/ 4354834 w 4392934"/>
                  <a:gd name="connsiteY75" fmla="*/ 1458475 h 3033275"/>
                  <a:gd name="connsiteX76" fmla="*/ 4342134 w 4392934"/>
                  <a:gd name="connsiteY76" fmla="*/ 1521975 h 3033275"/>
                  <a:gd name="connsiteX77" fmla="*/ 4329434 w 4392934"/>
                  <a:gd name="connsiteY77" fmla="*/ 1560075 h 3033275"/>
                  <a:gd name="connsiteX78" fmla="*/ 4291334 w 4392934"/>
                  <a:gd name="connsiteY78" fmla="*/ 1687075 h 3033275"/>
                  <a:gd name="connsiteX79" fmla="*/ 4278634 w 4392934"/>
                  <a:gd name="connsiteY79" fmla="*/ 1725175 h 3033275"/>
                  <a:gd name="connsiteX80" fmla="*/ 4215134 w 4392934"/>
                  <a:gd name="connsiteY80" fmla="*/ 1839475 h 3033275"/>
                  <a:gd name="connsiteX81" fmla="*/ 4177034 w 4392934"/>
                  <a:gd name="connsiteY81" fmla="*/ 1877575 h 3033275"/>
                  <a:gd name="connsiteX82" fmla="*/ 4100834 w 4392934"/>
                  <a:gd name="connsiteY82" fmla="*/ 1928375 h 3033275"/>
                  <a:gd name="connsiteX83" fmla="*/ 4062734 w 4392934"/>
                  <a:gd name="connsiteY83" fmla="*/ 1953775 h 3033275"/>
                  <a:gd name="connsiteX84" fmla="*/ 4024634 w 4392934"/>
                  <a:gd name="connsiteY84" fmla="*/ 1991875 h 3033275"/>
                  <a:gd name="connsiteX85" fmla="*/ 3948434 w 4392934"/>
                  <a:gd name="connsiteY85" fmla="*/ 2017275 h 3033275"/>
                  <a:gd name="connsiteX86" fmla="*/ 3834134 w 4392934"/>
                  <a:gd name="connsiteY86" fmla="*/ 2042675 h 3033275"/>
                  <a:gd name="connsiteX87" fmla="*/ 3745234 w 4392934"/>
                  <a:gd name="connsiteY87" fmla="*/ 2068075 h 3033275"/>
                  <a:gd name="connsiteX88" fmla="*/ 3707134 w 4392934"/>
                  <a:gd name="connsiteY88" fmla="*/ 2093475 h 3033275"/>
                  <a:gd name="connsiteX89" fmla="*/ 3656334 w 4392934"/>
                  <a:gd name="connsiteY89" fmla="*/ 2169675 h 3033275"/>
                  <a:gd name="connsiteX90" fmla="*/ 3630934 w 4392934"/>
                  <a:gd name="connsiteY90" fmla="*/ 2245875 h 3033275"/>
                  <a:gd name="connsiteX91" fmla="*/ 3529334 w 4392934"/>
                  <a:gd name="connsiteY91" fmla="*/ 2398275 h 3033275"/>
                  <a:gd name="connsiteX92" fmla="*/ 3503934 w 4392934"/>
                  <a:gd name="connsiteY92" fmla="*/ 2436375 h 3033275"/>
                  <a:gd name="connsiteX93" fmla="*/ 3491234 w 4392934"/>
                  <a:gd name="connsiteY93" fmla="*/ 2474475 h 3033275"/>
                  <a:gd name="connsiteX94" fmla="*/ 3440434 w 4392934"/>
                  <a:gd name="connsiteY94" fmla="*/ 2550675 h 3033275"/>
                  <a:gd name="connsiteX95" fmla="*/ 3376934 w 4392934"/>
                  <a:gd name="connsiteY95" fmla="*/ 2664975 h 3033275"/>
                  <a:gd name="connsiteX96" fmla="*/ 3326134 w 4392934"/>
                  <a:gd name="connsiteY96" fmla="*/ 2741175 h 3033275"/>
                  <a:gd name="connsiteX97" fmla="*/ 3300734 w 4392934"/>
                  <a:gd name="connsiteY97" fmla="*/ 2779275 h 3033275"/>
                  <a:gd name="connsiteX98" fmla="*/ 3262634 w 4392934"/>
                  <a:gd name="connsiteY98" fmla="*/ 2817375 h 3033275"/>
                  <a:gd name="connsiteX99" fmla="*/ 3237234 w 4392934"/>
                  <a:gd name="connsiteY99" fmla="*/ 2855475 h 3033275"/>
                  <a:gd name="connsiteX100" fmla="*/ 3161034 w 4392934"/>
                  <a:gd name="connsiteY100" fmla="*/ 2906275 h 3033275"/>
                  <a:gd name="connsiteX101" fmla="*/ 3034034 w 4392934"/>
                  <a:gd name="connsiteY101" fmla="*/ 2893575 h 3033275"/>
                  <a:gd name="connsiteX102" fmla="*/ 2970534 w 4392934"/>
                  <a:gd name="connsiteY102" fmla="*/ 2830075 h 3033275"/>
                  <a:gd name="connsiteX103" fmla="*/ 2932434 w 4392934"/>
                  <a:gd name="connsiteY103" fmla="*/ 2817375 h 3033275"/>
                  <a:gd name="connsiteX104" fmla="*/ 2868934 w 4392934"/>
                  <a:gd name="connsiteY104" fmla="*/ 2753875 h 3033275"/>
                  <a:gd name="connsiteX105" fmla="*/ 2805434 w 4392934"/>
                  <a:gd name="connsiteY105" fmla="*/ 2677675 h 3033275"/>
                  <a:gd name="connsiteX106" fmla="*/ 2767334 w 4392934"/>
                  <a:gd name="connsiteY106" fmla="*/ 2639575 h 3033275"/>
                  <a:gd name="connsiteX107" fmla="*/ 2716534 w 4392934"/>
                  <a:gd name="connsiteY107" fmla="*/ 2563375 h 3033275"/>
                  <a:gd name="connsiteX108" fmla="*/ 2691134 w 4392934"/>
                  <a:gd name="connsiteY108" fmla="*/ 2525275 h 3033275"/>
                  <a:gd name="connsiteX109" fmla="*/ 2678434 w 4392934"/>
                  <a:gd name="connsiteY109" fmla="*/ 2487175 h 3033275"/>
                  <a:gd name="connsiteX110" fmla="*/ 2653034 w 4392934"/>
                  <a:gd name="connsiteY110" fmla="*/ 2449075 h 3033275"/>
                  <a:gd name="connsiteX111" fmla="*/ 2640334 w 4392934"/>
                  <a:gd name="connsiteY111" fmla="*/ 2410975 h 3033275"/>
                  <a:gd name="connsiteX112" fmla="*/ 2576834 w 4392934"/>
                  <a:gd name="connsiteY112" fmla="*/ 2347475 h 3033275"/>
                  <a:gd name="connsiteX113" fmla="*/ 2500634 w 4392934"/>
                  <a:gd name="connsiteY113" fmla="*/ 2322075 h 3033275"/>
                  <a:gd name="connsiteX114" fmla="*/ 2297434 w 4392934"/>
                  <a:gd name="connsiteY114" fmla="*/ 2334775 h 3033275"/>
                  <a:gd name="connsiteX115" fmla="*/ 2221234 w 4392934"/>
                  <a:gd name="connsiteY115" fmla="*/ 2360175 h 3033275"/>
                  <a:gd name="connsiteX116" fmla="*/ 2183134 w 4392934"/>
                  <a:gd name="connsiteY116" fmla="*/ 2372875 h 3033275"/>
                  <a:gd name="connsiteX117" fmla="*/ 2145034 w 4392934"/>
                  <a:gd name="connsiteY117" fmla="*/ 2385575 h 3033275"/>
                  <a:gd name="connsiteX118" fmla="*/ 2106934 w 4392934"/>
                  <a:gd name="connsiteY118" fmla="*/ 2410975 h 3033275"/>
                  <a:gd name="connsiteX119" fmla="*/ 2068834 w 4392934"/>
                  <a:gd name="connsiteY119" fmla="*/ 2423675 h 3033275"/>
                  <a:gd name="connsiteX120" fmla="*/ 2030734 w 4392934"/>
                  <a:gd name="connsiteY120" fmla="*/ 2449075 h 3033275"/>
                  <a:gd name="connsiteX121" fmla="*/ 1954534 w 4392934"/>
                  <a:gd name="connsiteY121" fmla="*/ 2474475 h 3033275"/>
                  <a:gd name="connsiteX122" fmla="*/ 1878334 w 4392934"/>
                  <a:gd name="connsiteY122" fmla="*/ 2512575 h 3033275"/>
                  <a:gd name="connsiteX123" fmla="*/ 1840234 w 4392934"/>
                  <a:gd name="connsiteY123" fmla="*/ 2537975 h 3033275"/>
                  <a:gd name="connsiteX124" fmla="*/ 1764034 w 4392934"/>
                  <a:gd name="connsiteY124" fmla="*/ 2563375 h 3033275"/>
                  <a:gd name="connsiteX125" fmla="*/ 1725934 w 4392934"/>
                  <a:gd name="connsiteY125" fmla="*/ 2588775 h 3033275"/>
                  <a:gd name="connsiteX126" fmla="*/ 1586234 w 4392934"/>
                  <a:gd name="connsiteY126" fmla="*/ 2626875 h 3033275"/>
                  <a:gd name="connsiteX127" fmla="*/ 1535434 w 4392934"/>
                  <a:gd name="connsiteY127" fmla="*/ 2639575 h 3033275"/>
                  <a:gd name="connsiteX128" fmla="*/ 1497334 w 4392934"/>
                  <a:gd name="connsiteY128" fmla="*/ 2664975 h 3033275"/>
                  <a:gd name="connsiteX129" fmla="*/ 1459234 w 4392934"/>
                  <a:gd name="connsiteY129" fmla="*/ 2677675 h 3033275"/>
                  <a:gd name="connsiteX130" fmla="*/ 1383034 w 4392934"/>
                  <a:gd name="connsiteY130" fmla="*/ 2728475 h 3033275"/>
                  <a:gd name="connsiteX131" fmla="*/ 1344934 w 4392934"/>
                  <a:gd name="connsiteY131" fmla="*/ 2753875 h 3033275"/>
                  <a:gd name="connsiteX132" fmla="*/ 1306834 w 4392934"/>
                  <a:gd name="connsiteY132" fmla="*/ 2766575 h 3033275"/>
                  <a:gd name="connsiteX133" fmla="*/ 1230634 w 4392934"/>
                  <a:gd name="connsiteY133" fmla="*/ 2817375 h 3033275"/>
                  <a:gd name="connsiteX134" fmla="*/ 1154434 w 4392934"/>
                  <a:gd name="connsiteY134" fmla="*/ 2842775 h 3033275"/>
                  <a:gd name="connsiteX135" fmla="*/ 1078234 w 4392934"/>
                  <a:gd name="connsiteY135" fmla="*/ 2880875 h 3033275"/>
                  <a:gd name="connsiteX136" fmla="*/ 1040134 w 4392934"/>
                  <a:gd name="connsiteY136" fmla="*/ 2906275 h 3033275"/>
                  <a:gd name="connsiteX137" fmla="*/ 1002034 w 4392934"/>
                  <a:gd name="connsiteY137" fmla="*/ 2918975 h 3033275"/>
                  <a:gd name="connsiteX138" fmla="*/ 963934 w 4392934"/>
                  <a:gd name="connsiteY138" fmla="*/ 2944375 h 3033275"/>
                  <a:gd name="connsiteX139" fmla="*/ 887734 w 4392934"/>
                  <a:gd name="connsiteY139" fmla="*/ 2969775 h 3033275"/>
                  <a:gd name="connsiteX140" fmla="*/ 849634 w 4392934"/>
                  <a:gd name="connsiteY140" fmla="*/ 2982475 h 3033275"/>
                  <a:gd name="connsiteX141" fmla="*/ 811534 w 4392934"/>
                  <a:gd name="connsiteY141" fmla="*/ 2995175 h 3033275"/>
                  <a:gd name="connsiteX142" fmla="*/ 735334 w 4392934"/>
                  <a:gd name="connsiteY142" fmla="*/ 3007875 h 3033275"/>
                  <a:gd name="connsiteX143" fmla="*/ 608334 w 4392934"/>
                  <a:gd name="connsiteY143" fmla="*/ 3033275 h 303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392934" h="3033275">
                    <a:moveTo>
                      <a:pt x="608334" y="3033275"/>
                    </a:moveTo>
                    <a:cubicBezTo>
                      <a:pt x="574467" y="3033275"/>
                      <a:pt x="554411" y="3022727"/>
                      <a:pt x="532134" y="3007875"/>
                    </a:cubicBezTo>
                    <a:cubicBezTo>
                      <a:pt x="482895" y="2975049"/>
                      <a:pt x="508514" y="2987302"/>
                      <a:pt x="455934" y="2969775"/>
                    </a:cubicBezTo>
                    <a:cubicBezTo>
                      <a:pt x="383709" y="2897550"/>
                      <a:pt x="441893" y="2967093"/>
                      <a:pt x="405134" y="2893575"/>
                    </a:cubicBezTo>
                    <a:cubicBezTo>
                      <a:pt x="398308" y="2879923"/>
                      <a:pt x="385933" y="2869423"/>
                      <a:pt x="379734" y="2855475"/>
                    </a:cubicBezTo>
                    <a:cubicBezTo>
                      <a:pt x="367703" y="2828406"/>
                      <a:pt x="360488" y="2753819"/>
                      <a:pt x="316234" y="2741175"/>
                    </a:cubicBezTo>
                    <a:cubicBezTo>
                      <a:pt x="271274" y="2728329"/>
                      <a:pt x="223101" y="2732708"/>
                      <a:pt x="176534" y="2728475"/>
                    </a:cubicBezTo>
                    <a:cubicBezTo>
                      <a:pt x="102915" y="2703935"/>
                      <a:pt x="106105" y="2717620"/>
                      <a:pt x="62234" y="2664975"/>
                    </a:cubicBezTo>
                    <a:cubicBezTo>
                      <a:pt x="52463" y="2653249"/>
                      <a:pt x="43033" y="2640823"/>
                      <a:pt x="36834" y="2626875"/>
                    </a:cubicBezTo>
                    <a:cubicBezTo>
                      <a:pt x="25960" y="2602409"/>
                      <a:pt x="11434" y="2550675"/>
                      <a:pt x="11434" y="2550675"/>
                    </a:cubicBezTo>
                    <a:cubicBezTo>
                      <a:pt x="13891" y="2513813"/>
                      <a:pt x="9067" y="2344675"/>
                      <a:pt x="49534" y="2283975"/>
                    </a:cubicBezTo>
                    <a:cubicBezTo>
                      <a:pt x="162294" y="2114835"/>
                      <a:pt x="0" y="2365516"/>
                      <a:pt x="87634" y="2207775"/>
                    </a:cubicBezTo>
                    <a:lnTo>
                      <a:pt x="163834" y="2093475"/>
                    </a:lnTo>
                    <a:cubicBezTo>
                      <a:pt x="172301" y="2080775"/>
                      <a:pt x="184407" y="2069855"/>
                      <a:pt x="189234" y="2055375"/>
                    </a:cubicBezTo>
                    <a:lnTo>
                      <a:pt x="201934" y="2017275"/>
                    </a:lnTo>
                    <a:cubicBezTo>
                      <a:pt x="192385" y="1883591"/>
                      <a:pt x="202354" y="1879045"/>
                      <a:pt x="176534" y="1788675"/>
                    </a:cubicBezTo>
                    <a:cubicBezTo>
                      <a:pt x="172856" y="1775803"/>
                      <a:pt x="170335" y="1762277"/>
                      <a:pt x="163834" y="1750575"/>
                    </a:cubicBezTo>
                    <a:cubicBezTo>
                      <a:pt x="149009" y="1723890"/>
                      <a:pt x="122687" y="1703335"/>
                      <a:pt x="113034" y="1674375"/>
                    </a:cubicBezTo>
                    <a:lnTo>
                      <a:pt x="87634" y="1598175"/>
                    </a:lnTo>
                    <a:cubicBezTo>
                      <a:pt x="97621" y="1488321"/>
                      <a:pt x="90596" y="1486208"/>
                      <a:pt x="113034" y="1407675"/>
                    </a:cubicBezTo>
                    <a:cubicBezTo>
                      <a:pt x="116712" y="1394803"/>
                      <a:pt x="119747" y="1381549"/>
                      <a:pt x="125734" y="1369575"/>
                    </a:cubicBezTo>
                    <a:cubicBezTo>
                      <a:pt x="132560" y="1355923"/>
                      <a:pt x="139215" y="1341010"/>
                      <a:pt x="151134" y="1331475"/>
                    </a:cubicBezTo>
                    <a:cubicBezTo>
                      <a:pt x="161587" y="1323112"/>
                      <a:pt x="177260" y="1324762"/>
                      <a:pt x="189234" y="1318775"/>
                    </a:cubicBezTo>
                    <a:cubicBezTo>
                      <a:pt x="202886" y="1311949"/>
                      <a:pt x="213386" y="1299574"/>
                      <a:pt x="227334" y="1293375"/>
                    </a:cubicBezTo>
                    <a:lnTo>
                      <a:pt x="341634" y="1255275"/>
                    </a:lnTo>
                    <a:cubicBezTo>
                      <a:pt x="354334" y="1251042"/>
                      <a:pt x="366413" y="1243907"/>
                      <a:pt x="379734" y="1242575"/>
                    </a:cubicBezTo>
                    <a:cubicBezTo>
                      <a:pt x="574263" y="1223122"/>
                      <a:pt x="464272" y="1232529"/>
                      <a:pt x="709934" y="1217175"/>
                    </a:cubicBezTo>
                    <a:cubicBezTo>
                      <a:pt x="718401" y="1204475"/>
                      <a:pt x="729135" y="1193023"/>
                      <a:pt x="735334" y="1179075"/>
                    </a:cubicBezTo>
                    <a:cubicBezTo>
                      <a:pt x="746208" y="1154609"/>
                      <a:pt x="760734" y="1102875"/>
                      <a:pt x="760734" y="1102875"/>
                    </a:cubicBezTo>
                    <a:cubicBezTo>
                      <a:pt x="756501" y="1081708"/>
                      <a:pt x="758744" y="1058117"/>
                      <a:pt x="748034" y="1039375"/>
                    </a:cubicBezTo>
                    <a:cubicBezTo>
                      <a:pt x="740461" y="1026123"/>
                      <a:pt x="720727" y="1024768"/>
                      <a:pt x="709934" y="1013975"/>
                    </a:cubicBezTo>
                    <a:cubicBezTo>
                      <a:pt x="699141" y="1003182"/>
                      <a:pt x="694305" y="987601"/>
                      <a:pt x="684534" y="975875"/>
                    </a:cubicBezTo>
                    <a:cubicBezTo>
                      <a:pt x="673036" y="962077"/>
                      <a:pt x="657932" y="951573"/>
                      <a:pt x="646434" y="937775"/>
                    </a:cubicBezTo>
                    <a:cubicBezTo>
                      <a:pt x="636663" y="926049"/>
                      <a:pt x="627233" y="913623"/>
                      <a:pt x="621034" y="899675"/>
                    </a:cubicBezTo>
                    <a:cubicBezTo>
                      <a:pt x="610160" y="875209"/>
                      <a:pt x="595634" y="823475"/>
                      <a:pt x="595634" y="823475"/>
                    </a:cubicBezTo>
                    <a:cubicBezTo>
                      <a:pt x="599867" y="776908"/>
                      <a:pt x="598537" y="729496"/>
                      <a:pt x="608334" y="683775"/>
                    </a:cubicBezTo>
                    <a:cubicBezTo>
                      <a:pt x="616273" y="646728"/>
                      <a:pt x="641081" y="639809"/>
                      <a:pt x="671834" y="632975"/>
                    </a:cubicBezTo>
                    <a:cubicBezTo>
                      <a:pt x="696971" y="627389"/>
                      <a:pt x="722699" y="624881"/>
                      <a:pt x="748034" y="620275"/>
                    </a:cubicBezTo>
                    <a:cubicBezTo>
                      <a:pt x="769272" y="616414"/>
                      <a:pt x="790367" y="611808"/>
                      <a:pt x="811534" y="607575"/>
                    </a:cubicBezTo>
                    <a:cubicBezTo>
                      <a:pt x="797262" y="364947"/>
                      <a:pt x="821631" y="460067"/>
                      <a:pt x="773434" y="315475"/>
                    </a:cubicBezTo>
                    <a:lnTo>
                      <a:pt x="735334" y="201175"/>
                    </a:lnTo>
                    <a:lnTo>
                      <a:pt x="722634" y="163075"/>
                    </a:lnTo>
                    <a:cubicBezTo>
                      <a:pt x="726867" y="116508"/>
                      <a:pt x="706124" y="59887"/>
                      <a:pt x="735334" y="23375"/>
                    </a:cubicBezTo>
                    <a:cubicBezTo>
                      <a:pt x="754034" y="0"/>
                      <a:pt x="795066" y="29344"/>
                      <a:pt x="824234" y="36075"/>
                    </a:cubicBezTo>
                    <a:cubicBezTo>
                      <a:pt x="850322" y="42095"/>
                      <a:pt x="900434" y="61475"/>
                      <a:pt x="900434" y="61475"/>
                    </a:cubicBezTo>
                    <a:cubicBezTo>
                      <a:pt x="904667" y="99575"/>
                      <a:pt x="907305" y="137886"/>
                      <a:pt x="913134" y="175775"/>
                    </a:cubicBezTo>
                    <a:cubicBezTo>
                      <a:pt x="915788" y="193027"/>
                      <a:pt x="909116" y="221559"/>
                      <a:pt x="925834" y="226575"/>
                    </a:cubicBezTo>
                    <a:cubicBezTo>
                      <a:pt x="962552" y="237590"/>
                      <a:pt x="1002034" y="218108"/>
                      <a:pt x="1040134" y="213875"/>
                    </a:cubicBezTo>
                    <a:cubicBezTo>
                      <a:pt x="1065534" y="205408"/>
                      <a:pt x="1092387" y="200449"/>
                      <a:pt x="1116334" y="188475"/>
                    </a:cubicBezTo>
                    <a:cubicBezTo>
                      <a:pt x="1151626" y="170829"/>
                      <a:pt x="1204972" y="141162"/>
                      <a:pt x="1243334" y="137675"/>
                    </a:cubicBezTo>
                    <a:cubicBezTo>
                      <a:pt x="1452411" y="118668"/>
                      <a:pt x="1565193" y="106917"/>
                      <a:pt x="1814834" y="99575"/>
                    </a:cubicBezTo>
                    <a:lnTo>
                      <a:pt x="2246634" y="86875"/>
                    </a:lnTo>
                    <a:cubicBezTo>
                      <a:pt x="2560397" y="60728"/>
                      <a:pt x="2436916" y="65613"/>
                      <a:pt x="2957834" y="86875"/>
                    </a:cubicBezTo>
                    <a:cubicBezTo>
                      <a:pt x="2979402" y="87755"/>
                      <a:pt x="2999938" y="96722"/>
                      <a:pt x="3021334" y="99575"/>
                    </a:cubicBezTo>
                    <a:cubicBezTo>
                      <a:pt x="3063505" y="105198"/>
                      <a:pt x="3106001" y="108042"/>
                      <a:pt x="3148334" y="112275"/>
                    </a:cubicBezTo>
                    <a:cubicBezTo>
                      <a:pt x="3254167" y="108042"/>
                      <a:pt x="3360110" y="105983"/>
                      <a:pt x="3465834" y="99575"/>
                    </a:cubicBezTo>
                    <a:cubicBezTo>
                      <a:pt x="3657837" y="87938"/>
                      <a:pt x="3474698" y="76571"/>
                      <a:pt x="3681734" y="99575"/>
                    </a:cubicBezTo>
                    <a:lnTo>
                      <a:pt x="3732534" y="175775"/>
                    </a:lnTo>
                    <a:cubicBezTo>
                      <a:pt x="3741001" y="188475"/>
                      <a:pt x="3747141" y="203082"/>
                      <a:pt x="3757934" y="213875"/>
                    </a:cubicBezTo>
                    <a:cubicBezTo>
                      <a:pt x="3770634" y="226575"/>
                      <a:pt x="3784536" y="238177"/>
                      <a:pt x="3796034" y="251975"/>
                    </a:cubicBezTo>
                    <a:cubicBezTo>
                      <a:pt x="3805805" y="263701"/>
                      <a:pt x="3811663" y="278349"/>
                      <a:pt x="3821434" y="290075"/>
                    </a:cubicBezTo>
                    <a:cubicBezTo>
                      <a:pt x="3832932" y="303873"/>
                      <a:pt x="3848036" y="314377"/>
                      <a:pt x="3859534" y="328175"/>
                    </a:cubicBezTo>
                    <a:cubicBezTo>
                      <a:pt x="3869305" y="339901"/>
                      <a:pt x="3874141" y="355482"/>
                      <a:pt x="3884934" y="366275"/>
                    </a:cubicBezTo>
                    <a:cubicBezTo>
                      <a:pt x="3895727" y="377068"/>
                      <a:pt x="3910334" y="383208"/>
                      <a:pt x="3923034" y="391675"/>
                    </a:cubicBezTo>
                    <a:cubicBezTo>
                      <a:pt x="3927267" y="404375"/>
                      <a:pt x="3926268" y="420309"/>
                      <a:pt x="3935734" y="429775"/>
                    </a:cubicBezTo>
                    <a:cubicBezTo>
                      <a:pt x="3945200" y="439241"/>
                      <a:pt x="3961860" y="436488"/>
                      <a:pt x="3973834" y="442475"/>
                    </a:cubicBezTo>
                    <a:cubicBezTo>
                      <a:pt x="3987486" y="449301"/>
                      <a:pt x="3998282" y="461049"/>
                      <a:pt x="4011934" y="467875"/>
                    </a:cubicBezTo>
                    <a:cubicBezTo>
                      <a:pt x="4023908" y="473862"/>
                      <a:pt x="4037047" y="477328"/>
                      <a:pt x="4050034" y="480575"/>
                    </a:cubicBezTo>
                    <a:cubicBezTo>
                      <a:pt x="4114732" y="496749"/>
                      <a:pt x="4156710" y="498072"/>
                      <a:pt x="4227834" y="505975"/>
                    </a:cubicBezTo>
                    <a:cubicBezTo>
                      <a:pt x="4240534" y="514442"/>
                      <a:pt x="4255883" y="519888"/>
                      <a:pt x="4265934" y="531375"/>
                    </a:cubicBezTo>
                    <a:cubicBezTo>
                      <a:pt x="4286036" y="554349"/>
                      <a:pt x="4299801" y="582175"/>
                      <a:pt x="4316734" y="607575"/>
                    </a:cubicBezTo>
                    <a:cubicBezTo>
                      <a:pt x="4325201" y="620275"/>
                      <a:pt x="4337307" y="631195"/>
                      <a:pt x="4342134" y="645675"/>
                    </a:cubicBezTo>
                    <a:cubicBezTo>
                      <a:pt x="4373054" y="738434"/>
                      <a:pt x="4361040" y="695900"/>
                      <a:pt x="4380234" y="772675"/>
                    </a:cubicBezTo>
                    <a:cubicBezTo>
                      <a:pt x="4384467" y="844642"/>
                      <a:pt x="4392934" y="916484"/>
                      <a:pt x="4392934" y="988575"/>
                    </a:cubicBezTo>
                    <a:cubicBezTo>
                      <a:pt x="4392934" y="1098723"/>
                      <a:pt x="4386897" y="1208829"/>
                      <a:pt x="4380234" y="1318775"/>
                    </a:cubicBezTo>
                    <a:cubicBezTo>
                      <a:pt x="4375648" y="1394451"/>
                      <a:pt x="4368624" y="1396421"/>
                      <a:pt x="4354834" y="1458475"/>
                    </a:cubicBezTo>
                    <a:cubicBezTo>
                      <a:pt x="4350151" y="1479547"/>
                      <a:pt x="4347369" y="1501034"/>
                      <a:pt x="4342134" y="1521975"/>
                    </a:cubicBezTo>
                    <a:cubicBezTo>
                      <a:pt x="4338887" y="1534962"/>
                      <a:pt x="4333112" y="1547203"/>
                      <a:pt x="4329434" y="1560075"/>
                    </a:cubicBezTo>
                    <a:cubicBezTo>
                      <a:pt x="4291047" y="1694430"/>
                      <a:pt x="4351695" y="1505991"/>
                      <a:pt x="4291334" y="1687075"/>
                    </a:cubicBezTo>
                    <a:lnTo>
                      <a:pt x="4278634" y="1725175"/>
                    </a:lnTo>
                    <a:cubicBezTo>
                      <a:pt x="4262664" y="1773085"/>
                      <a:pt x="4258803" y="1795806"/>
                      <a:pt x="4215134" y="1839475"/>
                    </a:cubicBezTo>
                    <a:cubicBezTo>
                      <a:pt x="4202434" y="1852175"/>
                      <a:pt x="4191211" y="1866548"/>
                      <a:pt x="4177034" y="1877575"/>
                    </a:cubicBezTo>
                    <a:cubicBezTo>
                      <a:pt x="4152937" y="1896317"/>
                      <a:pt x="4126234" y="1911442"/>
                      <a:pt x="4100834" y="1928375"/>
                    </a:cubicBezTo>
                    <a:cubicBezTo>
                      <a:pt x="4088134" y="1936842"/>
                      <a:pt x="4073527" y="1942982"/>
                      <a:pt x="4062734" y="1953775"/>
                    </a:cubicBezTo>
                    <a:cubicBezTo>
                      <a:pt x="4050034" y="1966475"/>
                      <a:pt x="4040334" y="1983153"/>
                      <a:pt x="4024634" y="1991875"/>
                    </a:cubicBezTo>
                    <a:cubicBezTo>
                      <a:pt x="4001229" y="2004878"/>
                      <a:pt x="3974409" y="2010781"/>
                      <a:pt x="3948434" y="2017275"/>
                    </a:cubicBezTo>
                    <a:cubicBezTo>
                      <a:pt x="3824544" y="2048248"/>
                      <a:pt x="3979242" y="2010429"/>
                      <a:pt x="3834134" y="2042675"/>
                    </a:cubicBezTo>
                    <a:cubicBezTo>
                      <a:pt x="3819485" y="2045930"/>
                      <a:pt x="3762205" y="2059589"/>
                      <a:pt x="3745234" y="2068075"/>
                    </a:cubicBezTo>
                    <a:cubicBezTo>
                      <a:pt x="3731582" y="2074901"/>
                      <a:pt x="3719834" y="2085008"/>
                      <a:pt x="3707134" y="2093475"/>
                    </a:cubicBezTo>
                    <a:cubicBezTo>
                      <a:pt x="3690201" y="2118875"/>
                      <a:pt x="3665987" y="2140715"/>
                      <a:pt x="3656334" y="2169675"/>
                    </a:cubicBezTo>
                    <a:cubicBezTo>
                      <a:pt x="3647867" y="2195075"/>
                      <a:pt x="3645786" y="2223598"/>
                      <a:pt x="3630934" y="2245875"/>
                    </a:cubicBezTo>
                    <a:lnTo>
                      <a:pt x="3529334" y="2398275"/>
                    </a:lnTo>
                    <a:cubicBezTo>
                      <a:pt x="3520867" y="2410975"/>
                      <a:pt x="3508761" y="2421895"/>
                      <a:pt x="3503934" y="2436375"/>
                    </a:cubicBezTo>
                    <a:cubicBezTo>
                      <a:pt x="3499701" y="2449075"/>
                      <a:pt x="3497735" y="2462773"/>
                      <a:pt x="3491234" y="2474475"/>
                    </a:cubicBezTo>
                    <a:cubicBezTo>
                      <a:pt x="3476409" y="2501160"/>
                      <a:pt x="3450087" y="2521715"/>
                      <a:pt x="3440434" y="2550675"/>
                    </a:cubicBezTo>
                    <a:cubicBezTo>
                      <a:pt x="3418081" y="2617735"/>
                      <a:pt x="3435160" y="2577636"/>
                      <a:pt x="3376934" y="2664975"/>
                    </a:cubicBezTo>
                    <a:lnTo>
                      <a:pt x="3326134" y="2741175"/>
                    </a:lnTo>
                    <a:cubicBezTo>
                      <a:pt x="3317667" y="2753875"/>
                      <a:pt x="3311527" y="2768482"/>
                      <a:pt x="3300734" y="2779275"/>
                    </a:cubicBezTo>
                    <a:cubicBezTo>
                      <a:pt x="3288034" y="2791975"/>
                      <a:pt x="3274132" y="2803577"/>
                      <a:pt x="3262634" y="2817375"/>
                    </a:cubicBezTo>
                    <a:cubicBezTo>
                      <a:pt x="3252863" y="2829101"/>
                      <a:pt x="3248721" y="2845424"/>
                      <a:pt x="3237234" y="2855475"/>
                    </a:cubicBezTo>
                    <a:cubicBezTo>
                      <a:pt x="3214260" y="2875577"/>
                      <a:pt x="3161034" y="2906275"/>
                      <a:pt x="3161034" y="2906275"/>
                    </a:cubicBezTo>
                    <a:cubicBezTo>
                      <a:pt x="3118701" y="2902042"/>
                      <a:pt x="3075489" y="2903142"/>
                      <a:pt x="3034034" y="2893575"/>
                    </a:cubicBezTo>
                    <a:cubicBezTo>
                      <a:pt x="2980488" y="2881218"/>
                      <a:pt x="3007147" y="2859365"/>
                      <a:pt x="2970534" y="2830075"/>
                    </a:cubicBezTo>
                    <a:cubicBezTo>
                      <a:pt x="2960081" y="2821712"/>
                      <a:pt x="2945134" y="2821608"/>
                      <a:pt x="2932434" y="2817375"/>
                    </a:cubicBezTo>
                    <a:cubicBezTo>
                      <a:pt x="2885867" y="2747525"/>
                      <a:pt x="2932434" y="2806792"/>
                      <a:pt x="2868934" y="2753875"/>
                    </a:cubicBezTo>
                    <a:cubicBezTo>
                      <a:pt x="2808220" y="2703280"/>
                      <a:pt x="2850843" y="2732166"/>
                      <a:pt x="2805434" y="2677675"/>
                    </a:cubicBezTo>
                    <a:cubicBezTo>
                      <a:pt x="2793936" y="2663877"/>
                      <a:pt x="2778361" y="2653752"/>
                      <a:pt x="2767334" y="2639575"/>
                    </a:cubicBezTo>
                    <a:cubicBezTo>
                      <a:pt x="2748592" y="2615478"/>
                      <a:pt x="2733467" y="2588775"/>
                      <a:pt x="2716534" y="2563375"/>
                    </a:cubicBezTo>
                    <a:cubicBezTo>
                      <a:pt x="2708067" y="2550675"/>
                      <a:pt x="2695961" y="2539755"/>
                      <a:pt x="2691134" y="2525275"/>
                    </a:cubicBezTo>
                    <a:cubicBezTo>
                      <a:pt x="2686901" y="2512575"/>
                      <a:pt x="2684421" y="2499149"/>
                      <a:pt x="2678434" y="2487175"/>
                    </a:cubicBezTo>
                    <a:cubicBezTo>
                      <a:pt x="2671608" y="2473523"/>
                      <a:pt x="2659860" y="2462727"/>
                      <a:pt x="2653034" y="2449075"/>
                    </a:cubicBezTo>
                    <a:cubicBezTo>
                      <a:pt x="2647047" y="2437101"/>
                      <a:pt x="2646321" y="2422949"/>
                      <a:pt x="2640334" y="2410975"/>
                    </a:cubicBezTo>
                    <a:cubicBezTo>
                      <a:pt x="2624610" y="2379527"/>
                      <a:pt x="2609491" y="2361989"/>
                      <a:pt x="2576834" y="2347475"/>
                    </a:cubicBezTo>
                    <a:cubicBezTo>
                      <a:pt x="2552368" y="2336601"/>
                      <a:pt x="2500634" y="2322075"/>
                      <a:pt x="2500634" y="2322075"/>
                    </a:cubicBezTo>
                    <a:cubicBezTo>
                      <a:pt x="2432901" y="2326308"/>
                      <a:pt x="2364677" y="2325605"/>
                      <a:pt x="2297434" y="2334775"/>
                    </a:cubicBezTo>
                    <a:cubicBezTo>
                      <a:pt x="2270906" y="2338393"/>
                      <a:pt x="2246634" y="2351708"/>
                      <a:pt x="2221234" y="2360175"/>
                    </a:cubicBezTo>
                    <a:lnTo>
                      <a:pt x="2183134" y="2372875"/>
                    </a:lnTo>
                    <a:cubicBezTo>
                      <a:pt x="2170434" y="2377108"/>
                      <a:pt x="2156173" y="2378149"/>
                      <a:pt x="2145034" y="2385575"/>
                    </a:cubicBezTo>
                    <a:cubicBezTo>
                      <a:pt x="2132334" y="2394042"/>
                      <a:pt x="2120586" y="2404149"/>
                      <a:pt x="2106934" y="2410975"/>
                    </a:cubicBezTo>
                    <a:cubicBezTo>
                      <a:pt x="2094960" y="2416962"/>
                      <a:pt x="2080808" y="2417688"/>
                      <a:pt x="2068834" y="2423675"/>
                    </a:cubicBezTo>
                    <a:cubicBezTo>
                      <a:pt x="2055182" y="2430501"/>
                      <a:pt x="2044682" y="2442876"/>
                      <a:pt x="2030734" y="2449075"/>
                    </a:cubicBezTo>
                    <a:cubicBezTo>
                      <a:pt x="2006268" y="2459949"/>
                      <a:pt x="1976811" y="2459623"/>
                      <a:pt x="1954534" y="2474475"/>
                    </a:cubicBezTo>
                    <a:cubicBezTo>
                      <a:pt x="1845345" y="2547268"/>
                      <a:pt x="1983494" y="2459995"/>
                      <a:pt x="1878334" y="2512575"/>
                    </a:cubicBezTo>
                    <a:cubicBezTo>
                      <a:pt x="1864682" y="2519401"/>
                      <a:pt x="1854182" y="2531776"/>
                      <a:pt x="1840234" y="2537975"/>
                    </a:cubicBezTo>
                    <a:cubicBezTo>
                      <a:pt x="1815768" y="2548849"/>
                      <a:pt x="1786311" y="2548523"/>
                      <a:pt x="1764034" y="2563375"/>
                    </a:cubicBezTo>
                    <a:cubicBezTo>
                      <a:pt x="1751334" y="2571842"/>
                      <a:pt x="1739882" y="2582576"/>
                      <a:pt x="1725934" y="2588775"/>
                    </a:cubicBezTo>
                    <a:cubicBezTo>
                      <a:pt x="1666462" y="2615207"/>
                      <a:pt x="1645991" y="2613596"/>
                      <a:pt x="1586234" y="2626875"/>
                    </a:cubicBezTo>
                    <a:cubicBezTo>
                      <a:pt x="1569195" y="2630661"/>
                      <a:pt x="1552367" y="2635342"/>
                      <a:pt x="1535434" y="2639575"/>
                    </a:cubicBezTo>
                    <a:cubicBezTo>
                      <a:pt x="1522734" y="2648042"/>
                      <a:pt x="1510986" y="2658149"/>
                      <a:pt x="1497334" y="2664975"/>
                    </a:cubicBezTo>
                    <a:cubicBezTo>
                      <a:pt x="1485360" y="2670962"/>
                      <a:pt x="1470936" y="2671174"/>
                      <a:pt x="1459234" y="2677675"/>
                    </a:cubicBezTo>
                    <a:cubicBezTo>
                      <a:pt x="1432549" y="2692500"/>
                      <a:pt x="1408434" y="2711542"/>
                      <a:pt x="1383034" y="2728475"/>
                    </a:cubicBezTo>
                    <a:cubicBezTo>
                      <a:pt x="1370334" y="2736942"/>
                      <a:pt x="1359414" y="2749048"/>
                      <a:pt x="1344934" y="2753875"/>
                    </a:cubicBezTo>
                    <a:cubicBezTo>
                      <a:pt x="1332234" y="2758108"/>
                      <a:pt x="1318536" y="2760074"/>
                      <a:pt x="1306834" y="2766575"/>
                    </a:cubicBezTo>
                    <a:cubicBezTo>
                      <a:pt x="1280149" y="2781400"/>
                      <a:pt x="1259594" y="2807722"/>
                      <a:pt x="1230634" y="2817375"/>
                    </a:cubicBezTo>
                    <a:cubicBezTo>
                      <a:pt x="1205234" y="2825842"/>
                      <a:pt x="1176711" y="2827923"/>
                      <a:pt x="1154434" y="2842775"/>
                    </a:cubicBezTo>
                    <a:cubicBezTo>
                      <a:pt x="1045245" y="2915568"/>
                      <a:pt x="1183394" y="2828295"/>
                      <a:pt x="1078234" y="2880875"/>
                    </a:cubicBezTo>
                    <a:cubicBezTo>
                      <a:pt x="1064582" y="2887701"/>
                      <a:pt x="1053786" y="2899449"/>
                      <a:pt x="1040134" y="2906275"/>
                    </a:cubicBezTo>
                    <a:cubicBezTo>
                      <a:pt x="1028160" y="2912262"/>
                      <a:pt x="1014008" y="2912988"/>
                      <a:pt x="1002034" y="2918975"/>
                    </a:cubicBezTo>
                    <a:cubicBezTo>
                      <a:pt x="988382" y="2925801"/>
                      <a:pt x="977882" y="2938176"/>
                      <a:pt x="963934" y="2944375"/>
                    </a:cubicBezTo>
                    <a:cubicBezTo>
                      <a:pt x="939468" y="2955249"/>
                      <a:pt x="913134" y="2961308"/>
                      <a:pt x="887734" y="2969775"/>
                    </a:cubicBezTo>
                    <a:lnTo>
                      <a:pt x="849634" y="2982475"/>
                    </a:lnTo>
                    <a:cubicBezTo>
                      <a:pt x="836934" y="2986708"/>
                      <a:pt x="824739" y="2992974"/>
                      <a:pt x="811534" y="2995175"/>
                    </a:cubicBezTo>
                    <a:cubicBezTo>
                      <a:pt x="786134" y="2999408"/>
                      <a:pt x="760858" y="3004472"/>
                      <a:pt x="735334" y="3007875"/>
                    </a:cubicBezTo>
                    <a:cubicBezTo>
                      <a:pt x="636578" y="3021042"/>
                      <a:pt x="642201" y="3033275"/>
                      <a:pt x="608334" y="3033275"/>
                    </a:cubicBezTo>
                    <a:close/>
                  </a:path>
                </a:pathLst>
              </a:custGeom>
              <a:solidFill>
                <a:schemeClr val="tx1">
                  <a:alpha val="18000"/>
                </a:schemeClr>
              </a:solidFill>
              <a:ln>
                <a:solidFill>
                  <a:schemeClr val="tx1">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5643570" y="6357958"/>
              <a:ext cx="2286016" cy="461665"/>
            </a:xfrm>
            <a:prstGeom prst="rect">
              <a:avLst/>
            </a:prstGeom>
            <a:noFill/>
          </p:spPr>
          <p:txBody>
            <a:bodyPr wrap="square" rtlCol="0">
              <a:spAutoFit/>
            </a:bodyPr>
            <a:lstStyle/>
            <a:p>
              <a:r>
                <a:rPr lang="en-US" sz="2400" b="1" dirty="0" smtClean="0"/>
                <a:t>48 % coverage</a:t>
              </a:r>
              <a:endParaRPr lang="en-US" sz="2400" b="1" dirty="0"/>
            </a:p>
          </p:txBody>
        </p:sp>
      </p:grpSp>
      <p:grpSp>
        <p:nvGrpSpPr>
          <p:cNvPr id="26" name="Group 25"/>
          <p:cNvGrpSpPr/>
          <p:nvPr/>
        </p:nvGrpSpPr>
        <p:grpSpPr>
          <a:xfrm>
            <a:off x="3286116" y="1285860"/>
            <a:ext cx="2428892" cy="1083712"/>
            <a:chOff x="2928926" y="2071678"/>
            <a:chExt cx="2428892" cy="1083712"/>
          </a:xfrm>
        </p:grpSpPr>
        <p:sp>
          <p:nvSpPr>
            <p:cNvPr id="19" name="Rectangle 18"/>
            <p:cNvSpPr/>
            <p:nvPr/>
          </p:nvSpPr>
          <p:spPr>
            <a:xfrm>
              <a:off x="2928926" y="2143116"/>
              <a:ext cx="428628" cy="2857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928926" y="2500306"/>
              <a:ext cx="428628" cy="285752"/>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928926" y="2857496"/>
              <a:ext cx="428628" cy="285752"/>
            </a:xfrm>
            <a:prstGeom prst="rect">
              <a:avLst/>
            </a:prstGeom>
            <a:gradFill flip="none" rotWithShape="1">
              <a:gsLst>
                <a:gs pos="0">
                  <a:srgbClr val="00FF00">
                    <a:shade val="30000"/>
                    <a:satMod val="115000"/>
                  </a:srgbClr>
                </a:gs>
                <a:gs pos="50000">
                  <a:srgbClr val="00FF00">
                    <a:shade val="67500"/>
                    <a:satMod val="115000"/>
                  </a:srgbClr>
                </a:gs>
                <a:gs pos="100000">
                  <a:srgbClr val="00FF00">
                    <a:shade val="100000"/>
                    <a:satMod val="11500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357554" y="2071678"/>
              <a:ext cx="1071570" cy="369332"/>
            </a:xfrm>
            <a:prstGeom prst="rect">
              <a:avLst/>
            </a:prstGeom>
            <a:noFill/>
          </p:spPr>
          <p:txBody>
            <a:bodyPr wrap="square" rtlCol="0">
              <a:spAutoFit/>
            </a:bodyPr>
            <a:lstStyle/>
            <a:p>
              <a:r>
                <a:rPr lang="en-US" b="1" dirty="0" smtClean="0"/>
                <a:t>Comcast</a:t>
              </a:r>
              <a:endParaRPr lang="en-US" b="1" dirty="0"/>
            </a:p>
          </p:txBody>
        </p:sp>
        <p:sp>
          <p:nvSpPr>
            <p:cNvPr id="23" name="TextBox 22"/>
            <p:cNvSpPr txBox="1"/>
            <p:nvPr/>
          </p:nvSpPr>
          <p:spPr>
            <a:xfrm>
              <a:off x="3357554" y="2416726"/>
              <a:ext cx="1357322" cy="369332"/>
            </a:xfrm>
            <a:prstGeom prst="rect">
              <a:avLst/>
            </a:prstGeom>
            <a:noFill/>
          </p:spPr>
          <p:txBody>
            <a:bodyPr wrap="square" rtlCol="0">
              <a:spAutoFit/>
            </a:bodyPr>
            <a:lstStyle/>
            <a:p>
              <a:r>
                <a:rPr lang="en-US" b="1" dirty="0" smtClean="0"/>
                <a:t>Verizon</a:t>
              </a:r>
              <a:r>
                <a:rPr lang="en-US" dirty="0" smtClean="0"/>
                <a:t> </a:t>
              </a:r>
              <a:r>
                <a:rPr lang="en-US" b="1" dirty="0" smtClean="0"/>
                <a:t>DSL</a:t>
              </a:r>
              <a:endParaRPr lang="en-US" b="1" dirty="0"/>
            </a:p>
          </p:txBody>
        </p:sp>
        <p:sp>
          <p:nvSpPr>
            <p:cNvPr id="24" name="TextBox 23"/>
            <p:cNvSpPr txBox="1"/>
            <p:nvPr/>
          </p:nvSpPr>
          <p:spPr>
            <a:xfrm>
              <a:off x="3357554" y="2786058"/>
              <a:ext cx="2000264" cy="369332"/>
            </a:xfrm>
            <a:prstGeom prst="rect">
              <a:avLst/>
            </a:prstGeom>
            <a:noFill/>
          </p:spPr>
          <p:txBody>
            <a:bodyPr wrap="square" rtlCol="0">
              <a:spAutoFit/>
            </a:bodyPr>
            <a:lstStyle/>
            <a:p>
              <a:r>
                <a:rPr lang="en-US" b="1" dirty="0" smtClean="0"/>
                <a:t>Verizon Fiber-optic</a:t>
              </a:r>
              <a:endParaRPr lang="en-US" b="1" dirty="0"/>
            </a:p>
          </p:txBody>
        </p:sp>
      </p:grpSp>
      <p:sp>
        <p:nvSpPr>
          <p:cNvPr id="27" name="TextBox 26"/>
          <p:cNvSpPr txBox="1"/>
          <p:nvPr/>
        </p:nvSpPr>
        <p:spPr>
          <a:xfrm>
            <a:off x="2571736" y="2214554"/>
            <a:ext cx="642942" cy="369332"/>
          </a:xfrm>
          <a:prstGeom prst="rect">
            <a:avLst/>
          </a:prstGeom>
          <a:noFill/>
        </p:spPr>
        <p:txBody>
          <a:bodyPr wrap="square" rtlCol="0">
            <a:spAutoFit/>
          </a:bodyPr>
          <a:lstStyle/>
          <a:p>
            <a:r>
              <a:rPr lang="en-US" b="1" dirty="0" smtClean="0"/>
              <a:t>61%</a:t>
            </a:r>
            <a:endParaRPr lang="en-US" b="1" dirty="0"/>
          </a:p>
        </p:txBody>
      </p:sp>
      <p:sp>
        <p:nvSpPr>
          <p:cNvPr id="28" name="TextBox 27"/>
          <p:cNvSpPr txBox="1"/>
          <p:nvPr/>
        </p:nvSpPr>
        <p:spPr>
          <a:xfrm>
            <a:off x="785786" y="1714488"/>
            <a:ext cx="785818" cy="369332"/>
          </a:xfrm>
          <a:prstGeom prst="rect">
            <a:avLst/>
          </a:prstGeom>
          <a:noFill/>
        </p:spPr>
        <p:txBody>
          <a:bodyPr wrap="square" rtlCol="0">
            <a:spAutoFit/>
          </a:bodyPr>
          <a:lstStyle/>
          <a:p>
            <a:r>
              <a:rPr lang="en-US" b="1" dirty="0" smtClean="0"/>
              <a:t>30%</a:t>
            </a:r>
            <a:endParaRPr lang="en-US" b="1" dirty="0"/>
          </a:p>
        </p:txBody>
      </p:sp>
      <p:sp>
        <p:nvSpPr>
          <p:cNvPr id="29" name="TextBox 28"/>
          <p:cNvSpPr txBox="1"/>
          <p:nvPr/>
        </p:nvSpPr>
        <p:spPr>
          <a:xfrm>
            <a:off x="6929454" y="2214554"/>
            <a:ext cx="642942" cy="369332"/>
          </a:xfrm>
          <a:prstGeom prst="rect">
            <a:avLst/>
          </a:prstGeom>
          <a:noFill/>
        </p:spPr>
        <p:txBody>
          <a:bodyPr wrap="square" rtlCol="0">
            <a:spAutoFit/>
          </a:bodyPr>
          <a:lstStyle/>
          <a:p>
            <a:r>
              <a:rPr lang="en-US" b="1" dirty="0" smtClean="0"/>
              <a:t>83%</a:t>
            </a:r>
            <a:endParaRPr lang="en-US" b="1" dirty="0"/>
          </a:p>
        </p:txBody>
      </p:sp>
      <p:sp>
        <p:nvSpPr>
          <p:cNvPr id="30" name="TextBox 29"/>
          <p:cNvSpPr txBox="1"/>
          <p:nvPr/>
        </p:nvSpPr>
        <p:spPr>
          <a:xfrm>
            <a:off x="571472" y="2571744"/>
            <a:ext cx="4071966" cy="461665"/>
          </a:xfrm>
          <a:prstGeom prst="rect">
            <a:avLst/>
          </a:prstGeom>
          <a:noFill/>
        </p:spPr>
        <p:txBody>
          <a:bodyPr wrap="square" rtlCol="0">
            <a:spAutoFit/>
          </a:bodyPr>
          <a:lstStyle/>
          <a:p>
            <a:r>
              <a:rPr lang="en-US" sz="2400" b="1" dirty="0" smtClean="0"/>
              <a:t>ISP Break-down of Open APs</a:t>
            </a:r>
            <a:endParaRPr lang="en-US" sz="2400" b="1" dirty="0"/>
          </a:p>
        </p:txBody>
      </p:sp>
      <p:sp>
        <p:nvSpPr>
          <p:cNvPr id="32" name="TextBox 31"/>
          <p:cNvSpPr txBox="1"/>
          <p:nvPr/>
        </p:nvSpPr>
        <p:spPr>
          <a:xfrm>
            <a:off x="5857884" y="1214422"/>
            <a:ext cx="1000132" cy="369332"/>
          </a:xfrm>
          <a:prstGeom prst="rect">
            <a:avLst/>
          </a:prstGeom>
          <a:noFill/>
        </p:spPr>
        <p:txBody>
          <a:bodyPr wrap="square" rtlCol="0">
            <a:spAutoFit/>
          </a:bodyPr>
          <a:lstStyle/>
          <a:p>
            <a:r>
              <a:rPr lang="en-US" b="1" dirty="0" smtClean="0"/>
              <a:t>17%</a:t>
            </a:r>
            <a:endParaRPr lang="en-US" b="1" dirty="0"/>
          </a:p>
        </p:txBody>
      </p:sp>
      <p:sp>
        <p:nvSpPr>
          <p:cNvPr id="33" name="TextBox 32"/>
          <p:cNvSpPr txBox="1"/>
          <p:nvPr/>
        </p:nvSpPr>
        <p:spPr>
          <a:xfrm>
            <a:off x="5143504" y="1428736"/>
            <a:ext cx="1000132" cy="369332"/>
          </a:xfrm>
          <a:prstGeom prst="rect">
            <a:avLst/>
          </a:prstGeom>
          <a:noFill/>
        </p:spPr>
        <p:txBody>
          <a:bodyPr wrap="square" rtlCol="0">
            <a:spAutoFit/>
          </a:bodyPr>
          <a:lstStyle/>
          <a:p>
            <a:r>
              <a:rPr lang="en-US" b="1" dirty="0" smtClean="0"/>
              <a:t>10%</a:t>
            </a:r>
            <a:endParaRPr lang="en-US" b="1" dirty="0"/>
          </a:p>
        </p:txBody>
      </p:sp>
      <p:sp>
        <p:nvSpPr>
          <p:cNvPr id="36" name="TextBox 35"/>
          <p:cNvSpPr txBox="1"/>
          <p:nvPr/>
        </p:nvSpPr>
        <p:spPr>
          <a:xfrm>
            <a:off x="1500166" y="1071546"/>
            <a:ext cx="1214446" cy="307777"/>
          </a:xfrm>
          <a:prstGeom prst="rect">
            <a:avLst/>
          </a:prstGeom>
          <a:noFill/>
        </p:spPr>
        <p:txBody>
          <a:bodyPr wrap="square" rtlCol="0">
            <a:spAutoFit/>
          </a:bodyPr>
          <a:lstStyle/>
          <a:p>
            <a:r>
              <a:rPr lang="en-US" sz="1400" b="1" dirty="0" smtClean="0"/>
              <a:t>Other</a:t>
            </a:r>
            <a:endParaRPr lang="en-US" sz="1400" b="1" dirty="0"/>
          </a:p>
        </p:txBody>
      </p:sp>
      <p:sp>
        <p:nvSpPr>
          <p:cNvPr id="37" name="Slide Number Placeholder 36"/>
          <p:cNvSpPr>
            <a:spLocks noGrp="1"/>
          </p:cNvSpPr>
          <p:nvPr>
            <p:ph type="sldNum" sz="quarter" idx="12"/>
          </p:nvPr>
        </p:nvSpPr>
        <p:spPr>
          <a:xfrm>
            <a:off x="6786578" y="6492875"/>
            <a:ext cx="2133600" cy="365125"/>
          </a:xfrm>
        </p:spPr>
        <p:txBody>
          <a:bodyPr/>
          <a:lstStyle/>
          <a:p>
            <a:fld id="{BC973F78-22C9-405D-9572-6E89CEC907E2}" type="slidenum">
              <a:rPr lang="en-US" smtClean="0"/>
              <a:pPr/>
              <a:t>11</a:t>
            </a:fld>
            <a:endParaRPr lang="en-US" dirty="0"/>
          </a:p>
        </p:txBody>
      </p:sp>
      <p:grpSp>
        <p:nvGrpSpPr>
          <p:cNvPr id="47" name="Group 46"/>
          <p:cNvGrpSpPr/>
          <p:nvPr/>
        </p:nvGrpSpPr>
        <p:grpSpPr>
          <a:xfrm>
            <a:off x="545959" y="3000372"/>
            <a:ext cx="8312321" cy="3071834"/>
            <a:chOff x="571472" y="3000372"/>
            <a:chExt cx="8312321" cy="3071834"/>
          </a:xfrm>
        </p:grpSpPr>
        <p:grpSp>
          <p:nvGrpSpPr>
            <p:cNvPr id="44" name="Group 43"/>
            <p:cNvGrpSpPr/>
            <p:nvPr/>
          </p:nvGrpSpPr>
          <p:grpSpPr>
            <a:xfrm>
              <a:off x="571472" y="3000372"/>
              <a:ext cx="8312321" cy="3071834"/>
              <a:chOff x="571472" y="3000372"/>
              <a:chExt cx="8312321" cy="3071834"/>
            </a:xfrm>
          </p:grpSpPr>
          <p:grpSp>
            <p:nvGrpSpPr>
              <p:cNvPr id="40" name="Group 39"/>
              <p:cNvGrpSpPr/>
              <p:nvPr/>
            </p:nvGrpSpPr>
            <p:grpSpPr>
              <a:xfrm>
                <a:off x="4714876" y="3000372"/>
                <a:ext cx="4168917" cy="3071834"/>
                <a:chOff x="3786182" y="4643446"/>
                <a:chExt cx="4168917" cy="3071834"/>
              </a:xfrm>
            </p:grpSpPr>
            <p:pic>
              <p:nvPicPr>
                <p:cNvPr id="38" name="Picture 2"/>
                <p:cNvPicPr>
                  <a:picLocks noChangeAspect="1" noChangeArrowheads="1"/>
                </p:cNvPicPr>
                <p:nvPr/>
              </p:nvPicPr>
              <p:blipFill>
                <a:blip r:embed="rId8"/>
                <a:srcRect l="23125" t="25974" r="29375" b="15844"/>
                <a:stretch>
                  <a:fillRect/>
                </a:stretch>
              </p:blipFill>
              <p:spPr bwMode="auto">
                <a:xfrm>
                  <a:off x="3786182" y="4643446"/>
                  <a:ext cx="4168917" cy="3071834"/>
                </a:xfrm>
                <a:prstGeom prst="rect">
                  <a:avLst/>
                </a:prstGeom>
                <a:noFill/>
                <a:ln w="9525">
                  <a:noFill/>
                  <a:miter lim="800000"/>
                  <a:headEnd/>
                  <a:tailEnd/>
                </a:ln>
                <a:effectLst/>
              </p:spPr>
            </p:pic>
            <p:sp>
              <p:nvSpPr>
                <p:cNvPr id="39" name="Freeform 38"/>
                <p:cNvSpPr/>
                <p:nvPr/>
              </p:nvSpPr>
              <p:spPr>
                <a:xfrm>
                  <a:off x="3857620" y="4839115"/>
                  <a:ext cx="3899877" cy="2661851"/>
                </a:xfrm>
                <a:custGeom>
                  <a:avLst/>
                  <a:gdLst>
                    <a:gd name="connsiteX0" fmla="*/ 608334 w 4392934"/>
                    <a:gd name="connsiteY0" fmla="*/ 3033275 h 3033275"/>
                    <a:gd name="connsiteX1" fmla="*/ 532134 w 4392934"/>
                    <a:gd name="connsiteY1" fmla="*/ 3007875 h 3033275"/>
                    <a:gd name="connsiteX2" fmla="*/ 455934 w 4392934"/>
                    <a:gd name="connsiteY2" fmla="*/ 2969775 h 3033275"/>
                    <a:gd name="connsiteX3" fmla="*/ 405134 w 4392934"/>
                    <a:gd name="connsiteY3" fmla="*/ 2893575 h 3033275"/>
                    <a:gd name="connsiteX4" fmla="*/ 379734 w 4392934"/>
                    <a:gd name="connsiteY4" fmla="*/ 2855475 h 3033275"/>
                    <a:gd name="connsiteX5" fmla="*/ 316234 w 4392934"/>
                    <a:gd name="connsiteY5" fmla="*/ 2741175 h 3033275"/>
                    <a:gd name="connsiteX6" fmla="*/ 176534 w 4392934"/>
                    <a:gd name="connsiteY6" fmla="*/ 2728475 h 3033275"/>
                    <a:gd name="connsiteX7" fmla="*/ 62234 w 4392934"/>
                    <a:gd name="connsiteY7" fmla="*/ 2664975 h 3033275"/>
                    <a:gd name="connsiteX8" fmla="*/ 36834 w 4392934"/>
                    <a:gd name="connsiteY8" fmla="*/ 2626875 h 3033275"/>
                    <a:gd name="connsiteX9" fmla="*/ 11434 w 4392934"/>
                    <a:gd name="connsiteY9" fmla="*/ 2550675 h 3033275"/>
                    <a:gd name="connsiteX10" fmla="*/ 49534 w 4392934"/>
                    <a:gd name="connsiteY10" fmla="*/ 2283975 h 3033275"/>
                    <a:gd name="connsiteX11" fmla="*/ 87634 w 4392934"/>
                    <a:gd name="connsiteY11" fmla="*/ 2207775 h 3033275"/>
                    <a:gd name="connsiteX12" fmla="*/ 163834 w 4392934"/>
                    <a:gd name="connsiteY12" fmla="*/ 2093475 h 3033275"/>
                    <a:gd name="connsiteX13" fmla="*/ 189234 w 4392934"/>
                    <a:gd name="connsiteY13" fmla="*/ 2055375 h 3033275"/>
                    <a:gd name="connsiteX14" fmla="*/ 201934 w 4392934"/>
                    <a:gd name="connsiteY14" fmla="*/ 2017275 h 3033275"/>
                    <a:gd name="connsiteX15" fmla="*/ 176534 w 4392934"/>
                    <a:gd name="connsiteY15" fmla="*/ 1788675 h 3033275"/>
                    <a:gd name="connsiteX16" fmla="*/ 163834 w 4392934"/>
                    <a:gd name="connsiteY16" fmla="*/ 1750575 h 3033275"/>
                    <a:gd name="connsiteX17" fmla="*/ 113034 w 4392934"/>
                    <a:gd name="connsiteY17" fmla="*/ 1674375 h 3033275"/>
                    <a:gd name="connsiteX18" fmla="*/ 87634 w 4392934"/>
                    <a:gd name="connsiteY18" fmla="*/ 1598175 h 3033275"/>
                    <a:gd name="connsiteX19" fmla="*/ 113034 w 4392934"/>
                    <a:gd name="connsiteY19" fmla="*/ 1407675 h 3033275"/>
                    <a:gd name="connsiteX20" fmla="*/ 125734 w 4392934"/>
                    <a:gd name="connsiteY20" fmla="*/ 1369575 h 3033275"/>
                    <a:gd name="connsiteX21" fmla="*/ 151134 w 4392934"/>
                    <a:gd name="connsiteY21" fmla="*/ 1331475 h 3033275"/>
                    <a:gd name="connsiteX22" fmla="*/ 189234 w 4392934"/>
                    <a:gd name="connsiteY22" fmla="*/ 1318775 h 3033275"/>
                    <a:gd name="connsiteX23" fmla="*/ 227334 w 4392934"/>
                    <a:gd name="connsiteY23" fmla="*/ 1293375 h 3033275"/>
                    <a:gd name="connsiteX24" fmla="*/ 341634 w 4392934"/>
                    <a:gd name="connsiteY24" fmla="*/ 1255275 h 3033275"/>
                    <a:gd name="connsiteX25" fmla="*/ 379734 w 4392934"/>
                    <a:gd name="connsiteY25" fmla="*/ 1242575 h 3033275"/>
                    <a:gd name="connsiteX26" fmla="*/ 709934 w 4392934"/>
                    <a:gd name="connsiteY26" fmla="*/ 1217175 h 3033275"/>
                    <a:gd name="connsiteX27" fmla="*/ 735334 w 4392934"/>
                    <a:gd name="connsiteY27" fmla="*/ 1179075 h 3033275"/>
                    <a:gd name="connsiteX28" fmla="*/ 760734 w 4392934"/>
                    <a:gd name="connsiteY28" fmla="*/ 1102875 h 3033275"/>
                    <a:gd name="connsiteX29" fmla="*/ 748034 w 4392934"/>
                    <a:gd name="connsiteY29" fmla="*/ 1039375 h 3033275"/>
                    <a:gd name="connsiteX30" fmla="*/ 709934 w 4392934"/>
                    <a:gd name="connsiteY30" fmla="*/ 1013975 h 3033275"/>
                    <a:gd name="connsiteX31" fmla="*/ 684534 w 4392934"/>
                    <a:gd name="connsiteY31" fmla="*/ 975875 h 3033275"/>
                    <a:gd name="connsiteX32" fmla="*/ 646434 w 4392934"/>
                    <a:gd name="connsiteY32" fmla="*/ 937775 h 3033275"/>
                    <a:gd name="connsiteX33" fmla="*/ 621034 w 4392934"/>
                    <a:gd name="connsiteY33" fmla="*/ 899675 h 3033275"/>
                    <a:gd name="connsiteX34" fmla="*/ 595634 w 4392934"/>
                    <a:gd name="connsiteY34" fmla="*/ 823475 h 3033275"/>
                    <a:gd name="connsiteX35" fmla="*/ 608334 w 4392934"/>
                    <a:gd name="connsiteY35" fmla="*/ 683775 h 3033275"/>
                    <a:gd name="connsiteX36" fmla="*/ 671834 w 4392934"/>
                    <a:gd name="connsiteY36" fmla="*/ 632975 h 3033275"/>
                    <a:gd name="connsiteX37" fmla="*/ 748034 w 4392934"/>
                    <a:gd name="connsiteY37" fmla="*/ 620275 h 3033275"/>
                    <a:gd name="connsiteX38" fmla="*/ 811534 w 4392934"/>
                    <a:gd name="connsiteY38" fmla="*/ 607575 h 3033275"/>
                    <a:gd name="connsiteX39" fmla="*/ 773434 w 4392934"/>
                    <a:gd name="connsiteY39" fmla="*/ 315475 h 3033275"/>
                    <a:gd name="connsiteX40" fmla="*/ 735334 w 4392934"/>
                    <a:gd name="connsiteY40" fmla="*/ 201175 h 3033275"/>
                    <a:gd name="connsiteX41" fmla="*/ 722634 w 4392934"/>
                    <a:gd name="connsiteY41" fmla="*/ 163075 h 3033275"/>
                    <a:gd name="connsiteX42" fmla="*/ 735334 w 4392934"/>
                    <a:gd name="connsiteY42" fmla="*/ 23375 h 3033275"/>
                    <a:gd name="connsiteX43" fmla="*/ 824234 w 4392934"/>
                    <a:gd name="connsiteY43" fmla="*/ 36075 h 3033275"/>
                    <a:gd name="connsiteX44" fmla="*/ 900434 w 4392934"/>
                    <a:gd name="connsiteY44" fmla="*/ 61475 h 3033275"/>
                    <a:gd name="connsiteX45" fmla="*/ 913134 w 4392934"/>
                    <a:gd name="connsiteY45" fmla="*/ 175775 h 3033275"/>
                    <a:gd name="connsiteX46" fmla="*/ 925834 w 4392934"/>
                    <a:gd name="connsiteY46" fmla="*/ 226575 h 3033275"/>
                    <a:gd name="connsiteX47" fmla="*/ 1040134 w 4392934"/>
                    <a:gd name="connsiteY47" fmla="*/ 213875 h 3033275"/>
                    <a:gd name="connsiteX48" fmla="*/ 1116334 w 4392934"/>
                    <a:gd name="connsiteY48" fmla="*/ 188475 h 3033275"/>
                    <a:gd name="connsiteX49" fmla="*/ 1243334 w 4392934"/>
                    <a:gd name="connsiteY49" fmla="*/ 137675 h 3033275"/>
                    <a:gd name="connsiteX50" fmla="*/ 1814834 w 4392934"/>
                    <a:gd name="connsiteY50" fmla="*/ 99575 h 3033275"/>
                    <a:gd name="connsiteX51" fmla="*/ 2246634 w 4392934"/>
                    <a:gd name="connsiteY51" fmla="*/ 86875 h 3033275"/>
                    <a:gd name="connsiteX52" fmla="*/ 2957834 w 4392934"/>
                    <a:gd name="connsiteY52" fmla="*/ 86875 h 3033275"/>
                    <a:gd name="connsiteX53" fmla="*/ 3021334 w 4392934"/>
                    <a:gd name="connsiteY53" fmla="*/ 99575 h 3033275"/>
                    <a:gd name="connsiteX54" fmla="*/ 3148334 w 4392934"/>
                    <a:gd name="connsiteY54" fmla="*/ 112275 h 3033275"/>
                    <a:gd name="connsiteX55" fmla="*/ 3465834 w 4392934"/>
                    <a:gd name="connsiteY55" fmla="*/ 99575 h 3033275"/>
                    <a:gd name="connsiteX56" fmla="*/ 3681734 w 4392934"/>
                    <a:gd name="connsiteY56" fmla="*/ 99575 h 3033275"/>
                    <a:gd name="connsiteX57" fmla="*/ 3732534 w 4392934"/>
                    <a:gd name="connsiteY57" fmla="*/ 175775 h 3033275"/>
                    <a:gd name="connsiteX58" fmla="*/ 3757934 w 4392934"/>
                    <a:gd name="connsiteY58" fmla="*/ 213875 h 3033275"/>
                    <a:gd name="connsiteX59" fmla="*/ 3796034 w 4392934"/>
                    <a:gd name="connsiteY59" fmla="*/ 251975 h 3033275"/>
                    <a:gd name="connsiteX60" fmla="*/ 3821434 w 4392934"/>
                    <a:gd name="connsiteY60" fmla="*/ 290075 h 3033275"/>
                    <a:gd name="connsiteX61" fmla="*/ 3859534 w 4392934"/>
                    <a:gd name="connsiteY61" fmla="*/ 328175 h 3033275"/>
                    <a:gd name="connsiteX62" fmla="*/ 3884934 w 4392934"/>
                    <a:gd name="connsiteY62" fmla="*/ 366275 h 3033275"/>
                    <a:gd name="connsiteX63" fmla="*/ 3923034 w 4392934"/>
                    <a:gd name="connsiteY63" fmla="*/ 391675 h 3033275"/>
                    <a:gd name="connsiteX64" fmla="*/ 3935734 w 4392934"/>
                    <a:gd name="connsiteY64" fmla="*/ 429775 h 3033275"/>
                    <a:gd name="connsiteX65" fmla="*/ 3973834 w 4392934"/>
                    <a:gd name="connsiteY65" fmla="*/ 442475 h 3033275"/>
                    <a:gd name="connsiteX66" fmla="*/ 4011934 w 4392934"/>
                    <a:gd name="connsiteY66" fmla="*/ 467875 h 3033275"/>
                    <a:gd name="connsiteX67" fmla="*/ 4050034 w 4392934"/>
                    <a:gd name="connsiteY67" fmla="*/ 480575 h 3033275"/>
                    <a:gd name="connsiteX68" fmla="*/ 4227834 w 4392934"/>
                    <a:gd name="connsiteY68" fmla="*/ 505975 h 3033275"/>
                    <a:gd name="connsiteX69" fmla="*/ 4265934 w 4392934"/>
                    <a:gd name="connsiteY69" fmla="*/ 531375 h 3033275"/>
                    <a:gd name="connsiteX70" fmla="*/ 4316734 w 4392934"/>
                    <a:gd name="connsiteY70" fmla="*/ 607575 h 3033275"/>
                    <a:gd name="connsiteX71" fmla="*/ 4342134 w 4392934"/>
                    <a:gd name="connsiteY71" fmla="*/ 645675 h 3033275"/>
                    <a:gd name="connsiteX72" fmla="*/ 4380234 w 4392934"/>
                    <a:gd name="connsiteY72" fmla="*/ 772675 h 3033275"/>
                    <a:gd name="connsiteX73" fmla="*/ 4392934 w 4392934"/>
                    <a:gd name="connsiteY73" fmla="*/ 988575 h 3033275"/>
                    <a:gd name="connsiteX74" fmla="*/ 4380234 w 4392934"/>
                    <a:gd name="connsiteY74" fmla="*/ 1318775 h 3033275"/>
                    <a:gd name="connsiteX75" fmla="*/ 4354834 w 4392934"/>
                    <a:gd name="connsiteY75" fmla="*/ 1458475 h 3033275"/>
                    <a:gd name="connsiteX76" fmla="*/ 4342134 w 4392934"/>
                    <a:gd name="connsiteY76" fmla="*/ 1521975 h 3033275"/>
                    <a:gd name="connsiteX77" fmla="*/ 4329434 w 4392934"/>
                    <a:gd name="connsiteY77" fmla="*/ 1560075 h 3033275"/>
                    <a:gd name="connsiteX78" fmla="*/ 4291334 w 4392934"/>
                    <a:gd name="connsiteY78" fmla="*/ 1687075 h 3033275"/>
                    <a:gd name="connsiteX79" fmla="*/ 4278634 w 4392934"/>
                    <a:gd name="connsiteY79" fmla="*/ 1725175 h 3033275"/>
                    <a:gd name="connsiteX80" fmla="*/ 4215134 w 4392934"/>
                    <a:gd name="connsiteY80" fmla="*/ 1839475 h 3033275"/>
                    <a:gd name="connsiteX81" fmla="*/ 4177034 w 4392934"/>
                    <a:gd name="connsiteY81" fmla="*/ 1877575 h 3033275"/>
                    <a:gd name="connsiteX82" fmla="*/ 4100834 w 4392934"/>
                    <a:gd name="connsiteY82" fmla="*/ 1928375 h 3033275"/>
                    <a:gd name="connsiteX83" fmla="*/ 4062734 w 4392934"/>
                    <a:gd name="connsiteY83" fmla="*/ 1953775 h 3033275"/>
                    <a:gd name="connsiteX84" fmla="*/ 4024634 w 4392934"/>
                    <a:gd name="connsiteY84" fmla="*/ 1991875 h 3033275"/>
                    <a:gd name="connsiteX85" fmla="*/ 3948434 w 4392934"/>
                    <a:gd name="connsiteY85" fmla="*/ 2017275 h 3033275"/>
                    <a:gd name="connsiteX86" fmla="*/ 3834134 w 4392934"/>
                    <a:gd name="connsiteY86" fmla="*/ 2042675 h 3033275"/>
                    <a:gd name="connsiteX87" fmla="*/ 3745234 w 4392934"/>
                    <a:gd name="connsiteY87" fmla="*/ 2068075 h 3033275"/>
                    <a:gd name="connsiteX88" fmla="*/ 3707134 w 4392934"/>
                    <a:gd name="connsiteY88" fmla="*/ 2093475 h 3033275"/>
                    <a:gd name="connsiteX89" fmla="*/ 3656334 w 4392934"/>
                    <a:gd name="connsiteY89" fmla="*/ 2169675 h 3033275"/>
                    <a:gd name="connsiteX90" fmla="*/ 3630934 w 4392934"/>
                    <a:gd name="connsiteY90" fmla="*/ 2245875 h 3033275"/>
                    <a:gd name="connsiteX91" fmla="*/ 3529334 w 4392934"/>
                    <a:gd name="connsiteY91" fmla="*/ 2398275 h 3033275"/>
                    <a:gd name="connsiteX92" fmla="*/ 3503934 w 4392934"/>
                    <a:gd name="connsiteY92" fmla="*/ 2436375 h 3033275"/>
                    <a:gd name="connsiteX93" fmla="*/ 3491234 w 4392934"/>
                    <a:gd name="connsiteY93" fmla="*/ 2474475 h 3033275"/>
                    <a:gd name="connsiteX94" fmla="*/ 3440434 w 4392934"/>
                    <a:gd name="connsiteY94" fmla="*/ 2550675 h 3033275"/>
                    <a:gd name="connsiteX95" fmla="*/ 3376934 w 4392934"/>
                    <a:gd name="connsiteY95" fmla="*/ 2664975 h 3033275"/>
                    <a:gd name="connsiteX96" fmla="*/ 3326134 w 4392934"/>
                    <a:gd name="connsiteY96" fmla="*/ 2741175 h 3033275"/>
                    <a:gd name="connsiteX97" fmla="*/ 3300734 w 4392934"/>
                    <a:gd name="connsiteY97" fmla="*/ 2779275 h 3033275"/>
                    <a:gd name="connsiteX98" fmla="*/ 3262634 w 4392934"/>
                    <a:gd name="connsiteY98" fmla="*/ 2817375 h 3033275"/>
                    <a:gd name="connsiteX99" fmla="*/ 3237234 w 4392934"/>
                    <a:gd name="connsiteY99" fmla="*/ 2855475 h 3033275"/>
                    <a:gd name="connsiteX100" fmla="*/ 3161034 w 4392934"/>
                    <a:gd name="connsiteY100" fmla="*/ 2906275 h 3033275"/>
                    <a:gd name="connsiteX101" fmla="*/ 3034034 w 4392934"/>
                    <a:gd name="connsiteY101" fmla="*/ 2893575 h 3033275"/>
                    <a:gd name="connsiteX102" fmla="*/ 2970534 w 4392934"/>
                    <a:gd name="connsiteY102" fmla="*/ 2830075 h 3033275"/>
                    <a:gd name="connsiteX103" fmla="*/ 2932434 w 4392934"/>
                    <a:gd name="connsiteY103" fmla="*/ 2817375 h 3033275"/>
                    <a:gd name="connsiteX104" fmla="*/ 2868934 w 4392934"/>
                    <a:gd name="connsiteY104" fmla="*/ 2753875 h 3033275"/>
                    <a:gd name="connsiteX105" fmla="*/ 2805434 w 4392934"/>
                    <a:gd name="connsiteY105" fmla="*/ 2677675 h 3033275"/>
                    <a:gd name="connsiteX106" fmla="*/ 2767334 w 4392934"/>
                    <a:gd name="connsiteY106" fmla="*/ 2639575 h 3033275"/>
                    <a:gd name="connsiteX107" fmla="*/ 2716534 w 4392934"/>
                    <a:gd name="connsiteY107" fmla="*/ 2563375 h 3033275"/>
                    <a:gd name="connsiteX108" fmla="*/ 2691134 w 4392934"/>
                    <a:gd name="connsiteY108" fmla="*/ 2525275 h 3033275"/>
                    <a:gd name="connsiteX109" fmla="*/ 2678434 w 4392934"/>
                    <a:gd name="connsiteY109" fmla="*/ 2487175 h 3033275"/>
                    <a:gd name="connsiteX110" fmla="*/ 2653034 w 4392934"/>
                    <a:gd name="connsiteY110" fmla="*/ 2449075 h 3033275"/>
                    <a:gd name="connsiteX111" fmla="*/ 2640334 w 4392934"/>
                    <a:gd name="connsiteY111" fmla="*/ 2410975 h 3033275"/>
                    <a:gd name="connsiteX112" fmla="*/ 2576834 w 4392934"/>
                    <a:gd name="connsiteY112" fmla="*/ 2347475 h 3033275"/>
                    <a:gd name="connsiteX113" fmla="*/ 2500634 w 4392934"/>
                    <a:gd name="connsiteY113" fmla="*/ 2322075 h 3033275"/>
                    <a:gd name="connsiteX114" fmla="*/ 2297434 w 4392934"/>
                    <a:gd name="connsiteY114" fmla="*/ 2334775 h 3033275"/>
                    <a:gd name="connsiteX115" fmla="*/ 2221234 w 4392934"/>
                    <a:gd name="connsiteY115" fmla="*/ 2360175 h 3033275"/>
                    <a:gd name="connsiteX116" fmla="*/ 2183134 w 4392934"/>
                    <a:gd name="connsiteY116" fmla="*/ 2372875 h 3033275"/>
                    <a:gd name="connsiteX117" fmla="*/ 2145034 w 4392934"/>
                    <a:gd name="connsiteY117" fmla="*/ 2385575 h 3033275"/>
                    <a:gd name="connsiteX118" fmla="*/ 2106934 w 4392934"/>
                    <a:gd name="connsiteY118" fmla="*/ 2410975 h 3033275"/>
                    <a:gd name="connsiteX119" fmla="*/ 2068834 w 4392934"/>
                    <a:gd name="connsiteY119" fmla="*/ 2423675 h 3033275"/>
                    <a:gd name="connsiteX120" fmla="*/ 2030734 w 4392934"/>
                    <a:gd name="connsiteY120" fmla="*/ 2449075 h 3033275"/>
                    <a:gd name="connsiteX121" fmla="*/ 1954534 w 4392934"/>
                    <a:gd name="connsiteY121" fmla="*/ 2474475 h 3033275"/>
                    <a:gd name="connsiteX122" fmla="*/ 1878334 w 4392934"/>
                    <a:gd name="connsiteY122" fmla="*/ 2512575 h 3033275"/>
                    <a:gd name="connsiteX123" fmla="*/ 1840234 w 4392934"/>
                    <a:gd name="connsiteY123" fmla="*/ 2537975 h 3033275"/>
                    <a:gd name="connsiteX124" fmla="*/ 1764034 w 4392934"/>
                    <a:gd name="connsiteY124" fmla="*/ 2563375 h 3033275"/>
                    <a:gd name="connsiteX125" fmla="*/ 1725934 w 4392934"/>
                    <a:gd name="connsiteY125" fmla="*/ 2588775 h 3033275"/>
                    <a:gd name="connsiteX126" fmla="*/ 1586234 w 4392934"/>
                    <a:gd name="connsiteY126" fmla="*/ 2626875 h 3033275"/>
                    <a:gd name="connsiteX127" fmla="*/ 1535434 w 4392934"/>
                    <a:gd name="connsiteY127" fmla="*/ 2639575 h 3033275"/>
                    <a:gd name="connsiteX128" fmla="*/ 1497334 w 4392934"/>
                    <a:gd name="connsiteY128" fmla="*/ 2664975 h 3033275"/>
                    <a:gd name="connsiteX129" fmla="*/ 1459234 w 4392934"/>
                    <a:gd name="connsiteY129" fmla="*/ 2677675 h 3033275"/>
                    <a:gd name="connsiteX130" fmla="*/ 1383034 w 4392934"/>
                    <a:gd name="connsiteY130" fmla="*/ 2728475 h 3033275"/>
                    <a:gd name="connsiteX131" fmla="*/ 1344934 w 4392934"/>
                    <a:gd name="connsiteY131" fmla="*/ 2753875 h 3033275"/>
                    <a:gd name="connsiteX132" fmla="*/ 1306834 w 4392934"/>
                    <a:gd name="connsiteY132" fmla="*/ 2766575 h 3033275"/>
                    <a:gd name="connsiteX133" fmla="*/ 1230634 w 4392934"/>
                    <a:gd name="connsiteY133" fmla="*/ 2817375 h 3033275"/>
                    <a:gd name="connsiteX134" fmla="*/ 1154434 w 4392934"/>
                    <a:gd name="connsiteY134" fmla="*/ 2842775 h 3033275"/>
                    <a:gd name="connsiteX135" fmla="*/ 1078234 w 4392934"/>
                    <a:gd name="connsiteY135" fmla="*/ 2880875 h 3033275"/>
                    <a:gd name="connsiteX136" fmla="*/ 1040134 w 4392934"/>
                    <a:gd name="connsiteY136" fmla="*/ 2906275 h 3033275"/>
                    <a:gd name="connsiteX137" fmla="*/ 1002034 w 4392934"/>
                    <a:gd name="connsiteY137" fmla="*/ 2918975 h 3033275"/>
                    <a:gd name="connsiteX138" fmla="*/ 963934 w 4392934"/>
                    <a:gd name="connsiteY138" fmla="*/ 2944375 h 3033275"/>
                    <a:gd name="connsiteX139" fmla="*/ 887734 w 4392934"/>
                    <a:gd name="connsiteY139" fmla="*/ 2969775 h 3033275"/>
                    <a:gd name="connsiteX140" fmla="*/ 849634 w 4392934"/>
                    <a:gd name="connsiteY140" fmla="*/ 2982475 h 3033275"/>
                    <a:gd name="connsiteX141" fmla="*/ 811534 w 4392934"/>
                    <a:gd name="connsiteY141" fmla="*/ 2995175 h 3033275"/>
                    <a:gd name="connsiteX142" fmla="*/ 735334 w 4392934"/>
                    <a:gd name="connsiteY142" fmla="*/ 3007875 h 3033275"/>
                    <a:gd name="connsiteX143" fmla="*/ 608334 w 4392934"/>
                    <a:gd name="connsiteY143" fmla="*/ 3033275 h 303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392934" h="3033275">
                      <a:moveTo>
                        <a:pt x="608334" y="3033275"/>
                      </a:moveTo>
                      <a:cubicBezTo>
                        <a:pt x="574467" y="3033275"/>
                        <a:pt x="554411" y="3022727"/>
                        <a:pt x="532134" y="3007875"/>
                      </a:cubicBezTo>
                      <a:cubicBezTo>
                        <a:pt x="482895" y="2975049"/>
                        <a:pt x="508514" y="2987302"/>
                        <a:pt x="455934" y="2969775"/>
                      </a:cubicBezTo>
                      <a:cubicBezTo>
                        <a:pt x="383709" y="2897550"/>
                        <a:pt x="441893" y="2967093"/>
                        <a:pt x="405134" y="2893575"/>
                      </a:cubicBezTo>
                      <a:cubicBezTo>
                        <a:pt x="398308" y="2879923"/>
                        <a:pt x="385933" y="2869423"/>
                        <a:pt x="379734" y="2855475"/>
                      </a:cubicBezTo>
                      <a:cubicBezTo>
                        <a:pt x="367703" y="2828406"/>
                        <a:pt x="360488" y="2753819"/>
                        <a:pt x="316234" y="2741175"/>
                      </a:cubicBezTo>
                      <a:cubicBezTo>
                        <a:pt x="271274" y="2728329"/>
                        <a:pt x="223101" y="2732708"/>
                        <a:pt x="176534" y="2728475"/>
                      </a:cubicBezTo>
                      <a:cubicBezTo>
                        <a:pt x="102915" y="2703935"/>
                        <a:pt x="106105" y="2717620"/>
                        <a:pt x="62234" y="2664975"/>
                      </a:cubicBezTo>
                      <a:cubicBezTo>
                        <a:pt x="52463" y="2653249"/>
                        <a:pt x="43033" y="2640823"/>
                        <a:pt x="36834" y="2626875"/>
                      </a:cubicBezTo>
                      <a:cubicBezTo>
                        <a:pt x="25960" y="2602409"/>
                        <a:pt x="11434" y="2550675"/>
                        <a:pt x="11434" y="2550675"/>
                      </a:cubicBezTo>
                      <a:cubicBezTo>
                        <a:pt x="13891" y="2513813"/>
                        <a:pt x="9067" y="2344675"/>
                        <a:pt x="49534" y="2283975"/>
                      </a:cubicBezTo>
                      <a:cubicBezTo>
                        <a:pt x="162294" y="2114835"/>
                        <a:pt x="0" y="2365516"/>
                        <a:pt x="87634" y="2207775"/>
                      </a:cubicBezTo>
                      <a:lnTo>
                        <a:pt x="163834" y="2093475"/>
                      </a:lnTo>
                      <a:cubicBezTo>
                        <a:pt x="172301" y="2080775"/>
                        <a:pt x="184407" y="2069855"/>
                        <a:pt x="189234" y="2055375"/>
                      </a:cubicBezTo>
                      <a:lnTo>
                        <a:pt x="201934" y="2017275"/>
                      </a:lnTo>
                      <a:cubicBezTo>
                        <a:pt x="192385" y="1883591"/>
                        <a:pt x="202354" y="1879045"/>
                        <a:pt x="176534" y="1788675"/>
                      </a:cubicBezTo>
                      <a:cubicBezTo>
                        <a:pt x="172856" y="1775803"/>
                        <a:pt x="170335" y="1762277"/>
                        <a:pt x="163834" y="1750575"/>
                      </a:cubicBezTo>
                      <a:cubicBezTo>
                        <a:pt x="149009" y="1723890"/>
                        <a:pt x="122687" y="1703335"/>
                        <a:pt x="113034" y="1674375"/>
                      </a:cubicBezTo>
                      <a:lnTo>
                        <a:pt x="87634" y="1598175"/>
                      </a:lnTo>
                      <a:cubicBezTo>
                        <a:pt x="97621" y="1488321"/>
                        <a:pt x="90596" y="1486208"/>
                        <a:pt x="113034" y="1407675"/>
                      </a:cubicBezTo>
                      <a:cubicBezTo>
                        <a:pt x="116712" y="1394803"/>
                        <a:pt x="119747" y="1381549"/>
                        <a:pt x="125734" y="1369575"/>
                      </a:cubicBezTo>
                      <a:cubicBezTo>
                        <a:pt x="132560" y="1355923"/>
                        <a:pt x="139215" y="1341010"/>
                        <a:pt x="151134" y="1331475"/>
                      </a:cubicBezTo>
                      <a:cubicBezTo>
                        <a:pt x="161587" y="1323112"/>
                        <a:pt x="177260" y="1324762"/>
                        <a:pt x="189234" y="1318775"/>
                      </a:cubicBezTo>
                      <a:cubicBezTo>
                        <a:pt x="202886" y="1311949"/>
                        <a:pt x="213386" y="1299574"/>
                        <a:pt x="227334" y="1293375"/>
                      </a:cubicBezTo>
                      <a:lnTo>
                        <a:pt x="341634" y="1255275"/>
                      </a:lnTo>
                      <a:cubicBezTo>
                        <a:pt x="354334" y="1251042"/>
                        <a:pt x="366413" y="1243907"/>
                        <a:pt x="379734" y="1242575"/>
                      </a:cubicBezTo>
                      <a:cubicBezTo>
                        <a:pt x="574263" y="1223122"/>
                        <a:pt x="464272" y="1232529"/>
                        <a:pt x="709934" y="1217175"/>
                      </a:cubicBezTo>
                      <a:cubicBezTo>
                        <a:pt x="718401" y="1204475"/>
                        <a:pt x="729135" y="1193023"/>
                        <a:pt x="735334" y="1179075"/>
                      </a:cubicBezTo>
                      <a:cubicBezTo>
                        <a:pt x="746208" y="1154609"/>
                        <a:pt x="760734" y="1102875"/>
                        <a:pt x="760734" y="1102875"/>
                      </a:cubicBezTo>
                      <a:cubicBezTo>
                        <a:pt x="756501" y="1081708"/>
                        <a:pt x="758744" y="1058117"/>
                        <a:pt x="748034" y="1039375"/>
                      </a:cubicBezTo>
                      <a:cubicBezTo>
                        <a:pt x="740461" y="1026123"/>
                        <a:pt x="720727" y="1024768"/>
                        <a:pt x="709934" y="1013975"/>
                      </a:cubicBezTo>
                      <a:cubicBezTo>
                        <a:pt x="699141" y="1003182"/>
                        <a:pt x="694305" y="987601"/>
                        <a:pt x="684534" y="975875"/>
                      </a:cubicBezTo>
                      <a:cubicBezTo>
                        <a:pt x="673036" y="962077"/>
                        <a:pt x="657932" y="951573"/>
                        <a:pt x="646434" y="937775"/>
                      </a:cubicBezTo>
                      <a:cubicBezTo>
                        <a:pt x="636663" y="926049"/>
                        <a:pt x="627233" y="913623"/>
                        <a:pt x="621034" y="899675"/>
                      </a:cubicBezTo>
                      <a:cubicBezTo>
                        <a:pt x="610160" y="875209"/>
                        <a:pt x="595634" y="823475"/>
                        <a:pt x="595634" y="823475"/>
                      </a:cubicBezTo>
                      <a:cubicBezTo>
                        <a:pt x="599867" y="776908"/>
                        <a:pt x="598537" y="729496"/>
                        <a:pt x="608334" y="683775"/>
                      </a:cubicBezTo>
                      <a:cubicBezTo>
                        <a:pt x="616273" y="646728"/>
                        <a:pt x="641081" y="639809"/>
                        <a:pt x="671834" y="632975"/>
                      </a:cubicBezTo>
                      <a:cubicBezTo>
                        <a:pt x="696971" y="627389"/>
                        <a:pt x="722699" y="624881"/>
                        <a:pt x="748034" y="620275"/>
                      </a:cubicBezTo>
                      <a:cubicBezTo>
                        <a:pt x="769272" y="616414"/>
                        <a:pt x="790367" y="611808"/>
                        <a:pt x="811534" y="607575"/>
                      </a:cubicBezTo>
                      <a:cubicBezTo>
                        <a:pt x="797262" y="364947"/>
                        <a:pt x="821631" y="460067"/>
                        <a:pt x="773434" y="315475"/>
                      </a:cubicBezTo>
                      <a:lnTo>
                        <a:pt x="735334" y="201175"/>
                      </a:lnTo>
                      <a:lnTo>
                        <a:pt x="722634" y="163075"/>
                      </a:lnTo>
                      <a:cubicBezTo>
                        <a:pt x="726867" y="116508"/>
                        <a:pt x="706124" y="59887"/>
                        <a:pt x="735334" y="23375"/>
                      </a:cubicBezTo>
                      <a:cubicBezTo>
                        <a:pt x="754034" y="0"/>
                        <a:pt x="795066" y="29344"/>
                        <a:pt x="824234" y="36075"/>
                      </a:cubicBezTo>
                      <a:cubicBezTo>
                        <a:pt x="850322" y="42095"/>
                        <a:pt x="900434" y="61475"/>
                        <a:pt x="900434" y="61475"/>
                      </a:cubicBezTo>
                      <a:cubicBezTo>
                        <a:pt x="904667" y="99575"/>
                        <a:pt x="907305" y="137886"/>
                        <a:pt x="913134" y="175775"/>
                      </a:cubicBezTo>
                      <a:cubicBezTo>
                        <a:pt x="915788" y="193027"/>
                        <a:pt x="909116" y="221559"/>
                        <a:pt x="925834" y="226575"/>
                      </a:cubicBezTo>
                      <a:cubicBezTo>
                        <a:pt x="962552" y="237590"/>
                        <a:pt x="1002034" y="218108"/>
                        <a:pt x="1040134" y="213875"/>
                      </a:cubicBezTo>
                      <a:cubicBezTo>
                        <a:pt x="1065534" y="205408"/>
                        <a:pt x="1092387" y="200449"/>
                        <a:pt x="1116334" y="188475"/>
                      </a:cubicBezTo>
                      <a:cubicBezTo>
                        <a:pt x="1151626" y="170829"/>
                        <a:pt x="1204972" y="141162"/>
                        <a:pt x="1243334" y="137675"/>
                      </a:cubicBezTo>
                      <a:cubicBezTo>
                        <a:pt x="1452411" y="118668"/>
                        <a:pt x="1565193" y="106917"/>
                        <a:pt x="1814834" y="99575"/>
                      </a:cubicBezTo>
                      <a:lnTo>
                        <a:pt x="2246634" y="86875"/>
                      </a:lnTo>
                      <a:cubicBezTo>
                        <a:pt x="2560397" y="60728"/>
                        <a:pt x="2436916" y="65613"/>
                        <a:pt x="2957834" y="86875"/>
                      </a:cubicBezTo>
                      <a:cubicBezTo>
                        <a:pt x="2979402" y="87755"/>
                        <a:pt x="2999938" y="96722"/>
                        <a:pt x="3021334" y="99575"/>
                      </a:cubicBezTo>
                      <a:cubicBezTo>
                        <a:pt x="3063505" y="105198"/>
                        <a:pt x="3106001" y="108042"/>
                        <a:pt x="3148334" y="112275"/>
                      </a:cubicBezTo>
                      <a:cubicBezTo>
                        <a:pt x="3254167" y="108042"/>
                        <a:pt x="3360110" y="105983"/>
                        <a:pt x="3465834" y="99575"/>
                      </a:cubicBezTo>
                      <a:cubicBezTo>
                        <a:pt x="3657837" y="87938"/>
                        <a:pt x="3474698" y="76571"/>
                        <a:pt x="3681734" y="99575"/>
                      </a:cubicBezTo>
                      <a:lnTo>
                        <a:pt x="3732534" y="175775"/>
                      </a:lnTo>
                      <a:cubicBezTo>
                        <a:pt x="3741001" y="188475"/>
                        <a:pt x="3747141" y="203082"/>
                        <a:pt x="3757934" y="213875"/>
                      </a:cubicBezTo>
                      <a:cubicBezTo>
                        <a:pt x="3770634" y="226575"/>
                        <a:pt x="3784536" y="238177"/>
                        <a:pt x="3796034" y="251975"/>
                      </a:cubicBezTo>
                      <a:cubicBezTo>
                        <a:pt x="3805805" y="263701"/>
                        <a:pt x="3811663" y="278349"/>
                        <a:pt x="3821434" y="290075"/>
                      </a:cubicBezTo>
                      <a:cubicBezTo>
                        <a:pt x="3832932" y="303873"/>
                        <a:pt x="3848036" y="314377"/>
                        <a:pt x="3859534" y="328175"/>
                      </a:cubicBezTo>
                      <a:cubicBezTo>
                        <a:pt x="3869305" y="339901"/>
                        <a:pt x="3874141" y="355482"/>
                        <a:pt x="3884934" y="366275"/>
                      </a:cubicBezTo>
                      <a:cubicBezTo>
                        <a:pt x="3895727" y="377068"/>
                        <a:pt x="3910334" y="383208"/>
                        <a:pt x="3923034" y="391675"/>
                      </a:cubicBezTo>
                      <a:cubicBezTo>
                        <a:pt x="3927267" y="404375"/>
                        <a:pt x="3926268" y="420309"/>
                        <a:pt x="3935734" y="429775"/>
                      </a:cubicBezTo>
                      <a:cubicBezTo>
                        <a:pt x="3945200" y="439241"/>
                        <a:pt x="3961860" y="436488"/>
                        <a:pt x="3973834" y="442475"/>
                      </a:cubicBezTo>
                      <a:cubicBezTo>
                        <a:pt x="3987486" y="449301"/>
                        <a:pt x="3998282" y="461049"/>
                        <a:pt x="4011934" y="467875"/>
                      </a:cubicBezTo>
                      <a:cubicBezTo>
                        <a:pt x="4023908" y="473862"/>
                        <a:pt x="4037047" y="477328"/>
                        <a:pt x="4050034" y="480575"/>
                      </a:cubicBezTo>
                      <a:cubicBezTo>
                        <a:pt x="4114732" y="496749"/>
                        <a:pt x="4156710" y="498072"/>
                        <a:pt x="4227834" y="505975"/>
                      </a:cubicBezTo>
                      <a:cubicBezTo>
                        <a:pt x="4240534" y="514442"/>
                        <a:pt x="4255883" y="519888"/>
                        <a:pt x="4265934" y="531375"/>
                      </a:cubicBezTo>
                      <a:cubicBezTo>
                        <a:pt x="4286036" y="554349"/>
                        <a:pt x="4299801" y="582175"/>
                        <a:pt x="4316734" y="607575"/>
                      </a:cubicBezTo>
                      <a:cubicBezTo>
                        <a:pt x="4325201" y="620275"/>
                        <a:pt x="4337307" y="631195"/>
                        <a:pt x="4342134" y="645675"/>
                      </a:cubicBezTo>
                      <a:cubicBezTo>
                        <a:pt x="4373054" y="738434"/>
                        <a:pt x="4361040" y="695900"/>
                        <a:pt x="4380234" y="772675"/>
                      </a:cubicBezTo>
                      <a:cubicBezTo>
                        <a:pt x="4384467" y="844642"/>
                        <a:pt x="4392934" y="916484"/>
                        <a:pt x="4392934" y="988575"/>
                      </a:cubicBezTo>
                      <a:cubicBezTo>
                        <a:pt x="4392934" y="1098723"/>
                        <a:pt x="4386897" y="1208829"/>
                        <a:pt x="4380234" y="1318775"/>
                      </a:cubicBezTo>
                      <a:cubicBezTo>
                        <a:pt x="4375648" y="1394451"/>
                        <a:pt x="4368624" y="1396421"/>
                        <a:pt x="4354834" y="1458475"/>
                      </a:cubicBezTo>
                      <a:cubicBezTo>
                        <a:pt x="4350151" y="1479547"/>
                        <a:pt x="4347369" y="1501034"/>
                        <a:pt x="4342134" y="1521975"/>
                      </a:cubicBezTo>
                      <a:cubicBezTo>
                        <a:pt x="4338887" y="1534962"/>
                        <a:pt x="4333112" y="1547203"/>
                        <a:pt x="4329434" y="1560075"/>
                      </a:cubicBezTo>
                      <a:cubicBezTo>
                        <a:pt x="4291047" y="1694430"/>
                        <a:pt x="4351695" y="1505991"/>
                        <a:pt x="4291334" y="1687075"/>
                      </a:cubicBezTo>
                      <a:lnTo>
                        <a:pt x="4278634" y="1725175"/>
                      </a:lnTo>
                      <a:cubicBezTo>
                        <a:pt x="4262664" y="1773085"/>
                        <a:pt x="4258803" y="1795806"/>
                        <a:pt x="4215134" y="1839475"/>
                      </a:cubicBezTo>
                      <a:cubicBezTo>
                        <a:pt x="4202434" y="1852175"/>
                        <a:pt x="4191211" y="1866548"/>
                        <a:pt x="4177034" y="1877575"/>
                      </a:cubicBezTo>
                      <a:cubicBezTo>
                        <a:pt x="4152937" y="1896317"/>
                        <a:pt x="4126234" y="1911442"/>
                        <a:pt x="4100834" y="1928375"/>
                      </a:cubicBezTo>
                      <a:cubicBezTo>
                        <a:pt x="4088134" y="1936842"/>
                        <a:pt x="4073527" y="1942982"/>
                        <a:pt x="4062734" y="1953775"/>
                      </a:cubicBezTo>
                      <a:cubicBezTo>
                        <a:pt x="4050034" y="1966475"/>
                        <a:pt x="4040334" y="1983153"/>
                        <a:pt x="4024634" y="1991875"/>
                      </a:cubicBezTo>
                      <a:cubicBezTo>
                        <a:pt x="4001229" y="2004878"/>
                        <a:pt x="3974409" y="2010781"/>
                        <a:pt x="3948434" y="2017275"/>
                      </a:cubicBezTo>
                      <a:cubicBezTo>
                        <a:pt x="3824544" y="2048248"/>
                        <a:pt x="3979242" y="2010429"/>
                        <a:pt x="3834134" y="2042675"/>
                      </a:cubicBezTo>
                      <a:cubicBezTo>
                        <a:pt x="3819485" y="2045930"/>
                        <a:pt x="3762205" y="2059589"/>
                        <a:pt x="3745234" y="2068075"/>
                      </a:cubicBezTo>
                      <a:cubicBezTo>
                        <a:pt x="3731582" y="2074901"/>
                        <a:pt x="3719834" y="2085008"/>
                        <a:pt x="3707134" y="2093475"/>
                      </a:cubicBezTo>
                      <a:cubicBezTo>
                        <a:pt x="3690201" y="2118875"/>
                        <a:pt x="3665987" y="2140715"/>
                        <a:pt x="3656334" y="2169675"/>
                      </a:cubicBezTo>
                      <a:cubicBezTo>
                        <a:pt x="3647867" y="2195075"/>
                        <a:pt x="3645786" y="2223598"/>
                        <a:pt x="3630934" y="2245875"/>
                      </a:cubicBezTo>
                      <a:lnTo>
                        <a:pt x="3529334" y="2398275"/>
                      </a:lnTo>
                      <a:cubicBezTo>
                        <a:pt x="3520867" y="2410975"/>
                        <a:pt x="3508761" y="2421895"/>
                        <a:pt x="3503934" y="2436375"/>
                      </a:cubicBezTo>
                      <a:cubicBezTo>
                        <a:pt x="3499701" y="2449075"/>
                        <a:pt x="3497735" y="2462773"/>
                        <a:pt x="3491234" y="2474475"/>
                      </a:cubicBezTo>
                      <a:cubicBezTo>
                        <a:pt x="3476409" y="2501160"/>
                        <a:pt x="3450087" y="2521715"/>
                        <a:pt x="3440434" y="2550675"/>
                      </a:cubicBezTo>
                      <a:cubicBezTo>
                        <a:pt x="3418081" y="2617735"/>
                        <a:pt x="3435160" y="2577636"/>
                        <a:pt x="3376934" y="2664975"/>
                      </a:cubicBezTo>
                      <a:lnTo>
                        <a:pt x="3326134" y="2741175"/>
                      </a:lnTo>
                      <a:cubicBezTo>
                        <a:pt x="3317667" y="2753875"/>
                        <a:pt x="3311527" y="2768482"/>
                        <a:pt x="3300734" y="2779275"/>
                      </a:cubicBezTo>
                      <a:cubicBezTo>
                        <a:pt x="3288034" y="2791975"/>
                        <a:pt x="3274132" y="2803577"/>
                        <a:pt x="3262634" y="2817375"/>
                      </a:cubicBezTo>
                      <a:cubicBezTo>
                        <a:pt x="3252863" y="2829101"/>
                        <a:pt x="3248721" y="2845424"/>
                        <a:pt x="3237234" y="2855475"/>
                      </a:cubicBezTo>
                      <a:cubicBezTo>
                        <a:pt x="3214260" y="2875577"/>
                        <a:pt x="3161034" y="2906275"/>
                        <a:pt x="3161034" y="2906275"/>
                      </a:cubicBezTo>
                      <a:cubicBezTo>
                        <a:pt x="3118701" y="2902042"/>
                        <a:pt x="3075489" y="2903142"/>
                        <a:pt x="3034034" y="2893575"/>
                      </a:cubicBezTo>
                      <a:cubicBezTo>
                        <a:pt x="2980488" y="2881218"/>
                        <a:pt x="3007147" y="2859365"/>
                        <a:pt x="2970534" y="2830075"/>
                      </a:cubicBezTo>
                      <a:cubicBezTo>
                        <a:pt x="2960081" y="2821712"/>
                        <a:pt x="2945134" y="2821608"/>
                        <a:pt x="2932434" y="2817375"/>
                      </a:cubicBezTo>
                      <a:cubicBezTo>
                        <a:pt x="2885867" y="2747525"/>
                        <a:pt x="2932434" y="2806792"/>
                        <a:pt x="2868934" y="2753875"/>
                      </a:cubicBezTo>
                      <a:cubicBezTo>
                        <a:pt x="2808220" y="2703280"/>
                        <a:pt x="2850843" y="2732166"/>
                        <a:pt x="2805434" y="2677675"/>
                      </a:cubicBezTo>
                      <a:cubicBezTo>
                        <a:pt x="2793936" y="2663877"/>
                        <a:pt x="2778361" y="2653752"/>
                        <a:pt x="2767334" y="2639575"/>
                      </a:cubicBezTo>
                      <a:cubicBezTo>
                        <a:pt x="2748592" y="2615478"/>
                        <a:pt x="2733467" y="2588775"/>
                        <a:pt x="2716534" y="2563375"/>
                      </a:cubicBezTo>
                      <a:cubicBezTo>
                        <a:pt x="2708067" y="2550675"/>
                        <a:pt x="2695961" y="2539755"/>
                        <a:pt x="2691134" y="2525275"/>
                      </a:cubicBezTo>
                      <a:cubicBezTo>
                        <a:pt x="2686901" y="2512575"/>
                        <a:pt x="2684421" y="2499149"/>
                        <a:pt x="2678434" y="2487175"/>
                      </a:cubicBezTo>
                      <a:cubicBezTo>
                        <a:pt x="2671608" y="2473523"/>
                        <a:pt x="2659860" y="2462727"/>
                        <a:pt x="2653034" y="2449075"/>
                      </a:cubicBezTo>
                      <a:cubicBezTo>
                        <a:pt x="2647047" y="2437101"/>
                        <a:pt x="2646321" y="2422949"/>
                        <a:pt x="2640334" y="2410975"/>
                      </a:cubicBezTo>
                      <a:cubicBezTo>
                        <a:pt x="2624610" y="2379527"/>
                        <a:pt x="2609491" y="2361989"/>
                        <a:pt x="2576834" y="2347475"/>
                      </a:cubicBezTo>
                      <a:cubicBezTo>
                        <a:pt x="2552368" y="2336601"/>
                        <a:pt x="2500634" y="2322075"/>
                        <a:pt x="2500634" y="2322075"/>
                      </a:cubicBezTo>
                      <a:cubicBezTo>
                        <a:pt x="2432901" y="2326308"/>
                        <a:pt x="2364677" y="2325605"/>
                        <a:pt x="2297434" y="2334775"/>
                      </a:cubicBezTo>
                      <a:cubicBezTo>
                        <a:pt x="2270906" y="2338393"/>
                        <a:pt x="2246634" y="2351708"/>
                        <a:pt x="2221234" y="2360175"/>
                      </a:cubicBezTo>
                      <a:lnTo>
                        <a:pt x="2183134" y="2372875"/>
                      </a:lnTo>
                      <a:cubicBezTo>
                        <a:pt x="2170434" y="2377108"/>
                        <a:pt x="2156173" y="2378149"/>
                        <a:pt x="2145034" y="2385575"/>
                      </a:cubicBezTo>
                      <a:cubicBezTo>
                        <a:pt x="2132334" y="2394042"/>
                        <a:pt x="2120586" y="2404149"/>
                        <a:pt x="2106934" y="2410975"/>
                      </a:cubicBezTo>
                      <a:cubicBezTo>
                        <a:pt x="2094960" y="2416962"/>
                        <a:pt x="2080808" y="2417688"/>
                        <a:pt x="2068834" y="2423675"/>
                      </a:cubicBezTo>
                      <a:cubicBezTo>
                        <a:pt x="2055182" y="2430501"/>
                        <a:pt x="2044682" y="2442876"/>
                        <a:pt x="2030734" y="2449075"/>
                      </a:cubicBezTo>
                      <a:cubicBezTo>
                        <a:pt x="2006268" y="2459949"/>
                        <a:pt x="1976811" y="2459623"/>
                        <a:pt x="1954534" y="2474475"/>
                      </a:cubicBezTo>
                      <a:cubicBezTo>
                        <a:pt x="1845345" y="2547268"/>
                        <a:pt x="1983494" y="2459995"/>
                        <a:pt x="1878334" y="2512575"/>
                      </a:cubicBezTo>
                      <a:cubicBezTo>
                        <a:pt x="1864682" y="2519401"/>
                        <a:pt x="1854182" y="2531776"/>
                        <a:pt x="1840234" y="2537975"/>
                      </a:cubicBezTo>
                      <a:cubicBezTo>
                        <a:pt x="1815768" y="2548849"/>
                        <a:pt x="1786311" y="2548523"/>
                        <a:pt x="1764034" y="2563375"/>
                      </a:cubicBezTo>
                      <a:cubicBezTo>
                        <a:pt x="1751334" y="2571842"/>
                        <a:pt x="1739882" y="2582576"/>
                        <a:pt x="1725934" y="2588775"/>
                      </a:cubicBezTo>
                      <a:cubicBezTo>
                        <a:pt x="1666462" y="2615207"/>
                        <a:pt x="1645991" y="2613596"/>
                        <a:pt x="1586234" y="2626875"/>
                      </a:cubicBezTo>
                      <a:cubicBezTo>
                        <a:pt x="1569195" y="2630661"/>
                        <a:pt x="1552367" y="2635342"/>
                        <a:pt x="1535434" y="2639575"/>
                      </a:cubicBezTo>
                      <a:cubicBezTo>
                        <a:pt x="1522734" y="2648042"/>
                        <a:pt x="1510986" y="2658149"/>
                        <a:pt x="1497334" y="2664975"/>
                      </a:cubicBezTo>
                      <a:cubicBezTo>
                        <a:pt x="1485360" y="2670962"/>
                        <a:pt x="1470936" y="2671174"/>
                        <a:pt x="1459234" y="2677675"/>
                      </a:cubicBezTo>
                      <a:cubicBezTo>
                        <a:pt x="1432549" y="2692500"/>
                        <a:pt x="1408434" y="2711542"/>
                        <a:pt x="1383034" y="2728475"/>
                      </a:cubicBezTo>
                      <a:cubicBezTo>
                        <a:pt x="1370334" y="2736942"/>
                        <a:pt x="1359414" y="2749048"/>
                        <a:pt x="1344934" y="2753875"/>
                      </a:cubicBezTo>
                      <a:cubicBezTo>
                        <a:pt x="1332234" y="2758108"/>
                        <a:pt x="1318536" y="2760074"/>
                        <a:pt x="1306834" y="2766575"/>
                      </a:cubicBezTo>
                      <a:cubicBezTo>
                        <a:pt x="1280149" y="2781400"/>
                        <a:pt x="1259594" y="2807722"/>
                        <a:pt x="1230634" y="2817375"/>
                      </a:cubicBezTo>
                      <a:cubicBezTo>
                        <a:pt x="1205234" y="2825842"/>
                        <a:pt x="1176711" y="2827923"/>
                        <a:pt x="1154434" y="2842775"/>
                      </a:cubicBezTo>
                      <a:cubicBezTo>
                        <a:pt x="1045245" y="2915568"/>
                        <a:pt x="1183394" y="2828295"/>
                        <a:pt x="1078234" y="2880875"/>
                      </a:cubicBezTo>
                      <a:cubicBezTo>
                        <a:pt x="1064582" y="2887701"/>
                        <a:pt x="1053786" y="2899449"/>
                        <a:pt x="1040134" y="2906275"/>
                      </a:cubicBezTo>
                      <a:cubicBezTo>
                        <a:pt x="1028160" y="2912262"/>
                        <a:pt x="1014008" y="2912988"/>
                        <a:pt x="1002034" y="2918975"/>
                      </a:cubicBezTo>
                      <a:cubicBezTo>
                        <a:pt x="988382" y="2925801"/>
                        <a:pt x="977882" y="2938176"/>
                        <a:pt x="963934" y="2944375"/>
                      </a:cubicBezTo>
                      <a:cubicBezTo>
                        <a:pt x="939468" y="2955249"/>
                        <a:pt x="913134" y="2961308"/>
                        <a:pt x="887734" y="2969775"/>
                      </a:cubicBezTo>
                      <a:lnTo>
                        <a:pt x="849634" y="2982475"/>
                      </a:lnTo>
                      <a:cubicBezTo>
                        <a:pt x="836934" y="2986708"/>
                        <a:pt x="824739" y="2992974"/>
                        <a:pt x="811534" y="2995175"/>
                      </a:cubicBezTo>
                      <a:cubicBezTo>
                        <a:pt x="786134" y="2999408"/>
                        <a:pt x="760858" y="3004472"/>
                        <a:pt x="735334" y="3007875"/>
                      </a:cubicBezTo>
                      <a:cubicBezTo>
                        <a:pt x="636578" y="3021042"/>
                        <a:pt x="642201" y="3033275"/>
                        <a:pt x="608334" y="3033275"/>
                      </a:cubicBezTo>
                      <a:close/>
                    </a:path>
                  </a:pathLst>
                </a:custGeom>
                <a:solidFill>
                  <a:schemeClr val="tx1">
                    <a:alpha val="18000"/>
                  </a:schemeClr>
                </a:solidFill>
                <a:ln>
                  <a:solidFill>
                    <a:schemeClr val="tx1">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571472" y="3000372"/>
                <a:ext cx="4000528" cy="3049909"/>
                <a:chOff x="3357554" y="2643182"/>
                <a:chExt cx="4000528" cy="3049909"/>
              </a:xfrm>
            </p:grpSpPr>
            <p:pic>
              <p:nvPicPr>
                <p:cNvPr id="41" name="Picture 2"/>
                <p:cNvPicPr>
                  <a:picLocks noChangeAspect="1" noChangeArrowheads="1"/>
                </p:cNvPicPr>
                <p:nvPr/>
              </p:nvPicPr>
              <p:blipFill>
                <a:blip r:embed="rId9"/>
                <a:srcRect l="6875" t="16452" r="30000" b="4370"/>
                <a:stretch>
                  <a:fillRect/>
                </a:stretch>
              </p:blipFill>
              <p:spPr bwMode="auto">
                <a:xfrm>
                  <a:off x="3357554" y="2643182"/>
                  <a:ext cx="4000528" cy="3049909"/>
                </a:xfrm>
                <a:prstGeom prst="rect">
                  <a:avLst/>
                </a:prstGeom>
                <a:noFill/>
                <a:ln w="9525">
                  <a:noFill/>
                  <a:miter lim="800000"/>
                  <a:headEnd/>
                  <a:tailEnd/>
                </a:ln>
                <a:effectLst/>
              </p:spPr>
            </p:pic>
            <p:sp>
              <p:nvSpPr>
                <p:cNvPr id="42" name="Freeform 41"/>
                <p:cNvSpPr/>
                <p:nvPr/>
              </p:nvSpPr>
              <p:spPr>
                <a:xfrm>
                  <a:off x="3571868" y="2786058"/>
                  <a:ext cx="3542103" cy="2521786"/>
                </a:xfrm>
                <a:custGeom>
                  <a:avLst/>
                  <a:gdLst>
                    <a:gd name="connsiteX0" fmla="*/ 3695700 w 3954143"/>
                    <a:gd name="connsiteY0" fmla="*/ 740065 h 2873665"/>
                    <a:gd name="connsiteX1" fmla="*/ 3721100 w 3954143"/>
                    <a:gd name="connsiteY1" fmla="*/ 828965 h 2873665"/>
                    <a:gd name="connsiteX2" fmla="*/ 3746500 w 3954143"/>
                    <a:gd name="connsiteY2" fmla="*/ 905165 h 2873665"/>
                    <a:gd name="connsiteX3" fmla="*/ 3759200 w 3954143"/>
                    <a:gd name="connsiteY3" fmla="*/ 955965 h 2873665"/>
                    <a:gd name="connsiteX4" fmla="*/ 3784600 w 3954143"/>
                    <a:gd name="connsiteY4" fmla="*/ 1032165 h 2873665"/>
                    <a:gd name="connsiteX5" fmla="*/ 3810000 w 3954143"/>
                    <a:gd name="connsiteY5" fmla="*/ 1121065 h 2873665"/>
                    <a:gd name="connsiteX6" fmla="*/ 3822700 w 3954143"/>
                    <a:gd name="connsiteY6" fmla="*/ 1222665 h 2873665"/>
                    <a:gd name="connsiteX7" fmla="*/ 3860800 w 3954143"/>
                    <a:gd name="connsiteY7" fmla="*/ 1514765 h 2873665"/>
                    <a:gd name="connsiteX8" fmla="*/ 3873500 w 3954143"/>
                    <a:gd name="connsiteY8" fmla="*/ 1641765 h 2873665"/>
                    <a:gd name="connsiteX9" fmla="*/ 3898900 w 3954143"/>
                    <a:gd name="connsiteY9" fmla="*/ 1756065 h 2873665"/>
                    <a:gd name="connsiteX10" fmla="*/ 3911600 w 3954143"/>
                    <a:gd name="connsiteY10" fmla="*/ 1819565 h 2873665"/>
                    <a:gd name="connsiteX11" fmla="*/ 3886200 w 3954143"/>
                    <a:gd name="connsiteY11" fmla="*/ 2733965 h 2873665"/>
                    <a:gd name="connsiteX12" fmla="*/ 3708400 w 3954143"/>
                    <a:gd name="connsiteY12" fmla="*/ 2708565 h 2873665"/>
                    <a:gd name="connsiteX13" fmla="*/ 3416300 w 3954143"/>
                    <a:gd name="connsiteY13" fmla="*/ 2695865 h 2873665"/>
                    <a:gd name="connsiteX14" fmla="*/ 3162300 w 3954143"/>
                    <a:gd name="connsiteY14" fmla="*/ 2670465 h 2873665"/>
                    <a:gd name="connsiteX15" fmla="*/ 3035300 w 3954143"/>
                    <a:gd name="connsiteY15" fmla="*/ 2657765 h 2873665"/>
                    <a:gd name="connsiteX16" fmla="*/ 2857500 w 3954143"/>
                    <a:gd name="connsiteY16" fmla="*/ 2670465 h 2873665"/>
                    <a:gd name="connsiteX17" fmla="*/ 2768600 w 3954143"/>
                    <a:gd name="connsiteY17" fmla="*/ 2695865 h 2873665"/>
                    <a:gd name="connsiteX18" fmla="*/ 2717800 w 3954143"/>
                    <a:gd name="connsiteY18" fmla="*/ 2708565 h 2873665"/>
                    <a:gd name="connsiteX19" fmla="*/ 2578100 w 3954143"/>
                    <a:gd name="connsiteY19" fmla="*/ 2759365 h 2873665"/>
                    <a:gd name="connsiteX20" fmla="*/ 2463800 w 3954143"/>
                    <a:gd name="connsiteY20" fmla="*/ 2797465 h 2873665"/>
                    <a:gd name="connsiteX21" fmla="*/ 2425700 w 3954143"/>
                    <a:gd name="connsiteY21" fmla="*/ 2810165 h 2873665"/>
                    <a:gd name="connsiteX22" fmla="*/ 2387600 w 3954143"/>
                    <a:gd name="connsiteY22" fmla="*/ 2822865 h 2873665"/>
                    <a:gd name="connsiteX23" fmla="*/ 2336800 w 3954143"/>
                    <a:gd name="connsiteY23" fmla="*/ 2835565 h 2873665"/>
                    <a:gd name="connsiteX24" fmla="*/ 2298700 w 3954143"/>
                    <a:gd name="connsiteY24" fmla="*/ 2848265 h 2873665"/>
                    <a:gd name="connsiteX25" fmla="*/ 2120900 w 3954143"/>
                    <a:gd name="connsiteY25" fmla="*/ 2873665 h 2873665"/>
                    <a:gd name="connsiteX26" fmla="*/ 1828800 w 3954143"/>
                    <a:gd name="connsiteY26" fmla="*/ 2860965 h 2873665"/>
                    <a:gd name="connsiteX27" fmla="*/ 1676400 w 3954143"/>
                    <a:gd name="connsiteY27" fmla="*/ 2835565 h 2873665"/>
                    <a:gd name="connsiteX28" fmla="*/ 1625600 w 3954143"/>
                    <a:gd name="connsiteY28" fmla="*/ 2822865 h 2873665"/>
                    <a:gd name="connsiteX29" fmla="*/ 1384300 w 3954143"/>
                    <a:gd name="connsiteY29" fmla="*/ 2784765 h 2873665"/>
                    <a:gd name="connsiteX30" fmla="*/ 1320800 w 3954143"/>
                    <a:gd name="connsiteY30" fmla="*/ 2721265 h 2873665"/>
                    <a:gd name="connsiteX31" fmla="*/ 1308100 w 3954143"/>
                    <a:gd name="connsiteY31" fmla="*/ 2683165 h 2873665"/>
                    <a:gd name="connsiteX32" fmla="*/ 1257300 w 3954143"/>
                    <a:gd name="connsiteY32" fmla="*/ 2606965 h 2873665"/>
                    <a:gd name="connsiteX33" fmla="*/ 1244600 w 3954143"/>
                    <a:gd name="connsiteY33" fmla="*/ 2568865 h 2873665"/>
                    <a:gd name="connsiteX34" fmla="*/ 1193800 w 3954143"/>
                    <a:gd name="connsiteY34" fmla="*/ 2492665 h 2873665"/>
                    <a:gd name="connsiteX35" fmla="*/ 1181100 w 3954143"/>
                    <a:gd name="connsiteY35" fmla="*/ 2454565 h 2873665"/>
                    <a:gd name="connsiteX36" fmla="*/ 1130300 w 3954143"/>
                    <a:gd name="connsiteY36" fmla="*/ 2378365 h 2873665"/>
                    <a:gd name="connsiteX37" fmla="*/ 1092200 w 3954143"/>
                    <a:gd name="connsiteY37" fmla="*/ 2302165 h 2873665"/>
                    <a:gd name="connsiteX38" fmla="*/ 1054100 w 3954143"/>
                    <a:gd name="connsiteY38" fmla="*/ 2213265 h 2873665"/>
                    <a:gd name="connsiteX39" fmla="*/ 1028700 w 3954143"/>
                    <a:gd name="connsiteY39" fmla="*/ 2137065 h 2873665"/>
                    <a:gd name="connsiteX40" fmla="*/ 1003300 w 3954143"/>
                    <a:gd name="connsiteY40" fmla="*/ 2098965 h 2873665"/>
                    <a:gd name="connsiteX41" fmla="*/ 990600 w 3954143"/>
                    <a:gd name="connsiteY41" fmla="*/ 2060865 h 2873665"/>
                    <a:gd name="connsiteX42" fmla="*/ 939800 w 3954143"/>
                    <a:gd name="connsiteY42" fmla="*/ 1984665 h 2873665"/>
                    <a:gd name="connsiteX43" fmla="*/ 914400 w 3954143"/>
                    <a:gd name="connsiteY43" fmla="*/ 1946565 h 2873665"/>
                    <a:gd name="connsiteX44" fmla="*/ 876300 w 3954143"/>
                    <a:gd name="connsiteY44" fmla="*/ 1908465 h 2873665"/>
                    <a:gd name="connsiteX45" fmla="*/ 838200 w 3954143"/>
                    <a:gd name="connsiteY45" fmla="*/ 1857665 h 2873665"/>
                    <a:gd name="connsiteX46" fmla="*/ 812800 w 3954143"/>
                    <a:gd name="connsiteY46" fmla="*/ 1819565 h 2873665"/>
                    <a:gd name="connsiteX47" fmla="*/ 774700 w 3954143"/>
                    <a:gd name="connsiteY47" fmla="*/ 1794165 h 2873665"/>
                    <a:gd name="connsiteX48" fmla="*/ 723900 w 3954143"/>
                    <a:gd name="connsiteY48" fmla="*/ 1717965 h 2873665"/>
                    <a:gd name="connsiteX49" fmla="*/ 647700 w 3954143"/>
                    <a:gd name="connsiteY49" fmla="*/ 1641765 h 2873665"/>
                    <a:gd name="connsiteX50" fmla="*/ 635000 w 3954143"/>
                    <a:gd name="connsiteY50" fmla="*/ 1603665 h 2873665"/>
                    <a:gd name="connsiteX51" fmla="*/ 571500 w 3954143"/>
                    <a:gd name="connsiteY51" fmla="*/ 1527465 h 2873665"/>
                    <a:gd name="connsiteX52" fmla="*/ 558800 w 3954143"/>
                    <a:gd name="connsiteY52" fmla="*/ 1489365 h 2873665"/>
                    <a:gd name="connsiteX53" fmla="*/ 482600 w 3954143"/>
                    <a:gd name="connsiteY53" fmla="*/ 1438565 h 2873665"/>
                    <a:gd name="connsiteX54" fmla="*/ 419100 w 3954143"/>
                    <a:gd name="connsiteY54" fmla="*/ 1375065 h 2873665"/>
                    <a:gd name="connsiteX55" fmla="*/ 393700 w 3954143"/>
                    <a:gd name="connsiteY55" fmla="*/ 1336965 h 2873665"/>
                    <a:gd name="connsiteX56" fmla="*/ 355600 w 3954143"/>
                    <a:gd name="connsiteY56" fmla="*/ 1298865 h 2873665"/>
                    <a:gd name="connsiteX57" fmla="*/ 330200 w 3954143"/>
                    <a:gd name="connsiteY57" fmla="*/ 1260765 h 2873665"/>
                    <a:gd name="connsiteX58" fmla="*/ 292100 w 3954143"/>
                    <a:gd name="connsiteY58" fmla="*/ 1222665 h 2873665"/>
                    <a:gd name="connsiteX59" fmla="*/ 266700 w 3954143"/>
                    <a:gd name="connsiteY59" fmla="*/ 1184565 h 2873665"/>
                    <a:gd name="connsiteX60" fmla="*/ 228600 w 3954143"/>
                    <a:gd name="connsiteY60" fmla="*/ 1146465 h 2873665"/>
                    <a:gd name="connsiteX61" fmla="*/ 177800 w 3954143"/>
                    <a:gd name="connsiteY61" fmla="*/ 1070265 h 2873665"/>
                    <a:gd name="connsiteX62" fmla="*/ 152400 w 3954143"/>
                    <a:gd name="connsiteY62" fmla="*/ 1019465 h 2873665"/>
                    <a:gd name="connsiteX63" fmla="*/ 114300 w 3954143"/>
                    <a:gd name="connsiteY63" fmla="*/ 981365 h 2873665"/>
                    <a:gd name="connsiteX64" fmla="*/ 50800 w 3954143"/>
                    <a:gd name="connsiteY64" fmla="*/ 867065 h 2873665"/>
                    <a:gd name="connsiteX65" fmla="*/ 25400 w 3954143"/>
                    <a:gd name="connsiteY65" fmla="*/ 828965 h 2873665"/>
                    <a:gd name="connsiteX66" fmla="*/ 0 w 3954143"/>
                    <a:gd name="connsiteY66" fmla="*/ 752765 h 2873665"/>
                    <a:gd name="connsiteX67" fmla="*/ 12700 w 3954143"/>
                    <a:gd name="connsiteY67" fmla="*/ 701965 h 2873665"/>
                    <a:gd name="connsiteX68" fmla="*/ 127000 w 3954143"/>
                    <a:gd name="connsiteY68" fmla="*/ 638465 h 2873665"/>
                    <a:gd name="connsiteX69" fmla="*/ 241300 w 3954143"/>
                    <a:gd name="connsiteY69" fmla="*/ 587665 h 2873665"/>
                    <a:gd name="connsiteX70" fmla="*/ 279400 w 3954143"/>
                    <a:gd name="connsiteY70" fmla="*/ 574965 h 2873665"/>
                    <a:gd name="connsiteX71" fmla="*/ 381000 w 3954143"/>
                    <a:gd name="connsiteY71" fmla="*/ 549565 h 2873665"/>
                    <a:gd name="connsiteX72" fmla="*/ 457200 w 3954143"/>
                    <a:gd name="connsiteY72" fmla="*/ 524165 h 2873665"/>
                    <a:gd name="connsiteX73" fmla="*/ 495300 w 3954143"/>
                    <a:gd name="connsiteY73" fmla="*/ 511465 h 2873665"/>
                    <a:gd name="connsiteX74" fmla="*/ 584200 w 3954143"/>
                    <a:gd name="connsiteY74" fmla="*/ 460665 h 2873665"/>
                    <a:gd name="connsiteX75" fmla="*/ 622300 w 3954143"/>
                    <a:gd name="connsiteY75" fmla="*/ 447965 h 2873665"/>
                    <a:gd name="connsiteX76" fmla="*/ 660400 w 3954143"/>
                    <a:gd name="connsiteY76" fmla="*/ 422565 h 2873665"/>
                    <a:gd name="connsiteX77" fmla="*/ 774700 w 3954143"/>
                    <a:gd name="connsiteY77" fmla="*/ 384465 h 2873665"/>
                    <a:gd name="connsiteX78" fmla="*/ 812800 w 3954143"/>
                    <a:gd name="connsiteY78" fmla="*/ 371765 h 2873665"/>
                    <a:gd name="connsiteX79" fmla="*/ 889000 w 3954143"/>
                    <a:gd name="connsiteY79" fmla="*/ 333665 h 2873665"/>
                    <a:gd name="connsiteX80" fmla="*/ 927100 w 3954143"/>
                    <a:gd name="connsiteY80" fmla="*/ 295565 h 2873665"/>
                    <a:gd name="connsiteX81" fmla="*/ 1003300 w 3954143"/>
                    <a:gd name="connsiteY81" fmla="*/ 257465 h 2873665"/>
                    <a:gd name="connsiteX82" fmla="*/ 1079500 w 3954143"/>
                    <a:gd name="connsiteY82" fmla="*/ 206665 h 2873665"/>
                    <a:gd name="connsiteX83" fmla="*/ 1193800 w 3954143"/>
                    <a:gd name="connsiteY83" fmla="*/ 117765 h 2873665"/>
                    <a:gd name="connsiteX84" fmla="*/ 1231900 w 3954143"/>
                    <a:gd name="connsiteY84" fmla="*/ 105065 h 2873665"/>
                    <a:gd name="connsiteX85" fmla="*/ 1270000 w 3954143"/>
                    <a:gd name="connsiteY85" fmla="*/ 79665 h 2873665"/>
                    <a:gd name="connsiteX86" fmla="*/ 1346200 w 3954143"/>
                    <a:gd name="connsiteY86" fmla="*/ 54265 h 2873665"/>
                    <a:gd name="connsiteX87" fmla="*/ 1384300 w 3954143"/>
                    <a:gd name="connsiteY87" fmla="*/ 41565 h 2873665"/>
                    <a:gd name="connsiteX88" fmla="*/ 1422400 w 3954143"/>
                    <a:gd name="connsiteY88" fmla="*/ 28865 h 2873665"/>
                    <a:gd name="connsiteX89" fmla="*/ 1536700 w 3954143"/>
                    <a:gd name="connsiteY89" fmla="*/ 3465 h 2873665"/>
                    <a:gd name="connsiteX90" fmla="*/ 1752600 w 3954143"/>
                    <a:gd name="connsiteY90" fmla="*/ 28865 h 2873665"/>
                    <a:gd name="connsiteX91" fmla="*/ 1790700 w 3954143"/>
                    <a:gd name="connsiteY91" fmla="*/ 54265 h 2873665"/>
                    <a:gd name="connsiteX92" fmla="*/ 1828800 w 3954143"/>
                    <a:gd name="connsiteY92" fmla="*/ 66965 h 2873665"/>
                    <a:gd name="connsiteX93" fmla="*/ 1905000 w 3954143"/>
                    <a:gd name="connsiteY93" fmla="*/ 117765 h 2873665"/>
                    <a:gd name="connsiteX94" fmla="*/ 2057400 w 3954143"/>
                    <a:gd name="connsiteY94" fmla="*/ 219365 h 2873665"/>
                    <a:gd name="connsiteX95" fmla="*/ 2133600 w 3954143"/>
                    <a:gd name="connsiteY95" fmla="*/ 270165 h 2873665"/>
                    <a:gd name="connsiteX96" fmla="*/ 2171700 w 3954143"/>
                    <a:gd name="connsiteY96" fmla="*/ 295565 h 2873665"/>
                    <a:gd name="connsiteX97" fmla="*/ 2209800 w 3954143"/>
                    <a:gd name="connsiteY97" fmla="*/ 308265 h 2873665"/>
                    <a:gd name="connsiteX98" fmla="*/ 2235200 w 3954143"/>
                    <a:gd name="connsiteY98" fmla="*/ 346365 h 2873665"/>
                    <a:gd name="connsiteX99" fmla="*/ 2273300 w 3954143"/>
                    <a:gd name="connsiteY99" fmla="*/ 359065 h 2873665"/>
                    <a:gd name="connsiteX100" fmla="*/ 2311400 w 3954143"/>
                    <a:gd name="connsiteY100" fmla="*/ 384465 h 2873665"/>
                    <a:gd name="connsiteX101" fmla="*/ 2425700 w 3954143"/>
                    <a:gd name="connsiteY101" fmla="*/ 447965 h 2873665"/>
                    <a:gd name="connsiteX102" fmla="*/ 2540000 w 3954143"/>
                    <a:gd name="connsiteY102" fmla="*/ 511465 h 2873665"/>
                    <a:gd name="connsiteX103" fmla="*/ 2578100 w 3954143"/>
                    <a:gd name="connsiteY103" fmla="*/ 536865 h 2873665"/>
                    <a:gd name="connsiteX104" fmla="*/ 2654300 w 3954143"/>
                    <a:gd name="connsiteY104" fmla="*/ 562265 h 2873665"/>
                    <a:gd name="connsiteX105" fmla="*/ 2794000 w 3954143"/>
                    <a:gd name="connsiteY105" fmla="*/ 600365 h 2873665"/>
                    <a:gd name="connsiteX106" fmla="*/ 2844800 w 3954143"/>
                    <a:gd name="connsiteY106" fmla="*/ 613065 h 2873665"/>
                    <a:gd name="connsiteX107" fmla="*/ 2933700 w 3954143"/>
                    <a:gd name="connsiteY107" fmla="*/ 638465 h 2873665"/>
                    <a:gd name="connsiteX108" fmla="*/ 3009900 w 3954143"/>
                    <a:gd name="connsiteY108" fmla="*/ 651165 h 2873665"/>
                    <a:gd name="connsiteX109" fmla="*/ 3136900 w 3954143"/>
                    <a:gd name="connsiteY109" fmla="*/ 701965 h 2873665"/>
                    <a:gd name="connsiteX110" fmla="*/ 3187700 w 3954143"/>
                    <a:gd name="connsiteY110" fmla="*/ 714665 h 2873665"/>
                    <a:gd name="connsiteX111" fmla="*/ 3225800 w 3954143"/>
                    <a:gd name="connsiteY111" fmla="*/ 727365 h 2873665"/>
                    <a:gd name="connsiteX112" fmla="*/ 3302000 w 3954143"/>
                    <a:gd name="connsiteY112" fmla="*/ 740065 h 2873665"/>
                    <a:gd name="connsiteX113" fmla="*/ 3530600 w 3954143"/>
                    <a:gd name="connsiteY113" fmla="*/ 765465 h 2873665"/>
                    <a:gd name="connsiteX114" fmla="*/ 3695700 w 3954143"/>
                    <a:gd name="connsiteY114" fmla="*/ 740065 h 287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54143" h="2873665">
                      <a:moveTo>
                        <a:pt x="3695700" y="740065"/>
                      </a:moveTo>
                      <a:cubicBezTo>
                        <a:pt x="3727450" y="750648"/>
                        <a:pt x="3712037" y="799509"/>
                        <a:pt x="3721100" y="828965"/>
                      </a:cubicBezTo>
                      <a:cubicBezTo>
                        <a:pt x="3728974" y="854555"/>
                        <a:pt x="3740006" y="879190"/>
                        <a:pt x="3746500" y="905165"/>
                      </a:cubicBezTo>
                      <a:cubicBezTo>
                        <a:pt x="3750733" y="922098"/>
                        <a:pt x="3754184" y="939247"/>
                        <a:pt x="3759200" y="955965"/>
                      </a:cubicBezTo>
                      <a:cubicBezTo>
                        <a:pt x="3766893" y="981610"/>
                        <a:pt x="3776133" y="1006765"/>
                        <a:pt x="3784600" y="1032165"/>
                      </a:cubicBezTo>
                      <a:cubicBezTo>
                        <a:pt x="3794666" y="1062362"/>
                        <a:pt x="3804684" y="1089171"/>
                        <a:pt x="3810000" y="1121065"/>
                      </a:cubicBezTo>
                      <a:cubicBezTo>
                        <a:pt x="3815611" y="1154731"/>
                        <a:pt x="3818189" y="1188834"/>
                        <a:pt x="3822700" y="1222665"/>
                      </a:cubicBezTo>
                      <a:cubicBezTo>
                        <a:pt x="3839311" y="1347245"/>
                        <a:pt x="3844783" y="1354592"/>
                        <a:pt x="3860800" y="1514765"/>
                      </a:cubicBezTo>
                      <a:cubicBezTo>
                        <a:pt x="3865033" y="1557098"/>
                        <a:pt x="3867877" y="1599594"/>
                        <a:pt x="3873500" y="1641765"/>
                      </a:cubicBezTo>
                      <a:cubicBezTo>
                        <a:pt x="3879884" y="1689645"/>
                        <a:pt x="3888840" y="1710794"/>
                        <a:pt x="3898900" y="1756065"/>
                      </a:cubicBezTo>
                      <a:cubicBezTo>
                        <a:pt x="3903583" y="1777137"/>
                        <a:pt x="3907367" y="1798398"/>
                        <a:pt x="3911600" y="1819565"/>
                      </a:cubicBezTo>
                      <a:cubicBezTo>
                        <a:pt x="3903133" y="2124365"/>
                        <a:pt x="3954143" y="2436714"/>
                        <a:pt x="3886200" y="2733965"/>
                      </a:cubicBezTo>
                      <a:cubicBezTo>
                        <a:pt x="3872860" y="2792328"/>
                        <a:pt x="3768212" y="2711166"/>
                        <a:pt x="3708400" y="2708565"/>
                      </a:cubicBezTo>
                      <a:lnTo>
                        <a:pt x="3416300" y="2695865"/>
                      </a:lnTo>
                      <a:lnTo>
                        <a:pt x="3162300" y="2670465"/>
                      </a:lnTo>
                      <a:lnTo>
                        <a:pt x="3035300" y="2657765"/>
                      </a:lnTo>
                      <a:cubicBezTo>
                        <a:pt x="2976033" y="2661998"/>
                        <a:pt x="2916554" y="2663903"/>
                        <a:pt x="2857500" y="2670465"/>
                      </a:cubicBezTo>
                      <a:cubicBezTo>
                        <a:pt x="2825016" y="2674074"/>
                        <a:pt x="2799250" y="2687108"/>
                        <a:pt x="2768600" y="2695865"/>
                      </a:cubicBezTo>
                      <a:cubicBezTo>
                        <a:pt x="2751817" y="2700660"/>
                        <a:pt x="2734733" y="2704332"/>
                        <a:pt x="2717800" y="2708565"/>
                      </a:cubicBezTo>
                      <a:cubicBezTo>
                        <a:pt x="2637930" y="2761812"/>
                        <a:pt x="2723610" y="2710862"/>
                        <a:pt x="2578100" y="2759365"/>
                      </a:cubicBezTo>
                      <a:lnTo>
                        <a:pt x="2463800" y="2797465"/>
                      </a:lnTo>
                      <a:lnTo>
                        <a:pt x="2425700" y="2810165"/>
                      </a:lnTo>
                      <a:cubicBezTo>
                        <a:pt x="2413000" y="2814398"/>
                        <a:pt x="2400587" y="2819618"/>
                        <a:pt x="2387600" y="2822865"/>
                      </a:cubicBezTo>
                      <a:cubicBezTo>
                        <a:pt x="2370667" y="2827098"/>
                        <a:pt x="2353583" y="2830770"/>
                        <a:pt x="2336800" y="2835565"/>
                      </a:cubicBezTo>
                      <a:cubicBezTo>
                        <a:pt x="2323928" y="2839243"/>
                        <a:pt x="2311687" y="2845018"/>
                        <a:pt x="2298700" y="2848265"/>
                      </a:cubicBezTo>
                      <a:cubicBezTo>
                        <a:pt x="2234002" y="2864439"/>
                        <a:pt x="2192024" y="2865762"/>
                        <a:pt x="2120900" y="2873665"/>
                      </a:cubicBezTo>
                      <a:cubicBezTo>
                        <a:pt x="2023533" y="2869432"/>
                        <a:pt x="1926043" y="2867448"/>
                        <a:pt x="1828800" y="2860965"/>
                      </a:cubicBezTo>
                      <a:cubicBezTo>
                        <a:pt x="1790935" y="2858441"/>
                        <a:pt x="1717042" y="2844596"/>
                        <a:pt x="1676400" y="2835565"/>
                      </a:cubicBezTo>
                      <a:cubicBezTo>
                        <a:pt x="1659361" y="2831779"/>
                        <a:pt x="1642667" y="2826522"/>
                        <a:pt x="1625600" y="2822865"/>
                      </a:cubicBezTo>
                      <a:cubicBezTo>
                        <a:pt x="1483799" y="2792479"/>
                        <a:pt x="1521272" y="2799984"/>
                        <a:pt x="1384300" y="2784765"/>
                      </a:cubicBezTo>
                      <a:cubicBezTo>
                        <a:pt x="1346200" y="2759365"/>
                        <a:pt x="1341967" y="2763598"/>
                        <a:pt x="1320800" y="2721265"/>
                      </a:cubicBezTo>
                      <a:cubicBezTo>
                        <a:pt x="1314813" y="2709291"/>
                        <a:pt x="1314601" y="2694867"/>
                        <a:pt x="1308100" y="2683165"/>
                      </a:cubicBezTo>
                      <a:cubicBezTo>
                        <a:pt x="1293275" y="2656480"/>
                        <a:pt x="1266953" y="2635925"/>
                        <a:pt x="1257300" y="2606965"/>
                      </a:cubicBezTo>
                      <a:cubicBezTo>
                        <a:pt x="1253067" y="2594265"/>
                        <a:pt x="1251101" y="2580567"/>
                        <a:pt x="1244600" y="2568865"/>
                      </a:cubicBezTo>
                      <a:cubicBezTo>
                        <a:pt x="1229775" y="2542180"/>
                        <a:pt x="1203453" y="2521625"/>
                        <a:pt x="1193800" y="2492665"/>
                      </a:cubicBezTo>
                      <a:cubicBezTo>
                        <a:pt x="1189567" y="2479965"/>
                        <a:pt x="1187601" y="2466267"/>
                        <a:pt x="1181100" y="2454565"/>
                      </a:cubicBezTo>
                      <a:cubicBezTo>
                        <a:pt x="1166275" y="2427880"/>
                        <a:pt x="1139953" y="2407325"/>
                        <a:pt x="1130300" y="2378365"/>
                      </a:cubicBezTo>
                      <a:cubicBezTo>
                        <a:pt x="1112773" y="2325785"/>
                        <a:pt x="1125026" y="2351404"/>
                        <a:pt x="1092200" y="2302165"/>
                      </a:cubicBezTo>
                      <a:cubicBezTo>
                        <a:pt x="1058605" y="2167784"/>
                        <a:pt x="1104217" y="2326029"/>
                        <a:pt x="1054100" y="2213265"/>
                      </a:cubicBezTo>
                      <a:cubicBezTo>
                        <a:pt x="1043226" y="2188799"/>
                        <a:pt x="1043552" y="2159342"/>
                        <a:pt x="1028700" y="2137065"/>
                      </a:cubicBezTo>
                      <a:cubicBezTo>
                        <a:pt x="1020233" y="2124365"/>
                        <a:pt x="1010126" y="2112617"/>
                        <a:pt x="1003300" y="2098965"/>
                      </a:cubicBezTo>
                      <a:cubicBezTo>
                        <a:pt x="997313" y="2086991"/>
                        <a:pt x="997101" y="2072567"/>
                        <a:pt x="990600" y="2060865"/>
                      </a:cubicBezTo>
                      <a:cubicBezTo>
                        <a:pt x="975775" y="2034180"/>
                        <a:pt x="956733" y="2010065"/>
                        <a:pt x="939800" y="1984665"/>
                      </a:cubicBezTo>
                      <a:cubicBezTo>
                        <a:pt x="931333" y="1971965"/>
                        <a:pt x="925193" y="1957358"/>
                        <a:pt x="914400" y="1946565"/>
                      </a:cubicBezTo>
                      <a:cubicBezTo>
                        <a:pt x="901700" y="1933865"/>
                        <a:pt x="887989" y="1922102"/>
                        <a:pt x="876300" y="1908465"/>
                      </a:cubicBezTo>
                      <a:cubicBezTo>
                        <a:pt x="862525" y="1892394"/>
                        <a:pt x="850503" y="1874889"/>
                        <a:pt x="838200" y="1857665"/>
                      </a:cubicBezTo>
                      <a:cubicBezTo>
                        <a:pt x="829328" y="1845245"/>
                        <a:pt x="823593" y="1830358"/>
                        <a:pt x="812800" y="1819565"/>
                      </a:cubicBezTo>
                      <a:cubicBezTo>
                        <a:pt x="802007" y="1808772"/>
                        <a:pt x="787400" y="1802632"/>
                        <a:pt x="774700" y="1794165"/>
                      </a:cubicBezTo>
                      <a:cubicBezTo>
                        <a:pt x="757767" y="1768765"/>
                        <a:pt x="745486" y="1739551"/>
                        <a:pt x="723900" y="1717965"/>
                      </a:cubicBezTo>
                      <a:lnTo>
                        <a:pt x="647700" y="1641765"/>
                      </a:lnTo>
                      <a:cubicBezTo>
                        <a:pt x="643467" y="1629065"/>
                        <a:pt x="640987" y="1615639"/>
                        <a:pt x="635000" y="1603665"/>
                      </a:cubicBezTo>
                      <a:cubicBezTo>
                        <a:pt x="617319" y="1568302"/>
                        <a:pt x="599587" y="1555552"/>
                        <a:pt x="571500" y="1527465"/>
                      </a:cubicBezTo>
                      <a:cubicBezTo>
                        <a:pt x="567267" y="1514765"/>
                        <a:pt x="568266" y="1498831"/>
                        <a:pt x="558800" y="1489365"/>
                      </a:cubicBezTo>
                      <a:cubicBezTo>
                        <a:pt x="537214" y="1467779"/>
                        <a:pt x="482600" y="1438565"/>
                        <a:pt x="482600" y="1438565"/>
                      </a:cubicBezTo>
                      <a:cubicBezTo>
                        <a:pt x="414867" y="1336965"/>
                        <a:pt x="503767" y="1459732"/>
                        <a:pt x="419100" y="1375065"/>
                      </a:cubicBezTo>
                      <a:cubicBezTo>
                        <a:pt x="408307" y="1364272"/>
                        <a:pt x="403471" y="1348691"/>
                        <a:pt x="393700" y="1336965"/>
                      </a:cubicBezTo>
                      <a:cubicBezTo>
                        <a:pt x="382202" y="1323167"/>
                        <a:pt x="367098" y="1312663"/>
                        <a:pt x="355600" y="1298865"/>
                      </a:cubicBezTo>
                      <a:cubicBezTo>
                        <a:pt x="345829" y="1287139"/>
                        <a:pt x="339971" y="1272491"/>
                        <a:pt x="330200" y="1260765"/>
                      </a:cubicBezTo>
                      <a:cubicBezTo>
                        <a:pt x="318702" y="1246967"/>
                        <a:pt x="303598" y="1236463"/>
                        <a:pt x="292100" y="1222665"/>
                      </a:cubicBezTo>
                      <a:cubicBezTo>
                        <a:pt x="282329" y="1210939"/>
                        <a:pt x="276471" y="1196291"/>
                        <a:pt x="266700" y="1184565"/>
                      </a:cubicBezTo>
                      <a:cubicBezTo>
                        <a:pt x="255202" y="1170767"/>
                        <a:pt x="239627" y="1160642"/>
                        <a:pt x="228600" y="1146465"/>
                      </a:cubicBezTo>
                      <a:cubicBezTo>
                        <a:pt x="209858" y="1122368"/>
                        <a:pt x="191452" y="1097569"/>
                        <a:pt x="177800" y="1070265"/>
                      </a:cubicBezTo>
                      <a:cubicBezTo>
                        <a:pt x="169333" y="1053332"/>
                        <a:pt x="163404" y="1034871"/>
                        <a:pt x="152400" y="1019465"/>
                      </a:cubicBezTo>
                      <a:cubicBezTo>
                        <a:pt x="141961" y="1004850"/>
                        <a:pt x="127000" y="994065"/>
                        <a:pt x="114300" y="981365"/>
                      </a:cubicBezTo>
                      <a:cubicBezTo>
                        <a:pt x="91947" y="914305"/>
                        <a:pt x="109026" y="954404"/>
                        <a:pt x="50800" y="867065"/>
                      </a:cubicBezTo>
                      <a:cubicBezTo>
                        <a:pt x="42333" y="854365"/>
                        <a:pt x="30227" y="843445"/>
                        <a:pt x="25400" y="828965"/>
                      </a:cubicBezTo>
                      <a:lnTo>
                        <a:pt x="0" y="752765"/>
                      </a:lnTo>
                      <a:cubicBezTo>
                        <a:pt x="4233" y="735832"/>
                        <a:pt x="1206" y="715101"/>
                        <a:pt x="12700" y="701965"/>
                      </a:cubicBezTo>
                      <a:cubicBezTo>
                        <a:pt x="74990" y="630777"/>
                        <a:pt x="70924" y="666503"/>
                        <a:pt x="127000" y="638465"/>
                      </a:cubicBezTo>
                      <a:cubicBezTo>
                        <a:pt x="247755" y="578088"/>
                        <a:pt x="44711" y="653195"/>
                        <a:pt x="241300" y="587665"/>
                      </a:cubicBezTo>
                      <a:cubicBezTo>
                        <a:pt x="254000" y="583432"/>
                        <a:pt x="266413" y="578212"/>
                        <a:pt x="279400" y="574965"/>
                      </a:cubicBezTo>
                      <a:cubicBezTo>
                        <a:pt x="313267" y="566498"/>
                        <a:pt x="347882" y="560604"/>
                        <a:pt x="381000" y="549565"/>
                      </a:cubicBezTo>
                      <a:lnTo>
                        <a:pt x="457200" y="524165"/>
                      </a:lnTo>
                      <a:cubicBezTo>
                        <a:pt x="469900" y="519932"/>
                        <a:pt x="484161" y="518891"/>
                        <a:pt x="495300" y="511465"/>
                      </a:cubicBezTo>
                      <a:cubicBezTo>
                        <a:pt x="533564" y="485956"/>
                        <a:pt x="539084" y="480001"/>
                        <a:pt x="584200" y="460665"/>
                      </a:cubicBezTo>
                      <a:cubicBezTo>
                        <a:pt x="596505" y="455392"/>
                        <a:pt x="610326" y="453952"/>
                        <a:pt x="622300" y="447965"/>
                      </a:cubicBezTo>
                      <a:cubicBezTo>
                        <a:pt x="635952" y="441139"/>
                        <a:pt x="646452" y="428764"/>
                        <a:pt x="660400" y="422565"/>
                      </a:cubicBezTo>
                      <a:lnTo>
                        <a:pt x="774700" y="384465"/>
                      </a:lnTo>
                      <a:cubicBezTo>
                        <a:pt x="787400" y="380232"/>
                        <a:pt x="801661" y="379191"/>
                        <a:pt x="812800" y="371765"/>
                      </a:cubicBezTo>
                      <a:cubicBezTo>
                        <a:pt x="862039" y="338939"/>
                        <a:pt x="836420" y="351192"/>
                        <a:pt x="889000" y="333665"/>
                      </a:cubicBezTo>
                      <a:cubicBezTo>
                        <a:pt x="901700" y="320965"/>
                        <a:pt x="912156" y="305528"/>
                        <a:pt x="927100" y="295565"/>
                      </a:cubicBezTo>
                      <a:cubicBezTo>
                        <a:pt x="1041656" y="219195"/>
                        <a:pt x="883399" y="357383"/>
                        <a:pt x="1003300" y="257465"/>
                      </a:cubicBezTo>
                      <a:cubicBezTo>
                        <a:pt x="1066721" y="204614"/>
                        <a:pt x="1012543" y="228984"/>
                        <a:pt x="1079500" y="206665"/>
                      </a:cubicBezTo>
                      <a:cubicBezTo>
                        <a:pt x="1112374" y="173791"/>
                        <a:pt x="1148228" y="132956"/>
                        <a:pt x="1193800" y="117765"/>
                      </a:cubicBezTo>
                      <a:cubicBezTo>
                        <a:pt x="1206500" y="113532"/>
                        <a:pt x="1219926" y="111052"/>
                        <a:pt x="1231900" y="105065"/>
                      </a:cubicBezTo>
                      <a:cubicBezTo>
                        <a:pt x="1245552" y="98239"/>
                        <a:pt x="1256052" y="85864"/>
                        <a:pt x="1270000" y="79665"/>
                      </a:cubicBezTo>
                      <a:cubicBezTo>
                        <a:pt x="1294466" y="68791"/>
                        <a:pt x="1320800" y="62732"/>
                        <a:pt x="1346200" y="54265"/>
                      </a:cubicBezTo>
                      <a:lnTo>
                        <a:pt x="1384300" y="41565"/>
                      </a:lnTo>
                      <a:cubicBezTo>
                        <a:pt x="1397000" y="37332"/>
                        <a:pt x="1409413" y="32112"/>
                        <a:pt x="1422400" y="28865"/>
                      </a:cubicBezTo>
                      <a:cubicBezTo>
                        <a:pt x="1494141" y="10930"/>
                        <a:pt x="1456084" y="19588"/>
                        <a:pt x="1536700" y="3465"/>
                      </a:cubicBezTo>
                      <a:cubicBezTo>
                        <a:pt x="1564794" y="5472"/>
                        <a:pt x="1694869" y="0"/>
                        <a:pt x="1752600" y="28865"/>
                      </a:cubicBezTo>
                      <a:cubicBezTo>
                        <a:pt x="1766252" y="35691"/>
                        <a:pt x="1777048" y="47439"/>
                        <a:pt x="1790700" y="54265"/>
                      </a:cubicBezTo>
                      <a:cubicBezTo>
                        <a:pt x="1802674" y="60252"/>
                        <a:pt x="1817098" y="60464"/>
                        <a:pt x="1828800" y="66965"/>
                      </a:cubicBezTo>
                      <a:cubicBezTo>
                        <a:pt x="1855485" y="81790"/>
                        <a:pt x="1879600" y="100832"/>
                        <a:pt x="1905000" y="117765"/>
                      </a:cubicBezTo>
                      <a:lnTo>
                        <a:pt x="2057400" y="219365"/>
                      </a:lnTo>
                      <a:lnTo>
                        <a:pt x="2133600" y="270165"/>
                      </a:lnTo>
                      <a:cubicBezTo>
                        <a:pt x="2146300" y="278632"/>
                        <a:pt x="2157220" y="290738"/>
                        <a:pt x="2171700" y="295565"/>
                      </a:cubicBezTo>
                      <a:lnTo>
                        <a:pt x="2209800" y="308265"/>
                      </a:lnTo>
                      <a:cubicBezTo>
                        <a:pt x="2218267" y="320965"/>
                        <a:pt x="2223281" y="336830"/>
                        <a:pt x="2235200" y="346365"/>
                      </a:cubicBezTo>
                      <a:cubicBezTo>
                        <a:pt x="2245653" y="354728"/>
                        <a:pt x="2261326" y="353078"/>
                        <a:pt x="2273300" y="359065"/>
                      </a:cubicBezTo>
                      <a:cubicBezTo>
                        <a:pt x="2286952" y="365891"/>
                        <a:pt x="2297748" y="377639"/>
                        <a:pt x="2311400" y="384465"/>
                      </a:cubicBezTo>
                      <a:cubicBezTo>
                        <a:pt x="2375280" y="416405"/>
                        <a:pt x="2345613" y="367878"/>
                        <a:pt x="2425700" y="447965"/>
                      </a:cubicBezTo>
                      <a:cubicBezTo>
                        <a:pt x="2545279" y="567544"/>
                        <a:pt x="2353522" y="387147"/>
                        <a:pt x="2540000" y="511465"/>
                      </a:cubicBezTo>
                      <a:cubicBezTo>
                        <a:pt x="2552700" y="519932"/>
                        <a:pt x="2564152" y="530666"/>
                        <a:pt x="2578100" y="536865"/>
                      </a:cubicBezTo>
                      <a:cubicBezTo>
                        <a:pt x="2602566" y="547739"/>
                        <a:pt x="2628900" y="553798"/>
                        <a:pt x="2654300" y="562265"/>
                      </a:cubicBezTo>
                      <a:cubicBezTo>
                        <a:pt x="2725518" y="586004"/>
                        <a:pt x="2679413" y="571718"/>
                        <a:pt x="2794000" y="600365"/>
                      </a:cubicBezTo>
                      <a:cubicBezTo>
                        <a:pt x="2810933" y="604598"/>
                        <a:pt x="2828241" y="607545"/>
                        <a:pt x="2844800" y="613065"/>
                      </a:cubicBezTo>
                      <a:cubicBezTo>
                        <a:pt x="2881113" y="625169"/>
                        <a:pt x="2893833" y="630492"/>
                        <a:pt x="2933700" y="638465"/>
                      </a:cubicBezTo>
                      <a:cubicBezTo>
                        <a:pt x="2958950" y="643515"/>
                        <a:pt x="2984918" y="644920"/>
                        <a:pt x="3009900" y="651165"/>
                      </a:cubicBezTo>
                      <a:cubicBezTo>
                        <a:pt x="3146996" y="685439"/>
                        <a:pt x="3031793" y="662550"/>
                        <a:pt x="3136900" y="701965"/>
                      </a:cubicBezTo>
                      <a:cubicBezTo>
                        <a:pt x="3153243" y="708094"/>
                        <a:pt x="3170917" y="709870"/>
                        <a:pt x="3187700" y="714665"/>
                      </a:cubicBezTo>
                      <a:cubicBezTo>
                        <a:pt x="3200572" y="718343"/>
                        <a:pt x="3212732" y="724461"/>
                        <a:pt x="3225800" y="727365"/>
                      </a:cubicBezTo>
                      <a:cubicBezTo>
                        <a:pt x="3250937" y="732951"/>
                        <a:pt x="3276549" y="736149"/>
                        <a:pt x="3302000" y="740065"/>
                      </a:cubicBezTo>
                      <a:cubicBezTo>
                        <a:pt x="3453726" y="763407"/>
                        <a:pt x="3335257" y="743760"/>
                        <a:pt x="3530600" y="765465"/>
                      </a:cubicBezTo>
                      <a:cubicBezTo>
                        <a:pt x="3677229" y="781757"/>
                        <a:pt x="3663950" y="729482"/>
                        <a:pt x="3695700" y="740065"/>
                      </a:cubicBezTo>
                      <a:close/>
                    </a:path>
                  </a:pathLst>
                </a:custGeom>
                <a:solidFill>
                  <a:schemeClr val="tx1">
                    <a:alpha val="18000"/>
                  </a:schemeClr>
                </a:solidFill>
                <a:ln>
                  <a:solidFill>
                    <a:schemeClr val="tx1">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TextBox 44"/>
            <p:cNvSpPr txBox="1"/>
            <p:nvPr/>
          </p:nvSpPr>
          <p:spPr>
            <a:xfrm>
              <a:off x="1571604" y="5500702"/>
              <a:ext cx="2214578" cy="523220"/>
            </a:xfrm>
            <a:prstGeom prst="rect">
              <a:avLst/>
            </a:prstGeom>
            <a:noFill/>
          </p:spPr>
          <p:txBody>
            <a:bodyPr wrap="square" rtlCol="0">
              <a:spAutoFit/>
            </a:bodyPr>
            <a:lstStyle/>
            <a:p>
              <a:r>
                <a:rPr lang="en-US" sz="2800" b="1" dirty="0" smtClean="0"/>
                <a:t>95% coverage</a:t>
              </a:r>
              <a:endParaRPr lang="en-US" sz="2800" b="1" dirty="0"/>
            </a:p>
          </p:txBody>
        </p:sp>
        <p:sp>
          <p:nvSpPr>
            <p:cNvPr id="46" name="TextBox 45"/>
            <p:cNvSpPr txBox="1"/>
            <p:nvPr/>
          </p:nvSpPr>
          <p:spPr>
            <a:xfrm>
              <a:off x="5857884" y="5500702"/>
              <a:ext cx="2214578" cy="523220"/>
            </a:xfrm>
            <a:prstGeom prst="rect">
              <a:avLst/>
            </a:prstGeom>
            <a:noFill/>
          </p:spPr>
          <p:txBody>
            <a:bodyPr wrap="square" rtlCol="0">
              <a:spAutoFit/>
            </a:bodyPr>
            <a:lstStyle/>
            <a:p>
              <a:r>
                <a:rPr lang="en-US" sz="2800" b="1" dirty="0" smtClean="0"/>
                <a:t>40% coverage</a:t>
              </a:r>
              <a:endParaRPr lang="en-US" sz="2800" b="1" dirty="0"/>
            </a:p>
          </p:txBody>
        </p:sp>
      </p:grpSp>
      <p:sp>
        <p:nvSpPr>
          <p:cNvPr id="48" name="TextBox 47"/>
          <p:cNvSpPr txBox="1"/>
          <p:nvPr/>
        </p:nvSpPr>
        <p:spPr>
          <a:xfrm>
            <a:off x="4857752" y="2571744"/>
            <a:ext cx="4071966" cy="461665"/>
          </a:xfrm>
          <a:prstGeom prst="rect">
            <a:avLst/>
          </a:prstGeom>
          <a:noFill/>
        </p:spPr>
        <p:txBody>
          <a:bodyPr wrap="square" rtlCol="0">
            <a:spAutoFit/>
          </a:bodyPr>
          <a:lstStyle/>
          <a:p>
            <a:r>
              <a:rPr lang="en-US" sz="2400" b="1" dirty="0" smtClean="0"/>
              <a:t>ISP Break-down of Open APs</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AD331B"/>
                </a:solidFill>
              </a:rPr>
              <a:t>Configuration: </a:t>
            </a:r>
            <a:br>
              <a:rPr lang="en-US" dirty="0" smtClean="0">
                <a:solidFill>
                  <a:srgbClr val="AD331B"/>
                </a:solidFill>
              </a:rPr>
            </a:br>
            <a:r>
              <a:rPr lang="en-US" dirty="0" smtClean="0">
                <a:solidFill>
                  <a:srgbClr val="AD331B"/>
                </a:solidFill>
              </a:rPr>
              <a:t>Home Networks Security</a:t>
            </a:r>
            <a:endParaRPr lang="en-US" dirty="0">
              <a:solidFill>
                <a:srgbClr val="AD331B"/>
              </a:solidFill>
            </a:endParaRPr>
          </a:p>
        </p:txBody>
      </p:sp>
      <p:sp>
        <p:nvSpPr>
          <p:cNvPr id="3" name="Content Placeholder 2"/>
          <p:cNvSpPr>
            <a:spLocks noGrp="1"/>
          </p:cNvSpPr>
          <p:nvPr>
            <p:ph idx="1"/>
          </p:nvPr>
        </p:nvSpPr>
        <p:spPr>
          <a:xfrm>
            <a:off x="500002" y="1500174"/>
            <a:ext cx="8643998" cy="5072098"/>
          </a:xfrm>
        </p:spPr>
        <p:txBody>
          <a:bodyPr/>
          <a:lstStyle/>
          <a:p>
            <a:r>
              <a:rPr lang="en-US" dirty="0" smtClean="0"/>
              <a:t> About </a:t>
            </a:r>
            <a:r>
              <a:rPr lang="en-US" sz="3000" dirty="0" smtClean="0"/>
              <a:t>70% of APs are encrypted.</a:t>
            </a:r>
          </a:p>
          <a:p>
            <a:pPr lvl="1"/>
            <a:endParaRPr lang="en-US" dirty="0"/>
          </a:p>
        </p:txBody>
      </p:sp>
      <p:graphicFrame>
        <p:nvGraphicFramePr>
          <p:cNvPr id="4" name="Table 3"/>
          <p:cNvGraphicFramePr>
            <a:graphicFrameLocks noGrp="1"/>
          </p:cNvGraphicFramePr>
          <p:nvPr/>
        </p:nvGraphicFramePr>
        <p:xfrm>
          <a:off x="1142976" y="2214552"/>
          <a:ext cx="6143670" cy="3214712"/>
        </p:xfrm>
        <a:graphic>
          <a:graphicData uri="http://schemas.openxmlformats.org/drawingml/2006/table">
            <a:tbl>
              <a:tblPr firstRow="1" bandRow="1">
                <a:tableStyleId>{3B4B98B0-60AC-42C2-AFA5-B58CD77FA1E5}</a:tableStyleId>
              </a:tblPr>
              <a:tblGrid>
                <a:gridCol w="2643207"/>
                <a:gridCol w="1714512"/>
                <a:gridCol w="1785951"/>
              </a:tblGrid>
              <a:tr h="401839">
                <a:tc>
                  <a:txBody>
                    <a:bodyPr/>
                    <a:lstStyle/>
                    <a:p>
                      <a:r>
                        <a:rPr lang="en-US" sz="2000" dirty="0" smtClean="0"/>
                        <a:t>Top 7 Vendors</a:t>
                      </a:r>
                      <a:endParaRPr lang="en-US" sz="2000" dirty="0"/>
                    </a:p>
                  </a:txBody>
                  <a:tcPr/>
                </a:tc>
                <a:tc>
                  <a:txBody>
                    <a:bodyPr/>
                    <a:lstStyle/>
                    <a:p>
                      <a:pPr algn="ctr"/>
                      <a:r>
                        <a:rPr lang="en-US" sz="2000" dirty="0" smtClean="0"/>
                        <a:t># of APs</a:t>
                      </a:r>
                      <a:endParaRPr lang="en-US" sz="2000" dirty="0"/>
                    </a:p>
                  </a:txBody>
                  <a:tcPr/>
                </a:tc>
                <a:tc>
                  <a:txBody>
                    <a:bodyPr/>
                    <a:lstStyle/>
                    <a:p>
                      <a:pPr algn="ctr"/>
                      <a:r>
                        <a:rPr lang="en-US" sz="2000" dirty="0" smtClean="0"/>
                        <a:t>% encrypted</a:t>
                      </a:r>
                      <a:endParaRPr lang="en-US" sz="2000" dirty="0"/>
                    </a:p>
                  </a:txBody>
                  <a:tcPr/>
                </a:tc>
              </a:tr>
              <a:tr h="401839">
                <a:tc>
                  <a:txBody>
                    <a:bodyPr/>
                    <a:lstStyle/>
                    <a:p>
                      <a:r>
                        <a:rPr lang="en-US" sz="2000" dirty="0" smtClean="0"/>
                        <a:t>Linksys</a:t>
                      </a:r>
                      <a:endParaRPr lang="en-US" sz="2000" dirty="0"/>
                    </a:p>
                  </a:txBody>
                  <a:tcPr>
                    <a:noFill/>
                  </a:tcPr>
                </a:tc>
                <a:tc>
                  <a:txBody>
                    <a:bodyPr/>
                    <a:lstStyle/>
                    <a:p>
                      <a:pPr algn="ctr"/>
                      <a:r>
                        <a:rPr lang="en-US" sz="2000" dirty="0" smtClean="0"/>
                        <a:t>977</a:t>
                      </a:r>
                      <a:endParaRPr lang="en-US" sz="2000" dirty="0"/>
                    </a:p>
                  </a:txBody>
                  <a:tcPr>
                    <a:noFill/>
                  </a:tcPr>
                </a:tc>
                <a:tc>
                  <a:txBody>
                    <a:bodyPr/>
                    <a:lstStyle/>
                    <a:p>
                      <a:pPr algn="ctr"/>
                      <a:r>
                        <a:rPr lang="en-US" sz="2000" b="1" dirty="0" smtClean="0"/>
                        <a:t>65</a:t>
                      </a:r>
                      <a:endParaRPr lang="en-US" sz="2000" b="1" dirty="0"/>
                    </a:p>
                  </a:txBody>
                  <a:tcPr>
                    <a:noFill/>
                  </a:tcPr>
                </a:tc>
              </a:tr>
              <a:tr h="401839">
                <a:tc>
                  <a:txBody>
                    <a:bodyPr/>
                    <a:lstStyle/>
                    <a:p>
                      <a:r>
                        <a:rPr lang="en-US" sz="2000" b="1" kern="1200" baseline="0" dirty="0" err="1" smtClean="0"/>
                        <a:t>Actiontec</a:t>
                      </a:r>
                      <a:r>
                        <a:rPr lang="en-US" sz="2000" b="1" kern="1200" baseline="0" dirty="0" smtClean="0"/>
                        <a:t>  Electronics</a:t>
                      </a:r>
                      <a:endParaRPr lang="en-US" sz="2000" b="1" dirty="0">
                        <a:solidFill>
                          <a:srgbClr val="AD331B"/>
                        </a:solidFill>
                      </a:endParaRPr>
                    </a:p>
                  </a:txBody>
                  <a:tcPr>
                    <a:solidFill>
                      <a:schemeClr val="accent1">
                        <a:lumMod val="40000"/>
                        <a:lumOff val="60000"/>
                      </a:schemeClr>
                    </a:solidFill>
                  </a:tcPr>
                </a:tc>
                <a:tc>
                  <a:txBody>
                    <a:bodyPr/>
                    <a:lstStyle/>
                    <a:p>
                      <a:pPr algn="ctr"/>
                      <a:r>
                        <a:rPr lang="en-US" sz="2000" dirty="0" smtClean="0"/>
                        <a:t>383</a:t>
                      </a:r>
                      <a:endParaRPr lang="en-US" sz="2000" b="1" dirty="0">
                        <a:solidFill>
                          <a:srgbClr val="AD331B"/>
                        </a:solidFill>
                      </a:endParaRPr>
                    </a:p>
                  </a:txBody>
                  <a:tcPr>
                    <a:solidFill>
                      <a:schemeClr val="accent1">
                        <a:lumMod val="40000"/>
                        <a:lumOff val="60000"/>
                      </a:schemeClr>
                    </a:solidFill>
                  </a:tcPr>
                </a:tc>
                <a:tc>
                  <a:txBody>
                    <a:bodyPr/>
                    <a:lstStyle/>
                    <a:p>
                      <a:pPr algn="ctr"/>
                      <a:r>
                        <a:rPr lang="en-US" sz="2000" b="1" dirty="0" smtClean="0"/>
                        <a:t>98</a:t>
                      </a:r>
                      <a:endParaRPr lang="en-US" sz="2000" b="1" dirty="0">
                        <a:solidFill>
                          <a:srgbClr val="AD331B"/>
                        </a:solidFill>
                      </a:endParaRPr>
                    </a:p>
                  </a:txBody>
                  <a:tcPr>
                    <a:solidFill>
                      <a:schemeClr val="accent1">
                        <a:lumMod val="40000"/>
                        <a:lumOff val="60000"/>
                      </a:schemeClr>
                    </a:solidFill>
                  </a:tcPr>
                </a:tc>
              </a:tr>
              <a:tr h="401839">
                <a:tc>
                  <a:txBody>
                    <a:bodyPr/>
                    <a:lstStyle/>
                    <a:p>
                      <a:r>
                        <a:rPr lang="en-US" sz="2000" kern="1200" baseline="0" dirty="0" err="1" smtClean="0"/>
                        <a:t>Netgear</a:t>
                      </a:r>
                      <a:endParaRPr lang="en-US" sz="2000" dirty="0"/>
                    </a:p>
                  </a:txBody>
                  <a:tcPr>
                    <a:noFill/>
                  </a:tcPr>
                </a:tc>
                <a:tc>
                  <a:txBody>
                    <a:bodyPr/>
                    <a:lstStyle/>
                    <a:p>
                      <a:pPr algn="ctr"/>
                      <a:r>
                        <a:rPr lang="en-US" sz="2000" dirty="0" smtClean="0"/>
                        <a:t>264</a:t>
                      </a:r>
                      <a:endParaRPr lang="en-US" sz="2000" dirty="0"/>
                    </a:p>
                  </a:txBody>
                  <a:tcPr>
                    <a:noFill/>
                  </a:tcPr>
                </a:tc>
                <a:tc>
                  <a:txBody>
                    <a:bodyPr/>
                    <a:lstStyle/>
                    <a:p>
                      <a:pPr algn="ctr"/>
                      <a:r>
                        <a:rPr lang="en-US" sz="2000" b="1" dirty="0" smtClean="0"/>
                        <a:t>76</a:t>
                      </a:r>
                      <a:endParaRPr lang="en-US" sz="2000" b="1" dirty="0"/>
                    </a:p>
                  </a:txBody>
                  <a:tcPr>
                    <a:noFill/>
                  </a:tcPr>
                </a:tc>
              </a:tr>
              <a:tr h="401839">
                <a:tc>
                  <a:txBody>
                    <a:bodyPr/>
                    <a:lstStyle/>
                    <a:p>
                      <a:r>
                        <a:rPr lang="en-US" sz="2000" kern="1200" baseline="0" dirty="0" err="1" smtClean="0"/>
                        <a:t>AboCom</a:t>
                      </a:r>
                      <a:r>
                        <a:rPr lang="en-US" sz="2000" kern="1200" baseline="0" dirty="0" smtClean="0"/>
                        <a:t> Systems</a:t>
                      </a:r>
                      <a:endParaRPr lang="en-US" sz="2000" dirty="0"/>
                    </a:p>
                  </a:txBody>
                  <a:tcPr/>
                </a:tc>
                <a:tc>
                  <a:txBody>
                    <a:bodyPr/>
                    <a:lstStyle/>
                    <a:p>
                      <a:pPr algn="ctr"/>
                      <a:r>
                        <a:rPr lang="en-US" sz="2000" dirty="0" smtClean="0"/>
                        <a:t>249</a:t>
                      </a:r>
                      <a:endParaRPr lang="en-US" sz="2000" dirty="0"/>
                    </a:p>
                  </a:txBody>
                  <a:tcPr/>
                </a:tc>
                <a:tc>
                  <a:txBody>
                    <a:bodyPr/>
                    <a:lstStyle/>
                    <a:p>
                      <a:pPr algn="ctr"/>
                      <a:r>
                        <a:rPr lang="en-US" sz="2000" b="1" dirty="0" smtClean="0"/>
                        <a:t>78</a:t>
                      </a:r>
                      <a:endParaRPr lang="en-US" sz="2000" b="1" dirty="0"/>
                    </a:p>
                  </a:txBody>
                  <a:tcPr/>
                </a:tc>
              </a:tr>
              <a:tr h="401839">
                <a:tc>
                  <a:txBody>
                    <a:bodyPr/>
                    <a:lstStyle/>
                    <a:p>
                      <a:r>
                        <a:rPr lang="en-US" sz="2000" kern="1200" baseline="0" dirty="0" smtClean="0"/>
                        <a:t>D-Link</a:t>
                      </a:r>
                      <a:endParaRPr lang="en-US" sz="2000" dirty="0"/>
                    </a:p>
                  </a:txBody>
                  <a:tcPr>
                    <a:noFill/>
                  </a:tcPr>
                </a:tc>
                <a:tc>
                  <a:txBody>
                    <a:bodyPr/>
                    <a:lstStyle/>
                    <a:p>
                      <a:pPr algn="ctr"/>
                      <a:r>
                        <a:rPr lang="en-US" sz="2000" dirty="0" smtClean="0"/>
                        <a:t>232</a:t>
                      </a:r>
                      <a:endParaRPr lang="en-US" sz="2000" dirty="0"/>
                    </a:p>
                  </a:txBody>
                  <a:tcPr>
                    <a:noFill/>
                  </a:tcPr>
                </a:tc>
                <a:tc>
                  <a:txBody>
                    <a:bodyPr/>
                    <a:lstStyle/>
                    <a:p>
                      <a:pPr algn="ctr"/>
                      <a:r>
                        <a:rPr lang="en-US" sz="2000" b="1" dirty="0" smtClean="0"/>
                        <a:t>55</a:t>
                      </a:r>
                      <a:endParaRPr lang="en-US" sz="2000" b="1" dirty="0"/>
                    </a:p>
                  </a:txBody>
                  <a:tcPr>
                    <a:noFill/>
                  </a:tcPr>
                </a:tc>
              </a:tr>
              <a:tr h="401839">
                <a:tc>
                  <a:txBody>
                    <a:bodyPr/>
                    <a:lstStyle/>
                    <a:p>
                      <a:r>
                        <a:rPr lang="en-US" sz="2000" b="1" kern="1200" baseline="0" dirty="0" smtClean="0"/>
                        <a:t>Apple</a:t>
                      </a:r>
                      <a:endParaRPr lang="en-US" sz="2000" b="1" dirty="0">
                        <a:solidFill>
                          <a:schemeClr val="accent2"/>
                        </a:solidFill>
                      </a:endParaRPr>
                    </a:p>
                  </a:txBody>
                  <a:tcPr>
                    <a:solidFill>
                      <a:schemeClr val="accent1">
                        <a:lumMod val="40000"/>
                        <a:lumOff val="60000"/>
                      </a:schemeClr>
                    </a:solidFill>
                  </a:tcPr>
                </a:tc>
                <a:tc>
                  <a:txBody>
                    <a:bodyPr/>
                    <a:lstStyle/>
                    <a:p>
                      <a:pPr algn="ctr"/>
                      <a:r>
                        <a:rPr lang="en-US" sz="2000" dirty="0" smtClean="0"/>
                        <a:t>161</a:t>
                      </a:r>
                      <a:endParaRPr lang="en-US" sz="2000" b="1" dirty="0">
                        <a:solidFill>
                          <a:schemeClr val="accent2"/>
                        </a:solidFill>
                      </a:endParaRPr>
                    </a:p>
                  </a:txBody>
                  <a:tcPr>
                    <a:solidFill>
                      <a:schemeClr val="accent1">
                        <a:lumMod val="40000"/>
                        <a:lumOff val="60000"/>
                      </a:schemeClr>
                    </a:solidFill>
                  </a:tcPr>
                </a:tc>
                <a:tc>
                  <a:txBody>
                    <a:bodyPr/>
                    <a:lstStyle/>
                    <a:p>
                      <a:pPr algn="ctr"/>
                      <a:r>
                        <a:rPr lang="en-US" sz="2000" b="1" dirty="0" smtClean="0"/>
                        <a:t>71</a:t>
                      </a:r>
                      <a:endParaRPr lang="en-US" sz="2000" b="1" dirty="0">
                        <a:solidFill>
                          <a:schemeClr val="accent2"/>
                        </a:solidFill>
                      </a:endParaRPr>
                    </a:p>
                  </a:txBody>
                  <a:tcPr>
                    <a:solidFill>
                      <a:schemeClr val="accent1">
                        <a:lumMod val="40000"/>
                        <a:lumOff val="60000"/>
                      </a:schemeClr>
                    </a:solidFill>
                  </a:tcPr>
                </a:tc>
              </a:tr>
              <a:tr h="401839">
                <a:tc>
                  <a:txBody>
                    <a:bodyPr/>
                    <a:lstStyle/>
                    <a:p>
                      <a:r>
                        <a:rPr lang="en-US" sz="2000" kern="1200" baseline="0" dirty="0" err="1" smtClean="0"/>
                        <a:t>Belkin</a:t>
                      </a:r>
                      <a:endParaRPr lang="en-US" sz="2000" dirty="0"/>
                    </a:p>
                  </a:txBody>
                  <a:tcPr>
                    <a:noFill/>
                  </a:tcPr>
                </a:tc>
                <a:tc>
                  <a:txBody>
                    <a:bodyPr/>
                    <a:lstStyle/>
                    <a:p>
                      <a:pPr algn="ctr"/>
                      <a:r>
                        <a:rPr lang="en-US" sz="2000" dirty="0" smtClean="0"/>
                        <a:t>112</a:t>
                      </a:r>
                      <a:endParaRPr lang="en-US" sz="2000" dirty="0"/>
                    </a:p>
                  </a:txBody>
                  <a:tcPr>
                    <a:noFill/>
                  </a:tcPr>
                </a:tc>
                <a:tc>
                  <a:txBody>
                    <a:bodyPr/>
                    <a:lstStyle/>
                    <a:p>
                      <a:pPr algn="ctr"/>
                      <a:r>
                        <a:rPr lang="en-US" sz="2000" b="1" dirty="0" smtClean="0"/>
                        <a:t>68</a:t>
                      </a:r>
                      <a:endParaRPr lang="en-US" sz="2000" b="1" dirty="0"/>
                    </a:p>
                  </a:txBody>
                  <a:tcPr>
                    <a:noFill/>
                  </a:tcPr>
                </a:tc>
              </a:tr>
            </a:tbl>
          </a:graphicData>
        </a:graphic>
      </p:graphicFrame>
      <p:sp>
        <p:nvSpPr>
          <p:cNvPr id="5" name="Slide Number Placeholder 4"/>
          <p:cNvSpPr>
            <a:spLocks noGrp="1"/>
          </p:cNvSpPr>
          <p:nvPr>
            <p:ph type="sldNum" sz="quarter" idx="12"/>
          </p:nvPr>
        </p:nvSpPr>
        <p:spPr/>
        <p:txBody>
          <a:bodyPr/>
          <a:lstStyle/>
          <a:p>
            <a:fld id="{BC973F78-22C9-405D-9572-6E89CEC907E2}" type="slidenum">
              <a:rPr lang="en-US" smtClean="0"/>
              <a:pPr/>
              <a:t>12</a:t>
            </a:fld>
            <a:endParaRPr lang="en-US" dirty="0"/>
          </a:p>
        </p:txBody>
      </p:sp>
      <p:sp>
        <p:nvSpPr>
          <p:cNvPr id="6" name="TextBox 5"/>
          <p:cNvSpPr txBox="1"/>
          <p:nvPr/>
        </p:nvSpPr>
        <p:spPr>
          <a:xfrm>
            <a:off x="571472" y="5566492"/>
            <a:ext cx="8001056" cy="1077218"/>
          </a:xfrm>
          <a:prstGeom prst="rect">
            <a:avLst/>
          </a:prstGeom>
          <a:noFill/>
        </p:spPr>
        <p:txBody>
          <a:bodyPr wrap="square" rtlCol="0">
            <a:spAutoFit/>
          </a:bodyPr>
          <a:lstStyle/>
          <a:p>
            <a:pPr>
              <a:buFont typeface="Wingdings" pitchFamily="2" charset="2"/>
              <a:buChar char="q"/>
            </a:pPr>
            <a:r>
              <a:rPr lang="en-US" sz="3200" dirty="0" smtClean="0">
                <a:solidFill>
                  <a:srgbClr val="C00000"/>
                </a:solidFill>
              </a:rPr>
              <a:t> Vendor/ISP partnerships influence security settings.</a:t>
            </a:r>
            <a:endParaRPr lang="en-US" sz="32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AD331B"/>
                </a:solidFill>
              </a:rPr>
              <a:t>Configuration:</a:t>
            </a:r>
            <a:br>
              <a:rPr lang="en-US" dirty="0" smtClean="0">
                <a:solidFill>
                  <a:srgbClr val="AD331B"/>
                </a:solidFill>
              </a:rPr>
            </a:br>
            <a:r>
              <a:rPr lang="en-US" dirty="0" smtClean="0">
                <a:solidFill>
                  <a:srgbClr val="AD331B"/>
                </a:solidFill>
              </a:rPr>
              <a:t>Home Network DNS</a:t>
            </a:r>
            <a:endParaRPr lang="en-US" dirty="0">
              <a:solidFill>
                <a:srgbClr val="AD331B"/>
              </a:solidFill>
            </a:endParaRPr>
          </a:p>
        </p:txBody>
      </p:sp>
      <p:sp>
        <p:nvSpPr>
          <p:cNvPr id="3" name="Content Placeholder 2"/>
          <p:cNvSpPr>
            <a:spLocks noGrp="1"/>
          </p:cNvSpPr>
          <p:nvPr>
            <p:ph idx="1"/>
          </p:nvPr>
        </p:nvSpPr>
        <p:spPr>
          <a:xfrm>
            <a:off x="285720" y="1857364"/>
            <a:ext cx="8429684" cy="4525963"/>
          </a:xfrm>
        </p:spPr>
        <p:txBody>
          <a:bodyPr>
            <a:normAutofit/>
          </a:bodyPr>
          <a:lstStyle/>
          <a:p>
            <a:r>
              <a:rPr lang="en-US" dirty="0" smtClean="0"/>
              <a:t> </a:t>
            </a:r>
            <a:r>
              <a:rPr lang="en-US" sz="3100" dirty="0" smtClean="0"/>
              <a:t>Most home users do not change DNS settings.</a:t>
            </a:r>
          </a:p>
          <a:p>
            <a:pPr lvl="1"/>
            <a:r>
              <a:rPr lang="en-US" sz="2700" dirty="0" smtClean="0"/>
              <a:t>53% of DHCP servers supply remote, public DNS. (Vendor dependent)</a:t>
            </a:r>
          </a:p>
          <a:p>
            <a:pPr lvl="1"/>
            <a:r>
              <a:rPr lang="en-US" sz="2700" dirty="0" smtClean="0"/>
              <a:t>99% of remote DNS are provided by the ISP.</a:t>
            </a:r>
          </a:p>
          <a:p>
            <a:pPr lvl="1"/>
            <a:r>
              <a:rPr lang="en-US" sz="2700" dirty="0" smtClean="0"/>
              <a:t>98% of remote DNS are located in Pittsburgh, NJ, VA.</a:t>
            </a:r>
            <a:endParaRPr lang="en-US" sz="2700" dirty="0"/>
          </a:p>
          <a:p>
            <a:pPr marL="342900" lvl="1" indent="-342900">
              <a:spcBef>
                <a:spcPts val="1800"/>
              </a:spcBef>
              <a:buFont typeface="Wingdings" pitchFamily="2" charset="2"/>
              <a:buChar char="q"/>
            </a:pPr>
            <a:r>
              <a:rPr lang="en-US" dirty="0" smtClean="0">
                <a:solidFill>
                  <a:srgbClr val="AD331B"/>
                </a:solidFill>
              </a:rPr>
              <a:t> </a:t>
            </a:r>
            <a:r>
              <a:rPr lang="en-US" sz="3200" dirty="0" smtClean="0">
                <a:solidFill>
                  <a:srgbClr val="AD331B"/>
                </a:solidFill>
              </a:rPr>
              <a:t>Content distribution networks (e.g., </a:t>
            </a:r>
            <a:r>
              <a:rPr lang="en-US" sz="3200" dirty="0" err="1" smtClean="0">
                <a:solidFill>
                  <a:srgbClr val="AD331B"/>
                </a:solidFill>
              </a:rPr>
              <a:t>Akamai</a:t>
            </a:r>
            <a:r>
              <a:rPr lang="en-US" sz="3200" dirty="0" smtClean="0">
                <a:solidFill>
                  <a:srgbClr val="AD331B"/>
                </a:solidFill>
              </a:rPr>
              <a:t>) would work well for residential users.</a:t>
            </a:r>
          </a:p>
          <a:p>
            <a:pPr>
              <a:buNone/>
            </a:pPr>
            <a:endParaRPr lang="en-US" dirty="0" smtClean="0"/>
          </a:p>
        </p:txBody>
      </p:sp>
      <p:sp>
        <p:nvSpPr>
          <p:cNvPr id="4" name="Slide Number Placeholder 3"/>
          <p:cNvSpPr>
            <a:spLocks noGrp="1"/>
          </p:cNvSpPr>
          <p:nvPr>
            <p:ph type="sldNum" sz="quarter" idx="12"/>
          </p:nvPr>
        </p:nvSpPr>
        <p:spPr/>
        <p:txBody>
          <a:bodyPr/>
          <a:lstStyle/>
          <a:p>
            <a:fld id="{BC973F78-22C9-405D-9572-6E89CEC907E2}"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143000"/>
          </a:xfrm>
        </p:spPr>
        <p:txBody>
          <a:bodyPr/>
          <a:lstStyle/>
          <a:p>
            <a:r>
              <a:rPr lang="en-US" dirty="0" smtClean="0">
                <a:solidFill>
                  <a:srgbClr val="C00000"/>
                </a:solidFill>
              </a:rPr>
              <a:t>Summary</a:t>
            </a:r>
            <a:endParaRPr lang="en-US" dirty="0">
              <a:solidFill>
                <a:srgbClr val="C00000"/>
              </a:solidFill>
            </a:endParaRPr>
          </a:p>
        </p:txBody>
      </p:sp>
      <p:sp>
        <p:nvSpPr>
          <p:cNvPr id="3" name="Content Placeholder 2"/>
          <p:cNvSpPr>
            <a:spLocks noGrp="1"/>
          </p:cNvSpPr>
          <p:nvPr>
            <p:ph idx="1"/>
          </p:nvPr>
        </p:nvSpPr>
        <p:spPr>
          <a:xfrm>
            <a:off x="485804" y="1457324"/>
            <a:ext cx="8229600" cy="5043510"/>
          </a:xfrm>
        </p:spPr>
        <p:txBody>
          <a:bodyPr>
            <a:normAutofit/>
          </a:bodyPr>
          <a:lstStyle/>
          <a:p>
            <a:r>
              <a:rPr lang="en-US" sz="3000" dirty="0" smtClean="0"/>
              <a:t> </a:t>
            </a:r>
            <a:r>
              <a:rPr lang="en-US" sz="3000" b="1" dirty="0" smtClean="0"/>
              <a:t>Mark-and-Sweep</a:t>
            </a:r>
            <a:r>
              <a:rPr lang="en-US" sz="3000" dirty="0" smtClean="0"/>
              <a:t> measures residential wireless and broadband network properties.</a:t>
            </a:r>
          </a:p>
          <a:p>
            <a:r>
              <a:rPr lang="en-US" sz="3000" dirty="0" smtClean="0"/>
              <a:t> </a:t>
            </a:r>
            <a:r>
              <a:rPr lang="en-US" sz="3000" b="1" dirty="0" smtClean="0"/>
              <a:t>Mark-and-Sweep </a:t>
            </a:r>
            <a:r>
              <a:rPr lang="en-US" sz="3000" dirty="0" smtClean="0"/>
              <a:t>is efficient and accurate.</a:t>
            </a:r>
          </a:p>
          <a:p>
            <a:r>
              <a:rPr lang="en-US" sz="3000" dirty="0" smtClean="0"/>
              <a:t> Measurements </a:t>
            </a:r>
            <a:r>
              <a:rPr lang="en-US" sz="3000" smtClean="0"/>
              <a:t>produced </a:t>
            </a:r>
            <a:r>
              <a:rPr lang="en-US" sz="3000" smtClean="0"/>
              <a:t>interesting </a:t>
            </a:r>
            <a:r>
              <a:rPr lang="en-US" sz="3000" dirty="0" smtClean="0"/>
              <a:t>insights, such as vendor/ISP influence on neighborhood networks, coverage provided by open APs and DNS settings in home networks.</a:t>
            </a:r>
          </a:p>
          <a:p>
            <a:r>
              <a:rPr lang="en-US" sz="3000" dirty="0" smtClean="0"/>
              <a:t> Data and the tool available at </a:t>
            </a:r>
            <a:r>
              <a:rPr lang="en-US" sz="3000" dirty="0" smtClean="0">
                <a:solidFill>
                  <a:srgbClr val="AD331B"/>
                </a:solidFill>
              </a:rPr>
              <a:t>http://cs.cmu.edu/~dongsuh/Mark-and-Sweep</a:t>
            </a:r>
            <a:endParaRPr lang="en-US" sz="3000" dirty="0">
              <a:solidFill>
                <a:srgbClr val="AD331B"/>
              </a:solidFill>
            </a:endParaRPr>
          </a:p>
        </p:txBody>
      </p:sp>
      <p:sp>
        <p:nvSpPr>
          <p:cNvPr id="4" name="Slide Number Placeholder 3"/>
          <p:cNvSpPr>
            <a:spLocks noGrp="1"/>
          </p:cNvSpPr>
          <p:nvPr>
            <p:ph type="sldNum" sz="quarter" idx="12"/>
          </p:nvPr>
        </p:nvSpPr>
        <p:spPr/>
        <p:txBody>
          <a:bodyPr/>
          <a:lstStyle/>
          <a:p>
            <a:fld id="{BC973F78-22C9-405D-9572-6E89CEC907E2}"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C973F78-22C9-405D-9572-6E89CEC907E2}"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D331B"/>
                </a:solidFill>
              </a:rPr>
              <a:t>Summary of results</a:t>
            </a:r>
            <a:endParaRPr lang="en-US" dirty="0">
              <a:solidFill>
                <a:srgbClr val="AD331B"/>
              </a:solidFill>
            </a:endParaRPr>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 ISP diversity in neighborhoods</a:t>
            </a:r>
          </a:p>
          <a:p>
            <a:r>
              <a:rPr lang="en-US" dirty="0" smtClean="0">
                <a:solidFill>
                  <a:srgbClr val="FF0000"/>
                </a:solidFill>
              </a:rPr>
              <a:t> Coverage of ISPs</a:t>
            </a:r>
          </a:p>
          <a:p>
            <a:r>
              <a:rPr lang="en-US" dirty="0" smtClean="0">
                <a:solidFill>
                  <a:srgbClr val="FF0000"/>
                </a:solidFill>
              </a:rPr>
              <a:t> Security and DNS configurations</a:t>
            </a:r>
          </a:p>
          <a:p>
            <a:r>
              <a:rPr lang="en-US" dirty="0" smtClean="0"/>
              <a:t> Types of NATs used in home networks</a:t>
            </a:r>
          </a:p>
          <a:p>
            <a:r>
              <a:rPr lang="en-US" dirty="0" smtClean="0"/>
              <a:t> Throughput comparison between DSL and Cable</a:t>
            </a:r>
          </a:p>
          <a:p>
            <a:r>
              <a:rPr lang="en-US" dirty="0" smtClean="0"/>
              <a:t> Proximity to primary and alternative ISPs in neighborhoods</a:t>
            </a:r>
          </a:p>
          <a:p>
            <a:r>
              <a:rPr lang="en-US" dirty="0" smtClean="0"/>
              <a:t> Penetration rates of 802.11n devices</a:t>
            </a:r>
          </a:p>
          <a:p>
            <a:endParaRPr lang="en-US" dirty="0"/>
          </a:p>
        </p:txBody>
      </p:sp>
      <p:sp>
        <p:nvSpPr>
          <p:cNvPr id="4" name="Slide Number Placeholder 3"/>
          <p:cNvSpPr>
            <a:spLocks noGrp="1"/>
          </p:cNvSpPr>
          <p:nvPr>
            <p:ph type="sldNum" sz="quarter" idx="12"/>
          </p:nvPr>
        </p:nvSpPr>
        <p:spPr/>
        <p:txBody>
          <a:bodyPr/>
          <a:lstStyle/>
          <a:p>
            <a:fld id="{BC973F78-22C9-405D-9572-6E89CEC907E2}"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760557"/>
            <a:ext cx="8501122" cy="4525963"/>
          </a:xfrm>
        </p:spPr>
        <p:txBody>
          <a:bodyPr>
            <a:normAutofit fontScale="85000" lnSpcReduction="20000"/>
          </a:bodyPr>
          <a:lstStyle/>
          <a:p>
            <a:r>
              <a:rPr lang="en-US" dirty="0" smtClean="0"/>
              <a:t> Characterizing the residential network connectivity</a:t>
            </a:r>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None/>
            </a:pPr>
            <a:endParaRPr lang="en-US" dirty="0" smtClean="0"/>
          </a:p>
          <a:p>
            <a:pPr>
              <a:spcBef>
                <a:spcPts val="3600"/>
              </a:spcBef>
              <a:buFont typeface="Wingdings" pitchFamily="2" charset="2"/>
              <a:buChar char="q"/>
            </a:pPr>
            <a:r>
              <a:rPr lang="en-US" dirty="0" smtClean="0"/>
              <a:t> Previous approaches</a:t>
            </a:r>
          </a:p>
          <a:p>
            <a:pPr lvl="1">
              <a:buNone/>
            </a:pPr>
            <a:r>
              <a:rPr lang="en-US" dirty="0" smtClean="0"/>
              <a:t>- Internet-based study [IMC ’07]</a:t>
            </a:r>
          </a:p>
          <a:p>
            <a:pPr lvl="1">
              <a:buNone/>
            </a:pPr>
            <a:r>
              <a:rPr lang="en-US" dirty="0" smtClean="0"/>
              <a:t>- User-driven study [</a:t>
            </a:r>
            <a:r>
              <a:rPr lang="en-US" dirty="0" err="1" smtClean="0"/>
              <a:t>NETI@home</a:t>
            </a:r>
            <a:r>
              <a:rPr lang="en-US" dirty="0" smtClean="0"/>
              <a:t>]</a:t>
            </a:r>
          </a:p>
          <a:p>
            <a:pPr lvl="1">
              <a:buNone/>
            </a:pPr>
            <a:r>
              <a:rPr lang="en-US" dirty="0" smtClean="0"/>
              <a:t>- </a:t>
            </a:r>
            <a:r>
              <a:rPr lang="en-US" b="1" dirty="0" smtClean="0">
                <a:solidFill>
                  <a:srgbClr val="AD331B"/>
                </a:solidFill>
              </a:rPr>
              <a:t>Wireless access point based</a:t>
            </a:r>
          </a:p>
          <a:p>
            <a:pPr lvl="1"/>
            <a:endParaRPr lang="en-US" dirty="0" smtClean="0"/>
          </a:p>
          <a:p>
            <a:pPr>
              <a:buNone/>
            </a:pPr>
            <a:endParaRPr lang="en-US" dirty="0"/>
          </a:p>
        </p:txBody>
      </p:sp>
      <p:sp>
        <p:nvSpPr>
          <p:cNvPr id="2" name="Title 1"/>
          <p:cNvSpPr>
            <a:spLocks noGrp="1"/>
          </p:cNvSpPr>
          <p:nvPr>
            <p:ph type="title"/>
          </p:nvPr>
        </p:nvSpPr>
        <p:spPr>
          <a:xfrm>
            <a:off x="457200" y="357174"/>
            <a:ext cx="8229600" cy="1143000"/>
          </a:xfrm>
        </p:spPr>
        <p:txBody>
          <a:bodyPr>
            <a:normAutofit fontScale="90000"/>
          </a:bodyPr>
          <a:lstStyle/>
          <a:p>
            <a:r>
              <a:rPr lang="en-US" b="1" dirty="0" smtClean="0">
                <a:solidFill>
                  <a:srgbClr val="AD331B"/>
                </a:solidFill>
              </a:rPr>
              <a:t>Characterizing </a:t>
            </a:r>
            <a:br>
              <a:rPr lang="en-US" b="1" dirty="0" smtClean="0">
                <a:solidFill>
                  <a:srgbClr val="AD331B"/>
                </a:solidFill>
              </a:rPr>
            </a:br>
            <a:r>
              <a:rPr lang="en-US" b="1" dirty="0" smtClean="0">
                <a:solidFill>
                  <a:srgbClr val="AD331B"/>
                </a:solidFill>
              </a:rPr>
              <a:t>the neighborhood networks</a:t>
            </a:r>
          </a:p>
        </p:txBody>
      </p:sp>
      <p:grpSp>
        <p:nvGrpSpPr>
          <p:cNvPr id="4" name="Group 12"/>
          <p:cNvGrpSpPr/>
          <p:nvPr/>
        </p:nvGrpSpPr>
        <p:grpSpPr>
          <a:xfrm>
            <a:off x="500034" y="2214554"/>
            <a:ext cx="4000528" cy="2214578"/>
            <a:chOff x="785786" y="2214554"/>
            <a:chExt cx="3894484" cy="2012170"/>
          </a:xfrm>
        </p:grpSpPr>
        <p:grpSp>
          <p:nvGrpSpPr>
            <p:cNvPr id="5" name="Group 8"/>
            <p:cNvGrpSpPr/>
            <p:nvPr/>
          </p:nvGrpSpPr>
          <p:grpSpPr>
            <a:xfrm>
              <a:off x="785786" y="2214554"/>
              <a:ext cx="3894484" cy="2012170"/>
              <a:chOff x="4786314" y="4214818"/>
              <a:chExt cx="3023991" cy="1665244"/>
            </a:xfrm>
          </p:grpSpPr>
          <p:pic>
            <p:nvPicPr>
              <p:cNvPr id="1027" name="Picture 3" descr="C:\Users\Dongsu\AppData\Local\Microsoft\Windows\Temporary Internet Files\Content.IE5\AP596H9K\MCj04247600000[1].wmf"/>
              <p:cNvPicPr>
                <a:picLocks noChangeAspect="1" noChangeArrowheads="1"/>
              </p:cNvPicPr>
              <p:nvPr/>
            </p:nvPicPr>
            <p:blipFill>
              <a:blip r:embed="rId4"/>
              <a:srcRect/>
              <a:stretch>
                <a:fillRect/>
              </a:stretch>
            </p:blipFill>
            <p:spPr bwMode="auto">
              <a:xfrm>
                <a:off x="6505891" y="4451302"/>
                <a:ext cx="1304414" cy="1428760"/>
              </a:xfrm>
              <a:prstGeom prst="rect">
                <a:avLst/>
              </a:prstGeom>
              <a:noFill/>
            </p:spPr>
          </p:pic>
          <p:cxnSp>
            <p:nvCxnSpPr>
              <p:cNvPr id="8" name="Straight Connector 7"/>
              <p:cNvCxnSpPr/>
              <p:nvPr/>
            </p:nvCxnSpPr>
            <p:spPr>
              <a:xfrm>
                <a:off x="5951188" y="4983392"/>
                <a:ext cx="978265" cy="5887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C:\Users\Dongsu\AppData\Local\Microsoft\Windows\Temporary Internet Files\Content.IE5\DRNWYDJP\MCj03984990000[1].wmf"/>
              <p:cNvPicPr>
                <a:picLocks noChangeAspect="1" noChangeArrowheads="1"/>
              </p:cNvPicPr>
              <p:nvPr/>
            </p:nvPicPr>
            <p:blipFill>
              <a:blip r:embed="rId5"/>
              <a:srcRect/>
              <a:stretch>
                <a:fillRect/>
              </a:stretch>
            </p:blipFill>
            <p:spPr bwMode="auto">
              <a:xfrm>
                <a:off x="6715140" y="5357826"/>
                <a:ext cx="466425" cy="428628"/>
              </a:xfrm>
              <a:prstGeom prst="rect">
                <a:avLst/>
              </a:prstGeom>
              <a:noFill/>
            </p:spPr>
          </p:pic>
          <p:sp>
            <p:nvSpPr>
              <p:cNvPr id="1028" name="Cloud"/>
              <p:cNvSpPr>
                <a:spLocks noChangeAspect="1" noEditPoints="1" noChangeArrowheads="1"/>
              </p:cNvSpPr>
              <p:nvPr/>
            </p:nvSpPr>
            <p:spPr bwMode="auto">
              <a:xfrm>
                <a:off x="4786314" y="4214818"/>
                <a:ext cx="1386755" cy="92931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11" name="TextBox 10"/>
            <p:cNvSpPr txBox="1"/>
            <p:nvPr/>
          </p:nvSpPr>
          <p:spPr>
            <a:xfrm>
              <a:off x="1857356" y="3500438"/>
              <a:ext cx="1571636" cy="369332"/>
            </a:xfrm>
            <a:prstGeom prst="rect">
              <a:avLst/>
            </a:prstGeom>
            <a:noFill/>
          </p:spPr>
          <p:txBody>
            <a:bodyPr wrap="square" rtlCol="0">
              <a:spAutoFit/>
            </a:bodyPr>
            <a:lstStyle/>
            <a:p>
              <a:r>
                <a:rPr lang="en-US" dirty="0" smtClean="0"/>
                <a:t>broadband</a:t>
              </a:r>
              <a:endParaRPr lang="en-US" dirty="0"/>
            </a:p>
          </p:txBody>
        </p:sp>
        <p:sp>
          <p:nvSpPr>
            <p:cNvPr id="12" name="TextBox 11"/>
            <p:cNvSpPr txBox="1"/>
            <p:nvPr/>
          </p:nvSpPr>
          <p:spPr>
            <a:xfrm>
              <a:off x="1214414" y="2571744"/>
              <a:ext cx="1071570" cy="369332"/>
            </a:xfrm>
            <a:prstGeom prst="rect">
              <a:avLst/>
            </a:prstGeom>
            <a:noFill/>
          </p:spPr>
          <p:txBody>
            <a:bodyPr wrap="square" rtlCol="0">
              <a:spAutoFit/>
            </a:bodyPr>
            <a:lstStyle/>
            <a:p>
              <a:r>
                <a:rPr lang="en-US" dirty="0" smtClean="0"/>
                <a:t>Internet</a:t>
              </a:r>
              <a:endParaRPr lang="en-US" dirty="0"/>
            </a:p>
          </p:txBody>
        </p:sp>
      </p:grpSp>
      <p:sp>
        <p:nvSpPr>
          <p:cNvPr id="14" name="TextBox 13"/>
          <p:cNvSpPr txBox="1"/>
          <p:nvPr/>
        </p:nvSpPr>
        <p:spPr>
          <a:xfrm>
            <a:off x="4643438" y="2643182"/>
            <a:ext cx="4857784" cy="1446550"/>
          </a:xfrm>
          <a:prstGeom prst="rect">
            <a:avLst/>
          </a:prstGeom>
          <a:noFill/>
        </p:spPr>
        <p:txBody>
          <a:bodyPr wrap="square" rtlCol="0">
            <a:spAutoFit/>
          </a:bodyPr>
          <a:lstStyle/>
          <a:p>
            <a:pPr marL="91440">
              <a:buFont typeface="Arial" pitchFamily="34" charset="0"/>
              <a:buChar char="•"/>
            </a:pPr>
            <a:r>
              <a:rPr lang="en-US" sz="2200" i="1" dirty="0" smtClean="0"/>
              <a:t> Types and bandwidth of the</a:t>
            </a:r>
          </a:p>
          <a:p>
            <a:pPr marL="91440"/>
            <a:r>
              <a:rPr lang="en-US" sz="2200" i="1" dirty="0" smtClean="0"/>
              <a:t>   last-mile link</a:t>
            </a:r>
          </a:p>
          <a:p>
            <a:pPr marL="91440">
              <a:buFont typeface="Arial" pitchFamily="34" charset="0"/>
              <a:buChar char="•"/>
            </a:pPr>
            <a:r>
              <a:rPr lang="en-US" sz="2200" i="1" dirty="0" smtClean="0"/>
              <a:t> Coverage of wireless APs </a:t>
            </a:r>
          </a:p>
          <a:p>
            <a:pPr marL="91440">
              <a:buFont typeface="Arial" pitchFamily="34" charset="0"/>
              <a:buChar char="•"/>
            </a:pPr>
            <a:r>
              <a:rPr lang="en-US" sz="2200" i="1" dirty="0" smtClean="0"/>
              <a:t> Configuration of home networks</a:t>
            </a:r>
            <a:endParaRPr lang="en-US" sz="2200" i="1" dirty="0"/>
          </a:p>
        </p:txBody>
      </p:sp>
      <p:sp>
        <p:nvSpPr>
          <p:cNvPr id="15" name="Slide Number Placeholder 14"/>
          <p:cNvSpPr>
            <a:spLocks noGrp="1"/>
          </p:cNvSpPr>
          <p:nvPr>
            <p:ph type="sldNum" sz="quarter" idx="12"/>
          </p:nvPr>
        </p:nvSpPr>
        <p:spPr/>
        <p:txBody>
          <a:bodyPr/>
          <a:lstStyle/>
          <a:p>
            <a:fld id="{BC973F78-22C9-405D-9572-6E89CEC907E2}" type="slidenum">
              <a:rPr lang="en-US" smtClean="0"/>
              <a:pPr/>
              <a:t>17</a:t>
            </a:fld>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760557"/>
            <a:ext cx="8501122" cy="4525963"/>
          </a:xfrm>
        </p:spPr>
        <p:txBody>
          <a:bodyPr>
            <a:normAutofit/>
          </a:bodyPr>
          <a:lstStyle/>
          <a:p>
            <a:pPr>
              <a:buNone/>
            </a:pPr>
            <a:endParaRPr lang="en-US" sz="2800"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lvl="1"/>
            <a:endParaRPr lang="en-US" dirty="0" smtClean="0"/>
          </a:p>
          <a:p>
            <a:pPr>
              <a:buNone/>
            </a:pPr>
            <a:endParaRPr lang="en-US" dirty="0"/>
          </a:p>
        </p:txBody>
      </p:sp>
      <p:sp>
        <p:nvSpPr>
          <p:cNvPr id="2" name="Title 1"/>
          <p:cNvSpPr>
            <a:spLocks noGrp="1"/>
          </p:cNvSpPr>
          <p:nvPr>
            <p:ph type="title"/>
          </p:nvPr>
        </p:nvSpPr>
        <p:spPr>
          <a:xfrm>
            <a:off x="457200" y="357174"/>
            <a:ext cx="8229600" cy="1143000"/>
          </a:xfrm>
        </p:spPr>
        <p:txBody>
          <a:bodyPr>
            <a:normAutofit fontScale="90000"/>
          </a:bodyPr>
          <a:lstStyle/>
          <a:p>
            <a:r>
              <a:rPr lang="en-US" b="1" dirty="0" smtClean="0">
                <a:solidFill>
                  <a:srgbClr val="AD331B"/>
                </a:solidFill>
              </a:rPr>
              <a:t>Characterizing </a:t>
            </a:r>
            <a:br>
              <a:rPr lang="en-US" b="1" dirty="0" smtClean="0">
                <a:solidFill>
                  <a:srgbClr val="AD331B"/>
                </a:solidFill>
              </a:rPr>
            </a:br>
            <a:r>
              <a:rPr lang="en-US" b="1" dirty="0" smtClean="0">
                <a:solidFill>
                  <a:srgbClr val="AD331B"/>
                </a:solidFill>
              </a:rPr>
              <a:t>the neighborhood networks</a:t>
            </a:r>
          </a:p>
        </p:txBody>
      </p:sp>
      <p:grpSp>
        <p:nvGrpSpPr>
          <p:cNvPr id="13" name="Group 12"/>
          <p:cNvGrpSpPr/>
          <p:nvPr/>
        </p:nvGrpSpPr>
        <p:grpSpPr>
          <a:xfrm>
            <a:off x="2214546" y="2071678"/>
            <a:ext cx="4000528" cy="2214578"/>
            <a:chOff x="785786" y="2214554"/>
            <a:chExt cx="3894484" cy="2012170"/>
          </a:xfrm>
        </p:grpSpPr>
        <p:grpSp>
          <p:nvGrpSpPr>
            <p:cNvPr id="9" name="Group 8"/>
            <p:cNvGrpSpPr/>
            <p:nvPr/>
          </p:nvGrpSpPr>
          <p:grpSpPr>
            <a:xfrm>
              <a:off x="785786" y="2214554"/>
              <a:ext cx="3894484" cy="2012170"/>
              <a:chOff x="4786314" y="4214818"/>
              <a:chExt cx="3023991" cy="1665244"/>
            </a:xfrm>
          </p:grpSpPr>
          <p:pic>
            <p:nvPicPr>
              <p:cNvPr id="1027" name="Picture 3" descr="C:\Users\Dongsu\AppData\Local\Microsoft\Windows\Temporary Internet Files\Content.IE5\AP596H9K\MCj04247600000[1].wmf"/>
              <p:cNvPicPr>
                <a:picLocks noChangeAspect="1" noChangeArrowheads="1"/>
              </p:cNvPicPr>
              <p:nvPr/>
            </p:nvPicPr>
            <p:blipFill>
              <a:blip r:embed="rId4"/>
              <a:srcRect/>
              <a:stretch>
                <a:fillRect/>
              </a:stretch>
            </p:blipFill>
            <p:spPr bwMode="auto">
              <a:xfrm>
                <a:off x="6505891" y="4451302"/>
                <a:ext cx="1304414" cy="1428760"/>
              </a:xfrm>
              <a:prstGeom prst="rect">
                <a:avLst/>
              </a:prstGeom>
              <a:noFill/>
            </p:spPr>
          </p:pic>
          <p:cxnSp>
            <p:nvCxnSpPr>
              <p:cNvPr id="8" name="Straight Connector 7"/>
              <p:cNvCxnSpPr/>
              <p:nvPr/>
            </p:nvCxnSpPr>
            <p:spPr>
              <a:xfrm>
                <a:off x="5951188" y="4983392"/>
                <a:ext cx="978265" cy="5887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C:\Users\Dongsu\AppData\Local\Microsoft\Windows\Temporary Internet Files\Content.IE5\DRNWYDJP\MCj03984990000[1].wmf"/>
              <p:cNvPicPr>
                <a:picLocks noChangeAspect="1" noChangeArrowheads="1"/>
              </p:cNvPicPr>
              <p:nvPr/>
            </p:nvPicPr>
            <p:blipFill>
              <a:blip r:embed="rId5"/>
              <a:srcRect/>
              <a:stretch>
                <a:fillRect/>
              </a:stretch>
            </p:blipFill>
            <p:spPr bwMode="auto">
              <a:xfrm>
                <a:off x="6715140" y="5357826"/>
                <a:ext cx="466425" cy="428628"/>
              </a:xfrm>
              <a:prstGeom prst="rect">
                <a:avLst/>
              </a:prstGeom>
              <a:noFill/>
            </p:spPr>
          </p:pic>
          <p:sp>
            <p:nvSpPr>
              <p:cNvPr id="1028" name="Cloud"/>
              <p:cNvSpPr>
                <a:spLocks noChangeAspect="1" noEditPoints="1" noChangeArrowheads="1"/>
              </p:cNvSpPr>
              <p:nvPr/>
            </p:nvSpPr>
            <p:spPr bwMode="auto">
              <a:xfrm>
                <a:off x="4786314" y="4214818"/>
                <a:ext cx="1386755" cy="92931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11" name="TextBox 10"/>
            <p:cNvSpPr txBox="1"/>
            <p:nvPr/>
          </p:nvSpPr>
          <p:spPr>
            <a:xfrm>
              <a:off x="1857356" y="3500438"/>
              <a:ext cx="1571636" cy="369332"/>
            </a:xfrm>
            <a:prstGeom prst="rect">
              <a:avLst/>
            </a:prstGeom>
            <a:noFill/>
          </p:spPr>
          <p:txBody>
            <a:bodyPr wrap="square" rtlCol="0">
              <a:spAutoFit/>
            </a:bodyPr>
            <a:lstStyle/>
            <a:p>
              <a:r>
                <a:rPr lang="en-US" dirty="0" smtClean="0"/>
                <a:t>broadband</a:t>
              </a:r>
              <a:endParaRPr lang="en-US" dirty="0"/>
            </a:p>
          </p:txBody>
        </p:sp>
        <p:sp>
          <p:nvSpPr>
            <p:cNvPr id="12" name="TextBox 11"/>
            <p:cNvSpPr txBox="1"/>
            <p:nvPr/>
          </p:nvSpPr>
          <p:spPr>
            <a:xfrm>
              <a:off x="1214414" y="2571744"/>
              <a:ext cx="1071570" cy="369332"/>
            </a:xfrm>
            <a:prstGeom prst="rect">
              <a:avLst/>
            </a:prstGeom>
            <a:noFill/>
          </p:spPr>
          <p:txBody>
            <a:bodyPr wrap="square" rtlCol="0">
              <a:spAutoFit/>
            </a:bodyPr>
            <a:lstStyle/>
            <a:p>
              <a:r>
                <a:rPr lang="en-US" dirty="0" smtClean="0"/>
                <a:t>Internet</a:t>
              </a:r>
              <a:endParaRPr lang="en-US" dirty="0"/>
            </a:p>
          </p:txBody>
        </p:sp>
      </p:grpSp>
      <p:sp>
        <p:nvSpPr>
          <p:cNvPr id="14" name="TextBox 13"/>
          <p:cNvSpPr txBox="1"/>
          <p:nvPr/>
        </p:nvSpPr>
        <p:spPr>
          <a:xfrm>
            <a:off x="1357290" y="4857760"/>
            <a:ext cx="7000924" cy="1384995"/>
          </a:xfrm>
          <a:prstGeom prst="rect">
            <a:avLst/>
          </a:prstGeom>
          <a:noFill/>
        </p:spPr>
        <p:txBody>
          <a:bodyPr wrap="square" rtlCol="0">
            <a:spAutoFit/>
          </a:bodyPr>
          <a:lstStyle/>
          <a:p>
            <a:pPr marL="91440">
              <a:buFont typeface="Arial" pitchFamily="34" charset="0"/>
              <a:buChar char="•"/>
            </a:pPr>
            <a:r>
              <a:rPr lang="en-US" sz="2400" i="1" dirty="0" smtClean="0"/>
              <a:t> </a:t>
            </a:r>
            <a:r>
              <a:rPr lang="en-US" sz="2800" i="1" dirty="0" smtClean="0"/>
              <a:t>Types and bandwidth of the last-mile link</a:t>
            </a:r>
          </a:p>
          <a:p>
            <a:pPr marL="91440">
              <a:buFont typeface="Arial" pitchFamily="34" charset="0"/>
              <a:buChar char="•"/>
            </a:pPr>
            <a:r>
              <a:rPr lang="en-US" sz="2800" i="1" dirty="0" smtClean="0"/>
              <a:t> Overall coverage of wireless APs </a:t>
            </a:r>
          </a:p>
          <a:p>
            <a:pPr marL="91440">
              <a:buFont typeface="Arial" pitchFamily="34" charset="0"/>
              <a:buChar char="•"/>
            </a:pPr>
            <a:r>
              <a:rPr lang="en-US" sz="2800" i="1" dirty="0" smtClean="0"/>
              <a:t> Configuration of home networks</a:t>
            </a:r>
            <a:endParaRPr lang="en-US" sz="2800" i="1" dirty="0"/>
          </a:p>
        </p:txBody>
      </p:sp>
      <p:sp>
        <p:nvSpPr>
          <p:cNvPr id="15" name="Slide Number Placeholder 14"/>
          <p:cNvSpPr>
            <a:spLocks noGrp="1"/>
          </p:cNvSpPr>
          <p:nvPr>
            <p:ph type="sldNum" sz="quarter" idx="12"/>
          </p:nvPr>
        </p:nvSpPr>
        <p:spPr/>
        <p:txBody>
          <a:bodyPr/>
          <a:lstStyle/>
          <a:p>
            <a:fld id="{BC973F78-22C9-405D-9572-6E89CEC907E2}" type="slidenum">
              <a:rPr lang="en-US" smtClean="0"/>
              <a:pPr/>
              <a:t>2</a:t>
            </a:fld>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Approaches</a:t>
            </a:r>
            <a:endParaRPr lang="en-US" b="1" dirty="0">
              <a:solidFill>
                <a:srgbClr val="C00000"/>
              </a:solidFill>
            </a:endParaRPr>
          </a:p>
        </p:txBody>
      </p:sp>
      <p:sp>
        <p:nvSpPr>
          <p:cNvPr id="3" name="Content Placeholder 2"/>
          <p:cNvSpPr>
            <a:spLocks noGrp="1"/>
          </p:cNvSpPr>
          <p:nvPr>
            <p:ph idx="1"/>
          </p:nvPr>
        </p:nvSpPr>
        <p:spPr>
          <a:xfrm>
            <a:off x="500034" y="1357298"/>
            <a:ext cx="8643966" cy="4525963"/>
          </a:xfrm>
        </p:spPr>
        <p:txBody>
          <a:bodyPr>
            <a:normAutofit/>
          </a:bodyPr>
          <a:lstStyle/>
          <a:p>
            <a:pPr marL="91440" lvl="1">
              <a:buFont typeface="Wingdings" pitchFamily="2" charset="2"/>
              <a:buChar char="q"/>
            </a:pPr>
            <a:r>
              <a:rPr lang="en-US" sz="3200" dirty="0" smtClean="0"/>
              <a:t> </a:t>
            </a:r>
            <a:r>
              <a:rPr lang="en-US" sz="3000" dirty="0" smtClean="0"/>
              <a:t>Internet-based [IMC ’07]</a:t>
            </a:r>
          </a:p>
          <a:p>
            <a:pPr marL="640080" lvl="2">
              <a:buFont typeface="Calibri" pitchFamily="34" charset="0"/>
              <a:buChar char="–"/>
            </a:pPr>
            <a:r>
              <a:rPr lang="en-US" dirty="0" smtClean="0"/>
              <a:t>Lack neighborhood level of details</a:t>
            </a:r>
          </a:p>
          <a:p>
            <a:pPr marL="91440" lvl="1">
              <a:buFont typeface="Wingdings" pitchFamily="2" charset="2"/>
              <a:buChar char="q"/>
            </a:pPr>
            <a:r>
              <a:rPr lang="en-US" sz="3200" dirty="0" smtClean="0"/>
              <a:t> </a:t>
            </a:r>
            <a:r>
              <a:rPr lang="en-US" sz="3000" dirty="0" smtClean="0"/>
              <a:t>User-driven</a:t>
            </a:r>
            <a:r>
              <a:rPr lang="en-US" sz="3200" dirty="0" smtClean="0"/>
              <a:t> [</a:t>
            </a:r>
            <a:r>
              <a:rPr lang="en-US" sz="3200" dirty="0" err="1" smtClean="0"/>
              <a:t>NETI@home</a:t>
            </a:r>
            <a:r>
              <a:rPr lang="en-US" sz="3200" dirty="0" smtClean="0"/>
              <a:t>]</a:t>
            </a:r>
          </a:p>
          <a:p>
            <a:pPr marL="640080" lvl="2">
              <a:buFont typeface="Calibri" pitchFamily="34" charset="0"/>
              <a:buChar char="–"/>
            </a:pPr>
            <a:r>
              <a:rPr lang="en-US" dirty="0" smtClean="0"/>
              <a:t>Accurate, require significant user participation</a:t>
            </a:r>
          </a:p>
          <a:p>
            <a:pPr marL="91440" lvl="1">
              <a:buFont typeface="Wingdings" pitchFamily="2" charset="2"/>
              <a:buChar char="q"/>
            </a:pPr>
            <a:r>
              <a:rPr lang="en-US" sz="3200" b="1" dirty="0" smtClean="0">
                <a:solidFill>
                  <a:srgbClr val="AD331B"/>
                </a:solidFill>
              </a:rPr>
              <a:t> </a:t>
            </a:r>
            <a:r>
              <a:rPr lang="en-US" sz="3000" b="1" dirty="0" smtClean="0">
                <a:solidFill>
                  <a:srgbClr val="AD331B"/>
                </a:solidFill>
              </a:rPr>
              <a:t>Wireless</a:t>
            </a:r>
            <a:r>
              <a:rPr lang="en-US" sz="3200" b="1" dirty="0" smtClean="0">
                <a:solidFill>
                  <a:srgbClr val="AD331B"/>
                </a:solidFill>
              </a:rPr>
              <a:t> access point based</a:t>
            </a:r>
          </a:p>
          <a:p>
            <a:pPr marL="640080" lvl="2">
              <a:buFont typeface="Calibri" pitchFamily="34" charset="0"/>
              <a:buChar char="–"/>
            </a:pPr>
            <a:r>
              <a:rPr lang="en-US" dirty="0" smtClean="0"/>
              <a:t>Characterize wireless and broadband in neighborhood level</a:t>
            </a:r>
          </a:p>
          <a:p>
            <a:pPr marL="640080" lvl="2">
              <a:buFont typeface="Calibri" pitchFamily="34" charset="0"/>
              <a:buChar char="–"/>
            </a:pPr>
            <a:r>
              <a:rPr lang="en-US" dirty="0" smtClean="0"/>
              <a:t>Problem: require time</a:t>
            </a:r>
          </a:p>
          <a:p>
            <a:pPr marL="640080" lvl="2">
              <a:buNone/>
            </a:pPr>
            <a:endParaRPr lang="en-US" dirty="0" smtClean="0"/>
          </a:p>
        </p:txBody>
      </p:sp>
      <p:sp>
        <p:nvSpPr>
          <p:cNvPr id="4" name="Slide Number Placeholder 3"/>
          <p:cNvSpPr>
            <a:spLocks noGrp="1"/>
          </p:cNvSpPr>
          <p:nvPr>
            <p:ph type="sldNum" sz="quarter" idx="12"/>
          </p:nvPr>
        </p:nvSpPr>
        <p:spPr/>
        <p:txBody>
          <a:bodyPr/>
          <a:lstStyle/>
          <a:p>
            <a:fld id="{BC973F78-22C9-405D-9572-6E89CEC907E2}" type="slidenum">
              <a:rPr lang="en-US" smtClean="0"/>
              <a:pPr/>
              <a:t>3</a:t>
            </a:fld>
            <a:endParaRPr lang="en-US" dirty="0"/>
          </a:p>
        </p:txBody>
      </p:sp>
      <p:sp>
        <p:nvSpPr>
          <p:cNvPr id="5" name="TextBox 4"/>
          <p:cNvSpPr txBox="1"/>
          <p:nvPr/>
        </p:nvSpPr>
        <p:spPr>
          <a:xfrm>
            <a:off x="2000232" y="5054284"/>
            <a:ext cx="4714908" cy="1446550"/>
          </a:xfrm>
          <a:prstGeom prst="rect">
            <a:avLst/>
          </a:prstGeom>
          <a:noFill/>
          <a:ln>
            <a:solidFill>
              <a:schemeClr val="tx1"/>
            </a:solidFill>
          </a:ln>
        </p:spPr>
        <p:txBody>
          <a:bodyPr wrap="square" rtlCol="0">
            <a:spAutoFit/>
          </a:bodyPr>
          <a:lstStyle/>
          <a:p>
            <a:r>
              <a:rPr lang="en-US" sz="3200" dirty="0" smtClean="0"/>
              <a:t>Contributions</a:t>
            </a:r>
          </a:p>
          <a:p>
            <a:r>
              <a:rPr lang="en-US" sz="2800" dirty="0" smtClean="0"/>
              <a:t>  1.  Efficient method</a:t>
            </a:r>
          </a:p>
          <a:p>
            <a:r>
              <a:rPr lang="en-US" sz="2800" dirty="0" smtClean="0"/>
              <a:t>  2.  Measurement results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3"/>
          <p:cNvPicPr>
            <a:picLocks noGrp="1" noChangeAspect="1" noChangeArrowheads="1"/>
          </p:cNvPicPr>
          <p:nvPr>
            <p:ph idx="1"/>
          </p:nvPr>
        </p:nvPicPr>
        <p:blipFill>
          <a:blip r:embed="rId4"/>
          <a:srcRect l="32720" t="45310" r="41993" b="23983"/>
          <a:stretch>
            <a:fillRect/>
          </a:stretch>
        </p:blipFill>
        <p:spPr bwMode="auto">
          <a:xfrm>
            <a:off x="214282" y="1785926"/>
            <a:ext cx="4786346" cy="442915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b="1" dirty="0" smtClean="0">
                <a:solidFill>
                  <a:srgbClr val="AD331B"/>
                </a:solidFill>
              </a:rPr>
              <a:t>AP-based Measurement</a:t>
            </a:r>
            <a:endParaRPr lang="en-US" b="1" dirty="0">
              <a:solidFill>
                <a:srgbClr val="AD331B"/>
              </a:solidFill>
            </a:endParaRPr>
          </a:p>
        </p:txBody>
      </p:sp>
      <p:sp>
        <p:nvSpPr>
          <p:cNvPr id="5" name="TextBox 4"/>
          <p:cNvSpPr txBox="1"/>
          <p:nvPr/>
        </p:nvSpPr>
        <p:spPr>
          <a:xfrm>
            <a:off x="5000628" y="2000240"/>
            <a:ext cx="4429156" cy="3985706"/>
          </a:xfrm>
          <a:prstGeom prst="rect">
            <a:avLst/>
          </a:prstGeom>
          <a:noFill/>
        </p:spPr>
        <p:txBody>
          <a:bodyPr wrap="square" rtlCol="0">
            <a:spAutoFit/>
          </a:bodyPr>
          <a:lstStyle/>
          <a:p>
            <a:pPr>
              <a:spcBef>
                <a:spcPts val="600"/>
              </a:spcBef>
              <a:buFont typeface="Wingdings" pitchFamily="2" charset="2"/>
              <a:buChar char="q"/>
            </a:pPr>
            <a:r>
              <a:rPr lang="en-US" sz="2400" dirty="0" smtClean="0"/>
              <a:t> </a:t>
            </a:r>
            <a:r>
              <a:rPr lang="en-US" sz="2500" dirty="0" smtClean="0"/>
              <a:t>Active measurements</a:t>
            </a:r>
          </a:p>
          <a:p>
            <a:pPr marL="274320" lvl="1">
              <a:spcBef>
                <a:spcPts val="600"/>
              </a:spcBef>
              <a:buFont typeface="Calibri" pitchFamily="34" charset="0"/>
              <a:buChar char="–"/>
            </a:pPr>
            <a:r>
              <a:rPr lang="en-US" sz="2200" dirty="0" smtClean="0"/>
              <a:t> </a:t>
            </a:r>
            <a:r>
              <a:rPr lang="en-US" sz="2300" dirty="0" smtClean="0"/>
              <a:t>Require time </a:t>
            </a:r>
            <a:r>
              <a:rPr lang="en-US" sz="2000" dirty="0" smtClean="0"/>
              <a:t>(1~2 min per AP)</a:t>
            </a:r>
          </a:p>
          <a:p>
            <a:pPr>
              <a:spcBef>
                <a:spcPts val="600"/>
              </a:spcBef>
              <a:buFont typeface="Wingdings" pitchFamily="2" charset="2"/>
              <a:buChar char="q"/>
            </a:pPr>
            <a:r>
              <a:rPr lang="en-US" sz="2400" dirty="0" smtClean="0"/>
              <a:t> </a:t>
            </a:r>
            <a:r>
              <a:rPr lang="en-US" sz="2500" dirty="0" smtClean="0"/>
              <a:t>Where to stop?</a:t>
            </a:r>
          </a:p>
          <a:p>
            <a:pPr marL="274320" lvl="1">
              <a:spcBef>
                <a:spcPts val="600"/>
              </a:spcBef>
              <a:buFont typeface="Calibri" pitchFamily="34" charset="0"/>
              <a:buChar char="–"/>
            </a:pPr>
            <a:r>
              <a:rPr lang="en-US" sz="2200" dirty="0" smtClean="0"/>
              <a:t> </a:t>
            </a:r>
            <a:r>
              <a:rPr lang="en-US" sz="2300" dirty="0" smtClean="0"/>
              <a:t>Stop when an  AP is first</a:t>
            </a:r>
          </a:p>
          <a:p>
            <a:pPr marL="274320" lvl="1">
              <a:spcBef>
                <a:spcPts val="600"/>
              </a:spcBef>
            </a:pPr>
            <a:r>
              <a:rPr lang="en-US" sz="2300" dirty="0" smtClean="0"/>
              <a:t>    seen (Measure-First) </a:t>
            </a:r>
          </a:p>
          <a:p>
            <a:pPr marL="274320" lvl="1">
              <a:spcBef>
                <a:spcPts val="600"/>
              </a:spcBef>
              <a:buFont typeface="Calibri" pitchFamily="34" charset="0"/>
              <a:buChar char="–"/>
            </a:pPr>
            <a:r>
              <a:rPr lang="en-US" sz="2300" dirty="0" smtClean="0"/>
              <a:t> Stop at certain intervals </a:t>
            </a:r>
          </a:p>
          <a:p>
            <a:pPr marL="274320" lvl="1">
              <a:spcBef>
                <a:spcPts val="600"/>
              </a:spcBef>
            </a:pPr>
            <a:r>
              <a:rPr lang="en-US" sz="2300" dirty="0" smtClean="0"/>
              <a:t>   (Measure-Periodic)</a:t>
            </a:r>
          </a:p>
          <a:p>
            <a:pPr>
              <a:spcBef>
                <a:spcPts val="600"/>
              </a:spcBef>
              <a:buFont typeface="Wingdings" pitchFamily="2" charset="2"/>
              <a:buChar char="q"/>
            </a:pPr>
            <a:r>
              <a:rPr lang="en-US" sz="2400" dirty="0" smtClean="0"/>
              <a:t> </a:t>
            </a:r>
            <a:r>
              <a:rPr lang="en-US" sz="2500" b="1" dirty="0" smtClean="0">
                <a:solidFill>
                  <a:srgbClr val="C00000"/>
                </a:solidFill>
              </a:rPr>
              <a:t>Inefficient or inaccurate!</a:t>
            </a:r>
          </a:p>
          <a:p>
            <a:pPr lvl="1"/>
            <a:endParaRPr lang="en-US" sz="2800" dirty="0" smtClean="0"/>
          </a:p>
        </p:txBody>
      </p:sp>
      <p:sp>
        <p:nvSpPr>
          <p:cNvPr id="33" name="Multiply 32"/>
          <p:cNvSpPr/>
          <p:nvPr/>
        </p:nvSpPr>
        <p:spPr>
          <a:xfrm>
            <a:off x="3643306" y="3000372"/>
            <a:ext cx="428628" cy="35719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p:nvPr/>
        </p:nvSpPr>
        <p:spPr>
          <a:xfrm>
            <a:off x="1357290" y="3429000"/>
            <a:ext cx="428628" cy="35719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p:cNvSpPr/>
          <p:nvPr/>
        </p:nvSpPr>
        <p:spPr>
          <a:xfrm>
            <a:off x="2643174" y="3143248"/>
            <a:ext cx="428628" cy="42862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28596" y="2143116"/>
            <a:ext cx="3786214" cy="4214842"/>
            <a:chOff x="428596" y="2143116"/>
            <a:chExt cx="3786214" cy="4214842"/>
          </a:xfrm>
        </p:grpSpPr>
        <p:grpSp>
          <p:nvGrpSpPr>
            <p:cNvPr id="20" name="Group 19"/>
            <p:cNvGrpSpPr/>
            <p:nvPr/>
          </p:nvGrpSpPr>
          <p:grpSpPr>
            <a:xfrm>
              <a:off x="428596" y="2143116"/>
              <a:ext cx="3786214" cy="4214842"/>
              <a:chOff x="428596" y="2143116"/>
              <a:chExt cx="3786214" cy="4214842"/>
            </a:xfrm>
          </p:grpSpPr>
          <p:grpSp>
            <p:nvGrpSpPr>
              <p:cNvPr id="23" name="Group 22"/>
              <p:cNvGrpSpPr/>
              <p:nvPr/>
            </p:nvGrpSpPr>
            <p:grpSpPr>
              <a:xfrm>
                <a:off x="428596" y="2714620"/>
                <a:ext cx="1214446" cy="1428760"/>
                <a:chOff x="1785918" y="1428736"/>
                <a:chExt cx="1214446" cy="1214446"/>
              </a:xfrm>
            </p:grpSpPr>
            <p:sp>
              <p:nvSpPr>
                <p:cNvPr id="24" name="Oval 23"/>
                <p:cNvSpPr/>
                <p:nvPr/>
              </p:nvSpPr>
              <p:spPr>
                <a:xfrm>
                  <a:off x="1785918" y="1428736"/>
                  <a:ext cx="1214446" cy="1214446"/>
                </a:xfrm>
                <a:prstGeom prst="ellipse">
                  <a:avLst/>
                </a:prstGeom>
                <a:solidFill>
                  <a:schemeClr val="accent2">
                    <a:alpha val="32000"/>
                  </a:scheme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Oval 24"/>
                <p:cNvSpPr/>
                <p:nvPr/>
              </p:nvSpPr>
              <p:spPr>
                <a:xfrm>
                  <a:off x="2357422" y="2000240"/>
                  <a:ext cx="45719" cy="38861"/>
                </a:xfrm>
                <a:prstGeom prst="ellipse">
                  <a:avLst/>
                </a:prstGeom>
                <a:solidFill>
                  <a:srgbClr val="C00000">
                    <a:alpha val="66000"/>
                  </a:srgb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26" name="Group 25"/>
              <p:cNvGrpSpPr/>
              <p:nvPr/>
            </p:nvGrpSpPr>
            <p:grpSpPr>
              <a:xfrm>
                <a:off x="3286116" y="2143116"/>
                <a:ext cx="928694" cy="1000132"/>
                <a:chOff x="1785918" y="1428736"/>
                <a:chExt cx="1214446" cy="1214446"/>
              </a:xfrm>
            </p:grpSpPr>
            <p:sp>
              <p:nvSpPr>
                <p:cNvPr id="27" name="Oval 26"/>
                <p:cNvSpPr/>
                <p:nvPr/>
              </p:nvSpPr>
              <p:spPr>
                <a:xfrm>
                  <a:off x="1785918" y="1428736"/>
                  <a:ext cx="1214446" cy="1214446"/>
                </a:xfrm>
                <a:prstGeom prst="ellipse">
                  <a:avLst/>
                </a:prstGeom>
                <a:solidFill>
                  <a:schemeClr val="accent2">
                    <a:alpha val="32000"/>
                  </a:scheme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357422" y="2000240"/>
                  <a:ext cx="71438" cy="71438"/>
                </a:xfrm>
                <a:prstGeom prst="ellipse">
                  <a:avLst/>
                </a:prstGeom>
                <a:solidFill>
                  <a:srgbClr val="C00000">
                    <a:alpha val="66000"/>
                  </a:srgb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p:cNvSpPr/>
              <p:nvPr/>
            </p:nvSpPr>
            <p:spPr>
              <a:xfrm>
                <a:off x="1285852" y="3357562"/>
                <a:ext cx="2571768" cy="3000396"/>
              </a:xfrm>
              <a:prstGeom prst="ellipse">
                <a:avLst/>
              </a:prstGeom>
              <a:solidFill>
                <a:schemeClr val="accent2">
                  <a:alpha val="32000"/>
                </a:scheme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28794" y="4572008"/>
                <a:ext cx="1714512" cy="369332"/>
              </a:xfrm>
              <a:prstGeom prst="rect">
                <a:avLst/>
              </a:prstGeom>
              <a:noFill/>
            </p:spPr>
            <p:txBody>
              <a:bodyPr wrap="square" rtlCol="0">
                <a:spAutoFit/>
              </a:bodyPr>
              <a:lstStyle/>
              <a:p>
                <a:r>
                  <a:rPr lang="en-US" dirty="0" smtClean="0"/>
                  <a:t>Access Point</a:t>
                </a:r>
                <a:endParaRPr lang="en-US" dirty="0"/>
              </a:p>
            </p:txBody>
          </p:sp>
        </p:grpSp>
        <p:sp>
          <p:nvSpPr>
            <p:cNvPr id="18" name="Oval 17"/>
            <p:cNvSpPr/>
            <p:nvPr/>
          </p:nvSpPr>
          <p:spPr>
            <a:xfrm>
              <a:off x="2517107" y="4870367"/>
              <a:ext cx="54629" cy="58831"/>
            </a:xfrm>
            <a:prstGeom prst="ellipse">
              <a:avLst/>
            </a:prstGeom>
            <a:solidFill>
              <a:srgbClr val="C00000">
                <a:alpha val="66000"/>
              </a:srgb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285720" y="2857496"/>
            <a:ext cx="4500594" cy="2571768"/>
            <a:chOff x="285720" y="2928934"/>
            <a:chExt cx="4500594" cy="2571768"/>
          </a:xfrm>
        </p:grpSpPr>
        <p:grpSp>
          <p:nvGrpSpPr>
            <p:cNvPr id="49" name="Group 48"/>
            <p:cNvGrpSpPr/>
            <p:nvPr/>
          </p:nvGrpSpPr>
          <p:grpSpPr>
            <a:xfrm>
              <a:off x="285720" y="2928934"/>
              <a:ext cx="4286280" cy="1428760"/>
              <a:chOff x="285720" y="2928934"/>
              <a:chExt cx="4286280" cy="1428760"/>
            </a:xfrm>
          </p:grpSpPr>
          <p:sp>
            <p:nvSpPr>
              <p:cNvPr id="40" name="Multiply 39"/>
              <p:cNvSpPr/>
              <p:nvPr/>
            </p:nvSpPr>
            <p:spPr>
              <a:xfrm>
                <a:off x="4143372" y="2928934"/>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y 40"/>
              <p:cNvSpPr/>
              <p:nvPr/>
            </p:nvSpPr>
            <p:spPr>
              <a:xfrm>
                <a:off x="3071802" y="3143248"/>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ultiply 41"/>
              <p:cNvSpPr/>
              <p:nvPr/>
            </p:nvSpPr>
            <p:spPr>
              <a:xfrm>
                <a:off x="1643042" y="3429000"/>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y 42"/>
              <p:cNvSpPr/>
              <p:nvPr/>
            </p:nvSpPr>
            <p:spPr>
              <a:xfrm>
                <a:off x="285720" y="4000504"/>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357158" y="4643446"/>
              <a:ext cx="4429156" cy="857256"/>
              <a:chOff x="357158" y="4643446"/>
              <a:chExt cx="4429156" cy="857256"/>
            </a:xfrm>
          </p:grpSpPr>
          <p:sp>
            <p:nvSpPr>
              <p:cNvPr id="44" name="Multiply 43"/>
              <p:cNvSpPr/>
              <p:nvPr/>
            </p:nvSpPr>
            <p:spPr>
              <a:xfrm>
                <a:off x="357158" y="5072074"/>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y 44"/>
              <p:cNvSpPr/>
              <p:nvPr/>
            </p:nvSpPr>
            <p:spPr>
              <a:xfrm>
                <a:off x="1785918" y="5143512"/>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y 45"/>
              <p:cNvSpPr/>
              <p:nvPr/>
            </p:nvSpPr>
            <p:spPr>
              <a:xfrm>
                <a:off x="3214678" y="4857760"/>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y 46"/>
              <p:cNvSpPr/>
              <p:nvPr/>
            </p:nvSpPr>
            <p:spPr>
              <a:xfrm>
                <a:off x="4357686" y="4643446"/>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928662" y="2928934"/>
            <a:ext cx="3357586" cy="2643206"/>
            <a:chOff x="928662" y="3000372"/>
            <a:chExt cx="3357586" cy="2643206"/>
          </a:xfrm>
        </p:grpSpPr>
        <p:sp>
          <p:nvSpPr>
            <p:cNvPr id="51" name="Multiply 50"/>
            <p:cNvSpPr/>
            <p:nvPr/>
          </p:nvSpPr>
          <p:spPr>
            <a:xfrm>
              <a:off x="3643306" y="3000372"/>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285984" y="3295648"/>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y 52"/>
            <p:cNvSpPr/>
            <p:nvPr/>
          </p:nvSpPr>
          <p:spPr>
            <a:xfrm>
              <a:off x="928662" y="3571876"/>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p:nvPr/>
          </p:nvSpPr>
          <p:spPr>
            <a:xfrm>
              <a:off x="928662" y="5286388"/>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y 54"/>
            <p:cNvSpPr/>
            <p:nvPr/>
          </p:nvSpPr>
          <p:spPr>
            <a:xfrm>
              <a:off x="2428860" y="5000636"/>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p:nvPr/>
          </p:nvSpPr>
          <p:spPr>
            <a:xfrm>
              <a:off x="3857620" y="4714884"/>
              <a:ext cx="428628" cy="357190"/>
            </a:xfrm>
            <a:prstGeom prst="mathMultiply">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Slide Number Placeholder 37"/>
          <p:cNvSpPr>
            <a:spLocks noGrp="1"/>
          </p:cNvSpPr>
          <p:nvPr>
            <p:ph type="sldNum" sz="quarter" idx="12"/>
          </p:nvPr>
        </p:nvSpPr>
        <p:spPr/>
        <p:txBody>
          <a:bodyPr/>
          <a:lstStyle/>
          <a:p>
            <a:fld id="{BC973F78-22C9-405D-9572-6E89CEC907E2}" type="slidenum">
              <a:rPr lang="en-US" smtClean="0"/>
              <a:pPr/>
              <a:t>4</a:t>
            </a:fld>
            <a:endParaRPr lang="en-US" dirty="0"/>
          </a:p>
        </p:txBody>
      </p:sp>
      <p:grpSp>
        <p:nvGrpSpPr>
          <p:cNvPr id="61" name="Group 60"/>
          <p:cNvGrpSpPr/>
          <p:nvPr/>
        </p:nvGrpSpPr>
        <p:grpSpPr>
          <a:xfrm>
            <a:off x="2071670" y="3500438"/>
            <a:ext cx="1643074" cy="2237732"/>
            <a:chOff x="2071670" y="3500438"/>
            <a:chExt cx="1643074" cy="2237732"/>
          </a:xfrm>
        </p:grpSpPr>
        <p:sp>
          <p:nvSpPr>
            <p:cNvPr id="39" name="Multiply 38"/>
            <p:cNvSpPr/>
            <p:nvPr/>
          </p:nvSpPr>
          <p:spPr>
            <a:xfrm>
              <a:off x="2428860" y="4929198"/>
              <a:ext cx="428628" cy="428628"/>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214546" y="3500438"/>
              <a:ext cx="1500198" cy="523220"/>
            </a:xfrm>
            <a:prstGeom prst="rect">
              <a:avLst/>
            </a:prstGeom>
            <a:noFill/>
          </p:spPr>
          <p:txBody>
            <a:bodyPr wrap="square" rtlCol="0">
              <a:spAutoFit/>
            </a:bodyPr>
            <a:lstStyle/>
            <a:p>
              <a:r>
                <a:rPr lang="en-US" sz="2800" dirty="0" smtClean="0"/>
                <a:t>180kbps</a:t>
              </a:r>
              <a:endParaRPr lang="en-US" sz="2800" dirty="0"/>
            </a:p>
          </p:txBody>
        </p:sp>
        <p:sp>
          <p:nvSpPr>
            <p:cNvPr id="60" name="TextBox 59"/>
            <p:cNvSpPr txBox="1"/>
            <p:nvPr/>
          </p:nvSpPr>
          <p:spPr>
            <a:xfrm>
              <a:off x="2071670" y="5214950"/>
              <a:ext cx="1500198" cy="523220"/>
            </a:xfrm>
            <a:prstGeom prst="rect">
              <a:avLst/>
            </a:prstGeom>
            <a:noFill/>
          </p:spPr>
          <p:txBody>
            <a:bodyPr wrap="square" rtlCol="0">
              <a:spAutoFit/>
            </a:bodyPr>
            <a:lstStyle/>
            <a:p>
              <a:r>
                <a:rPr lang="en-US" sz="2800" dirty="0" smtClean="0"/>
                <a:t>13Mbps</a:t>
              </a:r>
              <a:endParaRPr lang="en-US" sz="2400" dirty="0"/>
            </a:p>
          </p:txBody>
        </p:sp>
      </p:grpSp>
      <p:pic>
        <p:nvPicPr>
          <p:cNvPr id="63" name="Picture 2" descr="C:\Users\Dongsu\AppData\Local\Microsoft\Windows\Temporary Internet Files\Content.IE5\DRNWYDJP\MCj04241880000[1].wmf"/>
          <p:cNvPicPr>
            <a:picLocks noChangeAspect="1" noChangeArrowheads="1"/>
          </p:cNvPicPr>
          <p:nvPr/>
        </p:nvPicPr>
        <p:blipFill>
          <a:blip r:embed="rId5"/>
          <a:srcRect/>
          <a:stretch>
            <a:fillRect/>
          </a:stretch>
        </p:blipFill>
        <p:spPr bwMode="auto">
          <a:xfrm>
            <a:off x="4357686" y="2786058"/>
            <a:ext cx="719740" cy="522289"/>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72222E-6 3.58382E-6 C -0.01024 0.00254 -0.02048 0.00462 -0.03072 0.00693 C -0.03975 0.00878 -0.04895 0.0141 -0.05815 0.01479 C -0.06423 0.01526 -0.07048 0.01549 -0.07656 0.01572 C -0.08194 0.01711 -0.08732 0.01872 -0.0934 0.01988 C -0.09878 0.02312 -0.10503 0.02659 -0.1118 0.02774 C -0.11736 0.0326 -0.12656 0.03352 -0.13315 0.03468 C -0.14114 0.03884 -0.15 0.04092 -0.15833 0.0437 C -0.16388 0.04531 -0.16944 0.04832 -0.17517 0.04855 C -0.18107 0.04901 -0.18697 0.04855 -0.1927 0.04855 " pathEditMode="relative" rAng="0" ptsTypes="fffffffffA">
                                      <p:cBhvr>
                                        <p:cTn id="6" dur="2000" fill="hold"/>
                                        <p:tgtEl>
                                          <p:spTgt spid="63"/>
                                        </p:tgtEl>
                                        <p:attrNameLst>
                                          <p:attrName>ppt_x</p:attrName>
                                          <p:attrName>ppt_y</p:attrName>
                                        </p:attrNameLst>
                                      </p:cBhvr>
                                      <p:rCtr x="-96" y="25"/>
                                    </p:animMotion>
                                  </p:childTnLst>
                                </p:cTn>
                              </p:par>
                            </p:childTnLst>
                          </p:cTn>
                        </p:par>
                        <p:par>
                          <p:cTn id="7" fill="hold">
                            <p:stCondLst>
                              <p:cond delay="2000"/>
                            </p:stCondLst>
                            <p:childTnLst>
                              <p:par>
                                <p:cTn id="8" presetID="0" presetClass="path" presetSubtype="0" accel="50000" decel="50000" fill="hold" nodeType="afterEffect">
                                  <p:stCondLst>
                                    <p:cond delay="1000"/>
                                  </p:stCondLst>
                                  <p:childTnLst>
                                    <p:animMotion origin="layout" path="M -0.19271 0.04856 C -0.21597 0.0696 -0.24305 0.06636 -0.27048 0.06775 C -0.28767 0.07515 -0.26857 0.06752 -0.3118 0.07191 C -0.31892 0.0726 -0.33159 0.08162 -0.33889 0.08463 C -0.34878 0.08856 -0.36701 0.08833 -0.37378 0.08879 C -0.37534 0.08948 -0.37708 0.08994 -0.37847 0.09087 C -0.38021 0.09202 -0.38159 0.09411 -0.38333 0.09526 C -0.38455 0.09596 -0.39461 0.10012 -0.39757 0.1015 C -0.39913 0.1022 -0.40069 0.10289 -0.40225 0.10359 C -0.40382 0.10428 -0.40711 0.10567 -0.40711 0.10567 " pathEditMode="relative" ptsTypes="fffffffffA">
                                      <p:cBhvr>
                                        <p:cTn id="9" dur="1000" fill="hold"/>
                                        <p:tgtEl>
                                          <p:spTgt spid="63"/>
                                        </p:tgtEl>
                                        <p:attrNameLst>
                                          <p:attrName>ppt_x</p:attrName>
                                          <p:attrName>ppt_y</p:attrName>
                                        </p:attrNameLst>
                                      </p:cBhvr>
                                    </p:animMotion>
                                  </p:childTnLst>
                                </p:cTn>
                              </p:par>
                            </p:childTnLst>
                          </p:cTn>
                        </p:par>
                        <p:par>
                          <p:cTn id="10" fill="hold">
                            <p:stCondLst>
                              <p:cond delay="4000"/>
                            </p:stCondLst>
                            <p:childTnLst>
                              <p:par>
                                <p:cTn id="11" presetID="0" presetClass="path" presetSubtype="0" accel="50000" decel="50000" fill="hold" nodeType="afterEffect">
                                  <p:stCondLst>
                                    <p:cond delay="500"/>
                                  </p:stCondLst>
                                  <p:childTnLst>
                                    <p:animMotion origin="layout" path="M -0.40711 0.1059 C -0.44149 0.10867 -0.4243 0.10335 -0.44201 0.11237 C -0.44705 0.11491 -0.45625 0.12277 -0.45625 0.12277 C -0.45729 0.12694 -0.45833 0.13133 -0.45937 0.13549 C -0.45989 0.13757 -0.46111 0.14197 -0.46111 0.14197 C -0.46059 0.15676 -0.45955 0.17156 -0.45937 0.18636 C -0.45659 0.38428 -0.50573 0.38659 -0.44514 0.37665 C -0.43593 0.37202 -0.42482 0.36231 -0.41493 0.36185 C -0.39809 0.36116 -0.38107 0.36023 -0.36423 0.35954 C -0.35312 0.35468 -0.35781 0.35676 -0.35 0.3533 C -0.34392 0.35052 -0.33698 0.35168 -0.3309 0.34913 C -0.32673 0.34728 -0.31823 0.34474 -0.31823 0.34474 " pathEditMode="relative" ptsTypes="fffffffffffA">
                                      <p:cBhvr>
                                        <p:cTn id="12" dur="2000" fill="hold"/>
                                        <p:tgtEl>
                                          <p:spTgt spid="63"/>
                                        </p:tgtEl>
                                        <p:attrNameLst>
                                          <p:attrName>ppt_x</p:attrName>
                                          <p:attrName>ppt_y</p:attrName>
                                        </p:attrNameLst>
                                      </p:cBhvr>
                                    </p:animMotion>
                                  </p:childTnLst>
                                </p:cTn>
                              </p:par>
                            </p:childTnLst>
                          </p:cTn>
                        </p:par>
                        <p:par>
                          <p:cTn id="13" fill="hold">
                            <p:stCondLst>
                              <p:cond delay="6500"/>
                            </p:stCondLst>
                            <p:childTnLst>
                              <p:par>
                                <p:cTn id="14" presetID="0" presetClass="path" presetSubtype="0" accel="50000" decel="50000" fill="hold" nodeType="afterEffect">
                                  <p:stCondLst>
                                    <p:cond delay="1000"/>
                                  </p:stCondLst>
                                  <p:childTnLst>
                                    <p:animMotion origin="layout" path="M -0.30313 0.34913 C -0.29028 0.33734 -0.26337 0.33295 -0.24757 0.32994 C -0.23333 0.31769 -0.21649 0.31699 -0.2 0.31514 C -0.1783 0.30104 -0.16302 0.29179 -0.13958 0.28347 C -0.13438 0.28162 -0.12622 0.27561 -0.12049 0.27514 C -0.11198 0.27445 -0.10365 0.27353 -0.09514 0.27283 C -0.08403 0.27006 -0.07708 0.26798 -0.06493 0.26659 C -0.05365 0.26289 -0.04288 0.25757 -0.0316 0.25387 C -0.02639 0.25457 -0.02083 0.25364 -0.0158 0.25595 C -0.0099 0.25873 -0.00938 0.27931 -0.00938 0.27931 C -0.00486 0.33364 -0.00469 0.38959 -0.00469 0.44416 " pathEditMode="relative" ptsTypes="ffffffffffA">
                                      <p:cBhvr>
                                        <p:cTn id="15" dur="2000" fill="hold"/>
                                        <p:tgtEl>
                                          <p:spTgt spid="63"/>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childTnLst>
                                </p:cTn>
                              </p:par>
                              <p:par>
                                <p:cTn id="40" presetID="1" presetClass="exit" presetSubtype="0" fill="hold" nodeType="withEffect">
                                  <p:stCondLst>
                                    <p:cond delay="0"/>
                                  </p:stCondLst>
                                  <p:childTnLst>
                                    <p:set>
                                      <p:cBhvr>
                                        <p:cTn id="41" dur="1" fill="hold">
                                          <p:stCondLst>
                                            <p:cond delay="0"/>
                                          </p:stCondLst>
                                        </p:cTn>
                                        <p:tgtEl>
                                          <p:spTgt spid="61"/>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childTnLst>
                                </p:cTn>
                              </p:par>
                              <p:par>
                                <p:cTn id="44" presetID="1" presetClass="exit" presetSubtype="0" fill="hold" nodeType="withEffect">
                                  <p:stCondLst>
                                    <p:cond delay="0"/>
                                  </p:stCondLst>
                                  <p:childTnLst>
                                    <p:set>
                                      <p:cBhvr>
                                        <p:cTn id="45" dur="1" fill="hold">
                                          <p:stCondLst>
                                            <p:cond delay="0"/>
                                          </p:stCondLst>
                                        </p:cTn>
                                        <p:tgtEl>
                                          <p:spTgt spid="34"/>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35"/>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3"/>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3"/>
          <a:srcRect l="32720" t="45310" r="41993" b="23983"/>
          <a:stretch>
            <a:fillRect/>
          </a:stretch>
        </p:blipFill>
        <p:spPr bwMode="auto">
          <a:xfrm>
            <a:off x="214282" y="1785926"/>
            <a:ext cx="4786346" cy="4429156"/>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b="1" dirty="0" smtClean="0"/>
              <a:t>Mark-and-Sweep</a:t>
            </a:r>
            <a:r>
              <a:rPr lang="en-US" dirty="0" smtClean="0"/>
              <a:t>: </a:t>
            </a:r>
            <a:r>
              <a:rPr lang="en-US" dirty="0" smtClean="0">
                <a:solidFill>
                  <a:srgbClr val="AD331B"/>
                </a:solidFill>
              </a:rPr>
              <a:t>Two Pass Method</a:t>
            </a:r>
            <a:br>
              <a:rPr lang="en-US" dirty="0" smtClean="0">
                <a:solidFill>
                  <a:srgbClr val="AD331B"/>
                </a:solidFill>
              </a:rPr>
            </a:br>
            <a:r>
              <a:rPr lang="en-US" b="1" dirty="0" smtClean="0">
                <a:solidFill>
                  <a:srgbClr val="AD331B"/>
                </a:solidFill>
              </a:rPr>
              <a:t>First Pass</a:t>
            </a:r>
            <a:endParaRPr lang="en-US" b="1" dirty="0">
              <a:solidFill>
                <a:srgbClr val="AD331B"/>
              </a:solidFill>
            </a:endParaRPr>
          </a:p>
        </p:txBody>
      </p:sp>
      <p:grpSp>
        <p:nvGrpSpPr>
          <p:cNvPr id="5" name="Group 4"/>
          <p:cNvGrpSpPr/>
          <p:nvPr/>
        </p:nvGrpSpPr>
        <p:grpSpPr>
          <a:xfrm>
            <a:off x="428596" y="2714620"/>
            <a:ext cx="1214446" cy="1428760"/>
            <a:chOff x="1785918" y="1428736"/>
            <a:chExt cx="1214446" cy="1214446"/>
          </a:xfrm>
        </p:grpSpPr>
        <p:sp>
          <p:nvSpPr>
            <p:cNvPr id="6" name="Oval 5"/>
            <p:cNvSpPr/>
            <p:nvPr/>
          </p:nvSpPr>
          <p:spPr>
            <a:xfrm>
              <a:off x="1785918" y="1428736"/>
              <a:ext cx="1214446" cy="1214446"/>
            </a:xfrm>
            <a:prstGeom prst="ellipse">
              <a:avLst/>
            </a:prstGeom>
            <a:solidFill>
              <a:schemeClr val="accent2">
                <a:alpha val="32000"/>
              </a:scheme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57422" y="2000240"/>
              <a:ext cx="45719" cy="38861"/>
            </a:xfrm>
            <a:prstGeom prst="ellipse">
              <a:avLst/>
            </a:prstGeom>
            <a:solidFill>
              <a:srgbClr val="C00000"/>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286116" y="2143116"/>
            <a:ext cx="928694" cy="1000132"/>
            <a:chOff x="1785918" y="1428736"/>
            <a:chExt cx="1214446" cy="1214446"/>
          </a:xfrm>
        </p:grpSpPr>
        <p:sp>
          <p:nvSpPr>
            <p:cNvPr id="9" name="Oval 8"/>
            <p:cNvSpPr/>
            <p:nvPr/>
          </p:nvSpPr>
          <p:spPr>
            <a:xfrm>
              <a:off x="1785918" y="1428736"/>
              <a:ext cx="1214446" cy="1214446"/>
            </a:xfrm>
            <a:prstGeom prst="ellipse">
              <a:avLst/>
            </a:prstGeom>
            <a:solidFill>
              <a:schemeClr val="accent2">
                <a:alpha val="32000"/>
              </a:scheme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57422" y="2000240"/>
              <a:ext cx="71438" cy="71438"/>
            </a:xfrm>
            <a:prstGeom prst="ellipse">
              <a:avLst/>
            </a:prstGeom>
            <a:solidFill>
              <a:srgbClr val="C00000"/>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2" descr="C:\Users\Dongsu\AppData\Local\Microsoft\Windows\Temporary Internet Files\Content.IE5\DRNWYDJP\MCj04241880000[1].wmf"/>
          <p:cNvPicPr>
            <a:picLocks noChangeAspect="1" noChangeArrowheads="1"/>
          </p:cNvPicPr>
          <p:nvPr/>
        </p:nvPicPr>
        <p:blipFill>
          <a:blip r:embed="rId4"/>
          <a:srcRect/>
          <a:stretch>
            <a:fillRect/>
          </a:stretch>
        </p:blipFill>
        <p:spPr bwMode="auto">
          <a:xfrm>
            <a:off x="4071934" y="2714620"/>
            <a:ext cx="719740" cy="522289"/>
          </a:xfrm>
          <a:prstGeom prst="rect">
            <a:avLst/>
          </a:prstGeom>
          <a:noFill/>
        </p:spPr>
      </p:pic>
      <p:sp>
        <p:nvSpPr>
          <p:cNvPr id="19" name="Content Placeholder 4"/>
          <p:cNvSpPr txBox="1">
            <a:spLocks/>
          </p:cNvSpPr>
          <p:nvPr/>
        </p:nvSpPr>
        <p:spPr>
          <a:xfrm>
            <a:off x="5000628" y="1857364"/>
            <a:ext cx="3929058"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APs</a:t>
            </a:r>
            <a:r>
              <a:rPr kumimoji="0" lang="en-US" sz="2800" b="0" i="0" u="none" strike="noStrike" kern="1200" cap="none" spc="0" normalizeH="0" noProof="0" dirty="0" smtClean="0">
                <a:ln>
                  <a:noFill/>
                </a:ln>
                <a:solidFill>
                  <a:schemeClr val="tx1"/>
                </a:solidFill>
                <a:effectLst/>
                <a:uLnTx/>
                <a:uFillTx/>
                <a:latin typeface="+mn-lt"/>
                <a:ea typeface="+mn-ea"/>
                <a:cs typeface="+mn-cs"/>
              </a:rPr>
              <a:t> send beacons every 100ms.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Passive measurement</a:t>
            </a:r>
          </a:p>
          <a:p>
            <a:pPr marL="64008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Listen</a:t>
            </a:r>
            <a:r>
              <a:rPr kumimoji="0" lang="en-US" sz="2400" b="0" i="0" u="none" strike="noStrike" kern="1200" cap="none" spc="0" normalizeH="0" noProof="0" dirty="0" smtClean="0">
                <a:ln>
                  <a:noFill/>
                </a:ln>
                <a:solidFill>
                  <a:schemeClr val="tx1"/>
                </a:solidFill>
                <a:effectLst/>
                <a:uLnTx/>
                <a:uFillTx/>
                <a:latin typeface="+mn-lt"/>
                <a:ea typeface="+mn-ea"/>
                <a:cs typeface="+mn-cs"/>
              </a:rPr>
              <a:t> to all channels</a:t>
            </a:r>
          </a:p>
          <a:p>
            <a:pPr marL="64008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smtClean="0"/>
              <a:t>Record signal strength for each packet, and the current GPS location</a:t>
            </a:r>
          </a:p>
          <a:p>
            <a:pPr marL="64008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Collect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bssid</a:t>
            </a:r>
            <a:r>
              <a:rPr lang="en-US" sz="2400" dirty="0" smtClean="0"/>
              <a:t>, </a:t>
            </a:r>
            <a:r>
              <a:rPr lang="en-US" sz="2400" dirty="0" err="1" smtClean="0"/>
              <a:t>essid</a:t>
            </a:r>
            <a:r>
              <a:rPr lang="en-US" sz="2400" dirty="0" smtClean="0"/>
              <a:t>, channel, encryption method for each AP</a:t>
            </a:r>
          </a:p>
        </p:txBody>
      </p:sp>
      <p:grpSp>
        <p:nvGrpSpPr>
          <p:cNvPr id="29" name="Group 28"/>
          <p:cNvGrpSpPr/>
          <p:nvPr/>
        </p:nvGrpSpPr>
        <p:grpSpPr>
          <a:xfrm>
            <a:off x="3857620" y="4000504"/>
            <a:ext cx="1714512" cy="1000132"/>
            <a:chOff x="3857620" y="4000504"/>
            <a:chExt cx="1714512" cy="1000132"/>
          </a:xfrm>
        </p:grpSpPr>
        <p:grpSp>
          <p:nvGrpSpPr>
            <p:cNvPr id="23" name="Group 22"/>
            <p:cNvGrpSpPr/>
            <p:nvPr/>
          </p:nvGrpSpPr>
          <p:grpSpPr>
            <a:xfrm>
              <a:off x="4000496" y="4000504"/>
              <a:ext cx="928694" cy="1000132"/>
              <a:chOff x="4000496" y="4000504"/>
              <a:chExt cx="928694" cy="1000132"/>
            </a:xfrm>
          </p:grpSpPr>
          <p:sp>
            <p:nvSpPr>
              <p:cNvPr id="21" name="Oval 20"/>
              <p:cNvSpPr/>
              <p:nvPr/>
            </p:nvSpPr>
            <p:spPr>
              <a:xfrm>
                <a:off x="4000496" y="4000504"/>
                <a:ext cx="928694" cy="1000132"/>
              </a:xfrm>
              <a:prstGeom prst="ellipse">
                <a:avLst/>
              </a:prstGeom>
              <a:solidFill>
                <a:schemeClr val="tx2">
                  <a:lumMod val="60000"/>
                  <a:lumOff val="40000"/>
                  <a:alpha val="32000"/>
                </a:schemeClr>
              </a:solid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437528" y="4471154"/>
                <a:ext cx="54629" cy="58831"/>
              </a:xfrm>
              <a:prstGeom prst="ellipse">
                <a:avLst/>
              </a:prstGeom>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3857620" y="4429132"/>
              <a:ext cx="1714512" cy="369332"/>
            </a:xfrm>
            <a:prstGeom prst="rect">
              <a:avLst/>
            </a:prstGeom>
            <a:noFill/>
          </p:spPr>
          <p:txBody>
            <a:bodyPr wrap="square" rtlCol="0">
              <a:spAutoFit/>
            </a:bodyPr>
            <a:lstStyle/>
            <a:p>
              <a:r>
                <a:rPr lang="en-US" dirty="0" smtClean="0"/>
                <a:t>Encrypted AP</a:t>
              </a:r>
              <a:endParaRPr lang="en-US" dirty="0"/>
            </a:p>
          </p:txBody>
        </p:sp>
      </p:grpSp>
      <p:grpSp>
        <p:nvGrpSpPr>
          <p:cNvPr id="30" name="Group 29"/>
          <p:cNvGrpSpPr/>
          <p:nvPr/>
        </p:nvGrpSpPr>
        <p:grpSpPr>
          <a:xfrm>
            <a:off x="-32" y="4572008"/>
            <a:ext cx="1714512" cy="1000132"/>
            <a:chOff x="0" y="4572008"/>
            <a:chExt cx="1714512" cy="1000132"/>
          </a:xfrm>
        </p:grpSpPr>
        <p:grpSp>
          <p:nvGrpSpPr>
            <p:cNvPr id="24" name="Group 23"/>
            <p:cNvGrpSpPr/>
            <p:nvPr/>
          </p:nvGrpSpPr>
          <p:grpSpPr>
            <a:xfrm>
              <a:off x="214282" y="4572008"/>
              <a:ext cx="928694" cy="1000132"/>
              <a:chOff x="4000496" y="4000504"/>
              <a:chExt cx="928694" cy="1000132"/>
            </a:xfrm>
          </p:grpSpPr>
          <p:sp>
            <p:nvSpPr>
              <p:cNvPr id="25" name="Oval 24"/>
              <p:cNvSpPr/>
              <p:nvPr/>
            </p:nvSpPr>
            <p:spPr>
              <a:xfrm>
                <a:off x="4000496" y="4000504"/>
                <a:ext cx="928694" cy="1000132"/>
              </a:xfrm>
              <a:prstGeom prst="ellipse">
                <a:avLst/>
              </a:prstGeom>
              <a:solidFill>
                <a:schemeClr val="tx2">
                  <a:lumMod val="60000"/>
                  <a:lumOff val="40000"/>
                  <a:alpha val="32000"/>
                </a:schemeClr>
              </a:solid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437528" y="4471154"/>
                <a:ext cx="54629" cy="58831"/>
              </a:xfrm>
              <a:prstGeom prst="ellipse">
                <a:avLst/>
              </a:prstGeom>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0" y="5000636"/>
              <a:ext cx="1714512" cy="369332"/>
            </a:xfrm>
            <a:prstGeom prst="rect">
              <a:avLst/>
            </a:prstGeom>
            <a:noFill/>
          </p:spPr>
          <p:txBody>
            <a:bodyPr wrap="square" rtlCol="0">
              <a:spAutoFit/>
            </a:bodyPr>
            <a:lstStyle/>
            <a:p>
              <a:r>
                <a:rPr lang="en-US" dirty="0" smtClean="0"/>
                <a:t>Encrypted AP</a:t>
              </a:r>
              <a:endParaRPr lang="en-US" dirty="0"/>
            </a:p>
          </p:txBody>
        </p:sp>
      </p:grpSp>
      <p:grpSp>
        <p:nvGrpSpPr>
          <p:cNvPr id="34" name="Group 33"/>
          <p:cNvGrpSpPr/>
          <p:nvPr/>
        </p:nvGrpSpPr>
        <p:grpSpPr>
          <a:xfrm>
            <a:off x="1285852" y="3357562"/>
            <a:ext cx="2571768" cy="3000396"/>
            <a:chOff x="1285852" y="3357562"/>
            <a:chExt cx="2571768" cy="3000396"/>
          </a:xfrm>
        </p:grpSpPr>
        <p:grpSp>
          <p:nvGrpSpPr>
            <p:cNvPr id="32" name="Group 31"/>
            <p:cNvGrpSpPr/>
            <p:nvPr/>
          </p:nvGrpSpPr>
          <p:grpSpPr>
            <a:xfrm>
              <a:off x="1285852" y="3357562"/>
              <a:ext cx="2571768" cy="3000396"/>
              <a:chOff x="1285852" y="3357562"/>
              <a:chExt cx="2571768" cy="3000396"/>
            </a:xfrm>
          </p:grpSpPr>
          <p:sp>
            <p:nvSpPr>
              <p:cNvPr id="12" name="Oval 11"/>
              <p:cNvSpPr/>
              <p:nvPr/>
            </p:nvSpPr>
            <p:spPr>
              <a:xfrm>
                <a:off x="1285852" y="3357562"/>
                <a:ext cx="2571768" cy="3000396"/>
              </a:xfrm>
              <a:prstGeom prst="ellipse">
                <a:avLst/>
              </a:prstGeom>
              <a:solidFill>
                <a:schemeClr val="accent2">
                  <a:alpha val="32000"/>
                </a:scheme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500298" y="4857760"/>
                <a:ext cx="54629" cy="58831"/>
              </a:xfrm>
              <a:prstGeom prst="ellipse">
                <a:avLst/>
              </a:prstGeom>
              <a:solidFill>
                <a:srgbClr val="C00000"/>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1928794" y="5572140"/>
              <a:ext cx="1714512" cy="646331"/>
            </a:xfrm>
            <a:prstGeom prst="rect">
              <a:avLst/>
            </a:prstGeom>
            <a:noFill/>
          </p:spPr>
          <p:txBody>
            <a:bodyPr wrap="square" rtlCol="0">
              <a:spAutoFit/>
            </a:bodyPr>
            <a:lstStyle/>
            <a:p>
              <a:r>
                <a:rPr lang="en-US" dirty="0" smtClean="0"/>
                <a:t>Unencrypted Access Point</a:t>
              </a:r>
              <a:endParaRPr lang="en-US" dirty="0"/>
            </a:p>
          </p:txBody>
        </p:sp>
      </p:grpSp>
      <p:cxnSp>
        <p:nvCxnSpPr>
          <p:cNvPr id="82" name="Straight Connector 81"/>
          <p:cNvCxnSpPr/>
          <p:nvPr/>
        </p:nvCxnSpPr>
        <p:spPr>
          <a:xfrm flipV="1">
            <a:off x="3643306" y="3071810"/>
            <a:ext cx="428628" cy="71438"/>
          </a:xfrm>
          <a:prstGeom prst="line">
            <a:avLst/>
          </a:prstGeom>
          <a:ln w="889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1858150" y="3357562"/>
            <a:ext cx="1143008" cy="214314"/>
          </a:xfrm>
          <a:prstGeom prst="line">
            <a:avLst/>
          </a:prstGeom>
          <a:ln w="889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43704" y="3643314"/>
            <a:ext cx="847732" cy="152400"/>
          </a:xfrm>
          <a:prstGeom prst="line">
            <a:avLst/>
          </a:prstGeom>
          <a:ln w="889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762" y="5072074"/>
            <a:ext cx="856462" cy="794"/>
          </a:xfrm>
          <a:prstGeom prst="line">
            <a:avLst/>
          </a:prstGeom>
          <a:ln w="889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358084" y="4929198"/>
            <a:ext cx="2571768" cy="500066"/>
          </a:xfrm>
          <a:prstGeom prst="line">
            <a:avLst/>
          </a:prstGeom>
          <a:ln w="889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21" idx="5"/>
          </p:cNvCxnSpPr>
          <p:nvPr/>
        </p:nvCxnSpPr>
        <p:spPr>
          <a:xfrm flipV="1">
            <a:off x="4215604" y="4854170"/>
            <a:ext cx="578376" cy="75028"/>
          </a:xfrm>
          <a:prstGeom prst="line">
            <a:avLst/>
          </a:prstGeom>
          <a:ln w="889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 name="Slide Number Placeholder 34"/>
          <p:cNvSpPr>
            <a:spLocks noGrp="1"/>
          </p:cNvSpPr>
          <p:nvPr>
            <p:ph type="sldNum" sz="quarter" idx="12"/>
          </p:nvPr>
        </p:nvSpPr>
        <p:spPr/>
        <p:txBody>
          <a:bodyPr/>
          <a:lstStyle/>
          <a:p>
            <a:fld id="{BC973F78-22C9-405D-9572-6E89CEC907E2}"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5E-6 -3.94633E-6 C -0.00624 -3.94633E-6 -0.06614 -3.94633E-6 -0.0915 0.00486 C -0.09948 0.00671 -0.10747 0.01226 -0.11494 0.01481 C -0.15764 0.02961 -0.1974 0.05113 -0.23924 0.06778 C -0.2533 0.0738 -0.26823 0.08698 -0.28282 0.08837 C -0.30174 0.08999 -0.32049 0.08999 -0.33959 0.09091 C -0.35365 0.09323 -0.36754 0.09808 -0.38143 0.10364 C -0.38542 0.10502 -0.38907 0.10734 -0.39271 0.10872 C -0.39428 0.10965 -0.39775 0.11127 -0.39775 0.1115 C -0.39983 0.11266 -0.40139 0.11497 -0.40365 0.11636 C -0.40539 0.11751 -0.4073 0.11751 -0.40886 0.11867 C -0.41285 0.12214 -0.41962 0.12862 -0.41962 0.12885 C -0.42691 0.14342 -0.42848 0.14712 -0.43021 0.16401 C -0.43021 0.18113 -0.43004 0.19778 -0.429 0.2149 C -0.42744 0.24682 -0.4191 0.27921 -0.41459 0.3109 C -0.41303 0.32061 -0.41216 0.35254 -0.40712 0.35925 C -0.404 0.36318 -0.39028 0.36919 -0.38542 0.37174 C -0.36893 0.37012 -0.35226 0.36873 -0.33612 0.36665 C -0.32796 0.36526 -0.31198 0.35925 -0.31198 0.35948 C -0.28316 0.34259 -0.24983 0.33773 -0.2191 0.3338 C -0.21424 0.33241 -0.20938 0.3301 -0.20452 0.32871 C -0.19879 0.3264 -0.18646 0.32362 -0.18646 0.32385 C -0.1731 0.31622 -0.15973 0.31229 -0.14619 0.30835 C -0.13195 0.30442 -0.11823 0.29633 -0.10417 0.29286 C -0.0809 0.28777 -0.07395 0.28939 -0.04185 0.28777 C -0.02326 0.28545 -0.02414 0.28615 -0.00729 0.28291 C 0.00174 0.28106 0.01997 0.27782 0.01997 0.27828 C 0.02414 0.27875 0.02865 0.27828 0.03264 0.2806 C 0.0368 0.28291 0.03872 0.29818 0.03975 0.30327 C 0.04341 0.35693 0.05157 0.41152 0.05157 0.46542 " pathEditMode="relative" rAng="0" ptsTypes="fffffffffffffffffffffffffffffA">
                                      <p:cBhvr>
                                        <p:cTn id="18" dur="3000" fill="hold"/>
                                        <p:tgtEl>
                                          <p:spTgt spid="14"/>
                                        </p:tgtEl>
                                        <p:attrNameLst>
                                          <p:attrName>ppt_x</p:attrName>
                                          <p:attrName>ppt_y</p:attrName>
                                        </p:attrNameLst>
                                      </p:cBhvr>
                                      <p:rCtr x="-189" y="233"/>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Mark-and-Sweep</a:t>
            </a:r>
            <a:r>
              <a:rPr lang="en-US" dirty="0" smtClean="0"/>
              <a:t>: </a:t>
            </a:r>
            <a:r>
              <a:rPr lang="en-US" dirty="0" smtClean="0">
                <a:solidFill>
                  <a:srgbClr val="AD331B"/>
                </a:solidFill>
              </a:rPr>
              <a:t>Two Pass Method</a:t>
            </a:r>
            <a:br>
              <a:rPr lang="en-US" dirty="0" smtClean="0">
                <a:solidFill>
                  <a:srgbClr val="AD331B"/>
                </a:solidFill>
              </a:rPr>
            </a:br>
            <a:r>
              <a:rPr lang="en-US" b="1" dirty="0" smtClean="0">
                <a:solidFill>
                  <a:srgbClr val="AD331B"/>
                </a:solidFill>
              </a:rPr>
              <a:t>Between Passes</a:t>
            </a:r>
            <a:endParaRPr lang="en-US" dirty="0">
              <a:solidFill>
                <a:srgbClr val="AD331B"/>
              </a:solidFill>
            </a:endParaRPr>
          </a:p>
        </p:txBody>
      </p:sp>
      <p:sp>
        <p:nvSpPr>
          <p:cNvPr id="3" name="Content Placeholder 2"/>
          <p:cNvSpPr>
            <a:spLocks noGrp="1"/>
          </p:cNvSpPr>
          <p:nvPr>
            <p:ph idx="1"/>
          </p:nvPr>
        </p:nvSpPr>
        <p:spPr>
          <a:xfrm>
            <a:off x="5072066" y="1714488"/>
            <a:ext cx="4071934" cy="4411675"/>
          </a:xfrm>
        </p:spPr>
        <p:txBody>
          <a:bodyPr>
            <a:normAutofit lnSpcReduction="10000"/>
          </a:bodyPr>
          <a:lstStyle/>
          <a:p>
            <a:r>
              <a:rPr lang="en-US" dirty="0" smtClean="0"/>
              <a:t> Prune APs</a:t>
            </a:r>
          </a:p>
          <a:p>
            <a:pPr marL="640080" lvl="1"/>
            <a:r>
              <a:rPr lang="en-US" sz="2400" dirty="0" smtClean="0"/>
              <a:t>Encrypted APs</a:t>
            </a:r>
          </a:p>
          <a:p>
            <a:pPr marL="640080" lvl="1"/>
            <a:r>
              <a:rPr lang="en-US" sz="2400" dirty="0" smtClean="0"/>
              <a:t>APs with low signal strength (Max SNR&lt;20dB)</a:t>
            </a:r>
          </a:p>
          <a:p>
            <a:r>
              <a:rPr lang="en-US" dirty="0" smtClean="0"/>
              <a:t> Path planning</a:t>
            </a:r>
            <a:endParaRPr lang="en-US" dirty="0"/>
          </a:p>
          <a:p>
            <a:pPr marL="640080" lvl="1"/>
            <a:r>
              <a:rPr lang="en-US" sz="2400" dirty="0" smtClean="0"/>
              <a:t>Perform active measurements where the signal was strongest</a:t>
            </a:r>
          </a:p>
          <a:p>
            <a:pPr marL="640080" lvl="1"/>
            <a:r>
              <a:rPr lang="en-US" sz="2400" dirty="0" smtClean="0"/>
              <a:t>Map measurement locations using GPS navigation software</a:t>
            </a:r>
          </a:p>
        </p:txBody>
      </p:sp>
      <p:pic>
        <p:nvPicPr>
          <p:cNvPr id="19" name="Content Placeholder 3"/>
          <p:cNvPicPr>
            <a:picLocks noChangeAspect="1" noChangeArrowheads="1"/>
          </p:cNvPicPr>
          <p:nvPr/>
        </p:nvPicPr>
        <p:blipFill>
          <a:blip r:embed="rId3"/>
          <a:srcRect l="32720" t="45310" r="41993" b="23983"/>
          <a:stretch>
            <a:fillRect/>
          </a:stretch>
        </p:blipFill>
        <p:spPr bwMode="auto">
          <a:xfrm>
            <a:off x="214282" y="1785926"/>
            <a:ext cx="4786346" cy="4429156"/>
          </a:xfrm>
          <a:prstGeom prst="rect">
            <a:avLst/>
          </a:prstGeom>
          <a:noFill/>
          <a:ln w="9525">
            <a:noFill/>
            <a:miter lim="800000"/>
            <a:headEnd/>
            <a:tailEnd/>
          </a:ln>
          <a:effectLst/>
        </p:spPr>
      </p:pic>
      <p:grpSp>
        <p:nvGrpSpPr>
          <p:cNvPr id="20" name="Group 19"/>
          <p:cNvGrpSpPr/>
          <p:nvPr/>
        </p:nvGrpSpPr>
        <p:grpSpPr>
          <a:xfrm>
            <a:off x="428596" y="2714620"/>
            <a:ext cx="1214446" cy="1428760"/>
            <a:chOff x="1785918" y="1428736"/>
            <a:chExt cx="1214446" cy="1214446"/>
          </a:xfrm>
        </p:grpSpPr>
        <p:sp>
          <p:nvSpPr>
            <p:cNvPr id="21" name="Oval 20"/>
            <p:cNvSpPr/>
            <p:nvPr/>
          </p:nvSpPr>
          <p:spPr>
            <a:xfrm>
              <a:off x="1785918" y="1428736"/>
              <a:ext cx="1214446" cy="1214446"/>
            </a:xfrm>
            <a:prstGeom prst="ellipse">
              <a:avLst/>
            </a:prstGeom>
            <a:solidFill>
              <a:schemeClr val="accent2">
                <a:alpha val="32000"/>
              </a:schemeClr>
            </a:solid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357422" y="2000240"/>
              <a:ext cx="71438" cy="71438"/>
            </a:xfrm>
            <a:prstGeom prst="ellipse">
              <a:avLst/>
            </a:prstGeom>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286116" y="2143116"/>
            <a:ext cx="928694" cy="1000132"/>
            <a:chOff x="1785918" y="1428736"/>
            <a:chExt cx="1214446" cy="1214446"/>
          </a:xfrm>
        </p:grpSpPr>
        <p:sp>
          <p:nvSpPr>
            <p:cNvPr id="24" name="Oval 23"/>
            <p:cNvSpPr/>
            <p:nvPr/>
          </p:nvSpPr>
          <p:spPr>
            <a:xfrm>
              <a:off x="1785918" y="1428736"/>
              <a:ext cx="1214446" cy="1214446"/>
            </a:xfrm>
            <a:prstGeom prst="ellipse">
              <a:avLst/>
            </a:prstGeom>
            <a:solidFill>
              <a:schemeClr val="accent2">
                <a:alpha val="32000"/>
              </a:schemeClr>
            </a:solid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357422" y="2000240"/>
              <a:ext cx="71438" cy="71438"/>
            </a:xfrm>
            <a:prstGeom prst="ellipse">
              <a:avLst/>
            </a:prstGeom>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Content Placeholder 3"/>
          <p:cNvPicPr>
            <a:picLocks noChangeAspect="1" noChangeArrowheads="1"/>
          </p:cNvPicPr>
          <p:nvPr/>
        </p:nvPicPr>
        <p:blipFill>
          <a:blip r:embed="rId3"/>
          <a:srcRect l="32720" t="45310" r="41993" b="23983"/>
          <a:stretch>
            <a:fillRect/>
          </a:stretch>
        </p:blipFill>
        <p:spPr bwMode="auto">
          <a:xfrm>
            <a:off x="214282" y="1785926"/>
            <a:ext cx="4786346" cy="4429156"/>
          </a:xfrm>
          <a:prstGeom prst="rect">
            <a:avLst/>
          </a:prstGeom>
          <a:noFill/>
          <a:ln w="9525">
            <a:noFill/>
            <a:miter lim="800000"/>
            <a:headEnd/>
            <a:tailEnd/>
          </a:ln>
          <a:effectLst/>
        </p:spPr>
      </p:pic>
      <p:grpSp>
        <p:nvGrpSpPr>
          <p:cNvPr id="18" name="Group 17"/>
          <p:cNvGrpSpPr/>
          <p:nvPr/>
        </p:nvGrpSpPr>
        <p:grpSpPr>
          <a:xfrm>
            <a:off x="3286116" y="2143116"/>
            <a:ext cx="928694" cy="1000132"/>
            <a:chOff x="1785918" y="1428736"/>
            <a:chExt cx="1214446" cy="1214446"/>
          </a:xfrm>
        </p:grpSpPr>
        <p:sp>
          <p:nvSpPr>
            <p:cNvPr id="29" name="Oval 28"/>
            <p:cNvSpPr/>
            <p:nvPr/>
          </p:nvSpPr>
          <p:spPr>
            <a:xfrm>
              <a:off x="1785918" y="1428736"/>
              <a:ext cx="1214446" cy="1214446"/>
            </a:xfrm>
            <a:prstGeom prst="ellipse">
              <a:avLst/>
            </a:prstGeom>
            <a:solidFill>
              <a:schemeClr val="accent2">
                <a:alpha val="32000"/>
              </a:scheme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357422" y="2000240"/>
              <a:ext cx="71438" cy="71438"/>
            </a:xfrm>
            <a:prstGeom prst="ellipse">
              <a:avLst/>
            </a:prstGeom>
            <a:solidFill>
              <a:srgbClr val="C00000"/>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857620" y="4000504"/>
            <a:ext cx="1714512" cy="1000132"/>
            <a:chOff x="3857620" y="4000504"/>
            <a:chExt cx="1714512" cy="1000132"/>
          </a:xfrm>
        </p:grpSpPr>
        <p:grpSp>
          <p:nvGrpSpPr>
            <p:cNvPr id="35" name="Group 34"/>
            <p:cNvGrpSpPr/>
            <p:nvPr/>
          </p:nvGrpSpPr>
          <p:grpSpPr>
            <a:xfrm>
              <a:off x="4000496" y="4000504"/>
              <a:ext cx="928694" cy="1000132"/>
              <a:chOff x="4000496" y="4000504"/>
              <a:chExt cx="928694" cy="1000132"/>
            </a:xfrm>
          </p:grpSpPr>
          <p:sp>
            <p:nvSpPr>
              <p:cNvPr id="36" name="Oval 35"/>
              <p:cNvSpPr/>
              <p:nvPr/>
            </p:nvSpPr>
            <p:spPr>
              <a:xfrm>
                <a:off x="4000496" y="4000504"/>
                <a:ext cx="928694" cy="1000132"/>
              </a:xfrm>
              <a:prstGeom prst="ellipse">
                <a:avLst/>
              </a:prstGeom>
              <a:solidFill>
                <a:schemeClr val="tx2">
                  <a:lumMod val="60000"/>
                  <a:lumOff val="40000"/>
                  <a:alpha val="32000"/>
                </a:schemeClr>
              </a:solid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437528" y="4471154"/>
                <a:ext cx="54629" cy="58831"/>
              </a:xfrm>
              <a:prstGeom prst="ellipse">
                <a:avLst/>
              </a:prstGeom>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3857620" y="4429132"/>
              <a:ext cx="1714512" cy="369332"/>
            </a:xfrm>
            <a:prstGeom prst="rect">
              <a:avLst/>
            </a:prstGeom>
            <a:noFill/>
          </p:spPr>
          <p:txBody>
            <a:bodyPr wrap="square" rtlCol="0">
              <a:spAutoFit/>
            </a:bodyPr>
            <a:lstStyle/>
            <a:p>
              <a:r>
                <a:rPr lang="en-US" dirty="0" smtClean="0"/>
                <a:t>Encrypted AP</a:t>
              </a:r>
              <a:endParaRPr lang="en-US" dirty="0"/>
            </a:p>
          </p:txBody>
        </p:sp>
      </p:grpSp>
      <p:sp>
        <p:nvSpPr>
          <p:cNvPr id="42" name="Multiply 41"/>
          <p:cNvSpPr/>
          <p:nvPr/>
        </p:nvSpPr>
        <p:spPr>
          <a:xfrm>
            <a:off x="2214546" y="4857760"/>
            <a:ext cx="428628" cy="42862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y 43"/>
          <p:cNvSpPr/>
          <p:nvPr/>
        </p:nvSpPr>
        <p:spPr>
          <a:xfrm>
            <a:off x="928662" y="3571876"/>
            <a:ext cx="428628" cy="42862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0" y="4572008"/>
            <a:ext cx="1714512" cy="1000132"/>
            <a:chOff x="0" y="4572008"/>
            <a:chExt cx="1714512" cy="1000132"/>
          </a:xfrm>
        </p:grpSpPr>
        <p:grpSp>
          <p:nvGrpSpPr>
            <p:cNvPr id="38" name="Group 37"/>
            <p:cNvGrpSpPr/>
            <p:nvPr/>
          </p:nvGrpSpPr>
          <p:grpSpPr>
            <a:xfrm>
              <a:off x="214282" y="4572008"/>
              <a:ext cx="928694" cy="1000132"/>
              <a:chOff x="4000496" y="4000504"/>
              <a:chExt cx="928694" cy="1000132"/>
            </a:xfrm>
          </p:grpSpPr>
          <p:sp>
            <p:nvSpPr>
              <p:cNvPr id="39" name="Oval 38"/>
              <p:cNvSpPr/>
              <p:nvPr/>
            </p:nvSpPr>
            <p:spPr>
              <a:xfrm>
                <a:off x="4000496" y="4000504"/>
                <a:ext cx="928694" cy="1000132"/>
              </a:xfrm>
              <a:prstGeom prst="ellipse">
                <a:avLst/>
              </a:prstGeom>
              <a:solidFill>
                <a:schemeClr val="tx2">
                  <a:lumMod val="60000"/>
                  <a:lumOff val="40000"/>
                  <a:alpha val="32000"/>
                </a:schemeClr>
              </a:solid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437528" y="4471154"/>
                <a:ext cx="54629" cy="58831"/>
              </a:xfrm>
              <a:prstGeom prst="ellipse">
                <a:avLst/>
              </a:prstGeom>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0" y="5072074"/>
              <a:ext cx="1714512" cy="369332"/>
            </a:xfrm>
            <a:prstGeom prst="rect">
              <a:avLst/>
            </a:prstGeom>
            <a:noFill/>
          </p:spPr>
          <p:txBody>
            <a:bodyPr wrap="square" rtlCol="0">
              <a:spAutoFit/>
            </a:bodyPr>
            <a:lstStyle/>
            <a:p>
              <a:r>
                <a:rPr lang="en-US" dirty="0" smtClean="0"/>
                <a:t>Encrypted AP</a:t>
              </a:r>
              <a:endParaRPr lang="en-US" dirty="0"/>
            </a:p>
          </p:txBody>
        </p:sp>
      </p:grpSp>
      <p:grpSp>
        <p:nvGrpSpPr>
          <p:cNvPr id="43" name="Group 42"/>
          <p:cNvGrpSpPr/>
          <p:nvPr/>
        </p:nvGrpSpPr>
        <p:grpSpPr>
          <a:xfrm>
            <a:off x="428596" y="2714620"/>
            <a:ext cx="1214446" cy="1428760"/>
            <a:chOff x="1785918" y="1428736"/>
            <a:chExt cx="1214446" cy="1214446"/>
          </a:xfrm>
        </p:grpSpPr>
        <p:sp>
          <p:nvSpPr>
            <p:cNvPr id="47" name="Oval 46"/>
            <p:cNvSpPr/>
            <p:nvPr/>
          </p:nvSpPr>
          <p:spPr>
            <a:xfrm>
              <a:off x="1785918" y="1428736"/>
              <a:ext cx="1214446" cy="1214446"/>
            </a:xfrm>
            <a:prstGeom prst="ellipse">
              <a:avLst/>
            </a:prstGeom>
            <a:solidFill>
              <a:schemeClr val="accent2">
                <a:alpha val="32000"/>
              </a:scheme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357422" y="2000240"/>
              <a:ext cx="45719" cy="38861"/>
            </a:xfrm>
            <a:prstGeom prst="ellipse">
              <a:avLst/>
            </a:prstGeom>
            <a:solidFill>
              <a:srgbClr val="C00000"/>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1285852" y="3357562"/>
            <a:ext cx="2571768" cy="3000396"/>
            <a:chOff x="1285852" y="3429000"/>
            <a:chExt cx="2571768" cy="3000396"/>
          </a:xfrm>
        </p:grpSpPr>
        <p:grpSp>
          <p:nvGrpSpPr>
            <p:cNvPr id="51" name="Group 50"/>
            <p:cNvGrpSpPr/>
            <p:nvPr/>
          </p:nvGrpSpPr>
          <p:grpSpPr>
            <a:xfrm>
              <a:off x="1285852" y="3429000"/>
              <a:ext cx="2571768" cy="3000396"/>
              <a:chOff x="1285852" y="3429000"/>
              <a:chExt cx="2571768" cy="3000396"/>
            </a:xfrm>
          </p:grpSpPr>
          <p:sp>
            <p:nvSpPr>
              <p:cNvPr id="52" name="Oval 51"/>
              <p:cNvSpPr/>
              <p:nvPr/>
            </p:nvSpPr>
            <p:spPr>
              <a:xfrm>
                <a:off x="1285852" y="3429000"/>
                <a:ext cx="2571768" cy="3000396"/>
              </a:xfrm>
              <a:prstGeom prst="ellipse">
                <a:avLst/>
              </a:prstGeom>
              <a:solidFill>
                <a:schemeClr val="accent2">
                  <a:alpha val="32000"/>
                </a:schemeClr>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500298" y="4941805"/>
                <a:ext cx="54629" cy="58831"/>
              </a:xfrm>
              <a:prstGeom prst="ellipse">
                <a:avLst/>
              </a:prstGeom>
              <a:solidFill>
                <a:srgbClr val="C00000"/>
              </a:solidFill>
              <a:ln>
                <a:solidFill>
                  <a:srgbClr val="C0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p:cNvSpPr txBox="1"/>
            <p:nvPr/>
          </p:nvSpPr>
          <p:spPr>
            <a:xfrm>
              <a:off x="1928794" y="5497313"/>
              <a:ext cx="1714512" cy="646331"/>
            </a:xfrm>
            <a:prstGeom prst="rect">
              <a:avLst/>
            </a:prstGeom>
            <a:noFill/>
          </p:spPr>
          <p:txBody>
            <a:bodyPr wrap="square" rtlCol="0">
              <a:spAutoFit/>
            </a:bodyPr>
            <a:lstStyle/>
            <a:p>
              <a:r>
                <a:rPr lang="en-US" dirty="0" smtClean="0"/>
                <a:t>Unencrypted Access Point</a:t>
              </a:r>
              <a:endParaRPr lang="en-US" dirty="0"/>
            </a:p>
          </p:txBody>
        </p:sp>
      </p:grpSp>
      <p:sp>
        <p:nvSpPr>
          <p:cNvPr id="49" name="Slide Number Placeholder 48"/>
          <p:cNvSpPr>
            <a:spLocks noGrp="1"/>
          </p:cNvSpPr>
          <p:nvPr>
            <p:ph type="sldNum" sz="quarter" idx="12"/>
          </p:nvPr>
        </p:nvSpPr>
        <p:spPr/>
        <p:txBody>
          <a:bodyPr/>
          <a:lstStyle/>
          <a:p>
            <a:fld id="{BC973F78-22C9-405D-9572-6E89CEC907E2}"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6"/>
                                        </p:tgtEl>
                                      </p:cBhvr>
                                    </p:animEffect>
                                    <p:set>
                                      <p:cBhvr>
                                        <p:cTn id="7" dur="1" fill="hold">
                                          <p:stCondLst>
                                            <p:cond delay="1999"/>
                                          </p:stCondLst>
                                        </p:cTn>
                                        <p:tgtEl>
                                          <p:spTgt spid="4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56"/>
                                        </p:tgtEl>
                                      </p:cBhvr>
                                    </p:animEffect>
                                    <p:set>
                                      <p:cBhvr>
                                        <p:cTn id="10" dur="1" fill="hold">
                                          <p:stCondLst>
                                            <p:cond delay="1999"/>
                                          </p:stCondLst>
                                        </p:cTn>
                                        <p:tgtEl>
                                          <p:spTgt spid="5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2000"/>
                                        <p:tgtEl>
                                          <p:spTgt spid="18"/>
                                        </p:tgtEl>
                                      </p:cBhvr>
                                    </p:animEffect>
                                    <p:set>
                                      <p:cBhvr>
                                        <p:cTn id="15" dur="1" fill="hold">
                                          <p:stCondLst>
                                            <p:cond delay="19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Mark-and-Sweep</a:t>
            </a:r>
            <a:r>
              <a:rPr lang="en-US" dirty="0" smtClean="0">
                <a:solidFill>
                  <a:srgbClr val="AD331B"/>
                </a:solidFill>
              </a:rPr>
              <a:t>: Two Pass Method</a:t>
            </a:r>
            <a:br>
              <a:rPr lang="en-US" dirty="0" smtClean="0">
                <a:solidFill>
                  <a:srgbClr val="AD331B"/>
                </a:solidFill>
              </a:rPr>
            </a:br>
            <a:r>
              <a:rPr lang="en-US" b="1" dirty="0" smtClean="0">
                <a:solidFill>
                  <a:srgbClr val="AD331B"/>
                </a:solidFill>
              </a:rPr>
              <a:t>Second Pass</a:t>
            </a:r>
            <a:endParaRPr lang="en-US" b="1" dirty="0">
              <a:solidFill>
                <a:srgbClr val="AD331B"/>
              </a:solidFill>
            </a:endParaRPr>
          </a:p>
        </p:txBody>
      </p:sp>
      <p:sp>
        <p:nvSpPr>
          <p:cNvPr id="5" name="Content Placeholder 4"/>
          <p:cNvSpPr>
            <a:spLocks noGrp="1"/>
          </p:cNvSpPr>
          <p:nvPr>
            <p:ph idx="1"/>
          </p:nvPr>
        </p:nvSpPr>
        <p:spPr>
          <a:xfrm>
            <a:off x="5072066" y="1785926"/>
            <a:ext cx="3929058" cy="4525963"/>
          </a:xfrm>
        </p:spPr>
        <p:txBody>
          <a:bodyPr/>
          <a:lstStyle/>
          <a:p>
            <a:r>
              <a:rPr lang="en-US" dirty="0" smtClean="0"/>
              <a:t> </a:t>
            </a:r>
            <a:r>
              <a:rPr lang="en-US" sz="2800" dirty="0" smtClean="0"/>
              <a:t>Active measurement</a:t>
            </a:r>
            <a:endParaRPr lang="en-US" sz="2400" dirty="0" smtClean="0"/>
          </a:p>
          <a:p>
            <a:pPr lvl="1"/>
            <a:r>
              <a:rPr lang="en-US" sz="2400" dirty="0" smtClean="0"/>
              <a:t>Types of NATs</a:t>
            </a:r>
          </a:p>
          <a:p>
            <a:pPr lvl="1"/>
            <a:r>
              <a:rPr lang="en-US" sz="2400" dirty="0" smtClean="0"/>
              <a:t>DNS</a:t>
            </a:r>
          </a:p>
          <a:p>
            <a:pPr lvl="1"/>
            <a:r>
              <a:rPr lang="en-US" sz="2400" dirty="0" err="1" smtClean="0"/>
              <a:t>Traceroute</a:t>
            </a:r>
            <a:endParaRPr lang="en-US" sz="2400" dirty="0" smtClean="0"/>
          </a:p>
          <a:p>
            <a:pPr lvl="1"/>
            <a:r>
              <a:rPr lang="en-US" sz="2400" dirty="0" smtClean="0"/>
              <a:t>UDP throughput</a:t>
            </a:r>
          </a:p>
          <a:p>
            <a:pPr lvl="1"/>
            <a:r>
              <a:rPr lang="en-US" sz="2400" dirty="0" smtClean="0"/>
              <a:t>Etc.</a:t>
            </a:r>
          </a:p>
        </p:txBody>
      </p:sp>
      <p:pic>
        <p:nvPicPr>
          <p:cNvPr id="14" name="Content Placeholder 3"/>
          <p:cNvPicPr>
            <a:picLocks noChangeAspect="1" noChangeArrowheads="1"/>
          </p:cNvPicPr>
          <p:nvPr/>
        </p:nvPicPr>
        <p:blipFill>
          <a:blip r:embed="rId3"/>
          <a:srcRect l="32720" t="45310" r="41993" b="23983"/>
          <a:stretch>
            <a:fillRect/>
          </a:stretch>
        </p:blipFill>
        <p:spPr bwMode="auto">
          <a:xfrm>
            <a:off x="214282" y="1785926"/>
            <a:ext cx="4786346" cy="4429156"/>
          </a:xfrm>
          <a:prstGeom prst="rect">
            <a:avLst/>
          </a:prstGeom>
          <a:noFill/>
          <a:ln w="9525">
            <a:noFill/>
            <a:miter lim="800000"/>
            <a:headEnd/>
            <a:tailEnd/>
          </a:ln>
          <a:effectLst/>
        </p:spPr>
      </p:pic>
      <p:grpSp>
        <p:nvGrpSpPr>
          <p:cNvPr id="15" name="Group 14"/>
          <p:cNvGrpSpPr/>
          <p:nvPr/>
        </p:nvGrpSpPr>
        <p:grpSpPr>
          <a:xfrm>
            <a:off x="428596" y="2714620"/>
            <a:ext cx="1214446" cy="1428760"/>
            <a:chOff x="1785918" y="1428736"/>
            <a:chExt cx="1214446" cy="1214446"/>
          </a:xfrm>
        </p:grpSpPr>
        <p:sp>
          <p:nvSpPr>
            <p:cNvPr id="16" name="Oval 15"/>
            <p:cNvSpPr/>
            <p:nvPr/>
          </p:nvSpPr>
          <p:spPr>
            <a:xfrm>
              <a:off x="1785918" y="1428736"/>
              <a:ext cx="1214446" cy="1214446"/>
            </a:xfrm>
            <a:prstGeom prst="ellipse">
              <a:avLst/>
            </a:prstGeom>
            <a:solidFill>
              <a:schemeClr val="accent2">
                <a:alpha val="32000"/>
              </a:schemeClr>
            </a:solid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357422" y="2000240"/>
              <a:ext cx="71438" cy="71438"/>
            </a:xfrm>
            <a:prstGeom prst="ellipse">
              <a:avLst/>
            </a:prstGeom>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3286116" y="2143116"/>
            <a:ext cx="928694" cy="1000132"/>
            <a:chOff x="1785918" y="1428736"/>
            <a:chExt cx="1214446" cy="1214446"/>
          </a:xfrm>
        </p:grpSpPr>
        <p:sp>
          <p:nvSpPr>
            <p:cNvPr id="19" name="Oval 18"/>
            <p:cNvSpPr/>
            <p:nvPr/>
          </p:nvSpPr>
          <p:spPr>
            <a:xfrm>
              <a:off x="1785918" y="1428736"/>
              <a:ext cx="1214446" cy="1214446"/>
            </a:xfrm>
            <a:prstGeom prst="ellipse">
              <a:avLst/>
            </a:prstGeom>
            <a:solidFill>
              <a:schemeClr val="accent2">
                <a:alpha val="32000"/>
              </a:schemeClr>
            </a:solidFill>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357422" y="2000240"/>
              <a:ext cx="71438" cy="71438"/>
            </a:xfrm>
            <a:prstGeom prst="ellipse">
              <a:avLst/>
            </a:prstGeom>
            <a:ln>
              <a:solidFill>
                <a:schemeClr val="accent1">
                  <a:shade val="50000"/>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Content Placeholder 3"/>
          <p:cNvPicPr>
            <a:picLocks noChangeAspect="1" noChangeArrowheads="1"/>
          </p:cNvPicPr>
          <p:nvPr/>
        </p:nvPicPr>
        <p:blipFill>
          <a:blip r:embed="rId3"/>
          <a:srcRect l="32720" t="45310" r="41993" b="23983"/>
          <a:stretch>
            <a:fillRect/>
          </a:stretch>
        </p:blipFill>
        <p:spPr bwMode="auto">
          <a:xfrm>
            <a:off x="214282" y="1785926"/>
            <a:ext cx="4786346" cy="4429156"/>
          </a:xfrm>
          <a:prstGeom prst="rect">
            <a:avLst/>
          </a:prstGeom>
          <a:noFill/>
          <a:ln w="9525">
            <a:noFill/>
            <a:miter lim="800000"/>
            <a:headEnd/>
            <a:tailEnd/>
          </a:ln>
          <a:effectLst/>
        </p:spPr>
      </p:pic>
      <p:grpSp>
        <p:nvGrpSpPr>
          <p:cNvPr id="35" name="Group 34"/>
          <p:cNvGrpSpPr/>
          <p:nvPr/>
        </p:nvGrpSpPr>
        <p:grpSpPr>
          <a:xfrm>
            <a:off x="428596" y="2714620"/>
            <a:ext cx="1214446" cy="1428760"/>
            <a:chOff x="1785918" y="1428736"/>
            <a:chExt cx="1214446" cy="1214446"/>
          </a:xfrm>
          <a:solidFill>
            <a:schemeClr val="accent2">
              <a:alpha val="11000"/>
            </a:schemeClr>
          </a:solidFill>
        </p:grpSpPr>
        <p:sp>
          <p:nvSpPr>
            <p:cNvPr id="36" name="Oval 35"/>
            <p:cNvSpPr/>
            <p:nvPr/>
          </p:nvSpPr>
          <p:spPr>
            <a:xfrm>
              <a:off x="1785918" y="1428736"/>
              <a:ext cx="1214446" cy="1214446"/>
            </a:xfrm>
            <a:prstGeom prst="ellipse">
              <a:avLst/>
            </a:prstGeom>
            <a:grpFill/>
            <a:ln>
              <a:solidFill>
                <a:srgbClr val="C00000">
                  <a:alpha val="1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357422" y="2000240"/>
              <a:ext cx="71438" cy="71438"/>
            </a:xfrm>
            <a:prstGeom prst="ellipse">
              <a:avLst/>
            </a:prstGeom>
            <a:solidFill>
              <a:srgbClr val="C00000"/>
            </a:solidFill>
            <a:ln>
              <a:solidFill>
                <a:srgbClr val="C00000">
                  <a:alpha val="1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Picture 2" descr="C:\Users\Dongsu\AppData\Local\Microsoft\Windows\Temporary Internet Files\Content.IE5\DRNWYDJP\MCj04241880000[1].wmf"/>
          <p:cNvPicPr>
            <a:picLocks noChangeAspect="1" noChangeArrowheads="1"/>
          </p:cNvPicPr>
          <p:nvPr/>
        </p:nvPicPr>
        <p:blipFill>
          <a:blip r:embed="rId4"/>
          <a:srcRect/>
          <a:stretch>
            <a:fillRect/>
          </a:stretch>
        </p:blipFill>
        <p:spPr bwMode="auto">
          <a:xfrm>
            <a:off x="4357686" y="2786058"/>
            <a:ext cx="719740" cy="522289"/>
          </a:xfrm>
          <a:prstGeom prst="rect">
            <a:avLst/>
          </a:prstGeom>
          <a:noFill/>
        </p:spPr>
      </p:pic>
      <p:sp>
        <p:nvSpPr>
          <p:cNvPr id="51" name="Multiply 50"/>
          <p:cNvSpPr/>
          <p:nvPr/>
        </p:nvSpPr>
        <p:spPr>
          <a:xfrm>
            <a:off x="2428860" y="5000636"/>
            <a:ext cx="285752" cy="28575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928662" y="3500438"/>
            <a:ext cx="285752" cy="28575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285852" y="3357562"/>
            <a:ext cx="2571768" cy="3000396"/>
          </a:xfrm>
          <a:prstGeom prst="ellipse">
            <a:avLst/>
          </a:prstGeom>
          <a:solidFill>
            <a:schemeClr val="accent2">
              <a:alpha val="10000"/>
            </a:schemeClr>
          </a:solidFill>
          <a:ln>
            <a:solidFill>
              <a:srgbClr val="C00000">
                <a:alpha val="1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500298" y="4857760"/>
            <a:ext cx="54629" cy="58831"/>
          </a:xfrm>
          <a:prstGeom prst="ellipse">
            <a:avLst/>
          </a:prstGeom>
          <a:solidFill>
            <a:srgbClr val="C00000"/>
          </a:solidFill>
          <a:ln>
            <a:solidFill>
              <a:srgbClr val="C00000">
                <a:alpha val="3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20"/>
          <p:cNvSpPr>
            <a:spLocks noGrp="1"/>
          </p:cNvSpPr>
          <p:nvPr>
            <p:ph type="sldNum" sz="quarter" idx="12"/>
          </p:nvPr>
        </p:nvSpPr>
        <p:spPr/>
        <p:txBody>
          <a:bodyPr/>
          <a:lstStyle/>
          <a:p>
            <a:fld id="{BC973F78-22C9-405D-9572-6E89CEC907E2}" type="slidenum">
              <a:rPr lang="en-US" smtClean="0"/>
              <a:pPr/>
              <a:t>7</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358 0.00209 C -0.06198 0.00695 -0.08056 0.01088 -0.09913 0.01505 C -0.11563 0.01875 -0.13229 0.02848 -0.14913 0.02986 C -0.16024 0.03079 -0.17136 0.03102 -0.18247 0.03172 C -0.19219 0.03426 -0.20191 0.03727 -0.21181 0.03912 C -0.22292 0.04514 -0.2342 0.05162 -0.24636 0.05394 C -0.25642 0.06297 -0.27327 0.06482 -0.28524 0.0669 C -0.29965 0.07454 -0.31597 0.07848 -0.33108 0.08357 C -0.34115 0.08681 -0.35122 0.09236 -0.36163 0.09283 C -0.37222 0.09329 -0.38299 0.09283 -0.39358 0.09283 " pathEditMode="relative" ptsTypes="fffffffffA">
                                      <p:cBhvr>
                                        <p:cTn id="6" dur="2000" fill="hold"/>
                                        <p:tgtEl>
                                          <p:spTgt spid="44"/>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nodeType="afterEffect">
                                  <p:stCondLst>
                                    <p:cond delay="1000"/>
                                  </p:stCondLst>
                                  <p:childTnLst>
                                    <p:animMotion origin="layout" path="M -0.39358 0.09283 C -0.40417 0.09746 -0.41302 0.1044 -0.42413 0.10764 C -0.42917 0.10927 -0.43177 0.1095 -0.43663 0.11135 C -0.43941 0.11251 -0.44497 0.11505 -0.44497 0.11505 C -0.45174 0.12408 -0.45313 0.1301 -0.45469 0.14283 C -0.45382 0.16945 -0.45399 0.20255 -0.44219 0.22616 C -0.4342 0.26899 -0.44427 0.31598 -0.43385 0.35764 C -0.41927 0.35371 -0.40764 0.34352 -0.39358 0.33727 C -0.38958 0.33542 -0.38524 0.33565 -0.38108 0.33542 C -0.36441 0.3345 -0.34774 0.33427 -0.33108 0.33357 C -0.30608 0.32686 -0.28108 0.31991 -0.25608 0.3132 C -0.24844 0.31112 -0.23142 0.30394 -0.22413 0.30394 " pathEditMode="relative" ptsTypes="fffffffffffA">
                                      <p:cBhvr>
                                        <p:cTn id="9" dur="2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D331B"/>
                </a:solidFill>
              </a:rPr>
              <a:t>Benefits of </a:t>
            </a:r>
            <a:r>
              <a:rPr lang="en-US" b="1" dirty="0" smtClean="0"/>
              <a:t>Mark-and-Sweep</a:t>
            </a:r>
            <a:endParaRPr lang="en-US" b="1" dirty="0"/>
          </a:p>
        </p:txBody>
      </p:sp>
      <p:sp>
        <p:nvSpPr>
          <p:cNvPr id="3" name="Content Placeholder 2"/>
          <p:cNvSpPr>
            <a:spLocks noGrp="1"/>
          </p:cNvSpPr>
          <p:nvPr>
            <p:ph idx="1"/>
          </p:nvPr>
        </p:nvSpPr>
        <p:spPr>
          <a:xfrm>
            <a:off x="500034" y="1643050"/>
            <a:ext cx="8229600" cy="4697427"/>
          </a:xfrm>
        </p:spPr>
        <p:txBody>
          <a:bodyPr/>
          <a:lstStyle/>
          <a:p>
            <a:r>
              <a:rPr lang="en-US" dirty="0" smtClean="0"/>
              <a:t> Saves time spent in active measurement</a:t>
            </a:r>
          </a:p>
          <a:p>
            <a:r>
              <a:rPr lang="en-US" dirty="0" smtClean="0"/>
              <a:t> Provides accuracy in throughput</a:t>
            </a:r>
          </a:p>
          <a:p>
            <a:pPr lvl="1">
              <a:buNone/>
            </a:pPr>
            <a:endParaRPr lang="en-US" dirty="0" smtClean="0"/>
          </a:p>
        </p:txBody>
      </p:sp>
      <p:graphicFrame>
        <p:nvGraphicFramePr>
          <p:cNvPr id="4" name="Table 3"/>
          <p:cNvGraphicFramePr>
            <a:graphicFrameLocks noGrp="1"/>
          </p:cNvGraphicFramePr>
          <p:nvPr/>
        </p:nvGraphicFramePr>
        <p:xfrm>
          <a:off x="285720" y="3143248"/>
          <a:ext cx="8572559" cy="3000395"/>
        </p:xfrm>
        <a:graphic>
          <a:graphicData uri="http://schemas.openxmlformats.org/drawingml/2006/table">
            <a:tbl>
              <a:tblPr firstRow="1" bandRow="1">
                <a:tableStyleId>{3B4B98B0-60AC-42C2-AFA5-B58CD77FA1E5}</a:tableStyleId>
              </a:tblPr>
              <a:tblGrid>
                <a:gridCol w="3429024"/>
                <a:gridCol w="2714644"/>
                <a:gridCol w="1143008"/>
                <a:gridCol w="1285883"/>
              </a:tblGrid>
              <a:tr h="1039470">
                <a:tc>
                  <a:txBody>
                    <a:bodyPr/>
                    <a:lstStyle/>
                    <a:p>
                      <a:r>
                        <a:rPr lang="en-US" dirty="0" smtClean="0"/>
                        <a:t>Methods</a:t>
                      </a:r>
                      <a:endParaRPr lang="en-US" dirty="0"/>
                    </a:p>
                  </a:txBody>
                  <a:tcPr/>
                </a:tc>
                <a:tc>
                  <a:txBody>
                    <a:bodyPr/>
                    <a:lstStyle/>
                    <a:p>
                      <a:pPr algn="ctr"/>
                      <a:r>
                        <a:rPr lang="en-US" dirty="0" smtClean="0"/>
                        <a:t>Time spent</a:t>
                      </a:r>
                      <a:r>
                        <a:rPr lang="en-US" baseline="0" dirty="0" smtClean="0"/>
                        <a:t> in active measurement</a:t>
                      </a:r>
                    </a:p>
                    <a:p>
                      <a:pPr algn="ctr"/>
                      <a:r>
                        <a:rPr lang="en-US" baseline="0" dirty="0" smtClean="0"/>
                        <a:t>(Normalized)</a:t>
                      </a:r>
                    </a:p>
                  </a:txBody>
                  <a:tcPr/>
                </a:tc>
                <a:tc>
                  <a:txBody>
                    <a:bodyPr/>
                    <a:lstStyle/>
                    <a:p>
                      <a:pPr algn="ctr"/>
                      <a:r>
                        <a:rPr lang="en-US" dirty="0" smtClean="0"/>
                        <a:t># APs</a:t>
                      </a:r>
                      <a:r>
                        <a:rPr lang="en-US" baseline="0" dirty="0" smtClean="0"/>
                        <a:t> measured</a:t>
                      </a:r>
                      <a:endParaRPr lang="en-US" dirty="0"/>
                    </a:p>
                  </a:txBody>
                  <a:tcPr/>
                </a:tc>
                <a:tc>
                  <a:txBody>
                    <a:bodyPr/>
                    <a:lstStyle/>
                    <a:p>
                      <a:pPr algn="ctr"/>
                      <a:r>
                        <a:rPr lang="en-US" dirty="0" smtClean="0"/>
                        <a:t>Average</a:t>
                      </a:r>
                      <a:r>
                        <a:rPr lang="en-US" baseline="0" dirty="0" smtClean="0"/>
                        <a:t> </a:t>
                      </a:r>
                      <a:r>
                        <a:rPr lang="en-US" baseline="0" dirty="0" err="1" smtClean="0"/>
                        <a:t>xput</a:t>
                      </a:r>
                      <a:endParaRPr lang="en-US" dirty="0"/>
                    </a:p>
                  </a:txBody>
                  <a:tcPr/>
                </a:tc>
              </a:tr>
              <a:tr h="450437">
                <a:tc>
                  <a:txBody>
                    <a:bodyPr/>
                    <a:lstStyle/>
                    <a:p>
                      <a:r>
                        <a:rPr lang="en-US" sz="2300" b="1" dirty="0" smtClean="0"/>
                        <a:t>Measure-Periodic (75 ft)</a:t>
                      </a:r>
                      <a:endParaRPr lang="en-US" sz="2300" b="1" dirty="0"/>
                    </a:p>
                  </a:txBody>
                  <a:tcPr/>
                </a:tc>
                <a:tc>
                  <a:txBody>
                    <a:bodyPr/>
                    <a:lstStyle/>
                    <a:p>
                      <a:pPr algn="ctr"/>
                      <a:r>
                        <a:rPr lang="en-US" sz="2000" dirty="0" smtClean="0"/>
                        <a:t>6</a:t>
                      </a:r>
                      <a:endParaRPr lang="en-US" sz="2000" dirty="0"/>
                    </a:p>
                  </a:txBody>
                  <a:tcPr/>
                </a:tc>
                <a:tc>
                  <a:txBody>
                    <a:bodyPr/>
                    <a:lstStyle/>
                    <a:p>
                      <a:pPr algn="ctr"/>
                      <a:r>
                        <a:rPr lang="en-US" sz="2000" dirty="0" smtClean="0"/>
                        <a:t>15</a:t>
                      </a:r>
                      <a:endParaRPr lang="en-US" sz="2000" dirty="0"/>
                    </a:p>
                  </a:txBody>
                  <a:tcPr/>
                </a:tc>
                <a:tc>
                  <a:txBody>
                    <a:bodyPr/>
                    <a:lstStyle/>
                    <a:p>
                      <a:pPr algn="ctr"/>
                      <a:r>
                        <a:rPr lang="en-US" sz="2000" dirty="0" smtClean="0"/>
                        <a:t>3.3Mbps</a:t>
                      </a:r>
                      <a:endParaRPr lang="en-US" sz="2000" dirty="0"/>
                    </a:p>
                  </a:txBody>
                  <a:tcPr/>
                </a:tc>
              </a:tr>
              <a:tr h="503496">
                <a:tc>
                  <a:txBody>
                    <a:bodyPr/>
                    <a:lstStyle/>
                    <a:p>
                      <a:r>
                        <a:rPr lang="en-US" sz="2300" b="1" dirty="0" smtClean="0"/>
                        <a:t>Measure-First</a:t>
                      </a:r>
                      <a:endParaRPr lang="en-US" sz="2300" b="1" dirty="0"/>
                    </a:p>
                  </a:txBody>
                  <a:tcPr/>
                </a:tc>
                <a:tc>
                  <a:txBody>
                    <a:bodyPr/>
                    <a:lstStyle/>
                    <a:p>
                      <a:pPr algn="ctr"/>
                      <a:r>
                        <a:rPr lang="en-US" sz="2000" dirty="0" smtClean="0"/>
                        <a:t>2.7</a:t>
                      </a:r>
                      <a:endParaRPr lang="en-US" sz="2000" dirty="0"/>
                    </a:p>
                  </a:txBody>
                  <a:tcPr/>
                </a:tc>
                <a:tc>
                  <a:txBody>
                    <a:bodyPr/>
                    <a:lstStyle/>
                    <a:p>
                      <a:pPr algn="ctr"/>
                      <a:r>
                        <a:rPr lang="en-US" sz="2000" dirty="0" smtClean="0"/>
                        <a:t>15</a:t>
                      </a:r>
                      <a:endParaRPr lang="en-US" sz="2000" dirty="0"/>
                    </a:p>
                  </a:txBody>
                  <a:tcPr/>
                </a:tc>
                <a:tc>
                  <a:txBody>
                    <a:bodyPr/>
                    <a:lstStyle/>
                    <a:p>
                      <a:pPr algn="ctr"/>
                      <a:r>
                        <a:rPr lang="en-US" sz="2000" dirty="0" smtClean="0"/>
                        <a:t>1.3Mbps</a:t>
                      </a:r>
                      <a:endParaRPr lang="en-US" sz="2000" dirty="0"/>
                    </a:p>
                  </a:txBody>
                  <a:tcPr/>
                </a:tc>
              </a:tr>
              <a:tr h="503496">
                <a:tc>
                  <a:txBody>
                    <a:bodyPr/>
                    <a:lstStyle/>
                    <a:p>
                      <a:r>
                        <a:rPr lang="en-US" sz="2300" b="1" dirty="0" smtClean="0"/>
                        <a:t>Measure-Periodic</a:t>
                      </a:r>
                      <a:r>
                        <a:rPr lang="en-US" sz="2300" b="1" baseline="0" dirty="0" smtClean="0"/>
                        <a:t> (</a:t>
                      </a:r>
                      <a:r>
                        <a:rPr lang="en-US" sz="2300" b="1" dirty="0" smtClean="0"/>
                        <a:t>Thresh)</a:t>
                      </a:r>
                      <a:endParaRPr lang="en-US" sz="2300" b="1" dirty="0"/>
                    </a:p>
                  </a:txBody>
                  <a:tcPr/>
                </a:tc>
                <a:tc>
                  <a:txBody>
                    <a:bodyPr/>
                    <a:lstStyle/>
                    <a:p>
                      <a:pPr algn="ctr"/>
                      <a:r>
                        <a:rPr lang="en-US" sz="2000" dirty="0" smtClean="0"/>
                        <a:t>1.7</a:t>
                      </a:r>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3.6Mbps</a:t>
                      </a:r>
                      <a:endParaRPr lang="en-US" sz="2000" dirty="0"/>
                    </a:p>
                  </a:txBody>
                  <a:tcPr/>
                </a:tc>
              </a:tr>
              <a:tr h="503496">
                <a:tc>
                  <a:txBody>
                    <a:bodyPr/>
                    <a:lstStyle/>
                    <a:p>
                      <a:r>
                        <a:rPr lang="en-US" sz="2300" b="1" dirty="0" smtClean="0">
                          <a:solidFill>
                            <a:srgbClr val="C00000"/>
                          </a:solidFill>
                        </a:rPr>
                        <a:t>Mark-and-Sweep</a:t>
                      </a:r>
                      <a:endParaRPr lang="en-US" sz="2300" b="1" dirty="0">
                        <a:solidFill>
                          <a:srgbClr val="C00000"/>
                        </a:solidFill>
                      </a:endParaRPr>
                    </a:p>
                  </a:txBody>
                  <a:tcPr/>
                </a:tc>
                <a:tc>
                  <a:txBody>
                    <a:bodyPr/>
                    <a:lstStyle/>
                    <a:p>
                      <a:pPr algn="l"/>
                      <a:r>
                        <a:rPr lang="en-US" sz="2000" dirty="0" smtClean="0">
                          <a:solidFill>
                            <a:srgbClr val="C00000"/>
                          </a:solidFill>
                        </a:rPr>
                        <a:t>    1 (active)</a:t>
                      </a:r>
                    </a:p>
                  </a:txBody>
                  <a:tcPr/>
                </a:tc>
                <a:tc>
                  <a:txBody>
                    <a:bodyPr/>
                    <a:lstStyle/>
                    <a:p>
                      <a:pPr algn="ctr"/>
                      <a:r>
                        <a:rPr lang="en-US" sz="2000" dirty="0" smtClean="0">
                          <a:solidFill>
                            <a:srgbClr val="C00000"/>
                          </a:solidFill>
                        </a:rPr>
                        <a:t>11</a:t>
                      </a:r>
                      <a:endParaRPr lang="en-US" sz="2000" dirty="0">
                        <a:solidFill>
                          <a:srgbClr val="C00000"/>
                        </a:solidFill>
                      </a:endParaRPr>
                    </a:p>
                  </a:txBody>
                  <a:tcPr/>
                </a:tc>
                <a:tc>
                  <a:txBody>
                    <a:bodyPr/>
                    <a:lstStyle/>
                    <a:p>
                      <a:pPr algn="ctr"/>
                      <a:r>
                        <a:rPr lang="en-US" sz="2000" dirty="0" smtClean="0">
                          <a:solidFill>
                            <a:srgbClr val="C00000"/>
                          </a:solidFill>
                        </a:rPr>
                        <a:t>3.4Mbps</a:t>
                      </a:r>
                      <a:endParaRPr lang="en-US" sz="2000" dirty="0">
                        <a:solidFill>
                          <a:srgbClr val="C00000"/>
                        </a:solidFill>
                      </a:endParaRPr>
                    </a:p>
                  </a:txBody>
                  <a:tcPr/>
                </a:tc>
              </a:tr>
            </a:tbl>
          </a:graphicData>
        </a:graphic>
      </p:graphicFrame>
      <p:sp>
        <p:nvSpPr>
          <p:cNvPr id="8" name="TextBox 7"/>
          <p:cNvSpPr txBox="1"/>
          <p:nvPr/>
        </p:nvSpPr>
        <p:spPr>
          <a:xfrm>
            <a:off x="5072066" y="5643578"/>
            <a:ext cx="1714512" cy="400110"/>
          </a:xfrm>
          <a:prstGeom prst="rect">
            <a:avLst/>
          </a:prstGeom>
          <a:noFill/>
        </p:spPr>
        <p:txBody>
          <a:bodyPr wrap="square" rtlCol="0">
            <a:spAutoFit/>
          </a:bodyPr>
          <a:lstStyle/>
          <a:p>
            <a:r>
              <a:rPr lang="en-US" sz="2000" dirty="0" smtClean="0">
                <a:solidFill>
                  <a:srgbClr val="C00000"/>
                </a:solidFill>
              </a:rPr>
              <a:t>+ 0.3 (pass1)</a:t>
            </a:r>
            <a:endParaRPr lang="en-US" sz="2000" dirty="0">
              <a:solidFill>
                <a:srgbClr val="C00000"/>
              </a:solidFill>
            </a:endParaRPr>
          </a:p>
        </p:txBody>
      </p:sp>
      <p:sp>
        <p:nvSpPr>
          <p:cNvPr id="10" name="Slide Number Placeholder 9"/>
          <p:cNvSpPr>
            <a:spLocks noGrp="1"/>
          </p:cNvSpPr>
          <p:nvPr>
            <p:ph type="sldNum" sz="quarter" idx="12"/>
          </p:nvPr>
        </p:nvSpPr>
        <p:spPr/>
        <p:txBody>
          <a:bodyPr/>
          <a:lstStyle/>
          <a:p>
            <a:fld id="{BC973F78-22C9-405D-9572-6E89CEC907E2}" type="slidenum">
              <a:rPr lang="en-US" smtClean="0"/>
              <a:pPr/>
              <a:t>8</a:t>
            </a:fld>
            <a:endParaRPr lang="en-US" dirty="0"/>
          </a:p>
        </p:txBody>
      </p:sp>
      <p:sp>
        <p:nvSpPr>
          <p:cNvPr id="11" name="Rectangle 10"/>
          <p:cNvSpPr/>
          <p:nvPr/>
        </p:nvSpPr>
        <p:spPr>
          <a:xfrm>
            <a:off x="6500858" y="3000372"/>
            <a:ext cx="2428860" cy="32147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14282" y="1571612"/>
            <a:ext cx="8643998" cy="4857784"/>
            <a:chOff x="285720" y="1357298"/>
            <a:chExt cx="8643998" cy="4857784"/>
          </a:xfrm>
        </p:grpSpPr>
        <p:sp>
          <p:nvSpPr>
            <p:cNvPr id="9" name="Flowchart: Process 8"/>
            <p:cNvSpPr/>
            <p:nvPr/>
          </p:nvSpPr>
          <p:spPr>
            <a:xfrm>
              <a:off x="285720" y="1357298"/>
              <a:ext cx="8643998" cy="4857784"/>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TextBox 11"/>
            <p:cNvSpPr txBox="1"/>
            <p:nvPr/>
          </p:nvSpPr>
          <p:spPr>
            <a:xfrm>
              <a:off x="2571736" y="3214686"/>
              <a:ext cx="5143536" cy="707886"/>
            </a:xfrm>
            <a:prstGeom prst="rect">
              <a:avLst/>
            </a:prstGeom>
            <a:noFill/>
          </p:spPr>
          <p:txBody>
            <a:bodyPr wrap="square" rtlCol="0">
              <a:spAutoFit/>
            </a:bodyPr>
            <a:lstStyle/>
            <a:p>
              <a:r>
                <a:rPr lang="en-US" sz="4000" i="1" dirty="0" smtClean="0"/>
                <a:t>Fast and accurate!</a:t>
              </a:r>
              <a:endParaRPr lang="en-US" sz="4000" i="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Mark-and-Sweep</a:t>
            </a:r>
            <a:r>
              <a:rPr lang="en-US" dirty="0" smtClean="0"/>
              <a:t> </a:t>
            </a:r>
            <a:r>
              <a:rPr lang="en-US" dirty="0" smtClean="0">
                <a:solidFill>
                  <a:srgbClr val="AD331B"/>
                </a:solidFill>
              </a:rPr>
              <a:t>Measurement Result</a:t>
            </a:r>
            <a:endParaRPr lang="en-US" dirty="0">
              <a:solidFill>
                <a:srgbClr val="AD331B"/>
              </a:solidFill>
            </a:endParaRPr>
          </a:p>
        </p:txBody>
      </p:sp>
      <p:sp>
        <p:nvSpPr>
          <p:cNvPr id="3" name="Content Placeholder 2"/>
          <p:cNvSpPr>
            <a:spLocks noGrp="1"/>
          </p:cNvSpPr>
          <p:nvPr>
            <p:ph idx="1"/>
          </p:nvPr>
        </p:nvSpPr>
        <p:spPr/>
        <p:txBody>
          <a:bodyPr/>
          <a:lstStyle/>
          <a:p>
            <a:r>
              <a:rPr lang="en-US" dirty="0" smtClean="0"/>
              <a:t> Area (Suburban Pittsburgh)</a:t>
            </a:r>
          </a:p>
          <a:p>
            <a:pPr lvl="1"/>
            <a:r>
              <a:rPr lang="en-US" dirty="0" smtClean="0"/>
              <a:t>Squirrel Hill(SQ) 1.3 km</a:t>
            </a:r>
            <a:r>
              <a:rPr lang="en-US" baseline="30000" dirty="0" smtClean="0"/>
              <a:t>2</a:t>
            </a:r>
            <a:endParaRPr lang="en-US" dirty="0" smtClean="0"/>
          </a:p>
          <a:p>
            <a:pPr lvl="1"/>
            <a:r>
              <a:rPr lang="en-US" dirty="0" smtClean="0"/>
              <a:t>Ross and </a:t>
            </a:r>
            <a:r>
              <a:rPr lang="en-US" dirty="0" err="1" smtClean="0"/>
              <a:t>McCandless</a:t>
            </a:r>
            <a:r>
              <a:rPr lang="en-US" dirty="0" smtClean="0"/>
              <a:t> Township(RMT) 3 km</a:t>
            </a:r>
            <a:r>
              <a:rPr lang="en-US" baseline="30000" dirty="0" smtClean="0"/>
              <a:t>2</a:t>
            </a:r>
            <a:endParaRPr lang="en-US" dirty="0" smtClean="0"/>
          </a:p>
          <a:p>
            <a:pPr>
              <a:buNone/>
            </a:pPr>
            <a:endParaRPr lang="en-US" dirty="0"/>
          </a:p>
        </p:txBody>
      </p:sp>
      <p:graphicFrame>
        <p:nvGraphicFramePr>
          <p:cNvPr id="4" name="Table 3"/>
          <p:cNvGraphicFramePr>
            <a:graphicFrameLocks noGrp="1"/>
          </p:cNvGraphicFramePr>
          <p:nvPr/>
        </p:nvGraphicFramePr>
        <p:xfrm>
          <a:off x="1000100" y="3357562"/>
          <a:ext cx="6310314" cy="2750363"/>
        </p:xfrm>
        <a:graphic>
          <a:graphicData uri="http://schemas.openxmlformats.org/drawingml/2006/table">
            <a:tbl>
              <a:tblPr firstRow="1" bandRow="1">
                <a:tableStyleId>{3B4B98B0-60AC-42C2-AFA5-B58CD77FA1E5}</a:tableStyleId>
              </a:tblPr>
              <a:tblGrid>
                <a:gridCol w="2643206"/>
                <a:gridCol w="1714512"/>
                <a:gridCol w="1952596"/>
              </a:tblGrid>
              <a:tr h="392909">
                <a:tc>
                  <a:txBody>
                    <a:bodyPr/>
                    <a:lstStyle/>
                    <a:p>
                      <a:endParaRPr lang="en-US" dirty="0"/>
                    </a:p>
                  </a:txBody>
                  <a:tcPr/>
                </a:tc>
                <a:tc>
                  <a:txBody>
                    <a:bodyPr/>
                    <a:lstStyle/>
                    <a:p>
                      <a:pPr algn="ctr"/>
                      <a:r>
                        <a:rPr lang="en-US" dirty="0" smtClean="0"/>
                        <a:t>SQ</a:t>
                      </a:r>
                      <a:endParaRPr lang="en-US" dirty="0"/>
                    </a:p>
                  </a:txBody>
                  <a:tcPr/>
                </a:tc>
                <a:tc>
                  <a:txBody>
                    <a:bodyPr/>
                    <a:lstStyle/>
                    <a:p>
                      <a:pPr algn="ctr"/>
                      <a:r>
                        <a:rPr lang="en-US" dirty="0" smtClean="0"/>
                        <a:t>RMT</a:t>
                      </a:r>
                      <a:endParaRPr lang="en-US" dirty="0"/>
                    </a:p>
                  </a:txBody>
                  <a:tcPr/>
                </a:tc>
              </a:tr>
              <a:tr h="392909">
                <a:tc>
                  <a:txBody>
                    <a:bodyPr/>
                    <a:lstStyle/>
                    <a:p>
                      <a:r>
                        <a:rPr lang="en-US" dirty="0" smtClean="0"/>
                        <a:t>Total APs</a:t>
                      </a:r>
                      <a:endParaRPr lang="en-US" dirty="0"/>
                    </a:p>
                  </a:txBody>
                  <a:tcPr/>
                </a:tc>
                <a:tc>
                  <a:txBody>
                    <a:bodyPr/>
                    <a:lstStyle/>
                    <a:p>
                      <a:pPr algn="ctr"/>
                      <a:r>
                        <a:rPr lang="en-US" dirty="0" smtClean="0"/>
                        <a:t>1200</a:t>
                      </a:r>
                      <a:endParaRPr lang="en-US" dirty="0"/>
                    </a:p>
                  </a:txBody>
                  <a:tcPr/>
                </a:tc>
                <a:tc>
                  <a:txBody>
                    <a:bodyPr/>
                    <a:lstStyle/>
                    <a:p>
                      <a:pPr algn="ctr"/>
                      <a:r>
                        <a:rPr lang="en-US" dirty="0" smtClean="0"/>
                        <a:t>965</a:t>
                      </a:r>
                      <a:endParaRPr lang="en-US" dirty="0"/>
                    </a:p>
                  </a:txBody>
                  <a:tcPr/>
                </a:tc>
              </a:tr>
              <a:tr h="392909">
                <a:tc>
                  <a:txBody>
                    <a:bodyPr/>
                    <a:lstStyle/>
                    <a:p>
                      <a:r>
                        <a:rPr lang="en-US" dirty="0" smtClean="0"/>
                        <a:t>Unencrypted APs</a:t>
                      </a:r>
                      <a:endParaRPr lang="en-US" dirty="0"/>
                    </a:p>
                  </a:txBody>
                  <a:tcPr/>
                </a:tc>
                <a:tc>
                  <a:txBody>
                    <a:bodyPr/>
                    <a:lstStyle/>
                    <a:p>
                      <a:pPr algn="ctr"/>
                      <a:r>
                        <a:rPr lang="en-US" dirty="0" smtClean="0"/>
                        <a:t>354 (30%)</a:t>
                      </a:r>
                      <a:endParaRPr lang="en-US" dirty="0"/>
                    </a:p>
                  </a:txBody>
                  <a:tcPr/>
                </a:tc>
                <a:tc>
                  <a:txBody>
                    <a:bodyPr/>
                    <a:lstStyle/>
                    <a:p>
                      <a:pPr algn="ctr"/>
                      <a:r>
                        <a:rPr lang="en-US" dirty="0" smtClean="0"/>
                        <a:t>302 (31%)</a:t>
                      </a:r>
                      <a:endParaRPr lang="en-US" dirty="0"/>
                    </a:p>
                  </a:txBody>
                  <a:tcPr/>
                </a:tc>
              </a:tr>
              <a:tr h="392909">
                <a:tc>
                  <a:txBody>
                    <a:bodyPr/>
                    <a:lstStyle/>
                    <a:p>
                      <a:r>
                        <a:rPr lang="en-US" dirty="0" smtClean="0"/>
                        <a:t>2</a:t>
                      </a:r>
                      <a:r>
                        <a:rPr lang="en-US" baseline="30000" dirty="0" smtClean="0"/>
                        <a:t>nd</a:t>
                      </a:r>
                      <a:r>
                        <a:rPr lang="en-US" dirty="0" smtClean="0"/>
                        <a:t> Pass APs</a:t>
                      </a:r>
                      <a:endParaRPr lang="en-US" dirty="0"/>
                    </a:p>
                  </a:txBody>
                  <a:tcPr/>
                </a:tc>
                <a:tc>
                  <a:txBody>
                    <a:bodyPr/>
                    <a:lstStyle/>
                    <a:p>
                      <a:pPr algn="ctr"/>
                      <a:r>
                        <a:rPr lang="en-US" dirty="0" smtClean="0"/>
                        <a:t>173</a:t>
                      </a:r>
                      <a:endParaRPr lang="en-US" dirty="0"/>
                    </a:p>
                  </a:txBody>
                  <a:tcPr/>
                </a:tc>
                <a:tc>
                  <a:txBody>
                    <a:bodyPr/>
                    <a:lstStyle/>
                    <a:p>
                      <a:pPr algn="ctr"/>
                      <a:r>
                        <a:rPr lang="en-US" dirty="0" smtClean="0"/>
                        <a:t>184</a:t>
                      </a:r>
                      <a:endParaRPr lang="en-US" dirty="0"/>
                    </a:p>
                  </a:txBody>
                  <a:tcPr/>
                </a:tc>
              </a:tr>
              <a:tr h="392909">
                <a:tc>
                  <a:txBody>
                    <a:bodyPr/>
                    <a:lstStyle/>
                    <a:p>
                      <a:r>
                        <a:rPr lang="en-US" dirty="0" smtClean="0"/>
                        <a:t>Associated</a:t>
                      </a:r>
                      <a:endParaRPr lang="en-US" dirty="0"/>
                    </a:p>
                  </a:txBody>
                  <a:tcPr/>
                </a:tc>
                <a:tc>
                  <a:txBody>
                    <a:bodyPr/>
                    <a:lstStyle/>
                    <a:p>
                      <a:pPr algn="ctr"/>
                      <a:r>
                        <a:rPr lang="en-US" dirty="0" smtClean="0"/>
                        <a:t>156</a:t>
                      </a:r>
                      <a:endParaRPr lang="en-US" dirty="0"/>
                    </a:p>
                  </a:txBody>
                  <a:tcPr/>
                </a:tc>
                <a:tc>
                  <a:txBody>
                    <a:bodyPr/>
                    <a:lstStyle/>
                    <a:p>
                      <a:pPr algn="ctr"/>
                      <a:r>
                        <a:rPr lang="en-US" dirty="0" smtClean="0"/>
                        <a:t>178</a:t>
                      </a:r>
                      <a:endParaRPr lang="en-US" dirty="0"/>
                    </a:p>
                  </a:txBody>
                  <a:tcPr/>
                </a:tc>
              </a:tr>
              <a:tr h="392909">
                <a:tc>
                  <a:txBody>
                    <a:bodyPr/>
                    <a:lstStyle/>
                    <a:p>
                      <a:r>
                        <a:rPr lang="en-US" dirty="0" smtClean="0"/>
                        <a:t>DHCP</a:t>
                      </a:r>
                      <a:r>
                        <a:rPr lang="en-US" baseline="0" dirty="0" smtClean="0"/>
                        <a:t> succeeded</a:t>
                      </a:r>
                      <a:endParaRPr lang="en-US" dirty="0"/>
                    </a:p>
                  </a:txBody>
                  <a:tcPr/>
                </a:tc>
                <a:tc>
                  <a:txBody>
                    <a:bodyPr/>
                    <a:lstStyle/>
                    <a:p>
                      <a:pPr algn="ctr"/>
                      <a:r>
                        <a:rPr lang="en-US" dirty="0" smtClean="0"/>
                        <a:t>89</a:t>
                      </a:r>
                      <a:endParaRPr lang="en-US" dirty="0"/>
                    </a:p>
                  </a:txBody>
                  <a:tcPr/>
                </a:tc>
                <a:tc>
                  <a:txBody>
                    <a:bodyPr/>
                    <a:lstStyle/>
                    <a:p>
                      <a:pPr algn="ctr"/>
                      <a:r>
                        <a:rPr lang="en-US" dirty="0" smtClean="0"/>
                        <a:t>126</a:t>
                      </a:r>
                      <a:endParaRPr lang="en-US" dirty="0"/>
                    </a:p>
                  </a:txBody>
                  <a:tcPr/>
                </a:tc>
              </a:tr>
              <a:tr h="392909">
                <a:tc>
                  <a:txBody>
                    <a:bodyPr/>
                    <a:lstStyle/>
                    <a:p>
                      <a:r>
                        <a:rPr lang="en-US" dirty="0" smtClean="0">
                          <a:solidFill>
                            <a:srgbClr val="C00000"/>
                          </a:solidFill>
                        </a:rPr>
                        <a:t>Internet Available (Open)</a:t>
                      </a:r>
                      <a:endParaRPr lang="en-US" dirty="0">
                        <a:solidFill>
                          <a:srgbClr val="C00000"/>
                        </a:solidFill>
                      </a:endParaRPr>
                    </a:p>
                  </a:txBody>
                  <a:tcPr/>
                </a:tc>
                <a:tc>
                  <a:txBody>
                    <a:bodyPr/>
                    <a:lstStyle/>
                    <a:p>
                      <a:pPr algn="ctr"/>
                      <a:r>
                        <a:rPr lang="en-US" dirty="0" smtClean="0">
                          <a:solidFill>
                            <a:srgbClr val="C00000"/>
                          </a:solidFill>
                        </a:rPr>
                        <a:t>80</a:t>
                      </a:r>
                      <a:endParaRPr lang="en-US" dirty="0">
                        <a:solidFill>
                          <a:srgbClr val="C00000"/>
                        </a:solidFill>
                      </a:endParaRPr>
                    </a:p>
                  </a:txBody>
                  <a:tcPr/>
                </a:tc>
                <a:tc>
                  <a:txBody>
                    <a:bodyPr/>
                    <a:lstStyle/>
                    <a:p>
                      <a:pPr algn="ctr"/>
                      <a:r>
                        <a:rPr lang="en-US" dirty="0" smtClean="0">
                          <a:solidFill>
                            <a:srgbClr val="C00000"/>
                          </a:solidFill>
                        </a:rPr>
                        <a:t>115</a:t>
                      </a:r>
                      <a:endParaRPr lang="en-US" dirty="0">
                        <a:solidFill>
                          <a:srgbClr val="C00000"/>
                        </a:solidFill>
                      </a:endParaRPr>
                    </a:p>
                  </a:txBody>
                  <a:tcPr/>
                </a:tc>
              </a:tr>
            </a:tbl>
          </a:graphicData>
        </a:graphic>
      </p:graphicFrame>
      <p:sp>
        <p:nvSpPr>
          <p:cNvPr id="5" name="TextBox 4"/>
          <p:cNvSpPr txBox="1"/>
          <p:nvPr/>
        </p:nvSpPr>
        <p:spPr>
          <a:xfrm>
            <a:off x="1000100" y="3286124"/>
            <a:ext cx="2571768" cy="400110"/>
          </a:xfrm>
          <a:prstGeom prst="rect">
            <a:avLst/>
          </a:prstGeom>
          <a:noFill/>
        </p:spPr>
        <p:txBody>
          <a:bodyPr wrap="square" rtlCol="0">
            <a:spAutoFit/>
          </a:bodyPr>
          <a:lstStyle/>
          <a:p>
            <a:r>
              <a:rPr lang="en-US" sz="2000" b="1" dirty="0" smtClean="0"/>
              <a:t>Statistics</a:t>
            </a:r>
            <a:endParaRPr lang="en-US" sz="2000" b="1" dirty="0"/>
          </a:p>
        </p:txBody>
      </p:sp>
      <p:sp>
        <p:nvSpPr>
          <p:cNvPr id="6" name="Slide Number Placeholder 5"/>
          <p:cNvSpPr>
            <a:spLocks noGrp="1"/>
          </p:cNvSpPr>
          <p:nvPr>
            <p:ph type="sldNum" sz="quarter" idx="12"/>
          </p:nvPr>
        </p:nvSpPr>
        <p:spPr/>
        <p:txBody>
          <a:bodyPr/>
          <a:lstStyle/>
          <a:p>
            <a:fld id="{BC973F78-22C9-405D-9572-6E89CEC907E2}"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9.6|10.2"/>
</p:tagLst>
</file>

<file path=ppt/tags/tag2.xml><?xml version="1.0" encoding="utf-8"?>
<p:tagLst xmlns:a="http://schemas.openxmlformats.org/drawingml/2006/main" xmlns:r="http://schemas.openxmlformats.org/officeDocument/2006/relationships" xmlns:p="http://schemas.openxmlformats.org/presentationml/2006/main">
  <p:tag name="TIMING" val="|8|8.6|8.6|6.8|13.8|33.9"/>
</p:tagLst>
</file>

<file path=ppt/tags/tag3.xml><?xml version="1.0" encoding="utf-8"?>
<p:tagLst xmlns:a="http://schemas.openxmlformats.org/drawingml/2006/main" xmlns:r="http://schemas.openxmlformats.org/officeDocument/2006/relationships" xmlns:p="http://schemas.openxmlformats.org/presentationml/2006/main">
  <p:tag name="TIMING" val="|59.6|1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4390</TotalTime>
  <Words>2313</Words>
  <Application>Microsoft Office PowerPoint</Application>
  <PresentationFormat>On-screen Show (4:3)</PresentationFormat>
  <Paragraphs>298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Mark-and-Sweep:  Getting the “Inside” Scoop  on Neighborhood Networks</vt:lpstr>
      <vt:lpstr>Characterizing  the neighborhood networks</vt:lpstr>
      <vt:lpstr>Approaches</vt:lpstr>
      <vt:lpstr>AP-based Measurement</vt:lpstr>
      <vt:lpstr>Mark-and-Sweep: Two Pass Method First Pass</vt:lpstr>
      <vt:lpstr>Mark-and-Sweep: Two Pass Method Between Passes</vt:lpstr>
      <vt:lpstr>Mark-and-Sweep: Two Pass Method Second Pass</vt:lpstr>
      <vt:lpstr>Benefits of Mark-and-Sweep</vt:lpstr>
      <vt:lpstr>Mark-and-Sweep Measurement Result</vt:lpstr>
      <vt:lpstr>Summary of results</vt:lpstr>
      <vt:lpstr>Connectivity: ISP diversity/Coverage</vt:lpstr>
      <vt:lpstr>Configuration:  Home Networks Security</vt:lpstr>
      <vt:lpstr>Configuration: Home Network DNS</vt:lpstr>
      <vt:lpstr>Summary</vt:lpstr>
      <vt:lpstr>Slide 15</vt:lpstr>
      <vt:lpstr>Summary of results</vt:lpstr>
      <vt:lpstr>Characterizing  the neighborhood networks</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Mark-and-Sweep: Getting the “Inside” Scoop  on Neighborhood Networks</dc:title>
  <dc:creator>Dongsu</dc:creator>
  <cp:lastModifiedBy>Dongsu</cp:lastModifiedBy>
  <cp:revision>723</cp:revision>
  <dcterms:created xsi:type="dcterms:W3CDTF">2008-10-03T19:36:21Z</dcterms:created>
  <dcterms:modified xsi:type="dcterms:W3CDTF">2008-10-21T05:16:05Z</dcterms:modified>
</cp:coreProperties>
</file>