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52" r:id="rId1"/>
  </p:sldMasterIdLst>
  <p:notesMasterIdLst>
    <p:notesMasterId r:id="rId28"/>
  </p:notesMasterIdLst>
  <p:handoutMasterIdLst>
    <p:handoutMasterId r:id="rId29"/>
  </p:handoutMasterIdLst>
  <p:sldIdLst>
    <p:sldId id="256" r:id="rId2"/>
    <p:sldId id="350" r:id="rId3"/>
    <p:sldId id="358" r:id="rId4"/>
    <p:sldId id="362" r:id="rId5"/>
    <p:sldId id="361" r:id="rId6"/>
    <p:sldId id="324" r:id="rId7"/>
    <p:sldId id="344" r:id="rId8"/>
    <p:sldId id="367" r:id="rId9"/>
    <p:sldId id="365" r:id="rId10"/>
    <p:sldId id="369" r:id="rId11"/>
    <p:sldId id="320" r:id="rId12"/>
    <p:sldId id="346" r:id="rId13"/>
    <p:sldId id="347" r:id="rId14"/>
    <p:sldId id="318" r:id="rId15"/>
    <p:sldId id="345" r:id="rId16"/>
    <p:sldId id="325" r:id="rId17"/>
    <p:sldId id="329" r:id="rId18"/>
    <p:sldId id="314" r:id="rId19"/>
    <p:sldId id="327" r:id="rId20"/>
    <p:sldId id="349" r:id="rId21"/>
    <p:sldId id="363" r:id="rId22"/>
    <p:sldId id="334" r:id="rId23"/>
    <p:sldId id="348" r:id="rId24"/>
    <p:sldId id="364" r:id="rId25"/>
    <p:sldId id="366" r:id="rId26"/>
    <p:sldId id="368" r:id="rId27"/>
  </p:sldIdLst>
  <p:sldSz cx="9144000" cy="6858000" type="screen4x3"/>
  <p:notesSz cx="9283700" cy="6985000"/>
  <p:defaultTextStyle>
    <a:defPPr>
      <a:defRPr lang="en-US"/>
    </a:defPPr>
    <a:lvl1pPr algn="ctr"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60A8"/>
    <a:srgbClr val="FF5757"/>
    <a:srgbClr val="FF9B9B"/>
    <a:srgbClr val="FFFFFF"/>
    <a:srgbClr val="FF1111"/>
    <a:srgbClr val="FFB9B9"/>
    <a:srgbClr val="7E0000"/>
    <a:srgbClr val="068C1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120" autoAdjust="0"/>
    <p:restoredTop sz="83077" autoAdjust="0"/>
  </p:normalViewPr>
  <p:slideViewPr>
    <p:cSldViewPr snapToGrid="0">
      <p:cViewPr>
        <p:scale>
          <a:sx n="71" d="100"/>
          <a:sy n="71" d="100"/>
        </p:scale>
        <p:origin x="-1458" y="2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8" d="100"/>
          <a:sy n="68" d="100"/>
        </p:scale>
        <p:origin x="-1872" y="-96"/>
      </p:cViewPr>
      <p:guideLst>
        <p:guide orient="horz" pos="2200"/>
        <p:guide pos="292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4022511" cy="349570"/>
          </a:xfrm>
          <a:prstGeom prst="rect">
            <a:avLst/>
          </a:prstGeom>
          <a:noFill/>
          <a:ln w="9525">
            <a:noFill/>
            <a:miter lim="800000"/>
            <a:headEnd/>
            <a:tailEnd/>
          </a:ln>
          <a:effectLst/>
        </p:spPr>
        <p:txBody>
          <a:bodyPr vert="horz" wrap="square" lIns="91934" tIns="45967" rIns="91934" bIns="45967" numCol="1" anchor="t" anchorCtr="0" compatLnSpc="1">
            <a:prstTxWarp prst="textNoShape">
              <a:avLst/>
            </a:prstTxWarp>
          </a:bodyPr>
          <a:lstStyle>
            <a:lvl1pPr algn="l">
              <a:defRPr sz="1200"/>
            </a:lvl1pPr>
          </a:lstStyle>
          <a:p>
            <a:pPr>
              <a:defRPr/>
            </a:pPr>
            <a:endParaRPr lang="en-US"/>
          </a:p>
        </p:txBody>
      </p:sp>
      <p:sp>
        <p:nvSpPr>
          <p:cNvPr id="128003" name="Rectangle 3"/>
          <p:cNvSpPr>
            <a:spLocks noGrp="1" noChangeArrowheads="1"/>
          </p:cNvSpPr>
          <p:nvPr>
            <p:ph type="dt" sz="quarter" idx="1"/>
          </p:nvPr>
        </p:nvSpPr>
        <p:spPr bwMode="auto">
          <a:xfrm>
            <a:off x="5257996" y="0"/>
            <a:ext cx="4024108" cy="349570"/>
          </a:xfrm>
          <a:prstGeom prst="rect">
            <a:avLst/>
          </a:prstGeom>
          <a:noFill/>
          <a:ln w="9525">
            <a:noFill/>
            <a:miter lim="800000"/>
            <a:headEnd/>
            <a:tailEnd/>
          </a:ln>
          <a:effectLst/>
        </p:spPr>
        <p:txBody>
          <a:bodyPr vert="horz" wrap="square" lIns="91934" tIns="45967" rIns="91934" bIns="45967" numCol="1" anchor="t" anchorCtr="0" compatLnSpc="1">
            <a:prstTxWarp prst="textNoShape">
              <a:avLst/>
            </a:prstTxWarp>
          </a:bodyPr>
          <a:lstStyle>
            <a:lvl1pPr algn="r">
              <a:defRPr sz="1200"/>
            </a:lvl1pPr>
          </a:lstStyle>
          <a:p>
            <a:pPr>
              <a:defRPr/>
            </a:pPr>
            <a:endParaRPr lang="en-US"/>
          </a:p>
        </p:txBody>
      </p:sp>
      <p:sp>
        <p:nvSpPr>
          <p:cNvPr id="128004" name="Rectangle 4"/>
          <p:cNvSpPr>
            <a:spLocks noGrp="1" noChangeArrowheads="1"/>
          </p:cNvSpPr>
          <p:nvPr>
            <p:ph type="ftr" sz="quarter" idx="2"/>
          </p:nvPr>
        </p:nvSpPr>
        <p:spPr bwMode="auto">
          <a:xfrm>
            <a:off x="0" y="6633835"/>
            <a:ext cx="4022511" cy="349570"/>
          </a:xfrm>
          <a:prstGeom prst="rect">
            <a:avLst/>
          </a:prstGeom>
          <a:noFill/>
          <a:ln w="9525">
            <a:noFill/>
            <a:miter lim="800000"/>
            <a:headEnd/>
            <a:tailEnd/>
          </a:ln>
          <a:effectLst/>
        </p:spPr>
        <p:txBody>
          <a:bodyPr vert="horz" wrap="square" lIns="91934" tIns="45967" rIns="91934" bIns="45967" numCol="1" anchor="b" anchorCtr="0" compatLnSpc="1">
            <a:prstTxWarp prst="textNoShape">
              <a:avLst/>
            </a:prstTxWarp>
          </a:bodyPr>
          <a:lstStyle>
            <a:lvl1pPr algn="l">
              <a:defRPr sz="1200"/>
            </a:lvl1pPr>
          </a:lstStyle>
          <a:p>
            <a:pPr>
              <a:defRPr/>
            </a:pPr>
            <a:endParaRPr lang="en-US"/>
          </a:p>
        </p:txBody>
      </p:sp>
      <p:sp>
        <p:nvSpPr>
          <p:cNvPr id="128005" name="Rectangle 5"/>
          <p:cNvSpPr>
            <a:spLocks noGrp="1" noChangeArrowheads="1"/>
          </p:cNvSpPr>
          <p:nvPr>
            <p:ph type="sldNum" sz="quarter" idx="3"/>
          </p:nvPr>
        </p:nvSpPr>
        <p:spPr bwMode="auto">
          <a:xfrm>
            <a:off x="5257996" y="6633835"/>
            <a:ext cx="4024108" cy="349570"/>
          </a:xfrm>
          <a:prstGeom prst="rect">
            <a:avLst/>
          </a:prstGeom>
          <a:noFill/>
          <a:ln w="9525">
            <a:noFill/>
            <a:miter lim="800000"/>
            <a:headEnd/>
            <a:tailEnd/>
          </a:ln>
          <a:effectLst/>
        </p:spPr>
        <p:txBody>
          <a:bodyPr vert="horz" wrap="square" lIns="91934" tIns="45967" rIns="91934" bIns="45967" numCol="1" anchor="b" anchorCtr="0" compatLnSpc="1">
            <a:prstTxWarp prst="textNoShape">
              <a:avLst/>
            </a:prstTxWarp>
          </a:bodyPr>
          <a:lstStyle>
            <a:lvl1pPr algn="r">
              <a:defRPr sz="1200"/>
            </a:lvl1pPr>
          </a:lstStyle>
          <a:p>
            <a:pPr>
              <a:defRPr/>
            </a:pPr>
            <a:fld id="{69CB0CFA-9AC1-4FCB-B590-0FAAC8197CC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24108" cy="351165"/>
          </a:xfrm>
          <a:prstGeom prst="rect">
            <a:avLst/>
          </a:prstGeom>
          <a:noFill/>
          <a:ln w="9525">
            <a:noFill/>
            <a:miter lim="800000"/>
            <a:headEnd/>
            <a:tailEnd/>
          </a:ln>
          <a:effectLst/>
        </p:spPr>
        <p:txBody>
          <a:bodyPr vert="horz" wrap="square" lIns="92950" tIns="46475" rIns="92950" bIns="46475" numCol="1" anchor="t" anchorCtr="0" compatLnSpc="1">
            <a:prstTxWarp prst="textNoShape">
              <a:avLst/>
            </a:prstTxWarp>
          </a:bodyPr>
          <a:lstStyle>
            <a:lvl1pPr algn="l" defTabSz="928914">
              <a:defRPr sz="1200"/>
            </a:lvl1pPr>
          </a:lstStyle>
          <a:p>
            <a:pPr>
              <a:defRPr/>
            </a:pPr>
            <a:endParaRPr lang="en-US"/>
          </a:p>
        </p:txBody>
      </p:sp>
      <p:sp>
        <p:nvSpPr>
          <p:cNvPr id="5123" name="Rectangle 3"/>
          <p:cNvSpPr>
            <a:spLocks noGrp="1" noChangeArrowheads="1"/>
          </p:cNvSpPr>
          <p:nvPr>
            <p:ph type="dt" idx="1"/>
          </p:nvPr>
        </p:nvSpPr>
        <p:spPr bwMode="auto">
          <a:xfrm>
            <a:off x="5259594" y="0"/>
            <a:ext cx="4024107" cy="351165"/>
          </a:xfrm>
          <a:prstGeom prst="rect">
            <a:avLst/>
          </a:prstGeom>
          <a:noFill/>
          <a:ln w="9525">
            <a:noFill/>
            <a:miter lim="800000"/>
            <a:headEnd/>
            <a:tailEnd/>
          </a:ln>
          <a:effectLst/>
        </p:spPr>
        <p:txBody>
          <a:bodyPr vert="horz" wrap="square" lIns="92950" tIns="46475" rIns="92950" bIns="46475" numCol="1" anchor="t" anchorCtr="0" compatLnSpc="1">
            <a:prstTxWarp prst="textNoShape">
              <a:avLst/>
            </a:prstTxWarp>
          </a:bodyPr>
          <a:lstStyle>
            <a:lvl1pPr algn="r" defTabSz="928914">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2838450" y="465138"/>
            <a:ext cx="3492500" cy="261937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1238678" y="3316918"/>
            <a:ext cx="6806344" cy="3146124"/>
          </a:xfrm>
          <a:prstGeom prst="rect">
            <a:avLst/>
          </a:prstGeom>
          <a:noFill/>
          <a:ln w="9525">
            <a:noFill/>
            <a:miter lim="800000"/>
            <a:headEnd/>
            <a:tailEnd/>
          </a:ln>
          <a:effectLst/>
        </p:spPr>
        <p:txBody>
          <a:bodyPr vert="horz" wrap="square" lIns="92950" tIns="46475" rIns="92950" bIns="4647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6633835"/>
            <a:ext cx="4024108" cy="351165"/>
          </a:xfrm>
          <a:prstGeom prst="rect">
            <a:avLst/>
          </a:prstGeom>
          <a:noFill/>
          <a:ln w="9525">
            <a:noFill/>
            <a:miter lim="800000"/>
            <a:headEnd/>
            <a:tailEnd/>
          </a:ln>
          <a:effectLst/>
        </p:spPr>
        <p:txBody>
          <a:bodyPr vert="horz" wrap="square" lIns="92950" tIns="46475" rIns="92950" bIns="46475" numCol="1" anchor="b" anchorCtr="0" compatLnSpc="1">
            <a:prstTxWarp prst="textNoShape">
              <a:avLst/>
            </a:prstTxWarp>
          </a:bodyPr>
          <a:lstStyle>
            <a:lvl1pPr algn="l" defTabSz="928914">
              <a:defRPr sz="1200"/>
            </a:lvl1pPr>
          </a:lstStyle>
          <a:p>
            <a:pPr>
              <a:defRPr/>
            </a:pPr>
            <a:endParaRPr lang="en-US"/>
          </a:p>
        </p:txBody>
      </p:sp>
      <p:sp>
        <p:nvSpPr>
          <p:cNvPr id="5127" name="Rectangle 7"/>
          <p:cNvSpPr>
            <a:spLocks noGrp="1" noChangeArrowheads="1"/>
          </p:cNvSpPr>
          <p:nvPr>
            <p:ph type="sldNum" sz="quarter" idx="5"/>
          </p:nvPr>
        </p:nvSpPr>
        <p:spPr bwMode="auto">
          <a:xfrm>
            <a:off x="5259594" y="6633835"/>
            <a:ext cx="4024107" cy="351165"/>
          </a:xfrm>
          <a:prstGeom prst="rect">
            <a:avLst/>
          </a:prstGeom>
          <a:noFill/>
          <a:ln w="9525">
            <a:noFill/>
            <a:miter lim="800000"/>
            <a:headEnd/>
            <a:tailEnd/>
          </a:ln>
          <a:effectLst/>
        </p:spPr>
        <p:txBody>
          <a:bodyPr vert="horz" wrap="square" lIns="92950" tIns="46475" rIns="92950" bIns="46475" numCol="1" anchor="b" anchorCtr="0" compatLnSpc="1">
            <a:prstTxWarp prst="textNoShape">
              <a:avLst/>
            </a:prstTxWarp>
          </a:bodyPr>
          <a:lstStyle>
            <a:lvl1pPr algn="r" defTabSz="928914">
              <a:defRPr sz="1200"/>
            </a:lvl1pPr>
          </a:lstStyle>
          <a:p>
            <a:pPr>
              <a:defRPr/>
            </a:pPr>
            <a:fld id="{3196F603-40A0-45EC-82B7-D8483A2C4FE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34" charset="0"/>
        <a:ea typeface="+mn-ea"/>
        <a:cs typeface="+mn-cs"/>
      </a:defRPr>
    </a:lvl1pPr>
    <a:lvl2pPr marL="231775" indent="-230188" algn="l" rtl="0" eaLnBrk="0" fontAlgn="base" hangingPunct="0">
      <a:spcBef>
        <a:spcPct val="30000"/>
      </a:spcBef>
      <a:spcAft>
        <a:spcPct val="0"/>
      </a:spcAft>
      <a:buChar char="•"/>
      <a:defRPr sz="1200" kern="1200">
        <a:solidFill>
          <a:schemeClr val="tx1"/>
        </a:solidFill>
        <a:latin typeface="Verdana" pitchFamily="34" charset="0"/>
        <a:ea typeface="+mn-ea"/>
        <a:cs typeface="+mn-cs"/>
      </a:defRPr>
    </a:lvl2pPr>
    <a:lvl3pPr marL="461963" indent="-228600" algn="l" rtl="0" eaLnBrk="0" fontAlgn="base" hangingPunct="0">
      <a:spcBef>
        <a:spcPct val="30000"/>
      </a:spcBef>
      <a:spcAft>
        <a:spcPct val="0"/>
      </a:spcAft>
      <a:buFont typeface="Verdana" pitchFamily="34" charset="0"/>
      <a:buChar char="–"/>
      <a:defRPr sz="1200" kern="1200">
        <a:solidFill>
          <a:schemeClr val="tx1"/>
        </a:solidFill>
        <a:latin typeface="Verdana" pitchFamily="34" charset="0"/>
        <a:ea typeface="+mn-ea"/>
        <a:cs typeface="+mn-cs"/>
      </a:defRPr>
    </a:lvl3pPr>
    <a:lvl4pPr marL="633413" indent="-169863" algn="l" rtl="0" eaLnBrk="0" fontAlgn="base" hangingPunct="0">
      <a:spcBef>
        <a:spcPct val="30000"/>
      </a:spcBef>
      <a:spcAft>
        <a:spcPct val="0"/>
      </a:spcAft>
      <a:buFont typeface="Verdana" pitchFamily="34" charset="0"/>
      <a:buChar char="•"/>
      <a:defRPr sz="1000" kern="1200">
        <a:solidFill>
          <a:schemeClr val="tx1"/>
        </a:solidFill>
        <a:latin typeface="Verdana" pitchFamily="34" charset="0"/>
        <a:ea typeface="+mn-ea"/>
        <a:cs typeface="+mn-cs"/>
      </a:defRPr>
    </a:lvl4pPr>
    <a:lvl5pPr marL="803275" indent="-168275" algn="l" rtl="0" eaLnBrk="0" fontAlgn="base" hangingPunct="0">
      <a:spcBef>
        <a:spcPct val="30000"/>
      </a:spcBef>
      <a:spcAft>
        <a:spcPct val="0"/>
      </a:spcAft>
      <a:buFont typeface="Verdana" pitchFamily="34" charset="0"/>
      <a:buChar char="–"/>
      <a:defRPr sz="10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D32FCA0D-6686-492C-944E-1F58A5125708}" type="slidenum">
              <a:rPr lang="en-US" smtClean="0"/>
              <a:pPr/>
              <a:t>1</a:t>
            </a:fld>
            <a:endParaRPr lang="en-US" smtClean="0"/>
          </a:p>
        </p:txBody>
      </p:sp>
      <p:sp>
        <p:nvSpPr>
          <p:cNvPr id="20483" name="Rectangle 2"/>
          <p:cNvSpPr>
            <a:spLocks noGrp="1" noRot="1" noChangeAspect="1" noChangeArrowheads="1" noTextEdit="1"/>
          </p:cNvSpPr>
          <p:nvPr>
            <p:ph type="sldImg"/>
          </p:nvPr>
        </p:nvSpPr>
        <p:spPr>
          <a:xfrm>
            <a:off x="2840038" y="466725"/>
            <a:ext cx="3492500" cy="2619375"/>
          </a:xfrm>
          <a:ln/>
        </p:spPr>
      </p:sp>
      <p:sp>
        <p:nvSpPr>
          <p:cNvPr id="2048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8"/>
          <p:cNvSpPr>
            <a:spLocks noGrp="1" noChangeArrowheads="1"/>
          </p:cNvSpPr>
          <p:nvPr>
            <p:ph type="sldNum" sz="quarter" idx="5"/>
          </p:nvPr>
        </p:nvSpPr>
        <p:spPr>
          <a:noFill/>
        </p:spPr>
        <p:txBody>
          <a:bodyPr/>
          <a:lstStyle/>
          <a:p>
            <a:fld id="{CC7117F2-C5F6-4FB4-9B97-DD1F29BFFFBF}" type="slidenum">
              <a:rPr lang="en-US" smtClean="0"/>
              <a:pPr/>
              <a:t>10</a:t>
            </a:fld>
            <a:endParaRPr lang="en-US" smtClean="0"/>
          </a:p>
        </p:txBody>
      </p:sp>
      <p:sp>
        <p:nvSpPr>
          <p:cNvPr id="25603" name="Text Box 1"/>
          <p:cNvSpPr txBox="1">
            <a:spLocks noChangeArrowheads="1"/>
          </p:cNvSpPr>
          <p:nvPr/>
        </p:nvSpPr>
        <p:spPr bwMode="auto">
          <a:xfrm>
            <a:off x="2895570" y="521961"/>
            <a:ext cx="3490965" cy="2619374"/>
          </a:xfrm>
          <a:prstGeom prst="rect">
            <a:avLst/>
          </a:prstGeom>
          <a:solidFill>
            <a:srgbClr val="FFFFFF"/>
          </a:solidFill>
          <a:ln w="9360">
            <a:solidFill>
              <a:srgbClr val="000000"/>
            </a:solidFill>
            <a:miter lim="800000"/>
            <a:headEnd/>
            <a:tailEnd/>
          </a:ln>
        </p:spPr>
        <p:txBody>
          <a:bodyPr wrap="none" lIns="91916" tIns="45958" rIns="91916" bIns="45958" anchor="ctr"/>
          <a:lstStyle/>
          <a:p>
            <a:endParaRPr lang="en-US"/>
          </a:p>
        </p:txBody>
      </p:sp>
      <p:sp>
        <p:nvSpPr>
          <p:cNvPr id="25604" name="Rectangle 2"/>
          <p:cNvSpPr>
            <a:spLocks noGrp="1" noChangeArrowheads="1"/>
          </p:cNvSpPr>
          <p:nvPr>
            <p:ph type="body"/>
          </p:nvPr>
        </p:nvSpPr>
        <p:spPr>
          <a:xfrm>
            <a:off x="1238678" y="3316918"/>
            <a:ext cx="6803152" cy="3144527"/>
          </a:xfrm>
          <a:noFill/>
          <a:ln/>
        </p:spPr>
        <p:txBody>
          <a:bodyPr wrap="none" anchor="ctr"/>
          <a:lstStyle/>
          <a:p>
            <a:r>
              <a:rPr lang="en-US" dirty="0" smtClean="0"/>
              <a:t>Now we explain the details of our algorithm called gradient algorithm. </a:t>
            </a:r>
          </a:p>
          <a:p>
            <a:pPr>
              <a:buFontTx/>
              <a:buChar char="-"/>
            </a:pPr>
            <a:r>
              <a:rPr lang="en-US" dirty="0" smtClean="0"/>
              <a:t>In free space, signal strength decreases as RF signal travels.</a:t>
            </a:r>
          </a:p>
          <a:p>
            <a:pPr>
              <a:buFontTx/>
              <a:buChar char="-"/>
            </a:pPr>
            <a:r>
              <a:rPr lang="en-US" dirty="0" smtClean="0"/>
              <a:t>But the problem is different levels of shadowing from obstruction, which makes the signal distribution distorted. </a:t>
            </a:r>
          </a:p>
          <a:p>
            <a:pPr>
              <a:buFontTx/>
              <a:buChar char="-"/>
            </a:pPr>
            <a:r>
              <a:rPr lang="en-US" dirty="0" smtClean="0"/>
              <a:t>However, neighboring measurement tend to have gone through the same obstruction. </a:t>
            </a:r>
          </a:p>
          <a:p>
            <a:pPr>
              <a:buFontTx/>
              <a:buChar char="-"/>
            </a:pPr>
            <a:r>
              <a:rPr lang="en-US" dirty="0" smtClean="0"/>
              <a:t>If you only consider the neighboring measurements, then distance is the main factor in determining the signal strength. </a:t>
            </a:r>
          </a:p>
          <a:p>
            <a:pPr>
              <a:buFontTx/>
              <a:buChar char="-"/>
            </a:pPr>
            <a:r>
              <a:rPr lang="en-US" dirty="0" smtClean="0"/>
              <a:t>For each neighboring measurement, point arrows to the direction of stronger signal </a:t>
            </a:r>
          </a:p>
          <a:p>
            <a:pPr>
              <a:buFontTx/>
              <a:buChar char="-"/>
            </a:pPr>
            <a:r>
              <a:rPr lang="en-US" dirty="0" smtClean="0"/>
              <a:t>Combine the arrows. </a:t>
            </a:r>
          </a:p>
          <a:p>
            <a:pPr>
              <a:buFontTx/>
              <a:buChar char="-"/>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8"/>
          <p:cNvSpPr>
            <a:spLocks noGrp="1" noChangeArrowheads="1"/>
          </p:cNvSpPr>
          <p:nvPr>
            <p:ph type="sldNum" sz="quarter" idx="5"/>
          </p:nvPr>
        </p:nvSpPr>
        <p:spPr>
          <a:noFill/>
        </p:spPr>
        <p:txBody>
          <a:bodyPr/>
          <a:lstStyle/>
          <a:p>
            <a:fld id="{CC7117F2-C5F6-4FB4-9B97-DD1F29BFFFBF}" type="slidenum">
              <a:rPr lang="en-US" smtClean="0"/>
              <a:pPr/>
              <a:t>11</a:t>
            </a:fld>
            <a:endParaRPr lang="en-US" smtClean="0"/>
          </a:p>
        </p:txBody>
      </p:sp>
      <p:sp>
        <p:nvSpPr>
          <p:cNvPr id="25603" name="Text Box 1"/>
          <p:cNvSpPr txBox="1">
            <a:spLocks noChangeArrowheads="1"/>
          </p:cNvSpPr>
          <p:nvPr/>
        </p:nvSpPr>
        <p:spPr bwMode="auto">
          <a:xfrm>
            <a:off x="2895570" y="521961"/>
            <a:ext cx="3490965" cy="2619374"/>
          </a:xfrm>
          <a:prstGeom prst="rect">
            <a:avLst/>
          </a:prstGeom>
          <a:solidFill>
            <a:srgbClr val="FFFFFF"/>
          </a:solidFill>
          <a:ln w="9360">
            <a:solidFill>
              <a:srgbClr val="000000"/>
            </a:solidFill>
            <a:miter lim="800000"/>
            <a:headEnd/>
            <a:tailEnd/>
          </a:ln>
        </p:spPr>
        <p:txBody>
          <a:bodyPr wrap="none" lIns="91916" tIns="45958" rIns="91916" bIns="45958" anchor="ctr"/>
          <a:lstStyle/>
          <a:p>
            <a:endParaRPr lang="en-US"/>
          </a:p>
        </p:txBody>
      </p:sp>
      <p:sp>
        <p:nvSpPr>
          <p:cNvPr id="25604" name="Rectangle 2"/>
          <p:cNvSpPr>
            <a:spLocks noGrp="1" noChangeArrowheads="1"/>
          </p:cNvSpPr>
          <p:nvPr>
            <p:ph type="body"/>
          </p:nvPr>
        </p:nvSpPr>
        <p:spPr>
          <a:xfrm>
            <a:off x="1238678" y="3316918"/>
            <a:ext cx="6803152" cy="3144527"/>
          </a:xfrm>
          <a:noFill/>
          <a:ln/>
        </p:spPr>
        <p:txBody>
          <a:bodyPr wrap="none" anchor="ctr"/>
          <a:lstStyle/>
          <a:p>
            <a:pPr>
              <a:buFontTx/>
              <a:buNone/>
            </a:pPr>
            <a:r>
              <a:rPr lang="en-US" dirty="0" smtClean="0"/>
              <a:t>Based on this idea</a:t>
            </a:r>
            <a:r>
              <a:rPr lang="en-US" baseline="0" dirty="0" smtClean="0"/>
              <a:t>, w</a:t>
            </a:r>
            <a:r>
              <a:rPr lang="en-US" dirty="0" smtClean="0"/>
              <a:t>e</a:t>
            </a:r>
            <a:r>
              <a:rPr lang="en-US" baseline="0" dirty="0" smtClean="0"/>
              <a:t> developed a localization algorithm called Gradient. In the first phase, we draw an arrow from each measurement point.  For each measurement point, we draw an arrow towards the direction of strong signal using neighboring measurement. So first, we consider a measurement point and its neighbors, and we draw an arrow towards the direction of the stronger signal. And we repeat this for every measurement point. </a:t>
            </a:r>
          </a:p>
          <a:p>
            <a:pPr>
              <a:buFontTx/>
              <a:buNone/>
            </a:pPr>
            <a:r>
              <a:rPr lang="en-US" baseline="0" dirty="0" smtClean="0"/>
              <a:t>Once we have all the arrows, we combine them to get the location of the access point. </a:t>
            </a:r>
          </a:p>
          <a:p>
            <a:pPr>
              <a:buFontTx/>
              <a:buNone/>
            </a:pPr>
            <a:r>
              <a:rPr lang="en-US" baseline="0" dirty="0" smtClean="0"/>
              <a:t>This is the high level view, and Let’s take a look at these steps in more detail.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r>
              <a:rPr lang="en-US" dirty="0" smtClean="0"/>
              <a:t>Here’s how</a:t>
            </a:r>
            <a:r>
              <a:rPr lang="en-US" baseline="0" dirty="0" smtClean="0"/>
              <a:t> we draw an individual arrow. Given a measurement point, we take the near-by measurement </a:t>
            </a:r>
            <a:endParaRPr lang="en-US" dirty="0"/>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r>
              <a:rPr lang="en-US" dirty="0" smtClean="0"/>
              <a:t>Let’s now see how we define</a:t>
            </a:r>
            <a:r>
              <a:rPr lang="en-US" baseline="0" dirty="0" smtClean="0"/>
              <a:t> the neighboring measurements. We need to define a small area we consider in order to draw </a:t>
            </a:r>
            <a:r>
              <a:rPr lang="en-US" baseline="0" smtClean="0"/>
              <a:t>an arrow. We </a:t>
            </a:r>
            <a:r>
              <a:rPr lang="en-US" baseline="0" dirty="0" smtClean="0"/>
              <a:t>call this area window and the width of the window </a:t>
            </a:r>
            <a:r>
              <a:rPr lang="en-US" baseline="0" dirty="0" err="1" smtClean="0"/>
              <a:t>window</a:t>
            </a:r>
            <a:r>
              <a:rPr lang="en-US" baseline="0" dirty="0" smtClean="0"/>
              <a:t>-size.</a:t>
            </a:r>
            <a:endParaRPr lang="en-US" dirty="0" smtClean="0"/>
          </a:p>
          <a:p>
            <a:r>
              <a:rPr lang="en-US" dirty="0" smtClean="0"/>
              <a:t>If the window size is too small, few near-by measurements would fall inside the region. And small error would throw</a:t>
            </a:r>
            <a:r>
              <a:rPr lang="en-US" baseline="0" dirty="0" smtClean="0"/>
              <a:t> off the arrow towards the wrong direction.</a:t>
            </a:r>
          </a:p>
          <a:p>
            <a:r>
              <a:rPr lang="en-US" baseline="0" dirty="0" smtClean="0"/>
              <a:t>Ideally, we would like it to be large enough to capture a single trend and average out the error. </a:t>
            </a:r>
            <a:endParaRPr lang="en-US" dirty="0" smtClean="0"/>
          </a:p>
          <a:p>
            <a:r>
              <a:rPr lang="en-US" dirty="0" smtClean="0"/>
              <a:t>However, if the it is too large, the</a:t>
            </a:r>
            <a:r>
              <a:rPr lang="en-US" baseline="0" dirty="0" smtClean="0"/>
              <a:t> window captures more than one trend making the linear fit less accurate. So by window sizing we want to achieve the balance between the idea of averaging and the local free-space assumption. It turns out that the optimal value depends on the environment including the level of noise, density of measurements and layout of roads and buildings. So there’s no one-size-fits-all value to this, and we cannot predetermine the value of window size. </a:t>
            </a:r>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2840038" y="466725"/>
            <a:ext cx="3492500" cy="2619375"/>
          </a:xfrm>
          <a:ln/>
        </p:spPr>
      </p:sp>
      <p:sp>
        <p:nvSpPr>
          <p:cNvPr id="28675" name="Notes Placeholder 2"/>
          <p:cNvSpPr>
            <a:spLocks noGrp="1"/>
          </p:cNvSpPr>
          <p:nvPr>
            <p:ph type="body" idx="1"/>
          </p:nvPr>
        </p:nvSpPr>
        <p:spPr>
          <a:noFill/>
          <a:ln/>
        </p:spPr>
        <p:txBody>
          <a:bodyPr/>
          <a:lstStyle/>
          <a:p>
            <a:endParaRPr lang="en-US" dirty="0" smtClean="0"/>
          </a:p>
          <a:p>
            <a:r>
              <a:rPr lang="en-US" dirty="0" smtClean="0"/>
              <a:t>So we vary the window size from 1 and increase it by one, until 5 consecutive estimates converge in a circular region of 5 meter in radius.</a:t>
            </a:r>
          </a:p>
        </p:txBody>
      </p:sp>
      <p:sp>
        <p:nvSpPr>
          <p:cNvPr id="28676" name="Slide Number Placeholder 3"/>
          <p:cNvSpPr>
            <a:spLocks noGrp="1"/>
          </p:cNvSpPr>
          <p:nvPr>
            <p:ph type="sldNum" sz="quarter" idx="5"/>
          </p:nvPr>
        </p:nvSpPr>
        <p:spPr>
          <a:noFill/>
        </p:spPr>
        <p:txBody>
          <a:bodyPr/>
          <a:lstStyle/>
          <a:p>
            <a:fld id="{FA4CA136-F587-4112-8152-183100DB3557}"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r>
              <a:rPr lang="en-US" dirty="0" smtClean="0"/>
              <a:t>Let’s move on to 2</a:t>
            </a:r>
            <a:r>
              <a:rPr lang="en-US" baseline="30000" dirty="0" smtClean="0"/>
              <a:t>nd</a:t>
            </a:r>
            <a:r>
              <a:rPr lang="en-US" dirty="0" smtClean="0"/>
              <a:t> phase</a:t>
            </a:r>
            <a:r>
              <a:rPr lang="en-US" baseline="0" dirty="0" smtClean="0"/>
              <a:t> and </a:t>
            </a:r>
            <a:r>
              <a:rPr lang="en-US" dirty="0" smtClean="0"/>
              <a:t>take a look</a:t>
            </a:r>
            <a:r>
              <a:rPr lang="en-US" baseline="0" dirty="0" smtClean="0"/>
              <a:t> at how we actually combine the arrows.</a:t>
            </a:r>
          </a:p>
          <a:p>
            <a:r>
              <a:rPr lang="en-US" baseline="0" dirty="0" smtClean="0"/>
              <a:t>When we have the arrows, we would like them to converge at a single location. But they don’t necessarily converge,  because each arrow has some amount of error. </a:t>
            </a:r>
          </a:p>
          <a:p>
            <a:r>
              <a:rPr lang="en-US" baseline="0" dirty="0" smtClean="0"/>
              <a:t> But given a location of the access point, we can calculate the error associated to the location. And We pick a location that minimizes the error to locate the AP.  The error term we minimize is the weighted square sum of angular errors, and the angular error is defined as the angular difference between the arrow and the estimated location of the AP. </a:t>
            </a:r>
          </a:p>
          <a:p>
            <a:endParaRPr lang="en-US" baseline="0" dirty="0" smtClean="0"/>
          </a:p>
          <a:p>
            <a:r>
              <a:rPr lang="en-US" baseline="0" dirty="0" smtClean="0"/>
              <a:t>This is just an optimization or search problem, which many tools can solve. </a:t>
            </a:r>
            <a:endParaRPr lang="en-US" dirty="0"/>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r>
              <a:rPr lang="en-US" dirty="0" smtClean="0"/>
              <a:t>Let’s now move on to the evaluation.</a:t>
            </a:r>
            <a:r>
              <a:rPr lang="en-US" baseline="0" dirty="0" smtClean="0"/>
              <a:t> For evaluation, we did measurement in a residential neighborhood in Pittsburgh.</a:t>
            </a:r>
          </a:p>
          <a:p>
            <a:endParaRPr lang="en-US" baseline="0" dirty="0" smtClean="0"/>
          </a:p>
          <a:p>
            <a:r>
              <a:rPr lang="en-US" baseline="0" dirty="0" smtClean="0"/>
              <a:t>We used that as the location of the AP.</a:t>
            </a:r>
            <a:endParaRPr lang="en-US" dirty="0"/>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r>
              <a:rPr lang="en-US" dirty="0" smtClean="0"/>
              <a:t>The table shows the mean, </a:t>
            </a:r>
            <a:r>
              <a:rPr lang="en-US" baseline="0" dirty="0" smtClean="0"/>
              <a:t>median, maximum and </a:t>
            </a:r>
            <a:r>
              <a:rPr lang="en-US" baseline="0" dirty="0" err="1" smtClean="0"/>
              <a:t>sd</a:t>
            </a:r>
            <a:r>
              <a:rPr lang="en-US" baseline="0" dirty="0" smtClean="0"/>
              <a:t> of error for all 4 algorithms evaluated on the set of 25 </a:t>
            </a:r>
            <a:r>
              <a:rPr lang="en-US" baseline="0" dirty="0" err="1" smtClean="0"/>
              <a:t>Aps</a:t>
            </a:r>
            <a:r>
              <a:rPr lang="en-US" baseline="0" dirty="0" smtClean="0"/>
              <a:t>. I would like you to note that gradient algorithm has a lot more room for improvement because we only incorporated the basic ideas, and these ideas may be implemented with better </a:t>
            </a:r>
            <a:r>
              <a:rPr lang="en-US" baseline="0" dirty="0" err="1" smtClean="0"/>
              <a:t>techinques</a:t>
            </a:r>
            <a:r>
              <a:rPr lang="en-US" baseline="0" dirty="0" smtClean="0"/>
              <a:t>. </a:t>
            </a:r>
          </a:p>
          <a:p>
            <a:r>
              <a:rPr lang="en-US" baseline="0" dirty="0" smtClean="0"/>
              <a:t>The gradient algorithm out-performs the alternatives by all 4 standards. Compared to the second best, weighted </a:t>
            </a:r>
            <a:r>
              <a:rPr lang="en-US" baseline="0" dirty="0" err="1" smtClean="0"/>
              <a:t>centroid</a:t>
            </a:r>
            <a:r>
              <a:rPr lang="en-US" baseline="0" dirty="0" smtClean="0"/>
              <a:t>, </a:t>
            </a:r>
          </a:p>
          <a:p>
            <a:endParaRPr lang="en-US" baseline="0" dirty="0" smtClean="0"/>
          </a:p>
          <a:p>
            <a:r>
              <a:rPr lang="en-US" baseline="0" dirty="0" smtClean="0"/>
              <a:t>It turns out that </a:t>
            </a:r>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2840038" y="466725"/>
            <a:ext cx="3492500" cy="2619375"/>
          </a:xfrm>
          <a:ln/>
        </p:spPr>
      </p:sp>
      <p:sp>
        <p:nvSpPr>
          <p:cNvPr id="27651" name="Notes Placeholder 2"/>
          <p:cNvSpPr>
            <a:spLocks noGrp="1"/>
          </p:cNvSpPr>
          <p:nvPr>
            <p:ph type="body" idx="1"/>
          </p:nvPr>
        </p:nvSpPr>
        <p:spPr>
          <a:noFill/>
          <a:ln/>
        </p:spPr>
        <p:txBody>
          <a:bodyPr/>
          <a:lstStyle/>
          <a:p>
            <a:r>
              <a:rPr lang="en-US" dirty="0" smtClean="0"/>
              <a:t>Here</a:t>
            </a:r>
            <a:r>
              <a:rPr lang="en-US" baseline="0" dirty="0" smtClean="0"/>
              <a:t>’s a couple of example where gradient performs particularly better than weighted </a:t>
            </a:r>
            <a:r>
              <a:rPr lang="en-US" baseline="0" dirty="0" err="1" smtClean="0"/>
              <a:t>centroid</a:t>
            </a:r>
            <a:r>
              <a:rPr lang="en-US" baseline="0" dirty="0" smtClean="0"/>
              <a:t>. Both of these cases exhibit strong sampling bias and non-uniform </a:t>
            </a:r>
            <a:r>
              <a:rPr lang="en-US" baseline="0" dirty="0" err="1" smtClean="0"/>
              <a:t>attentuation</a:t>
            </a:r>
            <a:r>
              <a:rPr lang="en-US" baseline="0" dirty="0" smtClean="0"/>
              <a:t>. If you look at the signal strength distribution, it’s very skewed towards one side of the access point. </a:t>
            </a:r>
          </a:p>
        </p:txBody>
      </p:sp>
      <p:sp>
        <p:nvSpPr>
          <p:cNvPr id="27652" name="Slide Number Placeholder 3"/>
          <p:cNvSpPr>
            <a:spLocks noGrp="1"/>
          </p:cNvSpPr>
          <p:nvPr>
            <p:ph type="sldNum" sz="quarter" idx="5"/>
          </p:nvPr>
        </p:nvSpPr>
        <p:spPr>
          <a:noFill/>
        </p:spPr>
        <p:txBody>
          <a:bodyPr/>
          <a:lstStyle/>
          <a:p>
            <a:fld id="{78E34994-94AF-4040-80C9-736A13D4C26E}"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r>
              <a:rPr lang="en-US" dirty="0" smtClean="0"/>
              <a:t>So here is the problem of access</a:t>
            </a:r>
            <a:r>
              <a:rPr lang="en-US" baseline="0" dirty="0" smtClean="0"/>
              <a:t> point localization</a:t>
            </a:r>
            <a:r>
              <a:rPr lang="en-US" dirty="0" smtClean="0"/>
              <a:t>.</a:t>
            </a:r>
            <a:r>
              <a:rPr lang="en-US" baseline="0" dirty="0" smtClean="0"/>
              <a:t> We have a access point that is transmitting a signal. And we have a small device that is equipped with a GPS and a signal strength meter. The signal strength meter tells you the level of signal strength when you receive a signal from the AP. Now the device moves around and measures signal strength  from many different locations and it generates a field of measurements. </a:t>
            </a:r>
          </a:p>
          <a:p>
            <a:r>
              <a:rPr lang="en-US" baseline="0" dirty="0" smtClean="0"/>
              <a:t> Now when you have this measurement, one of the most basic things that you want to do is to locate the access point. </a:t>
            </a:r>
          </a:p>
          <a:p>
            <a:r>
              <a:rPr lang="en-US" baseline="0" dirty="0" smtClean="0"/>
              <a:t>This problem has many applications and shows up in various contexts. For example, mobile user localization systems often rely on  the location of the access point in order to localize clients. So with better location of the AP, you can localize the clients better. Finding rouge APs and inferring interference and coverage of APs are some of the other applications. </a:t>
            </a:r>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r>
              <a:rPr lang="en-US" dirty="0" smtClean="0"/>
              <a:t>12 % , 33%, 1.4 improvement in </a:t>
            </a:r>
            <a:r>
              <a:rPr lang="en-US" dirty="0" err="1" smtClean="0"/>
              <a:t>sd</a:t>
            </a:r>
            <a:r>
              <a:rPr lang="en-US" baseline="0" dirty="0" smtClean="0"/>
              <a:t> of error.</a:t>
            </a:r>
            <a:endParaRPr lang="en-US" dirty="0"/>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2840038" y="466725"/>
            <a:ext cx="3492500" cy="2619375"/>
          </a:xfrm>
          <a:ln/>
        </p:spPr>
      </p:sp>
      <p:sp>
        <p:nvSpPr>
          <p:cNvPr id="31747" name="Notes Placeholder 2"/>
          <p:cNvSpPr>
            <a:spLocks noGrp="1"/>
          </p:cNvSpPr>
          <p:nvPr>
            <p:ph type="body" idx="1"/>
          </p:nvPr>
        </p:nvSpPr>
        <p:spPr>
          <a:noFill/>
          <a:ln/>
        </p:spPr>
        <p:txBody>
          <a:bodyPr/>
          <a:lstStyle/>
          <a:p>
            <a:endParaRPr lang="en-US" smtClean="0"/>
          </a:p>
        </p:txBody>
      </p:sp>
      <p:sp>
        <p:nvSpPr>
          <p:cNvPr id="31748" name="Slide Number Placeholder 3"/>
          <p:cNvSpPr>
            <a:spLocks noGrp="1"/>
          </p:cNvSpPr>
          <p:nvPr>
            <p:ph type="sldNum" sz="quarter" idx="5"/>
          </p:nvPr>
        </p:nvSpPr>
        <p:spPr>
          <a:noFill/>
        </p:spPr>
        <p:txBody>
          <a:bodyPr/>
          <a:lstStyle/>
          <a:p>
            <a:fld id="{6D9AA379-6938-4AA1-8444-9E9543CCA685}"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r>
              <a:rPr lang="en-US" dirty="0" smtClean="0"/>
              <a:t>So</a:t>
            </a:r>
            <a:r>
              <a:rPr lang="en-US" baseline="0" dirty="0" smtClean="0"/>
              <a:t> w</a:t>
            </a:r>
            <a:r>
              <a:rPr lang="en-US" dirty="0" smtClean="0"/>
              <a:t>hat’s difficult</a:t>
            </a:r>
            <a:r>
              <a:rPr lang="en-US" baseline="0" dirty="0" smtClean="0"/>
              <a:t> about this problem?</a:t>
            </a:r>
          </a:p>
          <a:p>
            <a:r>
              <a:rPr lang="en-US" baseline="0" dirty="0" smtClean="0"/>
              <a:t>If we can uniformly sample across the space, we can take average location and locate the AP there. </a:t>
            </a:r>
          </a:p>
          <a:p>
            <a:r>
              <a:rPr lang="en-US" baseline="0" dirty="0" smtClean="0"/>
              <a:t>This is exactly what </a:t>
            </a:r>
            <a:r>
              <a:rPr lang="en-US" baseline="0" dirty="0" err="1" smtClean="0"/>
              <a:t>centroid</a:t>
            </a:r>
            <a:r>
              <a:rPr lang="en-US" baseline="0" dirty="0" smtClean="0"/>
              <a:t> or weighted </a:t>
            </a:r>
            <a:r>
              <a:rPr lang="en-US" baseline="0" dirty="0" err="1" smtClean="0"/>
              <a:t>centroid</a:t>
            </a:r>
            <a:r>
              <a:rPr lang="en-US" baseline="0" dirty="0" smtClean="0"/>
              <a:t> does . It computes the center of mass of the measurements. </a:t>
            </a:r>
          </a:p>
          <a:p>
            <a:r>
              <a:rPr lang="en-US" baseline="0" dirty="0" smtClean="0"/>
              <a:t>However, in the real world we often cannot perform uniform sampling because the path of the measurement is usually constrained by the road. </a:t>
            </a:r>
          </a:p>
          <a:p>
            <a:r>
              <a:rPr lang="en-US" baseline="0" dirty="0" smtClean="0"/>
              <a:t>Now because of this sampling bias, most of the measurements fall in the right side of the AP. So the center of mass shifts. In general, </a:t>
            </a:r>
            <a:r>
              <a:rPr lang="en-US" baseline="0" dirty="0" err="1" smtClean="0"/>
              <a:t>centroid</a:t>
            </a:r>
            <a:r>
              <a:rPr lang="en-US" baseline="0" dirty="0" smtClean="0"/>
              <a:t> is not a good approach because it suffers from sampling bias which is very common in this type of measurements.</a:t>
            </a:r>
          </a:p>
          <a:p>
            <a:endParaRPr lang="en-US" baseline="0" dirty="0" smtClean="0"/>
          </a:p>
          <a:p>
            <a:r>
              <a:rPr lang="en-US" baseline="0" dirty="0" smtClean="0"/>
              <a:t>Another approach is </a:t>
            </a:r>
            <a:r>
              <a:rPr lang="en-US" baseline="0" dirty="0" err="1" smtClean="0"/>
              <a:t>trilateration</a:t>
            </a:r>
            <a:r>
              <a:rPr lang="en-US" baseline="0" dirty="0" smtClean="0"/>
              <a:t>.  If you know the distance to the AP from three or more different locations, you can determine the location of the AP.  And We can infer the distance from the signal strength because in free space signal strength strongly correlates with distance. </a:t>
            </a:r>
          </a:p>
          <a:p>
            <a:endParaRPr lang="en-US" baseline="0" dirty="0" smtClean="0"/>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But, the in real world, we have buildings and structures that block the signal. And this break the correlation between distance and signal strength  because signal strength attenuates as the signal goes through buildings.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Let’s take a look at the three measurement point. Although they are equidistant from the AP, they all have different signal strength.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Now if you naively apply </a:t>
            </a:r>
            <a:r>
              <a:rPr lang="en-US" baseline="0" dirty="0" err="1" smtClean="0"/>
              <a:t>trilateration</a:t>
            </a:r>
            <a:r>
              <a:rPr lang="en-US" baseline="0" dirty="0" smtClean="0"/>
              <a:t>, it fails</a:t>
            </a:r>
          </a:p>
          <a:p>
            <a:endParaRPr lang="en-US" dirty="0"/>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Signal strength attenuates when signals go through buildings and structures. This creates non-uniform attenuation in space, and destroys the correlation between the distance and the signal strength.</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For example, if you look at the three measurement point,  although they are equidistant from the AP, they all have different signal strength.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Now if you naively apply </a:t>
            </a:r>
            <a:r>
              <a:rPr lang="en-US" baseline="0" dirty="0" err="1" smtClean="0"/>
              <a:t>trilateration</a:t>
            </a:r>
            <a:r>
              <a:rPr lang="en-US" baseline="0" dirty="0" smtClean="0"/>
              <a:t>, it fails</a:t>
            </a:r>
          </a:p>
          <a:p>
            <a:endParaRPr lang="en-US" dirty="0"/>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r>
              <a:rPr lang="en-US" dirty="0" smtClean="0"/>
              <a:t>So</a:t>
            </a:r>
            <a:r>
              <a:rPr lang="en-US" baseline="0" dirty="0" smtClean="0"/>
              <a:t> far we have looked at the traditional approaches that use signal strength information, weighted </a:t>
            </a:r>
            <a:r>
              <a:rPr lang="en-US" baseline="0" dirty="0" err="1" smtClean="0"/>
              <a:t>centroid</a:t>
            </a:r>
            <a:r>
              <a:rPr lang="en-US" baseline="0" dirty="0" smtClean="0"/>
              <a:t> and </a:t>
            </a:r>
            <a:r>
              <a:rPr lang="en-US" baseline="0" dirty="0" err="1" smtClean="0"/>
              <a:t>trilateration</a:t>
            </a:r>
            <a:r>
              <a:rPr lang="en-US" baseline="0" dirty="0" smtClean="0"/>
              <a:t>.  While they work in certain cases, they do not work well in the presence of sampling bias and non-uniform attenuation. </a:t>
            </a:r>
          </a:p>
          <a:p>
            <a:endParaRPr lang="en-US" baseline="0" dirty="0" smtClean="0"/>
          </a:p>
          <a:p>
            <a:r>
              <a:rPr lang="en-US" baseline="0" dirty="0" smtClean="0"/>
              <a:t>Here we have a different approach which does not suffer from those problems. Let’s take a look at the directional antenna approach. </a:t>
            </a:r>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r>
              <a:rPr lang="en-US" dirty="0" smtClean="0"/>
              <a:t>Directional antenna approach</a:t>
            </a:r>
            <a:r>
              <a:rPr lang="en-US" baseline="0" dirty="0" smtClean="0"/>
              <a:t> uses </a:t>
            </a:r>
            <a:r>
              <a:rPr lang="en-US" baseline="0" dirty="0" err="1" smtClean="0"/>
              <a:t>AoA</a:t>
            </a:r>
            <a:r>
              <a:rPr lang="en-US" baseline="0" dirty="0" smtClean="0"/>
              <a:t> information. </a:t>
            </a:r>
          </a:p>
          <a:p>
            <a:r>
              <a:rPr lang="en-US" baseline="0" dirty="0" smtClean="0"/>
              <a:t>For each location, it measures the incident angle of signal using the steerable beam directional antenna.</a:t>
            </a:r>
          </a:p>
          <a:p>
            <a:r>
              <a:rPr lang="en-US" baseline="0" dirty="0" smtClean="0"/>
              <a:t>Because the </a:t>
            </a:r>
            <a:r>
              <a:rPr lang="en-US" baseline="0" dirty="0" err="1" smtClean="0"/>
              <a:t>AoA</a:t>
            </a:r>
            <a:r>
              <a:rPr lang="en-US" baseline="0" dirty="0" smtClean="0"/>
              <a:t>, is less affected by the environment than the signal strength, it give us a more accurate result.</a:t>
            </a:r>
          </a:p>
          <a:p>
            <a:endParaRPr lang="en-US" baseline="0" dirty="0" smtClean="0"/>
          </a:p>
          <a:p>
            <a:r>
              <a:rPr lang="en-US" baseline="0" dirty="0" smtClean="0"/>
              <a:t>However, it has problems. </a:t>
            </a:r>
          </a:p>
          <a:p>
            <a:r>
              <a:rPr lang="en-US" baseline="0" dirty="0" smtClean="0"/>
              <a:t>First it requires extra hardware. And each measurement is more 5expensive because you have to scan through all the directions and find out the direction that gives you the best signal strength to determine the angle. Furthermore, the beam width of the directional antenna is large so you have a large margin of error for each measurement. That requires to have many measurement points. </a:t>
            </a:r>
          </a:p>
          <a:p>
            <a:endParaRPr lang="en-US" baseline="0" dirty="0" smtClean="0"/>
          </a:p>
          <a:p>
            <a:r>
              <a:rPr lang="en-US" baseline="0" dirty="0" smtClean="0"/>
              <a:t>But again the approach itself is valid because it takes advantage of the more stable property of signal propagation. So we are going to take this approach but we are just going get there from just the signal strength information.</a:t>
            </a:r>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r>
              <a:rPr lang="en-US" baseline="0" dirty="0" smtClean="0"/>
              <a:t>Here’s our approach called gradient. </a:t>
            </a:r>
          </a:p>
          <a:p>
            <a:r>
              <a:rPr lang="en-US" baseline="0" dirty="0" smtClean="0"/>
              <a:t>Even in the presence of non-uniform attenuation, w</a:t>
            </a:r>
            <a:r>
              <a:rPr lang="en-US" dirty="0" smtClean="0"/>
              <a:t>e believe that there</a:t>
            </a:r>
            <a:r>
              <a:rPr lang="en-US" baseline="0" dirty="0" smtClean="0"/>
              <a:t> still is </a:t>
            </a:r>
            <a:r>
              <a:rPr lang="en-US" dirty="0" smtClean="0"/>
              <a:t>a contiguous</a:t>
            </a:r>
            <a:r>
              <a:rPr lang="en-US" baseline="0" dirty="0" smtClean="0"/>
              <a:t> area in which the signal propagation is free-space like. After all, streets are largely open space. We want to identify those areas. ( and find the direction of the strongest signal. And that will give us the direction of the access point.  ) and inside this region if we point an arrow towards the stronger signal, this gives us the direction of the ap.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466725"/>
            <a:ext cx="3492500" cy="2619375"/>
          </a:xfrm>
        </p:spPr>
      </p:sp>
      <p:sp>
        <p:nvSpPr>
          <p:cNvPr id="3" name="Notes Placeholder 2"/>
          <p:cNvSpPr>
            <a:spLocks noGrp="1"/>
          </p:cNvSpPr>
          <p:nvPr>
            <p:ph type="body" idx="1"/>
          </p:nvPr>
        </p:nvSpPr>
        <p:spPr/>
        <p:txBody>
          <a:bodyPr>
            <a:normAutofit/>
          </a:bodyPr>
          <a:lstStyle/>
          <a:p>
            <a:r>
              <a:rPr lang="en-US" dirty="0" smtClean="0"/>
              <a:t>Let’s now</a:t>
            </a:r>
            <a:r>
              <a:rPr lang="en-US" baseline="0" dirty="0" smtClean="0"/>
              <a:t> see if we can really apply this idea to a real measurement.</a:t>
            </a:r>
          </a:p>
          <a:p>
            <a:r>
              <a:rPr lang="en-US" baseline="0" dirty="0" smtClean="0"/>
              <a:t>Because this measurement exhibit sampling bias and non-uniform </a:t>
            </a:r>
            <a:r>
              <a:rPr lang="en-US" baseline="0" dirty="0" err="1" smtClean="0"/>
              <a:t>attentuatitoin</a:t>
            </a:r>
            <a:r>
              <a:rPr lang="en-US" baseline="0" dirty="0" smtClean="0"/>
              <a:t>, Weighted </a:t>
            </a:r>
            <a:r>
              <a:rPr lang="en-US" baseline="0" dirty="0" err="1" smtClean="0"/>
              <a:t>centroid</a:t>
            </a:r>
            <a:r>
              <a:rPr lang="en-US" baseline="0" dirty="0" smtClean="0"/>
              <a:t> gives us 50m of error, which is off by half a block.  </a:t>
            </a:r>
            <a:endParaRPr lang="en-US" dirty="0"/>
          </a:p>
        </p:txBody>
      </p:sp>
      <p:sp>
        <p:nvSpPr>
          <p:cNvPr id="4" name="Slide Number Placeholder 3"/>
          <p:cNvSpPr>
            <a:spLocks noGrp="1"/>
          </p:cNvSpPr>
          <p:nvPr>
            <p:ph type="sldNum" sz="quarter" idx="10"/>
          </p:nvPr>
        </p:nvSpPr>
        <p:spPr/>
        <p:txBody>
          <a:bodyPr/>
          <a:lstStyle/>
          <a:p>
            <a:pPr>
              <a:defRPr/>
            </a:pPr>
            <a:fld id="{3196F603-40A0-45EC-82B7-D8483A2C4FE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A23C02-CF6F-4D55-949A-0248AEA85FFB}" type="datetimeFigureOut">
              <a:rPr lang="en-US" smtClean="0"/>
              <a:pPr/>
              <a:t>4/1/2009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A868D-D9AB-4A1D-875F-F2D92CFC173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FD4EE751-51B9-4F6F-AFD6-F6DEE87B4D51}" type="datetime1">
              <a:rPr lang="en-US" smtClean="0"/>
              <a:pPr>
                <a:defRPr/>
              </a:pPr>
              <a:t>4/1/2009</a:t>
            </a:fld>
            <a:endParaRPr lang="en-US" dirty="0"/>
          </a:p>
        </p:txBody>
      </p:sp>
      <p:sp>
        <p:nvSpPr>
          <p:cNvPr id="5" name="Footer Placeholder 4"/>
          <p:cNvSpPr>
            <a:spLocks noGrp="1"/>
          </p:cNvSpPr>
          <p:nvPr>
            <p:ph type="ftr" sz="quarter" idx="11"/>
          </p:nvPr>
        </p:nvSpPr>
        <p:spPr/>
        <p:txBody>
          <a:bodyPr/>
          <a:lstStyle/>
          <a:p>
            <a:pPr>
              <a:defRPr/>
            </a:pPr>
            <a:r>
              <a:rPr lang="en-US" dirty="0" smtClean="0"/>
              <a:t>Access Point Localization</a:t>
            </a:r>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09BE8ABA-1211-44CB-8474-7C680164F235}" type="datetime1">
              <a:rPr lang="en-US" smtClean="0"/>
              <a:pPr>
                <a:defRPr/>
              </a:pPr>
              <a:t>4/1/2009</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smtClean="0"/>
              <a:t>Access Point Localization</a:t>
            </a:r>
            <a:endParaRPr lang="en-US" dirty="0"/>
          </a:p>
        </p:txBody>
      </p:sp>
      <p:sp>
        <p:nvSpPr>
          <p:cNvPr id="7" name="Slide Number Placeholder 6"/>
          <p:cNvSpPr>
            <a:spLocks noGrp="1"/>
          </p:cNvSpPr>
          <p:nvPr>
            <p:ph type="sldNum" sz="quarter" idx="12"/>
          </p:nvPr>
        </p:nvSpPr>
        <p:spPr/>
        <p:txBody>
          <a:bodyPr/>
          <a:lstStyle/>
          <a:p>
            <a:pPr>
              <a:defRPr/>
            </a:pPr>
            <a:fld id="{8BB37C6E-837D-4EC6-9477-B331C871E6AC}"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5F2ADF06-0D0E-4774-9CF9-7429A226AC7D}" type="datetime1">
              <a:rPr lang="en-US" smtClean="0"/>
              <a:pPr>
                <a:defRPr/>
              </a:pPr>
              <a:t>4/1/2009</a:t>
            </a:fld>
            <a:endParaRPr lang="en-US" dirty="0"/>
          </a:p>
        </p:txBody>
      </p:sp>
      <p:sp>
        <p:nvSpPr>
          <p:cNvPr id="8" name="Footer Placeholder 7"/>
          <p:cNvSpPr>
            <a:spLocks noGrp="1"/>
          </p:cNvSpPr>
          <p:nvPr>
            <p:ph type="ftr" sz="quarter" idx="11"/>
          </p:nvPr>
        </p:nvSpPr>
        <p:spPr/>
        <p:txBody>
          <a:bodyPr/>
          <a:lstStyle/>
          <a:p>
            <a:pPr>
              <a:defRPr/>
            </a:pPr>
            <a:r>
              <a:rPr lang="en-US" dirty="0" smtClean="0"/>
              <a:t>Access Point Localization</a:t>
            </a:r>
            <a:endParaRPr lang="en-US" dirty="0"/>
          </a:p>
        </p:txBody>
      </p:sp>
      <p:sp>
        <p:nvSpPr>
          <p:cNvPr id="9" name="Slide Number Placeholder 8"/>
          <p:cNvSpPr>
            <a:spLocks noGrp="1"/>
          </p:cNvSpPr>
          <p:nvPr>
            <p:ph type="sldNum" sz="quarter" idx="12"/>
          </p:nvPr>
        </p:nvSpPr>
        <p:spPr/>
        <p:txBody>
          <a:bodyPr/>
          <a:lstStyle/>
          <a:p>
            <a:pPr>
              <a:defRPr/>
            </a:pPr>
            <a:fld id="{ED921DE2-3496-4671-9619-22C5C7ACA1FD}"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dirty="0" smtClean="0"/>
              <a:t>03/03/2009</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smtClean="0"/>
              <a:t>Access Point Localization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150CE59-8156-4AEF-A2E4-843DC19473D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6" r:id="rId3"/>
    <p:sldLayoutId id="2147483857" r:id="rId4"/>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s.cmu.edu/~dongsuh/localizat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4759" y="1095722"/>
            <a:ext cx="8500298" cy="3885154"/>
          </a:xfrm>
        </p:spPr>
        <p:txBody>
          <a:bodyPr>
            <a:normAutofit/>
          </a:bodyPr>
          <a:lstStyle/>
          <a:p>
            <a:pPr eaLnBrk="1" hangingPunct="1"/>
            <a:r>
              <a:rPr lang="en-US" dirty="0" smtClean="0"/>
              <a:t>Access Point Localization </a:t>
            </a:r>
            <a:br>
              <a:rPr lang="en-US" dirty="0" smtClean="0"/>
            </a:br>
            <a:r>
              <a:rPr lang="en-US" dirty="0" smtClean="0"/>
              <a:t>using Local Signal Strength Gradient </a:t>
            </a:r>
            <a:br>
              <a:rPr lang="en-US" dirty="0" smtClean="0"/>
            </a:br>
            <a:endParaRPr lang="en-US" b="0" dirty="0" smtClean="0"/>
          </a:p>
        </p:txBody>
      </p:sp>
      <p:sp>
        <p:nvSpPr>
          <p:cNvPr id="4" name="Subtitle 3"/>
          <p:cNvSpPr>
            <a:spLocks noGrp="1"/>
          </p:cNvSpPr>
          <p:nvPr>
            <p:ph type="subTitle" idx="1"/>
          </p:nvPr>
        </p:nvSpPr>
        <p:spPr>
          <a:xfrm>
            <a:off x="1235380" y="4224235"/>
            <a:ext cx="6690732" cy="1752600"/>
          </a:xfrm>
        </p:spPr>
        <p:txBody>
          <a:bodyPr>
            <a:normAutofit fontScale="55000" lnSpcReduction="20000"/>
          </a:bodyPr>
          <a:lstStyle/>
          <a:p>
            <a:r>
              <a:rPr lang="en-US" sz="4500" dirty="0" err="1" smtClean="0"/>
              <a:t>Dongsu</a:t>
            </a:r>
            <a:r>
              <a:rPr lang="en-US" sz="4500" dirty="0" smtClean="0"/>
              <a:t> Han</a:t>
            </a:r>
            <a:r>
              <a:rPr lang="en-US" sz="4500" baseline="30000" dirty="0" smtClean="0">
                <a:solidFill>
                  <a:srgbClr val="C00000"/>
                </a:solidFill>
              </a:rPr>
              <a:t> *</a:t>
            </a:r>
            <a:r>
              <a:rPr lang="en-US" sz="4500" dirty="0" smtClean="0"/>
              <a:t>, David Andersen</a:t>
            </a:r>
            <a:r>
              <a:rPr lang="en-US" sz="4500" baseline="30000" dirty="0" smtClean="0">
                <a:solidFill>
                  <a:srgbClr val="C00000"/>
                </a:solidFill>
              </a:rPr>
              <a:t> *</a:t>
            </a:r>
            <a:r>
              <a:rPr lang="en-US" sz="4500" dirty="0" smtClean="0"/>
              <a:t>, </a:t>
            </a:r>
          </a:p>
          <a:p>
            <a:r>
              <a:rPr lang="en-US" sz="4500" b="0" dirty="0" smtClean="0"/>
              <a:t>Dina </a:t>
            </a:r>
            <a:r>
              <a:rPr lang="en-US" sz="4500" b="0" dirty="0" err="1" smtClean="0"/>
              <a:t>Papagiannaki</a:t>
            </a:r>
            <a:r>
              <a:rPr lang="en-US" sz="4500" b="1" baseline="30000" dirty="0" smtClean="0">
                <a:solidFill>
                  <a:schemeClr val="tx1"/>
                </a:solidFill>
              </a:rPr>
              <a:t> †</a:t>
            </a:r>
            <a:r>
              <a:rPr lang="en-US" sz="4500" b="0" dirty="0" smtClean="0"/>
              <a:t>, Michael </a:t>
            </a:r>
            <a:r>
              <a:rPr lang="en-US" sz="4500" b="0" dirty="0" err="1" smtClean="0"/>
              <a:t>Kaminsky</a:t>
            </a:r>
            <a:r>
              <a:rPr lang="en-US" sz="4500" b="1" baseline="30000" dirty="0" smtClean="0">
                <a:solidFill>
                  <a:schemeClr val="tx1"/>
                </a:solidFill>
              </a:rPr>
              <a:t> †</a:t>
            </a:r>
            <a:r>
              <a:rPr lang="en-US" sz="4500" b="0" dirty="0" smtClean="0"/>
              <a:t>,</a:t>
            </a:r>
          </a:p>
          <a:p>
            <a:r>
              <a:rPr lang="en-US" sz="4500" b="0" dirty="0" smtClean="0"/>
              <a:t> </a:t>
            </a:r>
            <a:r>
              <a:rPr lang="en-US" sz="4500" b="0" dirty="0" err="1" smtClean="0"/>
              <a:t>Srini</a:t>
            </a:r>
            <a:r>
              <a:rPr lang="en-US" sz="4500" dirty="0" err="1" smtClean="0"/>
              <a:t>vasan</a:t>
            </a:r>
            <a:r>
              <a:rPr lang="en-US" sz="4500" dirty="0" smtClean="0"/>
              <a:t> </a:t>
            </a:r>
            <a:r>
              <a:rPr lang="en-US" sz="4500" dirty="0" err="1" smtClean="0"/>
              <a:t>Seshan</a:t>
            </a:r>
            <a:r>
              <a:rPr lang="en-US" sz="4500" baseline="30000" dirty="0" smtClean="0">
                <a:solidFill>
                  <a:srgbClr val="C00000"/>
                </a:solidFill>
              </a:rPr>
              <a:t> *</a:t>
            </a:r>
            <a:endParaRPr lang="en-US" sz="4500" dirty="0" smtClean="0"/>
          </a:p>
          <a:p>
            <a:r>
              <a:rPr lang="en-US" baseline="30000" dirty="0" smtClean="0">
                <a:solidFill>
                  <a:srgbClr val="C00000"/>
                </a:solidFill>
              </a:rPr>
              <a:t>*</a:t>
            </a:r>
            <a:r>
              <a:rPr lang="en-US" dirty="0" smtClean="0">
                <a:solidFill>
                  <a:srgbClr val="C00000"/>
                </a:solidFill>
              </a:rPr>
              <a:t>Carnegie Mellon University</a:t>
            </a:r>
          </a:p>
          <a:p>
            <a:r>
              <a:rPr lang="en-US" b="1" baseline="30000" dirty="0" smtClean="0">
                <a:solidFill>
                  <a:schemeClr val="tx1"/>
                </a:solidFill>
              </a:rPr>
              <a:t>† </a:t>
            </a:r>
            <a:r>
              <a:rPr lang="en-US" dirty="0" smtClean="0">
                <a:solidFill>
                  <a:srgbClr val="C00000"/>
                </a:solidFill>
              </a:rPr>
              <a:t>Intel Research Pittsburgh</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7" name="Rectangle 1"/>
          <p:cNvSpPr>
            <a:spLocks noGrp="1" noChangeArrowheads="1"/>
          </p:cNvSpPr>
          <p:nvPr>
            <p:ph type="title"/>
          </p:nvPr>
        </p:nvSpPr>
        <p:spPr/>
        <p:txBody>
          <a:bodyPr>
            <a:normAutofit/>
          </a:bodyPr>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Gradient Algorithm</a:t>
            </a:r>
          </a:p>
        </p:txBody>
      </p:sp>
      <p:sp>
        <p:nvSpPr>
          <p:cNvPr id="8198" name="Rectangle 2"/>
          <p:cNvSpPr>
            <a:spLocks noGrp="1" noChangeArrowheads="1"/>
          </p:cNvSpPr>
          <p:nvPr>
            <p:ph idx="1"/>
          </p:nvPr>
        </p:nvSpPr>
        <p:spPr>
          <a:xfrm>
            <a:off x="259976" y="1416424"/>
            <a:ext cx="4473388" cy="4727669"/>
          </a:xfrm>
        </p:spPr>
        <p:txBody>
          <a:bodyPr>
            <a:normAutofit/>
          </a:bodyPr>
          <a:lstStyle/>
          <a:p>
            <a:pPr marL="430213" indent="-323850">
              <a:buClr>
                <a:srgbClr val="000000"/>
              </a:buClr>
              <a:buSzPct val="45000"/>
              <a:buNone/>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400" dirty="0" smtClean="0">
                <a:solidFill>
                  <a:srgbClr val="000000"/>
                </a:solidFill>
              </a:rPr>
              <a:t>Phase 1: </a:t>
            </a:r>
            <a:r>
              <a:rPr lang="en-US" sz="2400" b="1" dirty="0" smtClean="0">
                <a:solidFill>
                  <a:srgbClr val="000000"/>
                </a:solidFill>
              </a:rPr>
              <a:t>arrow drawing phase</a:t>
            </a:r>
            <a:endParaRPr lang="en-US" sz="2400" dirty="0" smtClean="0">
              <a:solidFill>
                <a:srgbClr val="000000"/>
              </a:solidFill>
            </a:endParaRPr>
          </a:p>
          <a:p>
            <a:pPr marL="430213" indent="-323850">
              <a:buClr>
                <a:srgbClr val="000000"/>
              </a:buClr>
              <a:buSzPct val="45000"/>
              <a:buFont typeface="Wingdings"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000" dirty="0" smtClean="0">
                <a:solidFill>
                  <a:srgbClr val="000000"/>
                </a:solidFill>
              </a:rPr>
              <a:t>Point an arrow towards the direction of strong signal using neighboring measurements</a:t>
            </a:r>
          </a:p>
          <a:p>
            <a:pPr marL="430213" indent="-323850">
              <a:buClr>
                <a:srgbClr val="000000"/>
              </a:buClr>
              <a:buSzPct val="45000"/>
              <a:buFont typeface="Wingdings"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000" dirty="0" smtClean="0">
                <a:solidFill>
                  <a:srgbClr val="000000"/>
                </a:solidFill>
              </a:rPr>
              <a:t>Adaptive window sizing</a:t>
            </a:r>
          </a:p>
          <a:p>
            <a:pPr marL="430213" indent="-323850">
              <a:buClr>
                <a:srgbClr val="000000"/>
              </a:buClr>
              <a:buSzPct val="45000"/>
              <a:buFont typeface="Wingdings"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endParaRPr lang="en-US" sz="2400" dirty="0" smtClean="0">
              <a:solidFill>
                <a:srgbClr val="000000"/>
              </a:solidFill>
            </a:endParaRPr>
          </a:p>
          <a:p>
            <a:pPr marL="430213" indent="-323850">
              <a:buClr>
                <a:srgbClr val="000000"/>
              </a:buClr>
              <a:buSzPct val="45000"/>
              <a:buNone/>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endParaRPr lang="en-US" sz="2400" dirty="0" smtClean="0">
              <a:solidFill>
                <a:srgbClr val="000000"/>
              </a:solidFill>
            </a:endParaRPr>
          </a:p>
        </p:txBody>
      </p:sp>
      <p:sp>
        <p:nvSpPr>
          <p:cNvPr id="8194" name="Date Placeholder 3"/>
          <p:cNvSpPr>
            <a:spLocks noGrp="1"/>
          </p:cNvSpPr>
          <p:nvPr>
            <p:ph type="dt" sz="half" idx="10"/>
          </p:nvPr>
        </p:nvSpPr>
        <p:spPr>
          <a:noFill/>
        </p:spPr>
        <p:txBody>
          <a:bodyPr/>
          <a:lstStyle/>
          <a:p>
            <a:fld id="{C3E7F86D-620D-4490-82B1-5FBEFAFF2C5C}" type="datetime1">
              <a:rPr lang="en-US" smtClean="0"/>
              <a:pPr/>
              <a:t>4/1/2009</a:t>
            </a:fld>
            <a:endParaRPr lang="en-US" dirty="0" smtClean="0"/>
          </a:p>
        </p:txBody>
      </p:sp>
      <p:sp>
        <p:nvSpPr>
          <p:cNvPr id="8195" name="Footer Placeholder 4"/>
          <p:cNvSpPr>
            <a:spLocks noGrp="1"/>
          </p:cNvSpPr>
          <p:nvPr>
            <p:ph type="ftr" sz="quarter" idx="11"/>
          </p:nvPr>
        </p:nvSpPr>
        <p:spPr>
          <a:noFill/>
        </p:spPr>
        <p:txBody>
          <a:bodyPr/>
          <a:lstStyle/>
          <a:p>
            <a:r>
              <a:rPr lang="en-US" dirty="0" smtClean="0"/>
              <a:t>Access Point Localization</a:t>
            </a:r>
          </a:p>
        </p:txBody>
      </p:sp>
      <p:sp>
        <p:nvSpPr>
          <p:cNvPr id="8196" name="Slide Number Placeholder 5"/>
          <p:cNvSpPr>
            <a:spLocks noGrp="1"/>
          </p:cNvSpPr>
          <p:nvPr>
            <p:ph type="sldNum" sz="quarter" idx="12"/>
          </p:nvPr>
        </p:nvSpPr>
        <p:spPr>
          <a:noFill/>
        </p:spPr>
        <p:txBody>
          <a:bodyPr/>
          <a:lstStyle/>
          <a:p>
            <a:fld id="{E49FBBA3-CAAE-415B-B849-D227320A17A4}" type="slidenum">
              <a:rPr lang="en-US" smtClean="0"/>
              <a:pPr/>
              <a:t>10</a:t>
            </a:fld>
            <a:endParaRPr lang="en-US" smtClean="0"/>
          </a:p>
        </p:txBody>
      </p:sp>
      <p:grpSp>
        <p:nvGrpSpPr>
          <p:cNvPr id="2" name="Group 210"/>
          <p:cNvGrpSpPr>
            <a:grpSpLocks/>
          </p:cNvGrpSpPr>
          <p:nvPr/>
        </p:nvGrpSpPr>
        <p:grpSpPr bwMode="auto">
          <a:xfrm>
            <a:off x="5763762" y="3128866"/>
            <a:ext cx="1850842" cy="1562458"/>
            <a:chOff x="6144" y="10080"/>
            <a:chExt cx="2208" cy="1728"/>
          </a:xfrm>
        </p:grpSpPr>
        <p:grpSp>
          <p:nvGrpSpPr>
            <p:cNvPr id="3" name="Group 68"/>
            <p:cNvGrpSpPr>
              <a:grpSpLocks/>
            </p:cNvGrpSpPr>
            <p:nvPr/>
          </p:nvGrpSpPr>
          <p:grpSpPr bwMode="auto">
            <a:xfrm>
              <a:off x="6192" y="10128"/>
              <a:ext cx="2112" cy="1632"/>
              <a:chOff x="15240000" y="15849600"/>
              <a:chExt cx="3352800" cy="2590800"/>
            </a:xfrm>
          </p:grpSpPr>
          <p:cxnSp>
            <p:nvCxnSpPr>
              <p:cNvPr id="29" name="Straight Arrow Connector 58"/>
              <p:cNvCxnSpPr>
                <a:cxnSpLocks noChangeShapeType="1"/>
              </p:cNvCxnSpPr>
              <p:nvPr/>
            </p:nvCxnSpPr>
            <p:spPr bwMode="auto">
              <a:xfrm>
                <a:off x="15240000" y="16002000"/>
                <a:ext cx="1066800" cy="838200"/>
              </a:xfrm>
              <a:prstGeom prst="straightConnector1">
                <a:avLst/>
              </a:prstGeom>
              <a:noFill/>
              <a:ln w="38100" algn="ctr">
                <a:solidFill>
                  <a:schemeClr val="tx1"/>
                </a:solidFill>
                <a:round/>
                <a:headEnd/>
                <a:tailEnd type="arrow" w="med" len="med"/>
              </a:ln>
            </p:spPr>
          </p:cxnSp>
          <p:cxnSp>
            <p:nvCxnSpPr>
              <p:cNvPr id="30" name="Straight Arrow Connector 60"/>
              <p:cNvCxnSpPr>
                <a:cxnSpLocks noChangeShapeType="1"/>
              </p:cNvCxnSpPr>
              <p:nvPr/>
            </p:nvCxnSpPr>
            <p:spPr bwMode="auto">
              <a:xfrm rot="10800000" flipV="1">
                <a:off x="17068800" y="15849600"/>
                <a:ext cx="1143000" cy="838200"/>
              </a:xfrm>
              <a:prstGeom prst="straightConnector1">
                <a:avLst/>
              </a:prstGeom>
              <a:noFill/>
              <a:ln w="38100" algn="ctr">
                <a:solidFill>
                  <a:schemeClr val="tx1"/>
                </a:solidFill>
                <a:round/>
                <a:headEnd/>
                <a:tailEnd type="arrow" w="med" len="med"/>
              </a:ln>
            </p:spPr>
          </p:cxnSp>
          <p:cxnSp>
            <p:nvCxnSpPr>
              <p:cNvPr id="31" name="Straight Arrow Connector 62"/>
              <p:cNvCxnSpPr>
                <a:cxnSpLocks noChangeShapeType="1"/>
              </p:cNvCxnSpPr>
              <p:nvPr/>
            </p:nvCxnSpPr>
            <p:spPr bwMode="auto">
              <a:xfrm rot="5400000" flipH="1" flipV="1">
                <a:off x="15240000" y="17449800"/>
                <a:ext cx="1066800" cy="914400"/>
              </a:xfrm>
              <a:prstGeom prst="straightConnector1">
                <a:avLst/>
              </a:prstGeom>
              <a:noFill/>
              <a:ln w="38100" algn="ctr">
                <a:solidFill>
                  <a:schemeClr val="tx1"/>
                </a:solidFill>
                <a:round/>
                <a:headEnd/>
                <a:tailEnd type="arrow" w="med" len="med"/>
              </a:ln>
            </p:spPr>
          </p:cxnSp>
          <p:cxnSp>
            <p:nvCxnSpPr>
              <p:cNvPr id="32" name="Straight Arrow Connector 64"/>
              <p:cNvCxnSpPr>
                <a:cxnSpLocks noChangeShapeType="1"/>
              </p:cNvCxnSpPr>
              <p:nvPr/>
            </p:nvCxnSpPr>
            <p:spPr bwMode="auto">
              <a:xfrm rot="10800000">
                <a:off x="16992600" y="17373600"/>
                <a:ext cx="1295400" cy="1066800"/>
              </a:xfrm>
              <a:prstGeom prst="straightConnector1">
                <a:avLst/>
              </a:prstGeom>
              <a:noFill/>
              <a:ln w="38100" algn="ctr">
                <a:solidFill>
                  <a:schemeClr val="tx1"/>
                </a:solidFill>
                <a:round/>
                <a:headEnd/>
                <a:tailEnd type="arrow" w="med" len="med"/>
              </a:ln>
            </p:spPr>
          </p:cxnSp>
          <p:cxnSp>
            <p:nvCxnSpPr>
              <p:cNvPr id="33" name="Straight Arrow Connector 66"/>
              <p:cNvCxnSpPr>
                <a:cxnSpLocks noChangeShapeType="1"/>
              </p:cNvCxnSpPr>
              <p:nvPr/>
            </p:nvCxnSpPr>
            <p:spPr bwMode="auto">
              <a:xfrm rot="10800000">
                <a:off x="16992600" y="17145000"/>
                <a:ext cx="1600200" cy="609600"/>
              </a:xfrm>
              <a:prstGeom prst="straightConnector1">
                <a:avLst/>
              </a:prstGeom>
              <a:noFill/>
              <a:ln w="38100" algn="ctr">
                <a:solidFill>
                  <a:schemeClr val="tx1"/>
                </a:solidFill>
                <a:round/>
                <a:headEnd/>
                <a:tailEnd type="arrow" w="med" len="med"/>
              </a:ln>
            </p:spPr>
          </p:cxnSp>
          <p:sp>
            <p:nvSpPr>
              <p:cNvPr id="34" name="5-Point Star 33"/>
              <p:cNvSpPr/>
              <p:nvPr/>
            </p:nvSpPr>
            <p:spPr bwMode="auto">
              <a:xfrm>
                <a:off x="16383000" y="16687800"/>
                <a:ext cx="609600" cy="609600"/>
              </a:xfrm>
              <a:prstGeom prst="star5">
                <a:avLst/>
              </a:prstGeom>
              <a:solidFill>
                <a:srgbClr val="AA014C"/>
              </a:solidFill>
              <a:ln w="9525" cap="flat" cmpd="sng" algn="ctr">
                <a:solidFill>
                  <a:srgbClr val="AA014C"/>
                </a:solidFill>
                <a:prstDash val="solid"/>
                <a:round/>
                <a:headEnd type="none" w="med" len="med"/>
                <a:tailEnd type="none" w="med" len="med"/>
              </a:ln>
              <a:effectLst/>
            </p:spPr>
            <p:txBody>
              <a:bodyPr/>
              <a:lstStyle/>
              <a:p>
                <a:pPr defTabSz="3030538">
                  <a:defRPr/>
                </a:pPr>
                <a:endParaRPr lang="en-US" sz="3600"/>
              </a:p>
            </p:txBody>
          </p:sp>
        </p:grpSp>
        <p:sp>
          <p:nvSpPr>
            <p:cNvPr id="23" name="TextBox 69"/>
            <p:cNvSpPr txBox="1">
              <a:spLocks noChangeArrowheads="1"/>
            </p:cNvSpPr>
            <p:nvPr/>
          </p:nvSpPr>
          <p:spPr bwMode="auto">
            <a:xfrm>
              <a:off x="6441" y="11143"/>
              <a:ext cx="1373" cy="443"/>
            </a:xfrm>
            <a:prstGeom prst="rect">
              <a:avLst/>
            </a:prstGeom>
            <a:noFill/>
            <a:ln w="9525">
              <a:noFill/>
              <a:miter lim="800000"/>
              <a:headEnd/>
              <a:tailEnd/>
            </a:ln>
          </p:spPr>
          <p:txBody>
            <a:bodyPr wrap="square">
              <a:spAutoFit/>
            </a:bodyPr>
            <a:lstStyle/>
            <a:p>
              <a:r>
                <a:rPr lang="en-US" sz="2000" dirty="0"/>
                <a:t>AP</a:t>
              </a:r>
            </a:p>
          </p:txBody>
        </p:sp>
        <p:sp>
          <p:nvSpPr>
            <p:cNvPr id="24" name="Oval 70"/>
            <p:cNvSpPr>
              <a:spLocks noChangeArrowheads="1"/>
            </p:cNvSpPr>
            <p:nvPr/>
          </p:nvSpPr>
          <p:spPr bwMode="auto">
            <a:xfrm>
              <a:off x="6144" y="10176"/>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25" name="Oval 71"/>
            <p:cNvSpPr>
              <a:spLocks noChangeArrowheads="1"/>
            </p:cNvSpPr>
            <p:nvPr/>
          </p:nvSpPr>
          <p:spPr bwMode="auto">
            <a:xfrm>
              <a:off x="6192" y="11712"/>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26" name="Oval 72"/>
            <p:cNvSpPr>
              <a:spLocks noChangeArrowheads="1"/>
            </p:cNvSpPr>
            <p:nvPr/>
          </p:nvSpPr>
          <p:spPr bwMode="auto">
            <a:xfrm>
              <a:off x="8016" y="10080"/>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27" name="Oval 73"/>
            <p:cNvSpPr>
              <a:spLocks noChangeArrowheads="1"/>
            </p:cNvSpPr>
            <p:nvPr/>
          </p:nvSpPr>
          <p:spPr bwMode="auto">
            <a:xfrm>
              <a:off x="8064" y="11712"/>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28" name="Oval 74"/>
            <p:cNvSpPr>
              <a:spLocks noChangeArrowheads="1"/>
            </p:cNvSpPr>
            <p:nvPr/>
          </p:nvSpPr>
          <p:spPr bwMode="auto">
            <a:xfrm>
              <a:off x="8256" y="11280"/>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grpSp>
      <p:sp>
        <p:nvSpPr>
          <p:cNvPr id="56" name="Rectangle 55"/>
          <p:cNvSpPr/>
          <p:nvPr/>
        </p:nvSpPr>
        <p:spPr>
          <a:xfrm>
            <a:off x="2671511" y="4948481"/>
            <a:ext cx="627496" cy="55584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129548" y="4141691"/>
            <a:ext cx="627529" cy="6095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5"/>
          <p:cNvGrpSpPr>
            <a:grpSpLocks noChangeAspect="1"/>
          </p:cNvGrpSpPr>
          <p:nvPr/>
        </p:nvGrpSpPr>
        <p:grpSpPr bwMode="auto">
          <a:xfrm>
            <a:off x="690275" y="3327959"/>
            <a:ext cx="3674626" cy="2924921"/>
            <a:chOff x="740" y="998"/>
            <a:chExt cx="3574" cy="2944"/>
          </a:xfrm>
        </p:grpSpPr>
        <p:sp>
          <p:nvSpPr>
            <p:cNvPr id="46" name="Rectangle 297"/>
            <p:cNvSpPr>
              <a:spLocks noChangeArrowheads="1"/>
            </p:cNvSpPr>
            <p:nvPr/>
          </p:nvSpPr>
          <p:spPr bwMode="auto">
            <a:xfrm>
              <a:off x="1111" y="1048"/>
              <a:ext cx="1239" cy="320"/>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5" name="Group 206"/>
            <p:cNvGrpSpPr>
              <a:grpSpLocks/>
            </p:cNvGrpSpPr>
            <p:nvPr/>
          </p:nvGrpSpPr>
          <p:grpSpPr bwMode="auto">
            <a:xfrm>
              <a:off x="859" y="998"/>
              <a:ext cx="2966" cy="2785"/>
              <a:chOff x="859" y="998"/>
              <a:chExt cx="2966" cy="2785"/>
            </a:xfrm>
          </p:grpSpPr>
          <p:sp>
            <p:nvSpPr>
              <p:cNvPr id="195" name="Line 9"/>
              <p:cNvSpPr>
                <a:spLocks noChangeShapeType="1"/>
              </p:cNvSpPr>
              <p:nvPr/>
            </p:nvSpPr>
            <p:spPr bwMode="auto">
              <a:xfrm flipV="1">
                <a:off x="1069" y="1021"/>
                <a:ext cx="1" cy="2676"/>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Line 10"/>
              <p:cNvSpPr>
                <a:spLocks noChangeShapeType="1"/>
              </p:cNvSpPr>
              <p:nvPr/>
            </p:nvSpPr>
            <p:spPr bwMode="auto">
              <a:xfrm>
                <a:off x="1069" y="1021"/>
                <a:ext cx="2755" cy="1"/>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11"/>
              <p:cNvSpPr>
                <a:spLocks noChangeShapeType="1"/>
              </p:cNvSpPr>
              <p:nvPr/>
            </p:nvSpPr>
            <p:spPr bwMode="auto">
              <a:xfrm>
                <a:off x="3824" y="1021"/>
                <a:ext cx="1" cy="2676"/>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12"/>
              <p:cNvSpPr>
                <a:spLocks noChangeShapeType="1"/>
              </p:cNvSpPr>
              <p:nvPr/>
            </p:nvSpPr>
            <p:spPr bwMode="auto">
              <a:xfrm flipH="1">
                <a:off x="1069" y="3697"/>
                <a:ext cx="2755" cy="1"/>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Line 13"/>
              <p:cNvSpPr>
                <a:spLocks noChangeShapeType="1"/>
              </p:cNvSpPr>
              <p:nvPr/>
            </p:nvSpPr>
            <p:spPr bwMode="auto">
              <a:xfrm>
                <a:off x="1069" y="3697"/>
                <a:ext cx="2756"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Line 15"/>
              <p:cNvSpPr>
                <a:spLocks noChangeShapeType="1"/>
              </p:cNvSpPr>
              <p:nvPr/>
            </p:nvSpPr>
            <p:spPr bwMode="auto">
              <a:xfrm flipV="1">
                <a:off x="1620"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Rectangle 16"/>
              <p:cNvSpPr>
                <a:spLocks noChangeArrowheads="1"/>
              </p:cNvSpPr>
              <p:nvPr/>
            </p:nvSpPr>
            <p:spPr bwMode="auto">
              <a:xfrm>
                <a:off x="1527" y="3761"/>
                <a:ext cx="23" cy="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7"/>
              <p:cNvSpPr>
                <a:spLocks/>
              </p:cNvSpPr>
              <p:nvPr/>
            </p:nvSpPr>
            <p:spPr bwMode="auto">
              <a:xfrm>
                <a:off x="1556" y="3732"/>
                <a:ext cx="39" cy="51"/>
              </a:xfrm>
              <a:custGeom>
                <a:avLst/>
                <a:gdLst/>
                <a:ahLst/>
                <a:cxnLst>
                  <a:cxn ang="0">
                    <a:pos x="8" y="0"/>
                  </a:cxn>
                  <a:cxn ang="0">
                    <a:pos x="36" y="0"/>
                  </a:cxn>
                  <a:cxn ang="0">
                    <a:pos x="36" y="7"/>
                  </a:cxn>
                  <a:cxn ang="0">
                    <a:pos x="14" y="7"/>
                  </a:cxn>
                  <a:cxn ang="0">
                    <a:pos x="10" y="21"/>
                  </a:cxn>
                  <a:cxn ang="0">
                    <a:pos x="14" y="19"/>
                  </a:cxn>
                  <a:cxn ang="0">
                    <a:pos x="21" y="17"/>
                  </a:cxn>
                  <a:cxn ang="0">
                    <a:pos x="31" y="19"/>
                  </a:cxn>
                  <a:cxn ang="0">
                    <a:pos x="34" y="21"/>
                  </a:cxn>
                  <a:cxn ang="0">
                    <a:pos x="39" y="29"/>
                  </a:cxn>
                  <a:cxn ang="0">
                    <a:pos x="39" y="37"/>
                  </a:cxn>
                  <a:cxn ang="0">
                    <a:pos x="34" y="45"/>
                  </a:cxn>
                  <a:cxn ang="0">
                    <a:pos x="30" y="48"/>
                  </a:cxn>
                  <a:cxn ang="0">
                    <a:pos x="25" y="50"/>
                  </a:cxn>
                  <a:cxn ang="0">
                    <a:pos x="20" y="51"/>
                  </a:cxn>
                  <a:cxn ang="0">
                    <a:pos x="10" y="49"/>
                  </a:cxn>
                  <a:cxn ang="0">
                    <a:pos x="6" y="47"/>
                  </a:cxn>
                  <a:cxn ang="0">
                    <a:pos x="3" y="44"/>
                  </a:cxn>
                  <a:cxn ang="0">
                    <a:pos x="2" y="41"/>
                  </a:cxn>
                  <a:cxn ang="0">
                    <a:pos x="0" y="37"/>
                  </a:cxn>
                  <a:cxn ang="0">
                    <a:pos x="8" y="36"/>
                  </a:cxn>
                  <a:cxn ang="0">
                    <a:pos x="9" y="39"/>
                  </a:cxn>
                  <a:cxn ang="0">
                    <a:pos x="11" y="43"/>
                  </a:cxn>
                  <a:cxn ang="0">
                    <a:pos x="16" y="45"/>
                  </a:cxn>
                  <a:cxn ang="0">
                    <a:pos x="22" y="45"/>
                  </a:cxn>
                  <a:cxn ang="0">
                    <a:pos x="26" y="44"/>
                  </a:cxn>
                  <a:cxn ang="0">
                    <a:pos x="28" y="42"/>
                  </a:cxn>
                  <a:cxn ang="0">
                    <a:pos x="30" y="40"/>
                  </a:cxn>
                  <a:cxn ang="0">
                    <a:pos x="32" y="34"/>
                  </a:cxn>
                  <a:cxn ang="0">
                    <a:pos x="31" y="31"/>
                  </a:cxn>
                  <a:cxn ang="0">
                    <a:pos x="31" y="28"/>
                  </a:cxn>
                  <a:cxn ang="0">
                    <a:pos x="26" y="24"/>
                  </a:cxn>
                  <a:cxn ang="0">
                    <a:pos x="24" y="23"/>
                  </a:cxn>
                  <a:cxn ang="0">
                    <a:pos x="17" y="23"/>
                  </a:cxn>
                  <a:cxn ang="0">
                    <a:pos x="15" y="24"/>
                  </a:cxn>
                  <a:cxn ang="0">
                    <a:pos x="14" y="24"/>
                  </a:cxn>
                  <a:cxn ang="0">
                    <a:pos x="11" y="25"/>
                  </a:cxn>
                  <a:cxn ang="0">
                    <a:pos x="9" y="27"/>
                  </a:cxn>
                  <a:cxn ang="0">
                    <a:pos x="0" y="26"/>
                  </a:cxn>
                  <a:cxn ang="0">
                    <a:pos x="8" y="0"/>
                  </a:cxn>
                </a:cxnLst>
                <a:rect l="0" t="0" r="r" b="b"/>
                <a:pathLst>
                  <a:path w="39" h="51">
                    <a:moveTo>
                      <a:pt x="8" y="0"/>
                    </a:moveTo>
                    <a:lnTo>
                      <a:pt x="36" y="0"/>
                    </a:lnTo>
                    <a:lnTo>
                      <a:pt x="36" y="7"/>
                    </a:lnTo>
                    <a:lnTo>
                      <a:pt x="14" y="7"/>
                    </a:lnTo>
                    <a:lnTo>
                      <a:pt x="10" y="21"/>
                    </a:lnTo>
                    <a:lnTo>
                      <a:pt x="14" y="19"/>
                    </a:lnTo>
                    <a:lnTo>
                      <a:pt x="21" y="17"/>
                    </a:lnTo>
                    <a:lnTo>
                      <a:pt x="31" y="19"/>
                    </a:lnTo>
                    <a:lnTo>
                      <a:pt x="34" y="21"/>
                    </a:lnTo>
                    <a:lnTo>
                      <a:pt x="39" y="29"/>
                    </a:lnTo>
                    <a:lnTo>
                      <a:pt x="39" y="37"/>
                    </a:lnTo>
                    <a:lnTo>
                      <a:pt x="34" y="45"/>
                    </a:lnTo>
                    <a:lnTo>
                      <a:pt x="30" y="48"/>
                    </a:lnTo>
                    <a:lnTo>
                      <a:pt x="25" y="50"/>
                    </a:lnTo>
                    <a:lnTo>
                      <a:pt x="20" y="51"/>
                    </a:lnTo>
                    <a:lnTo>
                      <a:pt x="10" y="49"/>
                    </a:lnTo>
                    <a:lnTo>
                      <a:pt x="6" y="47"/>
                    </a:lnTo>
                    <a:lnTo>
                      <a:pt x="3" y="44"/>
                    </a:lnTo>
                    <a:lnTo>
                      <a:pt x="2" y="41"/>
                    </a:lnTo>
                    <a:lnTo>
                      <a:pt x="0" y="37"/>
                    </a:lnTo>
                    <a:lnTo>
                      <a:pt x="8" y="36"/>
                    </a:lnTo>
                    <a:lnTo>
                      <a:pt x="9" y="39"/>
                    </a:lnTo>
                    <a:lnTo>
                      <a:pt x="11" y="43"/>
                    </a:lnTo>
                    <a:lnTo>
                      <a:pt x="16" y="45"/>
                    </a:lnTo>
                    <a:lnTo>
                      <a:pt x="22" y="45"/>
                    </a:lnTo>
                    <a:lnTo>
                      <a:pt x="26" y="44"/>
                    </a:lnTo>
                    <a:lnTo>
                      <a:pt x="28" y="42"/>
                    </a:lnTo>
                    <a:lnTo>
                      <a:pt x="30" y="40"/>
                    </a:lnTo>
                    <a:lnTo>
                      <a:pt x="32" y="34"/>
                    </a:lnTo>
                    <a:lnTo>
                      <a:pt x="31" y="31"/>
                    </a:lnTo>
                    <a:lnTo>
                      <a:pt x="31" y="28"/>
                    </a:lnTo>
                    <a:lnTo>
                      <a:pt x="26" y="24"/>
                    </a:lnTo>
                    <a:lnTo>
                      <a:pt x="24" y="23"/>
                    </a:lnTo>
                    <a:lnTo>
                      <a:pt x="17" y="23"/>
                    </a:lnTo>
                    <a:lnTo>
                      <a:pt x="15" y="24"/>
                    </a:lnTo>
                    <a:lnTo>
                      <a:pt x="14" y="24"/>
                    </a:lnTo>
                    <a:lnTo>
                      <a:pt x="11" y="25"/>
                    </a:lnTo>
                    <a:lnTo>
                      <a:pt x="9" y="27"/>
                    </a:lnTo>
                    <a:lnTo>
                      <a:pt x="0" y="26"/>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8"/>
              <p:cNvSpPr>
                <a:spLocks noEditPoints="1"/>
              </p:cNvSpPr>
              <p:nvPr/>
            </p:nvSpPr>
            <p:spPr bwMode="auto">
              <a:xfrm>
                <a:off x="1603" y="3732"/>
                <a:ext cx="39" cy="51"/>
              </a:xfrm>
              <a:custGeom>
                <a:avLst/>
                <a:gdLst/>
                <a:ahLst/>
                <a:cxnLst>
                  <a:cxn ang="0">
                    <a:pos x="18" y="5"/>
                  </a:cxn>
                  <a:cxn ang="0">
                    <a:pos x="13" y="7"/>
                  </a:cxn>
                  <a:cxn ang="0">
                    <a:pos x="11" y="9"/>
                  </a:cxn>
                  <a:cxn ang="0">
                    <a:pos x="8" y="16"/>
                  </a:cxn>
                  <a:cxn ang="0">
                    <a:pos x="7" y="20"/>
                  </a:cxn>
                  <a:cxn ang="0">
                    <a:pos x="7" y="31"/>
                  </a:cxn>
                  <a:cxn ang="0">
                    <a:pos x="9" y="39"/>
                  </a:cxn>
                  <a:cxn ang="0">
                    <a:pos x="11" y="41"/>
                  </a:cxn>
                  <a:cxn ang="0">
                    <a:pos x="13" y="43"/>
                  </a:cxn>
                  <a:cxn ang="0">
                    <a:pos x="17" y="45"/>
                  </a:cxn>
                  <a:cxn ang="0">
                    <a:pos x="22" y="45"/>
                  </a:cxn>
                  <a:cxn ang="0">
                    <a:pos x="25" y="43"/>
                  </a:cxn>
                  <a:cxn ang="0">
                    <a:pos x="28" y="41"/>
                  </a:cxn>
                  <a:cxn ang="0">
                    <a:pos x="29" y="39"/>
                  </a:cxn>
                  <a:cxn ang="0">
                    <a:pos x="30" y="35"/>
                  </a:cxn>
                  <a:cxn ang="0">
                    <a:pos x="30" y="31"/>
                  </a:cxn>
                  <a:cxn ang="0">
                    <a:pos x="31" y="26"/>
                  </a:cxn>
                  <a:cxn ang="0">
                    <a:pos x="30" y="16"/>
                  </a:cxn>
                  <a:cxn ang="0">
                    <a:pos x="28" y="9"/>
                  </a:cxn>
                  <a:cxn ang="0">
                    <a:pos x="25" y="7"/>
                  </a:cxn>
                  <a:cxn ang="0">
                    <a:pos x="18" y="5"/>
                  </a:cxn>
                  <a:cxn ang="0">
                    <a:pos x="14" y="0"/>
                  </a:cxn>
                  <a:cxn ang="0">
                    <a:pos x="25" y="0"/>
                  </a:cxn>
                  <a:cxn ang="0">
                    <a:pos x="30" y="2"/>
                  </a:cxn>
                  <a:cxn ang="0">
                    <a:pos x="32" y="4"/>
                  </a:cxn>
                  <a:cxn ang="0">
                    <a:pos x="34" y="6"/>
                  </a:cxn>
                  <a:cxn ang="0">
                    <a:pos x="35" y="9"/>
                  </a:cxn>
                  <a:cxn ang="0">
                    <a:pos x="37" y="14"/>
                  </a:cxn>
                  <a:cxn ang="0">
                    <a:pos x="37" y="17"/>
                  </a:cxn>
                  <a:cxn ang="0">
                    <a:pos x="39" y="21"/>
                  </a:cxn>
                  <a:cxn ang="0">
                    <a:pos x="39" y="31"/>
                  </a:cxn>
                  <a:cxn ang="0">
                    <a:pos x="37" y="36"/>
                  </a:cxn>
                  <a:cxn ang="0">
                    <a:pos x="37" y="40"/>
                  </a:cxn>
                  <a:cxn ang="0">
                    <a:pos x="32" y="46"/>
                  </a:cxn>
                  <a:cxn ang="0">
                    <a:pos x="30" y="48"/>
                  </a:cxn>
                  <a:cxn ang="0">
                    <a:pos x="26" y="50"/>
                  </a:cxn>
                  <a:cxn ang="0">
                    <a:pos x="24" y="50"/>
                  </a:cxn>
                  <a:cxn ang="0">
                    <a:pos x="19" y="51"/>
                  </a:cxn>
                  <a:cxn ang="0">
                    <a:pos x="9" y="49"/>
                  </a:cxn>
                  <a:cxn ang="0">
                    <a:pos x="6" y="46"/>
                  </a:cxn>
                  <a:cxn ang="0">
                    <a:pos x="1" y="38"/>
                  </a:cxn>
                  <a:cxn ang="0">
                    <a:pos x="0" y="26"/>
                  </a:cxn>
                  <a:cxn ang="0">
                    <a:pos x="0" y="20"/>
                  </a:cxn>
                  <a:cxn ang="0">
                    <a:pos x="1" y="15"/>
                  </a:cxn>
                  <a:cxn ang="0">
                    <a:pos x="2" y="11"/>
                  </a:cxn>
                  <a:cxn ang="0">
                    <a:pos x="3" y="7"/>
                  </a:cxn>
                  <a:cxn ang="0">
                    <a:pos x="6" y="4"/>
                  </a:cxn>
                  <a:cxn ang="0">
                    <a:pos x="8" y="2"/>
                  </a:cxn>
                  <a:cxn ang="0">
                    <a:pos x="11" y="1"/>
                  </a:cxn>
                  <a:cxn ang="0">
                    <a:pos x="14" y="0"/>
                  </a:cxn>
                </a:cxnLst>
                <a:rect l="0" t="0" r="r" b="b"/>
                <a:pathLst>
                  <a:path w="39" h="51">
                    <a:moveTo>
                      <a:pt x="18" y="5"/>
                    </a:moveTo>
                    <a:lnTo>
                      <a:pt x="13" y="7"/>
                    </a:lnTo>
                    <a:lnTo>
                      <a:pt x="11" y="9"/>
                    </a:lnTo>
                    <a:lnTo>
                      <a:pt x="8" y="16"/>
                    </a:lnTo>
                    <a:lnTo>
                      <a:pt x="7" y="20"/>
                    </a:lnTo>
                    <a:lnTo>
                      <a:pt x="7" y="31"/>
                    </a:lnTo>
                    <a:lnTo>
                      <a:pt x="9" y="39"/>
                    </a:lnTo>
                    <a:lnTo>
                      <a:pt x="11" y="41"/>
                    </a:lnTo>
                    <a:lnTo>
                      <a:pt x="13" y="43"/>
                    </a:lnTo>
                    <a:lnTo>
                      <a:pt x="17" y="45"/>
                    </a:lnTo>
                    <a:lnTo>
                      <a:pt x="22" y="45"/>
                    </a:lnTo>
                    <a:lnTo>
                      <a:pt x="25" y="43"/>
                    </a:lnTo>
                    <a:lnTo>
                      <a:pt x="28" y="41"/>
                    </a:lnTo>
                    <a:lnTo>
                      <a:pt x="29" y="39"/>
                    </a:lnTo>
                    <a:lnTo>
                      <a:pt x="30" y="35"/>
                    </a:lnTo>
                    <a:lnTo>
                      <a:pt x="30" y="31"/>
                    </a:lnTo>
                    <a:lnTo>
                      <a:pt x="31" y="26"/>
                    </a:lnTo>
                    <a:lnTo>
                      <a:pt x="30" y="16"/>
                    </a:lnTo>
                    <a:lnTo>
                      <a:pt x="28" y="9"/>
                    </a:lnTo>
                    <a:lnTo>
                      <a:pt x="25" y="7"/>
                    </a:lnTo>
                    <a:lnTo>
                      <a:pt x="18" y="5"/>
                    </a:lnTo>
                    <a:close/>
                    <a:moveTo>
                      <a:pt x="14" y="0"/>
                    </a:moveTo>
                    <a:lnTo>
                      <a:pt x="25" y="0"/>
                    </a:lnTo>
                    <a:lnTo>
                      <a:pt x="30" y="2"/>
                    </a:lnTo>
                    <a:lnTo>
                      <a:pt x="32" y="4"/>
                    </a:lnTo>
                    <a:lnTo>
                      <a:pt x="34" y="6"/>
                    </a:lnTo>
                    <a:lnTo>
                      <a:pt x="35" y="9"/>
                    </a:lnTo>
                    <a:lnTo>
                      <a:pt x="37" y="14"/>
                    </a:lnTo>
                    <a:lnTo>
                      <a:pt x="37" y="17"/>
                    </a:lnTo>
                    <a:lnTo>
                      <a:pt x="39" y="21"/>
                    </a:lnTo>
                    <a:lnTo>
                      <a:pt x="39" y="31"/>
                    </a:lnTo>
                    <a:lnTo>
                      <a:pt x="37" y="36"/>
                    </a:lnTo>
                    <a:lnTo>
                      <a:pt x="37" y="40"/>
                    </a:lnTo>
                    <a:lnTo>
                      <a:pt x="32" y="46"/>
                    </a:lnTo>
                    <a:lnTo>
                      <a:pt x="30" y="48"/>
                    </a:lnTo>
                    <a:lnTo>
                      <a:pt x="26" y="50"/>
                    </a:lnTo>
                    <a:lnTo>
                      <a:pt x="24" y="50"/>
                    </a:lnTo>
                    <a:lnTo>
                      <a:pt x="19" y="51"/>
                    </a:lnTo>
                    <a:lnTo>
                      <a:pt x="9" y="49"/>
                    </a:lnTo>
                    <a:lnTo>
                      <a:pt x="6" y="46"/>
                    </a:lnTo>
                    <a:lnTo>
                      <a:pt x="1" y="38"/>
                    </a:lnTo>
                    <a:lnTo>
                      <a:pt x="0" y="26"/>
                    </a:lnTo>
                    <a:lnTo>
                      <a:pt x="0" y="20"/>
                    </a:lnTo>
                    <a:lnTo>
                      <a:pt x="1" y="15"/>
                    </a:lnTo>
                    <a:lnTo>
                      <a:pt x="2" y="11"/>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19"/>
              <p:cNvSpPr>
                <a:spLocks noChangeShapeType="1"/>
              </p:cNvSpPr>
              <p:nvPr/>
            </p:nvSpPr>
            <p:spPr bwMode="auto">
              <a:xfrm flipV="1">
                <a:off x="2171"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20"/>
              <p:cNvSpPr>
                <a:spLocks noEditPoints="1"/>
              </p:cNvSpPr>
              <p:nvPr/>
            </p:nvSpPr>
            <p:spPr bwMode="auto">
              <a:xfrm>
                <a:off x="2151" y="3732"/>
                <a:ext cx="39" cy="51"/>
              </a:xfrm>
              <a:custGeom>
                <a:avLst/>
                <a:gdLst/>
                <a:ahLst/>
                <a:cxnLst>
                  <a:cxn ang="0">
                    <a:pos x="20" y="5"/>
                  </a:cxn>
                  <a:cxn ang="0">
                    <a:pos x="16" y="6"/>
                  </a:cxn>
                  <a:cxn ang="0">
                    <a:pos x="14" y="7"/>
                  </a:cxn>
                  <a:cxn ang="0">
                    <a:pos x="11" y="9"/>
                  </a:cxn>
                  <a:cxn ang="0">
                    <a:pos x="9" y="16"/>
                  </a:cxn>
                  <a:cxn ang="0">
                    <a:pos x="8" y="20"/>
                  </a:cxn>
                  <a:cxn ang="0">
                    <a:pos x="8" y="31"/>
                  </a:cxn>
                  <a:cxn ang="0">
                    <a:pos x="10" y="39"/>
                  </a:cxn>
                  <a:cxn ang="0">
                    <a:pos x="11" y="41"/>
                  </a:cxn>
                  <a:cxn ang="0">
                    <a:pos x="14" y="43"/>
                  </a:cxn>
                  <a:cxn ang="0">
                    <a:pos x="17" y="45"/>
                  </a:cxn>
                  <a:cxn ang="0">
                    <a:pos x="23" y="45"/>
                  </a:cxn>
                  <a:cxn ang="0">
                    <a:pos x="28" y="41"/>
                  </a:cxn>
                  <a:cxn ang="0">
                    <a:pos x="29" y="39"/>
                  </a:cxn>
                  <a:cxn ang="0">
                    <a:pos x="32" y="31"/>
                  </a:cxn>
                  <a:cxn ang="0">
                    <a:pos x="32" y="26"/>
                  </a:cxn>
                  <a:cxn ang="0">
                    <a:pos x="31" y="16"/>
                  </a:cxn>
                  <a:cxn ang="0">
                    <a:pos x="28" y="9"/>
                  </a:cxn>
                  <a:cxn ang="0">
                    <a:pos x="26" y="7"/>
                  </a:cxn>
                  <a:cxn ang="0">
                    <a:pos x="22" y="6"/>
                  </a:cxn>
                  <a:cxn ang="0">
                    <a:pos x="20" y="5"/>
                  </a:cxn>
                  <a:cxn ang="0">
                    <a:pos x="15" y="0"/>
                  </a:cxn>
                  <a:cxn ang="0">
                    <a:pos x="26" y="0"/>
                  </a:cxn>
                  <a:cxn ang="0">
                    <a:pos x="31" y="2"/>
                  </a:cxn>
                  <a:cxn ang="0">
                    <a:pos x="33" y="4"/>
                  </a:cxn>
                  <a:cxn ang="0">
                    <a:pos x="34" y="6"/>
                  </a:cxn>
                  <a:cxn ang="0">
                    <a:pos x="37" y="9"/>
                  </a:cxn>
                  <a:cxn ang="0">
                    <a:pos x="38" y="14"/>
                  </a:cxn>
                  <a:cxn ang="0">
                    <a:pos x="38" y="17"/>
                  </a:cxn>
                  <a:cxn ang="0">
                    <a:pos x="39" y="21"/>
                  </a:cxn>
                  <a:cxn ang="0">
                    <a:pos x="39" y="31"/>
                  </a:cxn>
                  <a:cxn ang="0">
                    <a:pos x="38" y="36"/>
                  </a:cxn>
                  <a:cxn ang="0">
                    <a:pos x="38" y="40"/>
                  </a:cxn>
                  <a:cxn ang="0">
                    <a:pos x="33" y="46"/>
                  </a:cxn>
                  <a:cxn ang="0">
                    <a:pos x="28" y="50"/>
                  </a:cxn>
                  <a:cxn ang="0">
                    <a:pos x="25" y="50"/>
                  </a:cxn>
                  <a:cxn ang="0">
                    <a:pos x="20" y="51"/>
                  </a:cxn>
                  <a:cxn ang="0">
                    <a:pos x="10" y="49"/>
                  </a:cxn>
                  <a:cxn ang="0">
                    <a:pos x="6" y="46"/>
                  </a:cxn>
                  <a:cxn ang="0">
                    <a:pos x="1" y="38"/>
                  </a:cxn>
                  <a:cxn ang="0">
                    <a:pos x="0" y="26"/>
                  </a:cxn>
                  <a:cxn ang="0">
                    <a:pos x="0" y="20"/>
                  </a:cxn>
                  <a:cxn ang="0">
                    <a:pos x="1" y="15"/>
                  </a:cxn>
                  <a:cxn ang="0">
                    <a:pos x="3" y="11"/>
                  </a:cxn>
                  <a:cxn ang="0">
                    <a:pos x="4" y="7"/>
                  </a:cxn>
                  <a:cxn ang="0">
                    <a:pos x="6" y="4"/>
                  </a:cxn>
                  <a:cxn ang="0">
                    <a:pos x="9" y="2"/>
                  </a:cxn>
                  <a:cxn ang="0">
                    <a:pos x="11" y="1"/>
                  </a:cxn>
                  <a:cxn ang="0">
                    <a:pos x="15" y="0"/>
                  </a:cxn>
                </a:cxnLst>
                <a:rect l="0" t="0" r="r" b="b"/>
                <a:pathLst>
                  <a:path w="39" h="51">
                    <a:moveTo>
                      <a:pt x="20" y="5"/>
                    </a:moveTo>
                    <a:lnTo>
                      <a:pt x="16" y="6"/>
                    </a:lnTo>
                    <a:lnTo>
                      <a:pt x="14" y="7"/>
                    </a:lnTo>
                    <a:lnTo>
                      <a:pt x="11" y="9"/>
                    </a:lnTo>
                    <a:lnTo>
                      <a:pt x="9" y="16"/>
                    </a:lnTo>
                    <a:lnTo>
                      <a:pt x="8" y="20"/>
                    </a:lnTo>
                    <a:lnTo>
                      <a:pt x="8" y="31"/>
                    </a:lnTo>
                    <a:lnTo>
                      <a:pt x="10" y="39"/>
                    </a:lnTo>
                    <a:lnTo>
                      <a:pt x="11" y="41"/>
                    </a:lnTo>
                    <a:lnTo>
                      <a:pt x="14" y="43"/>
                    </a:lnTo>
                    <a:lnTo>
                      <a:pt x="17" y="45"/>
                    </a:lnTo>
                    <a:lnTo>
                      <a:pt x="23" y="45"/>
                    </a:lnTo>
                    <a:lnTo>
                      <a:pt x="28" y="41"/>
                    </a:lnTo>
                    <a:lnTo>
                      <a:pt x="29" y="39"/>
                    </a:lnTo>
                    <a:lnTo>
                      <a:pt x="32" y="31"/>
                    </a:lnTo>
                    <a:lnTo>
                      <a:pt x="32" y="26"/>
                    </a:lnTo>
                    <a:lnTo>
                      <a:pt x="31" y="16"/>
                    </a:lnTo>
                    <a:lnTo>
                      <a:pt x="28" y="9"/>
                    </a:lnTo>
                    <a:lnTo>
                      <a:pt x="26" y="7"/>
                    </a:lnTo>
                    <a:lnTo>
                      <a:pt x="22" y="6"/>
                    </a:lnTo>
                    <a:lnTo>
                      <a:pt x="20" y="5"/>
                    </a:lnTo>
                    <a:close/>
                    <a:moveTo>
                      <a:pt x="15" y="0"/>
                    </a:moveTo>
                    <a:lnTo>
                      <a:pt x="26" y="0"/>
                    </a:lnTo>
                    <a:lnTo>
                      <a:pt x="31" y="2"/>
                    </a:lnTo>
                    <a:lnTo>
                      <a:pt x="33" y="4"/>
                    </a:lnTo>
                    <a:lnTo>
                      <a:pt x="34" y="6"/>
                    </a:lnTo>
                    <a:lnTo>
                      <a:pt x="37" y="9"/>
                    </a:lnTo>
                    <a:lnTo>
                      <a:pt x="38" y="14"/>
                    </a:lnTo>
                    <a:lnTo>
                      <a:pt x="38" y="17"/>
                    </a:lnTo>
                    <a:lnTo>
                      <a:pt x="39" y="21"/>
                    </a:lnTo>
                    <a:lnTo>
                      <a:pt x="39" y="31"/>
                    </a:lnTo>
                    <a:lnTo>
                      <a:pt x="38" y="36"/>
                    </a:lnTo>
                    <a:lnTo>
                      <a:pt x="38" y="40"/>
                    </a:lnTo>
                    <a:lnTo>
                      <a:pt x="33" y="46"/>
                    </a:lnTo>
                    <a:lnTo>
                      <a:pt x="28" y="50"/>
                    </a:lnTo>
                    <a:lnTo>
                      <a:pt x="25" y="50"/>
                    </a:lnTo>
                    <a:lnTo>
                      <a:pt x="20" y="51"/>
                    </a:lnTo>
                    <a:lnTo>
                      <a:pt x="10" y="49"/>
                    </a:lnTo>
                    <a:lnTo>
                      <a:pt x="6" y="46"/>
                    </a:lnTo>
                    <a:lnTo>
                      <a:pt x="1" y="38"/>
                    </a:lnTo>
                    <a:lnTo>
                      <a:pt x="0" y="26"/>
                    </a:lnTo>
                    <a:lnTo>
                      <a:pt x="0" y="20"/>
                    </a:lnTo>
                    <a:lnTo>
                      <a:pt x="1" y="15"/>
                    </a:lnTo>
                    <a:lnTo>
                      <a:pt x="3" y="11"/>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21"/>
              <p:cNvSpPr>
                <a:spLocks noChangeShapeType="1"/>
              </p:cNvSpPr>
              <p:nvPr/>
            </p:nvSpPr>
            <p:spPr bwMode="auto">
              <a:xfrm flipV="1">
                <a:off x="2722"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22"/>
              <p:cNvSpPr>
                <a:spLocks/>
              </p:cNvSpPr>
              <p:nvPr/>
            </p:nvSpPr>
            <p:spPr bwMode="auto">
              <a:xfrm>
                <a:off x="2680" y="3732"/>
                <a:ext cx="39" cy="51"/>
              </a:xfrm>
              <a:custGeom>
                <a:avLst/>
                <a:gdLst/>
                <a:ahLst/>
                <a:cxnLst>
                  <a:cxn ang="0">
                    <a:pos x="8" y="0"/>
                  </a:cxn>
                  <a:cxn ang="0">
                    <a:pos x="36" y="0"/>
                  </a:cxn>
                  <a:cxn ang="0">
                    <a:pos x="36" y="7"/>
                  </a:cxn>
                  <a:cxn ang="0">
                    <a:pos x="14" y="7"/>
                  </a:cxn>
                  <a:cxn ang="0">
                    <a:pos x="10" y="21"/>
                  </a:cxn>
                  <a:cxn ang="0">
                    <a:pos x="14" y="19"/>
                  </a:cxn>
                  <a:cxn ang="0">
                    <a:pos x="21" y="17"/>
                  </a:cxn>
                  <a:cxn ang="0">
                    <a:pos x="31" y="19"/>
                  </a:cxn>
                  <a:cxn ang="0">
                    <a:pos x="34" y="21"/>
                  </a:cxn>
                  <a:cxn ang="0">
                    <a:pos x="39" y="29"/>
                  </a:cxn>
                  <a:cxn ang="0">
                    <a:pos x="39" y="37"/>
                  </a:cxn>
                  <a:cxn ang="0">
                    <a:pos x="37" y="41"/>
                  </a:cxn>
                  <a:cxn ang="0">
                    <a:pos x="36" y="45"/>
                  </a:cxn>
                  <a:cxn ang="0">
                    <a:pos x="31" y="48"/>
                  </a:cxn>
                  <a:cxn ang="0">
                    <a:pos x="25" y="50"/>
                  </a:cxn>
                  <a:cxn ang="0">
                    <a:pos x="20" y="51"/>
                  </a:cxn>
                  <a:cxn ang="0">
                    <a:pos x="10" y="49"/>
                  </a:cxn>
                  <a:cxn ang="0">
                    <a:pos x="6" y="47"/>
                  </a:cxn>
                  <a:cxn ang="0">
                    <a:pos x="2" y="41"/>
                  </a:cxn>
                  <a:cxn ang="0">
                    <a:pos x="0" y="37"/>
                  </a:cxn>
                  <a:cxn ang="0">
                    <a:pos x="8" y="36"/>
                  </a:cxn>
                  <a:cxn ang="0">
                    <a:pos x="9" y="39"/>
                  </a:cxn>
                  <a:cxn ang="0">
                    <a:pos x="11" y="43"/>
                  </a:cxn>
                  <a:cxn ang="0">
                    <a:pos x="16" y="45"/>
                  </a:cxn>
                  <a:cxn ang="0">
                    <a:pos x="23" y="45"/>
                  </a:cxn>
                  <a:cxn ang="0">
                    <a:pos x="26" y="44"/>
                  </a:cxn>
                  <a:cxn ang="0">
                    <a:pos x="31" y="40"/>
                  </a:cxn>
                  <a:cxn ang="0">
                    <a:pos x="31" y="37"/>
                  </a:cxn>
                  <a:cxn ang="0">
                    <a:pos x="32" y="34"/>
                  </a:cxn>
                  <a:cxn ang="0">
                    <a:pos x="32" y="31"/>
                  </a:cxn>
                  <a:cxn ang="0">
                    <a:pos x="31" y="28"/>
                  </a:cxn>
                  <a:cxn ang="0">
                    <a:pos x="26" y="24"/>
                  </a:cxn>
                  <a:cxn ang="0">
                    <a:pos x="23" y="23"/>
                  </a:cxn>
                  <a:cxn ang="0">
                    <a:pos x="17" y="23"/>
                  </a:cxn>
                  <a:cxn ang="0">
                    <a:pos x="15" y="24"/>
                  </a:cxn>
                  <a:cxn ang="0">
                    <a:pos x="14" y="24"/>
                  </a:cxn>
                  <a:cxn ang="0">
                    <a:pos x="11" y="25"/>
                  </a:cxn>
                  <a:cxn ang="0">
                    <a:pos x="9" y="27"/>
                  </a:cxn>
                  <a:cxn ang="0">
                    <a:pos x="2" y="26"/>
                  </a:cxn>
                  <a:cxn ang="0">
                    <a:pos x="8" y="0"/>
                  </a:cxn>
                </a:cxnLst>
                <a:rect l="0" t="0" r="r" b="b"/>
                <a:pathLst>
                  <a:path w="39" h="51">
                    <a:moveTo>
                      <a:pt x="8" y="0"/>
                    </a:moveTo>
                    <a:lnTo>
                      <a:pt x="36" y="0"/>
                    </a:lnTo>
                    <a:lnTo>
                      <a:pt x="36" y="7"/>
                    </a:lnTo>
                    <a:lnTo>
                      <a:pt x="14" y="7"/>
                    </a:lnTo>
                    <a:lnTo>
                      <a:pt x="10" y="21"/>
                    </a:lnTo>
                    <a:lnTo>
                      <a:pt x="14" y="19"/>
                    </a:lnTo>
                    <a:lnTo>
                      <a:pt x="21" y="17"/>
                    </a:lnTo>
                    <a:lnTo>
                      <a:pt x="31" y="19"/>
                    </a:lnTo>
                    <a:lnTo>
                      <a:pt x="34" y="21"/>
                    </a:lnTo>
                    <a:lnTo>
                      <a:pt x="39" y="29"/>
                    </a:lnTo>
                    <a:lnTo>
                      <a:pt x="39" y="37"/>
                    </a:lnTo>
                    <a:lnTo>
                      <a:pt x="37" y="41"/>
                    </a:lnTo>
                    <a:lnTo>
                      <a:pt x="36" y="45"/>
                    </a:lnTo>
                    <a:lnTo>
                      <a:pt x="31" y="48"/>
                    </a:lnTo>
                    <a:lnTo>
                      <a:pt x="25" y="50"/>
                    </a:lnTo>
                    <a:lnTo>
                      <a:pt x="20" y="51"/>
                    </a:lnTo>
                    <a:lnTo>
                      <a:pt x="10" y="49"/>
                    </a:lnTo>
                    <a:lnTo>
                      <a:pt x="6" y="47"/>
                    </a:lnTo>
                    <a:lnTo>
                      <a:pt x="2" y="41"/>
                    </a:lnTo>
                    <a:lnTo>
                      <a:pt x="0" y="37"/>
                    </a:lnTo>
                    <a:lnTo>
                      <a:pt x="8" y="36"/>
                    </a:lnTo>
                    <a:lnTo>
                      <a:pt x="9" y="39"/>
                    </a:lnTo>
                    <a:lnTo>
                      <a:pt x="11" y="43"/>
                    </a:lnTo>
                    <a:lnTo>
                      <a:pt x="16" y="45"/>
                    </a:lnTo>
                    <a:lnTo>
                      <a:pt x="23" y="45"/>
                    </a:lnTo>
                    <a:lnTo>
                      <a:pt x="26" y="44"/>
                    </a:lnTo>
                    <a:lnTo>
                      <a:pt x="31" y="40"/>
                    </a:lnTo>
                    <a:lnTo>
                      <a:pt x="31" y="37"/>
                    </a:lnTo>
                    <a:lnTo>
                      <a:pt x="32" y="34"/>
                    </a:lnTo>
                    <a:lnTo>
                      <a:pt x="32" y="31"/>
                    </a:lnTo>
                    <a:lnTo>
                      <a:pt x="31" y="28"/>
                    </a:lnTo>
                    <a:lnTo>
                      <a:pt x="26" y="24"/>
                    </a:lnTo>
                    <a:lnTo>
                      <a:pt x="23" y="23"/>
                    </a:lnTo>
                    <a:lnTo>
                      <a:pt x="17" y="23"/>
                    </a:lnTo>
                    <a:lnTo>
                      <a:pt x="15" y="24"/>
                    </a:lnTo>
                    <a:lnTo>
                      <a:pt x="14" y="24"/>
                    </a:lnTo>
                    <a:lnTo>
                      <a:pt x="11" y="25"/>
                    </a:lnTo>
                    <a:lnTo>
                      <a:pt x="9" y="27"/>
                    </a:lnTo>
                    <a:lnTo>
                      <a:pt x="2" y="26"/>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23"/>
              <p:cNvSpPr>
                <a:spLocks noEditPoints="1"/>
              </p:cNvSpPr>
              <p:nvPr/>
            </p:nvSpPr>
            <p:spPr bwMode="auto">
              <a:xfrm>
                <a:off x="2727" y="3732"/>
                <a:ext cx="39" cy="51"/>
              </a:xfrm>
              <a:custGeom>
                <a:avLst/>
                <a:gdLst/>
                <a:ahLst/>
                <a:cxnLst>
                  <a:cxn ang="0">
                    <a:pos x="19" y="5"/>
                  </a:cxn>
                  <a:cxn ang="0">
                    <a:pos x="15" y="6"/>
                  </a:cxn>
                  <a:cxn ang="0">
                    <a:pos x="13" y="7"/>
                  </a:cxn>
                  <a:cxn ang="0">
                    <a:pos x="11" y="9"/>
                  </a:cxn>
                  <a:cxn ang="0">
                    <a:pos x="8" y="16"/>
                  </a:cxn>
                  <a:cxn ang="0">
                    <a:pos x="7" y="20"/>
                  </a:cxn>
                  <a:cxn ang="0">
                    <a:pos x="7" y="31"/>
                  </a:cxn>
                  <a:cxn ang="0">
                    <a:pos x="9" y="39"/>
                  </a:cxn>
                  <a:cxn ang="0">
                    <a:pos x="11" y="41"/>
                  </a:cxn>
                  <a:cxn ang="0">
                    <a:pos x="13" y="43"/>
                  </a:cxn>
                  <a:cxn ang="0">
                    <a:pos x="17" y="45"/>
                  </a:cxn>
                  <a:cxn ang="0">
                    <a:pos x="23" y="45"/>
                  </a:cxn>
                  <a:cxn ang="0">
                    <a:pos x="28" y="41"/>
                  </a:cxn>
                  <a:cxn ang="0">
                    <a:pos x="29" y="39"/>
                  </a:cxn>
                  <a:cxn ang="0">
                    <a:pos x="30" y="35"/>
                  </a:cxn>
                  <a:cxn ang="0">
                    <a:pos x="30" y="31"/>
                  </a:cxn>
                  <a:cxn ang="0">
                    <a:pos x="31" y="26"/>
                  </a:cxn>
                  <a:cxn ang="0">
                    <a:pos x="30" y="16"/>
                  </a:cxn>
                  <a:cxn ang="0">
                    <a:pos x="28" y="9"/>
                  </a:cxn>
                  <a:cxn ang="0">
                    <a:pos x="25" y="7"/>
                  </a:cxn>
                  <a:cxn ang="0">
                    <a:pos x="21" y="6"/>
                  </a:cxn>
                  <a:cxn ang="0">
                    <a:pos x="19" y="5"/>
                  </a:cxn>
                  <a:cxn ang="0">
                    <a:pos x="14" y="0"/>
                  </a:cxn>
                  <a:cxn ang="0">
                    <a:pos x="25" y="0"/>
                  </a:cxn>
                  <a:cxn ang="0">
                    <a:pos x="30" y="2"/>
                  </a:cxn>
                  <a:cxn ang="0">
                    <a:pos x="32" y="4"/>
                  </a:cxn>
                  <a:cxn ang="0">
                    <a:pos x="34" y="6"/>
                  </a:cxn>
                  <a:cxn ang="0">
                    <a:pos x="35" y="9"/>
                  </a:cxn>
                  <a:cxn ang="0">
                    <a:pos x="37" y="14"/>
                  </a:cxn>
                  <a:cxn ang="0">
                    <a:pos x="37" y="17"/>
                  </a:cxn>
                  <a:cxn ang="0">
                    <a:pos x="39" y="21"/>
                  </a:cxn>
                  <a:cxn ang="0">
                    <a:pos x="39" y="31"/>
                  </a:cxn>
                  <a:cxn ang="0">
                    <a:pos x="37" y="36"/>
                  </a:cxn>
                  <a:cxn ang="0">
                    <a:pos x="37" y="40"/>
                  </a:cxn>
                  <a:cxn ang="0">
                    <a:pos x="32" y="46"/>
                  </a:cxn>
                  <a:cxn ang="0">
                    <a:pos x="28" y="50"/>
                  </a:cxn>
                  <a:cxn ang="0">
                    <a:pos x="24" y="50"/>
                  </a:cxn>
                  <a:cxn ang="0">
                    <a:pos x="19" y="51"/>
                  </a:cxn>
                  <a:cxn ang="0">
                    <a:pos x="9" y="49"/>
                  </a:cxn>
                  <a:cxn ang="0">
                    <a:pos x="6" y="46"/>
                  </a:cxn>
                  <a:cxn ang="0">
                    <a:pos x="1" y="38"/>
                  </a:cxn>
                  <a:cxn ang="0">
                    <a:pos x="0" y="26"/>
                  </a:cxn>
                  <a:cxn ang="0">
                    <a:pos x="0" y="20"/>
                  </a:cxn>
                  <a:cxn ang="0">
                    <a:pos x="1" y="15"/>
                  </a:cxn>
                  <a:cxn ang="0">
                    <a:pos x="2" y="11"/>
                  </a:cxn>
                  <a:cxn ang="0">
                    <a:pos x="3" y="7"/>
                  </a:cxn>
                  <a:cxn ang="0">
                    <a:pos x="6" y="4"/>
                  </a:cxn>
                  <a:cxn ang="0">
                    <a:pos x="8" y="2"/>
                  </a:cxn>
                  <a:cxn ang="0">
                    <a:pos x="11" y="1"/>
                  </a:cxn>
                  <a:cxn ang="0">
                    <a:pos x="14" y="0"/>
                  </a:cxn>
                </a:cxnLst>
                <a:rect l="0" t="0" r="r" b="b"/>
                <a:pathLst>
                  <a:path w="39" h="51">
                    <a:moveTo>
                      <a:pt x="19" y="5"/>
                    </a:moveTo>
                    <a:lnTo>
                      <a:pt x="15" y="6"/>
                    </a:lnTo>
                    <a:lnTo>
                      <a:pt x="13" y="7"/>
                    </a:lnTo>
                    <a:lnTo>
                      <a:pt x="11" y="9"/>
                    </a:lnTo>
                    <a:lnTo>
                      <a:pt x="8" y="16"/>
                    </a:lnTo>
                    <a:lnTo>
                      <a:pt x="7" y="20"/>
                    </a:lnTo>
                    <a:lnTo>
                      <a:pt x="7" y="31"/>
                    </a:lnTo>
                    <a:lnTo>
                      <a:pt x="9" y="39"/>
                    </a:lnTo>
                    <a:lnTo>
                      <a:pt x="11" y="41"/>
                    </a:lnTo>
                    <a:lnTo>
                      <a:pt x="13" y="43"/>
                    </a:lnTo>
                    <a:lnTo>
                      <a:pt x="17" y="45"/>
                    </a:lnTo>
                    <a:lnTo>
                      <a:pt x="23" y="45"/>
                    </a:lnTo>
                    <a:lnTo>
                      <a:pt x="28" y="41"/>
                    </a:lnTo>
                    <a:lnTo>
                      <a:pt x="29" y="39"/>
                    </a:lnTo>
                    <a:lnTo>
                      <a:pt x="30" y="35"/>
                    </a:lnTo>
                    <a:lnTo>
                      <a:pt x="30" y="31"/>
                    </a:lnTo>
                    <a:lnTo>
                      <a:pt x="31" y="26"/>
                    </a:lnTo>
                    <a:lnTo>
                      <a:pt x="30" y="16"/>
                    </a:lnTo>
                    <a:lnTo>
                      <a:pt x="28" y="9"/>
                    </a:lnTo>
                    <a:lnTo>
                      <a:pt x="25" y="7"/>
                    </a:lnTo>
                    <a:lnTo>
                      <a:pt x="21" y="6"/>
                    </a:lnTo>
                    <a:lnTo>
                      <a:pt x="19" y="5"/>
                    </a:lnTo>
                    <a:close/>
                    <a:moveTo>
                      <a:pt x="14" y="0"/>
                    </a:moveTo>
                    <a:lnTo>
                      <a:pt x="25" y="0"/>
                    </a:lnTo>
                    <a:lnTo>
                      <a:pt x="30" y="2"/>
                    </a:lnTo>
                    <a:lnTo>
                      <a:pt x="32" y="4"/>
                    </a:lnTo>
                    <a:lnTo>
                      <a:pt x="34" y="6"/>
                    </a:lnTo>
                    <a:lnTo>
                      <a:pt x="35" y="9"/>
                    </a:lnTo>
                    <a:lnTo>
                      <a:pt x="37" y="14"/>
                    </a:lnTo>
                    <a:lnTo>
                      <a:pt x="37" y="17"/>
                    </a:lnTo>
                    <a:lnTo>
                      <a:pt x="39" y="21"/>
                    </a:lnTo>
                    <a:lnTo>
                      <a:pt x="39" y="31"/>
                    </a:lnTo>
                    <a:lnTo>
                      <a:pt x="37" y="36"/>
                    </a:lnTo>
                    <a:lnTo>
                      <a:pt x="37" y="40"/>
                    </a:lnTo>
                    <a:lnTo>
                      <a:pt x="32" y="46"/>
                    </a:lnTo>
                    <a:lnTo>
                      <a:pt x="28" y="50"/>
                    </a:lnTo>
                    <a:lnTo>
                      <a:pt x="24" y="50"/>
                    </a:lnTo>
                    <a:lnTo>
                      <a:pt x="19" y="51"/>
                    </a:lnTo>
                    <a:lnTo>
                      <a:pt x="9" y="49"/>
                    </a:lnTo>
                    <a:lnTo>
                      <a:pt x="6" y="46"/>
                    </a:lnTo>
                    <a:lnTo>
                      <a:pt x="1" y="38"/>
                    </a:lnTo>
                    <a:lnTo>
                      <a:pt x="0" y="26"/>
                    </a:lnTo>
                    <a:lnTo>
                      <a:pt x="0" y="20"/>
                    </a:lnTo>
                    <a:lnTo>
                      <a:pt x="1" y="15"/>
                    </a:lnTo>
                    <a:lnTo>
                      <a:pt x="2" y="11"/>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Line 24"/>
              <p:cNvSpPr>
                <a:spLocks noChangeShapeType="1"/>
              </p:cNvSpPr>
              <p:nvPr/>
            </p:nvSpPr>
            <p:spPr bwMode="auto">
              <a:xfrm flipV="1">
                <a:off x="3274"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25"/>
              <p:cNvSpPr>
                <a:spLocks/>
              </p:cNvSpPr>
              <p:nvPr/>
            </p:nvSpPr>
            <p:spPr bwMode="auto">
              <a:xfrm>
                <a:off x="3212" y="3732"/>
                <a:ext cx="22" cy="50"/>
              </a:xfrm>
              <a:custGeom>
                <a:avLst/>
                <a:gdLst/>
                <a:ahLst/>
                <a:cxnLst>
                  <a:cxn ang="0">
                    <a:pos x="17" y="0"/>
                  </a:cxn>
                  <a:cxn ang="0">
                    <a:pos x="22" y="0"/>
                  </a:cxn>
                  <a:cxn ang="0">
                    <a:pos x="22" y="50"/>
                  </a:cxn>
                  <a:cxn ang="0">
                    <a:pos x="15" y="50"/>
                  </a:cxn>
                  <a:cxn ang="0">
                    <a:pos x="15" y="11"/>
                  </a:cxn>
                  <a:cxn ang="0">
                    <a:pos x="12" y="13"/>
                  </a:cxn>
                  <a:cxn ang="0">
                    <a:pos x="10" y="14"/>
                  </a:cxn>
                  <a:cxn ang="0">
                    <a:pos x="7" y="16"/>
                  </a:cxn>
                  <a:cxn ang="0">
                    <a:pos x="0" y="18"/>
                  </a:cxn>
                  <a:cxn ang="0">
                    <a:pos x="0" y="13"/>
                  </a:cxn>
                  <a:cxn ang="0">
                    <a:pos x="11" y="6"/>
                  </a:cxn>
                  <a:cxn ang="0">
                    <a:pos x="16" y="2"/>
                  </a:cxn>
                  <a:cxn ang="0">
                    <a:pos x="17" y="0"/>
                  </a:cxn>
                </a:cxnLst>
                <a:rect l="0" t="0" r="r" b="b"/>
                <a:pathLst>
                  <a:path w="22" h="50">
                    <a:moveTo>
                      <a:pt x="17" y="0"/>
                    </a:moveTo>
                    <a:lnTo>
                      <a:pt x="22" y="0"/>
                    </a:lnTo>
                    <a:lnTo>
                      <a:pt x="22" y="50"/>
                    </a:lnTo>
                    <a:lnTo>
                      <a:pt x="15" y="50"/>
                    </a:lnTo>
                    <a:lnTo>
                      <a:pt x="15" y="11"/>
                    </a:lnTo>
                    <a:lnTo>
                      <a:pt x="12" y="13"/>
                    </a:lnTo>
                    <a:lnTo>
                      <a:pt x="10" y="14"/>
                    </a:lnTo>
                    <a:lnTo>
                      <a:pt x="7" y="16"/>
                    </a:lnTo>
                    <a:lnTo>
                      <a:pt x="0" y="18"/>
                    </a:lnTo>
                    <a:lnTo>
                      <a:pt x="0" y="13"/>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26"/>
              <p:cNvSpPr>
                <a:spLocks noEditPoints="1"/>
              </p:cNvSpPr>
              <p:nvPr/>
            </p:nvSpPr>
            <p:spPr bwMode="auto">
              <a:xfrm>
                <a:off x="3253" y="3732"/>
                <a:ext cx="39" cy="51"/>
              </a:xfrm>
              <a:custGeom>
                <a:avLst/>
                <a:gdLst/>
                <a:ahLst/>
                <a:cxnLst>
                  <a:cxn ang="0">
                    <a:pos x="20" y="5"/>
                  </a:cxn>
                  <a:cxn ang="0">
                    <a:pos x="16" y="6"/>
                  </a:cxn>
                  <a:cxn ang="0">
                    <a:pos x="14" y="7"/>
                  </a:cxn>
                  <a:cxn ang="0">
                    <a:pos x="11" y="9"/>
                  </a:cxn>
                  <a:cxn ang="0">
                    <a:pos x="9" y="16"/>
                  </a:cxn>
                  <a:cxn ang="0">
                    <a:pos x="8" y="20"/>
                  </a:cxn>
                  <a:cxn ang="0">
                    <a:pos x="8" y="31"/>
                  </a:cxn>
                  <a:cxn ang="0">
                    <a:pos x="10" y="39"/>
                  </a:cxn>
                  <a:cxn ang="0">
                    <a:pos x="11" y="41"/>
                  </a:cxn>
                  <a:cxn ang="0">
                    <a:pos x="14" y="43"/>
                  </a:cxn>
                  <a:cxn ang="0">
                    <a:pos x="17" y="45"/>
                  </a:cxn>
                  <a:cxn ang="0">
                    <a:pos x="23" y="45"/>
                  </a:cxn>
                  <a:cxn ang="0">
                    <a:pos x="28" y="41"/>
                  </a:cxn>
                  <a:cxn ang="0">
                    <a:pos x="29" y="39"/>
                  </a:cxn>
                  <a:cxn ang="0">
                    <a:pos x="31" y="35"/>
                  </a:cxn>
                  <a:cxn ang="0">
                    <a:pos x="31" y="31"/>
                  </a:cxn>
                  <a:cxn ang="0">
                    <a:pos x="32" y="26"/>
                  </a:cxn>
                  <a:cxn ang="0">
                    <a:pos x="31" y="16"/>
                  </a:cxn>
                  <a:cxn ang="0">
                    <a:pos x="28" y="9"/>
                  </a:cxn>
                  <a:cxn ang="0">
                    <a:pos x="26" y="7"/>
                  </a:cxn>
                  <a:cxn ang="0">
                    <a:pos x="22" y="6"/>
                  </a:cxn>
                  <a:cxn ang="0">
                    <a:pos x="20" y="5"/>
                  </a:cxn>
                  <a:cxn ang="0">
                    <a:pos x="15" y="0"/>
                  </a:cxn>
                  <a:cxn ang="0">
                    <a:pos x="26" y="0"/>
                  </a:cxn>
                  <a:cxn ang="0">
                    <a:pos x="31" y="2"/>
                  </a:cxn>
                  <a:cxn ang="0">
                    <a:pos x="33" y="4"/>
                  </a:cxn>
                  <a:cxn ang="0">
                    <a:pos x="34" y="6"/>
                  </a:cxn>
                  <a:cxn ang="0">
                    <a:pos x="36" y="9"/>
                  </a:cxn>
                  <a:cxn ang="0">
                    <a:pos x="38" y="14"/>
                  </a:cxn>
                  <a:cxn ang="0">
                    <a:pos x="38" y="17"/>
                  </a:cxn>
                  <a:cxn ang="0">
                    <a:pos x="39" y="21"/>
                  </a:cxn>
                  <a:cxn ang="0">
                    <a:pos x="39" y="31"/>
                  </a:cxn>
                  <a:cxn ang="0">
                    <a:pos x="38" y="36"/>
                  </a:cxn>
                  <a:cxn ang="0">
                    <a:pos x="38" y="40"/>
                  </a:cxn>
                  <a:cxn ang="0">
                    <a:pos x="33" y="46"/>
                  </a:cxn>
                  <a:cxn ang="0">
                    <a:pos x="28" y="50"/>
                  </a:cxn>
                  <a:cxn ang="0">
                    <a:pos x="25" y="50"/>
                  </a:cxn>
                  <a:cxn ang="0">
                    <a:pos x="20" y="51"/>
                  </a:cxn>
                  <a:cxn ang="0">
                    <a:pos x="10" y="49"/>
                  </a:cxn>
                  <a:cxn ang="0">
                    <a:pos x="6" y="46"/>
                  </a:cxn>
                  <a:cxn ang="0">
                    <a:pos x="2" y="38"/>
                  </a:cxn>
                  <a:cxn ang="0">
                    <a:pos x="0" y="26"/>
                  </a:cxn>
                  <a:cxn ang="0">
                    <a:pos x="0" y="20"/>
                  </a:cxn>
                  <a:cxn ang="0">
                    <a:pos x="2" y="15"/>
                  </a:cxn>
                  <a:cxn ang="0">
                    <a:pos x="3" y="11"/>
                  </a:cxn>
                  <a:cxn ang="0">
                    <a:pos x="4" y="7"/>
                  </a:cxn>
                  <a:cxn ang="0">
                    <a:pos x="6" y="4"/>
                  </a:cxn>
                  <a:cxn ang="0">
                    <a:pos x="9" y="2"/>
                  </a:cxn>
                  <a:cxn ang="0">
                    <a:pos x="11" y="1"/>
                  </a:cxn>
                  <a:cxn ang="0">
                    <a:pos x="15" y="0"/>
                  </a:cxn>
                </a:cxnLst>
                <a:rect l="0" t="0" r="r" b="b"/>
                <a:pathLst>
                  <a:path w="39" h="51">
                    <a:moveTo>
                      <a:pt x="20" y="5"/>
                    </a:moveTo>
                    <a:lnTo>
                      <a:pt x="16" y="6"/>
                    </a:lnTo>
                    <a:lnTo>
                      <a:pt x="14" y="7"/>
                    </a:lnTo>
                    <a:lnTo>
                      <a:pt x="11" y="9"/>
                    </a:lnTo>
                    <a:lnTo>
                      <a:pt x="9" y="16"/>
                    </a:lnTo>
                    <a:lnTo>
                      <a:pt x="8" y="20"/>
                    </a:lnTo>
                    <a:lnTo>
                      <a:pt x="8" y="31"/>
                    </a:lnTo>
                    <a:lnTo>
                      <a:pt x="10" y="39"/>
                    </a:lnTo>
                    <a:lnTo>
                      <a:pt x="11" y="41"/>
                    </a:lnTo>
                    <a:lnTo>
                      <a:pt x="14" y="43"/>
                    </a:lnTo>
                    <a:lnTo>
                      <a:pt x="17" y="45"/>
                    </a:lnTo>
                    <a:lnTo>
                      <a:pt x="23" y="45"/>
                    </a:lnTo>
                    <a:lnTo>
                      <a:pt x="28" y="41"/>
                    </a:lnTo>
                    <a:lnTo>
                      <a:pt x="29" y="39"/>
                    </a:lnTo>
                    <a:lnTo>
                      <a:pt x="31" y="35"/>
                    </a:lnTo>
                    <a:lnTo>
                      <a:pt x="31" y="31"/>
                    </a:lnTo>
                    <a:lnTo>
                      <a:pt x="32" y="26"/>
                    </a:lnTo>
                    <a:lnTo>
                      <a:pt x="31" y="16"/>
                    </a:lnTo>
                    <a:lnTo>
                      <a:pt x="28" y="9"/>
                    </a:lnTo>
                    <a:lnTo>
                      <a:pt x="26" y="7"/>
                    </a:lnTo>
                    <a:lnTo>
                      <a:pt x="22" y="6"/>
                    </a:lnTo>
                    <a:lnTo>
                      <a:pt x="20" y="5"/>
                    </a:lnTo>
                    <a:close/>
                    <a:moveTo>
                      <a:pt x="15" y="0"/>
                    </a:moveTo>
                    <a:lnTo>
                      <a:pt x="26" y="0"/>
                    </a:lnTo>
                    <a:lnTo>
                      <a:pt x="31" y="2"/>
                    </a:lnTo>
                    <a:lnTo>
                      <a:pt x="33" y="4"/>
                    </a:lnTo>
                    <a:lnTo>
                      <a:pt x="34" y="6"/>
                    </a:lnTo>
                    <a:lnTo>
                      <a:pt x="36" y="9"/>
                    </a:lnTo>
                    <a:lnTo>
                      <a:pt x="38" y="14"/>
                    </a:lnTo>
                    <a:lnTo>
                      <a:pt x="38" y="17"/>
                    </a:lnTo>
                    <a:lnTo>
                      <a:pt x="39" y="21"/>
                    </a:lnTo>
                    <a:lnTo>
                      <a:pt x="39" y="31"/>
                    </a:lnTo>
                    <a:lnTo>
                      <a:pt x="38" y="36"/>
                    </a:lnTo>
                    <a:lnTo>
                      <a:pt x="38" y="40"/>
                    </a:lnTo>
                    <a:lnTo>
                      <a:pt x="33" y="46"/>
                    </a:lnTo>
                    <a:lnTo>
                      <a:pt x="28" y="50"/>
                    </a:lnTo>
                    <a:lnTo>
                      <a:pt x="25" y="50"/>
                    </a:lnTo>
                    <a:lnTo>
                      <a:pt x="20" y="51"/>
                    </a:lnTo>
                    <a:lnTo>
                      <a:pt x="10" y="49"/>
                    </a:lnTo>
                    <a:lnTo>
                      <a:pt x="6" y="46"/>
                    </a:lnTo>
                    <a:lnTo>
                      <a:pt x="2" y="38"/>
                    </a:lnTo>
                    <a:lnTo>
                      <a:pt x="0" y="26"/>
                    </a:lnTo>
                    <a:lnTo>
                      <a:pt x="0" y="20"/>
                    </a:lnTo>
                    <a:lnTo>
                      <a:pt x="2" y="15"/>
                    </a:lnTo>
                    <a:lnTo>
                      <a:pt x="3" y="11"/>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27"/>
              <p:cNvSpPr>
                <a:spLocks noEditPoints="1"/>
              </p:cNvSpPr>
              <p:nvPr/>
            </p:nvSpPr>
            <p:spPr bwMode="auto">
              <a:xfrm>
                <a:off x="3300" y="3732"/>
                <a:ext cx="38" cy="51"/>
              </a:xfrm>
              <a:custGeom>
                <a:avLst/>
                <a:gdLst/>
                <a:ahLst/>
                <a:cxnLst>
                  <a:cxn ang="0">
                    <a:pos x="19" y="5"/>
                  </a:cxn>
                  <a:cxn ang="0">
                    <a:pos x="15" y="6"/>
                  </a:cxn>
                  <a:cxn ang="0">
                    <a:pos x="13" y="7"/>
                  </a:cxn>
                  <a:cxn ang="0">
                    <a:pos x="10" y="9"/>
                  </a:cxn>
                  <a:cxn ang="0">
                    <a:pos x="8" y="16"/>
                  </a:cxn>
                  <a:cxn ang="0">
                    <a:pos x="7" y="20"/>
                  </a:cxn>
                  <a:cxn ang="0">
                    <a:pos x="7" y="31"/>
                  </a:cxn>
                  <a:cxn ang="0">
                    <a:pos x="9" y="39"/>
                  </a:cxn>
                  <a:cxn ang="0">
                    <a:pos x="10" y="41"/>
                  </a:cxn>
                  <a:cxn ang="0">
                    <a:pos x="13" y="43"/>
                  </a:cxn>
                  <a:cxn ang="0">
                    <a:pos x="17" y="45"/>
                  </a:cxn>
                  <a:cxn ang="0">
                    <a:pos x="21" y="45"/>
                  </a:cxn>
                  <a:cxn ang="0">
                    <a:pos x="25" y="43"/>
                  </a:cxn>
                  <a:cxn ang="0">
                    <a:pos x="28" y="41"/>
                  </a:cxn>
                  <a:cxn ang="0">
                    <a:pos x="29" y="39"/>
                  </a:cxn>
                  <a:cxn ang="0">
                    <a:pos x="30" y="35"/>
                  </a:cxn>
                  <a:cxn ang="0">
                    <a:pos x="30" y="31"/>
                  </a:cxn>
                  <a:cxn ang="0">
                    <a:pos x="31" y="26"/>
                  </a:cxn>
                  <a:cxn ang="0">
                    <a:pos x="30" y="16"/>
                  </a:cxn>
                  <a:cxn ang="0">
                    <a:pos x="28" y="9"/>
                  </a:cxn>
                  <a:cxn ang="0">
                    <a:pos x="25" y="7"/>
                  </a:cxn>
                  <a:cxn ang="0">
                    <a:pos x="21" y="6"/>
                  </a:cxn>
                  <a:cxn ang="0">
                    <a:pos x="19" y="5"/>
                  </a:cxn>
                  <a:cxn ang="0">
                    <a:pos x="14" y="0"/>
                  </a:cxn>
                  <a:cxn ang="0">
                    <a:pos x="25" y="0"/>
                  </a:cxn>
                  <a:cxn ang="0">
                    <a:pos x="30" y="2"/>
                  </a:cxn>
                  <a:cxn ang="0">
                    <a:pos x="32" y="4"/>
                  </a:cxn>
                  <a:cxn ang="0">
                    <a:pos x="34" y="6"/>
                  </a:cxn>
                  <a:cxn ang="0">
                    <a:pos x="35" y="9"/>
                  </a:cxn>
                  <a:cxn ang="0">
                    <a:pos x="37" y="14"/>
                  </a:cxn>
                  <a:cxn ang="0">
                    <a:pos x="37" y="17"/>
                  </a:cxn>
                  <a:cxn ang="0">
                    <a:pos x="38" y="21"/>
                  </a:cxn>
                  <a:cxn ang="0">
                    <a:pos x="38" y="31"/>
                  </a:cxn>
                  <a:cxn ang="0">
                    <a:pos x="37" y="36"/>
                  </a:cxn>
                  <a:cxn ang="0">
                    <a:pos x="37" y="40"/>
                  </a:cxn>
                  <a:cxn ang="0">
                    <a:pos x="32" y="46"/>
                  </a:cxn>
                  <a:cxn ang="0">
                    <a:pos x="28" y="50"/>
                  </a:cxn>
                  <a:cxn ang="0">
                    <a:pos x="24" y="50"/>
                  </a:cxn>
                  <a:cxn ang="0">
                    <a:pos x="19" y="51"/>
                  </a:cxn>
                  <a:cxn ang="0">
                    <a:pos x="9" y="49"/>
                  </a:cxn>
                  <a:cxn ang="0">
                    <a:pos x="6" y="46"/>
                  </a:cxn>
                  <a:cxn ang="0">
                    <a:pos x="1" y="38"/>
                  </a:cxn>
                  <a:cxn ang="0">
                    <a:pos x="0" y="26"/>
                  </a:cxn>
                  <a:cxn ang="0">
                    <a:pos x="0" y="20"/>
                  </a:cxn>
                  <a:cxn ang="0">
                    <a:pos x="1" y="15"/>
                  </a:cxn>
                  <a:cxn ang="0">
                    <a:pos x="2" y="11"/>
                  </a:cxn>
                  <a:cxn ang="0">
                    <a:pos x="3" y="7"/>
                  </a:cxn>
                  <a:cxn ang="0">
                    <a:pos x="6" y="4"/>
                  </a:cxn>
                  <a:cxn ang="0">
                    <a:pos x="8" y="2"/>
                  </a:cxn>
                  <a:cxn ang="0">
                    <a:pos x="10" y="1"/>
                  </a:cxn>
                  <a:cxn ang="0">
                    <a:pos x="14" y="0"/>
                  </a:cxn>
                </a:cxnLst>
                <a:rect l="0" t="0" r="r" b="b"/>
                <a:pathLst>
                  <a:path w="38" h="51">
                    <a:moveTo>
                      <a:pt x="19" y="5"/>
                    </a:moveTo>
                    <a:lnTo>
                      <a:pt x="15" y="6"/>
                    </a:lnTo>
                    <a:lnTo>
                      <a:pt x="13" y="7"/>
                    </a:lnTo>
                    <a:lnTo>
                      <a:pt x="10" y="9"/>
                    </a:lnTo>
                    <a:lnTo>
                      <a:pt x="8" y="16"/>
                    </a:lnTo>
                    <a:lnTo>
                      <a:pt x="7" y="20"/>
                    </a:lnTo>
                    <a:lnTo>
                      <a:pt x="7" y="31"/>
                    </a:lnTo>
                    <a:lnTo>
                      <a:pt x="9" y="39"/>
                    </a:lnTo>
                    <a:lnTo>
                      <a:pt x="10" y="41"/>
                    </a:lnTo>
                    <a:lnTo>
                      <a:pt x="13" y="43"/>
                    </a:lnTo>
                    <a:lnTo>
                      <a:pt x="17" y="45"/>
                    </a:lnTo>
                    <a:lnTo>
                      <a:pt x="21" y="45"/>
                    </a:lnTo>
                    <a:lnTo>
                      <a:pt x="25" y="43"/>
                    </a:lnTo>
                    <a:lnTo>
                      <a:pt x="28" y="41"/>
                    </a:lnTo>
                    <a:lnTo>
                      <a:pt x="29" y="39"/>
                    </a:lnTo>
                    <a:lnTo>
                      <a:pt x="30" y="35"/>
                    </a:lnTo>
                    <a:lnTo>
                      <a:pt x="30" y="31"/>
                    </a:lnTo>
                    <a:lnTo>
                      <a:pt x="31" y="26"/>
                    </a:lnTo>
                    <a:lnTo>
                      <a:pt x="30" y="16"/>
                    </a:lnTo>
                    <a:lnTo>
                      <a:pt x="28" y="9"/>
                    </a:lnTo>
                    <a:lnTo>
                      <a:pt x="25" y="7"/>
                    </a:lnTo>
                    <a:lnTo>
                      <a:pt x="21" y="6"/>
                    </a:lnTo>
                    <a:lnTo>
                      <a:pt x="19" y="5"/>
                    </a:lnTo>
                    <a:close/>
                    <a:moveTo>
                      <a:pt x="14" y="0"/>
                    </a:moveTo>
                    <a:lnTo>
                      <a:pt x="25" y="0"/>
                    </a:lnTo>
                    <a:lnTo>
                      <a:pt x="30" y="2"/>
                    </a:lnTo>
                    <a:lnTo>
                      <a:pt x="32" y="4"/>
                    </a:lnTo>
                    <a:lnTo>
                      <a:pt x="34" y="6"/>
                    </a:lnTo>
                    <a:lnTo>
                      <a:pt x="35" y="9"/>
                    </a:lnTo>
                    <a:lnTo>
                      <a:pt x="37" y="14"/>
                    </a:lnTo>
                    <a:lnTo>
                      <a:pt x="37" y="17"/>
                    </a:lnTo>
                    <a:lnTo>
                      <a:pt x="38" y="21"/>
                    </a:lnTo>
                    <a:lnTo>
                      <a:pt x="38" y="31"/>
                    </a:lnTo>
                    <a:lnTo>
                      <a:pt x="37" y="36"/>
                    </a:lnTo>
                    <a:lnTo>
                      <a:pt x="37" y="40"/>
                    </a:lnTo>
                    <a:lnTo>
                      <a:pt x="32" y="46"/>
                    </a:lnTo>
                    <a:lnTo>
                      <a:pt x="28" y="50"/>
                    </a:lnTo>
                    <a:lnTo>
                      <a:pt x="24" y="50"/>
                    </a:lnTo>
                    <a:lnTo>
                      <a:pt x="19" y="51"/>
                    </a:lnTo>
                    <a:lnTo>
                      <a:pt x="9" y="49"/>
                    </a:lnTo>
                    <a:lnTo>
                      <a:pt x="6" y="46"/>
                    </a:lnTo>
                    <a:lnTo>
                      <a:pt x="1" y="38"/>
                    </a:lnTo>
                    <a:lnTo>
                      <a:pt x="0" y="26"/>
                    </a:lnTo>
                    <a:lnTo>
                      <a:pt x="0" y="20"/>
                    </a:lnTo>
                    <a:lnTo>
                      <a:pt x="1" y="15"/>
                    </a:lnTo>
                    <a:lnTo>
                      <a:pt x="2" y="11"/>
                    </a:lnTo>
                    <a:lnTo>
                      <a:pt x="3" y="7"/>
                    </a:lnTo>
                    <a:lnTo>
                      <a:pt x="6" y="4"/>
                    </a:lnTo>
                    <a:lnTo>
                      <a:pt x="8" y="2"/>
                    </a:lnTo>
                    <a:lnTo>
                      <a:pt x="10"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Line 28"/>
              <p:cNvSpPr>
                <a:spLocks noChangeShapeType="1"/>
              </p:cNvSpPr>
              <p:nvPr/>
            </p:nvSpPr>
            <p:spPr bwMode="auto">
              <a:xfrm>
                <a:off x="1069" y="3697"/>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Rectangle 29"/>
              <p:cNvSpPr>
                <a:spLocks noChangeArrowheads="1"/>
              </p:cNvSpPr>
              <p:nvPr/>
            </p:nvSpPr>
            <p:spPr bwMode="auto">
              <a:xfrm>
                <a:off x="859" y="3702"/>
                <a:ext cx="24" cy="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30"/>
              <p:cNvSpPr>
                <a:spLocks/>
              </p:cNvSpPr>
              <p:nvPr/>
            </p:nvSpPr>
            <p:spPr bwMode="auto">
              <a:xfrm>
                <a:off x="893" y="3674"/>
                <a:ext cx="22" cy="49"/>
              </a:xfrm>
              <a:custGeom>
                <a:avLst/>
                <a:gdLst/>
                <a:ahLst/>
                <a:cxnLst>
                  <a:cxn ang="0">
                    <a:pos x="17" y="0"/>
                  </a:cxn>
                  <a:cxn ang="0">
                    <a:pos x="22" y="0"/>
                  </a:cxn>
                  <a:cxn ang="0">
                    <a:pos x="22" y="49"/>
                  </a:cxn>
                  <a:cxn ang="0">
                    <a:pos x="15" y="49"/>
                  </a:cxn>
                  <a:cxn ang="0">
                    <a:pos x="15" y="10"/>
                  </a:cxn>
                  <a:cxn ang="0">
                    <a:pos x="13" y="12"/>
                  </a:cxn>
                  <a:cxn ang="0">
                    <a:pos x="10" y="13"/>
                  </a:cxn>
                  <a:cxn ang="0">
                    <a:pos x="8" y="15"/>
                  </a:cxn>
                  <a:cxn ang="0">
                    <a:pos x="0" y="17"/>
                  </a:cxn>
                  <a:cxn ang="0">
                    <a:pos x="0" y="12"/>
                  </a:cxn>
                  <a:cxn ang="0">
                    <a:pos x="7" y="9"/>
                  </a:cxn>
                  <a:cxn ang="0">
                    <a:pos x="11" y="6"/>
                  </a:cxn>
                  <a:cxn ang="0">
                    <a:pos x="16" y="2"/>
                  </a:cxn>
                  <a:cxn ang="0">
                    <a:pos x="17" y="0"/>
                  </a:cxn>
                </a:cxnLst>
                <a:rect l="0" t="0" r="r" b="b"/>
                <a:pathLst>
                  <a:path w="22" h="49">
                    <a:moveTo>
                      <a:pt x="17" y="0"/>
                    </a:moveTo>
                    <a:lnTo>
                      <a:pt x="22" y="0"/>
                    </a:lnTo>
                    <a:lnTo>
                      <a:pt x="22" y="49"/>
                    </a:lnTo>
                    <a:lnTo>
                      <a:pt x="15" y="49"/>
                    </a:lnTo>
                    <a:lnTo>
                      <a:pt x="15" y="10"/>
                    </a:lnTo>
                    <a:lnTo>
                      <a:pt x="13" y="12"/>
                    </a:lnTo>
                    <a:lnTo>
                      <a:pt x="10" y="13"/>
                    </a:lnTo>
                    <a:lnTo>
                      <a:pt x="8" y="15"/>
                    </a:lnTo>
                    <a:lnTo>
                      <a:pt x="0" y="17"/>
                    </a:lnTo>
                    <a:lnTo>
                      <a:pt x="0" y="12"/>
                    </a:lnTo>
                    <a:lnTo>
                      <a:pt x="7" y="9"/>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31"/>
              <p:cNvSpPr>
                <a:spLocks noEditPoints="1"/>
              </p:cNvSpPr>
              <p:nvPr/>
            </p:nvSpPr>
            <p:spPr bwMode="auto">
              <a:xfrm>
                <a:off x="935" y="3674"/>
                <a:ext cx="39" cy="50"/>
              </a:xfrm>
              <a:custGeom>
                <a:avLst/>
                <a:gdLst/>
                <a:ahLst/>
                <a:cxnLst>
                  <a:cxn ang="0">
                    <a:pos x="18" y="5"/>
                  </a:cxn>
                  <a:cxn ang="0">
                    <a:pos x="13" y="7"/>
                  </a:cxn>
                  <a:cxn ang="0">
                    <a:pos x="11" y="9"/>
                  </a:cxn>
                  <a:cxn ang="0">
                    <a:pos x="8" y="15"/>
                  </a:cxn>
                  <a:cxn ang="0">
                    <a:pos x="7" y="19"/>
                  </a:cxn>
                  <a:cxn ang="0">
                    <a:pos x="7" y="30"/>
                  </a:cxn>
                  <a:cxn ang="0">
                    <a:pos x="10" y="38"/>
                  </a:cxn>
                  <a:cxn ang="0">
                    <a:pos x="11" y="40"/>
                  </a:cxn>
                  <a:cxn ang="0">
                    <a:pos x="13" y="42"/>
                  </a:cxn>
                  <a:cxn ang="0">
                    <a:pos x="17" y="44"/>
                  </a:cxn>
                  <a:cxn ang="0">
                    <a:pos x="22" y="44"/>
                  </a:cxn>
                  <a:cxn ang="0">
                    <a:pos x="25" y="42"/>
                  </a:cxn>
                  <a:cxn ang="0">
                    <a:pos x="28" y="40"/>
                  </a:cxn>
                  <a:cxn ang="0">
                    <a:pos x="29" y="38"/>
                  </a:cxn>
                  <a:cxn ang="0">
                    <a:pos x="30" y="34"/>
                  </a:cxn>
                  <a:cxn ang="0">
                    <a:pos x="30" y="30"/>
                  </a:cxn>
                  <a:cxn ang="0">
                    <a:pos x="31" y="25"/>
                  </a:cxn>
                  <a:cxn ang="0">
                    <a:pos x="30" y="15"/>
                  </a:cxn>
                  <a:cxn ang="0">
                    <a:pos x="28" y="9"/>
                  </a:cxn>
                  <a:cxn ang="0">
                    <a:pos x="25" y="7"/>
                  </a:cxn>
                  <a:cxn ang="0">
                    <a:pos x="18" y="5"/>
                  </a:cxn>
                  <a:cxn ang="0">
                    <a:pos x="14" y="0"/>
                  </a:cxn>
                  <a:cxn ang="0">
                    <a:pos x="25" y="0"/>
                  </a:cxn>
                  <a:cxn ang="0">
                    <a:pos x="30"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30" y="47"/>
                  </a:cxn>
                  <a:cxn ang="0">
                    <a:pos x="27" y="49"/>
                  </a:cxn>
                  <a:cxn ang="0">
                    <a:pos x="24" y="49"/>
                  </a:cxn>
                  <a:cxn ang="0">
                    <a:pos x="19" y="50"/>
                  </a:cxn>
                  <a:cxn ang="0">
                    <a:pos x="10"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8" y="5"/>
                    </a:moveTo>
                    <a:lnTo>
                      <a:pt x="13" y="7"/>
                    </a:lnTo>
                    <a:lnTo>
                      <a:pt x="11" y="9"/>
                    </a:lnTo>
                    <a:lnTo>
                      <a:pt x="8" y="15"/>
                    </a:lnTo>
                    <a:lnTo>
                      <a:pt x="7" y="19"/>
                    </a:lnTo>
                    <a:lnTo>
                      <a:pt x="7" y="30"/>
                    </a:lnTo>
                    <a:lnTo>
                      <a:pt x="10" y="38"/>
                    </a:lnTo>
                    <a:lnTo>
                      <a:pt x="11" y="40"/>
                    </a:lnTo>
                    <a:lnTo>
                      <a:pt x="13" y="42"/>
                    </a:lnTo>
                    <a:lnTo>
                      <a:pt x="17" y="44"/>
                    </a:lnTo>
                    <a:lnTo>
                      <a:pt x="22" y="44"/>
                    </a:lnTo>
                    <a:lnTo>
                      <a:pt x="25" y="42"/>
                    </a:lnTo>
                    <a:lnTo>
                      <a:pt x="28" y="40"/>
                    </a:lnTo>
                    <a:lnTo>
                      <a:pt x="29" y="38"/>
                    </a:lnTo>
                    <a:lnTo>
                      <a:pt x="30" y="34"/>
                    </a:lnTo>
                    <a:lnTo>
                      <a:pt x="30" y="30"/>
                    </a:lnTo>
                    <a:lnTo>
                      <a:pt x="31" y="25"/>
                    </a:lnTo>
                    <a:lnTo>
                      <a:pt x="30" y="15"/>
                    </a:lnTo>
                    <a:lnTo>
                      <a:pt x="28" y="9"/>
                    </a:lnTo>
                    <a:lnTo>
                      <a:pt x="25" y="7"/>
                    </a:lnTo>
                    <a:lnTo>
                      <a:pt x="18" y="5"/>
                    </a:lnTo>
                    <a:close/>
                    <a:moveTo>
                      <a:pt x="14" y="0"/>
                    </a:moveTo>
                    <a:lnTo>
                      <a:pt x="25" y="0"/>
                    </a:lnTo>
                    <a:lnTo>
                      <a:pt x="30" y="2"/>
                    </a:lnTo>
                    <a:lnTo>
                      <a:pt x="33" y="4"/>
                    </a:lnTo>
                    <a:lnTo>
                      <a:pt x="34" y="6"/>
                    </a:lnTo>
                    <a:lnTo>
                      <a:pt x="35" y="9"/>
                    </a:lnTo>
                    <a:lnTo>
                      <a:pt x="38" y="13"/>
                    </a:lnTo>
                    <a:lnTo>
                      <a:pt x="38" y="16"/>
                    </a:lnTo>
                    <a:lnTo>
                      <a:pt x="39" y="20"/>
                    </a:lnTo>
                    <a:lnTo>
                      <a:pt x="39" y="30"/>
                    </a:lnTo>
                    <a:lnTo>
                      <a:pt x="38" y="35"/>
                    </a:lnTo>
                    <a:lnTo>
                      <a:pt x="38" y="39"/>
                    </a:lnTo>
                    <a:lnTo>
                      <a:pt x="33" y="45"/>
                    </a:lnTo>
                    <a:lnTo>
                      <a:pt x="30" y="47"/>
                    </a:lnTo>
                    <a:lnTo>
                      <a:pt x="27" y="49"/>
                    </a:lnTo>
                    <a:lnTo>
                      <a:pt x="24" y="49"/>
                    </a:lnTo>
                    <a:lnTo>
                      <a:pt x="19" y="50"/>
                    </a:lnTo>
                    <a:lnTo>
                      <a:pt x="10"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32"/>
              <p:cNvSpPr>
                <a:spLocks noEditPoints="1"/>
              </p:cNvSpPr>
              <p:nvPr/>
            </p:nvSpPr>
            <p:spPr bwMode="auto">
              <a:xfrm>
                <a:off x="981" y="3674"/>
                <a:ext cx="39" cy="50"/>
              </a:xfrm>
              <a:custGeom>
                <a:avLst/>
                <a:gdLst/>
                <a:ahLst/>
                <a:cxnLst>
                  <a:cxn ang="0">
                    <a:pos x="18" y="5"/>
                  </a:cxn>
                  <a:cxn ang="0">
                    <a:pos x="13" y="7"/>
                  </a:cxn>
                  <a:cxn ang="0">
                    <a:pos x="11" y="9"/>
                  </a:cxn>
                  <a:cxn ang="0">
                    <a:pos x="9" y="15"/>
                  </a:cxn>
                  <a:cxn ang="0">
                    <a:pos x="7" y="19"/>
                  </a:cxn>
                  <a:cxn ang="0">
                    <a:pos x="7" y="30"/>
                  </a:cxn>
                  <a:cxn ang="0">
                    <a:pos x="10" y="38"/>
                  </a:cxn>
                  <a:cxn ang="0">
                    <a:pos x="11" y="40"/>
                  </a:cxn>
                  <a:cxn ang="0">
                    <a:pos x="13" y="42"/>
                  </a:cxn>
                  <a:cxn ang="0">
                    <a:pos x="17" y="44"/>
                  </a:cxn>
                  <a:cxn ang="0">
                    <a:pos x="22" y="44"/>
                  </a:cxn>
                  <a:cxn ang="0">
                    <a:pos x="26" y="42"/>
                  </a:cxn>
                  <a:cxn ang="0">
                    <a:pos x="28" y="40"/>
                  </a:cxn>
                  <a:cxn ang="0">
                    <a:pos x="29" y="38"/>
                  </a:cxn>
                  <a:cxn ang="0">
                    <a:pos x="30" y="34"/>
                  </a:cxn>
                  <a:cxn ang="0">
                    <a:pos x="30" y="15"/>
                  </a:cxn>
                  <a:cxn ang="0">
                    <a:pos x="28" y="9"/>
                  </a:cxn>
                  <a:cxn ang="0">
                    <a:pos x="26" y="7"/>
                  </a:cxn>
                  <a:cxn ang="0">
                    <a:pos x="18" y="5"/>
                  </a:cxn>
                  <a:cxn ang="0">
                    <a:pos x="15" y="0"/>
                  </a:cxn>
                  <a:cxn ang="0">
                    <a:pos x="26" y="0"/>
                  </a:cxn>
                  <a:cxn ang="0">
                    <a:pos x="30" y="2"/>
                  </a:cxn>
                  <a:cxn ang="0">
                    <a:pos x="32" y="4"/>
                  </a:cxn>
                  <a:cxn ang="0">
                    <a:pos x="34" y="6"/>
                  </a:cxn>
                  <a:cxn ang="0">
                    <a:pos x="35" y="9"/>
                  </a:cxn>
                  <a:cxn ang="0">
                    <a:pos x="37" y="13"/>
                  </a:cxn>
                  <a:cxn ang="0">
                    <a:pos x="38" y="16"/>
                  </a:cxn>
                  <a:cxn ang="0">
                    <a:pos x="39" y="20"/>
                  </a:cxn>
                  <a:cxn ang="0">
                    <a:pos x="39" y="30"/>
                  </a:cxn>
                  <a:cxn ang="0">
                    <a:pos x="38" y="35"/>
                  </a:cxn>
                  <a:cxn ang="0">
                    <a:pos x="37" y="39"/>
                  </a:cxn>
                  <a:cxn ang="0">
                    <a:pos x="35" y="42"/>
                  </a:cxn>
                  <a:cxn ang="0">
                    <a:pos x="33" y="45"/>
                  </a:cxn>
                  <a:cxn ang="0">
                    <a:pos x="30" y="47"/>
                  </a:cxn>
                  <a:cxn ang="0">
                    <a:pos x="27" y="49"/>
                  </a:cxn>
                  <a:cxn ang="0">
                    <a:pos x="24" y="49"/>
                  </a:cxn>
                  <a:cxn ang="0">
                    <a:pos x="19" y="50"/>
                  </a:cxn>
                  <a:cxn ang="0">
                    <a:pos x="10" y="48"/>
                  </a:cxn>
                  <a:cxn ang="0">
                    <a:pos x="6" y="45"/>
                  </a:cxn>
                  <a:cxn ang="0">
                    <a:pos x="1" y="37"/>
                  </a:cxn>
                  <a:cxn ang="0">
                    <a:pos x="0" y="25"/>
                  </a:cxn>
                  <a:cxn ang="0">
                    <a:pos x="0" y="19"/>
                  </a:cxn>
                  <a:cxn ang="0">
                    <a:pos x="1" y="14"/>
                  </a:cxn>
                  <a:cxn ang="0">
                    <a:pos x="2" y="10"/>
                  </a:cxn>
                  <a:cxn ang="0">
                    <a:pos x="4" y="7"/>
                  </a:cxn>
                  <a:cxn ang="0">
                    <a:pos x="6" y="4"/>
                  </a:cxn>
                  <a:cxn ang="0">
                    <a:pos x="9" y="2"/>
                  </a:cxn>
                  <a:cxn ang="0">
                    <a:pos x="11" y="1"/>
                  </a:cxn>
                  <a:cxn ang="0">
                    <a:pos x="15" y="0"/>
                  </a:cxn>
                </a:cxnLst>
                <a:rect l="0" t="0" r="r" b="b"/>
                <a:pathLst>
                  <a:path w="39" h="50">
                    <a:moveTo>
                      <a:pt x="18" y="5"/>
                    </a:moveTo>
                    <a:lnTo>
                      <a:pt x="13" y="7"/>
                    </a:lnTo>
                    <a:lnTo>
                      <a:pt x="11" y="9"/>
                    </a:lnTo>
                    <a:lnTo>
                      <a:pt x="9" y="15"/>
                    </a:lnTo>
                    <a:lnTo>
                      <a:pt x="7" y="19"/>
                    </a:lnTo>
                    <a:lnTo>
                      <a:pt x="7" y="30"/>
                    </a:lnTo>
                    <a:lnTo>
                      <a:pt x="10" y="38"/>
                    </a:lnTo>
                    <a:lnTo>
                      <a:pt x="11" y="40"/>
                    </a:lnTo>
                    <a:lnTo>
                      <a:pt x="13" y="42"/>
                    </a:lnTo>
                    <a:lnTo>
                      <a:pt x="17" y="44"/>
                    </a:lnTo>
                    <a:lnTo>
                      <a:pt x="22" y="44"/>
                    </a:lnTo>
                    <a:lnTo>
                      <a:pt x="26" y="42"/>
                    </a:lnTo>
                    <a:lnTo>
                      <a:pt x="28" y="40"/>
                    </a:lnTo>
                    <a:lnTo>
                      <a:pt x="29" y="38"/>
                    </a:lnTo>
                    <a:lnTo>
                      <a:pt x="30" y="34"/>
                    </a:lnTo>
                    <a:lnTo>
                      <a:pt x="30" y="15"/>
                    </a:lnTo>
                    <a:lnTo>
                      <a:pt x="28" y="9"/>
                    </a:lnTo>
                    <a:lnTo>
                      <a:pt x="26" y="7"/>
                    </a:lnTo>
                    <a:lnTo>
                      <a:pt x="18" y="5"/>
                    </a:lnTo>
                    <a:close/>
                    <a:moveTo>
                      <a:pt x="15" y="0"/>
                    </a:moveTo>
                    <a:lnTo>
                      <a:pt x="26" y="0"/>
                    </a:lnTo>
                    <a:lnTo>
                      <a:pt x="30" y="2"/>
                    </a:lnTo>
                    <a:lnTo>
                      <a:pt x="32" y="4"/>
                    </a:lnTo>
                    <a:lnTo>
                      <a:pt x="34" y="6"/>
                    </a:lnTo>
                    <a:lnTo>
                      <a:pt x="35" y="9"/>
                    </a:lnTo>
                    <a:lnTo>
                      <a:pt x="37" y="13"/>
                    </a:lnTo>
                    <a:lnTo>
                      <a:pt x="38" y="16"/>
                    </a:lnTo>
                    <a:lnTo>
                      <a:pt x="39" y="20"/>
                    </a:lnTo>
                    <a:lnTo>
                      <a:pt x="39" y="30"/>
                    </a:lnTo>
                    <a:lnTo>
                      <a:pt x="38" y="35"/>
                    </a:lnTo>
                    <a:lnTo>
                      <a:pt x="37" y="39"/>
                    </a:lnTo>
                    <a:lnTo>
                      <a:pt x="35" y="42"/>
                    </a:lnTo>
                    <a:lnTo>
                      <a:pt x="33" y="45"/>
                    </a:lnTo>
                    <a:lnTo>
                      <a:pt x="30" y="47"/>
                    </a:lnTo>
                    <a:lnTo>
                      <a:pt x="27" y="49"/>
                    </a:lnTo>
                    <a:lnTo>
                      <a:pt x="24" y="49"/>
                    </a:lnTo>
                    <a:lnTo>
                      <a:pt x="19" y="50"/>
                    </a:lnTo>
                    <a:lnTo>
                      <a:pt x="10" y="48"/>
                    </a:lnTo>
                    <a:lnTo>
                      <a:pt x="6" y="45"/>
                    </a:lnTo>
                    <a:lnTo>
                      <a:pt x="1" y="37"/>
                    </a:lnTo>
                    <a:lnTo>
                      <a:pt x="0" y="25"/>
                    </a:lnTo>
                    <a:lnTo>
                      <a:pt x="0" y="19"/>
                    </a:lnTo>
                    <a:lnTo>
                      <a:pt x="1" y="14"/>
                    </a:lnTo>
                    <a:lnTo>
                      <a:pt x="2"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33"/>
              <p:cNvSpPr>
                <a:spLocks noChangeShapeType="1"/>
              </p:cNvSpPr>
              <p:nvPr/>
            </p:nvSpPr>
            <p:spPr bwMode="auto">
              <a:xfrm>
                <a:off x="1069" y="3251"/>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Rectangle 34"/>
              <p:cNvSpPr>
                <a:spLocks noChangeArrowheads="1"/>
              </p:cNvSpPr>
              <p:nvPr/>
            </p:nvSpPr>
            <p:spPr bwMode="auto">
              <a:xfrm>
                <a:off x="906" y="3255"/>
                <a:ext cx="23" cy="7"/>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35"/>
              <p:cNvSpPr>
                <a:spLocks/>
              </p:cNvSpPr>
              <p:nvPr/>
            </p:nvSpPr>
            <p:spPr bwMode="auto">
              <a:xfrm>
                <a:off x="935" y="3227"/>
                <a:ext cx="39" cy="51"/>
              </a:xfrm>
              <a:custGeom>
                <a:avLst/>
                <a:gdLst/>
                <a:ahLst/>
                <a:cxnLst>
                  <a:cxn ang="0">
                    <a:pos x="7" y="0"/>
                  </a:cxn>
                  <a:cxn ang="0">
                    <a:pos x="35" y="0"/>
                  </a:cxn>
                  <a:cxn ang="0">
                    <a:pos x="35" y="7"/>
                  </a:cxn>
                  <a:cxn ang="0">
                    <a:pos x="13" y="7"/>
                  </a:cxn>
                  <a:cxn ang="0">
                    <a:pos x="10" y="20"/>
                  </a:cxn>
                  <a:cxn ang="0">
                    <a:pos x="13" y="18"/>
                  </a:cxn>
                  <a:cxn ang="0">
                    <a:pos x="20" y="16"/>
                  </a:cxn>
                  <a:cxn ang="0">
                    <a:pos x="30" y="18"/>
                  </a:cxn>
                  <a:cxn ang="0">
                    <a:pos x="34" y="20"/>
                  </a:cxn>
                  <a:cxn ang="0">
                    <a:pos x="39" y="28"/>
                  </a:cxn>
                  <a:cxn ang="0">
                    <a:pos x="39" y="37"/>
                  </a:cxn>
                  <a:cxn ang="0">
                    <a:pos x="34" y="45"/>
                  </a:cxn>
                  <a:cxn ang="0">
                    <a:pos x="29" y="48"/>
                  </a:cxn>
                  <a:cxn ang="0">
                    <a:pos x="24" y="50"/>
                  </a:cxn>
                  <a:cxn ang="0">
                    <a:pos x="19" y="51"/>
                  </a:cxn>
                  <a:cxn ang="0">
                    <a:pos x="10" y="49"/>
                  </a:cxn>
                  <a:cxn ang="0">
                    <a:pos x="6" y="47"/>
                  </a:cxn>
                  <a:cxn ang="0">
                    <a:pos x="2" y="44"/>
                  </a:cxn>
                  <a:cxn ang="0">
                    <a:pos x="1" y="41"/>
                  </a:cxn>
                  <a:cxn ang="0">
                    <a:pos x="0" y="37"/>
                  </a:cxn>
                  <a:cxn ang="0">
                    <a:pos x="7" y="36"/>
                  </a:cxn>
                  <a:cxn ang="0">
                    <a:pos x="8" y="39"/>
                  </a:cxn>
                  <a:cxn ang="0">
                    <a:pos x="11" y="43"/>
                  </a:cxn>
                  <a:cxn ang="0">
                    <a:pos x="16" y="45"/>
                  </a:cxn>
                  <a:cxn ang="0">
                    <a:pos x="22" y="45"/>
                  </a:cxn>
                  <a:cxn ang="0">
                    <a:pos x="25" y="44"/>
                  </a:cxn>
                  <a:cxn ang="0">
                    <a:pos x="28" y="42"/>
                  </a:cxn>
                  <a:cxn ang="0">
                    <a:pos x="29" y="40"/>
                  </a:cxn>
                  <a:cxn ang="0">
                    <a:pos x="31" y="34"/>
                  </a:cxn>
                  <a:cxn ang="0">
                    <a:pos x="30" y="30"/>
                  </a:cxn>
                  <a:cxn ang="0">
                    <a:pos x="30" y="27"/>
                  </a:cxn>
                  <a:cxn ang="0">
                    <a:pos x="25" y="23"/>
                  </a:cxn>
                  <a:cxn ang="0">
                    <a:pos x="23" y="22"/>
                  </a:cxn>
                  <a:cxn ang="0">
                    <a:pos x="17" y="22"/>
                  </a:cxn>
                  <a:cxn ang="0">
                    <a:pos x="14" y="23"/>
                  </a:cxn>
                  <a:cxn ang="0">
                    <a:pos x="13" y="23"/>
                  </a:cxn>
                  <a:cxn ang="0">
                    <a:pos x="11" y="24"/>
                  </a:cxn>
                  <a:cxn ang="0">
                    <a:pos x="8" y="26"/>
                  </a:cxn>
                  <a:cxn ang="0">
                    <a:pos x="0" y="25"/>
                  </a:cxn>
                  <a:cxn ang="0">
                    <a:pos x="7" y="0"/>
                  </a:cxn>
                </a:cxnLst>
                <a:rect l="0" t="0" r="r" b="b"/>
                <a:pathLst>
                  <a:path w="39" h="51">
                    <a:moveTo>
                      <a:pt x="7" y="0"/>
                    </a:moveTo>
                    <a:lnTo>
                      <a:pt x="35" y="0"/>
                    </a:lnTo>
                    <a:lnTo>
                      <a:pt x="35" y="7"/>
                    </a:lnTo>
                    <a:lnTo>
                      <a:pt x="13" y="7"/>
                    </a:lnTo>
                    <a:lnTo>
                      <a:pt x="10" y="20"/>
                    </a:lnTo>
                    <a:lnTo>
                      <a:pt x="13" y="18"/>
                    </a:lnTo>
                    <a:lnTo>
                      <a:pt x="20" y="16"/>
                    </a:lnTo>
                    <a:lnTo>
                      <a:pt x="30" y="18"/>
                    </a:lnTo>
                    <a:lnTo>
                      <a:pt x="34" y="20"/>
                    </a:lnTo>
                    <a:lnTo>
                      <a:pt x="39" y="28"/>
                    </a:lnTo>
                    <a:lnTo>
                      <a:pt x="39" y="37"/>
                    </a:lnTo>
                    <a:lnTo>
                      <a:pt x="34" y="45"/>
                    </a:lnTo>
                    <a:lnTo>
                      <a:pt x="29" y="48"/>
                    </a:lnTo>
                    <a:lnTo>
                      <a:pt x="24" y="50"/>
                    </a:lnTo>
                    <a:lnTo>
                      <a:pt x="19" y="51"/>
                    </a:lnTo>
                    <a:lnTo>
                      <a:pt x="10" y="49"/>
                    </a:lnTo>
                    <a:lnTo>
                      <a:pt x="6" y="47"/>
                    </a:lnTo>
                    <a:lnTo>
                      <a:pt x="2" y="44"/>
                    </a:lnTo>
                    <a:lnTo>
                      <a:pt x="1" y="41"/>
                    </a:lnTo>
                    <a:lnTo>
                      <a:pt x="0" y="37"/>
                    </a:lnTo>
                    <a:lnTo>
                      <a:pt x="7" y="36"/>
                    </a:lnTo>
                    <a:lnTo>
                      <a:pt x="8" y="39"/>
                    </a:lnTo>
                    <a:lnTo>
                      <a:pt x="11" y="43"/>
                    </a:lnTo>
                    <a:lnTo>
                      <a:pt x="16" y="45"/>
                    </a:lnTo>
                    <a:lnTo>
                      <a:pt x="22" y="45"/>
                    </a:lnTo>
                    <a:lnTo>
                      <a:pt x="25" y="44"/>
                    </a:lnTo>
                    <a:lnTo>
                      <a:pt x="28" y="42"/>
                    </a:lnTo>
                    <a:lnTo>
                      <a:pt x="29" y="40"/>
                    </a:lnTo>
                    <a:lnTo>
                      <a:pt x="31" y="34"/>
                    </a:lnTo>
                    <a:lnTo>
                      <a:pt x="30" y="30"/>
                    </a:lnTo>
                    <a:lnTo>
                      <a:pt x="30" y="27"/>
                    </a:lnTo>
                    <a:lnTo>
                      <a:pt x="25" y="23"/>
                    </a:lnTo>
                    <a:lnTo>
                      <a:pt x="23" y="22"/>
                    </a:lnTo>
                    <a:lnTo>
                      <a:pt x="17" y="22"/>
                    </a:lnTo>
                    <a:lnTo>
                      <a:pt x="14" y="23"/>
                    </a:lnTo>
                    <a:lnTo>
                      <a:pt x="13" y="23"/>
                    </a:lnTo>
                    <a:lnTo>
                      <a:pt x="11" y="24"/>
                    </a:lnTo>
                    <a:lnTo>
                      <a:pt x="8" y="26"/>
                    </a:lnTo>
                    <a:lnTo>
                      <a:pt x="0"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36"/>
              <p:cNvSpPr>
                <a:spLocks noEditPoints="1"/>
              </p:cNvSpPr>
              <p:nvPr/>
            </p:nvSpPr>
            <p:spPr bwMode="auto">
              <a:xfrm>
                <a:off x="981" y="3227"/>
                <a:ext cx="39" cy="51"/>
              </a:xfrm>
              <a:custGeom>
                <a:avLst/>
                <a:gdLst/>
                <a:ahLst/>
                <a:cxnLst>
                  <a:cxn ang="0">
                    <a:pos x="18" y="5"/>
                  </a:cxn>
                  <a:cxn ang="0">
                    <a:pos x="13" y="7"/>
                  </a:cxn>
                  <a:cxn ang="0">
                    <a:pos x="11" y="9"/>
                  </a:cxn>
                  <a:cxn ang="0">
                    <a:pos x="9" y="15"/>
                  </a:cxn>
                  <a:cxn ang="0">
                    <a:pos x="7" y="19"/>
                  </a:cxn>
                  <a:cxn ang="0">
                    <a:pos x="7" y="30"/>
                  </a:cxn>
                  <a:cxn ang="0">
                    <a:pos x="10" y="39"/>
                  </a:cxn>
                  <a:cxn ang="0">
                    <a:pos x="11" y="41"/>
                  </a:cxn>
                  <a:cxn ang="0">
                    <a:pos x="13" y="43"/>
                  </a:cxn>
                  <a:cxn ang="0">
                    <a:pos x="17" y="45"/>
                  </a:cxn>
                  <a:cxn ang="0">
                    <a:pos x="22" y="45"/>
                  </a:cxn>
                  <a:cxn ang="0">
                    <a:pos x="26" y="43"/>
                  </a:cxn>
                  <a:cxn ang="0">
                    <a:pos x="28" y="41"/>
                  </a:cxn>
                  <a:cxn ang="0">
                    <a:pos x="29" y="39"/>
                  </a:cxn>
                  <a:cxn ang="0">
                    <a:pos x="30" y="35"/>
                  </a:cxn>
                  <a:cxn ang="0">
                    <a:pos x="30" y="30"/>
                  </a:cxn>
                  <a:cxn ang="0">
                    <a:pos x="32" y="25"/>
                  </a:cxn>
                  <a:cxn ang="0">
                    <a:pos x="30" y="15"/>
                  </a:cxn>
                  <a:cxn ang="0">
                    <a:pos x="28" y="9"/>
                  </a:cxn>
                  <a:cxn ang="0">
                    <a:pos x="26" y="7"/>
                  </a:cxn>
                  <a:cxn ang="0">
                    <a:pos x="18" y="5"/>
                  </a:cxn>
                  <a:cxn ang="0">
                    <a:pos x="15" y="0"/>
                  </a:cxn>
                  <a:cxn ang="0">
                    <a:pos x="26" y="0"/>
                  </a:cxn>
                  <a:cxn ang="0">
                    <a:pos x="30" y="2"/>
                  </a:cxn>
                  <a:cxn ang="0">
                    <a:pos x="33" y="4"/>
                  </a:cxn>
                  <a:cxn ang="0">
                    <a:pos x="34" y="6"/>
                  </a:cxn>
                  <a:cxn ang="0">
                    <a:pos x="35" y="9"/>
                  </a:cxn>
                  <a:cxn ang="0">
                    <a:pos x="38" y="13"/>
                  </a:cxn>
                  <a:cxn ang="0">
                    <a:pos x="38" y="16"/>
                  </a:cxn>
                  <a:cxn ang="0">
                    <a:pos x="39" y="20"/>
                  </a:cxn>
                  <a:cxn ang="0">
                    <a:pos x="39" y="30"/>
                  </a:cxn>
                  <a:cxn ang="0">
                    <a:pos x="38" y="36"/>
                  </a:cxn>
                  <a:cxn ang="0">
                    <a:pos x="38" y="40"/>
                  </a:cxn>
                  <a:cxn ang="0">
                    <a:pos x="33" y="46"/>
                  </a:cxn>
                  <a:cxn ang="0">
                    <a:pos x="30" y="48"/>
                  </a:cxn>
                  <a:cxn ang="0">
                    <a:pos x="27" y="50"/>
                  </a:cxn>
                  <a:cxn ang="0">
                    <a:pos x="24" y="50"/>
                  </a:cxn>
                  <a:cxn ang="0">
                    <a:pos x="19" y="51"/>
                  </a:cxn>
                  <a:cxn ang="0">
                    <a:pos x="10" y="49"/>
                  </a:cxn>
                  <a:cxn ang="0">
                    <a:pos x="6" y="46"/>
                  </a:cxn>
                  <a:cxn ang="0">
                    <a:pos x="1" y="38"/>
                  </a:cxn>
                  <a:cxn ang="0">
                    <a:pos x="0" y="25"/>
                  </a:cxn>
                  <a:cxn ang="0">
                    <a:pos x="0" y="19"/>
                  </a:cxn>
                  <a:cxn ang="0">
                    <a:pos x="1" y="14"/>
                  </a:cxn>
                  <a:cxn ang="0">
                    <a:pos x="2" y="10"/>
                  </a:cxn>
                  <a:cxn ang="0">
                    <a:pos x="4" y="7"/>
                  </a:cxn>
                  <a:cxn ang="0">
                    <a:pos x="6" y="4"/>
                  </a:cxn>
                  <a:cxn ang="0">
                    <a:pos x="9" y="2"/>
                  </a:cxn>
                  <a:cxn ang="0">
                    <a:pos x="11" y="1"/>
                  </a:cxn>
                  <a:cxn ang="0">
                    <a:pos x="15" y="0"/>
                  </a:cxn>
                </a:cxnLst>
                <a:rect l="0" t="0" r="r" b="b"/>
                <a:pathLst>
                  <a:path w="39" h="51">
                    <a:moveTo>
                      <a:pt x="18" y="5"/>
                    </a:moveTo>
                    <a:lnTo>
                      <a:pt x="13" y="7"/>
                    </a:lnTo>
                    <a:lnTo>
                      <a:pt x="11" y="9"/>
                    </a:lnTo>
                    <a:lnTo>
                      <a:pt x="9" y="15"/>
                    </a:lnTo>
                    <a:lnTo>
                      <a:pt x="7" y="19"/>
                    </a:lnTo>
                    <a:lnTo>
                      <a:pt x="7" y="30"/>
                    </a:lnTo>
                    <a:lnTo>
                      <a:pt x="10" y="39"/>
                    </a:lnTo>
                    <a:lnTo>
                      <a:pt x="11" y="41"/>
                    </a:lnTo>
                    <a:lnTo>
                      <a:pt x="13" y="43"/>
                    </a:lnTo>
                    <a:lnTo>
                      <a:pt x="17" y="45"/>
                    </a:lnTo>
                    <a:lnTo>
                      <a:pt x="22" y="45"/>
                    </a:lnTo>
                    <a:lnTo>
                      <a:pt x="26" y="43"/>
                    </a:lnTo>
                    <a:lnTo>
                      <a:pt x="28" y="41"/>
                    </a:lnTo>
                    <a:lnTo>
                      <a:pt x="29" y="39"/>
                    </a:lnTo>
                    <a:lnTo>
                      <a:pt x="30" y="35"/>
                    </a:lnTo>
                    <a:lnTo>
                      <a:pt x="30" y="30"/>
                    </a:lnTo>
                    <a:lnTo>
                      <a:pt x="32" y="25"/>
                    </a:lnTo>
                    <a:lnTo>
                      <a:pt x="30" y="15"/>
                    </a:lnTo>
                    <a:lnTo>
                      <a:pt x="28" y="9"/>
                    </a:lnTo>
                    <a:lnTo>
                      <a:pt x="26" y="7"/>
                    </a:lnTo>
                    <a:lnTo>
                      <a:pt x="18" y="5"/>
                    </a:lnTo>
                    <a:close/>
                    <a:moveTo>
                      <a:pt x="15" y="0"/>
                    </a:moveTo>
                    <a:lnTo>
                      <a:pt x="26" y="0"/>
                    </a:lnTo>
                    <a:lnTo>
                      <a:pt x="30" y="2"/>
                    </a:lnTo>
                    <a:lnTo>
                      <a:pt x="33" y="4"/>
                    </a:lnTo>
                    <a:lnTo>
                      <a:pt x="34" y="6"/>
                    </a:lnTo>
                    <a:lnTo>
                      <a:pt x="35" y="9"/>
                    </a:lnTo>
                    <a:lnTo>
                      <a:pt x="38" y="13"/>
                    </a:lnTo>
                    <a:lnTo>
                      <a:pt x="38" y="16"/>
                    </a:lnTo>
                    <a:lnTo>
                      <a:pt x="39" y="20"/>
                    </a:lnTo>
                    <a:lnTo>
                      <a:pt x="39" y="30"/>
                    </a:lnTo>
                    <a:lnTo>
                      <a:pt x="38" y="36"/>
                    </a:lnTo>
                    <a:lnTo>
                      <a:pt x="38" y="40"/>
                    </a:lnTo>
                    <a:lnTo>
                      <a:pt x="33" y="46"/>
                    </a:lnTo>
                    <a:lnTo>
                      <a:pt x="30" y="48"/>
                    </a:lnTo>
                    <a:lnTo>
                      <a:pt x="27" y="50"/>
                    </a:lnTo>
                    <a:lnTo>
                      <a:pt x="24" y="50"/>
                    </a:lnTo>
                    <a:lnTo>
                      <a:pt x="19" y="51"/>
                    </a:lnTo>
                    <a:lnTo>
                      <a:pt x="10" y="49"/>
                    </a:lnTo>
                    <a:lnTo>
                      <a:pt x="6" y="46"/>
                    </a:lnTo>
                    <a:lnTo>
                      <a:pt x="1" y="38"/>
                    </a:lnTo>
                    <a:lnTo>
                      <a:pt x="0" y="25"/>
                    </a:lnTo>
                    <a:lnTo>
                      <a:pt x="0" y="19"/>
                    </a:lnTo>
                    <a:lnTo>
                      <a:pt x="1" y="14"/>
                    </a:lnTo>
                    <a:lnTo>
                      <a:pt x="2"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Line 37"/>
              <p:cNvSpPr>
                <a:spLocks noChangeShapeType="1"/>
              </p:cNvSpPr>
              <p:nvPr/>
            </p:nvSpPr>
            <p:spPr bwMode="auto">
              <a:xfrm>
                <a:off x="1069" y="2806"/>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38"/>
              <p:cNvSpPr>
                <a:spLocks noEditPoints="1"/>
              </p:cNvSpPr>
              <p:nvPr/>
            </p:nvSpPr>
            <p:spPr bwMode="auto">
              <a:xfrm>
                <a:off x="1003" y="2782"/>
                <a:ext cx="39" cy="50"/>
              </a:xfrm>
              <a:custGeom>
                <a:avLst/>
                <a:gdLst/>
                <a:ahLst/>
                <a:cxnLst>
                  <a:cxn ang="0">
                    <a:pos x="19" y="5"/>
                  </a:cxn>
                  <a:cxn ang="0">
                    <a:pos x="16" y="6"/>
                  </a:cxn>
                  <a:cxn ang="0">
                    <a:pos x="13" y="7"/>
                  </a:cxn>
                  <a:cxn ang="0">
                    <a:pos x="11" y="9"/>
                  </a:cxn>
                  <a:cxn ang="0">
                    <a:pos x="8" y="15"/>
                  </a:cxn>
                  <a:cxn ang="0">
                    <a:pos x="7" y="19"/>
                  </a:cxn>
                  <a:cxn ang="0">
                    <a:pos x="7" y="30"/>
                  </a:cxn>
                  <a:cxn ang="0">
                    <a:pos x="10" y="38"/>
                  </a:cxn>
                  <a:cxn ang="0">
                    <a:pos x="11" y="40"/>
                  </a:cxn>
                  <a:cxn ang="0">
                    <a:pos x="13" y="42"/>
                  </a:cxn>
                  <a:cxn ang="0">
                    <a:pos x="17" y="44"/>
                  </a:cxn>
                  <a:cxn ang="0">
                    <a:pos x="23" y="44"/>
                  </a:cxn>
                  <a:cxn ang="0">
                    <a:pos x="28" y="40"/>
                  </a:cxn>
                  <a:cxn ang="0">
                    <a:pos x="29" y="38"/>
                  </a:cxn>
                  <a:cxn ang="0">
                    <a:pos x="32" y="30"/>
                  </a:cxn>
                  <a:cxn ang="0">
                    <a:pos x="32" y="25"/>
                  </a:cxn>
                  <a:cxn ang="0">
                    <a:pos x="30" y="15"/>
                  </a:cxn>
                  <a:cxn ang="0">
                    <a:pos x="28" y="9"/>
                  </a:cxn>
                  <a:cxn ang="0">
                    <a:pos x="25" y="7"/>
                  </a:cxn>
                  <a:cxn ang="0">
                    <a:pos x="22" y="6"/>
                  </a:cxn>
                  <a:cxn ang="0">
                    <a:pos x="19" y="5"/>
                  </a:cxn>
                  <a:cxn ang="0">
                    <a:pos x="15" y="0"/>
                  </a:cxn>
                  <a:cxn ang="0">
                    <a:pos x="25" y="0"/>
                  </a:cxn>
                  <a:cxn ang="0">
                    <a:pos x="30" y="2"/>
                  </a:cxn>
                  <a:cxn ang="0">
                    <a:pos x="33" y="4"/>
                  </a:cxn>
                  <a:cxn ang="0">
                    <a:pos x="34" y="6"/>
                  </a:cxn>
                  <a:cxn ang="0">
                    <a:pos x="36" y="9"/>
                  </a:cxn>
                  <a:cxn ang="0">
                    <a:pos x="38" y="13"/>
                  </a:cxn>
                  <a:cxn ang="0">
                    <a:pos x="38" y="16"/>
                  </a:cxn>
                  <a:cxn ang="0">
                    <a:pos x="39" y="20"/>
                  </a:cxn>
                  <a:cxn ang="0">
                    <a:pos x="39" y="30"/>
                  </a:cxn>
                  <a:cxn ang="0">
                    <a:pos x="38" y="35"/>
                  </a:cxn>
                  <a:cxn ang="0">
                    <a:pos x="38" y="39"/>
                  </a:cxn>
                  <a:cxn ang="0">
                    <a:pos x="33" y="45"/>
                  </a:cxn>
                  <a:cxn ang="0">
                    <a:pos x="28" y="49"/>
                  </a:cxn>
                  <a:cxn ang="0">
                    <a:pos x="24" y="49"/>
                  </a:cxn>
                  <a:cxn ang="0">
                    <a:pos x="19" y="50"/>
                  </a:cxn>
                  <a:cxn ang="0">
                    <a:pos x="10" y="48"/>
                  </a:cxn>
                  <a:cxn ang="0">
                    <a:pos x="6" y="45"/>
                  </a:cxn>
                  <a:cxn ang="0">
                    <a:pos x="1" y="37"/>
                  </a:cxn>
                  <a:cxn ang="0">
                    <a:pos x="0" y="25"/>
                  </a:cxn>
                  <a:cxn ang="0">
                    <a:pos x="0" y="19"/>
                  </a:cxn>
                  <a:cxn ang="0">
                    <a:pos x="1" y="14"/>
                  </a:cxn>
                  <a:cxn ang="0">
                    <a:pos x="2" y="10"/>
                  </a:cxn>
                  <a:cxn ang="0">
                    <a:pos x="4" y="7"/>
                  </a:cxn>
                  <a:cxn ang="0">
                    <a:pos x="6" y="4"/>
                  </a:cxn>
                  <a:cxn ang="0">
                    <a:pos x="8" y="2"/>
                  </a:cxn>
                  <a:cxn ang="0">
                    <a:pos x="11" y="1"/>
                  </a:cxn>
                  <a:cxn ang="0">
                    <a:pos x="15" y="0"/>
                  </a:cxn>
                </a:cxnLst>
                <a:rect l="0" t="0" r="r" b="b"/>
                <a:pathLst>
                  <a:path w="39" h="50">
                    <a:moveTo>
                      <a:pt x="19" y="5"/>
                    </a:moveTo>
                    <a:lnTo>
                      <a:pt x="16" y="6"/>
                    </a:lnTo>
                    <a:lnTo>
                      <a:pt x="13" y="7"/>
                    </a:lnTo>
                    <a:lnTo>
                      <a:pt x="11" y="9"/>
                    </a:lnTo>
                    <a:lnTo>
                      <a:pt x="8" y="15"/>
                    </a:lnTo>
                    <a:lnTo>
                      <a:pt x="7" y="19"/>
                    </a:lnTo>
                    <a:lnTo>
                      <a:pt x="7" y="30"/>
                    </a:lnTo>
                    <a:lnTo>
                      <a:pt x="10" y="38"/>
                    </a:lnTo>
                    <a:lnTo>
                      <a:pt x="11" y="40"/>
                    </a:lnTo>
                    <a:lnTo>
                      <a:pt x="13" y="42"/>
                    </a:lnTo>
                    <a:lnTo>
                      <a:pt x="17" y="44"/>
                    </a:lnTo>
                    <a:lnTo>
                      <a:pt x="23" y="44"/>
                    </a:lnTo>
                    <a:lnTo>
                      <a:pt x="28" y="40"/>
                    </a:lnTo>
                    <a:lnTo>
                      <a:pt x="29" y="38"/>
                    </a:lnTo>
                    <a:lnTo>
                      <a:pt x="32" y="30"/>
                    </a:lnTo>
                    <a:lnTo>
                      <a:pt x="32" y="25"/>
                    </a:lnTo>
                    <a:lnTo>
                      <a:pt x="30" y="15"/>
                    </a:lnTo>
                    <a:lnTo>
                      <a:pt x="28" y="9"/>
                    </a:lnTo>
                    <a:lnTo>
                      <a:pt x="25" y="7"/>
                    </a:lnTo>
                    <a:lnTo>
                      <a:pt x="22" y="6"/>
                    </a:lnTo>
                    <a:lnTo>
                      <a:pt x="19" y="5"/>
                    </a:lnTo>
                    <a:close/>
                    <a:moveTo>
                      <a:pt x="15" y="0"/>
                    </a:moveTo>
                    <a:lnTo>
                      <a:pt x="25" y="0"/>
                    </a:lnTo>
                    <a:lnTo>
                      <a:pt x="30" y="2"/>
                    </a:lnTo>
                    <a:lnTo>
                      <a:pt x="33" y="4"/>
                    </a:lnTo>
                    <a:lnTo>
                      <a:pt x="34" y="6"/>
                    </a:lnTo>
                    <a:lnTo>
                      <a:pt x="36" y="9"/>
                    </a:lnTo>
                    <a:lnTo>
                      <a:pt x="38" y="13"/>
                    </a:lnTo>
                    <a:lnTo>
                      <a:pt x="38" y="16"/>
                    </a:lnTo>
                    <a:lnTo>
                      <a:pt x="39" y="20"/>
                    </a:lnTo>
                    <a:lnTo>
                      <a:pt x="39" y="30"/>
                    </a:lnTo>
                    <a:lnTo>
                      <a:pt x="38" y="35"/>
                    </a:lnTo>
                    <a:lnTo>
                      <a:pt x="38" y="39"/>
                    </a:lnTo>
                    <a:lnTo>
                      <a:pt x="33" y="45"/>
                    </a:lnTo>
                    <a:lnTo>
                      <a:pt x="28" y="49"/>
                    </a:lnTo>
                    <a:lnTo>
                      <a:pt x="24" y="49"/>
                    </a:lnTo>
                    <a:lnTo>
                      <a:pt x="19" y="50"/>
                    </a:lnTo>
                    <a:lnTo>
                      <a:pt x="10" y="48"/>
                    </a:lnTo>
                    <a:lnTo>
                      <a:pt x="6" y="45"/>
                    </a:lnTo>
                    <a:lnTo>
                      <a:pt x="1" y="37"/>
                    </a:lnTo>
                    <a:lnTo>
                      <a:pt x="0" y="25"/>
                    </a:lnTo>
                    <a:lnTo>
                      <a:pt x="0" y="19"/>
                    </a:lnTo>
                    <a:lnTo>
                      <a:pt x="1" y="14"/>
                    </a:lnTo>
                    <a:lnTo>
                      <a:pt x="2" y="10"/>
                    </a:lnTo>
                    <a:lnTo>
                      <a:pt x="4" y="7"/>
                    </a:lnTo>
                    <a:lnTo>
                      <a:pt x="6" y="4"/>
                    </a:lnTo>
                    <a:lnTo>
                      <a:pt x="8"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Line 39"/>
              <p:cNvSpPr>
                <a:spLocks noChangeShapeType="1"/>
              </p:cNvSpPr>
              <p:nvPr/>
            </p:nvSpPr>
            <p:spPr bwMode="auto">
              <a:xfrm>
                <a:off x="1069" y="2360"/>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40"/>
              <p:cNvSpPr>
                <a:spLocks/>
              </p:cNvSpPr>
              <p:nvPr/>
            </p:nvSpPr>
            <p:spPr bwMode="auto">
              <a:xfrm>
                <a:off x="955" y="2336"/>
                <a:ext cx="39" cy="50"/>
              </a:xfrm>
              <a:custGeom>
                <a:avLst/>
                <a:gdLst/>
                <a:ahLst/>
                <a:cxnLst>
                  <a:cxn ang="0">
                    <a:pos x="8" y="0"/>
                  </a:cxn>
                  <a:cxn ang="0">
                    <a:pos x="36" y="0"/>
                  </a:cxn>
                  <a:cxn ang="0">
                    <a:pos x="36" y="7"/>
                  </a:cxn>
                  <a:cxn ang="0">
                    <a:pos x="14" y="7"/>
                  </a:cxn>
                  <a:cxn ang="0">
                    <a:pos x="10" y="20"/>
                  </a:cxn>
                  <a:cxn ang="0">
                    <a:pos x="14" y="18"/>
                  </a:cxn>
                  <a:cxn ang="0">
                    <a:pos x="21" y="16"/>
                  </a:cxn>
                  <a:cxn ang="0">
                    <a:pos x="31" y="18"/>
                  </a:cxn>
                  <a:cxn ang="0">
                    <a:pos x="35" y="20"/>
                  </a:cxn>
                  <a:cxn ang="0">
                    <a:pos x="39" y="28"/>
                  </a:cxn>
                  <a:cxn ang="0">
                    <a:pos x="39" y="36"/>
                  </a:cxn>
                  <a:cxn ang="0">
                    <a:pos x="37" y="40"/>
                  </a:cxn>
                  <a:cxn ang="0">
                    <a:pos x="36" y="44"/>
                  </a:cxn>
                  <a:cxn ang="0">
                    <a:pos x="31" y="47"/>
                  </a:cxn>
                  <a:cxn ang="0">
                    <a:pos x="25" y="49"/>
                  </a:cxn>
                  <a:cxn ang="0">
                    <a:pos x="20" y="50"/>
                  </a:cxn>
                  <a:cxn ang="0">
                    <a:pos x="10" y="48"/>
                  </a:cxn>
                  <a:cxn ang="0">
                    <a:pos x="7" y="46"/>
                  </a:cxn>
                  <a:cxn ang="0">
                    <a:pos x="2" y="40"/>
                  </a:cxn>
                  <a:cxn ang="0">
                    <a:pos x="0" y="36"/>
                  </a:cxn>
                  <a:cxn ang="0">
                    <a:pos x="8" y="35"/>
                  </a:cxn>
                  <a:cxn ang="0">
                    <a:pos x="9" y="38"/>
                  </a:cxn>
                  <a:cxn ang="0">
                    <a:pos x="11" y="42"/>
                  </a:cxn>
                  <a:cxn ang="0">
                    <a:pos x="16" y="44"/>
                  </a:cxn>
                  <a:cxn ang="0">
                    <a:pos x="24" y="44"/>
                  </a:cxn>
                  <a:cxn ang="0">
                    <a:pos x="26" y="43"/>
                  </a:cxn>
                  <a:cxn ang="0">
                    <a:pos x="31" y="39"/>
                  </a:cxn>
                  <a:cxn ang="0">
                    <a:pos x="31" y="36"/>
                  </a:cxn>
                  <a:cxn ang="0">
                    <a:pos x="32" y="33"/>
                  </a:cxn>
                  <a:cxn ang="0">
                    <a:pos x="32" y="30"/>
                  </a:cxn>
                  <a:cxn ang="0">
                    <a:pos x="31" y="27"/>
                  </a:cxn>
                  <a:cxn ang="0">
                    <a:pos x="26" y="23"/>
                  </a:cxn>
                  <a:cxn ang="0">
                    <a:pos x="24" y="22"/>
                  </a:cxn>
                  <a:cxn ang="0">
                    <a:pos x="18" y="22"/>
                  </a:cxn>
                  <a:cxn ang="0">
                    <a:pos x="15" y="23"/>
                  </a:cxn>
                  <a:cxn ang="0">
                    <a:pos x="14" y="23"/>
                  </a:cxn>
                  <a:cxn ang="0">
                    <a:pos x="11" y="24"/>
                  </a:cxn>
                  <a:cxn ang="0">
                    <a:pos x="9" y="26"/>
                  </a:cxn>
                  <a:cxn ang="0">
                    <a:pos x="2" y="25"/>
                  </a:cxn>
                  <a:cxn ang="0">
                    <a:pos x="8" y="0"/>
                  </a:cxn>
                </a:cxnLst>
                <a:rect l="0" t="0" r="r" b="b"/>
                <a:pathLst>
                  <a:path w="39" h="50">
                    <a:moveTo>
                      <a:pt x="8" y="0"/>
                    </a:moveTo>
                    <a:lnTo>
                      <a:pt x="36" y="0"/>
                    </a:lnTo>
                    <a:lnTo>
                      <a:pt x="36" y="7"/>
                    </a:lnTo>
                    <a:lnTo>
                      <a:pt x="14" y="7"/>
                    </a:lnTo>
                    <a:lnTo>
                      <a:pt x="10" y="20"/>
                    </a:lnTo>
                    <a:lnTo>
                      <a:pt x="14" y="18"/>
                    </a:lnTo>
                    <a:lnTo>
                      <a:pt x="21" y="16"/>
                    </a:lnTo>
                    <a:lnTo>
                      <a:pt x="31" y="18"/>
                    </a:lnTo>
                    <a:lnTo>
                      <a:pt x="35" y="20"/>
                    </a:lnTo>
                    <a:lnTo>
                      <a:pt x="39" y="28"/>
                    </a:lnTo>
                    <a:lnTo>
                      <a:pt x="39" y="36"/>
                    </a:lnTo>
                    <a:lnTo>
                      <a:pt x="37" y="40"/>
                    </a:lnTo>
                    <a:lnTo>
                      <a:pt x="36" y="44"/>
                    </a:lnTo>
                    <a:lnTo>
                      <a:pt x="31" y="47"/>
                    </a:lnTo>
                    <a:lnTo>
                      <a:pt x="25" y="49"/>
                    </a:lnTo>
                    <a:lnTo>
                      <a:pt x="20" y="50"/>
                    </a:lnTo>
                    <a:lnTo>
                      <a:pt x="10" y="48"/>
                    </a:lnTo>
                    <a:lnTo>
                      <a:pt x="7" y="46"/>
                    </a:lnTo>
                    <a:lnTo>
                      <a:pt x="2" y="40"/>
                    </a:lnTo>
                    <a:lnTo>
                      <a:pt x="0" y="36"/>
                    </a:lnTo>
                    <a:lnTo>
                      <a:pt x="8" y="35"/>
                    </a:lnTo>
                    <a:lnTo>
                      <a:pt x="9" y="38"/>
                    </a:lnTo>
                    <a:lnTo>
                      <a:pt x="11" y="42"/>
                    </a:lnTo>
                    <a:lnTo>
                      <a:pt x="16" y="44"/>
                    </a:lnTo>
                    <a:lnTo>
                      <a:pt x="24" y="44"/>
                    </a:lnTo>
                    <a:lnTo>
                      <a:pt x="26" y="43"/>
                    </a:lnTo>
                    <a:lnTo>
                      <a:pt x="31" y="39"/>
                    </a:lnTo>
                    <a:lnTo>
                      <a:pt x="31" y="36"/>
                    </a:lnTo>
                    <a:lnTo>
                      <a:pt x="32" y="33"/>
                    </a:lnTo>
                    <a:lnTo>
                      <a:pt x="32" y="30"/>
                    </a:lnTo>
                    <a:lnTo>
                      <a:pt x="31" y="27"/>
                    </a:lnTo>
                    <a:lnTo>
                      <a:pt x="26" y="23"/>
                    </a:lnTo>
                    <a:lnTo>
                      <a:pt x="24" y="22"/>
                    </a:lnTo>
                    <a:lnTo>
                      <a:pt x="18" y="22"/>
                    </a:lnTo>
                    <a:lnTo>
                      <a:pt x="15" y="23"/>
                    </a:lnTo>
                    <a:lnTo>
                      <a:pt x="14" y="23"/>
                    </a:lnTo>
                    <a:lnTo>
                      <a:pt x="11" y="24"/>
                    </a:lnTo>
                    <a:lnTo>
                      <a:pt x="9" y="26"/>
                    </a:lnTo>
                    <a:lnTo>
                      <a:pt x="2" y="25"/>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41"/>
              <p:cNvSpPr>
                <a:spLocks noEditPoints="1"/>
              </p:cNvSpPr>
              <p:nvPr/>
            </p:nvSpPr>
            <p:spPr bwMode="auto">
              <a:xfrm>
                <a:off x="1002" y="2336"/>
                <a:ext cx="39" cy="50"/>
              </a:xfrm>
              <a:custGeom>
                <a:avLst/>
                <a:gdLst/>
                <a:ahLst/>
                <a:cxnLst>
                  <a:cxn ang="0">
                    <a:pos x="19" y="5"/>
                  </a:cxn>
                  <a:cxn ang="0">
                    <a:pos x="16" y="6"/>
                  </a:cxn>
                  <a:cxn ang="0">
                    <a:pos x="13" y="7"/>
                  </a:cxn>
                  <a:cxn ang="0">
                    <a:pos x="11" y="9"/>
                  </a:cxn>
                  <a:cxn ang="0">
                    <a:pos x="8" y="15"/>
                  </a:cxn>
                  <a:cxn ang="0">
                    <a:pos x="7" y="19"/>
                  </a:cxn>
                  <a:cxn ang="0">
                    <a:pos x="7" y="30"/>
                  </a:cxn>
                  <a:cxn ang="0">
                    <a:pos x="9" y="38"/>
                  </a:cxn>
                  <a:cxn ang="0">
                    <a:pos x="11" y="40"/>
                  </a:cxn>
                  <a:cxn ang="0">
                    <a:pos x="13" y="42"/>
                  </a:cxn>
                  <a:cxn ang="0">
                    <a:pos x="17" y="44"/>
                  </a:cxn>
                  <a:cxn ang="0">
                    <a:pos x="23" y="44"/>
                  </a:cxn>
                  <a:cxn ang="0">
                    <a:pos x="28" y="40"/>
                  </a:cxn>
                  <a:cxn ang="0">
                    <a:pos x="29" y="38"/>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39"/>
                  </a:cxn>
                  <a:cxn ang="0">
                    <a:pos x="33" y="45"/>
                  </a:cxn>
                  <a:cxn ang="0">
                    <a:pos x="28" y="49"/>
                  </a:cxn>
                  <a:cxn ang="0">
                    <a:pos x="24" y="49"/>
                  </a:cxn>
                  <a:cxn ang="0">
                    <a:pos x="19" y="50"/>
                  </a:cxn>
                  <a:cxn ang="0">
                    <a:pos x="9"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9" y="5"/>
                    </a:moveTo>
                    <a:lnTo>
                      <a:pt x="16" y="6"/>
                    </a:lnTo>
                    <a:lnTo>
                      <a:pt x="13" y="7"/>
                    </a:lnTo>
                    <a:lnTo>
                      <a:pt x="11" y="9"/>
                    </a:lnTo>
                    <a:lnTo>
                      <a:pt x="8" y="15"/>
                    </a:lnTo>
                    <a:lnTo>
                      <a:pt x="7" y="19"/>
                    </a:lnTo>
                    <a:lnTo>
                      <a:pt x="7" y="30"/>
                    </a:lnTo>
                    <a:lnTo>
                      <a:pt x="9" y="38"/>
                    </a:lnTo>
                    <a:lnTo>
                      <a:pt x="11" y="40"/>
                    </a:lnTo>
                    <a:lnTo>
                      <a:pt x="13" y="42"/>
                    </a:lnTo>
                    <a:lnTo>
                      <a:pt x="17" y="44"/>
                    </a:lnTo>
                    <a:lnTo>
                      <a:pt x="23" y="44"/>
                    </a:lnTo>
                    <a:lnTo>
                      <a:pt x="28" y="40"/>
                    </a:lnTo>
                    <a:lnTo>
                      <a:pt x="29" y="38"/>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39"/>
                    </a:lnTo>
                    <a:lnTo>
                      <a:pt x="33" y="45"/>
                    </a:lnTo>
                    <a:lnTo>
                      <a:pt x="28" y="49"/>
                    </a:lnTo>
                    <a:lnTo>
                      <a:pt x="24" y="49"/>
                    </a:lnTo>
                    <a:lnTo>
                      <a:pt x="19" y="50"/>
                    </a:lnTo>
                    <a:lnTo>
                      <a:pt x="9"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Line 42"/>
              <p:cNvSpPr>
                <a:spLocks noChangeShapeType="1"/>
              </p:cNvSpPr>
              <p:nvPr/>
            </p:nvSpPr>
            <p:spPr bwMode="auto">
              <a:xfrm>
                <a:off x="1069" y="1913"/>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43"/>
              <p:cNvSpPr>
                <a:spLocks/>
              </p:cNvSpPr>
              <p:nvPr/>
            </p:nvSpPr>
            <p:spPr bwMode="auto">
              <a:xfrm>
                <a:off x="914" y="1889"/>
                <a:ext cx="22" cy="50"/>
              </a:xfrm>
              <a:custGeom>
                <a:avLst/>
                <a:gdLst/>
                <a:ahLst/>
                <a:cxnLst>
                  <a:cxn ang="0">
                    <a:pos x="17" y="0"/>
                  </a:cxn>
                  <a:cxn ang="0">
                    <a:pos x="22" y="0"/>
                  </a:cxn>
                  <a:cxn ang="0">
                    <a:pos x="22" y="50"/>
                  </a:cxn>
                  <a:cxn ang="0">
                    <a:pos x="15" y="50"/>
                  </a:cxn>
                  <a:cxn ang="0">
                    <a:pos x="15" y="10"/>
                  </a:cxn>
                  <a:cxn ang="0">
                    <a:pos x="12" y="12"/>
                  </a:cxn>
                  <a:cxn ang="0">
                    <a:pos x="10" y="13"/>
                  </a:cxn>
                  <a:cxn ang="0">
                    <a:pos x="7" y="15"/>
                  </a:cxn>
                  <a:cxn ang="0">
                    <a:pos x="0" y="17"/>
                  </a:cxn>
                  <a:cxn ang="0">
                    <a:pos x="0" y="12"/>
                  </a:cxn>
                  <a:cxn ang="0">
                    <a:pos x="11" y="6"/>
                  </a:cxn>
                  <a:cxn ang="0">
                    <a:pos x="16" y="2"/>
                  </a:cxn>
                  <a:cxn ang="0">
                    <a:pos x="17" y="0"/>
                  </a:cxn>
                </a:cxnLst>
                <a:rect l="0" t="0" r="r" b="b"/>
                <a:pathLst>
                  <a:path w="22" h="50">
                    <a:moveTo>
                      <a:pt x="17" y="0"/>
                    </a:moveTo>
                    <a:lnTo>
                      <a:pt x="22" y="0"/>
                    </a:lnTo>
                    <a:lnTo>
                      <a:pt x="22" y="50"/>
                    </a:lnTo>
                    <a:lnTo>
                      <a:pt x="15" y="50"/>
                    </a:lnTo>
                    <a:lnTo>
                      <a:pt x="15"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44"/>
              <p:cNvSpPr>
                <a:spLocks noEditPoints="1"/>
              </p:cNvSpPr>
              <p:nvPr/>
            </p:nvSpPr>
            <p:spPr bwMode="auto">
              <a:xfrm>
                <a:off x="955" y="1889"/>
                <a:ext cx="39" cy="51"/>
              </a:xfrm>
              <a:custGeom>
                <a:avLst/>
                <a:gdLst/>
                <a:ahLst/>
                <a:cxnLst>
                  <a:cxn ang="0">
                    <a:pos x="20" y="5"/>
                  </a:cxn>
                  <a:cxn ang="0">
                    <a:pos x="16" y="6"/>
                  </a:cxn>
                  <a:cxn ang="0">
                    <a:pos x="14" y="7"/>
                  </a:cxn>
                  <a:cxn ang="0">
                    <a:pos x="11" y="9"/>
                  </a:cxn>
                  <a:cxn ang="0">
                    <a:pos x="9" y="15"/>
                  </a:cxn>
                  <a:cxn ang="0">
                    <a:pos x="8" y="19"/>
                  </a:cxn>
                  <a:cxn ang="0">
                    <a:pos x="8" y="30"/>
                  </a:cxn>
                  <a:cxn ang="0">
                    <a:pos x="10" y="39"/>
                  </a:cxn>
                  <a:cxn ang="0">
                    <a:pos x="11" y="41"/>
                  </a:cxn>
                  <a:cxn ang="0">
                    <a:pos x="14" y="43"/>
                  </a:cxn>
                  <a:cxn ang="0">
                    <a:pos x="18" y="45"/>
                  </a:cxn>
                  <a:cxn ang="0">
                    <a:pos x="24" y="45"/>
                  </a:cxn>
                  <a:cxn ang="0">
                    <a:pos x="28" y="41"/>
                  </a:cxn>
                  <a:cxn ang="0">
                    <a:pos x="30" y="39"/>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5" y="6"/>
                  </a:cxn>
                  <a:cxn ang="0">
                    <a:pos x="36" y="9"/>
                  </a:cxn>
                  <a:cxn ang="0">
                    <a:pos x="38" y="13"/>
                  </a:cxn>
                  <a:cxn ang="0">
                    <a:pos x="38" y="16"/>
                  </a:cxn>
                  <a:cxn ang="0">
                    <a:pos x="39" y="20"/>
                  </a:cxn>
                  <a:cxn ang="0">
                    <a:pos x="39" y="30"/>
                  </a:cxn>
                  <a:cxn ang="0">
                    <a:pos x="38" y="35"/>
                  </a:cxn>
                  <a:cxn ang="0">
                    <a:pos x="38" y="40"/>
                  </a:cxn>
                  <a:cxn ang="0">
                    <a:pos x="33" y="46"/>
                  </a:cxn>
                  <a:cxn ang="0">
                    <a:pos x="28" y="50"/>
                  </a:cxn>
                  <a:cxn ang="0">
                    <a:pos x="25" y="50"/>
                  </a:cxn>
                  <a:cxn ang="0">
                    <a:pos x="20" y="51"/>
                  </a:cxn>
                  <a:cxn ang="0">
                    <a:pos x="10" y="49"/>
                  </a:cxn>
                  <a:cxn ang="0">
                    <a:pos x="7" y="46"/>
                  </a:cxn>
                  <a:cxn ang="0">
                    <a:pos x="2" y="37"/>
                  </a:cxn>
                  <a:cxn ang="0">
                    <a:pos x="0" y="25"/>
                  </a:cxn>
                  <a:cxn ang="0">
                    <a:pos x="0" y="19"/>
                  </a:cxn>
                  <a:cxn ang="0">
                    <a:pos x="2" y="14"/>
                  </a:cxn>
                  <a:cxn ang="0">
                    <a:pos x="3" y="10"/>
                  </a:cxn>
                  <a:cxn ang="0">
                    <a:pos x="4" y="7"/>
                  </a:cxn>
                  <a:cxn ang="0">
                    <a:pos x="7" y="4"/>
                  </a:cxn>
                  <a:cxn ang="0">
                    <a:pos x="9" y="2"/>
                  </a:cxn>
                  <a:cxn ang="0">
                    <a:pos x="11" y="1"/>
                  </a:cxn>
                  <a:cxn ang="0">
                    <a:pos x="15" y="0"/>
                  </a:cxn>
                </a:cxnLst>
                <a:rect l="0" t="0" r="r" b="b"/>
                <a:pathLst>
                  <a:path w="39" h="51">
                    <a:moveTo>
                      <a:pt x="20" y="5"/>
                    </a:moveTo>
                    <a:lnTo>
                      <a:pt x="16" y="6"/>
                    </a:lnTo>
                    <a:lnTo>
                      <a:pt x="14" y="7"/>
                    </a:lnTo>
                    <a:lnTo>
                      <a:pt x="11" y="9"/>
                    </a:lnTo>
                    <a:lnTo>
                      <a:pt x="9" y="15"/>
                    </a:lnTo>
                    <a:lnTo>
                      <a:pt x="8" y="19"/>
                    </a:lnTo>
                    <a:lnTo>
                      <a:pt x="8" y="30"/>
                    </a:lnTo>
                    <a:lnTo>
                      <a:pt x="10" y="39"/>
                    </a:lnTo>
                    <a:lnTo>
                      <a:pt x="11" y="41"/>
                    </a:lnTo>
                    <a:lnTo>
                      <a:pt x="14" y="43"/>
                    </a:lnTo>
                    <a:lnTo>
                      <a:pt x="18" y="45"/>
                    </a:lnTo>
                    <a:lnTo>
                      <a:pt x="24" y="45"/>
                    </a:lnTo>
                    <a:lnTo>
                      <a:pt x="28" y="41"/>
                    </a:lnTo>
                    <a:lnTo>
                      <a:pt x="30" y="39"/>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5" y="6"/>
                    </a:lnTo>
                    <a:lnTo>
                      <a:pt x="36" y="9"/>
                    </a:lnTo>
                    <a:lnTo>
                      <a:pt x="38" y="13"/>
                    </a:lnTo>
                    <a:lnTo>
                      <a:pt x="38" y="16"/>
                    </a:lnTo>
                    <a:lnTo>
                      <a:pt x="39" y="20"/>
                    </a:lnTo>
                    <a:lnTo>
                      <a:pt x="39" y="30"/>
                    </a:lnTo>
                    <a:lnTo>
                      <a:pt x="38" y="35"/>
                    </a:lnTo>
                    <a:lnTo>
                      <a:pt x="38" y="40"/>
                    </a:lnTo>
                    <a:lnTo>
                      <a:pt x="33" y="46"/>
                    </a:lnTo>
                    <a:lnTo>
                      <a:pt x="28" y="50"/>
                    </a:lnTo>
                    <a:lnTo>
                      <a:pt x="25" y="50"/>
                    </a:lnTo>
                    <a:lnTo>
                      <a:pt x="20" y="51"/>
                    </a:lnTo>
                    <a:lnTo>
                      <a:pt x="10" y="49"/>
                    </a:lnTo>
                    <a:lnTo>
                      <a:pt x="7" y="46"/>
                    </a:lnTo>
                    <a:lnTo>
                      <a:pt x="2" y="37"/>
                    </a:lnTo>
                    <a:lnTo>
                      <a:pt x="0" y="25"/>
                    </a:lnTo>
                    <a:lnTo>
                      <a:pt x="0" y="19"/>
                    </a:lnTo>
                    <a:lnTo>
                      <a:pt x="2" y="14"/>
                    </a:lnTo>
                    <a:lnTo>
                      <a:pt x="3" y="10"/>
                    </a:lnTo>
                    <a:lnTo>
                      <a:pt x="4" y="7"/>
                    </a:lnTo>
                    <a:lnTo>
                      <a:pt x="7"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45"/>
              <p:cNvSpPr>
                <a:spLocks noEditPoints="1"/>
              </p:cNvSpPr>
              <p:nvPr/>
            </p:nvSpPr>
            <p:spPr bwMode="auto">
              <a:xfrm>
                <a:off x="1002" y="1889"/>
                <a:ext cx="39" cy="51"/>
              </a:xfrm>
              <a:custGeom>
                <a:avLst/>
                <a:gdLst/>
                <a:ahLst/>
                <a:cxnLst>
                  <a:cxn ang="0">
                    <a:pos x="19" y="5"/>
                  </a:cxn>
                  <a:cxn ang="0">
                    <a:pos x="16" y="6"/>
                  </a:cxn>
                  <a:cxn ang="0">
                    <a:pos x="13" y="7"/>
                  </a:cxn>
                  <a:cxn ang="0">
                    <a:pos x="11" y="9"/>
                  </a:cxn>
                  <a:cxn ang="0">
                    <a:pos x="8" y="15"/>
                  </a:cxn>
                  <a:cxn ang="0">
                    <a:pos x="7" y="19"/>
                  </a:cxn>
                  <a:cxn ang="0">
                    <a:pos x="7" y="30"/>
                  </a:cxn>
                  <a:cxn ang="0">
                    <a:pos x="9" y="39"/>
                  </a:cxn>
                  <a:cxn ang="0">
                    <a:pos x="11" y="41"/>
                  </a:cxn>
                  <a:cxn ang="0">
                    <a:pos x="13" y="43"/>
                  </a:cxn>
                  <a:cxn ang="0">
                    <a:pos x="17" y="45"/>
                  </a:cxn>
                  <a:cxn ang="0">
                    <a:pos x="22" y="45"/>
                  </a:cxn>
                  <a:cxn ang="0">
                    <a:pos x="25" y="43"/>
                  </a:cxn>
                  <a:cxn ang="0">
                    <a:pos x="28" y="41"/>
                  </a:cxn>
                  <a:cxn ang="0">
                    <a:pos x="29" y="39"/>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40"/>
                  </a:cxn>
                  <a:cxn ang="0">
                    <a:pos x="33" y="46"/>
                  </a:cxn>
                  <a:cxn ang="0">
                    <a:pos x="28" y="50"/>
                  </a:cxn>
                  <a:cxn ang="0">
                    <a:pos x="24" y="50"/>
                  </a:cxn>
                  <a:cxn ang="0">
                    <a:pos x="19" y="51"/>
                  </a:cxn>
                  <a:cxn ang="0">
                    <a:pos x="9" y="49"/>
                  </a:cxn>
                  <a:cxn ang="0">
                    <a:pos x="6" y="46"/>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1">
                    <a:moveTo>
                      <a:pt x="19" y="5"/>
                    </a:moveTo>
                    <a:lnTo>
                      <a:pt x="16" y="6"/>
                    </a:lnTo>
                    <a:lnTo>
                      <a:pt x="13" y="7"/>
                    </a:lnTo>
                    <a:lnTo>
                      <a:pt x="11" y="9"/>
                    </a:lnTo>
                    <a:lnTo>
                      <a:pt x="8" y="15"/>
                    </a:lnTo>
                    <a:lnTo>
                      <a:pt x="7" y="19"/>
                    </a:lnTo>
                    <a:lnTo>
                      <a:pt x="7" y="30"/>
                    </a:lnTo>
                    <a:lnTo>
                      <a:pt x="9" y="39"/>
                    </a:lnTo>
                    <a:lnTo>
                      <a:pt x="11" y="41"/>
                    </a:lnTo>
                    <a:lnTo>
                      <a:pt x="13" y="43"/>
                    </a:lnTo>
                    <a:lnTo>
                      <a:pt x="17" y="45"/>
                    </a:lnTo>
                    <a:lnTo>
                      <a:pt x="22" y="45"/>
                    </a:lnTo>
                    <a:lnTo>
                      <a:pt x="25" y="43"/>
                    </a:lnTo>
                    <a:lnTo>
                      <a:pt x="28" y="41"/>
                    </a:lnTo>
                    <a:lnTo>
                      <a:pt x="29" y="39"/>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40"/>
                    </a:lnTo>
                    <a:lnTo>
                      <a:pt x="33" y="46"/>
                    </a:lnTo>
                    <a:lnTo>
                      <a:pt x="28" y="50"/>
                    </a:lnTo>
                    <a:lnTo>
                      <a:pt x="24" y="50"/>
                    </a:lnTo>
                    <a:lnTo>
                      <a:pt x="19" y="51"/>
                    </a:lnTo>
                    <a:lnTo>
                      <a:pt x="9" y="49"/>
                    </a:lnTo>
                    <a:lnTo>
                      <a:pt x="6" y="46"/>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Line 46"/>
              <p:cNvSpPr>
                <a:spLocks noChangeShapeType="1"/>
              </p:cNvSpPr>
              <p:nvPr/>
            </p:nvSpPr>
            <p:spPr bwMode="auto">
              <a:xfrm>
                <a:off x="1069" y="1468"/>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47"/>
              <p:cNvSpPr>
                <a:spLocks/>
              </p:cNvSpPr>
              <p:nvPr/>
            </p:nvSpPr>
            <p:spPr bwMode="auto">
              <a:xfrm>
                <a:off x="914" y="1444"/>
                <a:ext cx="22" cy="49"/>
              </a:xfrm>
              <a:custGeom>
                <a:avLst/>
                <a:gdLst/>
                <a:ahLst/>
                <a:cxnLst>
                  <a:cxn ang="0">
                    <a:pos x="17" y="0"/>
                  </a:cxn>
                  <a:cxn ang="0">
                    <a:pos x="22" y="0"/>
                  </a:cxn>
                  <a:cxn ang="0">
                    <a:pos x="22" y="49"/>
                  </a:cxn>
                  <a:cxn ang="0">
                    <a:pos x="15" y="49"/>
                  </a:cxn>
                  <a:cxn ang="0">
                    <a:pos x="15" y="10"/>
                  </a:cxn>
                  <a:cxn ang="0">
                    <a:pos x="12" y="12"/>
                  </a:cxn>
                  <a:cxn ang="0">
                    <a:pos x="10" y="13"/>
                  </a:cxn>
                  <a:cxn ang="0">
                    <a:pos x="7" y="15"/>
                  </a:cxn>
                  <a:cxn ang="0">
                    <a:pos x="0" y="17"/>
                  </a:cxn>
                  <a:cxn ang="0">
                    <a:pos x="0" y="12"/>
                  </a:cxn>
                  <a:cxn ang="0">
                    <a:pos x="11" y="6"/>
                  </a:cxn>
                  <a:cxn ang="0">
                    <a:pos x="16" y="2"/>
                  </a:cxn>
                  <a:cxn ang="0">
                    <a:pos x="17" y="0"/>
                  </a:cxn>
                </a:cxnLst>
                <a:rect l="0" t="0" r="r" b="b"/>
                <a:pathLst>
                  <a:path w="22" h="49">
                    <a:moveTo>
                      <a:pt x="17" y="0"/>
                    </a:moveTo>
                    <a:lnTo>
                      <a:pt x="22" y="0"/>
                    </a:lnTo>
                    <a:lnTo>
                      <a:pt x="22" y="49"/>
                    </a:lnTo>
                    <a:lnTo>
                      <a:pt x="15" y="49"/>
                    </a:lnTo>
                    <a:lnTo>
                      <a:pt x="15"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48"/>
              <p:cNvSpPr>
                <a:spLocks/>
              </p:cNvSpPr>
              <p:nvPr/>
            </p:nvSpPr>
            <p:spPr bwMode="auto">
              <a:xfrm>
                <a:off x="955" y="1444"/>
                <a:ext cx="39" cy="50"/>
              </a:xfrm>
              <a:custGeom>
                <a:avLst/>
                <a:gdLst/>
                <a:ahLst/>
                <a:cxnLst>
                  <a:cxn ang="0">
                    <a:pos x="8" y="0"/>
                  </a:cxn>
                  <a:cxn ang="0">
                    <a:pos x="36" y="0"/>
                  </a:cxn>
                  <a:cxn ang="0">
                    <a:pos x="36" y="7"/>
                  </a:cxn>
                  <a:cxn ang="0">
                    <a:pos x="14" y="7"/>
                  </a:cxn>
                  <a:cxn ang="0">
                    <a:pos x="10" y="20"/>
                  </a:cxn>
                  <a:cxn ang="0">
                    <a:pos x="14" y="18"/>
                  </a:cxn>
                  <a:cxn ang="0">
                    <a:pos x="21" y="16"/>
                  </a:cxn>
                  <a:cxn ang="0">
                    <a:pos x="31" y="18"/>
                  </a:cxn>
                  <a:cxn ang="0">
                    <a:pos x="35" y="20"/>
                  </a:cxn>
                  <a:cxn ang="0">
                    <a:pos x="39" y="28"/>
                  </a:cxn>
                  <a:cxn ang="0">
                    <a:pos x="39" y="36"/>
                  </a:cxn>
                  <a:cxn ang="0">
                    <a:pos x="35" y="44"/>
                  </a:cxn>
                  <a:cxn ang="0">
                    <a:pos x="31" y="47"/>
                  </a:cxn>
                  <a:cxn ang="0">
                    <a:pos x="25" y="49"/>
                  </a:cxn>
                  <a:cxn ang="0">
                    <a:pos x="20" y="50"/>
                  </a:cxn>
                  <a:cxn ang="0">
                    <a:pos x="10" y="48"/>
                  </a:cxn>
                  <a:cxn ang="0">
                    <a:pos x="7" y="46"/>
                  </a:cxn>
                  <a:cxn ang="0">
                    <a:pos x="3" y="43"/>
                  </a:cxn>
                  <a:cxn ang="0">
                    <a:pos x="2" y="40"/>
                  </a:cxn>
                  <a:cxn ang="0">
                    <a:pos x="0" y="36"/>
                  </a:cxn>
                  <a:cxn ang="0">
                    <a:pos x="8" y="35"/>
                  </a:cxn>
                  <a:cxn ang="0">
                    <a:pos x="9" y="38"/>
                  </a:cxn>
                  <a:cxn ang="0">
                    <a:pos x="11" y="42"/>
                  </a:cxn>
                  <a:cxn ang="0">
                    <a:pos x="16" y="44"/>
                  </a:cxn>
                  <a:cxn ang="0">
                    <a:pos x="24" y="44"/>
                  </a:cxn>
                  <a:cxn ang="0">
                    <a:pos x="26" y="43"/>
                  </a:cxn>
                  <a:cxn ang="0">
                    <a:pos x="31" y="39"/>
                  </a:cxn>
                  <a:cxn ang="0">
                    <a:pos x="31" y="36"/>
                  </a:cxn>
                  <a:cxn ang="0">
                    <a:pos x="32" y="33"/>
                  </a:cxn>
                  <a:cxn ang="0">
                    <a:pos x="31" y="30"/>
                  </a:cxn>
                  <a:cxn ang="0">
                    <a:pos x="31" y="27"/>
                  </a:cxn>
                  <a:cxn ang="0">
                    <a:pos x="26" y="23"/>
                  </a:cxn>
                  <a:cxn ang="0">
                    <a:pos x="24" y="22"/>
                  </a:cxn>
                  <a:cxn ang="0">
                    <a:pos x="18" y="22"/>
                  </a:cxn>
                  <a:cxn ang="0">
                    <a:pos x="15" y="23"/>
                  </a:cxn>
                  <a:cxn ang="0">
                    <a:pos x="14" y="23"/>
                  </a:cxn>
                  <a:cxn ang="0">
                    <a:pos x="11" y="24"/>
                  </a:cxn>
                  <a:cxn ang="0">
                    <a:pos x="9" y="26"/>
                  </a:cxn>
                  <a:cxn ang="0">
                    <a:pos x="2" y="25"/>
                  </a:cxn>
                  <a:cxn ang="0">
                    <a:pos x="8" y="0"/>
                  </a:cxn>
                </a:cxnLst>
                <a:rect l="0" t="0" r="r" b="b"/>
                <a:pathLst>
                  <a:path w="39" h="50">
                    <a:moveTo>
                      <a:pt x="8" y="0"/>
                    </a:moveTo>
                    <a:lnTo>
                      <a:pt x="36" y="0"/>
                    </a:lnTo>
                    <a:lnTo>
                      <a:pt x="36" y="7"/>
                    </a:lnTo>
                    <a:lnTo>
                      <a:pt x="14" y="7"/>
                    </a:lnTo>
                    <a:lnTo>
                      <a:pt x="10" y="20"/>
                    </a:lnTo>
                    <a:lnTo>
                      <a:pt x="14" y="18"/>
                    </a:lnTo>
                    <a:lnTo>
                      <a:pt x="21" y="16"/>
                    </a:lnTo>
                    <a:lnTo>
                      <a:pt x="31" y="18"/>
                    </a:lnTo>
                    <a:lnTo>
                      <a:pt x="35" y="20"/>
                    </a:lnTo>
                    <a:lnTo>
                      <a:pt x="39" y="28"/>
                    </a:lnTo>
                    <a:lnTo>
                      <a:pt x="39" y="36"/>
                    </a:lnTo>
                    <a:lnTo>
                      <a:pt x="35" y="44"/>
                    </a:lnTo>
                    <a:lnTo>
                      <a:pt x="31" y="47"/>
                    </a:lnTo>
                    <a:lnTo>
                      <a:pt x="25" y="49"/>
                    </a:lnTo>
                    <a:lnTo>
                      <a:pt x="20" y="50"/>
                    </a:lnTo>
                    <a:lnTo>
                      <a:pt x="10" y="48"/>
                    </a:lnTo>
                    <a:lnTo>
                      <a:pt x="7" y="46"/>
                    </a:lnTo>
                    <a:lnTo>
                      <a:pt x="3" y="43"/>
                    </a:lnTo>
                    <a:lnTo>
                      <a:pt x="2" y="40"/>
                    </a:lnTo>
                    <a:lnTo>
                      <a:pt x="0" y="36"/>
                    </a:lnTo>
                    <a:lnTo>
                      <a:pt x="8" y="35"/>
                    </a:lnTo>
                    <a:lnTo>
                      <a:pt x="9" y="38"/>
                    </a:lnTo>
                    <a:lnTo>
                      <a:pt x="11" y="42"/>
                    </a:lnTo>
                    <a:lnTo>
                      <a:pt x="16" y="44"/>
                    </a:lnTo>
                    <a:lnTo>
                      <a:pt x="24" y="44"/>
                    </a:lnTo>
                    <a:lnTo>
                      <a:pt x="26" y="43"/>
                    </a:lnTo>
                    <a:lnTo>
                      <a:pt x="31" y="39"/>
                    </a:lnTo>
                    <a:lnTo>
                      <a:pt x="31" y="36"/>
                    </a:lnTo>
                    <a:lnTo>
                      <a:pt x="32" y="33"/>
                    </a:lnTo>
                    <a:lnTo>
                      <a:pt x="31" y="30"/>
                    </a:lnTo>
                    <a:lnTo>
                      <a:pt x="31" y="27"/>
                    </a:lnTo>
                    <a:lnTo>
                      <a:pt x="26" y="23"/>
                    </a:lnTo>
                    <a:lnTo>
                      <a:pt x="24" y="22"/>
                    </a:lnTo>
                    <a:lnTo>
                      <a:pt x="18" y="22"/>
                    </a:lnTo>
                    <a:lnTo>
                      <a:pt x="15" y="23"/>
                    </a:lnTo>
                    <a:lnTo>
                      <a:pt x="14" y="23"/>
                    </a:lnTo>
                    <a:lnTo>
                      <a:pt x="11" y="24"/>
                    </a:lnTo>
                    <a:lnTo>
                      <a:pt x="9" y="26"/>
                    </a:lnTo>
                    <a:lnTo>
                      <a:pt x="2" y="25"/>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49"/>
              <p:cNvSpPr>
                <a:spLocks noEditPoints="1"/>
              </p:cNvSpPr>
              <p:nvPr/>
            </p:nvSpPr>
            <p:spPr bwMode="auto">
              <a:xfrm>
                <a:off x="1002" y="1444"/>
                <a:ext cx="39" cy="50"/>
              </a:xfrm>
              <a:custGeom>
                <a:avLst/>
                <a:gdLst/>
                <a:ahLst/>
                <a:cxnLst>
                  <a:cxn ang="0">
                    <a:pos x="19" y="5"/>
                  </a:cxn>
                  <a:cxn ang="0">
                    <a:pos x="16" y="6"/>
                  </a:cxn>
                  <a:cxn ang="0">
                    <a:pos x="13" y="7"/>
                  </a:cxn>
                  <a:cxn ang="0">
                    <a:pos x="11" y="9"/>
                  </a:cxn>
                  <a:cxn ang="0">
                    <a:pos x="8" y="15"/>
                  </a:cxn>
                  <a:cxn ang="0">
                    <a:pos x="7" y="19"/>
                  </a:cxn>
                  <a:cxn ang="0">
                    <a:pos x="7" y="30"/>
                  </a:cxn>
                  <a:cxn ang="0">
                    <a:pos x="9" y="38"/>
                  </a:cxn>
                  <a:cxn ang="0">
                    <a:pos x="11" y="40"/>
                  </a:cxn>
                  <a:cxn ang="0">
                    <a:pos x="13" y="42"/>
                  </a:cxn>
                  <a:cxn ang="0">
                    <a:pos x="17" y="44"/>
                  </a:cxn>
                  <a:cxn ang="0">
                    <a:pos x="22" y="44"/>
                  </a:cxn>
                  <a:cxn ang="0">
                    <a:pos x="25" y="42"/>
                  </a:cxn>
                  <a:cxn ang="0">
                    <a:pos x="28" y="40"/>
                  </a:cxn>
                  <a:cxn ang="0">
                    <a:pos x="29" y="38"/>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39"/>
                  </a:cxn>
                  <a:cxn ang="0">
                    <a:pos x="33" y="45"/>
                  </a:cxn>
                  <a:cxn ang="0">
                    <a:pos x="28" y="49"/>
                  </a:cxn>
                  <a:cxn ang="0">
                    <a:pos x="24" y="49"/>
                  </a:cxn>
                  <a:cxn ang="0">
                    <a:pos x="19" y="50"/>
                  </a:cxn>
                  <a:cxn ang="0">
                    <a:pos x="9"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9" y="5"/>
                    </a:moveTo>
                    <a:lnTo>
                      <a:pt x="16" y="6"/>
                    </a:lnTo>
                    <a:lnTo>
                      <a:pt x="13" y="7"/>
                    </a:lnTo>
                    <a:lnTo>
                      <a:pt x="11" y="9"/>
                    </a:lnTo>
                    <a:lnTo>
                      <a:pt x="8" y="15"/>
                    </a:lnTo>
                    <a:lnTo>
                      <a:pt x="7" y="19"/>
                    </a:lnTo>
                    <a:lnTo>
                      <a:pt x="7" y="30"/>
                    </a:lnTo>
                    <a:lnTo>
                      <a:pt x="9" y="38"/>
                    </a:lnTo>
                    <a:lnTo>
                      <a:pt x="11" y="40"/>
                    </a:lnTo>
                    <a:lnTo>
                      <a:pt x="13" y="42"/>
                    </a:lnTo>
                    <a:lnTo>
                      <a:pt x="17" y="44"/>
                    </a:lnTo>
                    <a:lnTo>
                      <a:pt x="22" y="44"/>
                    </a:lnTo>
                    <a:lnTo>
                      <a:pt x="25" y="42"/>
                    </a:lnTo>
                    <a:lnTo>
                      <a:pt x="28" y="40"/>
                    </a:lnTo>
                    <a:lnTo>
                      <a:pt x="29" y="38"/>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39"/>
                    </a:lnTo>
                    <a:lnTo>
                      <a:pt x="33" y="45"/>
                    </a:lnTo>
                    <a:lnTo>
                      <a:pt x="28" y="49"/>
                    </a:lnTo>
                    <a:lnTo>
                      <a:pt x="24" y="49"/>
                    </a:lnTo>
                    <a:lnTo>
                      <a:pt x="19" y="50"/>
                    </a:lnTo>
                    <a:lnTo>
                      <a:pt x="9"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Line 50"/>
              <p:cNvSpPr>
                <a:spLocks noChangeShapeType="1"/>
              </p:cNvSpPr>
              <p:nvPr/>
            </p:nvSpPr>
            <p:spPr bwMode="auto">
              <a:xfrm>
                <a:off x="1069" y="1022"/>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51"/>
              <p:cNvSpPr>
                <a:spLocks/>
              </p:cNvSpPr>
              <p:nvPr/>
            </p:nvSpPr>
            <p:spPr bwMode="auto">
              <a:xfrm>
                <a:off x="908" y="998"/>
                <a:ext cx="39" cy="49"/>
              </a:xfrm>
              <a:custGeom>
                <a:avLst/>
                <a:gdLst/>
                <a:ahLst/>
                <a:cxnLst>
                  <a:cxn ang="0">
                    <a:pos x="16" y="0"/>
                  </a:cxn>
                  <a:cxn ang="0">
                    <a:pos x="26" y="0"/>
                  </a:cxn>
                  <a:cxn ang="0">
                    <a:pos x="30" y="1"/>
                  </a:cxn>
                  <a:cxn ang="0">
                    <a:pos x="37" y="6"/>
                  </a:cxn>
                  <a:cxn ang="0">
                    <a:pos x="38" y="10"/>
                  </a:cxn>
                  <a:cxn ang="0">
                    <a:pos x="39" y="13"/>
                  </a:cxn>
                  <a:cxn ang="0">
                    <a:pos x="37" y="19"/>
                  </a:cxn>
                  <a:cxn ang="0">
                    <a:pos x="33" y="25"/>
                  </a:cxn>
                  <a:cxn ang="0">
                    <a:pos x="27" y="30"/>
                  </a:cxn>
                  <a:cxn ang="0">
                    <a:pos x="22" y="33"/>
                  </a:cxn>
                  <a:cxn ang="0">
                    <a:pos x="12" y="41"/>
                  </a:cxn>
                  <a:cxn ang="0">
                    <a:pos x="11" y="43"/>
                  </a:cxn>
                  <a:cxn ang="0">
                    <a:pos x="39" y="43"/>
                  </a:cxn>
                  <a:cxn ang="0">
                    <a:pos x="39" y="49"/>
                  </a:cxn>
                  <a:cxn ang="0">
                    <a:pos x="0" y="49"/>
                  </a:cxn>
                  <a:cxn ang="0">
                    <a:pos x="0" y="47"/>
                  </a:cxn>
                  <a:cxn ang="0">
                    <a:pos x="1" y="45"/>
                  </a:cxn>
                  <a:cxn ang="0">
                    <a:pos x="2" y="41"/>
                  </a:cxn>
                  <a:cxn ang="0">
                    <a:pos x="5" y="38"/>
                  </a:cxn>
                  <a:cxn ang="0">
                    <a:pos x="15" y="30"/>
                  </a:cxn>
                  <a:cxn ang="0">
                    <a:pos x="20" y="27"/>
                  </a:cxn>
                  <a:cxn ang="0">
                    <a:pos x="23" y="25"/>
                  </a:cxn>
                  <a:cxn ang="0">
                    <a:pos x="26" y="22"/>
                  </a:cxn>
                  <a:cxn ang="0">
                    <a:pos x="27" y="20"/>
                  </a:cxn>
                  <a:cxn ang="0">
                    <a:pos x="29" y="18"/>
                  </a:cxn>
                  <a:cxn ang="0">
                    <a:pos x="30" y="16"/>
                  </a:cxn>
                  <a:cxn ang="0">
                    <a:pos x="30" y="11"/>
                  </a:cxn>
                  <a:cxn ang="0">
                    <a:pos x="28" y="7"/>
                  </a:cxn>
                  <a:cxn ang="0">
                    <a:pos x="21" y="5"/>
                  </a:cxn>
                  <a:cxn ang="0">
                    <a:pos x="17" y="5"/>
                  </a:cxn>
                  <a:cxn ang="0">
                    <a:pos x="12" y="7"/>
                  </a:cxn>
                  <a:cxn ang="0">
                    <a:pos x="10" y="9"/>
                  </a:cxn>
                  <a:cxn ang="0">
                    <a:pos x="10" y="11"/>
                  </a:cxn>
                  <a:cxn ang="0">
                    <a:pos x="9" y="14"/>
                  </a:cxn>
                  <a:cxn ang="0">
                    <a:pos x="1" y="13"/>
                  </a:cxn>
                  <a:cxn ang="0">
                    <a:pos x="2" y="9"/>
                  </a:cxn>
                  <a:cxn ang="0">
                    <a:pos x="4" y="6"/>
                  </a:cxn>
                  <a:cxn ang="0">
                    <a:pos x="7" y="3"/>
                  </a:cxn>
                  <a:cxn ang="0">
                    <a:pos x="11" y="1"/>
                  </a:cxn>
                  <a:cxn ang="0">
                    <a:pos x="16" y="0"/>
                  </a:cxn>
                </a:cxnLst>
                <a:rect l="0" t="0" r="r" b="b"/>
                <a:pathLst>
                  <a:path w="39" h="49">
                    <a:moveTo>
                      <a:pt x="16" y="0"/>
                    </a:moveTo>
                    <a:lnTo>
                      <a:pt x="26" y="0"/>
                    </a:lnTo>
                    <a:lnTo>
                      <a:pt x="30" y="1"/>
                    </a:lnTo>
                    <a:lnTo>
                      <a:pt x="37" y="6"/>
                    </a:lnTo>
                    <a:lnTo>
                      <a:pt x="38" y="10"/>
                    </a:lnTo>
                    <a:lnTo>
                      <a:pt x="39" y="13"/>
                    </a:lnTo>
                    <a:lnTo>
                      <a:pt x="37" y="19"/>
                    </a:lnTo>
                    <a:lnTo>
                      <a:pt x="33" y="25"/>
                    </a:lnTo>
                    <a:lnTo>
                      <a:pt x="27" y="30"/>
                    </a:lnTo>
                    <a:lnTo>
                      <a:pt x="22" y="33"/>
                    </a:lnTo>
                    <a:lnTo>
                      <a:pt x="12" y="41"/>
                    </a:lnTo>
                    <a:lnTo>
                      <a:pt x="11" y="43"/>
                    </a:lnTo>
                    <a:lnTo>
                      <a:pt x="39" y="43"/>
                    </a:lnTo>
                    <a:lnTo>
                      <a:pt x="39" y="49"/>
                    </a:lnTo>
                    <a:lnTo>
                      <a:pt x="0" y="49"/>
                    </a:lnTo>
                    <a:lnTo>
                      <a:pt x="0" y="47"/>
                    </a:lnTo>
                    <a:lnTo>
                      <a:pt x="1" y="45"/>
                    </a:lnTo>
                    <a:lnTo>
                      <a:pt x="2" y="41"/>
                    </a:lnTo>
                    <a:lnTo>
                      <a:pt x="5" y="38"/>
                    </a:lnTo>
                    <a:lnTo>
                      <a:pt x="15" y="30"/>
                    </a:lnTo>
                    <a:lnTo>
                      <a:pt x="20" y="27"/>
                    </a:lnTo>
                    <a:lnTo>
                      <a:pt x="23" y="25"/>
                    </a:lnTo>
                    <a:lnTo>
                      <a:pt x="26" y="22"/>
                    </a:lnTo>
                    <a:lnTo>
                      <a:pt x="27" y="20"/>
                    </a:lnTo>
                    <a:lnTo>
                      <a:pt x="29" y="18"/>
                    </a:lnTo>
                    <a:lnTo>
                      <a:pt x="30" y="16"/>
                    </a:lnTo>
                    <a:lnTo>
                      <a:pt x="30" y="11"/>
                    </a:lnTo>
                    <a:lnTo>
                      <a:pt x="28" y="7"/>
                    </a:lnTo>
                    <a:lnTo>
                      <a:pt x="21" y="5"/>
                    </a:lnTo>
                    <a:lnTo>
                      <a:pt x="17" y="5"/>
                    </a:lnTo>
                    <a:lnTo>
                      <a:pt x="12" y="7"/>
                    </a:lnTo>
                    <a:lnTo>
                      <a:pt x="10" y="9"/>
                    </a:lnTo>
                    <a:lnTo>
                      <a:pt x="10" y="11"/>
                    </a:lnTo>
                    <a:lnTo>
                      <a:pt x="9" y="14"/>
                    </a:lnTo>
                    <a:lnTo>
                      <a:pt x="1" y="13"/>
                    </a:lnTo>
                    <a:lnTo>
                      <a:pt x="2" y="9"/>
                    </a:lnTo>
                    <a:lnTo>
                      <a:pt x="4" y="6"/>
                    </a:lnTo>
                    <a:lnTo>
                      <a:pt x="7" y="3"/>
                    </a:lnTo>
                    <a:lnTo>
                      <a:pt x="11" y="1"/>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52"/>
              <p:cNvSpPr>
                <a:spLocks noEditPoints="1"/>
              </p:cNvSpPr>
              <p:nvPr/>
            </p:nvSpPr>
            <p:spPr bwMode="auto">
              <a:xfrm>
                <a:off x="955" y="998"/>
                <a:ext cx="39" cy="50"/>
              </a:xfrm>
              <a:custGeom>
                <a:avLst/>
                <a:gdLst/>
                <a:ahLst/>
                <a:cxnLst>
                  <a:cxn ang="0">
                    <a:pos x="20" y="5"/>
                  </a:cxn>
                  <a:cxn ang="0">
                    <a:pos x="16" y="6"/>
                  </a:cxn>
                  <a:cxn ang="0">
                    <a:pos x="14" y="7"/>
                  </a:cxn>
                  <a:cxn ang="0">
                    <a:pos x="11" y="9"/>
                  </a:cxn>
                  <a:cxn ang="0">
                    <a:pos x="9" y="15"/>
                  </a:cxn>
                  <a:cxn ang="0">
                    <a:pos x="8" y="19"/>
                  </a:cxn>
                  <a:cxn ang="0">
                    <a:pos x="8" y="30"/>
                  </a:cxn>
                  <a:cxn ang="0">
                    <a:pos x="10" y="38"/>
                  </a:cxn>
                  <a:cxn ang="0">
                    <a:pos x="11" y="40"/>
                  </a:cxn>
                  <a:cxn ang="0">
                    <a:pos x="14" y="42"/>
                  </a:cxn>
                  <a:cxn ang="0">
                    <a:pos x="18" y="44"/>
                  </a:cxn>
                  <a:cxn ang="0">
                    <a:pos x="24" y="44"/>
                  </a:cxn>
                  <a:cxn ang="0">
                    <a:pos x="28" y="40"/>
                  </a:cxn>
                  <a:cxn ang="0">
                    <a:pos x="30"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5" y="6"/>
                  </a:cxn>
                  <a:cxn ang="0">
                    <a:pos x="36" y="9"/>
                  </a:cxn>
                  <a:cxn ang="0">
                    <a:pos x="38" y="13"/>
                  </a:cxn>
                  <a:cxn ang="0">
                    <a:pos x="38" y="16"/>
                  </a:cxn>
                  <a:cxn ang="0">
                    <a:pos x="39" y="20"/>
                  </a:cxn>
                  <a:cxn ang="0">
                    <a:pos x="39" y="30"/>
                  </a:cxn>
                  <a:cxn ang="0">
                    <a:pos x="38" y="35"/>
                  </a:cxn>
                  <a:cxn ang="0">
                    <a:pos x="38" y="39"/>
                  </a:cxn>
                  <a:cxn ang="0">
                    <a:pos x="33" y="45"/>
                  </a:cxn>
                  <a:cxn ang="0">
                    <a:pos x="28" y="49"/>
                  </a:cxn>
                  <a:cxn ang="0">
                    <a:pos x="25" y="49"/>
                  </a:cxn>
                  <a:cxn ang="0">
                    <a:pos x="20" y="50"/>
                  </a:cxn>
                  <a:cxn ang="0">
                    <a:pos x="10" y="48"/>
                  </a:cxn>
                  <a:cxn ang="0">
                    <a:pos x="7" y="45"/>
                  </a:cxn>
                  <a:cxn ang="0">
                    <a:pos x="2" y="37"/>
                  </a:cxn>
                  <a:cxn ang="0">
                    <a:pos x="0" y="25"/>
                  </a:cxn>
                  <a:cxn ang="0">
                    <a:pos x="0" y="19"/>
                  </a:cxn>
                  <a:cxn ang="0">
                    <a:pos x="2" y="14"/>
                  </a:cxn>
                  <a:cxn ang="0">
                    <a:pos x="3" y="10"/>
                  </a:cxn>
                  <a:cxn ang="0">
                    <a:pos x="4" y="7"/>
                  </a:cxn>
                  <a:cxn ang="0">
                    <a:pos x="7" y="4"/>
                  </a:cxn>
                  <a:cxn ang="0">
                    <a:pos x="9" y="2"/>
                  </a:cxn>
                  <a:cxn ang="0">
                    <a:pos x="11" y="1"/>
                  </a:cxn>
                  <a:cxn ang="0">
                    <a:pos x="15" y="0"/>
                  </a:cxn>
                </a:cxnLst>
                <a:rect l="0" t="0" r="r" b="b"/>
                <a:pathLst>
                  <a:path w="39" h="50">
                    <a:moveTo>
                      <a:pt x="20" y="5"/>
                    </a:moveTo>
                    <a:lnTo>
                      <a:pt x="16" y="6"/>
                    </a:lnTo>
                    <a:lnTo>
                      <a:pt x="14" y="7"/>
                    </a:lnTo>
                    <a:lnTo>
                      <a:pt x="11" y="9"/>
                    </a:lnTo>
                    <a:lnTo>
                      <a:pt x="9" y="15"/>
                    </a:lnTo>
                    <a:lnTo>
                      <a:pt x="8" y="19"/>
                    </a:lnTo>
                    <a:lnTo>
                      <a:pt x="8" y="30"/>
                    </a:lnTo>
                    <a:lnTo>
                      <a:pt x="10" y="38"/>
                    </a:lnTo>
                    <a:lnTo>
                      <a:pt x="11" y="40"/>
                    </a:lnTo>
                    <a:lnTo>
                      <a:pt x="14" y="42"/>
                    </a:lnTo>
                    <a:lnTo>
                      <a:pt x="18" y="44"/>
                    </a:lnTo>
                    <a:lnTo>
                      <a:pt x="24" y="44"/>
                    </a:lnTo>
                    <a:lnTo>
                      <a:pt x="28" y="40"/>
                    </a:lnTo>
                    <a:lnTo>
                      <a:pt x="30"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5" y="6"/>
                    </a:lnTo>
                    <a:lnTo>
                      <a:pt x="36" y="9"/>
                    </a:lnTo>
                    <a:lnTo>
                      <a:pt x="38" y="13"/>
                    </a:lnTo>
                    <a:lnTo>
                      <a:pt x="38" y="16"/>
                    </a:lnTo>
                    <a:lnTo>
                      <a:pt x="39" y="20"/>
                    </a:lnTo>
                    <a:lnTo>
                      <a:pt x="39" y="30"/>
                    </a:lnTo>
                    <a:lnTo>
                      <a:pt x="38" y="35"/>
                    </a:lnTo>
                    <a:lnTo>
                      <a:pt x="38" y="39"/>
                    </a:lnTo>
                    <a:lnTo>
                      <a:pt x="33" y="45"/>
                    </a:lnTo>
                    <a:lnTo>
                      <a:pt x="28" y="49"/>
                    </a:lnTo>
                    <a:lnTo>
                      <a:pt x="25" y="49"/>
                    </a:lnTo>
                    <a:lnTo>
                      <a:pt x="20" y="50"/>
                    </a:lnTo>
                    <a:lnTo>
                      <a:pt x="10" y="48"/>
                    </a:lnTo>
                    <a:lnTo>
                      <a:pt x="7" y="45"/>
                    </a:lnTo>
                    <a:lnTo>
                      <a:pt x="2" y="37"/>
                    </a:lnTo>
                    <a:lnTo>
                      <a:pt x="0" y="25"/>
                    </a:lnTo>
                    <a:lnTo>
                      <a:pt x="0" y="19"/>
                    </a:lnTo>
                    <a:lnTo>
                      <a:pt x="2" y="14"/>
                    </a:lnTo>
                    <a:lnTo>
                      <a:pt x="3" y="10"/>
                    </a:lnTo>
                    <a:lnTo>
                      <a:pt x="4" y="7"/>
                    </a:lnTo>
                    <a:lnTo>
                      <a:pt x="7"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53"/>
              <p:cNvSpPr>
                <a:spLocks noEditPoints="1"/>
              </p:cNvSpPr>
              <p:nvPr/>
            </p:nvSpPr>
            <p:spPr bwMode="auto">
              <a:xfrm>
                <a:off x="1002" y="998"/>
                <a:ext cx="39" cy="50"/>
              </a:xfrm>
              <a:custGeom>
                <a:avLst/>
                <a:gdLst/>
                <a:ahLst/>
                <a:cxnLst>
                  <a:cxn ang="0">
                    <a:pos x="19" y="5"/>
                  </a:cxn>
                  <a:cxn ang="0">
                    <a:pos x="16" y="6"/>
                  </a:cxn>
                  <a:cxn ang="0">
                    <a:pos x="13" y="7"/>
                  </a:cxn>
                  <a:cxn ang="0">
                    <a:pos x="11" y="9"/>
                  </a:cxn>
                  <a:cxn ang="0">
                    <a:pos x="8" y="15"/>
                  </a:cxn>
                  <a:cxn ang="0">
                    <a:pos x="7" y="19"/>
                  </a:cxn>
                  <a:cxn ang="0">
                    <a:pos x="7" y="30"/>
                  </a:cxn>
                  <a:cxn ang="0">
                    <a:pos x="9" y="38"/>
                  </a:cxn>
                  <a:cxn ang="0">
                    <a:pos x="11" y="40"/>
                  </a:cxn>
                  <a:cxn ang="0">
                    <a:pos x="13" y="42"/>
                  </a:cxn>
                  <a:cxn ang="0">
                    <a:pos x="17" y="44"/>
                  </a:cxn>
                  <a:cxn ang="0">
                    <a:pos x="22" y="44"/>
                  </a:cxn>
                  <a:cxn ang="0">
                    <a:pos x="25" y="42"/>
                  </a:cxn>
                  <a:cxn ang="0">
                    <a:pos x="28" y="40"/>
                  </a:cxn>
                  <a:cxn ang="0">
                    <a:pos x="29" y="38"/>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39"/>
                  </a:cxn>
                  <a:cxn ang="0">
                    <a:pos x="33" y="45"/>
                  </a:cxn>
                  <a:cxn ang="0">
                    <a:pos x="28" y="49"/>
                  </a:cxn>
                  <a:cxn ang="0">
                    <a:pos x="24" y="49"/>
                  </a:cxn>
                  <a:cxn ang="0">
                    <a:pos x="19" y="50"/>
                  </a:cxn>
                  <a:cxn ang="0">
                    <a:pos x="9"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9" y="5"/>
                    </a:moveTo>
                    <a:lnTo>
                      <a:pt x="16" y="6"/>
                    </a:lnTo>
                    <a:lnTo>
                      <a:pt x="13" y="7"/>
                    </a:lnTo>
                    <a:lnTo>
                      <a:pt x="11" y="9"/>
                    </a:lnTo>
                    <a:lnTo>
                      <a:pt x="8" y="15"/>
                    </a:lnTo>
                    <a:lnTo>
                      <a:pt x="7" y="19"/>
                    </a:lnTo>
                    <a:lnTo>
                      <a:pt x="7" y="30"/>
                    </a:lnTo>
                    <a:lnTo>
                      <a:pt x="9" y="38"/>
                    </a:lnTo>
                    <a:lnTo>
                      <a:pt x="11" y="40"/>
                    </a:lnTo>
                    <a:lnTo>
                      <a:pt x="13" y="42"/>
                    </a:lnTo>
                    <a:lnTo>
                      <a:pt x="17" y="44"/>
                    </a:lnTo>
                    <a:lnTo>
                      <a:pt x="22" y="44"/>
                    </a:lnTo>
                    <a:lnTo>
                      <a:pt x="25" y="42"/>
                    </a:lnTo>
                    <a:lnTo>
                      <a:pt x="28" y="40"/>
                    </a:lnTo>
                    <a:lnTo>
                      <a:pt x="29" y="38"/>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39"/>
                    </a:lnTo>
                    <a:lnTo>
                      <a:pt x="33" y="45"/>
                    </a:lnTo>
                    <a:lnTo>
                      <a:pt x="28" y="49"/>
                    </a:lnTo>
                    <a:lnTo>
                      <a:pt x="24" y="49"/>
                    </a:lnTo>
                    <a:lnTo>
                      <a:pt x="19" y="50"/>
                    </a:lnTo>
                    <a:lnTo>
                      <a:pt x="9"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54"/>
              <p:cNvSpPr>
                <a:spLocks/>
              </p:cNvSpPr>
              <p:nvPr/>
            </p:nvSpPr>
            <p:spPr bwMode="auto">
              <a:xfrm>
                <a:off x="2128" y="2683"/>
                <a:ext cx="127" cy="98"/>
              </a:xfrm>
              <a:custGeom>
                <a:avLst/>
                <a:gdLst/>
                <a:ahLst/>
                <a:cxnLst>
                  <a:cxn ang="0">
                    <a:pos x="65" y="0"/>
                  </a:cxn>
                  <a:cxn ang="0">
                    <a:pos x="81" y="38"/>
                  </a:cxn>
                  <a:cxn ang="0">
                    <a:pos x="127" y="38"/>
                  </a:cxn>
                  <a:cxn ang="0">
                    <a:pos x="89" y="61"/>
                  </a:cxn>
                  <a:cxn ang="0">
                    <a:pos x="102" y="98"/>
                  </a:cxn>
                  <a:cxn ang="0">
                    <a:pos x="63" y="76"/>
                  </a:cxn>
                  <a:cxn ang="0">
                    <a:pos x="25" y="98"/>
                  </a:cxn>
                  <a:cxn ang="0">
                    <a:pos x="38" y="61"/>
                  </a:cxn>
                  <a:cxn ang="0">
                    <a:pos x="0" y="38"/>
                  </a:cxn>
                  <a:cxn ang="0">
                    <a:pos x="49" y="38"/>
                  </a:cxn>
                  <a:cxn ang="0">
                    <a:pos x="65" y="0"/>
                  </a:cxn>
                </a:cxnLst>
                <a:rect l="0" t="0" r="r" b="b"/>
                <a:pathLst>
                  <a:path w="127" h="98">
                    <a:moveTo>
                      <a:pt x="65" y="0"/>
                    </a:moveTo>
                    <a:lnTo>
                      <a:pt x="81" y="38"/>
                    </a:lnTo>
                    <a:lnTo>
                      <a:pt x="127" y="38"/>
                    </a:lnTo>
                    <a:lnTo>
                      <a:pt x="89" y="61"/>
                    </a:lnTo>
                    <a:lnTo>
                      <a:pt x="102" y="98"/>
                    </a:lnTo>
                    <a:lnTo>
                      <a:pt x="63" y="76"/>
                    </a:lnTo>
                    <a:lnTo>
                      <a:pt x="25" y="98"/>
                    </a:lnTo>
                    <a:lnTo>
                      <a:pt x="38" y="61"/>
                    </a:lnTo>
                    <a:lnTo>
                      <a:pt x="0" y="38"/>
                    </a:lnTo>
                    <a:lnTo>
                      <a:pt x="49" y="38"/>
                    </a:lnTo>
                    <a:lnTo>
                      <a:pt x="65"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Rectangle 55"/>
              <p:cNvSpPr>
                <a:spLocks noChangeArrowheads="1"/>
              </p:cNvSpPr>
              <p:nvPr/>
            </p:nvSpPr>
            <p:spPr bwMode="auto">
              <a:xfrm>
                <a:off x="3308" y="2507"/>
                <a:ext cx="46" cy="39"/>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 name="Rectangle 56"/>
              <p:cNvSpPr>
                <a:spLocks noChangeArrowheads="1"/>
              </p:cNvSpPr>
              <p:nvPr/>
            </p:nvSpPr>
            <p:spPr bwMode="auto">
              <a:xfrm>
                <a:off x="3167" y="2798"/>
                <a:ext cx="46" cy="38"/>
              </a:xfrm>
              <a:prstGeom prst="rect">
                <a:avLst/>
              </a:prstGeom>
              <a:solidFill>
                <a:srgbClr val="0000EF"/>
              </a:solidFill>
              <a:ln w="0">
                <a:solidFill>
                  <a:srgbClr val="000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 name="Rectangle 57"/>
              <p:cNvSpPr>
                <a:spLocks noChangeArrowheads="1"/>
              </p:cNvSpPr>
              <p:nvPr/>
            </p:nvSpPr>
            <p:spPr bwMode="auto">
              <a:xfrm>
                <a:off x="3143" y="2839"/>
                <a:ext cx="46" cy="38"/>
              </a:xfrm>
              <a:prstGeom prst="rect">
                <a:avLst/>
              </a:prstGeom>
              <a:solidFill>
                <a:srgbClr val="0040FF"/>
              </a:solidFill>
              <a:ln w="0">
                <a:solidFill>
                  <a:srgbClr val="004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 name="Rectangle 58"/>
              <p:cNvSpPr>
                <a:spLocks noChangeArrowheads="1"/>
              </p:cNvSpPr>
              <p:nvPr/>
            </p:nvSpPr>
            <p:spPr bwMode="auto">
              <a:xfrm>
                <a:off x="3119" y="2872"/>
                <a:ext cx="47" cy="39"/>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 name="Rectangle 59"/>
              <p:cNvSpPr>
                <a:spLocks noChangeArrowheads="1"/>
              </p:cNvSpPr>
              <p:nvPr/>
            </p:nvSpPr>
            <p:spPr bwMode="auto">
              <a:xfrm>
                <a:off x="3092" y="2908"/>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5" name="Rectangle 60"/>
              <p:cNvSpPr>
                <a:spLocks noChangeArrowheads="1"/>
              </p:cNvSpPr>
              <p:nvPr/>
            </p:nvSpPr>
            <p:spPr bwMode="auto">
              <a:xfrm>
                <a:off x="3065" y="2925"/>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6" name="Rectangle 61"/>
              <p:cNvSpPr>
                <a:spLocks noChangeArrowheads="1"/>
              </p:cNvSpPr>
              <p:nvPr/>
            </p:nvSpPr>
            <p:spPr bwMode="auto">
              <a:xfrm>
                <a:off x="3068" y="2932"/>
                <a:ext cx="47"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7" name="Rectangle 62"/>
              <p:cNvSpPr>
                <a:spLocks noChangeArrowheads="1"/>
              </p:cNvSpPr>
              <p:nvPr/>
            </p:nvSpPr>
            <p:spPr bwMode="auto">
              <a:xfrm>
                <a:off x="3073" y="3000"/>
                <a:ext cx="46" cy="39"/>
              </a:xfrm>
              <a:prstGeom prst="rect">
                <a:avLst/>
              </a:prstGeom>
              <a:solidFill>
                <a:srgbClr val="00AFFF"/>
              </a:solidFill>
              <a:ln w="0">
                <a:solidFill>
                  <a:srgbClr val="00A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 name="Rectangle 63"/>
              <p:cNvSpPr>
                <a:spLocks noChangeArrowheads="1"/>
              </p:cNvSpPr>
              <p:nvPr/>
            </p:nvSpPr>
            <p:spPr bwMode="auto">
              <a:xfrm>
                <a:off x="3045" y="2903"/>
                <a:ext cx="47"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 name="Rectangle 64"/>
              <p:cNvSpPr>
                <a:spLocks noChangeArrowheads="1"/>
              </p:cNvSpPr>
              <p:nvPr/>
            </p:nvSpPr>
            <p:spPr bwMode="auto">
              <a:xfrm>
                <a:off x="3037" y="2078"/>
                <a:ext cx="46" cy="38"/>
              </a:xfrm>
              <a:prstGeom prst="rect">
                <a:avLst/>
              </a:prstGeom>
              <a:solidFill>
                <a:srgbClr val="0040FF"/>
              </a:solidFill>
              <a:ln w="0">
                <a:solidFill>
                  <a:srgbClr val="004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 name="Rectangle 65"/>
              <p:cNvSpPr>
                <a:spLocks noChangeArrowheads="1"/>
              </p:cNvSpPr>
              <p:nvPr/>
            </p:nvSpPr>
            <p:spPr bwMode="auto">
              <a:xfrm>
                <a:off x="3022" y="2879"/>
                <a:ext cx="46" cy="39"/>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 name="Rectangle 66"/>
              <p:cNvSpPr>
                <a:spLocks noChangeArrowheads="1"/>
              </p:cNvSpPr>
              <p:nvPr/>
            </p:nvSpPr>
            <p:spPr bwMode="auto">
              <a:xfrm>
                <a:off x="3009" y="2119"/>
                <a:ext cx="46" cy="38"/>
              </a:xfrm>
              <a:prstGeom prst="rect">
                <a:avLst/>
              </a:prstGeom>
              <a:solidFill>
                <a:srgbClr val="0020FF"/>
              </a:solidFill>
              <a:ln w="0">
                <a:solidFill>
                  <a:srgbClr val="002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 name="Rectangle 67"/>
              <p:cNvSpPr>
                <a:spLocks noChangeArrowheads="1"/>
              </p:cNvSpPr>
              <p:nvPr/>
            </p:nvSpPr>
            <p:spPr bwMode="auto">
              <a:xfrm>
                <a:off x="3009" y="2897"/>
                <a:ext cx="46" cy="38"/>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 name="Rectangle 68"/>
              <p:cNvSpPr>
                <a:spLocks noChangeArrowheads="1"/>
              </p:cNvSpPr>
              <p:nvPr/>
            </p:nvSpPr>
            <p:spPr bwMode="auto">
              <a:xfrm>
                <a:off x="3017" y="3019"/>
                <a:ext cx="47" cy="38"/>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 name="Rectangle 69"/>
              <p:cNvSpPr>
                <a:spLocks noChangeArrowheads="1"/>
              </p:cNvSpPr>
              <p:nvPr/>
            </p:nvSpPr>
            <p:spPr bwMode="auto">
              <a:xfrm>
                <a:off x="3014" y="3110"/>
                <a:ext cx="46" cy="39"/>
              </a:xfrm>
              <a:prstGeom prst="rect">
                <a:avLst/>
              </a:prstGeom>
              <a:solidFill>
                <a:srgbClr val="00AFFF"/>
              </a:solidFill>
              <a:ln w="0">
                <a:solidFill>
                  <a:srgbClr val="00A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 name="Rectangle 70"/>
              <p:cNvSpPr>
                <a:spLocks noChangeArrowheads="1"/>
              </p:cNvSpPr>
              <p:nvPr/>
            </p:nvSpPr>
            <p:spPr bwMode="auto">
              <a:xfrm>
                <a:off x="2998" y="2937"/>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 name="Rectangle 71"/>
              <p:cNvSpPr>
                <a:spLocks noChangeArrowheads="1"/>
              </p:cNvSpPr>
              <p:nvPr/>
            </p:nvSpPr>
            <p:spPr bwMode="auto">
              <a:xfrm>
                <a:off x="2998" y="2995"/>
                <a:ext cx="46" cy="39"/>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 name="Rectangle 72"/>
              <p:cNvSpPr>
                <a:spLocks noChangeArrowheads="1"/>
              </p:cNvSpPr>
              <p:nvPr/>
            </p:nvSpPr>
            <p:spPr bwMode="auto">
              <a:xfrm>
                <a:off x="2993" y="2856"/>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 name="Rectangle 73"/>
              <p:cNvSpPr>
                <a:spLocks noChangeArrowheads="1"/>
              </p:cNvSpPr>
              <p:nvPr/>
            </p:nvSpPr>
            <p:spPr bwMode="auto">
              <a:xfrm>
                <a:off x="2984" y="1022"/>
                <a:ext cx="47"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 name="Rectangle 74"/>
              <p:cNvSpPr>
                <a:spLocks noChangeArrowheads="1"/>
              </p:cNvSpPr>
              <p:nvPr/>
            </p:nvSpPr>
            <p:spPr bwMode="auto">
              <a:xfrm>
                <a:off x="2980" y="3088"/>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 name="Rectangle 75"/>
              <p:cNvSpPr>
                <a:spLocks noChangeArrowheads="1"/>
              </p:cNvSpPr>
              <p:nvPr/>
            </p:nvSpPr>
            <p:spPr bwMode="auto">
              <a:xfrm>
                <a:off x="2970" y="2954"/>
                <a:ext cx="46"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 name="Rectangle 76"/>
              <p:cNvSpPr>
                <a:spLocks noChangeArrowheads="1"/>
              </p:cNvSpPr>
              <p:nvPr/>
            </p:nvSpPr>
            <p:spPr bwMode="auto">
              <a:xfrm>
                <a:off x="2965" y="3204"/>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 name="Rectangle 77"/>
              <p:cNvSpPr>
                <a:spLocks noChangeArrowheads="1"/>
              </p:cNvSpPr>
              <p:nvPr/>
            </p:nvSpPr>
            <p:spPr bwMode="auto">
              <a:xfrm>
                <a:off x="2956" y="2919"/>
                <a:ext cx="47"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3" name="Rectangle 78"/>
              <p:cNvSpPr>
                <a:spLocks noChangeArrowheads="1"/>
              </p:cNvSpPr>
              <p:nvPr/>
            </p:nvSpPr>
            <p:spPr bwMode="auto">
              <a:xfrm>
                <a:off x="2882" y="1114"/>
                <a:ext cx="46"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4" name="Rectangle 79"/>
              <p:cNvSpPr>
                <a:spLocks noChangeArrowheads="1"/>
              </p:cNvSpPr>
              <p:nvPr/>
            </p:nvSpPr>
            <p:spPr bwMode="auto">
              <a:xfrm>
                <a:off x="2952" y="2832"/>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5" name="Rectangle 80"/>
              <p:cNvSpPr>
                <a:spLocks noChangeArrowheads="1"/>
              </p:cNvSpPr>
              <p:nvPr/>
            </p:nvSpPr>
            <p:spPr bwMode="auto">
              <a:xfrm>
                <a:off x="2947" y="2925"/>
                <a:ext cx="46" cy="38"/>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6" name="Rectangle 81"/>
              <p:cNvSpPr>
                <a:spLocks noChangeArrowheads="1"/>
              </p:cNvSpPr>
              <p:nvPr/>
            </p:nvSpPr>
            <p:spPr bwMode="auto">
              <a:xfrm>
                <a:off x="2924" y="1161"/>
                <a:ext cx="46" cy="38"/>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7" name="Rectangle 82"/>
              <p:cNvSpPr>
                <a:spLocks noChangeArrowheads="1"/>
              </p:cNvSpPr>
              <p:nvPr/>
            </p:nvSpPr>
            <p:spPr bwMode="auto">
              <a:xfrm>
                <a:off x="2924" y="3175"/>
                <a:ext cx="46"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8" name="Rectangle 83"/>
              <p:cNvSpPr>
                <a:spLocks noChangeArrowheads="1"/>
              </p:cNvSpPr>
              <p:nvPr/>
            </p:nvSpPr>
            <p:spPr bwMode="auto">
              <a:xfrm>
                <a:off x="2914" y="2903"/>
                <a:ext cx="46" cy="38"/>
              </a:xfrm>
              <a:prstGeom prst="rect">
                <a:avLst/>
              </a:prstGeom>
              <a:solidFill>
                <a:srgbClr val="DFFF20"/>
              </a:solidFill>
              <a:ln w="0">
                <a:solidFill>
                  <a:srgbClr val="DFF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9" name="Rectangle 84"/>
              <p:cNvSpPr>
                <a:spLocks noChangeArrowheads="1"/>
              </p:cNvSpPr>
              <p:nvPr/>
            </p:nvSpPr>
            <p:spPr bwMode="auto">
              <a:xfrm>
                <a:off x="2901" y="2031"/>
                <a:ext cx="46" cy="39"/>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0" name="Rectangle 85"/>
              <p:cNvSpPr>
                <a:spLocks noChangeArrowheads="1"/>
              </p:cNvSpPr>
              <p:nvPr/>
            </p:nvSpPr>
            <p:spPr bwMode="auto">
              <a:xfrm>
                <a:off x="2891" y="2856"/>
                <a:ext cx="46" cy="38"/>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1" name="Rectangle 86"/>
              <p:cNvSpPr>
                <a:spLocks noChangeArrowheads="1"/>
              </p:cNvSpPr>
              <p:nvPr/>
            </p:nvSpPr>
            <p:spPr bwMode="auto">
              <a:xfrm>
                <a:off x="2896" y="2897"/>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2" name="Rectangle 87"/>
              <p:cNvSpPr>
                <a:spLocks noChangeArrowheads="1"/>
              </p:cNvSpPr>
              <p:nvPr/>
            </p:nvSpPr>
            <p:spPr bwMode="auto">
              <a:xfrm>
                <a:off x="2877" y="2879"/>
                <a:ext cx="47" cy="39"/>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3" name="Rectangle 88"/>
              <p:cNvSpPr>
                <a:spLocks noChangeArrowheads="1"/>
              </p:cNvSpPr>
              <p:nvPr/>
            </p:nvSpPr>
            <p:spPr bwMode="auto">
              <a:xfrm>
                <a:off x="2882" y="3343"/>
                <a:ext cx="47" cy="39"/>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4" name="Rectangle 89"/>
              <p:cNvSpPr>
                <a:spLocks noChangeArrowheads="1"/>
              </p:cNvSpPr>
              <p:nvPr/>
            </p:nvSpPr>
            <p:spPr bwMode="auto">
              <a:xfrm>
                <a:off x="2864" y="1260"/>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5" name="Rectangle 90"/>
              <p:cNvSpPr>
                <a:spLocks noChangeArrowheads="1"/>
              </p:cNvSpPr>
              <p:nvPr/>
            </p:nvSpPr>
            <p:spPr bwMode="auto">
              <a:xfrm>
                <a:off x="2864" y="3274"/>
                <a:ext cx="46" cy="38"/>
              </a:xfrm>
              <a:prstGeom prst="rect">
                <a:avLst/>
              </a:prstGeom>
              <a:solidFill>
                <a:srgbClr val="00EFFF"/>
              </a:solidFill>
              <a:ln w="0">
                <a:solidFill>
                  <a:srgbClr val="00E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6" name="Rectangle 91"/>
              <p:cNvSpPr>
                <a:spLocks noChangeArrowheads="1"/>
              </p:cNvSpPr>
              <p:nvPr/>
            </p:nvSpPr>
            <p:spPr bwMode="auto">
              <a:xfrm>
                <a:off x="2845" y="2872"/>
                <a:ext cx="46" cy="39"/>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7" name="Rectangle 92"/>
              <p:cNvSpPr>
                <a:spLocks noChangeArrowheads="1"/>
              </p:cNvSpPr>
              <p:nvPr/>
            </p:nvSpPr>
            <p:spPr bwMode="auto">
              <a:xfrm>
                <a:off x="2840" y="1318"/>
                <a:ext cx="46" cy="39"/>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93"/>
              <p:cNvSpPr>
                <a:spLocks noChangeArrowheads="1"/>
              </p:cNvSpPr>
              <p:nvPr/>
            </p:nvSpPr>
            <p:spPr bwMode="auto">
              <a:xfrm>
                <a:off x="2835" y="2008"/>
                <a:ext cx="46"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9" name="Rectangle 94"/>
              <p:cNvSpPr>
                <a:spLocks noChangeArrowheads="1"/>
              </p:cNvSpPr>
              <p:nvPr/>
            </p:nvSpPr>
            <p:spPr bwMode="auto">
              <a:xfrm>
                <a:off x="2835" y="2793"/>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0" name="Rectangle 95"/>
              <p:cNvSpPr>
                <a:spLocks noChangeArrowheads="1"/>
              </p:cNvSpPr>
              <p:nvPr/>
            </p:nvSpPr>
            <p:spPr bwMode="auto">
              <a:xfrm>
                <a:off x="2835" y="3419"/>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1" name="Rectangle 96"/>
              <p:cNvSpPr>
                <a:spLocks noChangeArrowheads="1"/>
              </p:cNvSpPr>
              <p:nvPr/>
            </p:nvSpPr>
            <p:spPr bwMode="auto">
              <a:xfrm>
                <a:off x="2830" y="3325"/>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2" name="Rectangle 97"/>
              <p:cNvSpPr>
                <a:spLocks noChangeArrowheads="1"/>
              </p:cNvSpPr>
              <p:nvPr/>
            </p:nvSpPr>
            <p:spPr bwMode="auto">
              <a:xfrm>
                <a:off x="2815" y="1364"/>
                <a:ext cx="47"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3" name="Rectangle 98"/>
              <p:cNvSpPr>
                <a:spLocks noChangeArrowheads="1"/>
              </p:cNvSpPr>
              <p:nvPr/>
            </p:nvSpPr>
            <p:spPr bwMode="auto">
              <a:xfrm>
                <a:off x="2815" y="2049"/>
                <a:ext cx="47" cy="38"/>
              </a:xfrm>
              <a:prstGeom prst="rect">
                <a:avLst/>
              </a:prstGeom>
              <a:solidFill>
                <a:srgbClr val="00FFFF"/>
              </a:solidFill>
              <a:ln w="0">
                <a:solidFill>
                  <a:srgbClr val="00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4" name="Rectangle 99"/>
              <p:cNvSpPr>
                <a:spLocks noChangeArrowheads="1"/>
              </p:cNvSpPr>
              <p:nvPr/>
            </p:nvSpPr>
            <p:spPr bwMode="auto">
              <a:xfrm>
                <a:off x="2787" y="1416"/>
                <a:ext cx="47" cy="39"/>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5" name="Rectangle 100"/>
              <p:cNvSpPr>
                <a:spLocks noChangeArrowheads="1"/>
              </p:cNvSpPr>
              <p:nvPr/>
            </p:nvSpPr>
            <p:spPr bwMode="auto">
              <a:xfrm flipH="1" flipV="1">
                <a:off x="2735" y="2804"/>
                <a:ext cx="44" cy="46"/>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 name="Rectangle 101"/>
              <p:cNvSpPr>
                <a:spLocks noChangeArrowheads="1"/>
              </p:cNvSpPr>
              <p:nvPr/>
            </p:nvSpPr>
            <p:spPr bwMode="auto">
              <a:xfrm>
                <a:off x="2779" y="3402"/>
                <a:ext cx="46" cy="38"/>
              </a:xfrm>
              <a:prstGeom prst="rect">
                <a:avLst/>
              </a:prstGeom>
              <a:solidFill>
                <a:srgbClr val="BFFF40"/>
              </a:solidFill>
              <a:ln w="0">
                <a:solidFill>
                  <a:srgbClr val="BFFF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 name="Rectangle 102"/>
              <p:cNvSpPr>
                <a:spLocks noChangeArrowheads="1"/>
              </p:cNvSpPr>
              <p:nvPr/>
            </p:nvSpPr>
            <p:spPr bwMode="auto">
              <a:xfrm>
                <a:off x="2769" y="1991"/>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8" name="Rectangle 103"/>
              <p:cNvSpPr>
                <a:spLocks noChangeArrowheads="1"/>
              </p:cNvSpPr>
              <p:nvPr/>
            </p:nvSpPr>
            <p:spPr bwMode="auto">
              <a:xfrm>
                <a:off x="2756" y="2809"/>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9" name="Rectangle 104"/>
              <p:cNvSpPr>
                <a:spLocks noChangeArrowheads="1"/>
              </p:cNvSpPr>
              <p:nvPr/>
            </p:nvSpPr>
            <p:spPr bwMode="auto">
              <a:xfrm>
                <a:off x="2764" y="2839"/>
                <a:ext cx="47"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Rectangle 105"/>
              <p:cNvSpPr>
                <a:spLocks noChangeArrowheads="1"/>
              </p:cNvSpPr>
              <p:nvPr/>
            </p:nvSpPr>
            <p:spPr bwMode="auto">
              <a:xfrm>
                <a:off x="2764" y="3482"/>
                <a:ext cx="47" cy="39"/>
              </a:xfrm>
              <a:prstGeom prst="rect">
                <a:avLst/>
              </a:prstGeom>
              <a:solidFill>
                <a:srgbClr val="80FF80"/>
              </a:solidFill>
              <a:ln w="0">
                <a:solidFill>
                  <a:srgbClr val="80FF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Rectangle 106"/>
              <p:cNvSpPr>
                <a:spLocks noChangeArrowheads="1"/>
              </p:cNvSpPr>
              <p:nvPr/>
            </p:nvSpPr>
            <p:spPr bwMode="auto">
              <a:xfrm>
                <a:off x="2746" y="1521"/>
                <a:ext cx="46" cy="38"/>
              </a:xfrm>
              <a:prstGeom prst="rect">
                <a:avLst/>
              </a:prstGeom>
              <a:solidFill>
                <a:srgbClr val="BFFF40"/>
              </a:solidFill>
              <a:ln w="0">
                <a:solidFill>
                  <a:srgbClr val="BFFF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2" name="Rectangle 107"/>
              <p:cNvSpPr>
                <a:spLocks noChangeArrowheads="1"/>
              </p:cNvSpPr>
              <p:nvPr/>
            </p:nvSpPr>
            <p:spPr bwMode="auto">
              <a:xfrm>
                <a:off x="2736" y="3453"/>
                <a:ext cx="47" cy="38"/>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3" name="Rectangle 108"/>
              <p:cNvSpPr>
                <a:spLocks noChangeArrowheads="1"/>
              </p:cNvSpPr>
              <p:nvPr/>
            </p:nvSpPr>
            <p:spPr bwMode="auto">
              <a:xfrm>
                <a:off x="2727" y="2826"/>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4" name="Rectangle 109"/>
              <p:cNvSpPr>
                <a:spLocks noChangeArrowheads="1"/>
              </p:cNvSpPr>
              <p:nvPr/>
            </p:nvSpPr>
            <p:spPr bwMode="auto">
              <a:xfrm>
                <a:off x="2717" y="1568"/>
                <a:ext cx="46"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5" name="Rectangle 110"/>
              <p:cNvSpPr>
                <a:spLocks noChangeArrowheads="1"/>
              </p:cNvSpPr>
              <p:nvPr/>
            </p:nvSpPr>
            <p:spPr bwMode="auto">
              <a:xfrm>
                <a:off x="2712" y="3465"/>
                <a:ext cx="46" cy="39"/>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6" name="Rectangle 111"/>
              <p:cNvSpPr>
                <a:spLocks noChangeArrowheads="1"/>
              </p:cNvSpPr>
              <p:nvPr/>
            </p:nvSpPr>
            <p:spPr bwMode="auto">
              <a:xfrm>
                <a:off x="2703" y="2008"/>
                <a:ext cx="47"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 name="Rectangle 112"/>
              <p:cNvSpPr>
                <a:spLocks noChangeArrowheads="1"/>
              </p:cNvSpPr>
              <p:nvPr/>
            </p:nvSpPr>
            <p:spPr bwMode="auto">
              <a:xfrm>
                <a:off x="2703" y="3482"/>
                <a:ext cx="47" cy="39"/>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8" name="Rectangle 113"/>
              <p:cNvSpPr>
                <a:spLocks noChangeArrowheads="1"/>
              </p:cNvSpPr>
              <p:nvPr/>
            </p:nvSpPr>
            <p:spPr bwMode="auto">
              <a:xfrm>
                <a:off x="2689" y="2786"/>
                <a:ext cx="46" cy="38"/>
              </a:xfrm>
              <a:prstGeom prst="rect">
                <a:avLst/>
              </a:prstGeom>
              <a:solidFill>
                <a:srgbClr val="80FF80"/>
              </a:solidFill>
              <a:ln w="0">
                <a:solidFill>
                  <a:srgbClr val="80FF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9" name="Rectangle 114"/>
              <p:cNvSpPr>
                <a:spLocks noChangeArrowheads="1"/>
              </p:cNvSpPr>
              <p:nvPr/>
            </p:nvSpPr>
            <p:spPr bwMode="auto">
              <a:xfrm>
                <a:off x="2680" y="3482"/>
                <a:ext cx="47" cy="39"/>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0" name="Rectangle 115"/>
              <p:cNvSpPr>
                <a:spLocks noChangeArrowheads="1"/>
              </p:cNvSpPr>
              <p:nvPr/>
            </p:nvSpPr>
            <p:spPr bwMode="auto">
              <a:xfrm>
                <a:off x="2671" y="1665"/>
                <a:ext cx="46" cy="39"/>
              </a:xfrm>
              <a:prstGeom prst="rect">
                <a:avLst/>
              </a:prstGeom>
              <a:solidFill>
                <a:srgbClr val="80FF80"/>
              </a:solidFill>
              <a:ln w="0">
                <a:solidFill>
                  <a:srgbClr val="80FF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1" name="Rectangle 116"/>
              <p:cNvSpPr>
                <a:spLocks noChangeArrowheads="1"/>
              </p:cNvSpPr>
              <p:nvPr/>
            </p:nvSpPr>
            <p:spPr bwMode="auto">
              <a:xfrm>
                <a:off x="2648" y="1950"/>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2" name="Rectangle 117"/>
              <p:cNvSpPr>
                <a:spLocks noChangeArrowheads="1"/>
              </p:cNvSpPr>
              <p:nvPr/>
            </p:nvSpPr>
            <p:spPr bwMode="auto">
              <a:xfrm>
                <a:off x="2648" y="2786"/>
                <a:ext cx="46" cy="38"/>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3" name="Rectangle 118"/>
              <p:cNvSpPr>
                <a:spLocks noChangeArrowheads="1"/>
              </p:cNvSpPr>
              <p:nvPr/>
            </p:nvSpPr>
            <p:spPr bwMode="auto">
              <a:xfrm>
                <a:off x="2634" y="2728"/>
                <a:ext cx="46" cy="38"/>
              </a:xfrm>
              <a:prstGeom prst="rect">
                <a:avLst/>
              </a:prstGeom>
              <a:solidFill>
                <a:srgbClr val="FF9F00"/>
              </a:solidFill>
              <a:ln w="0">
                <a:solidFill>
                  <a:srgbClr val="FF9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4" name="Rectangle 119"/>
              <p:cNvSpPr>
                <a:spLocks noChangeArrowheads="1"/>
              </p:cNvSpPr>
              <p:nvPr/>
            </p:nvSpPr>
            <p:spPr bwMode="auto">
              <a:xfrm>
                <a:off x="2638" y="3453"/>
                <a:ext cx="46" cy="38"/>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5" name="Rectangle 120"/>
              <p:cNvSpPr>
                <a:spLocks noChangeArrowheads="1"/>
              </p:cNvSpPr>
              <p:nvPr/>
            </p:nvSpPr>
            <p:spPr bwMode="auto">
              <a:xfrm>
                <a:off x="2601" y="1793"/>
                <a:ext cx="47" cy="39"/>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6" name="Rectangle 121"/>
              <p:cNvSpPr>
                <a:spLocks noChangeArrowheads="1"/>
              </p:cNvSpPr>
              <p:nvPr/>
            </p:nvSpPr>
            <p:spPr bwMode="auto">
              <a:xfrm>
                <a:off x="2611" y="1974"/>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 name="Rectangle 122"/>
              <p:cNvSpPr>
                <a:spLocks noChangeArrowheads="1"/>
              </p:cNvSpPr>
              <p:nvPr/>
            </p:nvSpPr>
            <p:spPr bwMode="auto">
              <a:xfrm>
                <a:off x="2611" y="3430"/>
                <a:ext cx="46" cy="38"/>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 name="Rectangle 123"/>
              <p:cNvSpPr>
                <a:spLocks noChangeArrowheads="1"/>
              </p:cNvSpPr>
              <p:nvPr/>
            </p:nvSpPr>
            <p:spPr bwMode="auto">
              <a:xfrm>
                <a:off x="2592" y="2786"/>
                <a:ext cx="46"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 name="Rectangle 124"/>
              <p:cNvSpPr>
                <a:spLocks noChangeArrowheads="1"/>
              </p:cNvSpPr>
              <p:nvPr/>
            </p:nvSpPr>
            <p:spPr bwMode="auto">
              <a:xfrm>
                <a:off x="2587" y="1909"/>
                <a:ext cx="46" cy="39"/>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 name="Rectangle 125"/>
              <p:cNvSpPr>
                <a:spLocks noChangeArrowheads="1"/>
              </p:cNvSpPr>
              <p:nvPr/>
            </p:nvSpPr>
            <p:spPr bwMode="auto">
              <a:xfrm>
                <a:off x="2573" y="1857"/>
                <a:ext cx="47" cy="38"/>
              </a:xfrm>
              <a:prstGeom prst="rect">
                <a:avLst/>
              </a:prstGeom>
              <a:solidFill>
                <a:srgbClr val="FF9F00"/>
              </a:solidFill>
              <a:ln w="0">
                <a:solidFill>
                  <a:srgbClr val="FF9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 name="Rectangle 126"/>
              <p:cNvSpPr>
                <a:spLocks noChangeArrowheads="1"/>
              </p:cNvSpPr>
              <p:nvPr/>
            </p:nvSpPr>
            <p:spPr bwMode="auto">
              <a:xfrm>
                <a:off x="2567" y="1886"/>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2" name="Rectangle 127"/>
              <p:cNvSpPr>
                <a:spLocks noChangeArrowheads="1"/>
              </p:cNvSpPr>
              <p:nvPr/>
            </p:nvSpPr>
            <p:spPr bwMode="auto">
              <a:xfrm>
                <a:off x="2578" y="1974"/>
                <a:ext cx="46" cy="38"/>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3" name="Rectangle 128"/>
              <p:cNvSpPr>
                <a:spLocks noChangeArrowheads="1"/>
              </p:cNvSpPr>
              <p:nvPr/>
            </p:nvSpPr>
            <p:spPr bwMode="auto">
              <a:xfrm>
                <a:off x="2573" y="3396"/>
                <a:ext cx="47"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 name="Rectangle 129"/>
              <p:cNvSpPr>
                <a:spLocks noChangeArrowheads="1"/>
              </p:cNvSpPr>
              <p:nvPr/>
            </p:nvSpPr>
            <p:spPr bwMode="auto">
              <a:xfrm>
                <a:off x="2559" y="1933"/>
                <a:ext cx="46" cy="38"/>
              </a:xfrm>
              <a:prstGeom prst="rect">
                <a:avLst/>
              </a:prstGeom>
              <a:solidFill>
                <a:srgbClr val="FFCF00"/>
              </a:solidFill>
              <a:ln w="0">
                <a:solidFill>
                  <a:srgbClr val="FFC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5" name="Rectangle 130"/>
              <p:cNvSpPr>
                <a:spLocks noChangeArrowheads="1"/>
              </p:cNvSpPr>
              <p:nvPr/>
            </p:nvSpPr>
            <p:spPr bwMode="auto">
              <a:xfrm>
                <a:off x="2559" y="1945"/>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6" name="Rectangle 131"/>
              <p:cNvSpPr>
                <a:spLocks noChangeArrowheads="1"/>
              </p:cNvSpPr>
              <p:nvPr/>
            </p:nvSpPr>
            <p:spPr bwMode="auto">
              <a:xfrm>
                <a:off x="2559" y="2037"/>
                <a:ext cx="46" cy="39"/>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 name="Rectangle 132"/>
              <p:cNvSpPr>
                <a:spLocks noChangeArrowheads="1"/>
              </p:cNvSpPr>
              <p:nvPr/>
            </p:nvSpPr>
            <p:spPr bwMode="auto">
              <a:xfrm>
                <a:off x="2559" y="2733"/>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 name="Rectangle 133"/>
              <p:cNvSpPr>
                <a:spLocks noChangeArrowheads="1"/>
              </p:cNvSpPr>
              <p:nvPr/>
            </p:nvSpPr>
            <p:spPr bwMode="auto">
              <a:xfrm>
                <a:off x="2554" y="1962"/>
                <a:ext cx="46" cy="38"/>
              </a:xfrm>
              <a:prstGeom prst="rect">
                <a:avLst/>
              </a:prstGeom>
              <a:solidFill>
                <a:srgbClr val="EF0000"/>
              </a:solidFill>
              <a:ln w="0">
                <a:solidFill>
                  <a:srgbClr val="E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 name="Rectangle 134"/>
              <p:cNvSpPr>
                <a:spLocks noChangeArrowheads="1"/>
              </p:cNvSpPr>
              <p:nvPr/>
            </p:nvSpPr>
            <p:spPr bwMode="auto">
              <a:xfrm>
                <a:off x="2554" y="1979"/>
                <a:ext cx="46" cy="38"/>
              </a:xfrm>
              <a:prstGeom prst="rect">
                <a:avLst/>
              </a:prstGeom>
              <a:solidFill>
                <a:srgbClr val="FF3000"/>
              </a:solidFill>
              <a:ln w="0">
                <a:solidFill>
                  <a:srgbClr val="FF3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 name="Rectangle 135"/>
              <p:cNvSpPr>
                <a:spLocks noChangeArrowheads="1"/>
              </p:cNvSpPr>
              <p:nvPr/>
            </p:nvSpPr>
            <p:spPr bwMode="auto">
              <a:xfrm>
                <a:off x="2539" y="1916"/>
                <a:ext cx="46" cy="39"/>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1" name="Rectangle 136"/>
              <p:cNvSpPr>
                <a:spLocks noChangeArrowheads="1"/>
              </p:cNvSpPr>
              <p:nvPr/>
            </p:nvSpPr>
            <p:spPr bwMode="auto">
              <a:xfrm>
                <a:off x="2544" y="1985"/>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2" name="Rectangle 137"/>
              <p:cNvSpPr>
                <a:spLocks noChangeArrowheads="1"/>
              </p:cNvSpPr>
              <p:nvPr/>
            </p:nvSpPr>
            <p:spPr bwMode="auto">
              <a:xfrm>
                <a:off x="2534" y="2089"/>
                <a:ext cx="47" cy="38"/>
              </a:xfrm>
              <a:prstGeom prst="rect">
                <a:avLst/>
              </a:prstGeom>
              <a:solidFill>
                <a:srgbClr val="EFFF10"/>
              </a:solidFill>
              <a:ln w="0">
                <a:solidFill>
                  <a:srgbClr val="EFFF1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 name="Rectangle 138"/>
              <p:cNvSpPr>
                <a:spLocks noChangeArrowheads="1"/>
              </p:cNvSpPr>
              <p:nvPr/>
            </p:nvSpPr>
            <p:spPr bwMode="auto">
              <a:xfrm>
                <a:off x="2526" y="1991"/>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 name="Rectangle 139"/>
              <p:cNvSpPr>
                <a:spLocks noChangeArrowheads="1"/>
              </p:cNvSpPr>
              <p:nvPr/>
            </p:nvSpPr>
            <p:spPr bwMode="auto">
              <a:xfrm>
                <a:off x="2531" y="2768"/>
                <a:ext cx="46" cy="39"/>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 name="Rectangle 140"/>
              <p:cNvSpPr>
                <a:spLocks noChangeArrowheads="1"/>
              </p:cNvSpPr>
              <p:nvPr/>
            </p:nvSpPr>
            <p:spPr bwMode="auto">
              <a:xfrm>
                <a:off x="2511" y="2043"/>
                <a:ext cx="47" cy="39"/>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6" name="Rectangle 141"/>
              <p:cNvSpPr>
                <a:spLocks noChangeArrowheads="1"/>
              </p:cNvSpPr>
              <p:nvPr/>
            </p:nvSpPr>
            <p:spPr bwMode="auto">
              <a:xfrm>
                <a:off x="2511" y="2135"/>
                <a:ext cx="47" cy="39"/>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7" name="Rectangle 142"/>
              <p:cNvSpPr>
                <a:spLocks noChangeArrowheads="1"/>
              </p:cNvSpPr>
              <p:nvPr/>
            </p:nvSpPr>
            <p:spPr bwMode="auto">
              <a:xfrm>
                <a:off x="2508" y="2728"/>
                <a:ext cx="46" cy="38"/>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8" name="Rectangle 143"/>
              <p:cNvSpPr>
                <a:spLocks noChangeArrowheads="1"/>
              </p:cNvSpPr>
              <p:nvPr/>
            </p:nvSpPr>
            <p:spPr bwMode="auto">
              <a:xfrm>
                <a:off x="2498" y="1892"/>
                <a:ext cx="46" cy="39"/>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9" name="Rectangle 144"/>
              <p:cNvSpPr>
                <a:spLocks noChangeArrowheads="1"/>
              </p:cNvSpPr>
              <p:nvPr/>
            </p:nvSpPr>
            <p:spPr bwMode="auto">
              <a:xfrm>
                <a:off x="2498" y="1916"/>
                <a:ext cx="46" cy="39"/>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0" name="Rectangle 145"/>
              <p:cNvSpPr>
                <a:spLocks noChangeArrowheads="1"/>
              </p:cNvSpPr>
              <p:nvPr/>
            </p:nvSpPr>
            <p:spPr bwMode="auto">
              <a:xfrm>
                <a:off x="2498" y="2084"/>
                <a:ext cx="46" cy="38"/>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1" name="Rectangle 146"/>
              <p:cNvSpPr>
                <a:spLocks noChangeArrowheads="1"/>
              </p:cNvSpPr>
              <p:nvPr/>
            </p:nvSpPr>
            <p:spPr bwMode="auto">
              <a:xfrm>
                <a:off x="2488" y="2049"/>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2" name="Rectangle 147"/>
              <p:cNvSpPr>
                <a:spLocks noChangeArrowheads="1"/>
              </p:cNvSpPr>
              <p:nvPr/>
            </p:nvSpPr>
            <p:spPr bwMode="auto">
              <a:xfrm>
                <a:off x="2488" y="2183"/>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3" name="Rectangle 148"/>
              <p:cNvSpPr>
                <a:spLocks noChangeArrowheads="1"/>
              </p:cNvSpPr>
              <p:nvPr/>
            </p:nvSpPr>
            <p:spPr bwMode="auto">
              <a:xfrm>
                <a:off x="2470" y="2096"/>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 name="Rectangle 149"/>
              <p:cNvSpPr>
                <a:spLocks noChangeArrowheads="1"/>
              </p:cNvSpPr>
              <p:nvPr/>
            </p:nvSpPr>
            <p:spPr bwMode="auto">
              <a:xfrm>
                <a:off x="2475" y="2130"/>
                <a:ext cx="46" cy="38"/>
              </a:xfrm>
              <a:prstGeom prst="rect">
                <a:avLst/>
              </a:prstGeom>
              <a:solidFill>
                <a:srgbClr val="FF8000"/>
              </a:solidFill>
              <a:ln w="0">
                <a:solidFill>
                  <a:srgbClr val="FF8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 name="Rectangle 150"/>
              <p:cNvSpPr>
                <a:spLocks noChangeArrowheads="1"/>
              </p:cNvSpPr>
              <p:nvPr/>
            </p:nvSpPr>
            <p:spPr bwMode="auto">
              <a:xfrm>
                <a:off x="2475" y="2751"/>
                <a:ext cx="46" cy="39"/>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6" name="Rectangle 151"/>
              <p:cNvSpPr>
                <a:spLocks noChangeArrowheads="1"/>
              </p:cNvSpPr>
              <p:nvPr/>
            </p:nvSpPr>
            <p:spPr bwMode="auto">
              <a:xfrm>
                <a:off x="2475" y="3377"/>
                <a:ext cx="46" cy="39"/>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7" name="Rectangle 152"/>
              <p:cNvSpPr>
                <a:spLocks noChangeArrowheads="1"/>
              </p:cNvSpPr>
              <p:nvPr/>
            </p:nvSpPr>
            <p:spPr bwMode="auto">
              <a:xfrm>
                <a:off x="2455" y="1875"/>
                <a:ext cx="47"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 name="Rectangle 153"/>
              <p:cNvSpPr>
                <a:spLocks noChangeArrowheads="1"/>
              </p:cNvSpPr>
              <p:nvPr/>
            </p:nvSpPr>
            <p:spPr bwMode="auto">
              <a:xfrm>
                <a:off x="2455" y="2124"/>
                <a:ext cx="47" cy="38"/>
              </a:xfrm>
              <a:prstGeom prst="rect">
                <a:avLst/>
              </a:prstGeom>
              <a:solidFill>
                <a:srgbClr val="FF2000"/>
              </a:solidFill>
              <a:ln w="0">
                <a:solidFill>
                  <a:srgbClr val="FF2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9" name="Rectangle 154"/>
              <p:cNvSpPr>
                <a:spLocks noChangeArrowheads="1"/>
              </p:cNvSpPr>
              <p:nvPr/>
            </p:nvSpPr>
            <p:spPr bwMode="auto">
              <a:xfrm>
                <a:off x="2446" y="2281"/>
                <a:ext cx="46" cy="39"/>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0" name="Rectangle 155"/>
              <p:cNvSpPr>
                <a:spLocks noChangeArrowheads="1"/>
              </p:cNvSpPr>
              <p:nvPr/>
            </p:nvSpPr>
            <p:spPr bwMode="auto">
              <a:xfrm>
                <a:off x="2441" y="2165"/>
                <a:ext cx="46" cy="39"/>
              </a:xfrm>
              <a:prstGeom prst="rect">
                <a:avLst/>
              </a:prstGeom>
              <a:solidFill>
                <a:srgbClr val="FF1000"/>
              </a:solidFill>
              <a:ln w="0">
                <a:solidFill>
                  <a:srgbClr val="FF1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1" name="Rectangle 156"/>
              <p:cNvSpPr>
                <a:spLocks noChangeArrowheads="1"/>
              </p:cNvSpPr>
              <p:nvPr/>
            </p:nvSpPr>
            <p:spPr bwMode="auto">
              <a:xfrm>
                <a:off x="2441" y="2664"/>
                <a:ext cx="46" cy="38"/>
              </a:xfrm>
              <a:prstGeom prst="rect">
                <a:avLst/>
              </a:prstGeom>
              <a:solidFill>
                <a:srgbClr val="BF0000"/>
              </a:solidFill>
              <a:ln w="0">
                <a:solidFill>
                  <a:srgbClr val="B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2" name="Rectangle 157"/>
              <p:cNvSpPr>
                <a:spLocks noChangeArrowheads="1"/>
              </p:cNvSpPr>
              <p:nvPr/>
            </p:nvSpPr>
            <p:spPr bwMode="auto">
              <a:xfrm>
                <a:off x="2433" y="2334"/>
                <a:ext cx="47"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3" name="Rectangle 158"/>
              <p:cNvSpPr>
                <a:spLocks noChangeArrowheads="1"/>
              </p:cNvSpPr>
              <p:nvPr/>
            </p:nvSpPr>
            <p:spPr bwMode="auto">
              <a:xfrm>
                <a:off x="2433" y="2687"/>
                <a:ext cx="47"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4" name="Rectangle 159"/>
              <p:cNvSpPr>
                <a:spLocks noChangeArrowheads="1"/>
              </p:cNvSpPr>
              <p:nvPr/>
            </p:nvSpPr>
            <p:spPr bwMode="auto">
              <a:xfrm>
                <a:off x="2414" y="1863"/>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5" name="Rectangle 160"/>
              <p:cNvSpPr>
                <a:spLocks noChangeArrowheads="1"/>
              </p:cNvSpPr>
              <p:nvPr/>
            </p:nvSpPr>
            <p:spPr bwMode="auto">
              <a:xfrm>
                <a:off x="2424" y="2235"/>
                <a:ext cx="46" cy="38"/>
              </a:xfrm>
              <a:prstGeom prst="rect">
                <a:avLst/>
              </a:prstGeom>
              <a:solidFill>
                <a:srgbClr val="FFCF00"/>
              </a:solidFill>
              <a:ln w="0">
                <a:solidFill>
                  <a:srgbClr val="FFC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6" name="Rectangle 161"/>
              <p:cNvSpPr>
                <a:spLocks noChangeArrowheads="1"/>
              </p:cNvSpPr>
              <p:nvPr/>
            </p:nvSpPr>
            <p:spPr bwMode="auto">
              <a:xfrm>
                <a:off x="2414" y="2728"/>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7" name="Rectangle 162"/>
              <p:cNvSpPr>
                <a:spLocks noChangeArrowheads="1"/>
              </p:cNvSpPr>
              <p:nvPr/>
            </p:nvSpPr>
            <p:spPr bwMode="auto">
              <a:xfrm>
                <a:off x="2414" y="3338"/>
                <a:ext cx="46"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8" name="Rectangle 163"/>
              <p:cNvSpPr>
                <a:spLocks noChangeArrowheads="1"/>
              </p:cNvSpPr>
              <p:nvPr/>
            </p:nvSpPr>
            <p:spPr bwMode="auto">
              <a:xfrm>
                <a:off x="2414" y="3360"/>
                <a:ext cx="46" cy="39"/>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9" name="Rectangle 164"/>
              <p:cNvSpPr>
                <a:spLocks noChangeArrowheads="1"/>
              </p:cNvSpPr>
              <p:nvPr/>
            </p:nvSpPr>
            <p:spPr bwMode="auto">
              <a:xfrm>
                <a:off x="2404" y="2246"/>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0" name="Rectangle 165"/>
              <p:cNvSpPr>
                <a:spLocks noChangeArrowheads="1"/>
              </p:cNvSpPr>
              <p:nvPr/>
            </p:nvSpPr>
            <p:spPr bwMode="auto">
              <a:xfrm>
                <a:off x="2395" y="2293"/>
                <a:ext cx="46"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 name="Rectangle 166"/>
              <p:cNvSpPr>
                <a:spLocks noChangeArrowheads="1"/>
              </p:cNvSpPr>
              <p:nvPr/>
            </p:nvSpPr>
            <p:spPr bwMode="auto">
              <a:xfrm>
                <a:off x="2399" y="2380"/>
                <a:ext cx="47" cy="38"/>
              </a:xfrm>
              <a:prstGeom prst="rect">
                <a:avLst/>
              </a:prstGeom>
              <a:solidFill>
                <a:srgbClr val="FF8F00"/>
              </a:solidFill>
              <a:ln w="0">
                <a:solidFill>
                  <a:srgbClr val="FF8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2" name="Rectangle 167"/>
              <p:cNvSpPr>
                <a:spLocks noChangeArrowheads="1"/>
              </p:cNvSpPr>
              <p:nvPr/>
            </p:nvSpPr>
            <p:spPr bwMode="auto">
              <a:xfrm>
                <a:off x="2381" y="1846"/>
                <a:ext cx="46" cy="38"/>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3" name="Rectangle 168"/>
              <p:cNvSpPr>
                <a:spLocks noChangeArrowheads="1"/>
              </p:cNvSpPr>
              <p:nvPr/>
            </p:nvSpPr>
            <p:spPr bwMode="auto">
              <a:xfrm>
                <a:off x="2381" y="2334"/>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4" name="Rectangle 169"/>
              <p:cNvSpPr>
                <a:spLocks noChangeArrowheads="1"/>
              </p:cNvSpPr>
              <p:nvPr/>
            </p:nvSpPr>
            <p:spPr bwMode="auto">
              <a:xfrm>
                <a:off x="2390" y="2670"/>
                <a:ext cx="46"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5" name="Rectangle 170"/>
              <p:cNvSpPr>
                <a:spLocks noChangeArrowheads="1"/>
              </p:cNvSpPr>
              <p:nvPr/>
            </p:nvSpPr>
            <p:spPr bwMode="auto">
              <a:xfrm>
                <a:off x="2371" y="2339"/>
                <a:ext cx="47" cy="38"/>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6" name="Rectangle 171"/>
              <p:cNvSpPr>
                <a:spLocks noChangeArrowheads="1"/>
              </p:cNvSpPr>
              <p:nvPr/>
            </p:nvSpPr>
            <p:spPr bwMode="auto">
              <a:xfrm>
                <a:off x="2376" y="2433"/>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7" name="Rectangle 172"/>
              <p:cNvSpPr>
                <a:spLocks noChangeArrowheads="1"/>
              </p:cNvSpPr>
              <p:nvPr/>
            </p:nvSpPr>
            <p:spPr bwMode="auto">
              <a:xfrm>
                <a:off x="2358" y="2380"/>
                <a:ext cx="46" cy="38"/>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8" name="Rectangle 173"/>
              <p:cNvSpPr>
                <a:spLocks noChangeArrowheads="1"/>
              </p:cNvSpPr>
              <p:nvPr/>
            </p:nvSpPr>
            <p:spPr bwMode="auto">
              <a:xfrm>
                <a:off x="2362" y="2682"/>
                <a:ext cx="46" cy="38"/>
              </a:xfrm>
              <a:prstGeom prst="rect">
                <a:avLst/>
              </a:prstGeom>
              <a:solidFill>
                <a:srgbClr val="800000"/>
              </a:solidFill>
              <a:ln w="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9" name="Rectangle 174"/>
              <p:cNvSpPr>
                <a:spLocks noChangeArrowheads="1"/>
              </p:cNvSpPr>
              <p:nvPr/>
            </p:nvSpPr>
            <p:spPr bwMode="auto">
              <a:xfrm>
                <a:off x="2362" y="2705"/>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0" name="Rectangle 175"/>
              <p:cNvSpPr>
                <a:spLocks noChangeArrowheads="1"/>
              </p:cNvSpPr>
              <p:nvPr/>
            </p:nvSpPr>
            <p:spPr bwMode="auto">
              <a:xfrm>
                <a:off x="2353" y="2479"/>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1" name="Rectangle 176"/>
              <p:cNvSpPr>
                <a:spLocks noChangeArrowheads="1"/>
              </p:cNvSpPr>
              <p:nvPr/>
            </p:nvSpPr>
            <p:spPr bwMode="auto">
              <a:xfrm>
                <a:off x="2339" y="2651"/>
                <a:ext cx="46" cy="39"/>
              </a:xfrm>
              <a:prstGeom prst="rect">
                <a:avLst/>
              </a:prstGeom>
              <a:solidFill>
                <a:srgbClr val="EF0000"/>
              </a:solidFill>
              <a:ln w="0">
                <a:solidFill>
                  <a:srgbClr val="E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2" name="Rectangle 177"/>
              <p:cNvSpPr>
                <a:spLocks noChangeArrowheads="1"/>
              </p:cNvSpPr>
              <p:nvPr/>
            </p:nvSpPr>
            <p:spPr bwMode="auto">
              <a:xfrm>
                <a:off x="2330" y="2433"/>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3" name="Rectangle 178"/>
              <p:cNvSpPr>
                <a:spLocks noChangeArrowheads="1"/>
              </p:cNvSpPr>
              <p:nvPr/>
            </p:nvSpPr>
            <p:spPr bwMode="auto">
              <a:xfrm>
                <a:off x="2315" y="2473"/>
                <a:ext cx="47" cy="38"/>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4" name="Rectangle 179"/>
              <p:cNvSpPr>
                <a:spLocks noChangeArrowheads="1"/>
              </p:cNvSpPr>
              <p:nvPr/>
            </p:nvSpPr>
            <p:spPr bwMode="auto">
              <a:xfrm>
                <a:off x="2315" y="2612"/>
                <a:ext cx="47"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5" name="Rectangle 180"/>
              <p:cNvSpPr>
                <a:spLocks noChangeArrowheads="1"/>
              </p:cNvSpPr>
              <p:nvPr/>
            </p:nvSpPr>
            <p:spPr bwMode="auto">
              <a:xfrm>
                <a:off x="2315" y="2693"/>
                <a:ext cx="47"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6" name="Rectangle 181"/>
              <p:cNvSpPr>
                <a:spLocks noChangeArrowheads="1"/>
              </p:cNvSpPr>
              <p:nvPr/>
            </p:nvSpPr>
            <p:spPr bwMode="auto">
              <a:xfrm>
                <a:off x="2311" y="2548"/>
                <a:ext cx="46" cy="38"/>
              </a:xfrm>
              <a:prstGeom prst="rect">
                <a:avLst/>
              </a:prstGeom>
              <a:solidFill>
                <a:srgbClr val="FF1000"/>
              </a:solidFill>
              <a:ln w="0">
                <a:solidFill>
                  <a:srgbClr val="FF1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7" name="Rectangle 182"/>
              <p:cNvSpPr>
                <a:spLocks noChangeArrowheads="1"/>
              </p:cNvSpPr>
              <p:nvPr/>
            </p:nvSpPr>
            <p:spPr bwMode="auto">
              <a:xfrm>
                <a:off x="2311" y="3291"/>
                <a:ext cx="46" cy="38"/>
              </a:xfrm>
              <a:prstGeom prst="rect">
                <a:avLst/>
              </a:prstGeom>
              <a:solidFill>
                <a:srgbClr val="0070FF"/>
              </a:solidFill>
              <a:ln w="0">
                <a:solidFill>
                  <a:srgbClr val="007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8" name="Rectangle 183"/>
              <p:cNvSpPr>
                <a:spLocks noChangeArrowheads="1"/>
              </p:cNvSpPr>
              <p:nvPr/>
            </p:nvSpPr>
            <p:spPr bwMode="auto">
              <a:xfrm>
                <a:off x="2301" y="1823"/>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9" name="Rectangle 184"/>
              <p:cNvSpPr>
                <a:spLocks noChangeArrowheads="1"/>
              </p:cNvSpPr>
              <p:nvPr/>
            </p:nvSpPr>
            <p:spPr bwMode="auto">
              <a:xfrm>
                <a:off x="2296" y="2512"/>
                <a:ext cx="46" cy="39"/>
              </a:xfrm>
              <a:prstGeom prst="rect">
                <a:avLst/>
              </a:prstGeom>
              <a:solidFill>
                <a:srgbClr val="FF2000"/>
              </a:solidFill>
              <a:ln w="0">
                <a:solidFill>
                  <a:srgbClr val="FF2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0" name="Rectangle 185"/>
              <p:cNvSpPr>
                <a:spLocks noChangeArrowheads="1"/>
              </p:cNvSpPr>
              <p:nvPr/>
            </p:nvSpPr>
            <p:spPr bwMode="auto">
              <a:xfrm>
                <a:off x="2291" y="2519"/>
                <a:ext cx="46" cy="39"/>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1" name="Rectangle 186"/>
              <p:cNvSpPr>
                <a:spLocks noChangeArrowheads="1"/>
              </p:cNvSpPr>
              <p:nvPr/>
            </p:nvSpPr>
            <p:spPr bwMode="auto">
              <a:xfrm>
                <a:off x="2301" y="2646"/>
                <a:ext cx="46" cy="39"/>
              </a:xfrm>
              <a:prstGeom prst="rect">
                <a:avLst/>
              </a:prstGeom>
              <a:solidFill>
                <a:srgbClr val="FF9F00"/>
              </a:solidFill>
              <a:ln w="0">
                <a:solidFill>
                  <a:srgbClr val="FF9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2" name="Rectangle 187"/>
              <p:cNvSpPr>
                <a:spLocks noChangeArrowheads="1"/>
              </p:cNvSpPr>
              <p:nvPr/>
            </p:nvSpPr>
            <p:spPr bwMode="auto">
              <a:xfrm>
                <a:off x="2281" y="2555"/>
                <a:ext cx="47"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3" name="Rectangle 188"/>
              <p:cNvSpPr>
                <a:spLocks noChangeArrowheads="1"/>
              </p:cNvSpPr>
              <p:nvPr/>
            </p:nvSpPr>
            <p:spPr bwMode="auto">
              <a:xfrm>
                <a:off x="2273" y="2577"/>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4" name="Rectangle 189"/>
              <p:cNvSpPr>
                <a:spLocks noChangeArrowheads="1"/>
              </p:cNvSpPr>
              <p:nvPr/>
            </p:nvSpPr>
            <p:spPr bwMode="auto">
              <a:xfrm>
                <a:off x="2278" y="2629"/>
                <a:ext cx="46" cy="39"/>
              </a:xfrm>
              <a:prstGeom prst="rect">
                <a:avLst/>
              </a:prstGeom>
              <a:solidFill>
                <a:srgbClr val="FF0000"/>
              </a:solidFill>
              <a:ln w="0">
                <a:solidFill>
                  <a:srgbClr val="F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5" name="Rectangle 190"/>
              <p:cNvSpPr>
                <a:spLocks noChangeArrowheads="1"/>
              </p:cNvSpPr>
              <p:nvPr/>
            </p:nvSpPr>
            <p:spPr bwMode="auto">
              <a:xfrm>
                <a:off x="2263" y="2577"/>
                <a:ext cx="46" cy="38"/>
              </a:xfrm>
              <a:prstGeom prst="rect">
                <a:avLst/>
              </a:prstGeom>
              <a:solidFill>
                <a:srgbClr val="CF0000"/>
              </a:solidFill>
              <a:ln w="0">
                <a:solidFill>
                  <a:srgbClr val="C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6" name="Rectangle 191"/>
              <p:cNvSpPr>
                <a:spLocks noChangeArrowheads="1"/>
              </p:cNvSpPr>
              <p:nvPr/>
            </p:nvSpPr>
            <p:spPr bwMode="auto">
              <a:xfrm>
                <a:off x="2263" y="2589"/>
                <a:ext cx="46" cy="38"/>
              </a:xfrm>
              <a:prstGeom prst="rect">
                <a:avLst/>
              </a:prstGeom>
              <a:solidFill>
                <a:srgbClr val="FF3000"/>
              </a:solidFill>
              <a:ln w="0">
                <a:solidFill>
                  <a:srgbClr val="FF3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7" name="Rectangle 192"/>
              <p:cNvSpPr>
                <a:spLocks noChangeArrowheads="1"/>
              </p:cNvSpPr>
              <p:nvPr/>
            </p:nvSpPr>
            <p:spPr bwMode="auto">
              <a:xfrm>
                <a:off x="2258" y="2618"/>
                <a:ext cx="46" cy="39"/>
              </a:xfrm>
              <a:prstGeom prst="rect">
                <a:avLst/>
              </a:prstGeom>
              <a:solidFill>
                <a:srgbClr val="9F0000"/>
              </a:solidFill>
              <a:ln w="0">
                <a:solidFill>
                  <a:srgbClr val="9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8" name="Rectangle 193"/>
              <p:cNvSpPr>
                <a:spLocks noChangeArrowheads="1"/>
              </p:cNvSpPr>
              <p:nvPr/>
            </p:nvSpPr>
            <p:spPr bwMode="auto">
              <a:xfrm>
                <a:off x="2258" y="2641"/>
                <a:ext cx="46" cy="39"/>
              </a:xfrm>
              <a:prstGeom prst="rect">
                <a:avLst/>
              </a:prstGeom>
              <a:solidFill>
                <a:srgbClr val="9F0000"/>
              </a:solidFill>
              <a:ln w="0">
                <a:solidFill>
                  <a:srgbClr val="9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9" name="Rectangle 194"/>
              <p:cNvSpPr>
                <a:spLocks noChangeArrowheads="1"/>
              </p:cNvSpPr>
              <p:nvPr/>
            </p:nvSpPr>
            <p:spPr bwMode="auto">
              <a:xfrm>
                <a:off x="2250" y="2589"/>
                <a:ext cx="46" cy="38"/>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0" name="Rectangle 195"/>
              <p:cNvSpPr>
                <a:spLocks noChangeArrowheads="1"/>
              </p:cNvSpPr>
              <p:nvPr/>
            </p:nvSpPr>
            <p:spPr bwMode="auto">
              <a:xfrm>
                <a:off x="2166" y="2566"/>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1" name="Rectangle 196"/>
              <p:cNvSpPr>
                <a:spLocks noChangeArrowheads="1"/>
              </p:cNvSpPr>
              <p:nvPr/>
            </p:nvSpPr>
            <p:spPr bwMode="auto">
              <a:xfrm>
                <a:off x="2105" y="2543"/>
                <a:ext cx="46" cy="38"/>
              </a:xfrm>
              <a:prstGeom prst="rect">
                <a:avLst/>
              </a:prstGeom>
              <a:solidFill>
                <a:srgbClr val="FF8F00"/>
              </a:solidFill>
              <a:ln w="0">
                <a:solidFill>
                  <a:srgbClr val="FF8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2" name="Rectangle 197"/>
              <p:cNvSpPr>
                <a:spLocks noChangeArrowheads="1"/>
              </p:cNvSpPr>
              <p:nvPr/>
            </p:nvSpPr>
            <p:spPr bwMode="auto">
              <a:xfrm>
                <a:off x="2095" y="2577"/>
                <a:ext cx="46"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3" name="Rectangle 198"/>
              <p:cNvSpPr>
                <a:spLocks noChangeArrowheads="1"/>
              </p:cNvSpPr>
              <p:nvPr/>
            </p:nvSpPr>
            <p:spPr bwMode="auto">
              <a:xfrm>
                <a:off x="2086" y="3012"/>
                <a:ext cx="46" cy="39"/>
              </a:xfrm>
              <a:prstGeom prst="rect">
                <a:avLst/>
              </a:prstGeom>
              <a:solidFill>
                <a:srgbClr val="0080FF"/>
              </a:solidFill>
              <a:ln w="0">
                <a:solidFill>
                  <a:srgbClr val="008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4" name="Rectangle 199"/>
              <p:cNvSpPr>
                <a:spLocks noChangeArrowheads="1"/>
              </p:cNvSpPr>
              <p:nvPr/>
            </p:nvSpPr>
            <p:spPr bwMode="auto">
              <a:xfrm>
                <a:off x="2049" y="2519"/>
                <a:ext cx="46" cy="39"/>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5" name="Rectangle 200"/>
              <p:cNvSpPr>
                <a:spLocks noChangeArrowheads="1"/>
              </p:cNvSpPr>
              <p:nvPr/>
            </p:nvSpPr>
            <p:spPr bwMode="auto">
              <a:xfrm>
                <a:off x="2039" y="3170"/>
                <a:ext cx="47" cy="38"/>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6" name="Rectangle 201"/>
              <p:cNvSpPr>
                <a:spLocks noChangeArrowheads="1"/>
              </p:cNvSpPr>
              <p:nvPr/>
            </p:nvSpPr>
            <p:spPr bwMode="auto">
              <a:xfrm>
                <a:off x="2034" y="3030"/>
                <a:ext cx="47"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7" name="Rectangle 202"/>
              <p:cNvSpPr>
                <a:spLocks noChangeArrowheads="1"/>
              </p:cNvSpPr>
              <p:nvPr/>
            </p:nvSpPr>
            <p:spPr bwMode="auto">
              <a:xfrm>
                <a:off x="2030" y="3088"/>
                <a:ext cx="46" cy="38"/>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8" name="Rectangle 203"/>
              <p:cNvSpPr>
                <a:spLocks noChangeArrowheads="1"/>
              </p:cNvSpPr>
              <p:nvPr/>
            </p:nvSpPr>
            <p:spPr bwMode="auto">
              <a:xfrm>
                <a:off x="1974" y="2524"/>
                <a:ext cx="46" cy="39"/>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 name="Rectangle 204"/>
              <p:cNvSpPr>
                <a:spLocks noChangeArrowheads="1"/>
              </p:cNvSpPr>
              <p:nvPr/>
            </p:nvSpPr>
            <p:spPr bwMode="auto">
              <a:xfrm>
                <a:off x="1954" y="2490"/>
                <a:ext cx="46" cy="38"/>
              </a:xfrm>
              <a:prstGeom prst="rect">
                <a:avLst/>
              </a:prstGeom>
              <a:solidFill>
                <a:srgbClr val="FF2000"/>
              </a:solidFill>
              <a:ln w="0">
                <a:solidFill>
                  <a:srgbClr val="FF2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0" name="Rectangle 205"/>
              <p:cNvSpPr>
                <a:spLocks noChangeArrowheads="1"/>
              </p:cNvSpPr>
              <p:nvPr/>
            </p:nvSpPr>
            <p:spPr bwMode="auto">
              <a:xfrm>
                <a:off x="1913" y="2467"/>
                <a:ext cx="46" cy="38"/>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1" name="Line 14"/>
              <p:cNvSpPr>
                <a:spLocks noChangeShapeType="1"/>
              </p:cNvSpPr>
              <p:nvPr/>
            </p:nvSpPr>
            <p:spPr bwMode="auto">
              <a:xfrm flipV="1">
                <a:off x="1069" y="1022"/>
                <a:ext cx="1" cy="2675"/>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8" name="Rectangle 207"/>
            <p:cNvSpPr>
              <a:spLocks noChangeArrowheads="1"/>
            </p:cNvSpPr>
            <p:nvPr/>
          </p:nvSpPr>
          <p:spPr bwMode="auto">
            <a:xfrm>
              <a:off x="1913" y="3192"/>
              <a:ext cx="46" cy="38"/>
            </a:xfrm>
            <a:prstGeom prst="rect">
              <a:avLst/>
            </a:prstGeom>
            <a:solidFill>
              <a:srgbClr val="0070FF"/>
            </a:solidFill>
            <a:ln w="0">
              <a:solidFill>
                <a:srgbClr val="007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208"/>
            <p:cNvSpPr>
              <a:spLocks noChangeArrowheads="1"/>
            </p:cNvSpPr>
            <p:nvPr/>
          </p:nvSpPr>
          <p:spPr bwMode="auto">
            <a:xfrm>
              <a:off x="1899" y="2507"/>
              <a:ext cx="47" cy="39"/>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209"/>
            <p:cNvSpPr>
              <a:spLocks noChangeArrowheads="1"/>
            </p:cNvSpPr>
            <p:nvPr/>
          </p:nvSpPr>
          <p:spPr bwMode="auto">
            <a:xfrm>
              <a:off x="1880" y="2473"/>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210"/>
            <p:cNvSpPr>
              <a:spLocks noChangeArrowheads="1"/>
            </p:cNvSpPr>
            <p:nvPr/>
          </p:nvSpPr>
          <p:spPr bwMode="auto">
            <a:xfrm>
              <a:off x="1880" y="3117"/>
              <a:ext cx="46" cy="39"/>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211"/>
            <p:cNvSpPr>
              <a:spLocks noChangeArrowheads="1"/>
            </p:cNvSpPr>
            <p:nvPr/>
          </p:nvSpPr>
          <p:spPr bwMode="auto">
            <a:xfrm>
              <a:off x="1856" y="2449"/>
              <a:ext cx="46"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212"/>
            <p:cNvSpPr>
              <a:spLocks noChangeArrowheads="1"/>
            </p:cNvSpPr>
            <p:nvPr/>
          </p:nvSpPr>
          <p:spPr bwMode="auto">
            <a:xfrm>
              <a:off x="1773" y="2467"/>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213"/>
            <p:cNvSpPr>
              <a:spLocks noChangeArrowheads="1"/>
            </p:cNvSpPr>
            <p:nvPr/>
          </p:nvSpPr>
          <p:spPr bwMode="auto">
            <a:xfrm>
              <a:off x="1750" y="2408"/>
              <a:ext cx="46" cy="39"/>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214"/>
            <p:cNvSpPr>
              <a:spLocks noChangeArrowheads="1"/>
            </p:cNvSpPr>
            <p:nvPr/>
          </p:nvSpPr>
          <p:spPr bwMode="auto">
            <a:xfrm>
              <a:off x="1740" y="2416"/>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215"/>
            <p:cNvSpPr>
              <a:spLocks noChangeArrowheads="1"/>
            </p:cNvSpPr>
            <p:nvPr/>
          </p:nvSpPr>
          <p:spPr bwMode="auto">
            <a:xfrm>
              <a:off x="1712" y="2397"/>
              <a:ext cx="46" cy="39"/>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216"/>
            <p:cNvSpPr>
              <a:spLocks noChangeArrowheads="1"/>
            </p:cNvSpPr>
            <p:nvPr/>
          </p:nvSpPr>
          <p:spPr bwMode="auto">
            <a:xfrm>
              <a:off x="1707" y="2444"/>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217"/>
            <p:cNvSpPr>
              <a:spLocks noChangeArrowheads="1"/>
            </p:cNvSpPr>
            <p:nvPr/>
          </p:nvSpPr>
          <p:spPr bwMode="auto">
            <a:xfrm>
              <a:off x="1674" y="2391"/>
              <a:ext cx="47" cy="39"/>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218"/>
            <p:cNvSpPr>
              <a:spLocks noChangeArrowheads="1"/>
            </p:cNvSpPr>
            <p:nvPr/>
          </p:nvSpPr>
          <p:spPr bwMode="auto">
            <a:xfrm>
              <a:off x="1627" y="2356"/>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219"/>
            <p:cNvSpPr>
              <a:spLocks noChangeArrowheads="1"/>
            </p:cNvSpPr>
            <p:nvPr/>
          </p:nvSpPr>
          <p:spPr bwMode="auto">
            <a:xfrm>
              <a:off x="1609" y="2345"/>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220"/>
            <p:cNvSpPr>
              <a:spLocks noChangeArrowheads="1"/>
            </p:cNvSpPr>
            <p:nvPr/>
          </p:nvSpPr>
          <p:spPr bwMode="auto">
            <a:xfrm>
              <a:off x="1575" y="2327"/>
              <a:ext cx="46" cy="38"/>
            </a:xfrm>
            <a:prstGeom prst="rect">
              <a:avLst/>
            </a:prstGeom>
            <a:solidFill>
              <a:srgbClr val="00DFFF"/>
            </a:solidFill>
            <a:ln w="0">
              <a:solidFill>
                <a:srgbClr val="00D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221"/>
            <p:cNvSpPr>
              <a:spLocks noChangeArrowheads="1"/>
            </p:cNvSpPr>
            <p:nvPr/>
          </p:nvSpPr>
          <p:spPr bwMode="auto">
            <a:xfrm>
              <a:off x="1566" y="2397"/>
              <a:ext cx="46" cy="39"/>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222"/>
            <p:cNvSpPr>
              <a:spLocks noChangeArrowheads="1"/>
            </p:cNvSpPr>
            <p:nvPr/>
          </p:nvSpPr>
          <p:spPr bwMode="auto">
            <a:xfrm>
              <a:off x="1561" y="2351"/>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223"/>
            <p:cNvSpPr>
              <a:spLocks noChangeArrowheads="1"/>
            </p:cNvSpPr>
            <p:nvPr/>
          </p:nvSpPr>
          <p:spPr bwMode="auto">
            <a:xfrm>
              <a:off x="1528" y="2316"/>
              <a:ext cx="47" cy="38"/>
            </a:xfrm>
            <a:prstGeom prst="rect">
              <a:avLst/>
            </a:prstGeom>
            <a:solidFill>
              <a:srgbClr val="00DFFF"/>
            </a:solidFill>
            <a:ln w="0">
              <a:solidFill>
                <a:srgbClr val="00D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224"/>
            <p:cNvSpPr>
              <a:spLocks noChangeArrowheads="1"/>
            </p:cNvSpPr>
            <p:nvPr/>
          </p:nvSpPr>
          <p:spPr bwMode="auto">
            <a:xfrm>
              <a:off x="1510" y="2293"/>
              <a:ext cx="46" cy="38"/>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225"/>
            <p:cNvSpPr>
              <a:spLocks noChangeArrowheads="1"/>
            </p:cNvSpPr>
            <p:nvPr/>
          </p:nvSpPr>
          <p:spPr bwMode="auto">
            <a:xfrm>
              <a:off x="1510" y="2373"/>
              <a:ext cx="46" cy="39"/>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226"/>
            <p:cNvSpPr>
              <a:spLocks noChangeArrowheads="1"/>
            </p:cNvSpPr>
            <p:nvPr/>
          </p:nvSpPr>
          <p:spPr bwMode="auto">
            <a:xfrm>
              <a:off x="1500" y="2183"/>
              <a:ext cx="47" cy="38"/>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227"/>
            <p:cNvSpPr>
              <a:spLocks noChangeArrowheads="1"/>
            </p:cNvSpPr>
            <p:nvPr/>
          </p:nvSpPr>
          <p:spPr bwMode="auto">
            <a:xfrm>
              <a:off x="1505" y="2286"/>
              <a:ext cx="47" cy="39"/>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228"/>
            <p:cNvSpPr>
              <a:spLocks noChangeArrowheads="1"/>
            </p:cNvSpPr>
            <p:nvPr/>
          </p:nvSpPr>
          <p:spPr bwMode="auto">
            <a:xfrm>
              <a:off x="1500" y="2322"/>
              <a:ext cx="47" cy="38"/>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229"/>
            <p:cNvSpPr>
              <a:spLocks noChangeArrowheads="1"/>
            </p:cNvSpPr>
            <p:nvPr/>
          </p:nvSpPr>
          <p:spPr bwMode="auto">
            <a:xfrm>
              <a:off x="1487" y="2269"/>
              <a:ext cx="46" cy="39"/>
            </a:xfrm>
            <a:prstGeom prst="rect">
              <a:avLst/>
            </a:prstGeom>
            <a:solidFill>
              <a:srgbClr val="00FFFF"/>
            </a:solidFill>
            <a:ln w="0">
              <a:solidFill>
                <a:srgbClr val="00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230"/>
            <p:cNvSpPr>
              <a:spLocks noChangeArrowheads="1"/>
            </p:cNvSpPr>
            <p:nvPr/>
          </p:nvSpPr>
          <p:spPr bwMode="auto">
            <a:xfrm>
              <a:off x="1497" y="2286"/>
              <a:ext cx="46" cy="39"/>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231"/>
            <p:cNvSpPr>
              <a:spLocks noChangeArrowheads="1"/>
            </p:cNvSpPr>
            <p:nvPr/>
          </p:nvSpPr>
          <p:spPr bwMode="auto">
            <a:xfrm>
              <a:off x="1492" y="2310"/>
              <a:ext cx="46"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232"/>
            <p:cNvSpPr>
              <a:spLocks noChangeArrowheads="1"/>
            </p:cNvSpPr>
            <p:nvPr/>
          </p:nvSpPr>
          <p:spPr bwMode="auto">
            <a:xfrm>
              <a:off x="1477" y="2229"/>
              <a:ext cx="47"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233"/>
            <p:cNvSpPr>
              <a:spLocks noChangeArrowheads="1"/>
            </p:cNvSpPr>
            <p:nvPr/>
          </p:nvSpPr>
          <p:spPr bwMode="auto">
            <a:xfrm>
              <a:off x="1477" y="2293"/>
              <a:ext cx="47" cy="38"/>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234"/>
            <p:cNvSpPr>
              <a:spLocks noChangeArrowheads="1"/>
            </p:cNvSpPr>
            <p:nvPr/>
          </p:nvSpPr>
          <p:spPr bwMode="auto">
            <a:xfrm>
              <a:off x="1469" y="2258"/>
              <a:ext cx="46" cy="39"/>
            </a:xfrm>
            <a:prstGeom prst="rect">
              <a:avLst/>
            </a:prstGeom>
            <a:solidFill>
              <a:srgbClr val="00EFFF"/>
            </a:solidFill>
            <a:ln w="0">
              <a:solidFill>
                <a:srgbClr val="00E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235"/>
            <p:cNvSpPr>
              <a:spLocks noChangeArrowheads="1"/>
            </p:cNvSpPr>
            <p:nvPr/>
          </p:nvSpPr>
          <p:spPr bwMode="auto">
            <a:xfrm>
              <a:off x="1474" y="2263"/>
              <a:ext cx="46" cy="39"/>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236"/>
            <p:cNvSpPr>
              <a:spLocks noChangeArrowheads="1"/>
            </p:cNvSpPr>
            <p:nvPr/>
          </p:nvSpPr>
          <p:spPr bwMode="auto">
            <a:xfrm>
              <a:off x="1474" y="2286"/>
              <a:ext cx="46" cy="39"/>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237"/>
            <p:cNvSpPr>
              <a:spLocks noChangeArrowheads="1"/>
            </p:cNvSpPr>
            <p:nvPr/>
          </p:nvSpPr>
          <p:spPr bwMode="auto">
            <a:xfrm>
              <a:off x="1454" y="2299"/>
              <a:ext cx="46"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238"/>
            <p:cNvSpPr>
              <a:spLocks noChangeArrowheads="1"/>
            </p:cNvSpPr>
            <p:nvPr/>
          </p:nvSpPr>
          <p:spPr bwMode="auto">
            <a:xfrm>
              <a:off x="1421" y="2281"/>
              <a:ext cx="47" cy="39"/>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239"/>
            <p:cNvSpPr>
              <a:spLocks noChangeArrowheads="1"/>
            </p:cNvSpPr>
            <p:nvPr/>
          </p:nvSpPr>
          <p:spPr bwMode="auto">
            <a:xfrm>
              <a:off x="1398" y="2212"/>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40"/>
            <p:cNvSpPr>
              <a:spLocks/>
            </p:cNvSpPr>
            <p:nvPr/>
          </p:nvSpPr>
          <p:spPr bwMode="auto">
            <a:xfrm>
              <a:off x="2343" y="3814"/>
              <a:ext cx="55" cy="50"/>
            </a:xfrm>
            <a:custGeom>
              <a:avLst/>
              <a:gdLst/>
              <a:ahLst/>
              <a:cxnLst>
                <a:cxn ang="0">
                  <a:pos x="4" y="0"/>
                </a:cxn>
                <a:cxn ang="0">
                  <a:pos x="14" y="0"/>
                </a:cxn>
                <a:cxn ang="0">
                  <a:pos x="24" y="12"/>
                </a:cxn>
                <a:cxn ang="0">
                  <a:pos x="26" y="14"/>
                </a:cxn>
                <a:cxn ang="0">
                  <a:pos x="27" y="16"/>
                </a:cxn>
                <a:cxn ang="0">
                  <a:pos x="27" y="17"/>
                </a:cxn>
                <a:cxn ang="0">
                  <a:pos x="30" y="15"/>
                </a:cxn>
                <a:cxn ang="0">
                  <a:pos x="42" y="0"/>
                </a:cxn>
                <a:cxn ang="0">
                  <a:pos x="52" y="0"/>
                </a:cxn>
                <a:cxn ang="0">
                  <a:pos x="32" y="23"/>
                </a:cxn>
                <a:cxn ang="0">
                  <a:pos x="55" y="50"/>
                </a:cxn>
                <a:cxn ang="0">
                  <a:pos x="45" y="50"/>
                </a:cxn>
                <a:cxn ang="0">
                  <a:pos x="31" y="31"/>
                </a:cxn>
                <a:cxn ang="0">
                  <a:pos x="30" y="30"/>
                </a:cxn>
                <a:cxn ang="0">
                  <a:pos x="28" y="28"/>
                </a:cxn>
                <a:cxn ang="0">
                  <a:pos x="26" y="30"/>
                </a:cxn>
                <a:cxn ang="0">
                  <a:pos x="25" y="32"/>
                </a:cxn>
                <a:cxn ang="0">
                  <a:pos x="10" y="50"/>
                </a:cxn>
                <a:cxn ang="0">
                  <a:pos x="0" y="50"/>
                </a:cxn>
                <a:cxn ang="0">
                  <a:pos x="24" y="23"/>
                </a:cxn>
                <a:cxn ang="0">
                  <a:pos x="4" y="0"/>
                </a:cxn>
              </a:cxnLst>
              <a:rect l="0" t="0" r="r" b="b"/>
              <a:pathLst>
                <a:path w="55" h="50">
                  <a:moveTo>
                    <a:pt x="4" y="0"/>
                  </a:moveTo>
                  <a:lnTo>
                    <a:pt x="14" y="0"/>
                  </a:lnTo>
                  <a:lnTo>
                    <a:pt x="24" y="12"/>
                  </a:lnTo>
                  <a:lnTo>
                    <a:pt x="26" y="14"/>
                  </a:lnTo>
                  <a:lnTo>
                    <a:pt x="27" y="16"/>
                  </a:lnTo>
                  <a:lnTo>
                    <a:pt x="27" y="17"/>
                  </a:lnTo>
                  <a:lnTo>
                    <a:pt x="30" y="15"/>
                  </a:lnTo>
                  <a:lnTo>
                    <a:pt x="42" y="0"/>
                  </a:lnTo>
                  <a:lnTo>
                    <a:pt x="52" y="0"/>
                  </a:lnTo>
                  <a:lnTo>
                    <a:pt x="32" y="23"/>
                  </a:lnTo>
                  <a:lnTo>
                    <a:pt x="55" y="50"/>
                  </a:lnTo>
                  <a:lnTo>
                    <a:pt x="45" y="50"/>
                  </a:lnTo>
                  <a:lnTo>
                    <a:pt x="31" y="31"/>
                  </a:lnTo>
                  <a:lnTo>
                    <a:pt x="30" y="30"/>
                  </a:lnTo>
                  <a:lnTo>
                    <a:pt x="28" y="28"/>
                  </a:lnTo>
                  <a:lnTo>
                    <a:pt x="26" y="30"/>
                  </a:lnTo>
                  <a:lnTo>
                    <a:pt x="25" y="32"/>
                  </a:lnTo>
                  <a:lnTo>
                    <a:pt x="10" y="50"/>
                  </a:lnTo>
                  <a:lnTo>
                    <a:pt x="0" y="50"/>
                  </a:lnTo>
                  <a:lnTo>
                    <a:pt x="24" y="23"/>
                  </a:lnTo>
                  <a:lnTo>
                    <a:pt x="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41"/>
            <p:cNvSpPr>
              <a:spLocks/>
            </p:cNvSpPr>
            <p:nvPr/>
          </p:nvSpPr>
          <p:spPr bwMode="auto">
            <a:xfrm>
              <a:off x="2427" y="3814"/>
              <a:ext cx="21" cy="64"/>
            </a:xfrm>
            <a:custGeom>
              <a:avLst/>
              <a:gdLst/>
              <a:ahLst/>
              <a:cxnLst>
                <a:cxn ang="0">
                  <a:pos x="16" y="0"/>
                </a:cxn>
                <a:cxn ang="0">
                  <a:pos x="21" y="0"/>
                </a:cxn>
                <a:cxn ang="0">
                  <a:pos x="19" y="4"/>
                </a:cxn>
                <a:cxn ang="0">
                  <a:pos x="16" y="7"/>
                </a:cxn>
                <a:cxn ang="0">
                  <a:pos x="14" y="13"/>
                </a:cxn>
                <a:cxn ang="0">
                  <a:pos x="11" y="16"/>
                </a:cxn>
                <a:cxn ang="0">
                  <a:pos x="10" y="19"/>
                </a:cxn>
                <a:cxn ang="0">
                  <a:pos x="10" y="23"/>
                </a:cxn>
                <a:cxn ang="0">
                  <a:pos x="9" y="27"/>
                </a:cxn>
                <a:cxn ang="0">
                  <a:pos x="9" y="31"/>
                </a:cxn>
                <a:cxn ang="0">
                  <a:pos x="13" y="47"/>
                </a:cxn>
                <a:cxn ang="0">
                  <a:pos x="21" y="64"/>
                </a:cxn>
                <a:cxn ang="0">
                  <a:pos x="16" y="64"/>
                </a:cxn>
                <a:cxn ang="0">
                  <a:pos x="11" y="59"/>
                </a:cxn>
                <a:cxn ang="0">
                  <a:pos x="8" y="55"/>
                </a:cxn>
                <a:cxn ang="0">
                  <a:pos x="5" y="48"/>
                </a:cxn>
                <a:cxn ang="0">
                  <a:pos x="2" y="40"/>
                </a:cxn>
                <a:cxn ang="0">
                  <a:pos x="0" y="31"/>
                </a:cxn>
                <a:cxn ang="0">
                  <a:pos x="4" y="16"/>
                </a:cxn>
                <a:cxn ang="0">
                  <a:pos x="9" y="8"/>
                </a:cxn>
                <a:cxn ang="0">
                  <a:pos x="16" y="0"/>
                </a:cxn>
              </a:cxnLst>
              <a:rect l="0" t="0" r="r" b="b"/>
              <a:pathLst>
                <a:path w="21" h="64">
                  <a:moveTo>
                    <a:pt x="16" y="0"/>
                  </a:moveTo>
                  <a:lnTo>
                    <a:pt x="21" y="0"/>
                  </a:lnTo>
                  <a:lnTo>
                    <a:pt x="19" y="4"/>
                  </a:lnTo>
                  <a:lnTo>
                    <a:pt x="16" y="7"/>
                  </a:lnTo>
                  <a:lnTo>
                    <a:pt x="14" y="13"/>
                  </a:lnTo>
                  <a:lnTo>
                    <a:pt x="11" y="16"/>
                  </a:lnTo>
                  <a:lnTo>
                    <a:pt x="10" y="19"/>
                  </a:lnTo>
                  <a:lnTo>
                    <a:pt x="10" y="23"/>
                  </a:lnTo>
                  <a:lnTo>
                    <a:pt x="9" y="27"/>
                  </a:lnTo>
                  <a:lnTo>
                    <a:pt x="9" y="31"/>
                  </a:lnTo>
                  <a:lnTo>
                    <a:pt x="13" y="47"/>
                  </a:lnTo>
                  <a:lnTo>
                    <a:pt x="21" y="64"/>
                  </a:lnTo>
                  <a:lnTo>
                    <a:pt x="16" y="64"/>
                  </a:lnTo>
                  <a:lnTo>
                    <a:pt x="11" y="59"/>
                  </a:lnTo>
                  <a:lnTo>
                    <a:pt x="8" y="55"/>
                  </a:lnTo>
                  <a:lnTo>
                    <a:pt x="5" y="48"/>
                  </a:lnTo>
                  <a:lnTo>
                    <a:pt x="2" y="40"/>
                  </a:lnTo>
                  <a:lnTo>
                    <a:pt x="0" y="31"/>
                  </a:lnTo>
                  <a:lnTo>
                    <a:pt x="4" y="16"/>
                  </a:lnTo>
                  <a:lnTo>
                    <a:pt x="9" y="8"/>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42"/>
            <p:cNvSpPr>
              <a:spLocks/>
            </p:cNvSpPr>
            <p:nvPr/>
          </p:nvSpPr>
          <p:spPr bwMode="auto">
            <a:xfrm>
              <a:off x="2455" y="3826"/>
              <a:ext cx="61" cy="38"/>
            </a:xfrm>
            <a:custGeom>
              <a:avLst/>
              <a:gdLst/>
              <a:ahLst/>
              <a:cxnLst>
                <a:cxn ang="0">
                  <a:pos x="22" y="0"/>
                </a:cxn>
                <a:cxn ang="0">
                  <a:pos x="30" y="2"/>
                </a:cxn>
                <a:cxn ang="0">
                  <a:pos x="33" y="5"/>
                </a:cxn>
                <a:cxn ang="0">
                  <a:pos x="34" y="7"/>
                </a:cxn>
                <a:cxn ang="0">
                  <a:pos x="37" y="4"/>
                </a:cxn>
                <a:cxn ang="0">
                  <a:pos x="39" y="2"/>
                </a:cxn>
                <a:cxn ang="0">
                  <a:pos x="47" y="0"/>
                </a:cxn>
                <a:cxn ang="0">
                  <a:pos x="51" y="1"/>
                </a:cxn>
                <a:cxn ang="0">
                  <a:pos x="55" y="2"/>
                </a:cxn>
                <a:cxn ang="0">
                  <a:pos x="58" y="3"/>
                </a:cxn>
                <a:cxn ang="0">
                  <a:pos x="60" y="6"/>
                </a:cxn>
                <a:cxn ang="0">
                  <a:pos x="61" y="9"/>
                </a:cxn>
                <a:cxn ang="0">
                  <a:pos x="61" y="38"/>
                </a:cxn>
                <a:cxn ang="0">
                  <a:pos x="53" y="38"/>
                </a:cxn>
                <a:cxn ang="0">
                  <a:pos x="53" y="10"/>
                </a:cxn>
                <a:cxn ang="0">
                  <a:pos x="51" y="8"/>
                </a:cxn>
                <a:cxn ang="0">
                  <a:pos x="49" y="7"/>
                </a:cxn>
                <a:cxn ang="0">
                  <a:pos x="48" y="6"/>
                </a:cxn>
                <a:cxn ang="0">
                  <a:pos x="45" y="6"/>
                </a:cxn>
                <a:cxn ang="0">
                  <a:pos x="42" y="7"/>
                </a:cxn>
                <a:cxn ang="0">
                  <a:pos x="37" y="8"/>
                </a:cxn>
                <a:cxn ang="0">
                  <a:pos x="36" y="10"/>
                </a:cxn>
                <a:cxn ang="0">
                  <a:pos x="36" y="13"/>
                </a:cxn>
                <a:cxn ang="0">
                  <a:pos x="34" y="16"/>
                </a:cxn>
                <a:cxn ang="0">
                  <a:pos x="34" y="38"/>
                </a:cxn>
                <a:cxn ang="0">
                  <a:pos x="27" y="38"/>
                </a:cxn>
                <a:cxn ang="0">
                  <a:pos x="27" y="12"/>
                </a:cxn>
                <a:cxn ang="0">
                  <a:pos x="25" y="8"/>
                </a:cxn>
                <a:cxn ang="0">
                  <a:pos x="22" y="6"/>
                </a:cxn>
                <a:cxn ang="0">
                  <a:pos x="19" y="6"/>
                </a:cxn>
                <a:cxn ang="0">
                  <a:pos x="11" y="9"/>
                </a:cxn>
                <a:cxn ang="0">
                  <a:pos x="9" y="13"/>
                </a:cxn>
                <a:cxn ang="0">
                  <a:pos x="9" y="38"/>
                </a:cxn>
                <a:cxn ang="0">
                  <a:pos x="0" y="38"/>
                </a:cxn>
                <a:cxn ang="0">
                  <a:pos x="0" y="1"/>
                </a:cxn>
                <a:cxn ang="0">
                  <a:pos x="9" y="1"/>
                </a:cxn>
                <a:cxn ang="0">
                  <a:pos x="9" y="7"/>
                </a:cxn>
                <a:cxn ang="0">
                  <a:pos x="11" y="4"/>
                </a:cxn>
                <a:cxn ang="0">
                  <a:pos x="14" y="2"/>
                </a:cxn>
                <a:cxn ang="0">
                  <a:pos x="17" y="1"/>
                </a:cxn>
                <a:cxn ang="0">
                  <a:pos x="22" y="0"/>
                </a:cxn>
              </a:cxnLst>
              <a:rect l="0" t="0" r="r" b="b"/>
              <a:pathLst>
                <a:path w="61" h="38">
                  <a:moveTo>
                    <a:pt x="22" y="0"/>
                  </a:moveTo>
                  <a:lnTo>
                    <a:pt x="30" y="2"/>
                  </a:lnTo>
                  <a:lnTo>
                    <a:pt x="33" y="5"/>
                  </a:lnTo>
                  <a:lnTo>
                    <a:pt x="34" y="7"/>
                  </a:lnTo>
                  <a:lnTo>
                    <a:pt x="37" y="4"/>
                  </a:lnTo>
                  <a:lnTo>
                    <a:pt x="39" y="2"/>
                  </a:lnTo>
                  <a:lnTo>
                    <a:pt x="47" y="0"/>
                  </a:lnTo>
                  <a:lnTo>
                    <a:pt x="51" y="1"/>
                  </a:lnTo>
                  <a:lnTo>
                    <a:pt x="55" y="2"/>
                  </a:lnTo>
                  <a:lnTo>
                    <a:pt x="58" y="3"/>
                  </a:lnTo>
                  <a:lnTo>
                    <a:pt x="60" y="6"/>
                  </a:lnTo>
                  <a:lnTo>
                    <a:pt x="61" y="9"/>
                  </a:lnTo>
                  <a:lnTo>
                    <a:pt x="61" y="38"/>
                  </a:lnTo>
                  <a:lnTo>
                    <a:pt x="53" y="38"/>
                  </a:lnTo>
                  <a:lnTo>
                    <a:pt x="53" y="10"/>
                  </a:lnTo>
                  <a:lnTo>
                    <a:pt x="51" y="8"/>
                  </a:lnTo>
                  <a:lnTo>
                    <a:pt x="49" y="7"/>
                  </a:lnTo>
                  <a:lnTo>
                    <a:pt x="48" y="6"/>
                  </a:lnTo>
                  <a:lnTo>
                    <a:pt x="45" y="6"/>
                  </a:lnTo>
                  <a:lnTo>
                    <a:pt x="42" y="7"/>
                  </a:lnTo>
                  <a:lnTo>
                    <a:pt x="37" y="8"/>
                  </a:lnTo>
                  <a:lnTo>
                    <a:pt x="36" y="10"/>
                  </a:lnTo>
                  <a:lnTo>
                    <a:pt x="36" y="13"/>
                  </a:lnTo>
                  <a:lnTo>
                    <a:pt x="34" y="16"/>
                  </a:lnTo>
                  <a:lnTo>
                    <a:pt x="34" y="38"/>
                  </a:lnTo>
                  <a:lnTo>
                    <a:pt x="27" y="38"/>
                  </a:lnTo>
                  <a:lnTo>
                    <a:pt x="27" y="12"/>
                  </a:lnTo>
                  <a:lnTo>
                    <a:pt x="25" y="8"/>
                  </a:lnTo>
                  <a:lnTo>
                    <a:pt x="22" y="6"/>
                  </a:lnTo>
                  <a:lnTo>
                    <a:pt x="19" y="6"/>
                  </a:lnTo>
                  <a:lnTo>
                    <a:pt x="11" y="9"/>
                  </a:lnTo>
                  <a:lnTo>
                    <a:pt x="9" y="13"/>
                  </a:lnTo>
                  <a:lnTo>
                    <a:pt x="9" y="38"/>
                  </a:lnTo>
                  <a:lnTo>
                    <a:pt x="0" y="38"/>
                  </a:lnTo>
                  <a:lnTo>
                    <a:pt x="0" y="1"/>
                  </a:lnTo>
                  <a:lnTo>
                    <a:pt x="9" y="1"/>
                  </a:lnTo>
                  <a:lnTo>
                    <a:pt x="9" y="7"/>
                  </a:lnTo>
                  <a:lnTo>
                    <a:pt x="11" y="4"/>
                  </a:lnTo>
                  <a:lnTo>
                    <a:pt x="14" y="2"/>
                  </a:lnTo>
                  <a:lnTo>
                    <a:pt x="17"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43"/>
            <p:cNvSpPr>
              <a:spLocks/>
            </p:cNvSpPr>
            <p:nvPr/>
          </p:nvSpPr>
          <p:spPr bwMode="auto">
            <a:xfrm>
              <a:off x="2525" y="3814"/>
              <a:ext cx="19" cy="64"/>
            </a:xfrm>
            <a:custGeom>
              <a:avLst/>
              <a:gdLst/>
              <a:ahLst/>
              <a:cxnLst>
                <a:cxn ang="0">
                  <a:pos x="0" y="0"/>
                </a:cxn>
                <a:cxn ang="0">
                  <a:pos x="5" y="0"/>
                </a:cxn>
                <a:cxn ang="0">
                  <a:pos x="12" y="8"/>
                </a:cxn>
                <a:cxn ang="0">
                  <a:pos x="17" y="16"/>
                </a:cxn>
                <a:cxn ang="0">
                  <a:pos x="19" y="24"/>
                </a:cxn>
                <a:cxn ang="0">
                  <a:pos x="19" y="31"/>
                </a:cxn>
                <a:cxn ang="0">
                  <a:pos x="18" y="40"/>
                </a:cxn>
                <a:cxn ang="0">
                  <a:pos x="15" y="48"/>
                </a:cxn>
                <a:cxn ang="0">
                  <a:pos x="13" y="55"/>
                </a:cxn>
                <a:cxn ang="0">
                  <a:pos x="9" y="59"/>
                </a:cxn>
                <a:cxn ang="0">
                  <a:pos x="5" y="64"/>
                </a:cxn>
                <a:cxn ang="0">
                  <a:pos x="0" y="64"/>
                </a:cxn>
                <a:cxn ang="0">
                  <a:pos x="8" y="47"/>
                </a:cxn>
                <a:cxn ang="0">
                  <a:pos x="12" y="31"/>
                </a:cxn>
                <a:cxn ang="0">
                  <a:pos x="12" y="25"/>
                </a:cxn>
                <a:cxn ang="0">
                  <a:pos x="11" y="19"/>
                </a:cxn>
                <a:cxn ang="0">
                  <a:pos x="8" y="14"/>
                </a:cxn>
                <a:cxn ang="0">
                  <a:pos x="7" y="10"/>
                </a:cxn>
                <a:cxn ang="0">
                  <a:pos x="2" y="4"/>
                </a:cxn>
                <a:cxn ang="0">
                  <a:pos x="0" y="0"/>
                </a:cxn>
              </a:cxnLst>
              <a:rect l="0" t="0" r="r" b="b"/>
              <a:pathLst>
                <a:path w="19" h="64">
                  <a:moveTo>
                    <a:pt x="0" y="0"/>
                  </a:moveTo>
                  <a:lnTo>
                    <a:pt x="5" y="0"/>
                  </a:lnTo>
                  <a:lnTo>
                    <a:pt x="12" y="8"/>
                  </a:lnTo>
                  <a:lnTo>
                    <a:pt x="17" y="16"/>
                  </a:lnTo>
                  <a:lnTo>
                    <a:pt x="19" y="24"/>
                  </a:lnTo>
                  <a:lnTo>
                    <a:pt x="19" y="31"/>
                  </a:lnTo>
                  <a:lnTo>
                    <a:pt x="18" y="40"/>
                  </a:lnTo>
                  <a:lnTo>
                    <a:pt x="15" y="48"/>
                  </a:lnTo>
                  <a:lnTo>
                    <a:pt x="13" y="55"/>
                  </a:lnTo>
                  <a:lnTo>
                    <a:pt x="9" y="59"/>
                  </a:lnTo>
                  <a:lnTo>
                    <a:pt x="5" y="64"/>
                  </a:lnTo>
                  <a:lnTo>
                    <a:pt x="0" y="64"/>
                  </a:lnTo>
                  <a:lnTo>
                    <a:pt x="8" y="47"/>
                  </a:lnTo>
                  <a:lnTo>
                    <a:pt x="12" y="31"/>
                  </a:lnTo>
                  <a:lnTo>
                    <a:pt x="12" y="25"/>
                  </a:lnTo>
                  <a:lnTo>
                    <a:pt x="11" y="19"/>
                  </a:lnTo>
                  <a:lnTo>
                    <a:pt x="8" y="14"/>
                  </a:lnTo>
                  <a:lnTo>
                    <a:pt x="7" y="10"/>
                  </a:lnTo>
                  <a:lnTo>
                    <a:pt x="2" y="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44"/>
            <p:cNvSpPr>
              <a:spLocks/>
            </p:cNvSpPr>
            <p:nvPr/>
          </p:nvSpPr>
          <p:spPr bwMode="auto">
            <a:xfrm>
              <a:off x="740" y="2400"/>
              <a:ext cx="60" cy="44"/>
            </a:xfrm>
            <a:custGeom>
              <a:avLst/>
              <a:gdLst/>
              <a:ahLst/>
              <a:cxnLst>
                <a:cxn ang="0">
                  <a:pos x="0" y="0"/>
                </a:cxn>
                <a:cxn ang="0">
                  <a:pos x="34" y="18"/>
                </a:cxn>
                <a:cxn ang="0">
                  <a:pos x="60" y="18"/>
                </a:cxn>
                <a:cxn ang="0">
                  <a:pos x="60" y="26"/>
                </a:cxn>
                <a:cxn ang="0">
                  <a:pos x="34" y="26"/>
                </a:cxn>
                <a:cxn ang="0">
                  <a:pos x="0" y="44"/>
                </a:cxn>
                <a:cxn ang="0">
                  <a:pos x="0" y="36"/>
                </a:cxn>
                <a:cxn ang="0">
                  <a:pos x="18" y="27"/>
                </a:cxn>
                <a:cxn ang="0">
                  <a:pos x="23" y="24"/>
                </a:cxn>
                <a:cxn ang="0">
                  <a:pos x="27" y="22"/>
                </a:cxn>
                <a:cxn ang="0">
                  <a:pos x="25" y="21"/>
                </a:cxn>
                <a:cxn ang="0">
                  <a:pos x="17" y="17"/>
                </a:cxn>
                <a:cxn ang="0">
                  <a:pos x="0" y="7"/>
                </a:cxn>
                <a:cxn ang="0">
                  <a:pos x="0" y="0"/>
                </a:cxn>
              </a:cxnLst>
              <a:rect l="0" t="0" r="r" b="b"/>
              <a:pathLst>
                <a:path w="60" h="44">
                  <a:moveTo>
                    <a:pt x="0" y="0"/>
                  </a:moveTo>
                  <a:lnTo>
                    <a:pt x="34" y="18"/>
                  </a:lnTo>
                  <a:lnTo>
                    <a:pt x="60" y="18"/>
                  </a:lnTo>
                  <a:lnTo>
                    <a:pt x="60" y="26"/>
                  </a:lnTo>
                  <a:lnTo>
                    <a:pt x="34" y="26"/>
                  </a:lnTo>
                  <a:lnTo>
                    <a:pt x="0" y="44"/>
                  </a:lnTo>
                  <a:lnTo>
                    <a:pt x="0" y="36"/>
                  </a:lnTo>
                  <a:lnTo>
                    <a:pt x="18" y="27"/>
                  </a:lnTo>
                  <a:lnTo>
                    <a:pt x="23" y="24"/>
                  </a:lnTo>
                  <a:lnTo>
                    <a:pt x="27" y="22"/>
                  </a:lnTo>
                  <a:lnTo>
                    <a:pt x="25" y="21"/>
                  </a:lnTo>
                  <a:lnTo>
                    <a:pt x="17" y="17"/>
                  </a:lnTo>
                  <a:lnTo>
                    <a:pt x="0" y="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45"/>
            <p:cNvSpPr>
              <a:spLocks/>
            </p:cNvSpPr>
            <p:nvPr/>
          </p:nvSpPr>
          <p:spPr bwMode="auto">
            <a:xfrm>
              <a:off x="740" y="2359"/>
              <a:ext cx="77" cy="16"/>
            </a:xfrm>
            <a:custGeom>
              <a:avLst/>
              <a:gdLst/>
              <a:ahLst/>
              <a:cxnLst>
                <a:cxn ang="0">
                  <a:pos x="0" y="0"/>
                </a:cxn>
                <a:cxn ang="0">
                  <a:pos x="5" y="2"/>
                </a:cxn>
                <a:cxn ang="0">
                  <a:pos x="9" y="4"/>
                </a:cxn>
                <a:cxn ang="0">
                  <a:pos x="23" y="8"/>
                </a:cxn>
                <a:cxn ang="0">
                  <a:pos x="33" y="10"/>
                </a:cxn>
                <a:cxn ang="0">
                  <a:pos x="38" y="10"/>
                </a:cxn>
                <a:cxn ang="0">
                  <a:pos x="57" y="7"/>
                </a:cxn>
                <a:cxn ang="0">
                  <a:pos x="77" y="0"/>
                </a:cxn>
                <a:cxn ang="0">
                  <a:pos x="77" y="4"/>
                </a:cxn>
                <a:cxn ang="0">
                  <a:pos x="71" y="7"/>
                </a:cxn>
                <a:cxn ang="0">
                  <a:pos x="66" y="10"/>
                </a:cxn>
                <a:cxn ang="0">
                  <a:pos x="59" y="13"/>
                </a:cxn>
                <a:cxn ang="0">
                  <a:pos x="49" y="15"/>
                </a:cxn>
                <a:cxn ang="0">
                  <a:pos x="38" y="16"/>
                </a:cxn>
                <a:cxn ang="0">
                  <a:pos x="32" y="16"/>
                </a:cxn>
                <a:cxn ang="0">
                  <a:pos x="26" y="15"/>
                </a:cxn>
                <a:cxn ang="0">
                  <a:pos x="20" y="13"/>
                </a:cxn>
                <a:cxn ang="0">
                  <a:pos x="10" y="9"/>
                </a:cxn>
                <a:cxn ang="0">
                  <a:pos x="0" y="4"/>
                </a:cxn>
                <a:cxn ang="0">
                  <a:pos x="0" y="0"/>
                </a:cxn>
              </a:cxnLst>
              <a:rect l="0" t="0" r="r" b="b"/>
              <a:pathLst>
                <a:path w="77" h="16">
                  <a:moveTo>
                    <a:pt x="0" y="0"/>
                  </a:moveTo>
                  <a:lnTo>
                    <a:pt x="5" y="2"/>
                  </a:lnTo>
                  <a:lnTo>
                    <a:pt x="9" y="4"/>
                  </a:lnTo>
                  <a:lnTo>
                    <a:pt x="23" y="8"/>
                  </a:lnTo>
                  <a:lnTo>
                    <a:pt x="33" y="10"/>
                  </a:lnTo>
                  <a:lnTo>
                    <a:pt x="38" y="10"/>
                  </a:lnTo>
                  <a:lnTo>
                    <a:pt x="57" y="7"/>
                  </a:lnTo>
                  <a:lnTo>
                    <a:pt x="77" y="0"/>
                  </a:lnTo>
                  <a:lnTo>
                    <a:pt x="77" y="4"/>
                  </a:lnTo>
                  <a:lnTo>
                    <a:pt x="71" y="7"/>
                  </a:lnTo>
                  <a:lnTo>
                    <a:pt x="66" y="10"/>
                  </a:lnTo>
                  <a:lnTo>
                    <a:pt x="59" y="13"/>
                  </a:lnTo>
                  <a:lnTo>
                    <a:pt x="49" y="15"/>
                  </a:lnTo>
                  <a:lnTo>
                    <a:pt x="38" y="16"/>
                  </a:lnTo>
                  <a:lnTo>
                    <a:pt x="32" y="16"/>
                  </a:lnTo>
                  <a:lnTo>
                    <a:pt x="26" y="15"/>
                  </a:lnTo>
                  <a:lnTo>
                    <a:pt x="20" y="13"/>
                  </a:lnTo>
                  <a:lnTo>
                    <a:pt x="10" y="9"/>
                  </a:lnTo>
                  <a:lnTo>
                    <a:pt x="0" y="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46"/>
            <p:cNvSpPr>
              <a:spLocks/>
            </p:cNvSpPr>
            <p:nvPr/>
          </p:nvSpPr>
          <p:spPr bwMode="auto">
            <a:xfrm>
              <a:off x="755" y="2303"/>
              <a:ext cx="45" cy="49"/>
            </a:xfrm>
            <a:custGeom>
              <a:avLst/>
              <a:gdLst/>
              <a:ahLst/>
              <a:cxnLst>
                <a:cxn ang="0">
                  <a:pos x="11" y="0"/>
                </a:cxn>
                <a:cxn ang="0">
                  <a:pos x="45" y="0"/>
                </a:cxn>
                <a:cxn ang="0">
                  <a:pos x="45" y="6"/>
                </a:cxn>
                <a:cxn ang="0">
                  <a:pos x="16" y="6"/>
                </a:cxn>
                <a:cxn ang="0">
                  <a:pos x="13" y="7"/>
                </a:cxn>
                <a:cxn ang="0">
                  <a:pos x="11" y="7"/>
                </a:cxn>
                <a:cxn ang="0">
                  <a:pos x="8" y="9"/>
                </a:cxn>
                <a:cxn ang="0">
                  <a:pos x="7" y="11"/>
                </a:cxn>
                <a:cxn ang="0">
                  <a:pos x="7" y="13"/>
                </a:cxn>
                <a:cxn ang="0">
                  <a:pos x="10" y="19"/>
                </a:cxn>
                <a:cxn ang="0">
                  <a:pos x="12" y="20"/>
                </a:cxn>
                <a:cxn ang="0">
                  <a:pos x="16" y="21"/>
                </a:cxn>
                <a:cxn ang="0">
                  <a:pos x="45" y="21"/>
                </a:cxn>
                <a:cxn ang="0">
                  <a:pos x="45" y="28"/>
                </a:cxn>
                <a:cxn ang="0">
                  <a:pos x="14" y="28"/>
                </a:cxn>
                <a:cxn ang="0">
                  <a:pos x="12" y="29"/>
                </a:cxn>
                <a:cxn ang="0">
                  <a:pos x="10" y="29"/>
                </a:cxn>
                <a:cxn ang="0">
                  <a:pos x="8" y="30"/>
                </a:cxn>
                <a:cxn ang="0">
                  <a:pos x="7" y="32"/>
                </a:cxn>
                <a:cxn ang="0">
                  <a:pos x="7" y="34"/>
                </a:cxn>
                <a:cxn ang="0">
                  <a:pos x="8" y="36"/>
                </a:cxn>
                <a:cxn ang="0">
                  <a:pos x="10" y="39"/>
                </a:cxn>
                <a:cxn ang="0">
                  <a:pos x="13" y="42"/>
                </a:cxn>
                <a:cxn ang="0">
                  <a:pos x="16" y="43"/>
                </a:cxn>
                <a:cxn ang="0">
                  <a:pos x="45" y="43"/>
                </a:cxn>
                <a:cxn ang="0">
                  <a:pos x="45" y="49"/>
                </a:cxn>
                <a:cxn ang="0">
                  <a:pos x="1" y="49"/>
                </a:cxn>
                <a:cxn ang="0">
                  <a:pos x="1" y="43"/>
                </a:cxn>
                <a:cxn ang="0">
                  <a:pos x="8" y="43"/>
                </a:cxn>
                <a:cxn ang="0">
                  <a:pos x="5" y="41"/>
                </a:cxn>
                <a:cxn ang="0">
                  <a:pos x="2" y="39"/>
                </a:cxn>
                <a:cxn ang="0">
                  <a:pos x="1" y="35"/>
                </a:cxn>
                <a:cxn ang="0">
                  <a:pos x="0" y="32"/>
                </a:cxn>
                <a:cxn ang="0">
                  <a:pos x="2" y="26"/>
                </a:cxn>
                <a:cxn ang="0">
                  <a:pos x="3" y="24"/>
                </a:cxn>
                <a:cxn ang="0">
                  <a:pos x="8" y="22"/>
                </a:cxn>
                <a:cxn ang="0">
                  <a:pos x="5" y="20"/>
                </a:cxn>
                <a:cxn ang="0">
                  <a:pos x="2" y="17"/>
                </a:cxn>
                <a:cxn ang="0">
                  <a:pos x="0" y="11"/>
                </a:cxn>
                <a:cxn ang="0">
                  <a:pos x="2" y="5"/>
                </a:cxn>
                <a:cxn ang="0">
                  <a:pos x="3" y="3"/>
                </a:cxn>
                <a:cxn ang="0">
                  <a:pos x="7" y="1"/>
                </a:cxn>
                <a:cxn ang="0">
                  <a:pos x="11" y="0"/>
                </a:cxn>
              </a:cxnLst>
              <a:rect l="0" t="0" r="r" b="b"/>
              <a:pathLst>
                <a:path w="45" h="49">
                  <a:moveTo>
                    <a:pt x="11" y="0"/>
                  </a:moveTo>
                  <a:lnTo>
                    <a:pt x="45" y="0"/>
                  </a:lnTo>
                  <a:lnTo>
                    <a:pt x="45" y="6"/>
                  </a:lnTo>
                  <a:lnTo>
                    <a:pt x="16" y="6"/>
                  </a:lnTo>
                  <a:lnTo>
                    <a:pt x="13" y="7"/>
                  </a:lnTo>
                  <a:lnTo>
                    <a:pt x="11" y="7"/>
                  </a:lnTo>
                  <a:lnTo>
                    <a:pt x="8" y="9"/>
                  </a:lnTo>
                  <a:lnTo>
                    <a:pt x="7" y="11"/>
                  </a:lnTo>
                  <a:lnTo>
                    <a:pt x="7" y="13"/>
                  </a:lnTo>
                  <a:lnTo>
                    <a:pt x="10" y="19"/>
                  </a:lnTo>
                  <a:lnTo>
                    <a:pt x="12" y="20"/>
                  </a:lnTo>
                  <a:lnTo>
                    <a:pt x="16" y="21"/>
                  </a:lnTo>
                  <a:lnTo>
                    <a:pt x="45" y="21"/>
                  </a:lnTo>
                  <a:lnTo>
                    <a:pt x="45" y="28"/>
                  </a:lnTo>
                  <a:lnTo>
                    <a:pt x="14" y="28"/>
                  </a:lnTo>
                  <a:lnTo>
                    <a:pt x="12" y="29"/>
                  </a:lnTo>
                  <a:lnTo>
                    <a:pt x="10" y="29"/>
                  </a:lnTo>
                  <a:lnTo>
                    <a:pt x="8" y="30"/>
                  </a:lnTo>
                  <a:lnTo>
                    <a:pt x="7" y="32"/>
                  </a:lnTo>
                  <a:lnTo>
                    <a:pt x="7" y="34"/>
                  </a:lnTo>
                  <a:lnTo>
                    <a:pt x="8" y="36"/>
                  </a:lnTo>
                  <a:lnTo>
                    <a:pt x="10" y="39"/>
                  </a:lnTo>
                  <a:lnTo>
                    <a:pt x="13" y="42"/>
                  </a:lnTo>
                  <a:lnTo>
                    <a:pt x="16" y="43"/>
                  </a:lnTo>
                  <a:lnTo>
                    <a:pt x="45" y="43"/>
                  </a:lnTo>
                  <a:lnTo>
                    <a:pt x="45" y="49"/>
                  </a:lnTo>
                  <a:lnTo>
                    <a:pt x="1" y="49"/>
                  </a:lnTo>
                  <a:lnTo>
                    <a:pt x="1" y="43"/>
                  </a:lnTo>
                  <a:lnTo>
                    <a:pt x="8" y="43"/>
                  </a:lnTo>
                  <a:lnTo>
                    <a:pt x="5" y="41"/>
                  </a:lnTo>
                  <a:lnTo>
                    <a:pt x="2" y="39"/>
                  </a:lnTo>
                  <a:lnTo>
                    <a:pt x="1" y="35"/>
                  </a:lnTo>
                  <a:lnTo>
                    <a:pt x="0" y="32"/>
                  </a:lnTo>
                  <a:lnTo>
                    <a:pt x="2" y="26"/>
                  </a:lnTo>
                  <a:lnTo>
                    <a:pt x="3" y="24"/>
                  </a:lnTo>
                  <a:lnTo>
                    <a:pt x="8" y="22"/>
                  </a:lnTo>
                  <a:lnTo>
                    <a:pt x="5" y="20"/>
                  </a:lnTo>
                  <a:lnTo>
                    <a:pt x="2" y="17"/>
                  </a:lnTo>
                  <a:lnTo>
                    <a:pt x="0" y="11"/>
                  </a:lnTo>
                  <a:lnTo>
                    <a:pt x="2" y="5"/>
                  </a:lnTo>
                  <a:lnTo>
                    <a:pt x="3" y="3"/>
                  </a:lnTo>
                  <a:lnTo>
                    <a:pt x="7" y="1"/>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47"/>
            <p:cNvSpPr>
              <a:spLocks/>
            </p:cNvSpPr>
            <p:nvPr/>
          </p:nvSpPr>
          <p:spPr bwMode="auto">
            <a:xfrm>
              <a:off x="740" y="2278"/>
              <a:ext cx="77" cy="18"/>
            </a:xfrm>
            <a:custGeom>
              <a:avLst/>
              <a:gdLst/>
              <a:ahLst/>
              <a:cxnLst>
                <a:cxn ang="0">
                  <a:pos x="38" y="0"/>
                </a:cxn>
                <a:cxn ang="0">
                  <a:pos x="59" y="4"/>
                </a:cxn>
                <a:cxn ang="0">
                  <a:pos x="66" y="6"/>
                </a:cxn>
                <a:cxn ang="0">
                  <a:pos x="71" y="9"/>
                </a:cxn>
                <a:cxn ang="0">
                  <a:pos x="77" y="13"/>
                </a:cxn>
                <a:cxn ang="0">
                  <a:pos x="77" y="18"/>
                </a:cxn>
                <a:cxn ang="0">
                  <a:pos x="57" y="9"/>
                </a:cxn>
                <a:cxn ang="0">
                  <a:pos x="38" y="7"/>
                </a:cxn>
                <a:cxn ang="0">
                  <a:pos x="28" y="7"/>
                </a:cxn>
                <a:cxn ang="0">
                  <a:pos x="23" y="8"/>
                </a:cxn>
                <a:cxn ang="0">
                  <a:pos x="12" y="11"/>
                </a:cxn>
                <a:cxn ang="0">
                  <a:pos x="9" y="14"/>
                </a:cxn>
                <a:cxn ang="0">
                  <a:pos x="5" y="15"/>
                </a:cxn>
                <a:cxn ang="0">
                  <a:pos x="0" y="18"/>
                </a:cxn>
                <a:cxn ang="0">
                  <a:pos x="0" y="13"/>
                </a:cxn>
                <a:cxn ang="0">
                  <a:pos x="10" y="7"/>
                </a:cxn>
                <a:cxn ang="0">
                  <a:pos x="20" y="3"/>
                </a:cxn>
                <a:cxn ang="0">
                  <a:pos x="26" y="1"/>
                </a:cxn>
                <a:cxn ang="0">
                  <a:pos x="32" y="1"/>
                </a:cxn>
                <a:cxn ang="0">
                  <a:pos x="38" y="0"/>
                </a:cxn>
              </a:cxnLst>
              <a:rect l="0" t="0" r="r" b="b"/>
              <a:pathLst>
                <a:path w="77" h="18">
                  <a:moveTo>
                    <a:pt x="38" y="0"/>
                  </a:moveTo>
                  <a:lnTo>
                    <a:pt x="59" y="4"/>
                  </a:lnTo>
                  <a:lnTo>
                    <a:pt x="66" y="6"/>
                  </a:lnTo>
                  <a:lnTo>
                    <a:pt x="71" y="9"/>
                  </a:lnTo>
                  <a:lnTo>
                    <a:pt x="77" y="13"/>
                  </a:lnTo>
                  <a:lnTo>
                    <a:pt x="77" y="18"/>
                  </a:lnTo>
                  <a:lnTo>
                    <a:pt x="57" y="9"/>
                  </a:lnTo>
                  <a:lnTo>
                    <a:pt x="38" y="7"/>
                  </a:lnTo>
                  <a:lnTo>
                    <a:pt x="28" y="7"/>
                  </a:lnTo>
                  <a:lnTo>
                    <a:pt x="23" y="8"/>
                  </a:lnTo>
                  <a:lnTo>
                    <a:pt x="12" y="11"/>
                  </a:lnTo>
                  <a:lnTo>
                    <a:pt x="9" y="14"/>
                  </a:lnTo>
                  <a:lnTo>
                    <a:pt x="5" y="15"/>
                  </a:lnTo>
                  <a:lnTo>
                    <a:pt x="0" y="18"/>
                  </a:lnTo>
                  <a:lnTo>
                    <a:pt x="0" y="13"/>
                  </a:lnTo>
                  <a:lnTo>
                    <a:pt x="10" y="7"/>
                  </a:lnTo>
                  <a:lnTo>
                    <a:pt x="20" y="3"/>
                  </a:lnTo>
                  <a:lnTo>
                    <a:pt x="26" y="1"/>
                  </a:lnTo>
                  <a:lnTo>
                    <a:pt x="32" y="1"/>
                  </a:lnTo>
                  <a:lnTo>
                    <a:pt x="3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248"/>
            <p:cNvSpPr>
              <a:spLocks noChangeArrowheads="1"/>
            </p:cNvSpPr>
            <p:nvPr/>
          </p:nvSpPr>
          <p:spPr bwMode="auto">
            <a:xfrm>
              <a:off x="3950" y="1022"/>
              <a:ext cx="168" cy="2676"/>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49"/>
            <p:cNvSpPr>
              <a:spLocks noEditPoints="1"/>
            </p:cNvSpPr>
            <p:nvPr/>
          </p:nvSpPr>
          <p:spPr bwMode="auto">
            <a:xfrm>
              <a:off x="3949" y="1021"/>
              <a:ext cx="172" cy="2679"/>
            </a:xfrm>
            <a:custGeom>
              <a:avLst/>
              <a:gdLst/>
              <a:ahLst/>
              <a:cxnLst>
                <a:cxn ang="0">
                  <a:pos x="4" y="3"/>
                </a:cxn>
                <a:cxn ang="0">
                  <a:pos x="4" y="2676"/>
                </a:cxn>
                <a:cxn ang="0">
                  <a:pos x="168" y="2676"/>
                </a:cxn>
                <a:cxn ang="0">
                  <a:pos x="168" y="3"/>
                </a:cxn>
                <a:cxn ang="0">
                  <a:pos x="4" y="3"/>
                </a:cxn>
                <a:cxn ang="0">
                  <a:pos x="1" y="0"/>
                </a:cxn>
                <a:cxn ang="0">
                  <a:pos x="169" y="0"/>
                </a:cxn>
                <a:cxn ang="0">
                  <a:pos x="170" y="1"/>
                </a:cxn>
                <a:cxn ang="0">
                  <a:pos x="172" y="1"/>
                </a:cxn>
                <a:cxn ang="0">
                  <a:pos x="172" y="2677"/>
                </a:cxn>
                <a:cxn ang="0">
                  <a:pos x="170" y="2677"/>
                </a:cxn>
                <a:cxn ang="0">
                  <a:pos x="169" y="2678"/>
                </a:cxn>
                <a:cxn ang="0">
                  <a:pos x="169" y="2679"/>
                </a:cxn>
                <a:cxn ang="0">
                  <a:pos x="3" y="2679"/>
                </a:cxn>
                <a:cxn ang="0">
                  <a:pos x="3" y="2677"/>
                </a:cxn>
                <a:cxn ang="0">
                  <a:pos x="0" y="2677"/>
                </a:cxn>
                <a:cxn ang="0">
                  <a:pos x="0" y="1"/>
                </a:cxn>
                <a:cxn ang="0">
                  <a:pos x="1" y="0"/>
                </a:cxn>
              </a:cxnLst>
              <a:rect l="0" t="0" r="r" b="b"/>
              <a:pathLst>
                <a:path w="172" h="2679">
                  <a:moveTo>
                    <a:pt x="4" y="3"/>
                  </a:moveTo>
                  <a:lnTo>
                    <a:pt x="4" y="2676"/>
                  </a:lnTo>
                  <a:lnTo>
                    <a:pt x="168" y="2676"/>
                  </a:lnTo>
                  <a:lnTo>
                    <a:pt x="168" y="3"/>
                  </a:lnTo>
                  <a:lnTo>
                    <a:pt x="4" y="3"/>
                  </a:lnTo>
                  <a:close/>
                  <a:moveTo>
                    <a:pt x="1" y="0"/>
                  </a:moveTo>
                  <a:lnTo>
                    <a:pt x="169" y="0"/>
                  </a:lnTo>
                  <a:lnTo>
                    <a:pt x="170" y="1"/>
                  </a:lnTo>
                  <a:lnTo>
                    <a:pt x="172" y="1"/>
                  </a:lnTo>
                  <a:lnTo>
                    <a:pt x="172" y="2677"/>
                  </a:lnTo>
                  <a:lnTo>
                    <a:pt x="170" y="2677"/>
                  </a:lnTo>
                  <a:lnTo>
                    <a:pt x="169" y="2678"/>
                  </a:lnTo>
                  <a:lnTo>
                    <a:pt x="169" y="2679"/>
                  </a:lnTo>
                  <a:lnTo>
                    <a:pt x="3" y="2679"/>
                  </a:lnTo>
                  <a:lnTo>
                    <a:pt x="3" y="2677"/>
                  </a:lnTo>
                  <a:lnTo>
                    <a:pt x="0" y="2677"/>
                  </a:lnTo>
                  <a:lnTo>
                    <a:pt x="0" y="1"/>
                  </a:lnTo>
                  <a:lnTo>
                    <a:pt x="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3" name="Picture 250"/>
            <p:cNvPicPr>
              <a:picLocks noChangeAspect="1" noChangeArrowheads="1"/>
            </p:cNvPicPr>
            <p:nvPr/>
          </p:nvPicPr>
          <p:blipFill>
            <a:blip r:embed="rId3"/>
            <a:srcRect/>
            <a:stretch>
              <a:fillRect/>
            </a:stretch>
          </p:blipFill>
          <p:spPr bwMode="auto">
            <a:xfrm>
              <a:off x="3950" y="1023"/>
              <a:ext cx="168" cy="2675"/>
            </a:xfrm>
            <a:prstGeom prst="rect">
              <a:avLst/>
            </a:prstGeom>
            <a:noFill/>
            <a:ln w="9525">
              <a:noFill/>
              <a:miter lim="800000"/>
              <a:headEnd/>
              <a:tailEnd/>
            </a:ln>
          </p:spPr>
        </p:pic>
        <p:sp>
          <p:nvSpPr>
            <p:cNvPr id="104" name="Rectangle 251"/>
            <p:cNvSpPr>
              <a:spLocks noChangeArrowheads="1"/>
            </p:cNvSpPr>
            <p:nvPr/>
          </p:nvSpPr>
          <p:spPr bwMode="auto">
            <a:xfrm>
              <a:off x="3950" y="1023"/>
              <a:ext cx="168" cy="26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5" name="Picture 252"/>
            <p:cNvPicPr>
              <a:picLocks noChangeAspect="1" noChangeArrowheads="1"/>
            </p:cNvPicPr>
            <p:nvPr/>
          </p:nvPicPr>
          <p:blipFill>
            <a:blip r:embed="rId3"/>
            <a:srcRect/>
            <a:stretch>
              <a:fillRect/>
            </a:stretch>
          </p:blipFill>
          <p:spPr bwMode="auto">
            <a:xfrm>
              <a:off x="3950" y="1023"/>
              <a:ext cx="168" cy="2675"/>
            </a:xfrm>
            <a:prstGeom prst="rect">
              <a:avLst/>
            </a:prstGeom>
            <a:noFill/>
            <a:ln w="9525">
              <a:noFill/>
              <a:miter lim="800000"/>
              <a:headEnd/>
              <a:tailEnd/>
            </a:ln>
          </p:spPr>
        </p:pic>
        <p:sp>
          <p:nvSpPr>
            <p:cNvPr id="106" name="Rectangle 253"/>
            <p:cNvSpPr>
              <a:spLocks noChangeArrowheads="1"/>
            </p:cNvSpPr>
            <p:nvPr/>
          </p:nvSpPr>
          <p:spPr bwMode="auto">
            <a:xfrm>
              <a:off x="3950" y="3697"/>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254"/>
            <p:cNvSpPr>
              <a:spLocks noChangeArrowheads="1"/>
            </p:cNvSpPr>
            <p:nvPr/>
          </p:nvSpPr>
          <p:spPr bwMode="auto">
            <a:xfrm>
              <a:off x="3950" y="1021"/>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255"/>
            <p:cNvSpPr>
              <a:spLocks noChangeArrowheads="1"/>
            </p:cNvSpPr>
            <p:nvPr/>
          </p:nvSpPr>
          <p:spPr bwMode="auto">
            <a:xfrm>
              <a:off x="3949"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256"/>
            <p:cNvSpPr>
              <a:spLocks noChangeArrowheads="1"/>
            </p:cNvSpPr>
            <p:nvPr/>
          </p:nvSpPr>
          <p:spPr bwMode="auto">
            <a:xfrm>
              <a:off x="4117"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Rectangle 257"/>
            <p:cNvSpPr>
              <a:spLocks noChangeArrowheads="1"/>
            </p:cNvSpPr>
            <p:nvPr/>
          </p:nvSpPr>
          <p:spPr bwMode="auto">
            <a:xfrm>
              <a:off x="3950" y="3697"/>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Rectangle 258"/>
            <p:cNvSpPr>
              <a:spLocks noChangeArrowheads="1"/>
            </p:cNvSpPr>
            <p:nvPr/>
          </p:nvSpPr>
          <p:spPr bwMode="auto">
            <a:xfrm>
              <a:off x="4117"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Rectangle 259"/>
            <p:cNvSpPr>
              <a:spLocks noChangeArrowheads="1"/>
            </p:cNvSpPr>
            <p:nvPr/>
          </p:nvSpPr>
          <p:spPr bwMode="auto">
            <a:xfrm>
              <a:off x="4085" y="3697"/>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260"/>
            <p:cNvSpPr>
              <a:spLocks noChangeArrowheads="1"/>
            </p:cNvSpPr>
            <p:nvPr/>
          </p:nvSpPr>
          <p:spPr bwMode="auto">
            <a:xfrm>
              <a:off x="3950" y="3697"/>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261"/>
            <p:cNvSpPr>
              <a:spLocks noChangeArrowheads="1"/>
            </p:cNvSpPr>
            <p:nvPr/>
          </p:nvSpPr>
          <p:spPr bwMode="auto">
            <a:xfrm>
              <a:off x="4144" y="3702"/>
              <a:ext cx="23" cy="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62"/>
            <p:cNvSpPr>
              <a:spLocks/>
            </p:cNvSpPr>
            <p:nvPr/>
          </p:nvSpPr>
          <p:spPr bwMode="auto">
            <a:xfrm>
              <a:off x="4173" y="3674"/>
              <a:ext cx="39" cy="50"/>
            </a:xfrm>
            <a:custGeom>
              <a:avLst/>
              <a:gdLst/>
              <a:ahLst/>
              <a:cxnLst>
                <a:cxn ang="0">
                  <a:pos x="7" y="0"/>
                </a:cxn>
                <a:cxn ang="0">
                  <a:pos x="35" y="0"/>
                </a:cxn>
                <a:cxn ang="0">
                  <a:pos x="35" y="7"/>
                </a:cxn>
                <a:cxn ang="0">
                  <a:pos x="13" y="7"/>
                </a:cxn>
                <a:cxn ang="0">
                  <a:pos x="10" y="20"/>
                </a:cxn>
                <a:cxn ang="0">
                  <a:pos x="13" y="18"/>
                </a:cxn>
                <a:cxn ang="0">
                  <a:pos x="21" y="16"/>
                </a:cxn>
                <a:cxn ang="0">
                  <a:pos x="30" y="18"/>
                </a:cxn>
                <a:cxn ang="0">
                  <a:pos x="34" y="20"/>
                </a:cxn>
                <a:cxn ang="0">
                  <a:pos x="39" y="28"/>
                </a:cxn>
                <a:cxn ang="0">
                  <a:pos x="39" y="36"/>
                </a:cxn>
                <a:cxn ang="0">
                  <a:pos x="34" y="44"/>
                </a:cxn>
                <a:cxn ang="0">
                  <a:pos x="29" y="47"/>
                </a:cxn>
                <a:cxn ang="0">
                  <a:pos x="24" y="49"/>
                </a:cxn>
                <a:cxn ang="0">
                  <a:pos x="19" y="50"/>
                </a:cxn>
                <a:cxn ang="0">
                  <a:pos x="10" y="48"/>
                </a:cxn>
                <a:cxn ang="0">
                  <a:pos x="6" y="46"/>
                </a:cxn>
                <a:cxn ang="0">
                  <a:pos x="2" y="43"/>
                </a:cxn>
                <a:cxn ang="0">
                  <a:pos x="1" y="40"/>
                </a:cxn>
                <a:cxn ang="0">
                  <a:pos x="0" y="36"/>
                </a:cxn>
                <a:cxn ang="0">
                  <a:pos x="7" y="35"/>
                </a:cxn>
                <a:cxn ang="0">
                  <a:pos x="8" y="38"/>
                </a:cxn>
                <a:cxn ang="0">
                  <a:pos x="11" y="42"/>
                </a:cxn>
                <a:cxn ang="0">
                  <a:pos x="16" y="44"/>
                </a:cxn>
                <a:cxn ang="0">
                  <a:pos x="22" y="44"/>
                </a:cxn>
                <a:cxn ang="0">
                  <a:pos x="25" y="43"/>
                </a:cxn>
                <a:cxn ang="0">
                  <a:pos x="28" y="41"/>
                </a:cxn>
                <a:cxn ang="0">
                  <a:pos x="29" y="39"/>
                </a:cxn>
                <a:cxn ang="0">
                  <a:pos x="32" y="33"/>
                </a:cxn>
                <a:cxn ang="0">
                  <a:pos x="30" y="30"/>
                </a:cxn>
                <a:cxn ang="0">
                  <a:pos x="30" y="27"/>
                </a:cxn>
                <a:cxn ang="0">
                  <a:pos x="25" y="23"/>
                </a:cxn>
                <a:cxn ang="0">
                  <a:pos x="23" y="22"/>
                </a:cxn>
                <a:cxn ang="0">
                  <a:pos x="17" y="22"/>
                </a:cxn>
                <a:cxn ang="0">
                  <a:pos x="15" y="23"/>
                </a:cxn>
                <a:cxn ang="0">
                  <a:pos x="13" y="23"/>
                </a:cxn>
                <a:cxn ang="0">
                  <a:pos x="11" y="24"/>
                </a:cxn>
                <a:cxn ang="0">
                  <a:pos x="8" y="26"/>
                </a:cxn>
                <a:cxn ang="0">
                  <a:pos x="0" y="25"/>
                </a:cxn>
                <a:cxn ang="0">
                  <a:pos x="7" y="0"/>
                </a:cxn>
              </a:cxnLst>
              <a:rect l="0" t="0" r="r" b="b"/>
              <a:pathLst>
                <a:path w="39" h="50">
                  <a:moveTo>
                    <a:pt x="7" y="0"/>
                  </a:moveTo>
                  <a:lnTo>
                    <a:pt x="35" y="0"/>
                  </a:lnTo>
                  <a:lnTo>
                    <a:pt x="35" y="7"/>
                  </a:lnTo>
                  <a:lnTo>
                    <a:pt x="13" y="7"/>
                  </a:lnTo>
                  <a:lnTo>
                    <a:pt x="10" y="20"/>
                  </a:lnTo>
                  <a:lnTo>
                    <a:pt x="13" y="18"/>
                  </a:lnTo>
                  <a:lnTo>
                    <a:pt x="21" y="16"/>
                  </a:lnTo>
                  <a:lnTo>
                    <a:pt x="30" y="18"/>
                  </a:lnTo>
                  <a:lnTo>
                    <a:pt x="34" y="20"/>
                  </a:lnTo>
                  <a:lnTo>
                    <a:pt x="39" y="28"/>
                  </a:lnTo>
                  <a:lnTo>
                    <a:pt x="39" y="36"/>
                  </a:lnTo>
                  <a:lnTo>
                    <a:pt x="34" y="44"/>
                  </a:lnTo>
                  <a:lnTo>
                    <a:pt x="29" y="47"/>
                  </a:lnTo>
                  <a:lnTo>
                    <a:pt x="24" y="49"/>
                  </a:lnTo>
                  <a:lnTo>
                    <a:pt x="19" y="50"/>
                  </a:lnTo>
                  <a:lnTo>
                    <a:pt x="10" y="48"/>
                  </a:lnTo>
                  <a:lnTo>
                    <a:pt x="6" y="46"/>
                  </a:lnTo>
                  <a:lnTo>
                    <a:pt x="2" y="43"/>
                  </a:lnTo>
                  <a:lnTo>
                    <a:pt x="1" y="40"/>
                  </a:lnTo>
                  <a:lnTo>
                    <a:pt x="0" y="36"/>
                  </a:lnTo>
                  <a:lnTo>
                    <a:pt x="7" y="35"/>
                  </a:lnTo>
                  <a:lnTo>
                    <a:pt x="8" y="38"/>
                  </a:lnTo>
                  <a:lnTo>
                    <a:pt x="11" y="42"/>
                  </a:lnTo>
                  <a:lnTo>
                    <a:pt x="16" y="44"/>
                  </a:lnTo>
                  <a:lnTo>
                    <a:pt x="22" y="44"/>
                  </a:lnTo>
                  <a:lnTo>
                    <a:pt x="25" y="43"/>
                  </a:lnTo>
                  <a:lnTo>
                    <a:pt x="28" y="41"/>
                  </a:lnTo>
                  <a:lnTo>
                    <a:pt x="29" y="39"/>
                  </a:lnTo>
                  <a:lnTo>
                    <a:pt x="32" y="33"/>
                  </a:lnTo>
                  <a:lnTo>
                    <a:pt x="30" y="30"/>
                  </a:lnTo>
                  <a:lnTo>
                    <a:pt x="30" y="27"/>
                  </a:lnTo>
                  <a:lnTo>
                    <a:pt x="25" y="23"/>
                  </a:lnTo>
                  <a:lnTo>
                    <a:pt x="23" y="22"/>
                  </a:lnTo>
                  <a:lnTo>
                    <a:pt x="17" y="22"/>
                  </a:lnTo>
                  <a:lnTo>
                    <a:pt x="15" y="23"/>
                  </a:lnTo>
                  <a:lnTo>
                    <a:pt x="13" y="23"/>
                  </a:lnTo>
                  <a:lnTo>
                    <a:pt x="11" y="24"/>
                  </a:lnTo>
                  <a:lnTo>
                    <a:pt x="8" y="26"/>
                  </a:lnTo>
                  <a:lnTo>
                    <a:pt x="0"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Rectangle 263"/>
            <p:cNvSpPr>
              <a:spLocks noChangeArrowheads="1"/>
            </p:cNvSpPr>
            <p:nvPr/>
          </p:nvSpPr>
          <p:spPr bwMode="auto">
            <a:xfrm>
              <a:off x="4085" y="3362"/>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Rectangle 264"/>
            <p:cNvSpPr>
              <a:spLocks noChangeArrowheads="1"/>
            </p:cNvSpPr>
            <p:nvPr/>
          </p:nvSpPr>
          <p:spPr bwMode="auto">
            <a:xfrm>
              <a:off x="3950" y="3362"/>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65"/>
            <p:cNvSpPr>
              <a:spLocks noEditPoints="1"/>
            </p:cNvSpPr>
            <p:nvPr/>
          </p:nvSpPr>
          <p:spPr bwMode="auto">
            <a:xfrm>
              <a:off x="4145" y="3339"/>
              <a:ext cx="39" cy="51"/>
            </a:xfrm>
            <a:custGeom>
              <a:avLst/>
              <a:gdLst/>
              <a:ahLst/>
              <a:cxnLst>
                <a:cxn ang="0">
                  <a:pos x="19" y="5"/>
                </a:cxn>
                <a:cxn ang="0">
                  <a:pos x="16" y="6"/>
                </a:cxn>
                <a:cxn ang="0">
                  <a:pos x="13" y="7"/>
                </a:cxn>
                <a:cxn ang="0">
                  <a:pos x="11" y="9"/>
                </a:cxn>
                <a:cxn ang="0">
                  <a:pos x="8" y="15"/>
                </a:cxn>
                <a:cxn ang="0">
                  <a:pos x="7" y="19"/>
                </a:cxn>
                <a:cxn ang="0">
                  <a:pos x="7" y="30"/>
                </a:cxn>
                <a:cxn ang="0">
                  <a:pos x="10" y="38"/>
                </a:cxn>
                <a:cxn ang="0">
                  <a:pos x="11" y="41"/>
                </a:cxn>
                <a:cxn ang="0">
                  <a:pos x="13" y="43"/>
                </a:cxn>
                <a:cxn ang="0">
                  <a:pos x="17" y="45"/>
                </a:cxn>
                <a:cxn ang="0">
                  <a:pos x="23" y="45"/>
                </a:cxn>
                <a:cxn ang="0">
                  <a:pos x="28" y="41"/>
                </a:cxn>
                <a:cxn ang="0">
                  <a:pos x="29" y="38"/>
                </a:cxn>
                <a:cxn ang="0">
                  <a:pos x="32" y="30"/>
                </a:cxn>
                <a:cxn ang="0">
                  <a:pos x="32" y="25"/>
                </a:cxn>
                <a:cxn ang="0">
                  <a:pos x="30" y="15"/>
                </a:cxn>
                <a:cxn ang="0">
                  <a:pos x="28" y="9"/>
                </a:cxn>
                <a:cxn ang="0">
                  <a:pos x="25" y="7"/>
                </a:cxn>
                <a:cxn ang="0">
                  <a:pos x="22" y="6"/>
                </a:cxn>
                <a:cxn ang="0">
                  <a:pos x="19" y="5"/>
                </a:cxn>
                <a:cxn ang="0">
                  <a:pos x="15" y="0"/>
                </a:cxn>
                <a:cxn ang="0">
                  <a:pos x="25" y="0"/>
                </a:cxn>
                <a:cxn ang="0">
                  <a:pos x="30" y="2"/>
                </a:cxn>
                <a:cxn ang="0">
                  <a:pos x="33" y="4"/>
                </a:cxn>
                <a:cxn ang="0">
                  <a:pos x="34" y="6"/>
                </a:cxn>
                <a:cxn ang="0">
                  <a:pos x="36" y="9"/>
                </a:cxn>
                <a:cxn ang="0">
                  <a:pos x="38" y="13"/>
                </a:cxn>
                <a:cxn ang="0">
                  <a:pos x="38" y="16"/>
                </a:cxn>
                <a:cxn ang="0">
                  <a:pos x="39" y="20"/>
                </a:cxn>
                <a:cxn ang="0">
                  <a:pos x="39" y="30"/>
                </a:cxn>
                <a:cxn ang="0">
                  <a:pos x="38" y="35"/>
                </a:cxn>
                <a:cxn ang="0">
                  <a:pos x="38" y="39"/>
                </a:cxn>
                <a:cxn ang="0">
                  <a:pos x="33" y="46"/>
                </a:cxn>
                <a:cxn ang="0">
                  <a:pos x="28" y="50"/>
                </a:cxn>
                <a:cxn ang="0">
                  <a:pos x="24" y="50"/>
                </a:cxn>
                <a:cxn ang="0">
                  <a:pos x="19" y="51"/>
                </a:cxn>
                <a:cxn ang="0">
                  <a:pos x="10" y="49"/>
                </a:cxn>
                <a:cxn ang="0">
                  <a:pos x="6" y="46"/>
                </a:cxn>
                <a:cxn ang="0">
                  <a:pos x="1" y="37"/>
                </a:cxn>
                <a:cxn ang="0">
                  <a:pos x="0" y="25"/>
                </a:cxn>
                <a:cxn ang="0">
                  <a:pos x="0" y="19"/>
                </a:cxn>
                <a:cxn ang="0">
                  <a:pos x="1" y="14"/>
                </a:cxn>
                <a:cxn ang="0">
                  <a:pos x="2" y="10"/>
                </a:cxn>
                <a:cxn ang="0">
                  <a:pos x="4" y="7"/>
                </a:cxn>
                <a:cxn ang="0">
                  <a:pos x="6" y="4"/>
                </a:cxn>
                <a:cxn ang="0">
                  <a:pos x="8" y="2"/>
                </a:cxn>
                <a:cxn ang="0">
                  <a:pos x="11" y="1"/>
                </a:cxn>
                <a:cxn ang="0">
                  <a:pos x="15" y="0"/>
                </a:cxn>
              </a:cxnLst>
              <a:rect l="0" t="0" r="r" b="b"/>
              <a:pathLst>
                <a:path w="39" h="51">
                  <a:moveTo>
                    <a:pt x="19" y="5"/>
                  </a:moveTo>
                  <a:lnTo>
                    <a:pt x="16" y="6"/>
                  </a:lnTo>
                  <a:lnTo>
                    <a:pt x="13" y="7"/>
                  </a:lnTo>
                  <a:lnTo>
                    <a:pt x="11" y="9"/>
                  </a:lnTo>
                  <a:lnTo>
                    <a:pt x="8" y="15"/>
                  </a:lnTo>
                  <a:lnTo>
                    <a:pt x="7" y="19"/>
                  </a:lnTo>
                  <a:lnTo>
                    <a:pt x="7" y="30"/>
                  </a:lnTo>
                  <a:lnTo>
                    <a:pt x="10" y="38"/>
                  </a:lnTo>
                  <a:lnTo>
                    <a:pt x="11" y="41"/>
                  </a:lnTo>
                  <a:lnTo>
                    <a:pt x="13" y="43"/>
                  </a:lnTo>
                  <a:lnTo>
                    <a:pt x="17" y="45"/>
                  </a:lnTo>
                  <a:lnTo>
                    <a:pt x="23" y="45"/>
                  </a:lnTo>
                  <a:lnTo>
                    <a:pt x="28" y="41"/>
                  </a:lnTo>
                  <a:lnTo>
                    <a:pt x="29" y="38"/>
                  </a:lnTo>
                  <a:lnTo>
                    <a:pt x="32" y="30"/>
                  </a:lnTo>
                  <a:lnTo>
                    <a:pt x="32" y="25"/>
                  </a:lnTo>
                  <a:lnTo>
                    <a:pt x="30" y="15"/>
                  </a:lnTo>
                  <a:lnTo>
                    <a:pt x="28" y="9"/>
                  </a:lnTo>
                  <a:lnTo>
                    <a:pt x="25" y="7"/>
                  </a:lnTo>
                  <a:lnTo>
                    <a:pt x="22" y="6"/>
                  </a:lnTo>
                  <a:lnTo>
                    <a:pt x="19" y="5"/>
                  </a:lnTo>
                  <a:close/>
                  <a:moveTo>
                    <a:pt x="15" y="0"/>
                  </a:moveTo>
                  <a:lnTo>
                    <a:pt x="25" y="0"/>
                  </a:lnTo>
                  <a:lnTo>
                    <a:pt x="30" y="2"/>
                  </a:lnTo>
                  <a:lnTo>
                    <a:pt x="33" y="4"/>
                  </a:lnTo>
                  <a:lnTo>
                    <a:pt x="34" y="6"/>
                  </a:lnTo>
                  <a:lnTo>
                    <a:pt x="36" y="9"/>
                  </a:lnTo>
                  <a:lnTo>
                    <a:pt x="38" y="13"/>
                  </a:lnTo>
                  <a:lnTo>
                    <a:pt x="38" y="16"/>
                  </a:lnTo>
                  <a:lnTo>
                    <a:pt x="39" y="20"/>
                  </a:lnTo>
                  <a:lnTo>
                    <a:pt x="39" y="30"/>
                  </a:lnTo>
                  <a:lnTo>
                    <a:pt x="38" y="35"/>
                  </a:lnTo>
                  <a:lnTo>
                    <a:pt x="38" y="39"/>
                  </a:lnTo>
                  <a:lnTo>
                    <a:pt x="33" y="46"/>
                  </a:lnTo>
                  <a:lnTo>
                    <a:pt x="28" y="50"/>
                  </a:lnTo>
                  <a:lnTo>
                    <a:pt x="24" y="50"/>
                  </a:lnTo>
                  <a:lnTo>
                    <a:pt x="19" y="51"/>
                  </a:lnTo>
                  <a:lnTo>
                    <a:pt x="10" y="49"/>
                  </a:lnTo>
                  <a:lnTo>
                    <a:pt x="6" y="46"/>
                  </a:lnTo>
                  <a:lnTo>
                    <a:pt x="1" y="37"/>
                  </a:lnTo>
                  <a:lnTo>
                    <a:pt x="0" y="25"/>
                  </a:lnTo>
                  <a:lnTo>
                    <a:pt x="0" y="19"/>
                  </a:lnTo>
                  <a:lnTo>
                    <a:pt x="1" y="14"/>
                  </a:lnTo>
                  <a:lnTo>
                    <a:pt x="2" y="10"/>
                  </a:lnTo>
                  <a:lnTo>
                    <a:pt x="4" y="7"/>
                  </a:lnTo>
                  <a:lnTo>
                    <a:pt x="6" y="4"/>
                  </a:lnTo>
                  <a:lnTo>
                    <a:pt x="8"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Rectangle 266"/>
            <p:cNvSpPr>
              <a:spLocks noChangeArrowheads="1"/>
            </p:cNvSpPr>
            <p:nvPr/>
          </p:nvSpPr>
          <p:spPr bwMode="auto">
            <a:xfrm>
              <a:off x="4085" y="3028"/>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Rectangle 267"/>
            <p:cNvSpPr>
              <a:spLocks noChangeArrowheads="1"/>
            </p:cNvSpPr>
            <p:nvPr/>
          </p:nvSpPr>
          <p:spPr bwMode="auto">
            <a:xfrm>
              <a:off x="3950" y="3028"/>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68"/>
            <p:cNvSpPr>
              <a:spLocks/>
            </p:cNvSpPr>
            <p:nvPr/>
          </p:nvSpPr>
          <p:spPr bwMode="auto">
            <a:xfrm>
              <a:off x="4145" y="3004"/>
              <a:ext cx="39" cy="51"/>
            </a:xfrm>
            <a:custGeom>
              <a:avLst/>
              <a:gdLst/>
              <a:ahLst/>
              <a:cxnLst>
                <a:cxn ang="0">
                  <a:pos x="7" y="0"/>
                </a:cxn>
                <a:cxn ang="0">
                  <a:pos x="35" y="0"/>
                </a:cxn>
                <a:cxn ang="0">
                  <a:pos x="35" y="7"/>
                </a:cxn>
                <a:cxn ang="0">
                  <a:pos x="13" y="7"/>
                </a:cxn>
                <a:cxn ang="0">
                  <a:pos x="10" y="21"/>
                </a:cxn>
                <a:cxn ang="0">
                  <a:pos x="13" y="19"/>
                </a:cxn>
                <a:cxn ang="0">
                  <a:pos x="21" y="17"/>
                </a:cxn>
                <a:cxn ang="0">
                  <a:pos x="30" y="19"/>
                </a:cxn>
                <a:cxn ang="0">
                  <a:pos x="34" y="21"/>
                </a:cxn>
                <a:cxn ang="0">
                  <a:pos x="39" y="29"/>
                </a:cxn>
                <a:cxn ang="0">
                  <a:pos x="39" y="37"/>
                </a:cxn>
                <a:cxn ang="0">
                  <a:pos x="36" y="41"/>
                </a:cxn>
                <a:cxn ang="0">
                  <a:pos x="35" y="45"/>
                </a:cxn>
                <a:cxn ang="0">
                  <a:pos x="30" y="48"/>
                </a:cxn>
                <a:cxn ang="0">
                  <a:pos x="24" y="50"/>
                </a:cxn>
                <a:cxn ang="0">
                  <a:pos x="19" y="51"/>
                </a:cxn>
                <a:cxn ang="0">
                  <a:pos x="10" y="49"/>
                </a:cxn>
                <a:cxn ang="0">
                  <a:pos x="6" y="47"/>
                </a:cxn>
                <a:cxn ang="0">
                  <a:pos x="1" y="41"/>
                </a:cxn>
                <a:cxn ang="0">
                  <a:pos x="0" y="37"/>
                </a:cxn>
                <a:cxn ang="0">
                  <a:pos x="7" y="36"/>
                </a:cxn>
                <a:cxn ang="0">
                  <a:pos x="8" y="39"/>
                </a:cxn>
                <a:cxn ang="0">
                  <a:pos x="11" y="43"/>
                </a:cxn>
                <a:cxn ang="0">
                  <a:pos x="16" y="45"/>
                </a:cxn>
                <a:cxn ang="0">
                  <a:pos x="23" y="45"/>
                </a:cxn>
                <a:cxn ang="0">
                  <a:pos x="25" y="44"/>
                </a:cxn>
                <a:cxn ang="0">
                  <a:pos x="30" y="40"/>
                </a:cxn>
                <a:cxn ang="0">
                  <a:pos x="30" y="37"/>
                </a:cxn>
                <a:cxn ang="0">
                  <a:pos x="32" y="34"/>
                </a:cxn>
                <a:cxn ang="0">
                  <a:pos x="32" y="31"/>
                </a:cxn>
                <a:cxn ang="0">
                  <a:pos x="30" y="28"/>
                </a:cxn>
                <a:cxn ang="0">
                  <a:pos x="25" y="24"/>
                </a:cxn>
                <a:cxn ang="0">
                  <a:pos x="23" y="23"/>
                </a:cxn>
                <a:cxn ang="0">
                  <a:pos x="17" y="23"/>
                </a:cxn>
                <a:cxn ang="0">
                  <a:pos x="15" y="24"/>
                </a:cxn>
                <a:cxn ang="0">
                  <a:pos x="13" y="24"/>
                </a:cxn>
                <a:cxn ang="0">
                  <a:pos x="11" y="25"/>
                </a:cxn>
                <a:cxn ang="0">
                  <a:pos x="8" y="27"/>
                </a:cxn>
                <a:cxn ang="0">
                  <a:pos x="1" y="26"/>
                </a:cxn>
                <a:cxn ang="0">
                  <a:pos x="7" y="0"/>
                </a:cxn>
              </a:cxnLst>
              <a:rect l="0" t="0" r="r" b="b"/>
              <a:pathLst>
                <a:path w="39" h="51">
                  <a:moveTo>
                    <a:pt x="7" y="0"/>
                  </a:moveTo>
                  <a:lnTo>
                    <a:pt x="35" y="0"/>
                  </a:lnTo>
                  <a:lnTo>
                    <a:pt x="35" y="7"/>
                  </a:lnTo>
                  <a:lnTo>
                    <a:pt x="13" y="7"/>
                  </a:lnTo>
                  <a:lnTo>
                    <a:pt x="10" y="21"/>
                  </a:lnTo>
                  <a:lnTo>
                    <a:pt x="13" y="19"/>
                  </a:lnTo>
                  <a:lnTo>
                    <a:pt x="21" y="17"/>
                  </a:lnTo>
                  <a:lnTo>
                    <a:pt x="30" y="19"/>
                  </a:lnTo>
                  <a:lnTo>
                    <a:pt x="34" y="21"/>
                  </a:lnTo>
                  <a:lnTo>
                    <a:pt x="39" y="29"/>
                  </a:lnTo>
                  <a:lnTo>
                    <a:pt x="39" y="37"/>
                  </a:lnTo>
                  <a:lnTo>
                    <a:pt x="36" y="41"/>
                  </a:lnTo>
                  <a:lnTo>
                    <a:pt x="35" y="45"/>
                  </a:lnTo>
                  <a:lnTo>
                    <a:pt x="30" y="48"/>
                  </a:lnTo>
                  <a:lnTo>
                    <a:pt x="24" y="50"/>
                  </a:lnTo>
                  <a:lnTo>
                    <a:pt x="19" y="51"/>
                  </a:lnTo>
                  <a:lnTo>
                    <a:pt x="10" y="49"/>
                  </a:lnTo>
                  <a:lnTo>
                    <a:pt x="6" y="47"/>
                  </a:lnTo>
                  <a:lnTo>
                    <a:pt x="1" y="41"/>
                  </a:lnTo>
                  <a:lnTo>
                    <a:pt x="0" y="37"/>
                  </a:lnTo>
                  <a:lnTo>
                    <a:pt x="7" y="36"/>
                  </a:lnTo>
                  <a:lnTo>
                    <a:pt x="8" y="39"/>
                  </a:lnTo>
                  <a:lnTo>
                    <a:pt x="11" y="43"/>
                  </a:lnTo>
                  <a:lnTo>
                    <a:pt x="16" y="45"/>
                  </a:lnTo>
                  <a:lnTo>
                    <a:pt x="23" y="45"/>
                  </a:lnTo>
                  <a:lnTo>
                    <a:pt x="25" y="44"/>
                  </a:lnTo>
                  <a:lnTo>
                    <a:pt x="30" y="40"/>
                  </a:lnTo>
                  <a:lnTo>
                    <a:pt x="30" y="37"/>
                  </a:lnTo>
                  <a:lnTo>
                    <a:pt x="32" y="34"/>
                  </a:lnTo>
                  <a:lnTo>
                    <a:pt x="32" y="31"/>
                  </a:lnTo>
                  <a:lnTo>
                    <a:pt x="30" y="28"/>
                  </a:lnTo>
                  <a:lnTo>
                    <a:pt x="25" y="24"/>
                  </a:lnTo>
                  <a:lnTo>
                    <a:pt x="23" y="23"/>
                  </a:lnTo>
                  <a:lnTo>
                    <a:pt x="17" y="23"/>
                  </a:lnTo>
                  <a:lnTo>
                    <a:pt x="15" y="24"/>
                  </a:lnTo>
                  <a:lnTo>
                    <a:pt x="13" y="24"/>
                  </a:lnTo>
                  <a:lnTo>
                    <a:pt x="11" y="25"/>
                  </a:lnTo>
                  <a:lnTo>
                    <a:pt x="8" y="27"/>
                  </a:lnTo>
                  <a:lnTo>
                    <a:pt x="1" y="26"/>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Rectangle 269"/>
            <p:cNvSpPr>
              <a:spLocks noChangeArrowheads="1"/>
            </p:cNvSpPr>
            <p:nvPr/>
          </p:nvSpPr>
          <p:spPr bwMode="auto">
            <a:xfrm>
              <a:off x="4085" y="2693"/>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270"/>
            <p:cNvSpPr>
              <a:spLocks noChangeArrowheads="1"/>
            </p:cNvSpPr>
            <p:nvPr/>
          </p:nvSpPr>
          <p:spPr bwMode="auto">
            <a:xfrm>
              <a:off x="3950" y="2693"/>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71"/>
            <p:cNvSpPr>
              <a:spLocks/>
            </p:cNvSpPr>
            <p:nvPr/>
          </p:nvSpPr>
          <p:spPr bwMode="auto">
            <a:xfrm>
              <a:off x="4150" y="2670"/>
              <a:ext cx="22" cy="49"/>
            </a:xfrm>
            <a:custGeom>
              <a:avLst/>
              <a:gdLst/>
              <a:ahLst/>
              <a:cxnLst>
                <a:cxn ang="0">
                  <a:pos x="17" y="0"/>
                </a:cxn>
                <a:cxn ang="0">
                  <a:pos x="22" y="0"/>
                </a:cxn>
                <a:cxn ang="0">
                  <a:pos x="22" y="49"/>
                </a:cxn>
                <a:cxn ang="0">
                  <a:pos x="14" y="49"/>
                </a:cxn>
                <a:cxn ang="0">
                  <a:pos x="14" y="10"/>
                </a:cxn>
                <a:cxn ang="0">
                  <a:pos x="12" y="12"/>
                </a:cxn>
                <a:cxn ang="0">
                  <a:pos x="10" y="13"/>
                </a:cxn>
                <a:cxn ang="0">
                  <a:pos x="7" y="15"/>
                </a:cxn>
                <a:cxn ang="0">
                  <a:pos x="0" y="17"/>
                </a:cxn>
                <a:cxn ang="0">
                  <a:pos x="0" y="12"/>
                </a:cxn>
                <a:cxn ang="0">
                  <a:pos x="11" y="6"/>
                </a:cxn>
                <a:cxn ang="0">
                  <a:pos x="16" y="2"/>
                </a:cxn>
                <a:cxn ang="0">
                  <a:pos x="17" y="0"/>
                </a:cxn>
              </a:cxnLst>
              <a:rect l="0" t="0" r="r" b="b"/>
              <a:pathLst>
                <a:path w="22" h="49">
                  <a:moveTo>
                    <a:pt x="17" y="0"/>
                  </a:moveTo>
                  <a:lnTo>
                    <a:pt x="22" y="0"/>
                  </a:lnTo>
                  <a:lnTo>
                    <a:pt x="22" y="49"/>
                  </a:lnTo>
                  <a:lnTo>
                    <a:pt x="14" y="49"/>
                  </a:lnTo>
                  <a:lnTo>
                    <a:pt x="14"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2"/>
            <p:cNvSpPr>
              <a:spLocks noEditPoints="1"/>
            </p:cNvSpPr>
            <p:nvPr/>
          </p:nvSpPr>
          <p:spPr bwMode="auto">
            <a:xfrm>
              <a:off x="4191" y="2670"/>
              <a:ext cx="39" cy="50"/>
            </a:xfrm>
            <a:custGeom>
              <a:avLst/>
              <a:gdLst/>
              <a:ahLst/>
              <a:cxnLst>
                <a:cxn ang="0">
                  <a:pos x="20" y="5"/>
                </a:cxn>
                <a:cxn ang="0">
                  <a:pos x="16" y="6"/>
                </a:cxn>
                <a:cxn ang="0">
                  <a:pos x="14" y="7"/>
                </a:cxn>
                <a:cxn ang="0">
                  <a:pos x="11" y="9"/>
                </a:cxn>
                <a:cxn ang="0">
                  <a:pos x="9" y="15"/>
                </a:cxn>
                <a:cxn ang="0">
                  <a:pos x="7" y="19"/>
                </a:cxn>
                <a:cxn ang="0">
                  <a:pos x="7" y="30"/>
                </a:cxn>
                <a:cxn ang="0">
                  <a:pos x="10" y="38"/>
                </a:cxn>
                <a:cxn ang="0">
                  <a:pos x="11" y="40"/>
                </a:cxn>
                <a:cxn ang="0">
                  <a:pos x="14" y="42"/>
                </a:cxn>
                <a:cxn ang="0">
                  <a:pos x="17" y="44"/>
                </a:cxn>
                <a:cxn ang="0">
                  <a:pos x="23" y="44"/>
                </a:cxn>
                <a:cxn ang="0">
                  <a:pos x="28" y="40"/>
                </a:cxn>
                <a:cxn ang="0">
                  <a:pos x="29"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28" y="49"/>
                </a:cxn>
                <a:cxn ang="0">
                  <a:pos x="24" y="49"/>
                </a:cxn>
                <a:cxn ang="0">
                  <a:pos x="20" y="50"/>
                </a:cxn>
                <a:cxn ang="0">
                  <a:pos x="10" y="48"/>
                </a:cxn>
                <a:cxn ang="0">
                  <a:pos x="6" y="45"/>
                </a:cxn>
                <a:cxn ang="0">
                  <a:pos x="1" y="37"/>
                </a:cxn>
                <a:cxn ang="0">
                  <a:pos x="0" y="25"/>
                </a:cxn>
                <a:cxn ang="0">
                  <a:pos x="0" y="19"/>
                </a:cxn>
                <a:cxn ang="0">
                  <a:pos x="1" y="14"/>
                </a:cxn>
                <a:cxn ang="0">
                  <a:pos x="3" y="10"/>
                </a:cxn>
                <a:cxn ang="0">
                  <a:pos x="4" y="7"/>
                </a:cxn>
                <a:cxn ang="0">
                  <a:pos x="6" y="4"/>
                </a:cxn>
                <a:cxn ang="0">
                  <a:pos x="9" y="2"/>
                </a:cxn>
                <a:cxn ang="0">
                  <a:pos x="11" y="1"/>
                </a:cxn>
                <a:cxn ang="0">
                  <a:pos x="15" y="0"/>
                </a:cxn>
              </a:cxnLst>
              <a:rect l="0" t="0" r="r" b="b"/>
              <a:pathLst>
                <a:path w="39" h="50">
                  <a:moveTo>
                    <a:pt x="20" y="5"/>
                  </a:moveTo>
                  <a:lnTo>
                    <a:pt x="16" y="6"/>
                  </a:lnTo>
                  <a:lnTo>
                    <a:pt x="14" y="7"/>
                  </a:lnTo>
                  <a:lnTo>
                    <a:pt x="11" y="9"/>
                  </a:lnTo>
                  <a:lnTo>
                    <a:pt x="9" y="15"/>
                  </a:lnTo>
                  <a:lnTo>
                    <a:pt x="7" y="19"/>
                  </a:lnTo>
                  <a:lnTo>
                    <a:pt x="7" y="30"/>
                  </a:lnTo>
                  <a:lnTo>
                    <a:pt x="10" y="38"/>
                  </a:lnTo>
                  <a:lnTo>
                    <a:pt x="11" y="40"/>
                  </a:lnTo>
                  <a:lnTo>
                    <a:pt x="14" y="42"/>
                  </a:lnTo>
                  <a:lnTo>
                    <a:pt x="17" y="44"/>
                  </a:lnTo>
                  <a:lnTo>
                    <a:pt x="23" y="44"/>
                  </a:lnTo>
                  <a:lnTo>
                    <a:pt x="28" y="40"/>
                  </a:lnTo>
                  <a:lnTo>
                    <a:pt x="29"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4" y="6"/>
                  </a:lnTo>
                  <a:lnTo>
                    <a:pt x="35" y="9"/>
                  </a:lnTo>
                  <a:lnTo>
                    <a:pt x="38" y="13"/>
                  </a:lnTo>
                  <a:lnTo>
                    <a:pt x="38" y="16"/>
                  </a:lnTo>
                  <a:lnTo>
                    <a:pt x="39" y="20"/>
                  </a:lnTo>
                  <a:lnTo>
                    <a:pt x="39" y="30"/>
                  </a:lnTo>
                  <a:lnTo>
                    <a:pt x="38" y="35"/>
                  </a:lnTo>
                  <a:lnTo>
                    <a:pt x="38" y="39"/>
                  </a:lnTo>
                  <a:lnTo>
                    <a:pt x="33" y="45"/>
                  </a:lnTo>
                  <a:lnTo>
                    <a:pt x="28" y="49"/>
                  </a:lnTo>
                  <a:lnTo>
                    <a:pt x="24" y="49"/>
                  </a:lnTo>
                  <a:lnTo>
                    <a:pt x="20" y="50"/>
                  </a:lnTo>
                  <a:lnTo>
                    <a:pt x="10" y="48"/>
                  </a:lnTo>
                  <a:lnTo>
                    <a:pt x="6" y="45"/>
                  </a:lnTo>
                  <a:lnTo>
                    <a:pt x="1" y="37"/>
                  </a:lnTo>
                  <a:lnTo>
                    <a:pt x="0" y="25"/>
                  </a:lnTo>
                  <a:lnTo>
                    <a:pt x="0" y="19"/>
                  </a:lnTo>
                  <a:lnTo>
                    <a:pt x="1" y="14"/>
                  </a:lnTo>
                  <a:lnTo>
                    <a:pt x="3"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273"/>
            <p:cNvSpPr>
              <a:spLocks noChangeArrowheads="1"/>
            </p:cNvSpPr>
            <p:nvPr/>
          </p:nvSpPr>
          <p:spPr bwMode="auto">
            <a:xfrm>
              <a:off x="4085" y="2359"/>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 name="Rectangle 274"/>
            <p:cNvSpPr>
              <a:spLocks noChangeArrowheads="1"/>
            </p:cNvSpPr>
            <p:nvPr/>
          </p:nvSpPr>
          <p:spPr bwMode="auto">
            <a:xfrm>
              <a:off x="3950" y="2359"/>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75"/>
            <p:cNvSpPr>
              <a:spLocks/>
            </p:cNvSpPr>
            <p:nvPr/>
          </p:nvSpPr>
          <p:spPr bwMode="auto">
            <a:xfrm>
              <a:off x="4150" y="2336"/>
              <a:ext cx="22" cy="49"/>
            </a:xfrm>
            <a:custGeom>
              <a:avLst/>
              <a:gdLst/>
              <a:ahLst/>
              <a:cxnLst>
                <a:cxn ang="0">
                  <a:pos x="17" y="0"/>
                </a:cxn>
                <a:cxn ang="0">
                  <a:pos x="22" y="0"/>
                </a:cxn>
                <a:cxn ang="0">
                  <a:pos x="22" y="49"/>
                </a:cxn>
                <a:cxn ang="0">
                  <a:pos x="14" y="49"/>
                </a:cxn>
                <a:cxn ang="0">
                  <a:pos x="14" y="10"/>
                </a:cxn>
                <a:cxn ang="0">
                  <a:pos x="12" y="12"/>
                </a:cxn>
                <a:cxn ang="0">
                  <a:pos x="10" y="13"/>
                </a:cxn>
                <a:cxn ang="0">
                  <a:pos x="7" y="15"/>
                </a:cxn>
                <a:cxn ang="0">
                  <a:pos x="0" y="17"/>
                </a:cxn>
                <a:cxn ang="0">
                  <a:pos x="0" y="12"/>
                </a:cxn>
                <a:cxn ang="0">
                  <a:pos x="11" y="6"/>
                </a:cxn>
                <a:cxn ang="0">
                  <a:pos x="16" y="2"/>
                </a:cxn>
                <a:cxn ang="0">
                  <a:pos x="17" y="0"/>
                </a:cxn>
              </a:cxnLst>
              <a:rect l="0" t="0" r="r" b="b"/>
              <a:pathLst>
                <a:path w="22" h="49">
                  <a:moveTo>
                    <a:pt x="17" y="0"/>
                  </a:moveTo>
                  <a:lnTo>
                    <a:pt x="22" y="0"/>
                  </a:lnTo>
                  <a:lnTo>
                    <a:pt x="22" y="49"/>
                  </a:lnTo>
                  <a:lnTo>
                    <a:pt x="14" y="49"/>
                  </a:lnTo>
                  <a:lnTo>
                    <a:pt x="14"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76"/>
            <p:cNvSpPr>
              <a:spLocks/>
            </p:cNvSpPr>
            <p:nvPr/>
          </p:nvSpPr>
          <p:spPr bwMode="auto">
            <a:xfrm>
              <a:off x="4191" y="2336"/>
              <a:ext cx="39" cy="50"/>
            </a:xfrm>
            <a:custGeom>
              <a:avLst/>
              <a:gdLst/>
              <a:ahLst/>
              <a:cxnLst>
                <a:cxn ang="0">
                  <a:pos x="7" y="0"/>
                </a:cxn>
                <a:cxn ang="0">
                  <a:pos x="35" y="0"/>
                </a:cxn>
                <a:cxn ang="0">
                  <a:pos x="35" y="7"/>
                </a:cxn>
                <a:cxn ang="0">
                  <a:pos x="14" y="7"/>
                </a:cxn>
                <a:cxn ang="0">
                  <a:pos x="10" y="20"/>
                </a:cxn>
                <a:cxn ang="0">
                  <a:pos x="14" y="18"/>
                </a:cxn>
                <a:cxn ang="0">
                  <a:pos x="21" y="16"/>
                </a:cxn>
                <a:cxn ang="0">
                  <a:pos x="31" y="18"/>
                </a:cxn>
                <a:cxn ang="0">
                  <a:pos x="34" y="20"/>
                </a:cxn>
                <a:cxn ang="0">
                  <a:pos x="39" y="28"/>
                </a:cxn>
                <a:cxn ang="0">
                  <a:pos x="39" y="36"/>
                </a:cxn>
                <a:cxn ang="0">
                  <a:pos x="34" y="44"/>
                </a:cxn>
                <a:cxn ang="0">
                  <a:pos x="31" y="47"/>
                </a:cxn>
                <a:cxn ang="0">
                  <a:pos x="24" y="49"/>
                </a:cxn>
                <a:cxn ang="0">
                  <a:pos x="20" y="50"/>
                </a:cxn>
                <a:cxn ang="0">
                  <a:pos x="10" y="48"/>
                </a:cxn>
                <a:cxn ang="0">
                  <a:pos x="6" y="46"/>
                </a:cxn>
                <a:cxn ang="0">
                  <a:pos x="3" y="43"/>
                </a:cxn>
                <a:cxn ang="0">
                  <a:pos x="1" y="40"/>
                </a:cxn>
                <a:cxn ang="0">
                  <a:pos x="0" y="36"/>
                </a:cxn>
                <a:cxn ang="0">
                  <a:pos x="7" y="35"/>
                </a:cxn>
                <a:cxn ang="0">
                  <a:pos x="9" y="38"/>
                </a:cxn>
                <a:cxn ang="0">
                  <a:pos x="11" y="42"/>
                </a:cxn>
                <a:cxn ang="0">
                  <a:pos x="16" y="44"/>
                </a:cxn>
                <a:cxn ang="0">
                  <a:pos x="23" y="44"/>
                </a:cxn>
                <a:cxn ang="0">
                  <a:pos x="26" y="43"/>
                </a:cxn>
                <a:cxn ang="0">
                  <a:pos x="31" y="39"/>
                </a:cxn>
                <a:cxn ang="0">
                  <a:pos x="31" y="36"/>
                </a:cxn>
                <a:cxn ang="0">
                  <a:pos x="32" y="33"/>
                </a:cxn>
                <a:cxn ang="0">
                  <a:pos x="31" y="30"/>
                </a:cxn>
                <a:cxn ang="0">
                  <a:pos x="31" y="27"/>
                </a:cxn>
                <a:cxn ang="0">
                  <a:pos x="26" y="23"/>
                </a:cxn>
                <a:cxn ang="0">
                  <a:pos x="23" y="22"/>
                </a:cxn>
                <a:cxn ang="0">
                  <a:pos x="17" y="22"/>
                </a:cxn>
                <a:cxn ang="0">
                  <a:pos x="15" y="23"/>
                </a:cxn>
                <a:cxn ang="0">
                  <a:pos x="14" y="23"/>
                </a:cxn>
                <a:cxn ang="0">
                  <a:pos x="11" y="24"/>
                </a:cxn>
                <a:cxn ang="0">
                  <a:pos x="9" y="26"/>
                </a:cxn>
                <a:cxn ang="0">
                  <a:pos x="1" y="25"/>
                </a:cxn>
                <a:cxn ang="0">
                  <a:pos x="7" y="0"/>
                </a:cxn>
              </a:cxnLst>
              <a:rect l="0" t="0" r="r" b="b"/>
              <a:pathLst>
                <a:path w="39" h="50">
                  <a:moveTo>
                    <a:pt x="7" y="0"/>
                  </a:moveTo>
                  <a:lnTo>
                    <a:pt x="35" y="0"/>
                  </a:lnTo>
                  <a:lnTo>
                    <a:pt x="35" y="7"/>
                  </a:lnTo>
                  <a:lnTo>
                    <a:pt x="14" y="7"/>
                  </a:lnTo>
                  <a:lnTo>
                    <a:pt x="10" y="20"/>
                  </a:lnTo>
                  <a:lnTo>
                    <a:pt x="14" y="18"/>
                  </a:lnTo>
                  <a:lnTo>
                    <a:pt x="21" y="16"/>
                  </a:lnTo>
                  <a:lnTo>
                    <a:pt x="31" y="18"/>
                  </a:lnTo>
                  <a:lnTo>
                    <a:pt x="34" y="20"/>
                  </a:lnTo>
                  <a:lnTo>
                    <a:pt x="39" y="28"/>
                  </a:lnTo>
                  <a:lnTo>
                    <a:pt x="39" y="36"/>
                  </a:lnTo>
                  <a:lnTo>
                    <a:pt x="34" y="44"/>
                  </a:lnTo>
                  <a:lnTo>
                    <a:pt x="31" y="47"/>
                  </a:lnTo>
                  <a:lnTo>
                    <a:pt x="24" y="49"/>
                  </a:lnTo>
                  <a:lnTo>
                    <a:pt x="20" y="50"/>
                  </a:lnTo>
                  <a:lnTo>
                    <a:pt x="10" y="48"/>
                  </a:lnTo>
                  <a:lnTo>
                    <a:pt x="6" y="46"/>
                  </a:lnTo>
                  <a:lnTo>
                    <a:pt x="3" y="43"/>
                  </a:lnTo>
                  <a:lnTo>
                    <a:pt x="1" y="40"/>
                  </a:lnTo>
                  <a:lnTo>
                    <a:pt x="0" y="36"/>
                  </a:lnTo>
                  <a:lnTo>
                    <a:pt x="7" y="35"/>
                  </a:lnTo>
                  <a:lnTo>
                    <a:pt x="9" y="38"/>
                  </a:lnTo>
                  <a:lnTo>
                    <a:pt x="11" y="42"/>
                  </a:lnTo>
                  <a:lnTo>
                    <a:pt x="16" y="44"/>
                  </a:lnTo>
                  <a:lnTo>
                    <a:pt x="23" y="44"/>
                  </a:lnTo>
                  <a:lnTo>
                    <a:pt x="26" y="43"/>
                  </a:lnTo>
                  <a:lnTo>
                    <a:pt x="31" y="39"/>
                  </a:lnTo>
                  <a:lnTo>
                    <a:pt x="31" y="36"/>
                  </a:lnTo>
                  <a:lnTo>
                    <a:pt x="32" y="33"/>
                  </a:lnTo>
                  <a:lnTo>
                    <a:pt x="31" y="30"/>
                  </a:lnTo>
                  <a:lnTo>
                    <a:pt x="31" y="27"/>
                  </a:lnTo>
                  <a:lnTo>
                    <a:pt x="26" y="23"/>
                  </a:lnTo>
                  <a:lnTo>
                    <a:pt x="23" y="22"/>
                  </a:lnTo>
                  <a:lnTo>
                    <a:pt x="17" y="22"/>
                  </a:lnTo>
                  <a:lnTo>
                    <a:pt x="15" y="23"/>
                  </a:lnTo>
                  <a:lnTo>
                    <a:pt x="14" y="23"/>
                  </a:lnTo>
                  <a:lnTo>
                    <a:pt x="11" y="24"/>
                  </a:lnTo>
                  <a:lnTo>
                    <a:pt x="9" y="26"/>
                  </a:lnTo>
                  <a:lnTo>
                    <a:pt x="1"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277"/>
            <p:cNvSpPr>
              <a:spLocks noChangeArrowheads="1"/>
            </p:cNvSpPr>
            <p:nvPr/>
          </p:nvSpPr>
          <p:spPr bwMode="auto">
            <a:xfrm>
              <a:off x="4085" y="2024"/>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 name="Rectangle 278"/>
            <p:cNvSpPr>
              <a:spLocks noChangeArrowheads="1"/>
            </p:cNvSpPr>
            <p:nvPr/>
          </p:nvSpPr>
          <p:spPr bwMode="auto">
            <a:xfrm>
              <a:off x="3950" y="2024"/>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79"/>
            <p:cNvSpPr>
              <a:spLocks/>
            </p:cNvSpPr>
            <p:nvPr/>
          </p:nvSpPr>
          <p:spPr bwMode="auto">
            <a:xfrm>
              <a:off x="4144" y="2001"/>
              <a:ext cx="39" cy="50"/>
            </a:xfrm>
            <a:custGeom>
              <a:avLst/>
              <a:gdLst/>
              <a:ahLst/>
              <a:cxnLst>
                <a:cxn ang="0">
                  <a:pos x="16" y="0"/>
                </a:cxn>
                <a:cxn ang="0">
                  <a:pos x="25" y="0"/>
                </a:cxn>
                <a:cxn ang="0">
                  <a:pos x="30" y="1"/>
                </a:cxn>
                <a:cxn ang="0">
                  <a:pos x="36" y="6"/>
                </a:cxn>
                <a:cxn ang="0">
                  <a:pos x="37" y="10"/>
                </a:cxn>
                <a:cxn ang="0">
                  <a:pos x="39" y="13"/>
                </a:cxn>
                <a:cxn ang="0">
                  <a:pos x="36" y="19"/>
                </a:cxn>
                <a:cxn ang="0">
                  <a:pos x="33" y="25"/>
                </a:cxn>
                <a:cxn ang="0">
                  <a:pos x="26" y="30"/>
                </a:cxn>
                <a:cxn ang="0">
                  <a:pos x="22" y="33"/>
                </a:cxn>
                <a:cxn ang="0">
                  <a:pos x="12" y="41"/>
                </a:cxn>
                <a:cxn ang="0">
                  <a:pos x="11" y="43"/>
                </a:cxn>
                <a:cxn ang="0">
                  <a:pos x="39" y="43"/>
                </a:cxn>
                <a:cxn ang="0">
                  <a:pos x="39" y="50"/>
                </a:cxn>
                <a:cxn ang="0">
                  <a:pos x="0" y="50"/>
                </a:cxn>
                <a:cxn ang="0">
                  <a:pos x="0" y="48"/>
                </a:cxn>
                <a:cxn ang="0">
                  <a:pos x="1" y="45"/>
                </a:cxn>
                <a:cxn ang="0">
                  <a:pos x="2" y="41"/>
                </a:cxn>
                <a:cxn ang="0">
                  <a:pos x="5" y="38"/>
                </a:cxn>
                <a:cxn ang="0">
                  <a:pos x="14" y="30"/>
                </a:cxn>
                <a:cxn ang="0">
                  <a:pos x="19" y="27"/>
                </a:cxn>
                <a:cxn ang="0">
                  <a:pos x="23" y="25"/>
                </a:cxn>
                <a:cxn ang="0">
                  <a:pos x="25" y="22"/>
                </a:cxn>
                <a:cxn ang="0">
                  <a:pos x="26" y="20"/>
                </a:cxn>
                <a:cxn ang="0">
                  <a:pos x="29" y="18"/>
                </a:cxn>
                <a:cxn ang="0">
                  <a:pos x="30" y="16"/>
                </a:cxn>
                <a:cxn ang="0">
                  <a:pos x="30" y="11"/>
                </a:cxn>
                <a:cxn ang="0">
                  <a:pos x="28" y="7"/>
                </a:cxn>
                <a:cxn ang="0">
                  <a:pos x="20" y="5"/>
                </a:cxn>
                <a:cxn ang="0">
                  <a:pos x="17" y="5"/>
                </a:cxn>
                <a:cxn ang="0">
                  <a:pos x="12" y="7"/>
                </a:cxn>
                <a:cxn ang="0">
                  <a:pos x="9" y="9"/>
                </a:cxn>
                <a:cxn ang="0">
                  <a:pos x="9" y="11"/>
                </a:cxn>
                <a:cxn ang="0">
                  <a:pos x="8" y="14"/>
                </a:cxn>
                <a:cxn ang="0">
                  <a:pos x="1" y="13"/>
                </a:cxn>
                <a:cxn ang="0">
                  <a:pos x="2" y="9"/>
                </a:cxn>
                <a:cxn ang="0">
                  <a:pos x="3" y="6"/>
                </a:cxn>
                <a:cxn ang="0">
                  <a:pos x="7" y="3"/>
                </a:cxn>
                <a:cxn ang="0">
                  <a:pos x="11" y="1"/>
                </a:cxn>
                <a:cxn ang="0">
                  <a:pos x="16" y="0"/>
                </a:cxn>
              </a:cxnLst>
              <a:rect l="0" t="0" r="r" b="b"/>
              <a:pathLst>
                <a:path w="39" h="50">
                  <a:moveTo>
                    <a:pt x="16" y="0"/>
                  </a:moveTo>
                  <a:lnTo>
                    <a:pt x="25" y="0"/>
                  </a:lnTo>
                  <a:lnTo>
                    <a:pt x="30" y="1"/>
                  </a:lnTo>
                  <a:lnTo>
                    <a:pt x="36" y="6"/>
                  </a:lnTo>
                  <a:lnTo>
                    <a:pt x="37" y="10"/>
                  </a:lnTo>
                  <a:lnTo>
                    <a:pt x="39" y="13"/>
                  </a:lnTo>
                  <a:lnTo>
                    <a:pt x="36" y="19"/>
                  </a:lnTo>
                  <a:lnTo>
                    <a:pt x="33" y="25"/>
                  </a:lnTo>
                  <a:lnTo>
                    <a:pt x="26" y="30"/>
                  </a:lnTo>
                  <a:lnTo>
                    <a:pt x="22" y="33"/>
                  </a:lnTo>
                  <a:lnTo>
                    <a:pt x="12" y="41"/>
                  </a:lnTo>
                  <a:lnTo>
                    <a:pt x="11" y="43"/>
                  </a:lnTo>
                  <a:lnTo>
                    <a:pt x="39" y="43"/>
                  </a:lnTo>
                  <a:lnTo>
                    <a:pt x="39" y="50"/>
                  </a:lnTo>
                  <a:lnTo>
                    <a:pt x="0" y="50"/>
                  </a:lnTo>
                  <a:lnTo>
                    <a:pt x="0" y="48"/>
                  </a:lnTo>
                  <a:lnTo>
                    <a:pt x="1" y="45"/>
                  </a:lnTo>
                  <a:lnTo>
                    <a:pt x="2" y="41"/>
                  </a:lnTo>
                  <a:lnTo>
                    <a:pt x="5" y="38"/>
                  </a:lnTo>
                  <a:lnTo>
                    <a:pt x="14" y="30"/>
                  </a:lnTo>
                  <a:lnTo>
                    <a:pt x="19" y="27"/>
                  </a:lnTo>
                  <a:lnTo>
                    <a:pt x="23" y="25"/>
                  </a:lnTo>
                  <a:lnTo>
                    <a:pt x="25" y="22"/>
                  </a:lnTo>
                  <a:lnTo>
                    <a:pt x="26" y="20"/>
                  </a:lnTo>
                  <a:lnTo>
                    <a:pt x="29" y="18"/>
                  </a:lnTo>
                  <a:lnTo>
                    <a:pt x="30" y="16"/>
                  </a:lnTo>
                  <a:lnTo>
                    <a:pt x="30" y="11"/>
                  </a:lnTo>
                  <a:lnTo>
                    <a:pt x="28" y="7"/>
                  </a:lnTo>
                  <a:lnTo>
                    <a:pt x="20" y="5"/>
                  </a:lnTo>
                  <a:lnTo>
                    <a:pt x="17" y="5"/>
                  </a:lnTo>
                  <a:lnTo>
                    <a:pt x="12" y="7"/>
                  </a:lnTo>
                  <a:lnTo>
                    <a:pt x="9" y="9"/>
                  </a:lnTo>
                  <a:lnTo>
                    <a:pt x="9" y="11"/>
                  </a:lnTo>
                  <a:lnTo>
                    <a:pt x="8" y="14"/>
                  </a:lnTo>
                  <a:lnTo>
                    <a:pt x="1" y="13"/>
                  </a:lnTo>
                  <a:lnTo>
                    <a:pt x="2" y="9"/>
                  </a:lnTo>
                  <a:lnTo>
                    <a:pt x="3" y="6"/>
                  </a:lnTo>
                  <a:lnTo>
                    <a:pt x="7" y="3"/>
                  </a:lnTo>
                  <a:lnTo>
                    <a:pt x="11" y="1"/>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80"/>
            <p:cNvSpPr>
              <a:spLocks noEditPoints="1"/>
            </p:cNvSpPr>
            <p:nvPr/>
          </p:nvSpPr>
          <p:spPr bwMode="auto">
            <a:xfrm>
              <a:off x="4191" y="2001"/>
              <a:ext cx="39" cy="51"/>
            </a:xfrm>
            <a:custGeom>
              <a:avLst/>
              <a:gdLst/>
              <a:ahLst/>
              <a:cxnLst>
                <a:cxn ang="0">
                  <a:pos x="20" y="5"/>
                </a:cxn>
                <a:cxn ang="0">
                  <a:pos x="16" y="6"/>
                </a:cxn>
                <a:cxn ang="0">
                  <a:pos x="14" y="7"/>
                </a:cxn>
                <a:cxn ang="0">
                  <a:pos x="11" y="9"/>
                </a:cxn>
                <a:cxn ang="0">
                  <a:pos x="9" y="15"/>
                </a:cxn>
                <a:cxn ang="0">
                  <a:pos x="7" y="19"/>
                </a:cxn>
                <a:cxn ang="0">
                  <a:pos x="7" y="30"/>
                </a:cxn>
                <a:cxn ang="0">
                  <a:pos x="10" y="38"/>
                </a:cxn>
                <a:cxn ang="0">
                  <a:pos x="11" y="40"/>
                </a:cxn>
                <a:cxn ang="0">
                  <a:pos x="14" y="42"/>
                </a:cxn>
                <a:cxn ang="0">
                  <a:pos x="17" y="44"/>
                </a:cxn>
                <a:cxn ang="0">
                  <a:pos x="23" y="44"/>
                </a:cxn>
                <a:cxn ang="0">
                  <a:pos x="28" y="40"/>
                </a:cxn>
                <a:cxn ang="0">
                  <a:pos x="29"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28" y="50"/>
                </a:cxn>
                <a:cxn ang="0">
                  <a:pos x="24" y="50"/>
                </a:cxn>
                <a:cxn ang="0">
                  <a:pos x="20" y="51"/>
                </a:cxn>
                <a:cxn ang="0">
                  <a:pos x="10" y="49"/>
                </a:cxn>
                <a:cxn ang="0">
                  <a:pos x="6" y="45"/>
                </a:cxn>
                <a:cxn ang="0">
                  <a:pos x="1" y="37"/>
                </a:cxn>
                <a:cxn ang="0">
                  <a:pos x="0" y="25"/>
                </a:cxn>
                <a:cxn ang="0">
                  <a:pos x="0" y="19"/>
                </a:cxn>
                <a:cxn ang="0">
                  <a:pos x="1" y="14"/>
                </a:cxn>
                <a:cxn ang="0">
                  <a:pos x="3" y="10"/>
                </a:cxn>
                <a:cxn ang="0">
                  <a:pos x="4" y="7"/>
                </a:cxn>
                <a:cxn ang="0">
                  <a:pos x="6" y="4"/>
                </a:cxn>
                <a:cxn ang="0">
                  <a:pos x="9" y="2"/>
                </a:cxn>
                <a:cxn ang="0">
                  <a:pos x="11" y="1"/>
                </a:cxn>
                <a:cxn ang="0">
                  <a:pos x="15" y="0"/>
                </a:cxn>
              </a:cxnLst>
              <a:rect l="0" t="0" r="r" b="b"/>
              <a:pathLst>
                <a:path w="39" h="51">
                  <a:moveTo>
                    <a:pt x="20" y="5"/>
                  </a:moveTo>
                  <a:lnTo>
                    <a:pt x="16" y="6"/>
                  </a:lnTo>
                  <a:lnTo>
                    <a:pt x="14" y="7"/>
                  </a:lnTo>
                  <a:lnTo>
                    <a:pt x="11" y="9"/>
                  </a:lnTo>
                  <a:lnTo>
                    <a:pt x="9" y="15"/>
                  </a:lnTo>
                  <a:lnTo>
                    <a:pt x="7" y="19"/>
                  </a:lnTo>
                  <a:lnTo>
                    <a:pt x="7" y="30"/>
                  </a:lnTo>
                  <a:lnTo>
                    <a:pt x="10" y="38"/>
                  </a:lnTo>
                  <a:lnTo>
                    <a:pt x="11" y="40"/>
                  </a:lnTo>
                  <a:lnTo>
                    <a:pt x="14" y="42"/>
                  </a:lnTo>
                  <a:lnTo>
                    <a:pt x="17" y="44"/>
                  </a:lnTo>
                  <a:lnTo>
                    <a:pt x="23" y="44"/>
                  </a:lnTo>
                  <a:lnTo>
                    <a:pt x="28" y="40"/>
                  </a:lnTo>
                  <a:lnTo>
                    <a:pt x="29"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4" y="6"/>
                  </a:lnTo>
                  <a:lnTo>
                    <a:pt x="35" y="9"/>
                  </a:lnTo>
                  <a:lnTo>
                    <a:pt x="38" y="13"/>
                  </a:lnTo>
                  <a:lnTo>
                    <a:pt x="38" y="16"/>
                  </a:lnTo>
                  <a:lnTo>
                    <a:pt x="39" y="20"/>
                  </a:lnTo>
                  <a:lnTo>
                    <a:pt x="39" y="30"/>
                  </a:lnTo>
                  <a:lnTo>
                    <a:pt x="38" y="35"/>
                  </a:lnTo>
                  <a:lnTo>
                    <a:pt x="38" y="39"/>
                  </a:lnTo>
                  <a:lnTo>
                    <a:pt x="33" y="45"/>
                  </a:lnTo>
                  <a:lnTo>
                    <a:pt x="28" y="50"/>
                  </a:lnTo>
                  <a:lnTo>
                    <a:pt x="24" y="50"/>
                  </a:lnTo>
                  <a:lnTo>
                    <a:pt x="20" y="51"/>
                  </a:lnTo>
                  <a:lnTo>
                    <a:pt x="10" y="49"/>
                  </a:lnTo>
                  <a:lnTo>
                    <a:pt x="6" y="45"/>
                  </a:lnTo>
                  <a:lnTo>
                    <a:pt x="1" y="37"/>
                  </a:lnTo>
                  <a:lnTo>
                    <a:pt x="0" y="25"/>
                  </a:lnTo>
                  <a:lnTo>
                    <a:pt x="0" y="19"/>
                  </a:lnTo>
                  <a:lnTo>
                    <a:pt x="1" y="14"/>
                  </a:lnTo>
                  <a:lnTo>
                    <a:pt x="3"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Rectangle 281"/>
            <p:cNvSpPr>
              <a:spLocks noChangeArrowheads="1"/>
            </p:cNvSpPr>
            <p:nvPr/>
          </p:nvSpPr>
          <p:spPr bwMode="auto">
            <a:xfrm>
              <a:off x="4085" y="1690"/>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Rectangle 282"/>
            <p:cNvSpPr>
              <a:spLocks noChangeArrowheads="1"/>
            </p:cNvSpPr>
            <p:nvPr/>
          </p:nvSpPr>
          <p:spPr bwMode="auto">
            <a:xfrm>
              <a:off x="3950" y="1690"/>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283"/>
            <p:cNvSpPr>
              <a:spLocks/>
            </p:cNvSpPr>
            <p:nvPr/>
          </p:nvSpPr>
          <p:spPr bwMode="auto">
            <a:xfrm>
              <a:off x="4144" y="1666"/>
              <a:ext cx="39" cy="50"/>
            </a:xfrm>
            <a:custGeom>
              <a:avLst/>
              <a:gdLst/>
              <a:ahLst/>
              <a:cxnLst>
                <a:cxn ang="0">
                  <a:pos x="16" y="0"/>
                </a:cxn>
                <a:cxn ang="0">
                  <a:pos x="25" y="0"/>
                </a:cxn>
                <a:cxn ang="0">
                  <a:pos x="30" y="1"/>
                </a:cxn>
                <a:cxn ang="0">
                  <a:pos x="36" y="6"/>
                </a:cxn>
                <a:cxn ang="0">
                  <a:pos x="37" y="10"/>
                </a:cxn>
                <a:cxn ang="0">
                  <a:pos x="39" y="13"/>
                </a:cxn>
                <a:cxn ang="0">
                  <a:pos x="36" y="20"/>
                </a:cxn>
                <a:cxn ang="0">
                  <a:pos x="33" y="26"/>
                </a:cxn>
                <a:cxn ang="0">
                  <a:pos x="26" y="31"/>
                </a:cxn>
                <a:cxn ang="0">
                  <a:pos x="22" y="34"/>
                </a:cxn>
                <a:cxn ang="0">
                  <a:pos x="12" y="42"/>
                </a:cxn>
                <a:cxn ang="0">
                  <a:pos x="11" y="44"/>
                </a:cxn>
                <a:cxn ang="0">
                  <a:pos x="39" y="44"/>
                </a:cxn>
                <a:cxn ang="0">
                  <a:pos x="39" y="50"/>
                </a:cxn>
                <a:cxn ang="0">
                  <a:pos x="0" y="50"/>
                </a:cxn>
                <a:cxn ang="0">
                  <a:pos x="0" y="48"/>
                </a:cxn>
                <a:cxn ang="0">
                  <a:pos x="1" y="46"/>
                </a:cxn>
                <a:cxn ang="0">
                  <a:pos x="2" y="42"/>
                </a:cxn>
                <a:cxn ang="0">
                  <a:pos x="5" y="39"/>
                </a:cxn>
                <a:cxn ang="0">
                  <a:pos x="14" y="31"/>
                </a:cxn>
                <a:cxn ang="0">
                  <a:pos x="19" y="28"/>
                </a:cxn>
                <a:cxn ang="0">
                  <a:pos x="23" y="26"/>
                </a:cxn>
                <a:cxn ang="0">
                  <a:pos x="25" y="23"/>
                </a:cxn>
                <a:cxn ang="0">
                  <a:pos x="26" y="21"/>
                </a:cxn>
                <a:cxn ang="0">
                  <a:pos x="29" y="18"/>
                </a:cxn>
                <a:cxn ang="0">
                  <a:pos x="30" y="16"/>
                </a:cxn>
                <a:cxn ang="0">
                  <a:pos x="30" y="11"/>
                </a:cxn>
                <a:cxn ang="0">
                  <a:pos x="28" y="7"/>
                </a:cxn>
                <a:cxn ang="0">
                  <a:pos x="20" y="5"/>
                </a:cxn>
                <a:cxn ang="0">
                  <a:pos x="17" y="5"/>
                </a:cxn>
                <a:cxn ang="0">
                  <a:pos x="12" y="7"/>
                </a:cxn>
                <a:cxn ang="0">
                  <a:pos x="9" y="9"/>
                </a:cxn>
                <a:cxn ang="0">
                  <a:pos x="9" y="11"/>
                </a:cxn>
                <a:cxn ang="0">
                  <a:pos x="8" y="14"/>
                </a:cxn>
                <a:cxn ang="0">
                  <a:pos x="1" y="13"/>
                </a:cxn>
                <a:cxn ang="0">
                  <a:pos x="2" y="9"/>
                </a:cxn>
                <a:cxn ang="0">
                  <a:pos x="3" y="6"/>
                </a:cxn>
                <a:cxn ang="0">
                  <a:pos x="7" y="3"/>
                </a:cxn>
                <a:cxn ang="0">
                  <a:pos x="11" y="1"/>
                </a:cxn>
                <a:cxn ang="0">
                  <a:pos x="16" y="0"/>
                </a:cxn>
              </a:cxnLst>
              <a:rect l="0" t="0" r="r" b="b"/>
              <a:pathLst>
                <a:path w="39" h="50">
                  <a:moveTo>
                    <a:pt x="16" y="0"/>
                  </a:moveTo>
                  <a:lnTo>
                    <a:pt x="25" y="0"/>
                  </a:lnTo>
                  <a:lnTo>
                    <a:pt x="30" y="1"/>
                  </a:lnTo>
                  <a:lnTo>
                    <a:pt x="36" y="6"/>
                  </a:lnTo>
                  <a:lnTo>
                    <a:pt x="37" y="10"/>
                  </a:lnTo>
                  <a:lnTo>
                    <a:pt x="39" y="13"/>
                  </a:lnTo>
                  <a:lnTo>
                    <a:pt x="36" y="20"/>
                  </a:lnTo>
                  <a:lnTo>
                    <a:pt x="33" y="26"/>
                  </a:lnTo>
                  <a:lnTo>
                    <a:pt x="26" y="31"/>
                  </a:lnTo>
                  <a:lnTo>
                    <a:pt x="22" y="34"/>
                  </a:lnTo>
                  <a:lnTo>
                    <a:pt x="12" y="42"/>
                  </a:lnTo>
                  <a:lnTo>
                    <a:pt x="11" y="44"/>
                  </a:lnTo>
                  <a:lnTo>
                    <a:pt x="39" y="44"/>
                  </a:lnTo>
                  <a:lnTo>
                    <a:pt x="39" y="50"/>
                  </a:lnTo>
                  <a:lnTo>
                    <a:pt x="0" y="50"/>
                  </a:lnTo>
                  <a:lnTo>
                    <a:pt x="0" y="48"/>
                  </a:lnTo>
                  <a:lnTo>
                    <a:pt x="1" y="46"/>
                  </a:lnTo>
                  <a:lnTo>
                    <a:pt x="2" y="42"/>
                  </a:lnTo>
                  <a:lnTo>
                    <a:pt x="5" y="39"/>
                  </a:lnTo>
                  <a:lnTo>
                    <a:pt x="14" y="31"/>
                  </a:lnTo>
                  <a:lnTo>
                    <a:pt x="19" y="28"/>
                  </a:lnTo>
                  <a:lnTo>
                    <a:pt x="23" y="26"/>
                  </a:lnTo>
                  <a:lnTo>
                    <a:pt x="25" y="23"/>
                  </a:lnTo>
                  <a:lnTo>
                    <a:pt x="26" y="21"/>
                  </a:lnTo>
                  <a:lnTo>
                    <a:pt x="29" y="18"/>
                  </a:lnTo>
                  <a:lnTo>
                    <a:pt x="30" y="16"/>
                  </a:lnTo>
                  <a:lnTo>
                    <a:pt x="30" y="11"/>
                  </a:lnTo>
                  <a:lnTo>
                    <a:pt x="28" y="7"/>
                  </a:lnTo>
                  <a:lnTo>
                    <a:pt x="20" y="5"/>
                  </a:lnTo>
                  <a:lnTo>
                    <a:pt x="17" y="5"/>
                  </a:lnTo>
                  <a:lnTo>
                    <a:pt x="12" y="7"/>
                  </a:lnTo>
                  <a:lnTo>
                    <a:pt x="9" y="9"/>
                  </a:lnTo>
                  <a:lnTo>
                    <a:pt x="9" y="11"/>
                  </a:lnTo>
                  <a:lnTo>
                    <a:pt x="8" y="14"/>
                  </a:lnTo>
                  <a:lnTo>
                    <a:pt x="1" y="13"/>
                  </a:lnTo>
                  <a:lnTo>
                    <a:pt x="2" y="9"/>
                  </a:lnTo>
                  <a:lnTo>
                    <a:pt x="3" y="6"/>
                  </a:lnTo>
                  <a:lnTo>
                    <a:pt x="7" y="3"/>
                  </a:lnTo>
                  <a:lnTo>
                    <a:pt x="11" y="1"/>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284"/>
            <p:cNvSpPr>
              <a:spLocks/>
            </p:cNvSpPr>
            <p:nvPr/>
          </p:nvSpPr>
          <p:spPr bwMode="auto">
            <a:xfrm>
              <a:off x="4191" y="1666"/>
              <a:ext cx="39" cy="51"/>
            </a:xfrm>
            <a:custGeom>
              <a:avLst/>
              <a:gdLst/>
              <a:ahLst/>
              <a:cxnLst>
                <a:cxn ang="0">
                  <a:pos x="7" y="0"/>
                </a:cxn>
                <a:cxn ang="0">
                  <a:pos x="35" y="0"/>
                </a:cxn>
                <a:cxn ang="0">
                  <a:pos x="35" y="7"/>
                </a:cxn>
                <a:cxn ang="0">
                  <a:pos x="14" y="7"/>
                </a:cxn>
                <a:cxn ang="0">
                  <a:pos x="10" y="21"/>
                </a:cxn>
                <a:cxn ang="0">
                  <a:pos x="14" y="18"/>
                </a:cxn>
                <a:cxn ang="0">
                  <a:pos x="21" y="16"/>
                </a:cxn>
                <a:cxn ang="0">
                  <a:pos x="31" y="18"/>
                </a:cxn>
                <a:cxn ang="0">
                  <a:pos x="34" y="21"/>
                </a:cxn>
                <a:cxn ang="0">
                  <a:pos x="39" y="29"/>
                </a:cxn>
                <a:cxn ang="0">
                  <a:pos x="39" y="37"/>
                </a:cxn>
                <a:cxn ang="0">
                  <a:pos x="34" y="45"/>
                </a:cxn>
                <a:cxn ang="0">
                  <a:pos x="31" y="48"/>
                </a:cxn>
                <a:cxn ang="0">
                  <a:pos x="24" y="50"/>
                </a:cxn>
                <a:cxn ang="0">
                  <a:pos x="20" y="51"/>
                </a:cxn>
                <a:cxn ang="0">
                  <a:pos x="10" y="49"/>
                </a:cxn>
                <a:cxn ang="0">
                  <a:pos x="6" y="47"/>
                </a:cxn>
                <a:cxn ang="0">
                  <a:pos x="3" y="44"/>
                </a:cxn>
                <a:cxn ang="0">
                  <a:pos x="1" y="41"/>
                </a:cxn>
                <a:cxn ang="0">
                  <a:pos x="0" y="37"/>
                </a:cxn>
                <a:cxn ang="0">
                  <a:pos x="7" y="36"/>
                </a:cxn>
                <a:cxn ang="0">
                  <a:pos x="9" y="39"/>
                </a:cxn>
                <a:cxn ang="0">
                  <a:pos x="11" y="43"/>
                </a:cxn>
                <a:cxn ang="0">
                  <a:pos x="16" y="45"/>
                </a:cxn>
                <a:cxn ang="0">
                  <a:pos x="23" y="45"/>
                </a:cxn>
                <a:cxn ang="0">
                  <a:pos x="26" y="44"/>
                </a:cxn>
                <a:cxn ang="0">
                  <a:pos x="31" y="40"/>
                </a:cxn>
                <a:cxn ang="0">
                  <a:pos x="31" y="37"/>
                </a:cxn>
                <a:cxn ang="0">
                  <a:pos x="32" y="34"/>
                </a:cxn>
                <a:cxn ang="0">
                  <a:pos x="31" y="31"/>
                </a:cxn>
                <a:cxn ang="0">
                  <a:pos x="31" y="28"/>
                </a:cxn>
                <a:cxn ang="0">
                  <a:pos x="26" y="24"/>
                </a:cxn>
                <a:cxn ang="0">
                  <a:pos x="23" y="23"/>
                </a:cxn>
                <a:cxn ang="0">
                  <a:pos x="17" y="23"/>
                </a:cxn>
                <a:cxn ang="0">
                  <a:pos x="15" y="24"/>
                </a:cxn>
                <a:cxn ang="0">
                  <a:pos x="14" y="24"/>
                </a:cxn>
                <a:cxn ang="0">
                  <a:pos x="11" y="25"/>
                </a:cxn>
                <a:cxn ang="0">
                  <a:pos x="9" y="27"/>
                </a:cxn>
                <a:cxn ang="0">
                  <a:pos x="1" y="26"/>
                </a:cxn>
                <a:cxn ang="0">
                  <a:pos x="7" y="0"/>
                </a:cxn>
              </a:cxnLst>
              <a:rect l="0" t="0" r="r" b="b"/>
              <a:pathLst>
                <a:path w="39" h="51">
                  <a:moveTo>
                    <a:pt x="7" y="0"/>
                  </a:moveTo>
                  <a:lnTo>
                    <a:pt x="35" y="0"/>
                  </a:lnTo>
                  <a:lnTo>
                    <a:pt x="35" y="7"/>
                  </a:lnTo>
                  <a:lnTo>
                    <a:pt x="14" y="7"/>
                  </a:lnTo>
                  <a:lnTo>
                    <a:pt x="10" y="21"/>
                  </a:lnTo>
                  <a:lnTo>
                    <a:pt x="14" y="18"/>
                  </a:lnTo>
                  <a:lnTo>
                    <a:pt x="21" y="16"/>
                  </a:lnTo>
                  <a:lnTo>
                    <a:pt x="31" y="18"/>
                  </a:lnTo>
                  <a:lnTo>
                    <a:pt x="34" y="21"/>
                  </a:lnTo>
                  <a:lnTo>
                    <a:pt x="39" y="29"/>
                  </a:lnTo>
                  <a:lnTo>
                    <a:pt x="39" y="37"/>
                  </a:lnTo>
                  <a:lnTo>
                    <a:pt x="34" y="45"/>
                  </a:lnTo>
                  <a:lnTo>
                    <a:pt x="31" y="48"/>
                  </a:lnTo>
                  <a:lnTo>
                    <a:pt x="24" y="50"/>
                  </a:lnTo>
                  <a:lnTo>
                    <a:pt x="20" y="51"/>
                  </a:lnTo>
                  <a:lnTo>
                    <a:pt x="10" y="49"/>
                  </a:lnTo>
                  <a:lnTo>
                    <a:pt x="6" y="47"/>
                  </a:lnTo>
                  <a:lnTo>
                    <a:pt x="3" y="44"/>
                  </a:lnTo>
                  <a:lnTo>
                    <a:pt x="1" y="41"/>
                  </a:lnTo>
                  <a:lnTo>
                    <a:pt x="0" y="37"/>
                  </a:lnTo>
                  <a:lnTo>
                    <a:pt x="7" y="36"/>
                  </a:lnTo>
                  <a:lnTo>
                    <a:pt x="9" y="39"/>
                  </a:lnTo>
                  <a:lnTo>
                    <a:pt x="11" y="43"/>
                  </a:lnTo>
                  <a:lnTo>
                    <a:pt x="16" y="45"/>
                  </a:lnTo>
                  <a:lnTo>
                    <a:pt x="23" y="45"/>
                  </a:lnTo>
                  <a:lnTo>
                    <a:pt x="26" y="44"/>
                  </a:lnTo>
                  <a:lnTo>
                    <a:pt x="31" y="40"/>
                  </a:lnTo>
                  <a:lnTo>
                    <a:pt x="31" y="37"/>
                  </a:lnTo>
                  <a:lnTo>
                    <a:pt x="32" y="34"/>
                  </a:lnTo>
                  <a:lnTo>
                    <a:pt x="31" y="31"/>
                  </a:lnTo>
                  <a:lnTo>
                    <a:pt x="31" y="28"/>
                  </a:lnTo>
                  <a:lnTo>
                    <a:pt x="26" y="24"/>
                  </a:lnTo>
                  <a:lnTo>
                    <a:pt x="23" y="23"/>
                  </a:lnTo>
                  <a:lnTo>
                    <a:pt x="17" y="23"/>
                  </a:lnTo>
                  <a:lnTo>
                    <a:pt x="15" y="24"/>
                  </a:lnTo>
                  <a:lnTo>
                    <a:pt x="14" y="24"/>
                  </a:lnTo>
                  <a:lnTo>
                    <a:pt x="11" y="25"/>
                  </a:lnTo>
                  <a:lnTo>
                    <a:pt x="9" y="27"/>
                  </a:lnTo>
                  <a:lnTo>
                    <a:pt x="1" y="26"/>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Rectangle 285"/>
            <p:cNvSpPr>
              <a:spLocks noChangeArrowheads="1"/>
            </p:cNvSpPr>
            <p:nvPr/>
          </p:nvSpPr>
          <p:spPr bwMode="auto">
            <a:xfrm>
              <a:off x="4085" y="1355"/>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 name="Rectangle 286"/>
            <p:cNvSpPr>
              <a:spLocks noChangeArrowheads="1"/>
            </p:cNvSpPr>
            <p:nvPr/>
          </p:nvSpPr>
          <p:spPr bwMode="auto">
            <a:xfrm>
              <a:off x="3950" y="1355"/>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287"/>
            <p:cNvSpPr>
              <a:spLocks/>
            </p:cNvSpPr>
            <p:nvPr/>
          </p:nvSpPr>
          <p:spPr bwMode="auto">
            <a:xfrm>
              <a:off x="4145" y="1333"/>
              <a:ext cx="39" cy="50"/>
            </a:xfrm>
            <a:custGeom>
              <a:avLst/>
              <a:gdLst/>
              <a:ahLst/>
              <a:cxnLst>
                <a:cxn ang="0">
                  <a:pos x="15" y="0"/>
                </a:cxn>
                <a:cxn ang="0">
                  <a:pos x="24" y="0"/>
                </a:cxn>
                <a:cxn ang="0">
                  <a:pos x="29" y="2"/>
                </a:cxn>
                <a:cxn ang="0">
                  <a:pos x="34" y="6"/>
                </a:cxn>
                <a:cxn ang="0">
                  <a:pos x="35" y="8"/>
                </a:cxn>
                <a:cxn ang="0">
                  <a:pos x="35" y="15"/>
                </a:cxn>
                <a:cxn ang="0">
                  <a:pos x="34" y="17"/>
                </a:cxn>
                <a:cxn ang="0">
                  <a:pos x="32" y="19"/>
                </a:cxn>
                <a:cxn ang="0">
                  <a:pos x="30" y="21"/>
                </a:cxn>
                <a:cxn ang="0">
                  <a:pos x="28" y="22"/>
                </a:cxn>
                <a:cxn ang="0">
                  <a:pos x="30" y="23"/>
                </a:cxn>
                <a:cxn ang="0">
                  <a:pos x="34" y="24"/>
                </a:cxn>
                <a:cxn ang="0">
                  <a:pos x="35" y="26"/>
                </a:cxn>
                <a:cxn ang="0">
                  <a:pos x="38" y="28"/>
                </a:cxn>
                <a:cxn ang="0">
                  <a:pos x="39" y="31"/>
                </a:cxn>
                <a:cxn ang="0">
                  <a:pos x="39" y="38"/>
                </a:cxn>
                <a:cxn ang="0">
                  <a:pos x="36" y="42"/>
                </a:cxn>
                <a:cxn ang="0">
                  <a:pos x="29" y="48"/>
                </a:cxn>
                <a:cxn ang="0">
                  <a:pos x="19" y="50"/>
                </a:cxn>
                <a:cxn ang="0">
                  <a:pos x="10" y="48"/>
                </a:cxn>
                <a:cxn ang="0">
                  <a:pos x="6" y="46"/>
                </a:cxn>
                <a:cxn ang="0">
                  <a:pos x="1" y="40"/>
                </a:cxn>
                <a:cxn ang="0">
                  <a:pos x="0" y="36"/>
                </a:cxn>
                <a:cxn ang="0">
                  <a:pos x="7" y="35"/>
                </a:cxn>
                <a:cxn ang="0">
                  <a:pos x="8" y="38"/>
                </a:cxn>
                <a:cxn ang="0">
                  <a:pos x="10" y="40"/>
                </a:cxn>
                <a:cxn ang="0">
                  <a:pos x="12" y="42"/>
                </a:cxn>
                <a:cxn ang="0">
                  <a:pos x="17" y="44"/>
                </a:cxn>
                <a:cxn ang="0">
                  <a:pos x="23" y="44"/>
                </a:cxn>
                <a:cxn ang="0">
                  <a:pos x="25" y="43"/>
                </a:cxn>
                <a:cxn ang="0">
                  <a:pos x="30" y="39"/>
                </a:cxn>
                <a:cxn ang="0">
                  <a:pos x="30" y="37"/>
                </a:cxn>
                <a:cxn ang="0">
                  <a:pos x="32" y="34"/>
                </a:cxn>
                <a:cxn ang="0">
                  <a:pos x="30" y="31"/>
                </a:cxn>
                <a:cxn ang="0">
                  <a:pos x="29" y="29"/>
                </a:cxn>
                <a:cxn ang="0">
                  <a:pos x="25" y="26"/>
                </a:cxn>
                <a:cxn ang="0">
                  <a:pos x="23" y="25"/>
                </a:cxn>
                <a:cxn ang="0">
                  <a:pos x="15" y="25"/>
                </a:cxn>
                <a:cxn ang="0">
                  <a:pos x="16" y="20"/>
                </a:cxn>
                <a:cxn ang="0">
                  <a:pos x="21" y="19"/>
                </a:cxn>
                <a:cxn ang="0">
                  <a:pos x="24" y="18"/>
                </a:cxn>
                <a:cxn ang="0">
                  <a:pos x="27" y="17"/>
                </a:cxn>
                <a:cxn ang="0">
                  <a:pos x="28" y="15"/>
                </a:cxn>
                <a:cxn ang="0">
                  <a:pos x="28" y="12"/>
                </a:cxn>
                <a:cxn ang="0">
                  <a:pos x="27" y="10"/>
                </a:cxn>
                <a:cxn ang="0">
                  <a:pos x="25" y="7"/>
                </a:cxn>
                <a:cxn ang="0">
                  <a:pos x="23" y="6"/>
                </a:cxn>
                <a:cxn ang="0">
                  <a:pos x="22" y="6"/>
                </a:cxn>
                <a:cxn ang="0">
                  <a:pos x="19" y="5"/>
                </a:cxn>
                <a:cxn ang="0">
                  <a:pos x="17" y="5"/>
                </a:cxn>
                <a:cxn ang="0">
                  <a:pos x="12" y="7"/>
                </a:cxn>
                <a:cxn ang="0">
                  <a:pos x="8" y="13"/>
                </a:cxn>
                <a:cxn ang="0">
                  <a:pos x="1" y="12"/>
                </a:cxn>
                <a:cxn ang="0">
                  <a:pos x="2" y="8"/>
                </a:cxn>
                <a:cxn ang="0">
                  <a:pos x="4" y="6"/>
                </a:cxn>
                <a:cxn ang="0">
                  <a:pos x="7" y="3"/>
                </a:cxn>
                <a:cxn ang="0">
                  <a:pos x="11" y="1"/>
                </a:cxn>
                <a:cxn ang="0">
                  <a:pos x="15" y="0"/>
                </a:cxn>
              </a:cxnLst>
              <a:rect l="0" t="0" r="r" b="b"/>
              <a:pathLst>
                <a:path w="39" h="50">
                  <a:moveTo>
                    <a:pt x="15" y="0"/>
                  </a:moveTo>
                  <a:lnTo>
                    <a:pt x="24" y="0"/>
                  </a:lnTo>
                  <a:lnTo>
                    <a:pt x="29" y="2"/>
                  </a:lnTo>
                  <a:lnTo>
                    <a:pt x="34" y="6"/>
                  </a:lnTo>
                  <a:lnTo>
                    <a:pt x="35" y="8"/>
                  </a:lnTo>
                  <a:lnTo>
                    <a:pt x="35" y="15"/>
                  </a:lnTo>
                  <a:lnTo>
                    <a:pt x="34" y="17"/>
                  </a:lnTo>
                  <a:lnTo>
                    <a:pt x="32" y="19"/>
                  </a:lnTo>
                  <a:lnTo>
                    <a:pt x="30" y="21"/>
                  </a:lnTo>
                  <a:lnTo>
                    <a:pt x="28" y="22"/>
                  </a:lnTo>
                  <a:lnTo>
                    <a:pt x="30" y="23"/>
                  </a:lnTo>
                  <a:lnTo>
                    <a:pt x="34" y="24"/>
                  </a:lnTo>
                  <a:lnTo>
                    <a:pt x="35" y="26"/>
                  </a:lnTo>
                  <a:lnTo>
                    <a:pt x="38" y="28"/>
                  </a:lnTo>
                  <a:lnTo>
                    <a:pt x="39" y="31"/>
                  </a:lnTo>
                  <a:lnTo>
                    <a:pt x="39" y="38"/>
                  </a:lnTo>
                  <a:lnTo>
                    <a:pt x="36" y="42"/>
                  </a:lnTo>
                  <a:lnTo>
                    <a:pt x="29" y="48"/>
                  </a:lnTo>
                  <a:lnTo>
                    <a:pt x="19" y="50"/>
                  </a:lnTo>
                  <a:lnTo>
                    <a:pt x="10" y="48"/>
                  </a:lnTo>
                  <a:lnTo>
                    <a:pt x="6" y="46"/>
                  </a:lnTo>
                  <a:lnTo>
                    <a:pt x="1" y="40"/>
                  </a:lnTo>
                  <a:lnTo>
                    <a:pt x="0" y="36"/>
                  </a:lnTo>
                  <a:lnTo>
                    <a:pt x="7" y="35"/>
                  </a:lnTo>
                  <a:lnTo>
                    <a:pt x="8" y="38"/>
                  </a:lnTo>
                  <a:lnTo>
                    <a:pt x="10" y="40"/>
                  </a:lnTo>
                  <a:lnTo>
                    <a:pt x="12" y="42"/>
                  </a:lnTo>
                  <a:lnTo>
                    <a:pt x="17" y="44"/>
                  </a:lnTo>
                  <a:lnTo>
                    <a:pt x="23" y="44"/>
                  </a:lnTo>
                  <a:lnTo>
                    <a:pt x="25" y="43"/>
                  </a:lnTo>
                  <a:lnTo>
                    <a:pt x="30" y="39"/>
                  </a:lnTo>
                  <a:lnTo>
                    <a:pt x="30" y="37"/>
                  </a:lnTo>
                  <a:lnTo>
                    <a:pt x="32" y="34"/>
                  </a:lnTo>
                  <a:lnTo>
                    <a:pt x="30" y="31"/>
                  </a:lnTo>
                  <a:lnTo>
                    <a:pt x="29" y="29"/>
                  </a:lnTo>
                  <a:lnTo>
                    <a:pt x="25" y="26"/>
                  </a:lnTo>
                  <a:lnTo>
                    <a:pt x="23" y="25"/>
                  </a:lnTo>
                  <a:lnTo>
                    <a:pt x="15" y="25"/>
                  </a:lnTo>
                  <a:lnTo>
                    <a:pt x="16" y="20"/>
                  </a:lnTo>
                  <a:lnTo>
                    <a:pt x="21" y="19"/>
                  </a:lnTo>
                  <a:lnTo>
                    <a:pt x="24" y="18"/>
                  </a:lnTo>
                  <a:lnTo>
                    <a:pt x="27" y="17"/>
                  </a:lnTo>
                  <a:lnTo>
                    <a:pt x="28" y="15"/>
                  </a:lnTo>
                  <a:lnTo>
                    <a:pt x="28" y="12"/>
                  </a:lnTo>
                  <a:lnTo>
                    <a:pt x="27" y="10"/>
                  </a:lnTo>
                  <a:lnTo>
                    <a:pt x="25" y="7"/>
                  </a:lnTo>
                  <a:lnTo>
                    <a:pt x="23" y="6"/>
                  </a:lnTo>
                  <a:lnTo>
                    <a:pt x="22" y="6"/>
                  </a:lnTo>
                  <a:lnTo>
                    <a:pt x="19" y="5"/>
                  </a:lnTo>
                  <a:lnTo>
                    <a:pt x="17" y="5"/>
                  </a:lnTo>
                  <a:lnTo>
                    <a:pt x="12" y="7"/>
                  </a:lnTo>
                  <a:lnTo>
                    <a:pt x="8" y="13"/>
                  </a:lnTo>
                  <a:lnTo>
                    <a:pt x="1" y="12"/>
                  </a:lnTo>
                  <a:lnTo>
                    <a:pt x="2" y="8"/>
                  </a:lnTo>
                  <a:lnTo>
                    <a:pt x="4" y="6"/>
                  </a:lnTo>
                  <a:lnTo>
                    <a:pt x="7" y="3"/>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288"/>
            <p:cNvSpPr>
              <a:spLocks noEditPoints="1"/>
            </p:cNvSpPr>
            <p:nvPr/>
          </p:nvSpPr>
          <p:spPr bwMode="auto">
            <a:xfrm>
              <a:off x="4191" y="1333"/>
              <a:ext cx="39" cy="50"/>
            </a:xfrm>
            <a:custGeom>
              <a:avLst/>
              <a:gdLst/>
              <a:ahLst/>
              <a:cxnLst>
                <a:cxn ang="0">
                  <a:pos x="20" y="5"/>
                </a:cxn>
                <a:cxn ang="0">
                  <a:pos x="16" y="6"/>
                </a:cxn>
                <a:cxn ang="0">
                  <a:pos x="14" y="7"/>
                </a:cxn>
                <a:cxn ang="0">
                  <a:pos x="11" y="9"/>
                </a:cxn>
                <a:cxn ang="0">
                  <a:pos x="9" y="15"/>
                </a:cxn>
                <a:cxn ang="0">
                  <a:pos x="7" y="19"/>
                </a:cxn>
                <a:cxn ang="0">
                  <a:pos x="7" y="30"/>
                </a:cxn>
                <a:cxn ang="0">
                  <a:pos x="10" y="38"/>
                </a:cxn>
                <a:cxn ang="0">
                  <a:pos x="11" y="40"/>
                </a:cxn>
                <a:cxn ang="0">
                  <a:pos x="14" y="42"/>
                </a:cxn>
                <a:cxn ang="0">
                  <a:pos x="17" y="44"/>
                </a:cxn>
                <a:cxn ang="0">
                  <a:pos x="23" y="44"/>
                </a:cxn>
                <a:cxn ang="0">
                  <a:pos x="28" y="40"/>
                </a:cxn>
                <a:cxn ang="0">
                  <a:pos x="29"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28" y="49"/>
                </a:cxn>
                <a:cxn ang="0">
                  <a:pos x="24" y="49"/>
                </a:cxn>
                <a:cxn ang="0">
                  <a:pos x="20" y="50"/>
                </a:cxn>
                <a:cxn ang="0">
                  <a:pos x="10" y="48"/>
                </a:cxn>
                <a:cxn ang="0">
                  <a:pos x="6" y="45"/>
                </a:cxn>
                <a:cxn ang="0">
                  <a:pos x="1" y="37"/>
                </a:cxn>
                <a:cxn ang="0">
                  <a:pos x="0" y="25"/>
                </a:cxn>
                <a:cxn ang="0">
                  <a:pos x="0" y="19"/>
                </a:cxn>
                <a:cxn ang="0">
                  <a:pos x="1" y="14"/>
                </a:cxn>
                <a:cxn ang="0">
                  <a:pos x="3" y="10"/>
                </a:cxn>
                <a:cxn ang="0">
                  <a:pos x="4" y="7"/>
                </a:cxn>
                <a:cxn ang="0">
                  <a:pos x="6" y="4"/>
                </a:cxn>
                <a:cxn ang="0">
                  <a:pos x="9" y="2"/>
                </a:cxn>
                <a:cxn ang="0">
                  <a:pos x="11" y="1"/>
                </a:cxn>
                <a:cxn ang="0">
                  <a:pos x="15" y="0"/>
                </a:cxn>
              </a:cxnLst>
              <a:rect l="0" t="0" r="r" b="b"/>
              <a:pathLst>
                <a:path w="39" h="50">
                  <a:moveTo>
                    <a:pt x="20" y="5"/>
                  </a:moveTo>
                  <a:lnTo>
                    <a:pt x="16" y="6"/>
                  </a:lnTo>
                  <a:lnTo>
                    <a:pt x="14" y="7"/>
                  </a:lnTo>
                  <a:lnTo>
                    <a:pt x="11" y="9"/>
                  </a:lnTo>
                  <a:lnTo>
                    <a:pt x="9" y="15"/>
                  </a:lnTo>
                  <a:lnTo>
                    <a:pt x="7" y="19"/>
                  </a:lnTo>
                  <a:lnTo>
                    <a:pt x="7" y="30"/>
                  </a:lnTo>
                  <a:lnTo>
                    <a:pt x="10" y="38"/>
                  </a:lnTo>
                  <a:lnTo>
                    <a:pt x="11" y="40"/>
                  </a:lnTo>
                  <a:lnTo>
                    <a:pt x="14" y="42"/>
                  </a:lnTo>
                  <a:lnTo>
                    <a:pt x="17" y="44"/>
                  </a:lnTo>
                  <a:lnTo>
                    <a:pt x="23" y="44"/>
                  </a:lnTo>
                  <a:lnTo>
                    <a:pt x="28" y="40"/>
                  </a:lnTo>
                  <a:lnTo>
                    <a:pt x="29"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4" y="6"/>
                  </a:lnTo>
                  <a:lnTo>
                    <a:pt x="35" y="9"/>
                  </a:lnTo>
                  <a:lnTo>
                    <a:pt x="38" y="13"/>
                  </a:lnTo>
                  <a:lnTo>
                    <a:pt x="38" y="16"/>
                  </a:lnTo>
                  <a:lnTo>
                    <a:pt x="39" y="20"/>
                  </a:lnTo>
                  <a:lnTo>
                    <a:pt x="39" y="30"/>
                  </a:lnTo>
                  <a:lnTo>
                    <a:pt x="38" y="35"/>
                  </a:lnTo>
                  <a:lnTo>
                    <a:pt x="38" y="39"/>
                  </a:lnTo>
                  <a:lnTo>
                    <a:pt x="33" y="45"/>
                  </a:lnTo>
                  <a:lnTo>
                    <a:pt x="28" y="49"/>
                  </a:lnTo>
                  <a:lnTo>
                    <a:pt x="24" y="49"/>
                  </a:lnTo>
                  <a:lnTo>
                    <a:pt x="20" y="50"/>
                  </a:lnTo>
                  <a:lnTo>
                    <a:pt x="10" y="48"/>
                  </a:lnTo>
                  <a:lnTo>
                    <a:pt x="6" y="45"/>
                  </a:lnTo>
                  <a:lnTo>
                    <a:pt x="1" y="37"/>
                  </a:lnTo>
                  <a:lnTo>
                    <a:pt x="0" y="25"/>
                  </a:lnTo>
                  <a:lnTo>
                    <a:pt x="0" y="19"/>
                  </a:lnTo>
                  <a:lnTo>
                    <a:pt x="1" y="14"/>
                  </a:lnTo>
                  <a:lnTo>
                    <a:pt x="3"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Rectangle 289"/>
            <p:cNvSpPr>
              <a:spLocks noChangeArrowheads="1"/>
            </p:cNvSpPr>
            <p:nvPr/>
          </p:nvSpPr>
          <p:spPr bwMode="auto">
            <a:xfrm>
              <a:off x="4085" y="1021"/>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 name="Rectangle 290"/>
            <p:cNvSpPr>
              <a:spLocks noChangeArrowheads="1"/>
            </p:cNvSpPr>
            <p:nvPr/>
          </p:nvSpPr>
          <p:spPr bwMode="auto">
            <a:xfrm>
              <a:off x="3950" y="1021"/>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291"/>
            <p:cNvSpPr>
              <a:spLocks/>
            </p:cNvSpPr>
            <p:nvPr/>
          </p:nvSpPr>
          <p:spPr bwMode="auto">
            <a:xfrm>
              <a:off x="4145" y="998"/>
              <a:ext cx="39" cy="50"/>
            </a:xfrm>
            <a:custGeom>
              <a:avLst/>
              <a:gdLst/>
              <a:ahLst/>
              <a:cxnLst>
                <a:cxn ang="0">
                  <a:pos x="15" y="0"/>
                </a:cxn>
                <a:cxn ang="0">
                  <a:pos x="24" y="0"/>
                </a:cxn>
                <a:cxn ang="0">
                  <a:pos x="29" y="2"/>
                </a:cxn>
                <a:cxn ang="0">
                  <a:pos x="34" y="6"/>
                </a:cxn>
                <a:cxn ang="0">
                  <a:pos x="35" y="8"/>
                </a:cxn>
                <a:cxn ang="0">
                  <a:pos x="35" y="15"/>
                </a:cxn>
                <a:cxn ang="0">
                  <a:pos x="34" y="17"/>
                </a:cxn>
                <a:cxn ang="0">
                  <a:pos x="32" y="19"/>
                </a:cxn>
                <a:cxn ang="0">
                  <a:pos x="30" y="21"/>
                </a:cxn>
                <a:cxn ang="0">
                  <a:pos x="28" y="22"/>
                </a:cxn>
                <a:cxn ang="0">
                  <a:pos x="30" y="23"/>
                </a:cxn>
                <a:cxn ang="0">
                  <a:pos x="34" y="24"/>
                </a:cxn>
                <a:cxn ang="0">
                  <a:pos x="35" y="26"/>
                </a:cxn>
                <a:cxn ang="0">
                  <a:pos x="38" y="28"/>
                </a:cxn>
                <a:cxn ang="0">
                  <a:pos x="39" y="31"/>
                </a:cxn>
                <a:cxn ang="0">
                  <a:pos x="39" y="38"/>
                </a:cxn>
                <a:cxn ang="0">
                  <a:pos x="36" y="42"/>
                </a:cxn>
                <a:cxn ang="0">
                  <a:pos x="29" y="48"/>
                </a:cxn>
                <a:cxn ang="0">
                  <a:pos x="19" y="50"/>
                </a:cxn>
                <a:cxn ang="0">
                  <a:pos x="10" y="48"/>
                </a:cxn>
                <a:cxn ang="0">
                  <a:pos x="6" y="46"/>
                </a:cxn>
                <a:cxn ang="0">
                  <a:pos x="1" y="40"/>
                </a:cxn>
                <a:cxn ang="0">
                  <a:pos x="0" y="36"/>
                </a:cxn>
                <a:cxn ang="0">
                  <a:pos x="7" y="35"/>
                </a:cxn>
                <a:cxn ang="0">
                  <a:pos x="8" y="38"/>
                </a:cxn>
                <a:cxn ang="0">
                  <a:pos x="10" y="40"/>
                </a:cxn>
                <a:cxn ang="0">
                  <a:pos x="12" y="42"/>
                </a:cxn>
                <a:cxn ang="0">
                  <a:pos x="17" y="44"/>
                </a:cxn>
                <a:cxn ang="0">
                  <a:pos x="23" y="44"/>
                </a:cxn>
                <a:cxn ang="0">
                  <a:pos x="25" y="43"/>
                </a:cxn>
                <a:cxn ang="0">
                  <a:pos x="30" y="39"/>
                </a:cxn>
                <a:cxn ang="0">
                  <a:pos x="30" y="37"/>
                </a:cxn>
                <a:cxn ang="0">
                  <a:pos x="32" y="34"/>
                </a:cxn>
                <a:cxn ang="0">
                  <a:pos x="30" y="31"/>
                </a:cxn>
                <a:cxn ang="0">
                  <a:pos x="29" y="29"/>
                </a:cxn>
                <a:cxn ang="0">
                  <a:pos x="25" y="26"/>
                </a:cxn>
                <a:cxn ang="0">
                  <a:pos x="23" y="25"/>
                </a:cxn>
                <a:cxn ang="0">
                  <a:pos x="15" y="25"/>
                </a:cxn>
                <a:cxn ang="0">
                  <a:pos x="16" y="20"/>
                </a:cxn>
                <a:cxn ang="0">
                  <a:pos x="21" y="19"/>
                </a:cxn>
                <a:cxn ang="0">
                  <a:pos x="24" y="18"/>
                </a:cxn>
                <a:cxn ang="0">
                  <a:pos x="27" y="17"/>
                </a:cxn>
                <a:cxn ang="0">
                  <a:pos x="28" y="15"/>
                </a:cxn>
                <a:cxn ang="0">
                  <a:pos x="28" y="12"/>
                </a:cxn>
                <a:cxn ang="0">
                  <a:pos x="27" y="10"/>
                </a:cxn>
                <a:cxn ang="0">
                  <a:pos x="25" y="7"/>
                </a:cxn>
                <a:cxn ang="0">
                  <a:pos x="23" y="6"/>
                </a:cxn>
                <a:cxn ang="0">
                  <a:pos x="22" y="6"/>
                </a:cxn>
                <a:cxn ang="0">
                  <a:pos x="19" y="5"/>
                </a:cxn>
                <a:cxn ang="0">
                  <a:pos x="17" y="5"/>
                </a:cxn>
                <a:cxn ang="0">
                  <a:pos x="12" y="7"/>
                </a:cxn>
                <a:cxn ang="0">
                  <a:pos x="8" y="13"/>
                </a:cxn>
                <a:cxn ang="0">
                  <a:pos x="1" y="12"/>
                </a:cxn>
                <a:cxn ang="0">
                  <a:pos x="2" y="8"/>
                </a:cxn>
                <a:cxn ang="0">
                  <a:pos x="4" y="6"/>
                </a:cxn>
                <a:cxn ang="0">
                  <a:pos x="7" y="3"/>
                </a:cxn>
                <a:cxn ang="0">
                  <a:pos x="11" y="1"/>
                </a:cxn>
                <a:cxn ang="0">
                  <a:pos x="15" y="0"/>
                </a:cxn>
              </a:cxnLst>
              <a:rect l="0" t="0" r="r" b="b"/>
              <a:pathLst>
                <a:path w="39" h="50">
                  <a:moveTo>
                    <a:pt x="15" y="0"/>
                  </a:moveTo>
                  <a:lnTo>
                    <a:pt x="24" y="0"/>
                  </a:lnTo>
                  <a:lnTo>
                    <a:pt x="29" y="2"/>
                  </a:lnTo>
                  <a:lnTo>
                    <a:pt x="34" y="6"/>
                  </a:lnTo>
                  <a:lnTo>
                    <a:pt x="35" y="8"/>
                  </a:lnTo>
                  <a:lnTo>
                    <a:pt x="35" y="15"/>
                  </a:lnTo>
                  <a:lnTo>
                    <a:pt x="34" y="17"/>
                  </a:lnTo>
                  <a:lnTo>
                    <a:pt x="32" y="19"/>
                  </a:lnTo>
                  <a:lnTo>
                    <a:pt x="30" y="21"/>
                  </a:lnTo>
                  <a:lnTo>
                    <a:pt x="28" y="22"/>
                  </a:lnTo>
                  <a:lnTo>
                    <a:pt x="30" y="23"/>
                  </a:lnTo>
                  <a:lnTo>
                    <a:pt x="34" y="24"/>
                  </a:lnTo>
                  <a:lnTo>
                    <a:pt x="35" y="26"/>
                  </a:lnTo>
                  <a:lnTo>
                    <a:pt x="38" y="28"/>
                  </a:lnTo>
                  <a:lnTo>
                    <a:pt x="39" y="31"/>
                  </a:lnTo>
                  <a:lnTo>
                    <a:pt x="39" y="38"/>
                  </a:lnTo>
                  <a:lnTo>
                    <a:pt x="36" y="42"/>
                  </a:lnTo>
                  <a:lnTo>
                    <a:pt x="29" y="48"/>
                  </a:lnTo>
                  <a:lnTo>
                    <a:pt x="19" y="50"/>
                  </a:lnTo>
                  <a:lnTo>
                    <a:pt x="10" y="48"/>
                  </a:lnTo>
                  <a:lnTo>
                    <a:pt x="6" y="46"/>
                  </a:lnTo>
                  <a:lnTo>
                    <a:pt x="1" y="40"/>
                  </a:lnTo>
                  <a:lnTo>
                    <a:pt x="0" y="36"/>
                  </a:lnTo>
                  <a:lnTo>
                    <a:pt x="7" y="35"/>
                  </a:lnTo>
                  <a:lnTo>
                    <a:pt x="8" y="38"/>
                  </a:lnTo>
                  <a:lnTo>
                    <a:pt x="10" y="40"/>
                  </a:lnTo>
                  <a:lnTo>
                    <a:pt x="12" y="42"/>
                  </a:lnTo>
                  <a:lnTo>
                    <a:pt x="17" y="44"/>
                  </a:lnTo>
                  <a:lnTo>
                    <a:pt x="23" y="44"/>
                  </a:lnTo>
                  <a:lnTo>
                    <a:pt x="25" y="43"/>
                  </a:lnTo>
                  <a:lnTo>
                    <a:pt x="30" y="39"/>
                  </a:lnTo>
                  <a:lnTo>
                    <a:pt x="30" y="37"/>
                  </a:lnTo>
                  <a:lnTo>
                    <a:pt x="32" y="34"/>
                  </a:lnTo>
                  <a:lnTo>
                    <a:pt x="30" y="31"/>
                  </a:lnTo>
                  <a:lnTo>
                    <a:pt x="29" y="29"/>
                  </a:lnTo>
                  <a:lnTo>
                    <a:pt x="25" y="26"/>
                  </a:lnTo>
                  <a:lnTo>
                    <a:pt x="23" y="25"/>
                  </a:lnTo>
                  <a:lnTo>
                    <a:pt x="15" y="25"/>
                  </a:lnTo>
                  <a:lnTo>
                    <a:pt x="16" y="20"/>
                  </a:lnTo>
                  <a:lnTo>
                    <a:pt x="21" y="19"/>
                  </a:lnTo>
                  <a:lnTo>
                    <a:pt x="24" y="18"/>
                  </a:lnTo>
                  <a:lnTo>
                    <a:pt x="27" y="17"/>
                  </a:lnTo>
                  <a:lnTo>
                    <a:pt x="28" y="15"/>
                  </a:lnTo>
                  <a:lnTo>
                    <a:pt x="28" y="12"/>
                  </a:lnTo>
                  <a:lnTo>
                    <a:pt x="27" y="10"/>
                  </a:lnTo>
                  <a:lnTo>
                    <a:pt x="25" y="7"/>
                  </a:lnTo>
                  <a:lnTo>
                    <a:pt x="23" y="6"/>
                  </a:lnTo>
                  <a:lnTo>
                    <a:pt x="22" y="6"/>
                  </a:lnTo>
                  <a:lnTo>
                    <a:pt x="19" y="5"/>
                  </a:lnTo>
                  <a:lnTo>
                    <a:pt x="17" y="5"/>
                  </a:lnTo>
                  <a:lnTo>
                    <a:pt x="12" y="7"/>
                  </a:lnTo>
                  <a:lnTo>
                    <a:pt x="8" y="13"/>
                  </a:lnTo>
                  <a:lnTo>
                    <a:pt x="1" y="12"/>
                  </a:lnTo>
                  <a:lnTo>
                    <a:pt x="2" y="8"/>
                  </a:lnTo>
                  <a:lnTo>
                    <a:pt x="4" y="6"/>
                  </a:lnTo>
                  <a:lnTo>
                    <a:pt x="7" y="3"/>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292"/>
            <p:cNvSpPr>
              <a:spLocks/>
            </p:cNvSpPr>
            <p:nvPr/>
          </p:nvSpPr>
          <p:spPr bwMode="auto">
            <a:xfrm>
              <a:off x="4191" y="998"/>
              <a:ext cx="39" cy="50"/>
            </a:xfrm>
            <a:custGeom>
              <a:avLst/>
              <a:gdLst/>
              <a:ahLst/>
              <a:cxnLst>
                <a:cxn ang="0">
                  <a:pos x="7" y="0"/>
                </a:cxn>
                <a:cxn ang="0">
                  <a:pos x="35" y="0"/>
                </a:cxn>
                <a:cxn ang="0">
                  <a:pos x="35" y="7"/>
                </a:cxn>
                <a:cxn ang="0">
                  <a:pos x="14" y="7"/>
                </a:cxn>
                <a:cxn ang="0">
                  <a:pos x="10" y="20"/>
                </a:cxn>
                <a:cxn ang="0">
                  <a:pos x="14" y="18"/>
                </a:cxn>
                <a:cxn ang="0">
                  <a:pos x="21" y="16"/>
                </a:cxn>
                <a:cxn ang="0">
                  <a:pos x="31" y="18"/>
                </a:cxn>
                <a:cxn ang="0">
                  <a:pos x="34" y="20"/>
                </a:cxn>
                <a:cxn ang="0">
                  <a:pos x="39" y="28"/>
                </a:cxn>
                <a:cxn ang="0">
                  <a:pos x="39" y="36"/>
                </a:cxn>
                <a:cxn ang="0">
                  <a:pos x="34" y="44"/>
                </a:cxn>
                <a:cxn ang="0">
                  <a:pos x="31" y="47"/>
                </a:cxn>
                <a:cxn ang="0">
                  <a:pos x="24" y="49"/>
                </a:cxn>
                <a:cxn ang="0">
                  <a:pos x="20" y="50"/>
                </a:cxn>
                <a:cxn ang="0">
                  <a:pos x="10" y="48"/>
                </a:cxn>
                <a:cxn ang="0">
                  <a:pos x="6" y="46"/>
                </a:cxn>
                <a:cxn ang="0">
                  <a:pos x="3" y="43"/>
                </a:cxn>
                <a:cxn ang="0">
                  <a:pos x="1" y="40"/>
                </a:cxn>
                <a:cxn ang="0">
                  <a:pos x="0" y="36"/>
                </a:cxn>
                <a:cxn ang="0">
                  <a:pos x="7" y="35"/>
                </a:cxn>
                <a:cxn ang="0">
                  <a:pos x="9" y="38"/>
                </a:cxn>
                <a:cxn ang="0">
                  <a:pos x="11" y="42"/>
                </a:cxn>
                <a:cxn ang="0">
                  <a:pos x="16" y="44"/>
                </a:cxn>
                <a:cxn ang="0">
                  <a:pos x="23" y="44"/>
                </a:cxn>
                <a:cxn ang="0">
                  <a:pos x="26" y="43"/>
                </a:cxn>
                <a:cxn ang="0">
                  <a:pos x="31" y="39"/>
                </a:cxn>
                <a:cxn ang="0">
                  <a:pos x="31" y="36"/>
                </a:cxn>
                <a:cxn ang="0">
                  <a:pos x="32" y="33"/>
                </a:cxn>
                <a:cxn ang="0">
                  <a:pos x="31" y="30"/>
                </a:cxn>
                <a:cxn ang="0">
                  <a:pos x="31" y="27"/>
                </a:cxn>
                <a:cxn ang="0">
                  <a:pos x="26" y="23"/>
                </a:cxn>
                <a:cxn ang="0">
                  <a:pos x="23" y="22"/>
                </a:cxn>
                <a:cxn ang="0">
                  <a:pos x="17" y="22"/>
                </a:cxn>
                <a:cxn ang="0">
                  <a:pos x="15" y="23"/>
                </a:cxn>
                <a:cxn ang="0">
                  <a:pos x="14" y="23"/>
                </a:cxn>
                <a:cxn ang="0">
                  <a:pos x="11" y="24"/>
                </a:cxn>
                <a:cxn ang="0">
                  <a:pos x="9" y="26"/>
                </a:cxn>
                <a:cxn ang="0">
                  <a:pos x="1" y="25"/>
                </a:cxn>
                <a:cxn ang="0">
                  <a:pos x="7" y="0"/>
                </a:cxn>
              </a:cxnLst>
              <a:rect l="0" t="0" r="r" b="b"/>
              <a:pathLst>
                <a:path w="39" h="50">
                  <a:moveTo>
                    <a:pt x="7" y="0"/>
                  </a:moveTo>
                  <a:lnTo>
                    <a:pt x="35" y="0"/>
                  </a:lnTo>
                  <a:lnTo>
                    <a:pt x="35" y="7"/>
                  </a:lnTo>
                  <a:lnTo>
                    <a:pt x="14" y="7"/>
                  </a:lnTo>
                  <a:lnTo>
                    <a:pt x="10" y="20"/>
                  </a:lnTo>
                  <a:lnTo>
                    <a:pt x="14" y="18"/>
                  </a:lnTo>
                  <a:lnTo>
                    <a:pt x="21" y="16"/>
                  </a:lnTo>
                  <a:lnTo>
                    <a:pt x="31" y="18"/>
                  </a:lnTo>
                  <a:lnTo>
                    <a:pt x="34" y="20"/>
                  </a:lnTo>
                  <a:lnTo>
                    <a:pt x="39" y="28"/>
                  </a:lnTo>
                  <a:lnTo>
                    <a:pt x="39" y="36"/>
                  </a:lnTo>
                  <a:lnTo>
                    <a:pt x="34" y="44"/>
                  </a:lnTo>
                  <a:lnTo>
                    <a:pt x="31" y="47"/>
                  </a:lnTo>
                  <a:lnTo>
                    <a:pt x="24" y="49"/>
                  </a:lnTo>
                  <a:lnTo>
                    <a:pt x="20" y="50"/>
                  </a:lnTo>
                  <a:lnTo>
                    <a:pt x="10" y="48"/>
                  </a:lnTo>
                  <a:lnTo>
                    <a:pt x="6" y="46"/>
                  </a:lnTo>
                  <a:lnTo>
                    <a:pt x="3" y="43"/>
                  </a:lnTo>
                  <a:lnTo>
                    <a:pt x="1" y="40"/>
                  </a:lnTo>
                  <a:lnTo>
                    <a:pt x="0" y="36"/>
                  </a:lnTo>
                  <a:lnTo>
                    <a:pt x="7" y="35"/>
                  </a:lnTo>
                  <a:lnTo>
                    <a:pt x="9" y="38"/>
                  </a:lnTo>
                  <a:lnTo>
                    <a:pt x="11" y="42"/>
                  </a:lnTo>
                  <a:lnTo>
                    <a:pt x="16" y="44"/>
                  </a:lnTo>
                  <a:lnTo>
                    <a:pt x="23" y="44"/>
                  </a:lnTo>
                  <a:lnTo>
                    <a:pt x="26" y="43"/>
                  </a:lnTo>
                  <a:lnTo>
                    <a:pt x="31" y="39"/>
                  </a:lnTo>
                  <a:lnTo>
                    <a:pt x="31" y="36"/>
                  </a:lnTo>
                  <a:lnTo>
                    <a:pt x="32" y="33"/>
                  </a:lnTo>
                  <a:lnTo>
                    <a:pt x="31" y="30"/>
                  </a:lnTo>
                  <a:lnTo>
                    <a:pt x="31" y="27"/>
                  </a:lnTo>
                  <a:lnTo>
                    <a:pt x="26" y="23"/>
                  </a:lnTo>
                  <a:lnTo>
                    <a:pt x="23" y="22"/>
                  </a:lnTo>
                  <a:lnTo>
                    <a:pt x="17" y="22"/>
                  </a:lnTo>
                  <a:lnTo>
                    <a:pt x="15" y="23"/>
                  </a:lnTo>
                  <a:lnTo>
                    <a:pt x="14" y="23"/>
                  </a:lnTo>
                  <a:lnTo>
                    <a:pt x="11" y="24"/>
                  </a:lnTo>
                  <a:lnTo>
                    <a:pt x="9" y="26"/>
                  </a:lnTo>
                  <a:lnTo>
                    <a:pt x="1"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293"/>
            <p:cNvSpPr>
              <a:spLocks noChangeArrowheads="1"/>
            </p:cNvSpPr>
            <p:nvPr/>
          </p:nvSpPr>
          <p:spPr bwMode="auto">
            <a:xfrm>
              <a:off x="3950" y="3697"/>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 name="Rectangle 294"/>
            <p:cNvSpPr>
              <a:spLocks noChangeArrowheads="1"/>
            </p:cNvSpPr>
            <p:nvPr/>
          </p:nvSpPr>
          <p:spPr bwMode="auto">
            <a:xfrm>
              <a:off x="3950" y="1021"/>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295"/>
            <p:cNvSpPr>
              <a:spLocks noChangeArrowheads="1"/>
            </p:cNvSpPr>
            <p:nvPr/>
          </p:nvSpPr>
          <p:spPr bwMode="auto">
            <a:xfrm>
              <a:off x="3949"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 name="Rectangle 296"/>
            <p:cNvSpPr>
              <a:spLocks noChangeArrowheads="1"/>
            </p:cNvSpPr>
            <p:nvPr/>
          </p:nvSpPr>
          <p:spPr bwMode="auto">
            <a:xfrm>
              <a:off x="4117"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98"/>
            <p:cNvSpPr>
              <a:spLocks noEditPoints="1"/>
            </p:cNvSpPr>
            <p:nvPr/>
          </p:nvSpPr>
          <p:spPr bwMode="auto">
            <a:xfrm>
              <a:off x="1110" y="1047"/>
              <a:ext cx="1072" cy="323"/>
            </a:xfrm>
            <a:custGeom>
              <a:avLst/>
              <a:gdLst/>
              <a:ahLst/>
              <a:cxnLst>
                <a:cxn ang="0">
                  <a:pos x="4" y="3"/>
                </a:cxn>
                <a:cxn ang="0">
                  <a:pos x="4" y="320"/>
                </a:cxn>
                <a:cxn ang="0">
                  <a:pos x="1068" y="320"/>
                </a:cxn>
                <a:cxn ang="0">
                  <a:pos x="1068" y="3"/>
                </a:cxn>
                <a:cxn ang="0">
                  <a:pos x="4" y="3"/>
                </a:cxn>
                <a:cxn ang="0">
                  <a:pos x="1" y="0"/>
                </a:cxn>
                <a:cxn ang="0">
                  <a:pos x="1069" y="0"/>
                </a:cxn>
                <a:cxn ang="0">
                  <a:pos x="1070" y="1"/>
                </a:cxn>
                <a:cxn ang="0">
                  <a:pos x="1072" y="1"/>
                </a:cxn>
                <a:cxn ang="0">
                  <a:pos x="1072" y="321"/>
                </a:cxn>
                <a:cxn ang="0">
                  <a:pos x="1070" y="321"/>
                </a:cxn>
                <a:cxn ang="0">
                  <a:pos x="1069" y="322"/>
                </a:cxn>
                <a:cxn ang="0">
                  <a:pos x="1069" y="323"/>
                </a:cxn>
                <a:cxn ang="0">
                  <a:pos x="1" y="323"/>
                </a:cxn>
                <a:cxn ang="0">
                  <a:pos x="1" y="321"/>
                </a:cxn>
                <a:cxn ang="0">
                  <a:pos x="0" y="321"/>
                </a:cxn>
                <a:cxn ang="0">
                  <a:pos x="0" y="1"/>
                </a:cxn>
                <a:cxn ang="0">
                  <a:pos x="1" y="0"/>
                </a:cxn>
              </a:cxnLst>
              <a:rect l="0" t="0" r="r" b="b"/>
              <a:pathLst>
                <a:path w="1072" h="323">
                  <a:moveTo>
                    <a:pt x="4" y="3"/>
                  </a:moveTo>
                  <a:lnTo>
                    <a:pt x="4" y="320"/>
                  </a:lnTo>
                  <a:lnTo>
                    <a:pt x="1068" y="320"/>
                  </a:lnTo>
                  <a:lnTo>
                    <a:pt x="1068" y="3"/>
                  </a:lnTo>
                  <a:lnTo>
                    <a:pt x="4" y="3"/>
                  </a:lnTo>
                  <a:close/>
                  <a:moveTo>
                    <a:pt x="1" y="0"/>
                  </a:moveTo>
                  <a:lnTo>
                    <a:pt x="1069" y="0"/>
                  </a:lnTo>
                  <a:lnTo>
                    <a:pt x="1070" y="1"/>
                  </a:lnTo>
                  <a:lnTo>
                    <a:pt x="1072" y="1"/>
                  </a:lnTo>
                  <a:lnTo>
                    <a:pt x="1072" y="321"/>
                  </a:lnTo>
                  <a:lnTo>
                    <a:pt x="1070" y="321"/>
                  </a:lnTo>
                  <a:lnTo>
                    <a:pt x="1069" y="322"/>
                  </a:lnTo>
                  <a:lnTo>
                    <a:pt x="1069" y="323"/>
                  </a:lnTo>
                  <a:lnTo>
                    <a:pt x="1" y="323"/>
                  </a:lnTo>
                  <a:lnTo>
                    <a:pt x="1" y="321"/>
                  </a:lnTo>
                  <a:lnTo>
                    <a:pt x="0" y="321"/>
                  </a:lnTo>
                  <a:lnTo>
                    <a:pt x="0" y="1"/>
                  </a:lnTo>
                  <a:lnTo>
                    <a:pt x="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Rectangle 299"/>
            <p:cNvSpPr>
              <a:spLocks noChangeArrowheads="1"/>
            </p:cNvSpPr>
            <p:nvPr/>
          </p:nvSpPr>
          <p:spPr bwMode="auto">
            <a:xfrm>
              <a:off x="1111" y="1367"/>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Rectangle 300"/>
            <p:cNvSpPr>
              <a:spLocks noChangeArrowheads="1"/>
            </p:cNvSpPr>
            <p:nvPr/>
          </p:nvSpPr>
          <p:spPr bwMode="auto">
            <a:xfrm>
              <a:off x="1111" y="1048"/>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 name="Rectangle 301"/>
            <p:cNvSpPr>
              <a:spLocks noChangeArrowheads="1"/>
            </p:cNvSpPr>
            <p:nvPr/>
          </p:nvSpPr>
          <p:spPr bwMode="auto">
            <a:xfrm>
              <a:off x="1110" y="1049"/>
              <a:ext cx="4"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 name="Rectangle 302"/>
            <p:cNvSpPr>
              <a:spLocks noChangeArrowheads="1"/>
            </p:cNvSpPr>
            <p:nvPr/>
          </p:nvSpPr>
          <p:spPr bwMode="auto">
            <a:xfrm>
              <a:off x="2177" y="1049"/>
              <a:ext cx="3"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Rectangle 303"/>
            <p:cNvSpPr>
              <a:spLocks noChangeArrowheads="1"/>
            </p:cNvSpPr>
            <p:nvPr/>
          </p:nvSpPr>
          <p:spPr bwMode="auto">
            <a:xfrm>
              <a:off x="1111" y="1367"/>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Rectangle 304"/>
            <p:cNvSpPr>
              <a:spLocks noChangeArrowheads="1"/>
            </p:cNvSpPr>
            <p:nvPr/>
          </p:nvSpPr>
          <p:spPr bwMode="auto">
            <a:xfrm>
              <a:off x="1110" y="1049"/>
              <a:ext cx="4"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 name="Rectangle 305"/>
            <p:cNvSpPr>
              <a:spLocks noChangeArrowheads="1"/>
            </p:cNvSpPr>
            <p:nvPr/>
          </p:nvSpPr>
          <p:spPr bwMode="auto">
            <a:xfrm>
              <a:off x="1111" y="1367"/>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306"/>
            <p:cNvSpPr>
              <a:spLocks noChangeArrowheads="1"/>
            </p:cNvSpPr>
            <p:nvPr/>
          </p:nvSpPr>
          <p:spPr bwMode="auto">
            <a:xfrm>
              <a:off x="1111" y="1048"/>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Rectangle 307"/>
            <p:cNvSpPr>
              <a:spLocks noChangeArrowheads="1"/>
            </p:cNvSpPr>
            <p:nvPr/>
          </p:nvSpPr>
          <p:spPr bwMode="auto">
            <a:xfrm>
              <a:off x="1110" y="1049"/>
              <a:ext cx="4"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Rectangle 308"/>
            <p:cNvSpPr>
              <a:spLocks noChangeArrowheads="1"/>
            </p:cNvSpPr>
            <p:nvPr/>
          </p:nvSpPr>
          <p:spPr bwMode="auto">
            <a:xfrm>
              <a:off x="2177" y="1049"/>
              <a:ext cx="3"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09"/>
            <p:cNvSpPr>
              <a:spLocks noEditPoints="1"/>
            </p:cNvSpPr>
            <p:nvPr/>
          </p:nvSpPr>
          <p:spPr bwMode="auto">
            <a:xfrm>
              <a:off x="1449" y="1100"/>
              <a:ext cx="79" cy="69"/>
            </a:xfrm>
            <a:custGeom>
              <a:avLst/>
              <a:gdLst/>
              <a:ahLst/>
              <a:cxnLst>
                <a:cxn ang="0">
                  <a:pos x="40" y="8"/>
                </a:cxn>
                <a:cxn ang="0">
                  <a:pos x="37" y="14"/>
                </a:cxn>
                <a:cxn ang="0">
                  <a:pos x="34" y="20"/>
                </a:cxn>
                <a:cxn ang="0">
                  <a:pos x="26" y="40"/>
                </a:cxn>
                <a:cxn ang="0">
                  <a:pos x="54" y="40"/>
                </a:cxn>
                <a:cxn ang="0">
                  <a:pos x="45" y="21"/>
                </a:cxn>
                <a:cxn ang="0">
                  <a:pos x="43" y="16"/>
                </a:cxn>
                <a:cxn ang="0">
                  <a:pos x="42" y="11"/>
                </a:cxn>
                <a:cxn ang="0">
                  <a:pos x="40" y="8"/>
                </a:cxn>
                <a:cxn ang="0">
                  <a:pos x="34" y="0"/>
                </a:cxn>
                <a:cxn ang="0">
                  <a:pos x="45" y="0"/>
                </a:cxn>
                <a:cxn ang="0">
                  <a:pos x="79" y="69"/>
                </a:cxn>
                <a:cxn ang="0">
                  <a:pos x="67" y="69"/>
                </a:cxn>
                <a:cxn ang="0">
                  <a:pos x="58" y="48"/>
                </a:cxn>
                <a:cxn ang="0">
                  <a:pos x="22" y="48"/>
                </a:cxn>
                <a:cxn ang="0">
                  <a:pos x="13" y="69"/>
                </a:cxn>
                <a:cxn ang="0">
                  <a:pos x="0" y="69"/>
                </a:cxn>
                <a:cxn ang="0">
                  <a:pos x="34" y="0"/>
                </a:cxn>
              </a:cxnLst>
              <a:rect l="0" t="0" r="r" b="b"/>
              <a:pathLst>
                <a:path w="79" h="69">
                  <a:moveTo>
                    <a:pt x="40" y="8"/>
                  </a:moveTo>
                  <a:lnTo>
                    <a:pt x="37" y="14"/>
                  </a:lnTo>
                  <a:lnTo>
                    <a:pt x="34" y="20"/>
                  </a:lnTo>
                  <a:lnTo>
                    <a:pt x="26" y="40"/>
                  </a:lnTo>
                  <a:lnTo>
                    <a:pt x="54" y="40"/>
                  </a:lnTo>
                  <a:lnTo>
                    <a:pt x="45" y="21"/>
                  </a:lnTo>
                  <a:lnTo>
                    <a:pt x="43" y="16"/>
                  </a:lnTo>
                  <a:lnTo>
                    <a:pt x="42" y="11"/>
                  </a:lnTo>
                  <a:lnTo>
                    <a:pt x="40" y="8"/>
                  </a:lnTo>
                  <a:close/>
                  <a:moveTo>
                    <a:pt x="34" y="0"/>
                  </a:moveTo>
                  <a:lnTo>
                    <a:pt x="45" y="0"/>
                  </a:lnTo>
                  <a:lnTo>
                    <a:pt x="79" y="69"/>
                  </a:lnTo>
                  <a:lnTo>
                    <a:pt x="67" y="69"/>
                  </a:lnTo>
                  <a:lnTo>
                    <a:pt x="58" y="48"/>
                  </a:lnTo>
                  <a:lnTo>
                    <a:pt x="22" y="48"/>
                  </a:lnTo>
                  <a:lnTo>
                    <a:pt x="13" y="69"/>
                  </a:lnTo>
                  <a:lnTo>
                    <a:pt x="0" y="69"/>
                  </a:lnTo>
                  <a:lnTo>
                    <a:pt x="3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10"/>
            <p:cNvSpPr>
              <a:spLocks/>
            </p:cNvSpPr>
            <p:nvPr/>
          </p:nvSpPr>
          <p:spPr bwMode="auto">
            <a:xfrm>
              <a:off x="1533" y="1118"/>
              <a:ext cx="53" cy="52"/>
            </a:xfrm>
            <a:custGeom>
              <a:avLst/>
              <a:gdLst/>
              <a:ahLst/>
              <a:cxnLst>
                <a:cxn ang="0">
                  <a:pos x="22" y="0"/>
                </a:cxn>
                <a:cxn ang="0">
                  <a:pos x="32" y="0"/>
                </a:cxn>
                <a:cxn ang="0">
                  <a:pos x="37" y="1"/>
                </a:cxn>
                <a:cxn ang="0">
                  <a:pos x="40" y="2"/>
                </a:cxn>
                <a:cxn ang="0">
                  <a:pos x="43" y="4"/>
                </a:cxn>
                <a:cxn ang="0">
                  <a:pos x="47" y="6"/>
                </a:cxn>
                <a:cxn ang="0">
                  <a:pos x="49" y="9"/>
                </a:cxn>
                <a:cxn ang="0">
                  <a:pos x="50" y="12"/>
                </a:cxn>
                <a:cxn ang="0">
                  <a:pos x="51" y="16"/>
                </a:cxn>
                <a:cxn ang="0">
                  <a:pos x="40" y="17"/>
                </a:cxn>
                <a:cxn ang="0">
                  <a:pos x="39" y="14"/>
                </a:cxn>
                <a:cxn ang="0">
                  <a:pos x="38" y="12"/>
                </a:cxn>
                <a:cxn ang="0">
                  <a:pos x="36" y="10"/>
                </a:cxn>
                <a:cxn ang="0">
                  <a:pos x="31" y="8"/>
                </a:cxn>
                <a:cxn ang="0">
                  <a:pos x="23" y="8"/>
                </a:cxn>
                <a:cxn ang="0">
                  <a:pos x="19" y="10"/>
                </a:cxn>
                <a:cxn ang="0">
                  <a:pos x="16" y="12"/>
                </a:cxn>
                <a:cxn ang="0">
                  <a:pos x="14" y="15"/>
                </a:cxn>
                <a:cxn ang="0">
                  <a:pos x="12" y="18"/>
                </a:cxn>
                <a:cxn ang="0">
                  <a:pos x="11" y="22"/>
                </a:cxn>
                <a:cxn ang="0">
                  <a:pos x="11" y="30"/>
                </a:cxn>
                <a:cxn ang="0">
                  <a:pos x="12" y="34"/>
                </a:cxn>
                <a:cxn ang="0">
                  <a:pos x="14" y="37"/>
                </a:cxn>
                <a:cxn ang="0">
                  <a:pos x="16" y="40"/>
                </a:cxn>
                <a:cxn ang="0">
                  <a:pos x="19" y="42"/>
                </a:cxn>
                <a:cxn ang="0">
                  <a:pos x="23" y="44"/>
                </a:cxn>
                <a:cxn ang="0">
                  <a:pos x="31" y="44"/>
                </a:cxn>
                <a:cxn ang="0">
                  <a:pos x="34" y="43"/>
                </a:cxn>
                <a:cxn ang="0">
                  <a:pos x="39" y="39"/>
                </a:cxn>
                <a:cxn ang="0">
                  <a:pos x="42" y="33"/>
                </a:cxn>
                <a:cxn ang="0">
                  <a:pos x="53" y="34"/>
                </a:cxn>
                <a:cxn ang="0">
                  <a:pos x="50" y="42"/>
                </a:cxn>
                <a:cxn ang="0">
                  <a:pos x="48" y="45"/>
                </a:cxn>
                <a:cxn ang="0">
                  <a:pos x="37" y="51"/>
                </a:cxn>
                <a:cxn ang="0">
                  <a:pos x="32" y="52"/>
                </a:cxn>
                <a:cxn ang="0">
                  <a:pos x="22" y="52"/>
                </a:cxn>
                <a:cxn ang="0">
                  <a:pos x="16" y="50"/>
                </a:cxn>
                <a:cxn ang="0">
                  <a:pos x="12" y="48"/>
                </a:cxn>
                <a:cxn ang="0">
                  <a:pos x="8" y="45"/>
                </a:cxn>
                <a:cxn ang="0">
                  <a:pos x="3" y="37"/>
                </a:cxn>
                <a:cxn ang="0">
                  <a:pos x="0" y="26"/>
                </a:cxn>
                <a:cxn ang="0">
                  <a:pos x="0" y="21"/>
                </a:cxn>
                <a:cxn ang="0">
                  <a:pos x="3" y="16"/>
                </a:cxn>
                <a:cxn ang="0">
                  <a:pos x="4" y="12"/>
                </a:cxn>
                <a:cxn ang="0">
                  <a:pos x="6" y="9"/>
                </a:cxn>
                <a:cxn ang="0">
                  <a:pos x="8" y="7"/>
                </a:cxn>
                <a:cxn ang="0">
                  <a:pos x="11" y="5"/>
                </a:cxn>
                <a:cxn ang="0">
                  <a:pos x="14" y="3"/>
                </a:cxn>
                <a:cxn ang="0">
                  <a:pos x="17" y="1"/>
                </a:cxn>
                <a:cxn ang="0">
                  <a:pos x="22" y="0"/>
                </a:cxn>
              </a:cxnLst>
              <a:rect l="0" t="0" r="r" b="b"/>
              <a:pathLst>
                <a:path w="53" h="52">
                  <a:moveTo>
                    <a:pt x="22" y="0"/>
                  </a:moveTo>
                  <a:lnTo>
                    <a:pt x="32" y="0"/>
                  </a:lnTo>
                  <a:lnTo>
                    <a:pt x="37" y="1"/>
                  </a:lnTo>
                  <a:lnTo>
                    <a:pt x="40" y="2"/>
                  </a:lnTo>
                  <a:lnTo>
                    <a:pt x="43" y="4"/>
                  </a:lnTo>
                  <a:lnTo>
                    <a:pt x="47" y="6"/>
                  </a:lnTo>
                  <a:lnTo>
                    <a:pt x="49" y="9"/>
                  </a:lnTo>
                  <a:lnTo>
                    <a:pt x="50" y="12"/>
                  </a:lnTo>
                  <a:lnTo>
                    <a:pt x="51" y="16"/>
                  </a:lnTo>
                  <a:lnTo>
                    <a:pt x="40" y="17"/>
                  </a:lnTo>
                  <a:lnTo>
                    <a:pt x="39" y="14"/>
                  </a:lnTo>
                  <a:lnTo>
                    <a:pt x="38" y="12"/>
                  </a:lnTo>
                  <a:lnTo>
                    <a:pt x="36" y="10"/>
                  </a:lnTo>
                  <a:lnTo>
                    <a:pt x="31" y="8"/>
                  </a:lnTo>
                  <a:lnTo>
                    <a:pt x="23" y="8"/>
                  </a:lnTo>
                  <a:lnTo>
                    <a:pt x="19" y="10"/>
                  </a:lnTo>
                  <a:lnTo>
                    <a:pt x="16" y="12"/>
                  </a:lnTo>
                  <a:lnTo>
                    <a:pt x="14" y="15"/>
                  </a:lnTo>
                  <a:lnTo>
                    <a:pt x="12" y="18"/>
                  </a:lnTo>
                  <a:lnTo>
                    <a:pt x="11" y="22"/>
                  </a:lnTo>
                  <a:lnTo>
                    <a:pt x="11" y="30"/>
                  </a:lnTo>
                  <a:lnTo>
                    <a:pt x="12" y="34"/>
                  </a:lnTo>
                  <a:lnTo>
                    <a:pt x="14" y="37"/>
                  </a:lnTo>
                  <a:lnTo>
                    <a:pt x="16" y="40"/>
                  </a:lnTo>
                  <a:lnTo>
                    <a:pt x="19" y="42"/>
                  </a:lnTo>
                  <a:lnTo>
                    <a:pt x="23" y="44"/>
                  </a:lnTo>
                  <a:lnTo>
                    <a:pt x="31" y="44"/>
                  </a:lnTo>
                  <a:lnTo>
                    <a:pt x="34" y="43"/>
                  </a:lnTo>
                  <a:lnTo>
                    <a:pt x="39" y="39"/>
                  </a:lnTo>
                  <a:lnTo>
                    <a:pt x="42" y="33"/>
                  </a:lnTo>
                  <a:lnTo>
                    <a:pt x="53" y="34"/>
                  </a:lnTo>
                  <a:lnTo>
                    <a:pt x="50" y="42"/>
                  </a:lnTo>
                  <a:lnTo>
                    <a:pt x="48" y="45"/>
                  </a:lnTo>
                  <a:lnTo>
                    <a:pt x="37" y="51"/>
                  </a:lnTo>
                  <a:lnTo>
                    <a:pt x="32" y="52"/>
                  </a:lnTo>
                  <a:lnTo>
                    <a:pt x="22" y="52"/>
                  </a:lnTo>
                  <a:lnTo>
                    <a:pt x="16" y="50"/>
                  </a:lnTo>
                  <a:lnTo>
                    <a:pt x="12" y="48"/>
                  </a:lnTo>
                  <a:lnTo>
                    <a:pt x="8" y="45"/>
                  </a:lnTo>
                  <a:lnTo>
                    <a:pt x="3" y="37"/>
                  </a:lnTo>
                  <a:lnTo>
                    <a:pt x="0" y="26"/>
                  </a:lnTo>
                  <a:lnTo>
                    <a:pt x="0" y="21"/>
                  </a:lnTo>
                  <a:lnTo>
                    <a:pt x="3" y="16"/>
                  </a:lnTo>
                  <a:lnTo>
                    <a:pt x="4" y="12"/>
                  </a:lnTo>
                  <a:lnTo>
                    <a:pt x="6" y="9"/>
                  </a:lnTo>
                  <a:lnTo>
                    <a:pt x="8" y="7"/>
                  </a:lnTo>
                  <a:lnTo>
                    <a:pt x="11" y="5"/>
                  </a:lnTo>
                  <a:lnTo>
                    <a:pt x="14" y="3"/>
                  </a:lnTo>
                  <a:lnTo>
                    <a:pt x="17"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11"/>
            <p:cNvSpPr>
              <a:spLocks noEditPoints="1"/>
            </p:cNvSpPr>
            <p:nvPr/>
          </p:nvSpPr>
          <p:spPr bwMode="auto">
            <a:xfrm>
              <a:off x="1590" y="1118"/>
              <a:ext cx="56" cy="52"/>
            </a:xfrm>
            <a:custGeom>
              <a:avLst/>
              <a:gdLst/>
              <a:ahLst/>
              <a:cxnLst>
                <a:cxn ang="0">
                  <a:pos x="25" y="8"/>
                </a:cxn>
                <a:cxn ang="0">
                  <a:pos x="20" y="9"/>
                </a:cxn>
                <a:cxn ang="0">
                  <a:pos x="16" y="11"/>
                </a:cxn>
                <a:cxn ang="0">
                  <a:pos x="13" y="17"/>
                </a:cxn>
                <a:cxn ang="0">
                  <a:pos x="11" y="20"/>
                </a:cxn>
                <a:cxn ang="0">
                  <a:pos x="45" y="20"/>
                </a:cxn>
                <a:cxn ang="0">
                  <a:pos x="45" y="15"/>
                </a:cxn>
                <a:cxn ang="0">
                  <a:pos x="44" y="13"/>
                </a:cxn>
                <a:cxn ang="0">
                  <a:pos x="42" y="12"/>
                </a:cxn>
                <a:cxn ang="0">
                  <a:pos x="39" y="10"/>
                </a:cxn>
                <a:cxn ang="0">
                  <a:pos x="37" y="9"/>
                </a:cxn>
                <a:cxn ang="0">
                  <a:pos x="33" y="8"/>
                </a:cxn>
                <a:cxn ang="0">
                  <a:pos x="25" y="8"/>
                </a:cxn>
                <a:cxn ang="0">
                  <a:pos x="28" y="0"/>
                </a:cxn>
                <a:cxn ang="0">
                  <a:pos x="41" y="2"/>
                </a:cxn>
                <a:cxn ang="0">
                  <a:pos x="49" y="7"/>
                </a:cxn>
                <a:cxn ang="0">
                  <a:pos x="54" y="12"/>
                </a:cxn>
                <a:cxn ang="0">
                  <a:pos x="56" y="18"/>
                </a:cxn>
                <a:cxn ang="0">
                  <a:pos x="56" y="28"/>
                </a:cxn>
                <a:cxn ang="0">
                  <a:pos x="11" y="28"/>
                </a:cxn>
                <a:cxn ang="0">
                  <a:pos x="13" y="33"/>
                </a:cxn>
                <a:cxn ang="0">
                  <a:pos x="15" y="37"/>
                </a:cxn>
                <a:cxn ang="0">
                  <a:pos x="17" y="40"/>
                </a:cxn>
                <a:cxn ang="0">
                  <a:pos x="20" y="42"/>
                </a:cxn>
                <a:cxn ang="0">
                  <a:pos x="24" y="43"/>
                </a:cxn>
                <a:cxn ang="0">
                  <a:pos x="26" y="44"/>
                </a:cxn>
                <a:cxn ang="0">
                  <a:pos x="33" y="44"/>
                </a:cxn>
                <a:cxn ang="0">
                  <a:pos x="37" y="43"/>
                </a:cxn>
                <a:cxn ang="0">
                  <a:pos x="42" y="41"/>
                </a:cxn>
                <a:cxn ang="0">
                  <a:pos x="44" y="39"/>
                </a:cxn>
                <a:cxn ang="0">
                  <a:pos x="45" y="36"/>
                </a:cxn>
                <a:cxn ang="0">
                  <a:pos x="56" y="37"/>
                </a:cxn>
                <a:cxn ang="0">
                  <a:pos x="52" y="45"/>
                </a:cxn>
                <a:cxn ang="0">
                  <a:pos x="47" y="48"/>
                </a:cxn>
                <a:cxn ang="0">
                  <a:pos x="43" y="50"/>
                </a:cxn>
                <a:cxn ang="0">
                  <a:pos x="36" y="52"/>
                </a:cxn>
                <a:cxn ang="0">
                  <a:pos x="30" y="52"/>
                </a:cxn>
                <a:cxn ang="0">
                  <a:pos x="19" y="50"/>
                </a:cxn>
                <a:cxn ang="0">
                  <a:pos x="8" y="45"/>
                </a:cxn>
                <a:cxn ang="0">
                  <a:pos x="3" y="37"/>
                </a:cxn>
                <a:cxn ang="0">
                  <a:pos x="0" y="26"/>
                </a:cxn>
                <a:cxn ang="0">
                  <a:pos x="3" y="15"/>
                </a:cxn>
                <a:cxn ang="0">
                  <a:pos x="8" y="7"/>
                </a:cxn>
                <a:cxn ang="0">
                  <a:pos x="17" y="2"/>
                </a:cxn>
                <a:cxn ang="0">
                  <a:pos x="28" y="0"/>
                </a:cxn>
              </a:cxnLst>
              <a:rect l="0" t="0" r="r" b="b"/>
              <a:pathLst>
                <a:path w="56" h="52">
                  <a:moveTo>
                    <a:pt x="25" y="8"/>
                  </a:moveTo>
                  <a:lnTo>
                    <a:pt x="20" y="9"/>
                  </a:lnTo>
                  <a:lnTo>
                    <a:pt x="16" y="11"/>
                  </a:lnTo>
                  <a:lnTo>
                    <a:pt x="13" y="17"/>
                  </a:lnTo>
                  <a:lnTo>
                    <a:pt x="11" y="20"/>
                  </a:lnTo>
                  <a:lnTo>
                    <a:pt x="45" y="20"/>
                  </a:lnTo>
                  <a:lnTo>
                    <a:pt x="45" y="15"/>
                  </a:lnTo>
                  <a:lnTo>
                    <a:pt x="44" y="13"/>
                  </a:lnTo>
                  <a:lnTo>
                    <a:pt x="42" y="12"/>
                  </a:lnTo>
                  <a:lnTo>
                    <a:pt x="39" y="10"/>
                  </a:lnTo>
                  <a:lnTo>
                    <a:pt x="37" y="9"/>
                  </a:lnTo>
                  <a:lnTo>
                    <a:pt x="33" y="8"/>
                  </a:lnTo>
                  <a:lnTo>
                    <a:pt x="25" y="8"/>
                  </a:lnTo>
                  <a:close/>
                  <a:moveTo>
                    <a:pt x="28" y="0"/>
                  </a:moveTo>
                  <a:lnTo>
                    <a:pt x="41" y="2"/>
                  </a:lnTo>
                  <a:lnTo>
                    <a:pt x="49" y="7"/>
                  </a:lnTo>
                  <a:lnTo>
                    <a:pt x="54" y="12"/>
                  </a:lnTo>
                  <a:lnTo>
                    <a:pt x="56" y="18"/>
                  </a:lnTo>
                  <a:lnTo>
                    <a:pt x="56" y="28"/>
                  </a:lnTo>
                  <a:lnTo>
                    <a:pt x="11" y="28"/>
                  </a:lnTo>
                  <a:lnTo>
                    <a:pt x="13" y="33"/>
                  </a:lnTo>
                  <a:lnTo>
                    <a:pt x="15" y="37"/>
                  </a:lnTo>
                  <a:lnTo>
                    <a:pt x="17" y="40"/>
                  </a:lnTo>
                  <a:lnTo>
                    <a:pt x="20" y="42"/>
                  </a:lnTo>
                  <a:lnTo>
                    <a:pt x="24" y="43"/>
                  </a:lnTo>
                  <a:lnTo>
                    <a:pt x="26" y="44"/>
                  </a:lnTo>
                  <a:lnTo>
                    <a:pt x="33" y="44"/>
                  </a:lnTo>
                  <a:lnTo>
                    <a:pt x="37" y="43"/>
                  </a:lnTo>
                  <a:lnTo>
                    <a:pt x="42" y="41"/>
                  </a:lnTo>
                  <a:lnTo>
                    <a:pt x="44" y="39"/>
                  </a:lnTo>
                  <a:lnTo>
                    <a:pt x="45" y="36"/>
                  </a:lnTo>
                  <a:lnTo>
                    <a:pt x="56" y="37"/>
                  </a:lnTo>
                  <a:lnTo>
                    <a:pt x="52" y="45"/>
                  </a:lnTo>
                  <a:lnTo>
                    <a:pt x="47" y="48"/>
                  </a:lnTo>
                  <a:lnTo>
                    <a:pt x="43" y="50"/>
                  </a:lnTo>
                  <a:lnTo>
                    <a:pt x="36" y="52"/>
                  </a:lnTo>
                  <a:lnTo>
                    <a:pt x="30" y="52"/>
                  </a:lnTo>
                  <a:lnTo>
                    <a:pt x="19" y="50"/>
                  </a:lnTo>
                  <a:lnTo>
                    <a:pt x="8" y="45"/>
                  </a:lnTo>
                  <a:lnTo>
                    <a:pt x="3" y="37"/>
                  </a:lnTo>
                  <a:lnTo>
                    <a:pt x="0" y="26"/>
                  </a:lnTo>
                  <a:lnTo>
                    <a:pt x="3" y="15"/>
                  </a:lnTo>
                  <a:lnTo>
                    <a:pt x="8" y="7"/>
                  </a:lnTo>
                  <a:lnTo>
                    <a:pt x="17"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12"/>
            <p:cNvSpPr>
              <a:spLocks/>
            </p:cNvSpPr>
            <p:nvPr/>
          </p:nvSpPr>
          <p:spPr bwMode="auto">
            <a:xfrm>
              <a:off x="1655" y="1118"/>
              <a:ext cx="51" cy="52"/>
            </a:xfrm>
            <a:custGeom>
              <a:avLst/>
              <a:gdLst/>
              <a:ahLst/>
              <a:cxnLst>
                <a:cxn ang="0">
                  <a:pos x="28" y="0"/>
                </a:cxn>
                <a:cxn ang="0">
                  <a:pos x="36" y="2"/>
                </a:cxn>
                <a:cxn ang="0">
                  <a:pos x="44" y="6"/>
                </a:cxn>
                <a:cxn ang="0">
                  <a:pos x="47" y="14"/>
                </a:cxn>
                <a:cxn ang="0">
                  <a:pos x="34" y="11"/>
                </a:cxn>
                <a:cxn ang="0">
                  <a:pos x="30" y="9"/>
                </a:cxn>
                <a:cxn ang="0">
                  <a:pos x="21" y="8"/>
                </a:cxn>
                <a:cxn ang="0">
                  <a:pos x="15" y="10"/>
                </a:cxn>
                <a:cxn ang="0">
                  <a:pos x="13" y="12"/>
                </a:cxn>
                <a:cxn ang="0">
                  <a:pos x="12" y="15"/>
                </a:cxn>
                <a:cxn ang="0">
                  <a:pos x="16" y="17"/>
                </a:cxn>
                <a:cxn ang="0">
                  <a:pos x="19" y="18"/>
                </a:cxn>
                <a:cxn ang="0">
                  <a:pos x="34" y="22"/>
                </a:cxn>
                <a:cxn ang="0">
                  <a:pos x="40" y="24"/>
                </a:cxn>
                <a:cxn ang="0">
                  <a:pos x="46" y="27"/>
                </a:cxn>
                <a:cxn ang="0">
                  <a:pos x="50" y="31"/>
                </a:cxn>
                <a:cxn ang="0">
                  <a:pos x="51" y="36"/>
                </a:cxn>
                <a:cxn ang="0">
                  <a:pos x="46" y="47"/>
                </a:cxn>
                <a:cxn ang="0">
                  <a:pos x="40" y="50"/>
                </a:cxn>
                <a:cxn ang="0">
                  <a:pos x="21" y="52"/>
                </a:cxn>
                <a:cxn ang="0">
                  <a:pos x="12" y="50"/>
                </a:cxn>
                <a:cxn ang="0">
                  <a:pos x="5" y="45"/>
                </a:cxn>
                <a:cxn ang="0">
                  <a:pos x="0" y="36"/>
                </a:cxn>
                <a:cxn ang="0">
                  <a:pos x="12" y="38"/>
                </a:cxn>
                <a:cxn ang="0">
                  <a:pos x="16" y="42"/>
                </a:cxn>
                <a:cxn ang="0">
                  <a:pos x="30" y="44"/>
                </a:cxn>
                <a:cxn ang="0">
                  <a:pos x="36" y="42"/>
                </a:cxn>
                <a:cxn ang="0">
                  <a:pos x="40" y="37"/>
                </a:cxn>
                <a:cxn ang="0">
                  <a:pos x="36" y="33"/>
                </a:cxn>
                <a:cxn ang="0">
                  <a:pos x="30" y="31"/>
                </a:cxn>
                <a:cxn ang="0">
                  <a:pos x="13" y="27"/>
                </a:cxn>
                <a:cxn ang="0">
                  <a:pos x="4" y="21"/>
                </a:cxn>
                <a:cxn ang="0">
                  <a:pos x="1" y="12"/>
                </a:cxn>
                <a:cxn ang="0">
                  <a:pos x="2" y="8"/>
                </a:cxn>
                <a:cxn ang="0">
                  <a:pos x="8" y="4"/>
                </a:cxn>
                <a:cxn ang="0">
                  <a:pos x="17" y="0"/>
                </a:cxn>
              </a:cxnLst>
              <a:rect l="0" t="0" r="r" b="b"/>
              <a:pathLst>
                <a:path w="51" h="52">
                  <a:moveTo>
                    <a:pt x="17" y="0"/>
                  </a:moveTo>
                  <a:lnTo>
                    <a:pt x="28" y="0"/>
                  </a:lnTo>
                  <a:lnTo>
                    <a:pt x="32" y="1"/>
                  </a:lnTo>
                  <a:lnTo>
                    <a:pt x="36" y="2"/>
                  </a:lnTo>
                  <a:lnTo>
                    <a:pt x="41" y="4"/>
                  </a:lnTo>
                  <a:lnTo>
                    <a:pt x="44" y="6"/>
                  </a:lnTo>
                  <a:lnTo>
                    <a:pt x="45" y="8"/>
                  </a:lnTo>
                  <a:lnTo>
                    <a:pt x="47" y="14"/>
                  </a:lnTo>
                  <a:lnTo>
                    <a:pt x="36" y="15"/>
                  </a:lnTo>
                  <a:lnTo>
                    <a:pt x="34" y="11"/>
                  </a:lnTo>
                  <a:lnTo>
                    <a:pt x="33" y="10"/>
                  </a:lnTo>
                  <a:lnTo>
                    <a:pt x="30" y="9"/>
                  </a:lnTo>
                  <a:lnTo>
                    <a:pt x="27" y="8"/>
                  </a:lnTo>
                  <a:lnTo>
                    <a:pt x="21" y="8"/>
                  </a:lnTo>
                  <a:lnTo>
                    <a:pt x="17" y="9"/>
                  </a:lnTo>
                  <a:lnTo>
                    <a:pt x="15" y="10"/>
                  </a:lnTo>
                  <a:lnTo>
                    <a:pt x="13" y="11"/>
                  </a:lnTo>
                  <a:lnTo>
                    <a:pt x="13" y="12"/>
                  </a:lnTo>
                  <a:lnTo>
                    <a:pt x="12" y="14"/>
                  </a:lnTo>
                  <a:lnTo>
                    <a:pt x="12" y="15"/>
                  </a:lnTo>
                  <a:lnTo>
                    <a:pt x="15" y="17"/>
                  </a:lnTo>
                  <a:lnTo>
                    <a:pt x="16" y="17"/>
                  </a:lnTo>
                  <a:lnTo>
                    <a:pt x="16" y="18"/>
                  </a:lnTo>
                  <a:lnTo>
                    <a:pt x="19" y="18"/>
                  </a:lnTo>
                  <a:lnTo>
                    <a:pt x="24" y="20"/>
                  </a:lnTo>
                  <a:lnTo>
                    <a:pt x="34" y="22"/>
                  </a:lnTo>
                  <a:lnTo>
                    <a:pt x="36" y="23"/>
                  </a:lnTo>
                  <a:lnTo>
                    <a:pt x="40" y="24"/>
                  </a:lnTo>
                  <a:lnTo>
                    <a:pt x="43" y="25"/>
                  </a:lnTo>
                  <a:lnTo>
                    <a:pt x="46" y="27"/>
                  </a:lnTo>
                  <a:lnTo>
                    <a:pt x="49" y="29"/>
                  </a:lnTo>
                  <a:lnTo>
                    <a:pt x="50" y="31"/>
                  </a:lnTo>
                  <a:lnTo>
                    <a:pt x="50" y="33"/>
                  </a:lnTo>
                  <a:lnTo>
                    <a:pt x="51" y="36"/>
                  </a:lnTo>
                  <a:lnTo>
                    <a:pt x="49" y="44"/>
                  </a:lnTo>
                  <a:lnTo>
                    <a:pt x="46" y="47"/>
                  </a:lnTo>
                  <a:lnTo>
                    <a:pt x="43" y="49"/>
                  </a:lnTo>
                  <a:lnTo>
                    <a:pt x="40" y="50"/>
                  </a:lnTo>
                  <a:lnTo>
                    <a:pt x="30" y="52"/>
                  </a:lnTo>
                  <a:lnTo>
                    <a:pt x="21" y="52"/>
                  </a:lnTo>
                  <a:lnTo>
                    <a:pt x="16" y="51"/>
                  </a:lnTo>
                  <a:lnTo>
                    <a:pt x="12" y="50"/>
                  </a:lnTo>
                  <a:lnTo>
                    <a:pt x="7" y="48"/>
                  </a:lnTo>
                  <a:lnTo>
                    <a:pt x="5" y="45"/>
                  </a:lnTo>
                  <a:lnTo>
                    <a:pt x="2" y="41"/>
                  </a:lnTo>
                  <a:lnTo>
                    <a:pt x="0" y="36"/>
                  </a:lnTo>
                  <a:lnTo>
                    <a:pt x="11" y="35"/>
                  </a:lnTo>
                  <a:lnTo>
                    <a:pt x="12" y="38"/>
                  </a:lnTo>
                  <a:lnTo>
                    <a:pt x="15" y="40"/>
                  </a:lnTo>
                  <a:lnTo>
                    <a:pt x="16" y="42"/>
                  </a:lnTo>
                  <a:lnTo>
                    <a:pt x="25" y="44"/>
                  </a:lnTo>
                  <a:lnTo>
                    <a:pt x="30" y="44"/>
                  </a:lnTo>
                  <a:lnTo>
                    <a:pt x="34" y="43"/>
                  </a:lnTo>
                  <a:lnTo>
                    <a:pt x="36" y="42"/>
                  </a:lnTo>
                  <a:lnTo>
                    <a:pt x="38" y="41"/>
                  </a:lnTo>
                  <a:lnTo>
                    <a:pt x="40" y="37"/>
                  </a:lnTo>
                  <a:lnTo>
                    <a:pt x="39" y="35"/>
                  </a:lnTo>
                  <a:lnTo>
                    <a:pt x="36" y="33"/>
                  </a:lnTo>
                  <a:lnTo>
                    <a:pt x="34" y="32"/>
                  </a:lnTo>
                  <a:lnTo>
                    <a:pt x="30" y="31"/>
                  </a:lnTo>
                  <a:lnTo>
                    <a:pt x="21" y="29"/>
                  </a:lnTo>
                  <a:lnTo>
                    <a:pt x="13" y="27"/>
                  </a:lnTo>
                  <a:lnTo>
                    <a:pt x="8" y="25"/>
                  </a:lnTo>
                  <a:lnTo>
                    <a:pt x="4" y="21"/>
                  </a:lnTo>
                  <a:lnTo>
                    <a:pt x="1" y="15"/>
                  </a:lnTo>
                  <a:lnTo>
                    <a:pt x="1" y="12"/>
                  </a:lnTo>
                  <a:lnTo>
                    <a:pt x="2" y="10"/>
                  </a:lnTo>
                  <a:lnTo>
                    <a:pt x="2" y="8"/>
                  </a:lnTo>
                  <a:lnTo>
                    <a:pt x="6" y="5"/>
                  </a:lnTo>
                  <a:lnTo>
                    <a:pt x="8" y="4"/>
                  </a:lnTo>
                  <a:lnTo>
                    <a:pt x="12"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13"/>
            <p:cNvSpPr>
              <a:spLocks/>
            </p:cNvSpPr>
            <p:nvPr/>
          </p:nvSpPr>
          <p:spPr bwMode="auto">
            <a:xfrm>
              <a:off x="1715" y="1118"/>
              <a:ext cx="49" cy="52"/>
            </a:xfrm>
            <a:custGeom>
              <a:avLst/>
              <a:gdLst/>
              <a:ahLst/>
              <a:cxnLst>
                <a:cxn ang="0">
                  <a:pos x="26" y="0"/>
                </a:cxn>
                <a:cxn ang="0">
                  <a:pos x="35" y="2"/>
                </a:cxn>
                <a:cxn ang="0">
                  <a:pos x="42" y="6"/>
                </a:cxn>
                <a:cxn ang="0">
                  <a:pos x="46" y="14"/>
                </a:cxn>
                <a:cxn ang="0">
                  <a:pos x="32" y="11"/>
                </a:cxn>
                <a:cxn ang="0">
                  <a:pos x="26" y="8"/>
                </a:cxn>
                <a:cxn ang="0">
                  <a:pos x="14" y="10"/>
                </a:cxn>
                <a:cxn ang="0">
                  <a:pos x="12" y="16"/>
                </a:cxn>
                <a:cxn ang="0">
                  <a:pos x="13" y="17"/>
                </a:cxn>
                <a:cxn ang="0">
                  <a:pos x="14" y="18"/>
                </a:cxn>
                <a:cxn ang="0">
                  <a:pos x="20" y="19"/>
                </a:cxn>
                <a:cxn ang="0">
                  <a:pos x="32" y="22"/>
                </a:cxn>
                <a:cxn ang="0">
                  <a:pos x="41" y="25"/>
                </a:cxn>
                <a:cxn ang="0">
                  <a:pos x="47" y="29"/>
                </a:cxn>
                <a:cxn ang="0">
                  <a:pos x="48" y="33"/>
                </a:cxn>
                <a:cxn ang="0">
                  <a:pos x="47" y="44"/>
                </a:cxn>
                <a:cxn ang="0">
                  <a:pos x="41" y="49"/>
                </a:cxn>
                <a:cxn ang="0">
                  <a:pos x="34" y="51"/>
                </a:cxn>
                <a:cxn ang="0">
                  <a:pos x="19" y="52"/>
                </a:cxn>
                <a:cxn ang="0">
                  <a:pos x="10" y="50"/>
                </a:cxn>
                <a:cxn ang="0">
                  <a:pos x="3" y="45"/>
                </a:cxn>
                <a:cxn ang="0">
                  <a:pos x="0" y="36"/>
                </a:cxn>
                <a:cxn ang="0">
                  <a:pos x="10" y="37"/>
                </a:cxn>
                <a:cxn ang="0">
                  <a:pos x="15" y="42"/>
                </a:cxn>
                <a:cxn ang="0">
                  <a:pos x="21" y="44"/>
                </a:cxn>
                <a:cxn ang="0">
                  <a:pos x="32" y="43"/>
                </a:cxn>
                <a:cxn ang="0">
                  <a:pos x="36" y="41"/>
                </a:cxn>
                <a:cxn ang="0">
                  <a:pos x="37" y="35"/>
                </a:cxn>
                <a:cxn ang="0">
                  <a:pos x="32" y="32"/>
                </a:cxn>
                <a:cxn ang="0">
                  <a:pos x="15" y="28"/>
                </a:cxn>
                <a:cxn ang="0">
                  <a:pos x="10" y="26"/>
                </a:cxn>
                <a:cxn ang="0">
                  <a:pos x="4" y="23"/>
                </a:cxn>
                <a:cxn ang="0">
                  <a:pos x="1" y="18"/>
                </a:cxn>
                <a:cxn ang="0">
                  <a:pos x="3" y="6"/>
                </a:cxn>
                <a:cxn ang="0">
                  <a:pos x="9" y="3"/>
                </a:cxn>
              </a:cxnLst>
              <a:rect l="0" t="0" r="r" b="b"/>
              <a:pathLst>
                <a:path w="49" h="52">
                  <a:moveTo>
                    <a:pt x="17" y="0"/>
                  </a:moveTo>
                  <a:lnTo>
                    <a:pt x="26" y="0"/>
                  </a:lnTo>
                  <a:lnTo>
                    <a:pt x="31" y="1"/>
                  </a:lnTo>
                  <a:lnTo>
                    <a:pt x="35" y="2"/>
                  </a:lnTo>
                  <a:lnTo>
                    <a:pt x="40" y="4"/>
                  </a:lnTo>
                  <a:lnTo>
                    <a:pt x="42" y="6"/>
                  </a:lnTo>
                  <a:lnTo>
                    <a:pt x="43" y="8"/>
                  </a:lnTo>
                  <a:lnTo>
                    <a:pt x="46" y="14"/>
                  </a:lnTo>
                  <a:lnTo>
                    <a:pt x="35" y="15"/>
                  </a:lnTo>
                  <a:lnTo>
                    <a:pt x="32" y="11"/>
                  </a:lnTo>
                  <a:lnTo>
                    <a:pt x="31" y="10"/>
                  </a:lnTo>
                  <a:lnTo>
                    <a:pt x="26" y="8"/>
                  </a:lnTo>
                  <a:lnTo>
                    <a:pt x="19" y="8"/>
                  </a:lnTo>
                  <a:lnTo>
                    <a:pt x="14" y="10"/>
                  </a:lnTo>
                  <a:lnTo>
                    <a:pt x="12" y="12"/>
                  </a:lnTo>
                  <a:lnTo>
                    <a:pt x="12" y="16"/>
                  </a:lnTo>
                  <a:lnTo>
                    <a:pt x="13" y="16"/>
                  </a:lnTo>
                  <a:lnTo>
                    <a:pt x="13" y="17"/>
                  </a:lnTo>
                  <a:lnTo>
                    <a:pt x="14" y="17"/>
                  </a:lnTo>
                  <a:lnTo>
                    <a:pt x="14" y="18"/>
                  </a:lnTo>
                  <a:lnTo>
                    <a:pt x="18" y="18"/>
                  </a:lnTo>
                  <a:lnTo>
                    <a:pt x="20" y="19"/>
                  </a:lnTo>
                  <a:lnTo>
                    <a:pt x="28" y="21"/>
                  </a:lnTo>
                  <a:lnTo>
                    <a:pt x="32" y="22"/>
                  </a:lnTo>
                  <a:lnTo>
                    <a:pt x="36" y="23"/>
                  </a:lnTo>
                  <a:lnTo>
                    <a:pt x="41" y="25"/>
                  </a:lnTo>
                  <a:lnTo>
                    <a:pt x="45" y="27"/>
                  </a:lnTo>
                  <a:lnTo>
                    <a:pt x="47" y="29"/>
                  </a:lnTo>
                  <a:lnTo>
                    <a:pt x="48" y="31"/>
                  </a:lnTo>
                  <a:lnTo>
                    <a:pt x="48" y="33"/>
                  </a:lnTo>
                  <a:lnTo>
                    <a:pt x="49" y="36"/>
                  </a:lnTo>
                  <a:lnTo>
                    <a:pt x="47" y="44"/>
                  </a:lnTo>
                  <a:lnTo>
                    <a:pt x="45" y="47"/>
                  </a:lnTo>
                  <a:lnTo>
                    <a:pt x="41" y="49"/>
                  </a:lnTo>
                  <a:lnTo>
                    <a:pt x="38" y="50"/>
                  </a:lnTo>
                  <a:lnTo>
                    <a:pt x="34" y="51"/>
                  </a:lnTo>
                  <a:lnTo>
                    <a:pt x="30" y="52"/>
                  </a:lnTo>
                  <a:lnTo>
                    <a:pt x="19" y="52"/>
                  </a:lnTo>
                  <a:lnTo>
                    <a:pt x="14" y="51"/>
                  </a:lnTo>
                  <a:lnTo>
                    <a:pt x="10" y="50"/>
                  </a:lnTo>
                  <a:lnTo>
                    <a:pt x="7" y="48"/>
                  </a:lnTo>
                  <a:lnTo>
                    <a:pt x="3" y="45"/>
                  </a:lnTo>
                  <a:lnTo>
                    <a:pt x="1" y="41"/>
                  </a:lnTo>
                  <a:lnTo>
                    <a:pt x="0" y="36"/>
                  </a:lnTo>
                  <a:lnTo>
                    <a:pt x="10" y="35"/>
                  </a:lnTo>
                  <a:lnTo>
                    <a:pt x="10" y="37"/>
                  </a:lnTo>
                  <a:lnTo>
                    <a:pt x="12" y="39"/>
                  </a:lnTo>
                  <a:lnTo>
                    <a:pt x="15" y="42"/>
                  </a:lnTo>
                  <a:lnTo>
                    <a:pt x="18" y="43"/>
                  </a:lnTo>
                  <a:lnTo>
                    <a:pt x="21" y="44"/>
                  </a:lnTo>
                  <a:lnTo>
                    <a:pt x="29" y="44"/>
                  </a:lnTo>
                  <a:lnTo>
                    <a:pt x="32" y="43"/>
                  </a:lnTo>
                  <a:lnTo>
                    <a:pt x="35" y="42"/>
                  </a:lnTo>
                  <a:lnTo>
                    <a:pt x="36" y="41"/>
                  </a:lnTo>
                  <a:lnTo>
                    <a:pt x="38" y="37"/>
                  </a:lnTo>
                  <a:lnTo>
                    <a:pt x="37" y="35"/>
                  </a:lnTo>
                  <a:lnTo>
                    <a:pt x="35" y="33"/>
                  </a:lnTo>
                  <a:lnTo>
                    <a:pt x="32" y="32"/>
                  </a:lnTo>
                  <a:lnTo>
                    <a:pt x="25" y="30"/>
                  </a:lnTo>
                  <a:lnTo>
                    <a:pt x="15" y="28"/>
                  </a:lnTo>
                  <a:lnTo>
                    <a:pt x="12" y="27"/>
                  </a:lnTo>
                  <a:lnTo>
                    <a:pt x="10" y="26"/>
                  </a:lnTo>
                  <a:lnTo>
                    <a:pt x="7" y="25"/>
                  </a:lnTo>
                  <a:lnTo>
                    <a:pt x="4" y="23"/>
                  </a:lnTo>
                  <a:lnTo>
                    <a:pt x="3" y="21"/>
                  </a:lnTo>
                  <a:lnTo>
                    <a:pt x="1" y="18"/>
                  </a:lnTo>
                  <a:lnTo>
                    <a:pt x="1" y="10"/>
                  </a:lnTo>
                  <a:lnTo>
                    <a:pt x="3" y="6"/>
                  </a:lnTo>
                  <a:lnTo>
                    <a:pt x="8" y="4"/>
                  </a:lnTo>
                  <a:lnTo>
                    <a:pt x="9" y="3"/>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14"/>
            <p:cNvSpPr>
              <a:spLocks noEditPoints="1"/>
            </p:cNvSpPr>
            <p:nvPr/>
          </p:nvSpPr>
          <p:spPr bwMode="auto">
            <a:xfrm>
              <a:off x="1812" y="1100"/>
              <a:ext cx="62" cy="69"/>
            </a:xfrm>
            <a:custGeom>
              <a:avLst/>
              <a:gdLst/>
              <a:ahLst/>
              <a:cxnLst>
                <a:cxn ang="0">
                  <a:pos x="11" y="8"/>
                </a:cxn>
                <a:cxn ang="0">
                  <a:pos x="11" y="33"/>
                </a:cxn>
                <a:cxn ang="0">
                  <a:pos x="36" y="33"/>
                </a:cxn>
                <a:cxn ang="0">
                  <a:pos x="44" y="31"/>
                </a:cxn>
                <a:cxn ang="0">
                  <a:pos x="46" y="30"/>
                </a:cxn>
                <a:cxn ang="0">
                  <a:pos x="49" y="28"/>
                </a:cxn>
                <a:cxn ang="0">
                  <a:pos x="50" y="26"/>
                </a:cxn>
                <a:cxn ang="0">
                  <a:pos x="51" y="23"/>
                </a:cxn>
                <a:cxn ang="0">
                  <a:pos x="51" y="17"/>
                </a:cxn>
                <a:cxn ang="0">
                  <a:pos x="47" y="11"/>
                </a:cxn>
                <a:cxn ang="0">
                  <a:pos x="46" y="10"/>
                </a:cxn>
                <a:cxn ang="0">
                  <a:pos x="44" y="9"/>
                </a:cxn>
                <a:cxn ang="0">
                  <a:pos x="41" y="9"/>
                </a:cxn>
                <a:cxn ang="0">
                  <a:pos x="40" y="8"/>
                </a:cxn>
                <a:cxn ang="0">
                  <a:pos x="11" y="8"/>
                </a:cxn>
                <a:cxn ang="0">
                  <a:pos x="0" y="0"/>
                </a:cxn>
                <a:cxn ang="0">
                  <a:pos x="39" y="0"/>
                </a:cxn>
                <a:cxn ang="0">
                  <a:pos x="42" y="1"/>
                </a:cxn>
                <a:cxn ang="0">
                  <a:pos x="46" y="1"/>
                </a:cxn>
                <a:cxn ang="0">
                  <a:pos x="53" y="4"/>
                </a:cxn>
                <a:cxn ang="0">
                  <a:pos x="58" y="8"/>
                </a:cxn>
                <a:cxn ang="0">
                  <a:pos x="59" y="11"/>
                </a:cxn>
                <a:cxn ang="0">
                  <a:pos x="61" y="15"/>
                </a:cxn>
                <a:cxn ang="0">
                  <a:pos x="62" y="20"/>
                </a:cxn>
                <a:cxn ang="0">
                  <a:pos x="61" y="26"/>
                </a:cxn>
                <a:cxn ang="0">
                  <a:pos x="59" y="31"/>
                </a:cxn>
                <a:cxn ang="0">
                  <a:pos x="56" y="35"/>
                </a:cxn>
                <a:cxn ang="0">
                  <a:pos x="46" y="39"/>
                </a:cxn>
                <a:cxn ang="0">
                  <a:pos x="31" y="41"/>
                </a:cxn>
                <a:cxn ang="0">
                  <a:pos x="11" y="41"/>
                </a:cxn>
                <a:cxn ang="0">
                  <a:pos x="11" y="69"/>
                </a:cxn>
                <a:cxn ang="0">
                  <a:pos x="0" y="69"/>
                </a:cxn>
                <a:cxn ang="0">
                  <a:pos x="0" y="0"/>
                </a:cxn>
              </a:cxnLst>
              <a:rect l="0" t="0" r="r" b="b"/>
              <a:pathLst>
                <a:path w="62" h="69">
                  <a:moveTo>
                    <a:pt x="11" y="8"/>
                  </a:moveTo>
                  <a:lnTo>
                    <a:pt x="11" y="33"/>
                  </a:lnTo>
                  <a:lnTo>
                    <a:pt x="36" y="33"/>
                  </a:lnTo>
                  <a:lnTo>
                    <a:pt x="44" y="31"/>
                  </a:lnTo>
                  <a:lnTo>
                    <a:pt x="46" y="30"/>
                  </a:lnTo>
                  <a:lnTo>
                    <a:pt x="49" y="28"/>
                  </a:lnTo>
                  <a:lnTo>
                    <a:pt x="50" y="26"/>
                  </a:lnTo>
                  <a:lnTo>
                    <a:pt x="51" y="23"/>
                  </a:lnTo>
                  <a:lnTo>
                    <a:pt x="51" y="17"/>
                  </a:lnTo>
                  <a:lnTo>
                    <a:pt x="47" y="11"/>
                  </a:lnTo>
                  <a:lnTo>
                    <a:pt x="46" y="10"/>
                  </a:lnTo>
                  <a:lnTo>
                    <a:pt x="44" y="9"/>
                  </a:lnTo>
                  <a:lnTo>
                    <a:pt x="41" y="9"/>
                  </a:lnTo>
                  <a:lnTo>
                    <a:pt x="40" y="8"/>
                  </a:lnTo>
                  <a:lnTo>
                    <a:pt x="11" y="8"/>
                  </a:lnTo>
                  <a:close/>
                  <a:moveTo>
                    <a:pt x="0" y="0"/>
                  </a:moveTo>
                  <a:lnTo>
                    <a:pt x="39" y="0"/>
                  </a:lnTo>
                  <a:lnTo>
                    <a:pt x="42" y="1"/>
                  </a:lnTo>
                  <a:lnTo>
                    <a:pt x="46" y="1"/>
                  </a:lnTo>
                  <a:lnTo>
                    <a:pt x="53" y="4"/>
                  </a:lnTo>
                  <a:lnTo>
                    <a:pt x="58" y="8"/>
                  </a:lnTo>
                  <a:lnTo>
                    <a:pt x="59" y="11"/>
                  </a:lnTo>
                  <a:lnTo>
                    <a:pt x="61" y="15"/>
                  </a:lnTo>
                  <a:lnTo>
                    <a:pt x="62" y="20"/>
                  </a:lnTo>
                  <a:lnTo>
                    <a:pt x="61" y="26"/>
                  </a:lnTo>
                  <a:lnTo>
                    <a:pt x="59" y="31"/>
                  </a:lnTo>
                  <a:lnTo>
                    <a:pt x="56" y="35"/>
                  </a:lnTo>
                  <a:lnTo>
                    <a:pt x="46" y="39"/>
                  </a:lnTo>
                  <a:lnTo>
                    <a:pt x="31" y="41"/>
                  </a:lnTo>
                  <a:lnTo>
                    <a:pt x="11" y="41"/>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15"/>
            <p:cNvSpPr>
              <a:spLocks noEditPoints="1"/>
            </p:cNvSpPr>
            <p:nvPr/>
          </p:nvSpPr>
          <p:spPr bwMode="auto">
            <a:xfrm>
              <a:off x="1885" y="1118"/>
              <a:ext cx="55" cy="52"/>
            </a:xfrm>
            <a:custGeom>
              <a:avLst/>
              <a:gdLst/>
              <a:ahLst/>
              <a:cxnLst>
                <a:cxn ang="0">
                  <a:pos x="24" y="8"/>
                </a:cxn>
                <a:cxn ang="0">
                  <a:pos x="21" y="9"/>
                </a:cxn>
                <a:cxn ang="0">
                  <a:pos x="18" y="10"/>
                </a:cxn>
                <a:cxn ang="0">
                  <a:pos x="16" y="12"/>
                </a:cxn>
                <a:cxn ang="0">
                  <a:pos x="13" y="15"/>
                </a:cxn>
                <a:cxn ang="0">
                  <a:pos x="12" y="18"/>
                </a:cxn>
                <a:cxn ang="0">
                  <a:pos x="11" y="22"/>
                </a:cxn>
                <a:cxn ang="0">
                  <a:pos x="11" y="30"/>
                </a:cxn>
                <a:cxn ang="0">
                  <a:pos x="12" y="34"/>
                </a:cxn>
                <a:cxn ang="0">
                  <a:pos x="13" y="37"/>
                </a:cxn>
                <a:cxn ang="0">
                  <a:pos x="16" y="40"/>
                </a:cxn>
                <a:cxn ang="0">
                  <a:pos x="18" y="42"/>
                </a:cxn>
                <a:cxn ang="0">
                  <a:pos x="21" y="43"/>
                </a:cxn>
                <a:cxn ang="0">
                  <a:pos x="24" y="44"/>
                </a:cxn>
                <a:cxn ang="0">
                  <a:pos x="28" y="44"/>
                </a:cxn>
                <a:cxn ang="0">
                  <a:pos x="33" y="43"/>
                </a:cxn>
                <a:cxn ang="0">
                  <a:pos x="36" y="42"/>
                </a:cxn>
                <a:cxn ang="0">
                  <a:pos x="39" y="39"/>
                </a:cxn>
                <a:cxn ang="0">
                  <a:pos x="41" y="37"/>
                </a:cxn>
                <a:cxn ang="0">
                  <a:pos x="42" y="34"/>
                </a:cxn>
                <a:cxn ang="0">
                  <a:pos x="44" y="30"/>
                </a:cxn>
                <a:cxn ang="0">
                  <a:pos x="44" y="22"/>
                </a:cxn>
                <a:cxn ang="0">
                  <a:pos x="42" y="18"/>
                </a:cxn>
                <a:cxn ang="0">
                  <a:pos x="41" y="15"/>
                </a:cxn>
                <a:cxn ang="0">
                  <a:pos x="39" y="12"/>
                </a:cxn>
                <a:cxn ang="0">
                  <a:pos x="36" y="10"/>
                </a:cxn>
                <a:cxn ang="0">
                  <a:pos x="34" y="9"/>
                </a:cxn>
                <a:cxn ang="0">
                  <a:pos x="30" y="8"/>
                </a:cxn>
                <a:cxn ang="0">
                  <a:pos x="24" y="8"/>
                </a:cxn>
                <a:cxn ang="0">
                  <a:pos x="23" y="0"/>
                </a:cxn>
                <a:cxn ang="0">
                  <a:pos x="28" y="0"/>
                </a:cxn>
                <a:cxn ang="0">
                  <a:pos x="39" y="2"/>
                </a:cxn>
                <a:cxn ang="0">
                  <a:pos x="47" y="7"/>
                </a:cxn>
                <a:cxn ang="0">
                  <a:pos x="53" y="14"/>
                </a:cxn>
                <a:cxn ang="0">
                  <a:pos x="55" y="25"/>
                </a:cxn>
                <a:cxn ang="0">
                  <a:pos x="55" y="30"/>
                </a:cxn>
                <a:cxn ang="0">
                  <a:pos x="53" y="34"/>
                </a:cxn>
                <a:cxn ang="0">
                  <a:pos x="51" y="40"/>
                </a:cxn>
                <a:cxn ang="0">
                  <a:pos x="48" y="43"/>
                </a:cxn>
                <a:cxn ang="0">
                  <a:pos x="47" y="45"/>
                </a:cxn>
                <a:cxn ang="0">
                  <a:pos x="45" y="47"/>
                </a:cxn>
                <a:cxn ang="0">
                  <a:pos x="38" y="51"/>
                </a:cxn>
                <a:cxn ang="0">
                  <a:pos x="33" y="52"/>
                </a:cxn>
                <a:cxn ang="0">
                  <a:pos x="28" y="52"/>
                </a:cxn>
                <a:cxn ang="0">
                  <a:pos x="16" y="50"/>
                </a:cxn>
                <a:cxn ang="0">
                  <a:pos x="7" y="45"/>
                </a:cxn>
                <a:cxn ang="0">
                  <a:pos x="1" y="37"/>
                </a:cxn>
                <a:cxn ang="0">
                  <a:pos x="0" y="26"/>
                </a:cxn>
                <a:cxn ang="0">
                  <a:pos x="1" y="18"/>
                </a:cxn>
                <a:cxn ang="0">
                  <a:pos x="3" y="11"/>
                </a:cxn>
                <a:cxn ang="0">
                  <a:pos x="8" y="6"/>
                </a:cxn>
                <a:cxn ang="0">
                  <a:pos x="12" y="3"/>
                </a:cxn>
                <a:cxn ang="0">
                  <a:pos x="17" y="1"/>
                </a:cxn>
                <a:cxn ang="0">
                  <a:pos x="23" y="0"/>
                </a:cxn>
              </a:cxnLst>
              <a:rect l="0" t="0" r="r" b="b"/>
              <a:pathLst>
                <a:path w="55" h="52">
                  <a:moveTo>
                    <a:pt x="24" y="8"/>
                  </a:moveTo>
                  <a:lnTo>
                    <a:pt x="21" y="9"/>
                  </a:lnTo>
                  <a:lnTo>
                    <a:pt x="18" y="10"/>
                  </a:lnTo>
                  <a:lnTo>
                    <a:pt x="16" y="12"/>
                  </a:lnTo>
                  <a:lnTo>
                    <a:pt x="13" y="15"/>
                  </a:lnTo>
                  <a:lnTo>
                    <a:pt x="12" y="18"/>
                  </a:lnTo>
                  <a:lnTo>
                    <a:pt x="11" y="22"/>
                  </a:lnTo>
                  <a:lnTo>
                    <a:pt x="11" y="30"/>
                  </a:lnTo>
                  <a:lnTo>
                    <a:pt x="12" y="34"/>
                  </a:lnTo>
                  <a:lnTo>
                    <a:pt x="13" y="37"/>
                  </a:lnTo>
                  <a:lnTo>
                    <a:pt x="16" y="40"/>
                  </a:lnTo>
                  <a:lnTo>
                    <a:pt x="18" y="42"/>
                  </a:lnTo>
                  <a:lnTo>
                    <a:pt x="21" y="43"/>
                  </a:lnTo>
                  <a:lnTo>
                    <a:pt x="24" y="44"/>
                  </a:lnTo>
                  <a:lnTo>
                    <a:pt x="28" y="44"/>
                  </a:lnTo>
                  <a:lnTo>
                    <a:pt x="33" y="43"/>
                  </a:lnTo>
                  <a:lnTo>
                    <a:pt x="36" y="42"/>
                  </a:lnTo>
                  <a:lnTo>
                    <a:pt x="39" y="39"/>
                  </a:lnTo>
                  <a:lnTo>
                    <a:pt x="41" y="37"/>
                  </a:lnTo>
                  <a:lnTo>
                    <a:pt x="42" y="34"/>
                  </a:lnTo>
                  <a:lnTo>
                    <a:pt x="44" y="30"/>
                  </a:lnTo>
                  <a:lnTo>
                    <a:pt x="44" y="22"/>
                  </a:lnTo>
                  <a:lnTo>
                    <a:pt x="42" y="18"/>
                  </a:lnTo>
                  <a:lnTo>
                    <a:pt x="41" y="15"/>
                  </a:lnTo>
                  <a:lnTo>
                    <a:pt x="39" y="12"/>
                  </a:lnTo>
                  <a:lnTo>
                    <a:pt x="36" y="10"/>
                  </a:lnTo>
                  <a:lnTo>
                    <a:pt x="34" y="9"/>
                  </a:lnTo>
                  <a:lnTo>
                    <a:pt x="30" y="8"/>
                  </a:lnTo>
                  <a:lnTo>
                    <a:pt x="24" y="8"/>
                  </a:lnTo>
                  <a:close/>
                  <a:moveTo>
                    <a:pt x="23" y="0"/>
                  </a:moveTo>
                  <a:lnTo>
                    <a:pt x="28" y="0"/>
                  </a:lnTo>
                  <a:lnTo>
                    <a:pt x="39" y="2"/>
                  </a:lnTo>
                  <a:lnTo>
                    <a:pt x="47" y="7"/>
                  </a:lnTo>
                  <a:lnTo>
                    <a:pt x="53" y="14"/>
                  </a:lnTo>
                  <a:lnTo>
                    <a:pt x="55" y="25"/>
                  </a:lnTo>
                  <a:lnTo>
                    <a:pt x="55" y="30"/>
                  </a:lnTo>
                  <a:lnTo>
                    <a:pt x="53" y="34"/>
                  </a:lnTo>
                  <a:lnTo>
                    <a:pt x="51" y="40"/>
                  </a:lnTo>
                  <a:lnTo>
                    <a:pt x="48" y="43"/>
                  </a:lnTo>
                  <a:lnTo>
                    <a:pt x="47" y="45"/>
                  </a:lnTo>
                  <a:lnTo>
                    <a:pt x="45" y="47"/>
                  </a:lnTo>
                  <a:lnTo>
                    <a:pt x="38" y="51"/>
                  </a:lnTo>
                  <a:lnTo>
                    <a:pt x="33" y="52"/>
                  </a:lnTo>
                  <a:lnTo>
                    <a:pt x="28" y="52"/>
                  </a:lnTo>
                  <a:lnTo>
                    <a:pt x="16" y="50"/>
                  </a:lnTo>
                  <a:lnTo>
                    <a:pt x="7" y="45"/>
                  </a:lnTo>
                  <a:lnTo>
                    <a:pt x="1" y="37"/>
                  </a:lnTo>
                  <a:lnTo>
                    <a:pt x="0" y="26"/>
                  </a:lnTo>
                  <a:lnTo>
                    <a:pt x="1" y="18"/>
                  </a:lnTo>
                  <a:lnTo>
                    <a:pt x="3" y="11"/>
                  </a:lnTo>
                  <a:lnTo>
                    <a:pt x="8" y="6"/>
                  </a:lnTo>
                  <a:lnTo>
                    <a:pt x="12" y="3"/>
                  </a:lnTo>
                  <a:lnTo>
                    <a:pt x="17" y="1"/>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16"/>
            <p:cNvSpPr>
              <a:spLocks noEditPoints="1"/>
            </p:cNvSpPr>
            <p:nvPr/>
          </p:nvSpPr>
          <p:spPr bwMode="auto">
            <a:xfrm>
              <a:off x="1953" y="1100"/>
              <a:ext cx="11" cy="69"/>
            </a:xfrm>
            <a:custGeom>
              <a:avLst/>
              <a:gdLst/>
              <a:ahLst/>
              <a:cxnLst>
                <a:cxn ang="0">
                  <a:pos x="0" y="19"/>
                </a:cxn>
                <a:cxn ang="0">
                  <a:pos x="11" y="19"/>
                </a:cxn>
                <a:cxn ang="0">
                  <a:pos x="11" y="69"/>
                </a:cxn>
                <a:cxn ang="0">
                  <a:pos x="0" y="69"/>
                </a:cxn>
                <a:cxn ang="0">
                  <a:pos x="0" y="19"/>
                </a:cxn>
                <a:cxn ang="0">
                  <a:pos x="0" y="0"/>
                </a:cxn>
                <a:cxn ang="0">
                  <a:pos x="11" y="0"/>
                </a:cxn>
                <a:cxn ang="0">
                  <a:pos x="11" y="9"/>
                </a:cxn>
                <a:cxn ang="0">
                  <a:pos x="0" y="9"/>
                </a:cxn>
                <a:cxn ang="0">
                  <a:pos x="0" y="0"/>
                </a:cxn>
              </a:cxnLst>
              <a:rect l="0" t="0" r="r" b="b"/>
              <a:pathLst>
                <a:path w="11" h="69">
                  <a:moveTo>
                    <a:pt x="0" y="19"/>
                  </a:moveTo>
                  <a:lnTo>
                    <a:pt x="11" y="19"/>
                  </a:lnTo>
                  <a:lnTo>
                    <a:pt x="11" y="69"/>
                  </a:lnTo>
                  <a:lnTo>
                    <a:pt x="0" y="69"/>
                  </a:lnTo>
                  <a:lnTo>
                    <a:pt x="0" y="19"/>
                  </a:lnTo>
                  <a:close/>
                  <a:moveTo>
                    <a:pt x="0" y="0"/>
                  </a:moveTo>
                  <a:lnTo>
                    <a:pt x="11" y="0"/>
                  </a:lnTo>
                  <a:lnTo>
                    <a:pt x="11" y="9"/>
                  </a:lnTo>
                  <a:lnTo>
                    <a:pt x="0" y="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17"/>
            <p:cNvSpPr>
              <a:spLocks/>
            </p:cNvSpPr>
            <p:nvPr/>
          </p:nvSpPr>
          <p:spPr bwMode="auto">
            <a:xfrm>
              <a:off x="1978" y="1118"/>
              <a:ext cx="48" cy="51"/>
            </a:xfrm>
            <a:custGeom>
              <a:avLst/>
              <a:gdLst/>
              <a:ahLst/>
              <a:cxnLst>
                <a:cxn ang="0">
                  <a:pos x="24" y="0"/>
                </a:cxn>
                <a:cxn ang="0">
                  <a:pos x="28" y="0"/>
                </a:cxn>
                <a:cxn ang="0">
                  <a:pos x="35" y="1"/>
                </a:cxn>
                <a:cxn ang="0">
                  <a:pos x="38" y="2"/>
                </a:cxn>
                <a:cxn ang="0">
                  <a:pos x="43" y="4"/>
                </a:cxn>
                <a:cxn ang="0">
                  <a:pos x="44" y="6"/>
                </a:cxn>
                <a:cxn ang="0">
                  <a:pos x="47" y="9"/>
                </a:cxn>
                <a:cxn ang="0">
                  <a:pos x="48" y="12"/>
                </a:cxn>
                <a:cxn ang="0">
                  <a:pos x="48" y="51"/>
                </a:cxn>
                <a:cxn ang="0">
                  <a:pos x="37" y="51"/>
                </a:cxn>
                <a:cxn ang="0">
                  <a:pos x="37" y="15"/>
                </a:cxn>
                <a:cxn ang="0">
                  <a:pos x="36" y="14"/>
                </a:cxn>
                <a:cxn ang="0">
                  <a:pos x="36" y="12"/>
                </a:cxn>
                <a:cxn ang="0">
                  <a:pos x="35" y="10"/>
                </a:cxn>
                <a:cxn ang="0">
                  <a:pos x="32" y="9"/>
                </a:cxn>
                <a:cxn ang="0">
                  <a:pos x="31" y="8"/>
                </a:cxn>
                <a:cxn ang="0">
                  <a:pos x="26" y="8"/>
                </a:cxn>
                <a:cxn ang="0">
                  <a:pos x="21" y="9"/>
                </a:cxn>
                <a:cxn ang="0">
                  <a:pos x="15" y="11"/>
                </a:cxn>
                <a:cxn ang="0">
                  <a:pos x="14" y="13"/>
                </a:cxn>
                <a:cxn ang="0">
                  <a:pos x="13" y="16"/>
                </a:cxn>
                <a:cxn ang="0">
                  <a:pos x="11" y="20"/>
                </a:cxn>
                <a:cxn ang="0">
                  <a:pos x="11" y="51"/>
                </a:cxn>
                <a:cxn ang="0">
                  <a:pos x="0" y="51"/>
                </a:cxn>
                <a:cxn ang="0">
                  <a:pos x="0" y="1"/>
                </a:cxn>
                <a:cxn ang="0">
                  <a:pos x="11" y="1"/>
                </a:cxn>
                <a:cxn ang="0">
                  <a:pos x="11" y="8"/>
                </a:cxn>
                <a:cxn ang="0">
                  <a:pos x="19" y="2"/>
                </a:cxn>
                <a:cxn ang="0">
                  <a:pos x="24" y="0"/>
                </a:cxn>
              </a:cxnLst>
              <a:rect l="0" t="0" r="r" b="b"/>
              <a:pathLst>
                <a:path w="48" h="51">
                  <a:moveTo>
                    <a:pt x="24" y="0"/>
                  </a:moveTo>
                  <a:lnTo>
                    <a:pt x="28" y="0"/>
                  </a:lnTo>
                  <a:lnTo>
                    <a:pt x="35" y="1"/>
                  </a:lnTo>
                  <a:lnTo>
                    <a:pt x="38" y="2"/>
                  </a:lnTo>
                  <a:lnTo>
                    <a:pt x="43" y="4"/>
                  </a:lnTo>
                  <a:lnTo>
                    <a:pt x="44" y="6"/>
                  </a:lnTo>
                  <a:lnTo>
                    <a:pt x="47" y="9"/>
                  </a:lnTo>
                  <a:lnTo>
                    <a:pt x="48" y="12"/>
                  </a:lnTo>
                  <a:lnTo>
                    <a:pt x="48" y="51"/>
                  </a:lnTo>
                  <a:lnTo>
                    <a:pt x="37" y="51"/>
                  </a:lnTo>
                  <a:lnTo>
                    <a:pt x="37" y="15"/>
                  </a:lnTo>
                  <a:lnTo>
                    <a:pt x="36" y="14"/>
                  </a:lnTo>
                  <a:lnTo>
                    <a:pt x="36" y="12"/>
                  </a:lnTo>
                  <a:lnTo>
                    <a:pt x="35" y="10"/>
                  </a:lnTo>
                  <a:lnTo>
                    <a:pt x="32" y="9"/>
                  </a:lnTo>
                  <a:lnTo>
                    <a:pt x="31" y="8"/>
                  </a:lnTo>
                  <a:lnTo>
                    <a:pt x="26" y="8"/>
                  </a:lnTo>
                  <a:lnTo>
                    <a:pt x="21" y="9"/>
                  </a:lnTo>
                  <a:lnTo>
                    <a:pt x="15" y="11"/>
                  </a:lnTo>
                  <a:lnTo>
                    <a:pt x="14" y="13"/>
                  </a:lnTo>
                  <a:lnTo>
                    <a:pt x="13" y="16"/>
                  </a:lnTo>
                  <a:lnTo>
                    <a:pt x="11" y="20"/>
                  </a:lnTo>
                  <a:lnTo>
                    <a:pt x="11" y="51"/>
                  </a:lnTo>
                  <a:lnTo>
                    <a:pt x="0" y="51"/>
                  </a:lnTo>
                  <a:lnTo>
                    <a:pt x="0" y="1"/>
                  </a:lnTo>
                  <a:lnTo>
                    <a:pt x="11" y="1"/>
                  </a:lnTo>
                  <a:lnTo>
                    <a:pt x="11" y="8"/>
                  </a:lnTo>
                  <a:lnTo>
                    <a:pt x="19" y="2"/>
                  </a:lnTo>
                  <a:lnTo>
                    <a:pt x="2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318"/>
            <p:cNvSpPr>
              <a:spLocks/>
            </p:cNvSpPr>
            <p:nvPr/>
          </p:nvSpPr>
          <p:spPr bwMode="auto">
            <a:xfrm>
              <a:off x="2037" y="1102"/>
              <a:ext cx="29" cy="68"/>
            </a:xfrm>
            <a:custGeom>
              <a:avLst/>
              <a:gdLst/>
              <a:ahLst/>
              <a:cxnLst>
                <a:cxn ang="0">
                  <a:pos x="18" y="0"/>
                </a:cxn>
                <a:cxn ang="0">
                  <a:pos x="18" y="17"/>
                </a:cxn>
                <a:cxn ang="0">
                  <a:pos x="28" y="17"/>
                </a:cxn>
                <a:cxn ang="0">
                  <a:pos x="28" y="25"/>
                </a:cxn>
                <a:cxn ang="0">
                  <a:pos x="18" y="25"/>
                </a:cxn>
                <a:cxn ang="0">
                  <a:pos x="18" y="58"/>
                </a:cxn>
                <a:cxn ang="0">
                  <a:pos x="19" y="59"/>
                </a:cxn>
                <a:cxn ang="0">
                  <a:pos x="21" y="59"/>
                </a:cxn>
                <a:cxn ang="0">
                  <a:pos x="22" y="60"/>
                </a:cxn>
                <a:cxn ang="0">
                  <a:pos x="28" y="60"/>
                </a:cxn>
                <a:cxn ang="0">
                  <a:pos x="29" y="68"/>
                </a:cxn>
                <a:cxn ang="0">
                  <a:pos x="14" y="68"/>
                </a:cxn>
                <a:cxn ang="0">
                  <a:pos x="13" y="67"/>
                </a:cxn>
                <a:cxn ang="0">
                  <a:pos x="11" y="66"/>
                </a:cxn>
                <a:cxn ang="0">
                  <a:pos x="10" y="64"/>
                </a:cxn>
                <a:cxn ang="0">
                  <a:pos x="8" y="63"/>
                </a:cxn>
                <a:cxn ang="0">
                  <a:pos x="7" y="61"/>
                </a:cxn>
                <a:cxn ang="0">
                  <a:pos x="7" y="25"/>
                </a:cxn>
                <a:cxn ang="0">
                  <a:pos x="0" y="25"/>
                </a:cxn>
                <a:cxn ang="0">
                  <a:pos x="0" y="17"/>
                </a:cxn>
                <a:cxn ang="0">
                  <a:pos x="7" y="17"/>
                </a:cxn>
                <a:cxn ang="0">
                  <a:pos x="7" y="5"/>
                </a:cxn>
                <a:cxn ang="0">
                  <a:pos x="18" y="0"/>
                </a:cxn>
              </a:cxnLst>
              <a:rect l="0" t="0" r="r" b="b"/>
              <a:pathLst>
                <a:path w="29" h="68">
                  <a:moveTo>
                    <a:pt x="18" y="0"/>
                  </a:moveTo>
                  <a:lnTo>
                    <a:pt x="18" y="17"/>
                  </a:lnTo>
                  <a:lnTo>
                    <a:pt x="28" y="17"/>
                  </a:lnTo>
                  <a:lnTo>
                    <a:pt x="28" y="25"/>
                  </a:lnTo>
                  <a:lnTo>
                    <a:pt x="18" y="25"/>
                  </a:lnTo>
                  <a:lnTo>
                    <a:pt x="18" y="58"/>
                  </a:lnTo>
                  <a:lnTo>
                    <a:pt x="19" y="59"/>
                  </a:lnTo>
                  <a:lnTo>
                    <a:pt x="21" y="59"/>
                  </a:lnTo>
                  <a:lnTo>
                    <a:pt x="22" y="60"/>
                  </a:lnTo>
                  <a:lnTo>
                    <a:pt x="28" y="60"/>
                  </a:lnTo>
                  <a:lnTo>
                    <a:pt x="29" y="68"/>
                  </a:lnTo>
                  <a:lnTo>
                    <a:pt x="14" y="68"/>
                  </a:lnTo>
                  <a:lnTo>
                    <a:pt x="13" y="67"/>
                  </a:lnTo>
                  <a:lnTo>
                    <a:pt x="11" y="66"/>
                  </a:lnTo>
                  <a:lnTo>
                    <a:pt x="10" y="64"/>
                  </a:lnTo>
                  <a:lnTo>
                    <a:pt x="8" y="63"/>
                  </a:lnTo>
                  <a:lnTo>
                    <a:pt x="7" y="61"/>
                  </a:lnTo>
                  <a:lnTo>
                    <a:pt x="7" y="25"/>
                  </a:lnTo>
                  <a:lnTo>
                    <a:pt x="0" y="25"/>
                  </a:lnTo>
                  <a:lnTo>
                    <a:pt x="0" y="17"/>
                  </a:lnTo>
                  <a:lnTo>
                    <a:pt x="7" y="17"/>
                  </a:lnTo>
                  <a:lnTo>
                    <a:pt x="7" y="5"/>
                  </a:lnTo>
                  <a:lnTo>
                    <a:pt x="1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319"/>
            <p:cNvSpPr>
              <a:spLocks/>
            </p:cNvSpPr>
            <p:nvPr/>
          </p:nvSpPr>
          <p:spPr bwMode="auto">
            <a:xfrm>
              <a:off x="1269" y="1114"/>
              <a:ext cx="48" cy="37"/>
            </a:xfrm>
            <a:custGeom>
              <a:avLst/>
              <a:gdLst/>
              <a:ahLst/>
              <a:cxnLst>
                <a:cxn ang="0">
                  <a:pos x="23" y="0"/>
                </a:cxn>
                <a:cxn ang="0">
                  <a:pos x="30" y="14"/>
                </a:cxn>
                <a:cxn ang="0">
                  <a:pos x="48" y="14"/>
                </a:cxn>
                <a:cxn ang="0">
                  <a:pos x="33" y="23"/>
                </a:cxn>
                <a:cxn ang="0">
                  <a:pos x="39" y="37"/>
                </a:cxn>
                <a:cxn ang="0">
                  <a:pos x="25" y="28"/>
                </a:cxn>
                <a:cxn ang="0">
                  <a:pos x="9" y="37"/>
                </a:cxn>
                <a:cxn ang="0">
                  <a:pos x="15" y="23"/>
                </a:cxn>
                <a:cxn ang="0">
                  <a:pos x="0" y="14"/>
                </a:cxn>
                <a:cxn ang="0">
                  <a:pos x="17" y="14"/>
                </a:cxn>
                <a:cxn ang="0">
                  <a:pos x="23" y="0"/>
                </a:cxn>
              </a:cxnLst>
              <a:rect l="0" t="0" r="r" b="b"/>
              <a:pathLst>
                <a:path w="48" h="37">
                  <a:moveTo>
                    <a:pt x="23" y="0"/>
                  </a:moveTo>
                  <a:lnTo>
                    <a:pt x="30" y="14"/>
                  </a:lnTo>
                  <a:lnTo>
                    <a:pt x="48" y="14"/>
                  </a:lnTo>
                  <a:lnTo>
                    <a:pt x="33" y="23"/>
                  </a:lnTo>
                  <a:lnTo>
                    <a:pt x="39" y="37"/>
                  </a:lnTo>
                  <a:lnTo>
                    <a:pt x="25" y="28"/>
                  </a:lnTo>
                  <a:lnTo>
                    <a:pt x="9" y="37"/>
                  </a:lnTo>
                  <a:lnTo>
                    <a:pt x="15" y="23"/>
                  </a:lnTo>
                  <a:lnTo>
                    <a:pt x="0" y="14"/>
                  </a:lnTo>
                  <a:lnTo>
                    <a:pt x="17" y="14"/>
                  </a:lnTo>
                  <a:lnTo>
                    <a:pt x="23"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320"/>
            <p:cNvSpPr>
              <a:spLocks/>
            </p:cNvSpPr>
            <p:nvPr/>
          </p:nvSpPr>
          <p:spPr bwMode="auto">
            <a:xfrm>
              <a:off x="1459" y="1248"/>
              <a:ext cx="79" cy="69"/>
            </a:xfrm>
            <a:custGeom>
              <a:avLst/>
              <a:gdLst/>
              <a:ahLst/>
              <a:cxnLst>
                <a:cxn ang="0">
                  <a:pos x="0" y="0"/>
                </a:cxn>
                <a:cxn ang="0">
                  <a:pos x="17" y="0"/>
                </a:cxn>
                <a:cxn ang="0">
                  <a:pos x="35" y="49"/>
                </a:cxn>
                <a:cxn ang="0">
                  <a:pos x="38" y="53"/>
                </a:cxn>
                <a:cxn ang="0">
                  <a:pos x="40" y="59"/>
                </a:cxn>
                <a:cxn ang="0">
                  <a:pos x="40" y="57"/>
                </a:cxn>
                <a:cxn ang="0">
                  <a:pos x="44" y="48"/>
                </a:cxn>
                <a:cxn ang="0">
                  <a:pos x="62" y="0"/>
                </a:cxn>
                <a:cxn ang="0">
                  <a:pos x="79" y="0"/>
                </a:cxn>
                <a:cxn ang="0">
                  <a:pos x="79" y="69"/>
                </a:cxn>
                <a:cxn ang="0">
                  <a:pos x="68" y="69"/>
                </a:cxn>
                <a:cxn ang="0">
                  <a:pos x="68" y="10"/>
                </a:cxn>
                <a:cxn ang="0">
                  <a:pos x="46" y="69"/>
                </a:cxn>
                <a:cxn ang="0">
                  <a:pos x="33" y="69"/>
                </a:cxn>
                <a:cxn ang="0">
                  <a:pos x="11" y="10"/>
                </a:cxn>
                <a:cxn ang="0">
                  <a:pos x="11" y="69"/>
                </a:cxn>
                <a:cxn ang="0">
                  <a:pos x="0" y="69"/>
                </a:cxn>
                <a:cxn ang="0">
                  <a:pos x="0" y="0"/>
                </a:cxn>
              </a:cxnLst>
              <a:rect l="0" t="0" r="r" b="b"/>
              <a:pathLst>
                <a:path w="79" h="69">
                  <a:moveTo>
                    <a:pt x="0" y="0"/>
                  </a:moveTo>
                  <a:lnTo>
                    <a:pt x="17" y="0"/>
                  </a:lnTo>
                  <a:lnTo>
                    <a:pt x="35" y="49"/>
                  </a:lnTo>
                  <a:lnTo>
                    <a:pt x="38" y="53"/>
                  </a:lnTo>
                  <a:lnTo>
                    <a:pt x="40" y="59"/>
                  </a:lnTo>
                  <a:lnTo>
                    <a:pt x="40" y="57"/>
                  </a:lnTo>
                  <a:lnTo>
                    <a:pt x="44" y="48"/>
                  </a:lnTo>
                  <a:lnTo>
                    <a:pt x="62" y="0"/>
                  </a:lnTo>
                  <a:lnTo>
                    <a:pt x="79" y="0"/>
                  </a:lnTo>
                  <a:lnTo>
                    <a:pt x="79" y="69"/>
                  </a:lnTo>
                  <a:lnTo>
                    <a:pt x="68" y="69"/>
                  </a:lnTo>
                  <a:lnTo>
                    <a:pt x="68" y="10"/>
                  </a:lnTo>
                  <a:lnTo>
                    <a:pt x="46" y="69"/>
                  </a:lnTo>
                  <a:lnTo>
                    <a:pt x="33" y="69"/>
                  </a:lnTo>
                  <a:lnTo>
                    <a:pt x="11" y="10"/>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321"/>
            <p:cNvSpPr>
              <a:spLocks noEditPoints="1"/>
            </p:cNvSpPr>
            <p:nvPr/>
          </p:nvSpPr>
          <p:spPr bwMode="auto">
            <a:xfrm>
              <a:off x="1550" y="1266"/>
              <a:ext cx="56" cy="52"/>
            </a:xfrm>
            <a:custGeom>
              <a:avLst/>
              <a:gdLst/>
              <a:ahLst/>
              <a:cxnLst>
                <a:cxn ang="0">
                  <a:pos x="23" y="8"/>
                </a:cxn>
                <a:cxn ang="0">
                  <a:pos x="20" y="9"/>
                </a:cxn>
                <a:cxn ang="0">
                  <a:pos x="16" y="11"/>
                </a:cxn>
                <a:cxn ang="0">
                  <a:pos x="15" y="13"/>
                </a:cxn>
                <a:cxn ang="0">
                  <a:pos x="12" y="15"/>
                </a:cxn>
                <a:cxn ang="0">
                  <a:pos x="12" y="17"/>
                </a:cxn>
                <a:cxn ang="0">
                  <a:pos x="11" y="20"/>
                </a:cxn>
                <a:cxn ang="0">
                  <a:pos x="45" y="20"/>
                </a:cxn>
                <a:cxn ang="0">
                  <a:pos x="45" y="15"/>
                </a:cxn>
                <a:cxn ang="0">
                  <a:pos x="44" y="13"/>
                </a:cxn>
                <a:cxn ang="0">
                  <a:pos x="42" y="12"/>
                </a:cxn>
                <a:cxn ang="0">
                  <a:pos x="39" y="10"/>
                </a:cxn>
                <a:cxn ang="0">
                  <a:pos x="37" y="9"/>
                </a:cxn>
                <a:cxn ang="0">
                  <a:pos x="33" y="8"/>
                </a:cxn>
                <a:cxn ang="0">
                  <a:pos x="23" y="8"/>
                </a:cxn>
                <a:cxn ang="0">
                  <a:pos x="28" y="0"/>
                </a:cxn>
                <a:cxn ang="0">
                  <a:pos x="40" y="2"/>
                </a:cxn>
                <a:cxn ang="0">
                  <a:pos x="49" y="7"/>
                </a:cxn>
                <a:cxn ang="0">
                  <a:pos x="54" y="12"/>
                </a:cxn>
                <a:cxn ang="0">
                  <a:pos x="56" y="18"/>
                </a:cxn>
                <a:cxn ang="0">
                  <a:pos x="56" y="28"/>
                </a:cxn>
                <a:cxn ang="0">
                  <a:pos x="11" y="28"/>
                </a:cxn>
                <a:cxn ang="0">
                  <a:pos x="12" y="33"/>
                </a:cxn>
                <a:cxn ang="0">
                  <a:pos x="15" y="37"/>
                </a:cxn>
                <a:cxn ang="0">
                  <a:pos x="17" y="40"/>
                </a:cxn>
                <a:cxn ang="0">
                  <a:pos x="20" y="42"/>
                </a:cxn>
                <a:cxn ang="0">
                  <a:pos x="22" y="43"/>
                </a:cxn>
                <a:cxn ang="0">
                  <a:pos x="26" y="44"/>
                </a:cxn>
                <a:cxn ang="0">
                  <a:pos x="30" y="44"/>
                </a:cxn>
                <a:cxn ang="0">
                  <a:pos x="36" y="43"/>
                </a:cxn>
                <a:cxn ang="0">
                  <a:pos x="39" y="42"/>
                </a:cxn>
                <a:cxn ang="0">
                  <a:pos x="42" y="41"/>
                </a:cxn>
                <a:cxn ang="0">
                  <a:pos x="44" y="39"/>
                </a:cxn>
                <a:cxn ang="0">
                  <a:pos x="45" y="36"/>
                </a:cxn>
                <a:cxn ang="0">
                  <a:pos x="56" y="37"/>
                </a:cxn>
                <a:cxn ang="0">
                  <a:pos x="51" y="45"/>
                </a:cxn>
                <a:cxn ang="0">
                  <a:pos x="47" y="48"/>
                </a:cxn>
                <a:cxn ang="0">
                  <a:pos x="43" y="50"/>
                </a:cxn>
                <a:cxn ang="0">
                  <a:pos x="39" y="51"/>
                </a:cxn>
                <a:cxn ang="0">
                  <a:pos x="34" y="52"/>
                </a:cxn>
                <a:cxn ang="0">
                  <a:pos x="30" y="52"/>
                </a:cxn>
                <a:cxn ang="0">
                  <a:pos x="17" y="50"/>
                </a:cxn>
                <a:cxn ang="0">
                  <a:pos x="8" y="45"/>
                </a:cxn>
                <a:cxn ang="0">
                  <a:pos x="3" y="37"/>
                </a:cxn>
                <a:cxn ang="0">
                  <a:pos x="0" y="26"/>
                </a:cxn>
                <a:cxn ang="0">
                  <a:pos x="3" y="15"/>
                </a:cxn>
                <a:cxn ang="0">
                  <a:pos x="8" y="7"/>
                </a:cxn>
                <a:cxn ang="0">
                  <a:pos x="17" y="2"/>
                </a:cxn>
                <a:cxn ang="0">
                  <a:pos x="28" y="0"/>
                </a:cxn>
              </a:cxnLst>
              <a:rect l="0" t="0" r="r" b="b"/>
              <a:pathLst>
                <a:path w="56" h="52">
                  <a:moveTo>
                    <a:pt x="23" y="8"/>
                  </a:moveTo>
                  <a:lnTo>
                    <a:pt x="20" y="9"/>
                  </a:lnTo>
                  <a:lnTo>
                    <a:pt x="16" y="11"/>
                  </a:lnTo>
                  <a:lnTo>
                    <a:pt x="15" y="13"/>
                  </a:lnTo>
                  <a:lnTo>
                    <a:pt x="12" y="15"/>
                  </a:lnTo>
                  <a:lnTo>
                    <a:pt x="12" y="17"/>
                  </a:lnTo>
                  <a:lnTo>
                    <a:pt x="11" y="20"/>
                  </a:lnTo>
                  <a:lnTo>
                    <a:pt x="45" y="20"/>
                  </a:lnTo>
                  <a:lnTo>
                    <a:pt x="45" y="15"/>
                  </a:lnTo>
                  <a:lnTo>
                    <a:pt x="44" y="13"/>
                  </a:lnTo>
                  <a:lnTo>
                    <a:pt x="42" y="12"/>
                  </a:lnTo>
                  <a:lnTo>
                    <a:pt x="39" y="10"/>
                  </a:lnTo>
                  <a:lnTo>
                    <a:pt x="37" y="9"/>
                  </a:lnTo>
                  <a:lnTo>
                    <a:pt x="33" y="8"/>
                  </a:lnTo>
                  <a:lnTo>
                    <a:pt x="23" y="8"/>
                  </a:lnTo>
                  <a:close/>
                  <a:moveTo>
                    <a:pt x="28" y="0"/>
                  </a:moveTo>
                  <a:lnTo>
                    <a:pt x="40" y="2"/>
                  </a:lnTo>
                  <a:lnTo>
                    <a:pt x="49" y="7"/>
                  </a:lnTo>
                  <a:lnTo>
                    <a:pt x="54" y="12"/>
                  </a:lnTo>
                  <a:lnTo>
                    <a:pt x="56" y="18"/>
                  </a:lnTo>
                  <a:lnTo>
                    <a:pt x="56" y="28"/>
                  </a:lnTo>
                  <a:lnTo>
                    <a:pt x="11" y="28"/>
                  </a:lnTo>
                  <a:lnTo>
                    <a:pt x="12" y="33"/>
                  </a:lnTo>
                  <a:lnTo>
                    <a:pt x="15" y="37"/>
                  </a:lnTo>
                  <a:lnTo>
                    <a:pt x="17" y="40"/>
                  </a:lnTo>
                  <a:lnTo>
                    <a:pt x="20" y="42"/>
                  </a:lnTo>
                  <a:lnTo>
                    <a:pt x="22" y="43"/>
                  </a:lnTo>
                  <a:lnTo>
                    <a:pt x="26" y="44"/>
                  </a:lnTo>
                  <a:lnTo>
                    <a:pt x="30" y="44"/>
                  </a:lnTo>
                  <a:lnTo>
                    <a:pt x="36" y="43"/>
                  </a:lnTo>
                  <a:lnTo>
                    <a:pt x="39" y="42"/>
                  </a:lnTo>
                  <a:lnTo>
                    <a:pt x="42" y="41"/>
                  </a:lnTo>
                  <a:lnTo>
                    <a:pt x="44" y="39"/>
                  </a:lnTo>
                  <a:lnTo>
                    <a:pt x="45" y="36"/>
                  </a:lnTo>
                  <a:lnTo>
                    <a:pt x="56" y="37"/>
                  </a:lnTo>
                  <a:lnTo>
                    <a:pt x="51" y="45"/>
                  </a:lnTo>
                  <a:lnTo>
                    <a:pt x="47" y="48"/>
                  </a:lnTo>
                  <a:lnTo>
                    <a:pt x="43" y="50"/>
                  </a:lnTo>
                  <a:lnTo>
                    <a:pt x="39" y="51"/>
                  </a:lnTo>
                  <a:lnTo>
                    <a:pt x="34" y="52"/>
                  </a:lnTo>
                  <a:lnTo>
                    <a:pt x="30" y="52"/>
                  </a:lnTo>
                  <a:lnTo>
                    <a:pt x="17" y="50"/>
                  </a:lnTo>
                  <a:lnTo>
                    <a:pt x="8" y="45"/>
                  </a:lnTo>
                  <a:lnTo>
                    <a:pt x="3" y="37"/>
                  </a:lnTo>
                  <a:lnTo>
                    <a:pt x="0" y="26"/>
                  </a:lnTo>
                  <a:lnTo>
                    <a:pt x="3" y="15"/>
                  </a:lnTo>
                  <a:lnTo>
                    <a:pt x="8" y="7"/>
                  </a:lnTo>
                  <a:lnTo>
                    <a:pt x="17"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322"/>
            <p:cNvSpPr>
              <a:spLocks noEditPoints="1"/>
            </p:cNvSpPr>
            <p:nvPr/>
          </p:nvSpPr>
          <p:spPr bwMode="auto">
            <a:xfrm>
              <a:off x="1616" y="1266"/>
              <a:ext cx="55" cy="52"/>
            </a:xfrm>
            <a:custGeom>
              <a:avLst/>
              <a:gdLst/>
              <a:ahLst/>
              <a:cxnLst>
                <a:cxn ang="0">
                  <a:pos x="35" y="28"/>
                </a:cxn>
                <a:cxn ang="0">
                  <a:pos x="24" y="30"/>
                </a:cxn>
                <a:cxn ang="0">
                  <a:pos x="17" y="31"/>
                </a:cxn>
                <a:cxn ang="0">
                  <a:pos x="11" y="35"/>
                </a:cxn>
                <a:cxn ang="0">
                  <a:pos x="12" y="40"/>
                </a:cxn>
                <a:cxn ang="0">
                  <a:pos x="16" y="43"/>
                </a:cxn>
                <a:cxn ang="0">
                  <a:pos x="26" y="44"/>
                </a:cxn>
                <a:cxn ang="0">
                  <a:pos x="34" y="41"/>
                </a:cxn>
                <a:cxn ang="0">
                  <a:pos x="39" y="35"/>
                </a:cxn>
                <a:cxn ang="0">
                  <a:pos x="28" y="0"/>
                </a:cxn>
                <a:cxn ang="0">
                  <a:pos x="40" y="1"/>
                </a:cxn>
                <a:cxn ang="0">
                  <a:pos x="47" y="5"/>
                </a:cxn>
                <a:cxn ang="0">
                  <a:pos x="51" y="11"/>
                </a:cxn>
                <a:cxn ang="0">
                  <a:pos x="52" y="39"/>
                </a:cxn>
                <a:cxn ang="0">
                  <a:pos x="54" y="46"/>
                </a:cxn>
                <a:cxn ang="0">
                  <a:pos x="55" y="51"/>
                </a:cxn>
                <a:cxn ang="0">
                  <a:pos x="41" y="48"/>
                </a:cxn>
                <a:cxn ang="0">
                  <a:pos x="33" y="49"/>
                </a:cxn>
                <a:cxn ang="0">
                  <a:pos x="28" y="51"/>
                </a:cxn>
                <a:cxn ang="0">
                  <a:pos x="16" y="52"/>
                </a:cxn>
                <a:cxn ang="0">
                  <a:pos x="5" y="48"/>
                </a:cxn>
                <a:cxn ang="0">
                  <a:pos x="1" y="42"/>
                </a:cxn>
                <a:cxn ang="0">
                  <a:pos x="1" y="35"/>
                </a:cxn>
                <a:cxn ang="0">
                  <a:pos x="4" y="29"/>
                </a:cxn>
                <a:cxn ang="0">
                  <a:pos x="13" y="23"/>
                </a:cxn>
                <a:cxn ang="0">
                  <a:pos x="19" y="22"/>
                </a:cxn>
                <a:cxn ang="0">
                  <a:pos x="29" y="21"/>
                </a:cxn>
                <a:cxn ang="0">
                  <a:pos x="39" y="19"/>
                </a:cxn>
                <a:cxn ang="0">
                  <a:pos x="38" y="12"/>
                </a:cxn>
                <a:cxn ang="0">
                  <a:pos x="30" y="8"/>
                </a:cxn>
                <a:cxn ang="0">
                  <a:pos x="17" y="10"/>
                </a:cxn>
                <a:cxn ang="0">
                  <a:pos x="12" y="16"/>
                </a:cxn>
                <a:cxn ang="0">
                  <a:pos x="2" y="12"/>
                </a:cxn>
                <a:cxn ang="0">
                  <a:pos x="6" y="7"/>
                </a:cxn>
                <a:cxn ang="0">
                  <a:pos x="15" y="2"/>
                </a:cxn>
                <a:cxn ang="0">
                  <a:pos x="28" y="0"/>
                </a:cxn>
              </a:cxnLst>
              <a:rect l="0" t="0" r="r" b="b"/>
              <a:pathLst>
                <a:path w="55" h="52">
                  <a:moveTo>
                    <a:pt x="39" y="27"/>
                  </a:moveTo>
                  <a:lnTo>
                    <a:pt x="35" y="28"/>
                  </a:lnTo>
                  <a:lnTo>
                    <a:pt x="30" y="29"/>
                  </a:lnTo>
                  <a:lnTo>
                    <a:pt x="24" y="30"/>
                  </a:lnTo>
                  <a:lnTo>
                    <a:pt x="19" y="30"/>
                  </a:lnTo>
                  <a:lnTo>
                    <a:pt x="17" y="31"/>
                  </a:lnTo>
                  <a:lnTo>
                    <a:pt x="16" y="31"/>
                  </a:lnTo>
                  <a:lnTo>
                    <a:pt x="11" y="35"/>
                  </a:lnTo>
                  <a:lnTo>
                    <a:pt x="11" y="37"/>
                  </a:lnTo>
                  <a:lnTo>
                    <a:pt x="12" y="40"/>
                  </a:lnTo>
                  <a:lnTo>
                    <a:pt x="13" y="42"/>
                  </a:lnTo>
                  <a:lnTo>
                    <a:pt x="16" y="43"/>
                  </a:lnTo>
                  <a:lnTo>
                    <a:pt x="19" y="44"/>
                  </a:lnTo>
                  <a:lnTo>
                    <a:pt x="26" y="44"/>
                  </a:lnTo>
                  <a:lnTo>
                    <a:pt x="29" y="43"/>
                  </a:lnTo>
                  <a:lnTo>
                    <a:pt x="34" y="41"/>
                  </a:lnTo>
                  <a:lnTo>
                    <a:pt x="36" y="39"/>
                  </a:lnTo>
                  <a:lnTo>
                    <a:pt x="39" y="35"/>
                  </a:lnTo>
                  <a:lnTo>
                    <a:pt x="39" y="27"/>
                  </a:lnTo>
                  <a:close/>
                  <a:moveTo>
                    <a:pt x="28" y="0"/>
                  </a:moveTo>
                  <a:lnTo>
                    <a:pt x="39" y="0"/>
                  </a:lnTo>
                  <a:lnTo>
                    <a:pt x="40" y="1"/>
                  </a:lnTo>
                  <a:lnTo>
                    <a:pt x="44" y="2"/>
                  </a:lnTo>
                  <a:lnTo>
                    <a:pt x="47" y="5"/>
                  </a:lnTo>
                  <a:lnTo>
                    <a:pt x="50" y="8"/>
                  </a:lnTo>
                  <a:lnTo>
                    <a:pt x="51" y="11"/>
                  </a:lnTo>
                  <a:lnTo>
                    <a:pt x="51" y="34"/>
                  </a:lnTo>
                  <a:lnTo>
                    <a:pt x="52" y="39"/>
                  </a:lnTo>
                  <a:lnTo>
                    <a:pt x="52" y="44"/>
                  </a:lnTo>
                  <a:lnTo>
                    <a:pt x="54" y="46"/>
                  </a:lnTo>
                  <a:lnTo>
                    <a:pt x="54" y="49"/>
                  </a:lnTo>
                  <a:lnTo>
                    <a:pt x="55" y="51"/>
                  </a:lnTo>
                  <a:lnTo>
                    <a:pt x="44" y="51"/>
                  </a:lnTo>
                  <a:lnTo>
                    <a:pt x="41" y="48"/>
                  </a:lnTo>
                  <a:lnTo>
                    <a:pt x="40" y="45"/>
                  </a:lnTo>
                  <a:lnTo>
                    <a:pt x="33" y="49"/>
                  </a:lnTo>
                  <a:lnTo>
                    <a:pt x="29" y="50"/>
                  </a:lnTo>
                  <a:lnTo>
                    <a:pt x="28" y="51"/>
                  </a:lnTo>
                  <a:lnTo>
                    <a:pt x="26" y="52"/>
                  </a:lnTo>
                  <a:lnTo>
                    <a:pt x="16" y="52"/>
                  </a:lnTo>
                  <a:lnTo>
                    <a:pt x="9" y="50"/>
                  </a:lnTo>
                  <a:lnTo>
                    <a:pt x="5" y="48"/>
                  </a:lnTo>
                  <a:lnTo>
                    <a:pt x="2" y="45"/>
                  </a:lnTo>
                  <a:lnTo>
                    <a:pt x="1" y="42"/>
                  </a:lnTo>
                  <a:lnTo>
                    <a:pt x="0" y="38"/>
                  </a:lnTo>
                  <a:lnTo>
                    <a:pt x="1" y="35"/>
                  </a:lnTo>
                  <a:lnTo>
                    <a:pt x="1" y="33"/>
                  </a:lnTo>
                  <a:lnTo>
                    <a:pt x="4" y="29"/>
                  </a:lnTo>
                  <a:lnTo>
                    <a:pt x="10" y="24"/>
                  </a:lnTo>
                  <a:lnTo>
                    <a:pt x="13" y="23"/>
                  </a:lnTo>
                  <a:lnTo>
                    <a:pt x="16" y="23"/>
                  </a:lnTo>
                  <a:lnTo>
                    <a:pt x="19" y="22"/>
                  </a:lnTo>
                  <a:lnTo>
                    <a:pt x="22" y="22"/>
                  </a:lnTo>
                  <a:lnTo>
                    <a:pt x="29" y="21"/>
                  </a:lnTo>
                  <a:lnTo>
                    <a:pt x="35" y="20"/>
                  </a:lnTo>
                  <a:lnTo>
                    <a:pt x="39" y="19"/>
                  </a:lnTo>
                  <a:lnTo>
                    <a:pt x="39" y="14"/>
                  </a:lnTo>
                  <a:lnTo>
                    <a:pt x="38" y="12"/>
                  </a:lnTo>
                  <a:lnTo>
                    <a:pt x="34" y="9"/>
                  </a:lnTo>
                  <a:lnTo>
                    <a:pt x="30" y="8"/>
                  </a:lnTo>
                  <a:lnTo>
                    <a:pt x="22" y="8"/>
                  </a:lnTo>
                  <a:lnTo>
                    <a:pt x="17" y="10"/>
                  </a:lnTo>
                  <a:lnTo>
                    <a:pt x="13" y="13"/>
                  </a:lnTo>
                  <a:lnTo>
                    <a:pt x="12" y="16"/>
                  </a:lnTo>
                  <a:lnTo>
                    <a:pt x="1" y="15"/>
                  </a:lnTo>
                  <a:lnTo>
                    <a:pt x="2" y="12"/>
                  </a:lnTo>
                  <a:lnTo>
                    <a:pt x="5" y="9"/>
                  </a:lnTo>
                  <a:lnTo>
                    <a:pt x="6" y="7"/>
                  </a:lnTo>
                  <a:lnTo>
                    <a:pt x="11" y="3"/>
                  </a:lnTo>
                  <a:lnTo>
                    <a:pt x="15" y="2"/>
                  </a:lnTo>
                  <a:lnTo>
                    <a:pt x="21" y="1"/>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323"/>
            <p:cNvSpPr>
              <a:spLocks/>
            </p:cNvSpPr>
            <p:nvPr/>
          </p:nvSpPr>
          <p:spPr bwMode="auto">
            <a:xfrm>
              <a:off x="1679" y="1266"/>
              <a:ext cx="51" cy="52"/>
            </a:xfrm>
            <a:custGeom>
              <a:avLst/>
              <a:gdLst/>
              <a:ahLst/>
              <a:cxnLst>
                <a:cxn ang="0">
                  <a:pos x="28" y="0"/>
                </a:cxn>
                <a:cxn ang="0">
                  <a:pos x="37" y="2"/>
                </a:cxn>
                <a:cxn ang="0">
                  <a:pos x="44" y="6"/>
                </a:cxn>
                <a:cxn ang="0">
                  <a:pos x="48" y="14"/>
                </a:cxn>
                <a:cxn ang="0">
                  <a:pos x="34" y="11"/>
                </a:cxn>
                <a:cxn ang="0">
                  <a:pos x="31" y="9"/>
                </a:cxn>
                <a:cxn ang="0">
                  <a:pos x="21" y="8"/>
                </a:cxn>
                <a:cxn ang="0">
                  <a:pos x="14" y="12"/>
                </a:cxn>
                <a:cxn ang="0">
                  <a:pos x="15" y="16"/>
                </a:cxn>
                <a:cxn ang="0">
                  <a:pos x="16" y="17"/>
                </a:cxn>
                <a:cxn ang="0">
                  <a:pos x="20" y="18"/>
                </a:cxn>
                <a:cxn ang="0">
                  <a:pos x="29" y="21"/>
                </a:cxn>
                <a:cxn ang="0">
                  <a:pos x="38" y="23"/>
                </a:cxn>
                <a:cxn ang="0">
                  <a:pos x="46" y="27"/>
                </a:cxn>
                <a:cxn ang="0">
                  <a:pos x="50" y="31"/>
                </a:cxn>
                <a:cxn ang="0">
                  <a:pos x="51" y="36"/>
                </a:cxn>
                <a:cxn ang="0">
                  <a:pos x="46" y="47"/>
                </a:cxn>
                <a:cxn ang="0">
                  <a:pos x="40" y="50"/>
                </a:cxn>
                <a:cxn ang="0">
                  <a:pos x="32" y="52"/>
                </a:cxn>
                <a:cxn ang="0">
                  <a:pos x="16" y="51"/>
                </a:cxn>
                <a:cxn ang="0">
                  <a:pos x="9" y="48"/>
                </a:cxn>
                <a:cxn ang="0">
                  <a:pos x="3" y="41"/>
                </a:cxn>
                <a:cxn ang="0">
                  <a:pos x="12" y="35"/>
                </a:cxn>
                <a:cxn ang="0">
                  <a:pos x="14" y="39"/>
                </a:cxn>
                <a:cxn ang="0">
                  <a:pos x="20" y="43"/>
                </a:cxn>
                <a:cxn ang="0">
                  <a:pos x="31" y="44"/>
                </a:cxn>
                <a:cxn ang="0">
                  <a:pos x="37" y="42"/>
                </a:cxn>
                <a:cxn ang="0">
                  <a:pos x="40" y="37"/>
                </a:cxn>
                <a:cxn ang="0">
                  <a:pos x="37" y="33"/>
                </a:cxn>
                <a:cxn ang="0">
                  <a:pos x="27" y="30"/>
                </a:cxn>
                <a:cxn ang="0">
                  <a:pos x="14" y="27"/>
                </a:cxn>
                <a:cxn ang="0">
                  <a:pos x="9" y="25"/>
                </a:cxn>
                <a:cxn ang="0">
                  <a:pos x="1" y="15"/>
                </a:cxn>
                <a:cxn ang="0">
                  <a:pos x="3" y="10"/>
                </a:cxn>
                <a:cxn ang="0">
                  <a:pos x="5" y="6"/>
                </a:cxn>
                <a:cxn ang="0">
                  <a:pos x="11" y="3"/>
                </a:cxn>
              </a:cxnLst>
              <a:rect l="0" t="0" r="r" b="b"/>
              <a:pathLst>
                <a:path w="51" h="52">
                  <a:moveTo>
                    <a:pt x="19" y="0"/>
                  </a:moveTo>
                  <a:lnTo>
                    <a:pt x="28" y="0"/>
                  </a:lnTo>
                  <a:lnTo>
                    <a:pt x="33" y="1"/>
                  </a:lnTo>
                  <a:lnTo>
                    <a:pt x="37" y="2"/>
                  </a:lnTo>
                  <a:lnTo>
                    <a:pt x="42" y="4"/>
                  </a:lnTo>
                  <a:lnTo>
                    <a:pt x="44" y="6"/>
                  </a:lnTo>
                  <a:lnTo>
                    <a:pt x="45" y="8"/>
                  </a:lnTo>
                  <a:lnTo>
                    <a:pt x="48" y="14"/>
                  </a:lnTo>
                  <a:lnTo>
                    <a:pt x="37" y="15"/>
                  </a:lnTo>
                  <a:lnTo>
                    <a:pt x="34" y="11"/>
                  </a:lnTo>
                  <a:lnTo>
                    <a:pt x="33" y="10"/>
                  </a:lnTo>
                  <a:lnTo>
                    <a:pt x="31" y="9"/>
                  </a:lnTo>
                  <a:lnTo>
                    <a:pt x="27" y="8"/>
                  </a:lnTo>
                  <a:lnTo>
                    <a:pt x="21" y="8"/>
                  </a:lnTo>
                  <a:lnTo>
                    <a:pt x="16" y="10"/>
                  </a:lnTo>
                  <a:lnTo>
                    <a:pt x="14" y="12"/>
                  </a:lnTo>
                  <a:lnTo>
                    <a:pt x="14" y="16"/>
                  </a:lnTo>
                  <a:lnTo>
                    <a:pt x="15" y="16"/>
                  </a:lnTo>
                  <a:lnTo>
                    <a:pt x="15" y="17"/>
                  </a:lnTo>
                  <a:lnTo>
                    <a:pt x="16" y="17"/>
                  </a:lnTo>
                  <a:lnTo>
                    <a:pt x="16" y="18"/>
                  </a:lnTo>
                  <a:lnTo>
                    <a:pt x="20" y="18"/>
                  </a:lnTo>
                  <a:lnTo>
                    <a:pt x="22" y="19"/>
                  </a:lnTo>
                  <a:lnTo>
                    <a:pt x="29" y="21"/>
                  </a:lnTo>
                  <a:lnTo>
                    <a:pt x="34" y="22"/>
                  </a:lnTo>
                  <a:lnTo>
                    <a:pt x="38" y="23"/>
                  </a:lnTo>
                  <a:lnTo>
                    <a:pt x="43" y="25"/>
                  </a:lnTo>
                  <a:lnTo>
                    <a:pt x="46" y="27"/>
                  </a:lnTo>
                  <a:lnTo>
                    <a:pt x="49" y="29"/>
                  </a:lnTo>
                  <a:lnTo>
                    <a:pt x="50" y="31"/>
                  </a:lnTo>
                  <a:lnTo>
                    <a:pt x="50" y="33"/>
                  </a:lnTo>
                  <a:lnTo>
                    <a:pt x="51" y="36"/>
                  </a:lnTo>
                  <a:lnTo>
                    <a:pt x="49" y="44"/>
                  </a:lnTo>
                  <a:lnTo>
                    <a:pt x="46" y="47"/>
                  </a:lnTo>
                  <a:lnTo>
                    <a:pt x="43" y="49"/>
                  </a:lnTo>
                  <a:lnTo>
                    <a:pt x="40" y="50"/>
                  </a:lnTo>
                  <a:lnTo>
                    <a:pt x="36" y="51"/>
                  </a:lnTo>
                  <a:lnTo>
                    <a:pt x="32" y="52"/>
                  </a:lnTo>
                  <a:lnTo>
                    <a:pt x="21" y="52"/>
                  </a:lnTo>
                  <a:lnTo>
                    <a:pt x="16" y="51"/>
                  </a:lnTo>
                  <a:lnTo>
                    <a:pt x="12" y="50"/>
                  </a:lnTo>
                  <a:lnTo>
                    <a:pt x="9" y="48"/>
                  </a:lnTo>
                  <a:lnTo>
                    <a:pt x="5" y="45"/>
                  </a:lnTo>
                  <a:lnTo>
                    <a:pt x="3" y="41"/>
                  </a:lnTo>
                  <a:lnTo>
                    <a:pt x="0" y="36"/>
                  </a:lnTo>
                  <a:lnTo>
                    <a:pt x="12" y="35"/>
                  </a:lnTo>
                  <a:lnTo>
                    <a:pt x="12" y="37"/>
                  </a:lnTo>
                  <a:lnTo>
                    <a:pt x="14" y="39"/>
                  </a:lnTo>
                  <a:lnTo>
                    <a:pt x="17" y="42"/>
                  </a:lnTo>
                  <a:lnTo>
                    <a:pt x="20" y="43"/>
                  </a:lnTo>
                  <a:lnTo>
                    <a:pt x="23" y="44"/>
                  </a:lnTo>
                  <a:lnTo>
                    <a:pt x="31" y="44"/>
                  </a:lnTo>
                  <a:lnTo>
                    <a:pt x="34" y="43"/>
                  </a:lnTo>
                  <a:lnTo>
                    <a:pt x="37" y="42"/>
                  </a:lnTo>
                  <a:lnTo>
                    <a:pt x="38" y="41"/>
                  </a:lnTo>
                  <a:lnTo>
                    <a:pt x="40" y="37"/>
                  </a:lnTo>
                  <a:lnTo>
                    <a:pt x="39" y="35"/>
                  </a:lnTo>
                  <a:lnTo>
                    <a:pt x="37" y="33"/>
                  </a:lnTo>
                  <a:lnTo>
                    <a:pt x="34" y="32"/>
                  </a:lnTo>
                  <a:lnTo>
                    <a:pt x="27" y="30"/>
                  </a:lnTo>
                  <a:lnTo>
                    <a:pt x="17" y="28"/>
                  </a:lnTo>
                  <a:lnTo>
                    <a:pt x="14" y="27"/>
                  </a:lnTo>
                  <a:lnTo>
                    <a:pt x="12" y="26"/>
                  </a:lnTo>
                  <a:lnTo>
                    <a:pt x="9" y="25"/>
                  </a:lnTo>
                  <a:lnTo>
                    <a:pt x="4" y="21"/>
                  </a:lnTo>
                  <a:lnTo>
                    <a:pt x="1" y="15"/>
                  </a:lnTo>
                  <a:lnTo>
                    <a:pt x="1" y="12"/>
                  </a:lnTo>
                  <a:lnTo>
                    <a:pt x="3" y="10"/>
                  </a:lnTo>
                  <a:lnTo>
                    <a:pt x="3" y="8"/>
                  </a:lnTo>
                  <a:lnTo>
                    <a:pt x="5" y="6"/>
                  </a:lnTo>
                  <a:lnTo>
                    <a:pt x="10" y="4"/>
                  </a:lnTo>
                  <a:lnTo>
                    <a:pt x="11" y="3"/>
                  </a:lnTo>
                  <a:lnTo>
                    <a:pt x="1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324"/>
            <p:cNvSpPr>
              <a:spLocks/>
            </p:cNvSpPr>
            <p:nvPr/>
          </p:nvSpPr>
          <p:spPr bwMode="auto">
            <a:xfrm>
              <a:off x="1744" y="1267"/>
              <a:ext cx="47" cy="51"/>
            </a:xfrm>
            <a:custGeom>
              <a:avLst/>
              <a:gdLst/>
              <a:ahLst/>
              <a:cxnLst>
                <a:cxn ang="0">
                  <a:pos x="0" y="0"/>
                </a:cxn>
                <a:cxn ang="0">
                  <a:pos x="11" y="0"/>
                </a:cxn>
                <a:cxn ang="0">
                  <a:pos x="11" y="36"/>
                </a:cxn>
                <a:cxn ang="0">
                  <a:pos x="12" y="39"/>
                </a:cxn>
                <a:cxn ang="0">
                  <a:pos x="14" y="41"/>
                </a:cxn>
                <a:cxn ang="0">
                  <a:pos x="22" y="43"/>
                </a:cxn>
                <a:cxn ang="0">
                  <a:pos x="24" y="43"/>
                </a:cxn>
                <a:cxn ang="0">
                  <a:pos x="26" y="42"/>
                </a:cxn>
                <a:cxn ang="0">
                  <a:pos x="30" y="41"/>
                </a:cxn>
                <a:cxn ang="0">
                  <a:pos x="34" y="38"/>
                </a:cxn>
                <a:cxn ang="0">
                  <a:pos x="35" y="36"/>
                </a:cxn>
                <a:cxn ang="0">
                  <a:pos x="35" y="33"/>
                </a:cxn>
                <a:cxn ang="0">
                  <a:pos x="36" y="30"/>
                </a:cxn>
                <a:cxn ang="0">
                  <a:pos x="36" y="0"/>
                </a:cxn>
                <a:cxn ang="0">
                  <a:pos x="47" y="0"/>
                </a:cxn>
                <a:cxn ang="0">
                  <a:pos x="47" y="50"/>
                </a:cxn>
                <a:cxn ang="0">
                  <a:pos x="36" y="50"/>
                </a:cxn>
                <a:cxn ang="0">
                  <a:pos x="36" y="42"/>
                </a:cxn>
                <a:cxn ang="0">
                  <a:pos x="33" y="46"/>
                </a:cxn>
                <a:cxn ang="0">
                  <a:pos x="28" y="49"/>
                </a:cxn>
                <a:cxn ang="0">
                  <a:pos x="24" y="50"/>
                </a:cxn>
                <a:cxn ang="0">
                  <a:pos x="19" y="51"/>
                </a:cxn>
                <a:cxn ang="0">
                  <a:pos x="13" y="51"/>
                </a:cxn>
                <a:cxn ang="0">
                  <a:pos x="11" y="50"/>
                </a:cxn>
                <a:cxn ang="0">
                  <a:pos x="9" y="49"/>
                </a:cxn>
                <a:cxn ang="0">
                  <a:pos x="5" y="47"/>
                </a:cxn>
                <a:cxn ang="0">
                  <a:pos x="3" y="45"/>
                </a:cxn>
                <a:cxn ang="0">
                  <a:pos x="1" y="42"/>
                </a:cxn>
                <a:cxn ang="0">
                  <a:pos x="0" y="39"/>
                </a:cxn>
                <a:cxn ang="0">
                  <a:pos x="0" y="0"/>
                </a:cxn>
              </a:cxnLst>
              <a:rect l="0" t="0" r="r" b="b"/>
              <a:pathLst>
                <a:path w="47" h="51">
                  <a:moveTo>
                    <a:pt x="0" y="0"/>
                  </a:moveTo>
                  <a:lnTo>
                    <a:pt x="11" y="0"/>
                  </a:lnTo>
                  <a:lnTo>
                    <a:pt x="11" y="36"/>
                  </a:lnTo>
                  <a:lnTo>
                    <a:pt x="12" y="39"/>
                  </a:lnTo>
                  <a:lnTo>
                    <a:pt x="14" y="41"/>
                  </a:lnTo>
                  <a:lnTo>
                    <a:pt x="22" y="43"/>
                  </a:lnTo>
                  <a:lnTo>
                    <a:pt x="24" y="43"/>
                  </a:lnTo>
                  <a:lnTo>
                    <a:pt x="26" y="42"/>
                  </a:lnTo>
                  <a:lnTo>
                    <a:pt x="30" y="41"/>
                  </a:lnTo>
                  <a:lnTo>
                    <a:pt x="34" y="38"/>
                  </a:lnTo>
                  <a:lnTo>
                    <a:pt x="35" y="36"/>
                  </a:lnTo>
                  <a:lnTo>
                    <a:pt x="35" y="33"/>
                  </a:lnTo>
                  <a:lnTo>
                    <a:pt x="36" y="30"/>
                  </a:lnTo>
                  <a:lnTo>
                    <a:pt x="36" y="0"/>
                  </a:lnTo>
                  <a:lnTo>
                    <a:pt x="47" y="0"/>
                  </a:lnTo>
                  <a:lnTo>
                    <a:pt x="47" y="50"/>
                  </a:lnTo>
                  <a:lnTo>
                    <a:pt x="36" y="50"/>
                  </a:lnTo>
                  <a:lnTo>
                    <a:pt x="36" y="42"/>
                  </a:lnTo>
                  <a:lnTo>
                    <a:pt x="33" y="46"/>
                  </a:lnTo>
                  <a:lnTo>
                    <a:pt x="28" y="49"/>
                  </a:lnTo>
                  <a:lnTo>
                    <a:pt x="24" y="50"/>
                  </a:lnTo>
                  <a:lnTo>
                    <a:pt x="19" y="51"/>
                  </a:lnTo>
                  <a:lnTo>
                    <a:pt x="13" y="51"/>
                  </a:lnTo>
                  <a:lnTo>
                    <a:pt x="11" y="50"/>
                  </a:lnTo>
                  <a:lnTo>
                    <a:pt x="9" y="49"/>
                  </a:lnTo>
                  <a:lnTo>
                    <a:pt x="5" y="47"/>
                  </a:lnTo>
                  <a:lnTo>
                    <a:pt x="3" y="45"/>
                  </a:lnTo>
                  <a:lnTo>
                    <a:pt x="1" y="42"/>
                  </a:lnTo>
                  <a:lnTo>
                    <a:pt x="0" y="3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325"/>
            <p:cNvSpPr>
              <a:spLocks/>
            </p:cNvSpPr>
            <p:nvPr/>
          </p:nvSpPr>
          <p:spPr bwMode="auto">
            <a:xfrm>
              <a:off x="1808" y="1266"/>
              <a:ext cx="32" cy="51"/>
            </a:xfrm>
            <a:custGeom>
              <a:avLst/>
              <a:gdLst/>
              <a:ahLst/>
              <a:cxnLst>
                <a:cxn ang="0">
                  <a:pos x="20" y="0"/>
                </a:cxn>
                <a:cxn ang="0">
                  <a:pos x="26" y="0"/>
                </a:cxn>
                <a:cxn ang="0">
                  <a:pos x="28" y="1"/>
                </a:cxn>
                <a:cxn ang="0">
                  <a:pos x="32" y="2"/>
                </a:cxn>
                <a:cxn ang="0">
                  <a:pos x="28" y="10"/>
                </a:cxn>
                <a:cxn ang="0">
                  <a:pos x="26" y="9"/>
                </a:cxn>
                <a:cxn ang="0">
                  <a:pos x="25" y="8"/>
                </a:cxn>
                <a:cxn ang="0">
                  <a:pos x="20" y="8"/>
                </a:cxn>
                <a:cxn ang="0">
                  <a:pos x="18" y="9"/>
                </a:cxn>
                <a:cxn ang="0">
                  <a:pos x="16" y="10"/>
                </a:cxn>
                <a:cxn ang="0">
                  <a:pos x="14" y="12"/>
                </a:cxn>
                <a:cxn ang="0">
                  <a:pos x="12" y="14"/>
                </a:cxn>
                <a:cxn ang="0">
                  <a:pos x="11" y="17"/>
                </a:cxn>
                <a:cxn ang="0">
                  <a:pos x="11" y="51"/>
                </a:cxn>
                <a:cxn ang="0">
                  <a:pos x="0" y="51"/>
                </a:cxn>
                <a:cxn ang="0">
                  <a:pos x="0" y="1"/>
                </a:cxn>
                <a:cxn ang="0">
                  <a:pos x="10" y="1"/>
                </a:cxn>
                <a:cxn ang="0">
                  <a:pos x="10" y="8"/>
                </a:cxn>
                <a:cxn ang="0">
                  <a:pos x="12" y="5"/>
                </a:cxn>
                <a:cxn ang="0">
                  <a:pos x="14" y="3"/>
                </a:cxn>
                <a:cxn ang="0">
                  <a:pos x="18" y="1"/>
                </a:cxn>
                <a:cxn ang="0">
                  <a:pos x="20" y="0"/>
                </a:cxn>
              </a:cxnLst>
              <a:rect l="0" t="0" r="r" b="b"/>
              <a:pathLst>
                <a:path w="32" h="51">
                  <a:moveTo>
                    <a:pt x="20" y="0"/>
                  </a:moveTo>
                  <a:lnTo>
                    <a:pt x="26" y="0"/>
                  </a:lnTo>
                  <a:lnTo>
                    <a:pt x="28" y="1"/>
                  </a:lnTo>
                  <a:lnTo>
                    <a:pt x="32" y="2"/>
                  </a:lnTo>
                  <a:lnTo>
                    <a:pt x="28" y="10"/>
                  </a:lnTo>
                  <a:lnTo>
                    <a:pt x="26" y="9"/>
                  </a:lnTo>
                  <a:lnTo>
                    <a:pt x="25" y="8"/>
                  </a:lnTo>
                  <a:lnTo>
                    <a:pt x="20" y="8"/>
                  </a:lnTo>
                  <a:lnTo>
                    <a:pt x="18" y="9"/>
                  </a:lnTo>
                  <a:lnTo>
                    <a:pt x="16" y="10"/>
                  </a:lnTo>
                  <a:lnTo>
                    <a:pt x="14" y="12"/>
                  </a:lnTo>
                  <a:lnTo>
                    <a:pt x="12" y="14"/>
                  </a:lnTo>
                  <a:lnTo>
                    <a:pt x="11" y="17"/>
                  </a:lnTo>
                  <a:lnTo>
                    <a:pt x="11" y="51"/>
                  </a:lnTo>
                  <a:lnTo>
                    <a:pt x="0" y="51"/>
                  </a:lnTo>
                  <a:lnTo>
                    <a:pt x="0" y="1"/>
                  </a:lnTo>
                  <a:lnTo>
                    <a:pt x="10" y="1"/>
                  </a:lnTo>
                  <a:lnTo>
                    <a:pt x="10" y="8"/>
                  </a:lnTo>
                  <a:lnTo>
                    <a:pt x="12" y="5"/>
                  </a:lnTo>
                  <a:lnTo>
                    <a:pt x="14" y="3"/>
                  </a:lnTo>
                  <a:lnTo>
                    <a:pt x="18" y="1"/>
                  </a:lnTo>
                  <a:lnTo>
                    <a:pt x="2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326"/>
            <p:cNvSpPr>
              <a:spLocks noEditPoints="1"/>
            </p:cNvSpPr>
            <p:nvPr/>
          </p:nvSpPr>
          <p:spPr bwMode="auto">
            <a:xfrm>
              <a:off x="1842" y="1266"/>
              <a:ext cx="56" cy="52"/>
            </a:xfrm>
            <a:custGeom>
              <a:avLst/>
              <a:gdLst/>
              <a:ahLst/>
              <a:cxnLst>
                <a:cxn ang="0">
                  <a:pos x="23" y="8"/>
                </a:cxn>
                <a:cxn ang="0">
                  <a:pos x="20" y="9"/>
                </a:cxn>
                <a:cxn ang="0">
                  <a:pos x="16" y="11"/>
                </a:cxn>
                <a:cxn ang="0">
                  <a:pos x="14" y="13"/>
                </a:cxn>
                <a:cxn ang="0">
                  <a:pos x="11" y="17"/>
                </a:cxn>
                <a:cxn ang="0">
                  <a:pos x="11" y="20"/>
                </a:cxn>
                <a:cxn ang="0">
                  <a:pos x="45" y="20"/>
                </a:cxn>
                <a:cxn ang="0">
                  <a:pos x="45" y="17"/>
                </a:cxn>
                <a:cxn ang="0">
                  <a:pos x="43" y="13"/>
                </a:cxn>
                <a:cxn ang="0">
                  <a:pos x="39" y="10"/>
                </a:cxn>
                <a:cxn ang="0">
                  <a:pos x="32" y="8"/>
                </a:cxn>
                <a:cxn ang="0">
                  <a:pos x="23" y="8"/>
                </a:cxn>
                <a:cxn ang="0">
                  <a:pos x="28" y="0"/>
                </a:cxn>
                <a:cxn ang="0">
                  <a:pos x="39" y="2"/>
                </a:cxn>
                <a:cxn ang="0">
                  <a:pos x="49" y="7"/>
                </a:cxn>
                <a:cxn ang="0">
                  <a:pos x="54" y="15"/>
                </a:cxn>
                <a:cxn ang="0">
                  <a:pos x="56" y="26"/>
                </a:cxn>
                <a:cxn ang="0">
                  <a:pos x="56" y="28"/>
                </a:cxn>
                <a:cxn ang="0">
                  <a:pos x="11" y="28"/>
                </a:cxn>
                <a:cxn ang="0">
                  <a:pos x="11" y="32"/>
                </a:cxn>
                <a:cxn ang="0">
                  <a:pos x="12" y="35"/>
                </a:cxn>
                <a:cxn ang="0">
                  <a:pos x="15" y="38"/>
                </a:cxn>
                <a:cxn ang="0">
                  <a:pos x="20" y="42"/>
                </a:cxn>
                <a:cxn ang="0">
                  <a:pos x="22" y="43"/>
                </a:cxn>
                <a:cxn ang="0">
                  <a:pos x="26" y="44"/>
                </a:cxn>
                <a:cxn ang="0">
                  <a:pos x="29" y="44"/>
                </a:cxn>
                <a:cxn ang="0">
                  <a:pos x="39" y="42"/>
                </a:cxn>
                <a:cxn ang="0">
                  <a:pos x="42" y="41"/>
                </a:cxn>
                <a:cxn ang="0">
                  <a:pos x="44" y="39"/>
                </a:cxn>
                <a:cxn ang="0">
                  <a:pos x="45" y="36"/>
                </a:cxn>
                <a:cxn ang="0">
                  <a:pos x="56" y="37"/>
                </a:cxn>
                <a:cxn ang="0">
                  <a:pos x="54" y="41"/>
                </a:cxn>
                <a:cxn ang="0">
                  <a:pos x="50" y="45"/>
                </a:cxn>
                <a:cxn ang="0">
                  <a:pos x="46" y="48"/>
                </a:cxn>
                <a:cxn ang="0">
                  <a:pos x="43" y="50"/>
                </a:cxn>
                <a:cxn ang="0">
                  <a:pos x="39" y="51"/>
                </a:cxn>
                <a:cxn ang="0">
                  <a:pos x="34" y="52"/>
                </a:cxn>
                <a:cxn ang="0">
                  <a:pos x="29" y="52"/>
                </a:cxn>
                <a:cxn ang="0">
                  <a:pos x="17" y="50"/>
                </a:cxn>
                <a:cxn ang="0">
                  <a:pos x="8" y="45"/>
                </a:cxn>
                <a:cxn ang="0">
                  <a:pos x="1" y="37"/>
                </a:cxn>
                <a:cxn ang="0">
                  <a:pos x="0" y="26"/>
                </a:cxn>
                <a:cxn ang="0">
                  <a:pos x="1" y="15"/>
                </a:cxn>
                <a:cxn ang="0">
                  <a:pos x="8" y="7"/>
                </a:cxn>
                <a:cxn ang="0">
                  <a:pos x="17" y="2"/>
                </a:cxn>
                <a:cxn ang="0">
                  <a:pos x="28" y="0"/>
                </a:cxn>
              </a:cxnLst>
              <a:rect l="0" t="0" r="r" b="b"/>
              <a:pathLst>
                <a:path w="56" h="52">
                  <a:moveTo>
                    <a:pt x="23" y="8"/>
                  </a:moveTo>
                  <a:lnTo>
                    <a:pt x="20" y="9"/>
                  </a:lnTo>
                  <a:lnTo>
                    <a:pt x="16" y="11"/>
                  </a:lnTo>
                  <a:lnTo>
                    <a:pt x="14" y="13"/>
                  </a:lnTo>
                  <a:lnTo>
                    <a:pt x="11" y="17"/>
                  </a:lnTo>
                  <a:lnTo>
                    <a:pt x="11" y="20"/>
                  </a:lnTo>
                  <a:lnTo>
                    <a:pt x="45" y="20"/>
                  </a:lnTo>
                  <a:lnTo>
                    <a:pt x="45" y="17"/>
                  </a:lnTo>
                  <a:lnTo>
                    <a:pt x="43" y="13"/>
                  </a:lnTo>
                  <a:lnTo>
                    <a:pt x="39" y="10"/>
                  </a:lnTo>
                  <a:lnTo>
                    <a:pt x="32" y="8"/>
                  </a:lnTo>
                  <a:lnTo>
                    <a:pt x="23" y="8"/>
                  </a:lnTo>
                  <a:close/>
                  <a:moveTo>
                    <a:pt x="28" y="0"/>
                  </a:moveTo>
                  <a:lnTo>
                    <a:pt x="39" y="2"/>
                  </a:lnTo>
                  <a:lnTo>
                    <a:pt x="49" y="7"/>
                  </a:lnTo>
                  <a:lnTo>
                    <a:pt x="54" y="15"/>
                  </a:lnTo>
                  <a:lnTo>
                    <a:pt x="56" y="26"/>
                  </a:lnTo>
                  <a:lnTo>
                    <a:pt x="56" y="28"/>
                  </a:lnTo>
                  <a:lnTo>
                    <a:pt x="11" y="28"/>
                  </a:lnTo>
                  <a:lnTo>
                    <a:pt x="11" y="32"/>
                  </a:lnTo>
                  <a:lnTo>
                    <a:pt x="12" y="35"/>
                  </a:lnTo>
                  <a:lnTo>
                    <a:pt x="15" y="38"/>
                  </a:lnTo>
                  <a:lnTo>
                    <a:pt x="20" y="42"/>
                  </a:lnTo>
                  <a:lnTo>
                    <a:pt x="22" y="43"/>
                  </a:lnTo>
                  <a:lnTo>
                    <a:pt x="26" y="44"/>
                  </a:lnTo>
                  <a:lnTo>
                    <a:pt x="29" y="44"/>
                  </a:lnTo>
                  <a:lnTo>
                    <a:pt x="39" y="42"/>
                  </a:lnTo>
                  <a:lnTo>
                    <a:pt x="42" y="41"/>
                  </a:lnTo>
                  <a:lnTo>
                    <a:pt x="44" y="39"/>
                  </a:lnTo>
                  <a:lnTo>
                    <a:pt x="45" y="36"/>
                  </a:lnTo>
                  <a:lnTo>
                    <a:pt x="56" y="37"/>
                  </a:lnTo>
                  <a:lnTo>
                    <a:pt x="54" y="41"/>
                  </a:lnTo>
                  <a:lnTo>
                    <a:pt x="50" y="45"/>
                  </a:lnTo>
                  <a:lnTo>
                    <a:pt x="46" y="48"/>
                  </a:lnTo>
                  <a:lnTo>
                    <a:pt x="43" y="50"/>
                  </a:lnTo>
                  <a:lnTo>
                    <a:pt x="39" y="51"/>
                  </a:lnTo>
                  <a:lnTo>
                    <a:pt x="34" y="52"/>
                  </a:lnTo>
                  <a:lnTo>
                    <a:pt x="29" y="52"/>
                  </a:lnTo>
                  <a:lnTo>
                    <a:pt x="17" y="50"/>
                  </a:lnTo>
                  <a:lnTo>
                    <a:pt x="8" y="45"/>
                  </a:lnTo>
                  <a:lnTo>
                    <a:pt x="1" y="37"/>
                  </a:lnTo>
                  <a:lnTo>
                    <a:pt x="0" y="26"/>
                  </a:lnTo>
                  <a:lnTo>
                    <a:pt x="1" y="15"/>
                  </a:lnTo>
                  <a:lnTo>
                    <a:pt x="8" y="7"/>
                  </a:lnTo>
                  <a:lnTo>
                    <a:pt x="17"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327"/>
            <p:cNvSpPr>
              <a:spLocks/>
            </p:cNvSpPr>
            <p:nvPr/>
          </p:nvSpPr>
          <p:spPr bwMode="auto">
            <a:xfrm>
              <a:off x="1910" y="1266"/>
              <a:ext cx="84" cy="51"/>
            </a:xfrm>
            <a:custGeom>
              <a:avLst/>
              <a:gdLst/>
              <a:ahLst/>
              <a:cxnLst>
                <a:cxn ang="0">
                  <a:pos x="30" y="0"/>
                </a:cxn>
                <a:cxn ang="0">
                  <a:pos x="36" y="1"/>
                </a:cxn>
                <a:cxn ang="0">
                  <a:pos x="41" y="2"/>
                </a:cxn>
                <a:cxn ang="0">
                  <a:pos x="45" y="6"/>
                </a:cxn>
                <a:cxn ang="0">
                  <a:pos x="47" y="9"/>
                </a:cxn>
                <a:cxn ang="0">
                  <a:pos x="50" y="5"/>
                </a:cxn>
                <a:cxn ang="0">
                  <a:pos x="55" y="2"/>
                </a:cxn>
                <a:cxn ang="0">
                  <a:pos x="60" y="0"/>
                </a:cxn>
                <a:cxn ang="0">
                  <a:pos x="70" y="0"/>
                </a:cxn>
                <a:cxn ang="0">
                  <a:pos x="77" y="2"/>
                </a:cxn>
                <a:cxn ang="0">
                  <a:pos x="82" y="6"/>
                </a:cxn>
                <a:cxn ang="0">
                  <a:pos x="83" y="9"/>
                </a:cxn>
                <a:cxn ang="0">
                  <a:pos x="84" y="13"/>
                </a:cxn>
                <a:cxn ang="0">
                  <a:pos x="84" y="51"/>
                </a:cxn>
                <a:cxn ang="0">
                  <a:pos x="73" y="51"/>
                </a:cxn>
                <a:cxn ang="0">
                  <a:pos x="73" y="14"/>
                </a:cxn>
                <a:cxn ang="0">
                  <a:pos x="72" y="13"/>
                </a:cxn>
                <a:cxn ang="0">
                  <a:pos x="72" y="11"/>
                </a:cxn>
                <a:cxn ang="0">
                  <a:pos x="71" y="10"/>
                </a:cxn>
                <a:cxn ang="0">
                  <a:pos x="68" y="9"/>
                </a:cxn>
                <a:cxn ang="0">
                  <a:pos x="67" y="8"/>
                </a:cxn>
                <a:cxn ang="0">
                  <a:pos x="62" y="8"/>
                </a:cxn>
                <a:cxn ang="0">
                  <a:pos x="58" y="9"/>
                </a:cxn>
                <a:cxn ang="0">
                  <a:pos x="51" y="11"/>
                </a:cxn>
                <a:cxn ang="0">
                  <a:pos x="50" y="13"/>
                </a:cxn>
                <a:cxn ang="0">
                  <a:pos x="48" y="19"/>
                </a:cxn>
                <a:cxn ang="0">
                  <a:pos x="48" y="51"/>
                </a:cxn>
                <a:cxn ang="0">
                  <a:pos x="37" y="51"/>
                </a:cxn>
                <a:cxn ang="0">
                  <a:pos x="37" y="16"/>
                </a:cxn>
                <a:cxn ang="0">
                  <a:pos x="36" y="14"/>
                </a:cxn>
                <a:cxn ang="0">
                  <a:pos x="36" y="12"/>
                </a:cxn>
                <a:cxn ang="0">
                  <a:pos x="33" y="10"/>
                </a:cxn>
                <a:cxn ang="0">
                  <a:pos x="28" y="8"/>
                </a:cxn>
                <a:cxn ang="0">
                  <a:pos x="26" y="8"/>
                </a:cxn>
                <a:cxn ang="0">
                  <a:pos x="19" y="10"/>
                </a:cxn>
                <a:cxn ang="0">
                  <a:pos x="15" y="12"/>
                </a:cxn>
                <a:cxn ang="0">
                  <a:pos x="13" y="15"/>
                </a:cxn>
                <a:cxn ang="0">
                  <a:pos x="11" y="18"/>
                </a:cxn>
                <a:cxn ang="0">
                  <a:pos x="11" y="51"/>
                </a:cxn>
                <a:cxn ang="0">
                  <a:pos x="0" y="51"/>
                </a:cxn>
                <a:cxn ang="0">
                  <a:pos x="0" y="1"/>
                </a:cxn>
                <a:cxn ang="0">
                  <a:pos x="11" y="1"/>
                </a:cxn>
                <a:cxn ang="0">
                  <a:pos x="11" y="9"/>
                </a:cxn>
                <a:cxn ang="0">
                  <a:pos x="15" y="5"/>
                </a:cxn>
                <a:cxn ang="0">
                  <a:pos x="19" y="2"/>
                </a:cxn>
                <a:cxn ang="0">
                  <a:pos x="25" y="1"/>
                </a:cxn>
                <a:cxn ang="0">
                  <a:pos x="30" y="0"/>
                </a:cxn>
              </a:cxnLst>
              <a:rect l="0" t="0" r="r" b="b"/>
              <a:pathLst>
                <a:path w="84" h="51">
                  <a:moveTo>
                    <a:pt x="30" y="0"/>
                  </a:moveTo>
                  <a:lnTo>
                    <a:pt x="36" y="1"/>
                  </a:lnTo>
                  <a:lnTo>
                    <a:pt x="41" y="2"/>
                  </a:lnTo>
                  <a:lnTo>
                    <a:pt x="45" y="6"/>
                  </a:lnTo>
                  <a:lnTo>
                    <a:pt x="47" y="9"/>
                  </a:lnTo>
                  <a:lnTo>
                    <a:pt x="50" y="5"/>
                  </a:lnTo>
                  <a:lnTo>
                    <a:pt x="55" y="2"/>
                  </a:lnTo>
                  <a:lnTo>
                    <a:pt x="60" y="0"/>
                  </a:lnTo>
                  <a:lnTo>
                    <a:pt x="70" y="0"/>
                  </a:lnTo>
                  <a:lnTo>
                    <a:pt x="77" y="2"/>
                  </a:lnTo>
                  <a:lnTo>
                    <a:pt x="82" y="6"/>
                  </a:lnTo>
                  <a:lnTo>
                    <a:pt x="83" y="9"/>
                  </a:lnTo>
                  <a:lnTo>
                    <a:pt x="84" y="13"/>
                  </a:lnTo>
                  <a:lnTo>
                    <a:pt x="84" y="51"/>
                  </a:lnTo>
                  <a:lnTo>
                    <a:pt x="73" y="51"/>
                  </a:lnTo>
                  <a:lnTo>
                    <a:pt x="73" y="14"/>
                  </a:lnTo>
                  <a:lnTo>
                    <a:pt x="72" y="13"/>
                  </a:lnTo>
                  <a:lnTo>
                    <a:pt x="72" y="11"/>
                  </a:lnTo>
                  <a:lnTo>
                    <a:pt x="71" y="10"/>
                  </a:lnTo>
                  <a:lnTo>
                    <a:pt x="68" y="9"/>
                  </a:lnTo>
                  <a:lnTo>
                    <a:pt x="67" y="8"/>
                  </a:lnTo>
                  <a:lnTo>
                    <a:pt x="62" y="8"/>
                  </a:lnTo>
                  <a:lnTo>
                    <a:pt x="58" y="9"/>
                  </a:lnTo>
                  <a:lnTo>
                    <a:pt x="51" y="11"/>
                  </a:lnTo>
                  <a:lnTo>
                    <a:pt x="50" y="13"/>
                  </a:lnTo>
                  <a:lnTo>
                    <a:pt x="48" y="19"/>
                  </a:lnTo>
                  <a:lnTo>
                    <a:pt x="48" y="51"/>
                  </a:lnTo>
                  <a:lnTo>
                    <a:pt x="37" y="51"/>
                  </a:lnTo>
                  <a:lnTo>
                    <a:pt x="37" y="16"/>
                  </a:lnTo>
                  <a:lnTo>
                    <a:pt x="36" y="14"/>
                  </a:lnTo>
                  <a:lnTo>
                    <a:pt x="36" y="12"/>
                  </a:lnTo>
                  <a:lnTo>
                    <a:pt x="33" y="10"/>
                  </a:lnTo>
                  <a:lnTo>
                    <a:pt x="28" y="8"/>
                  </a:lnTo>
                  <a:lnTo>
                    <a:pt x="26" y="8"/>
                  </a:lnTo>
                  <a:lnTo>
                    <a:pt x="19" y="10"/>
                  </a:lnTo>
                  <a:lnTo>
                    <a:pt x="15" y="12"/>
                  </a:lnTo>
                  <a:lnTo>
                    <a:pt x="13" y="15"/>
                  </a:lnTo>
                  <a:lnTo>
                    <a:pt x="11" y="18"/>
                  </a:lnTo>
                  <a:lnTo>
                    <a:pt x="11" y="51"/>
                  </a:lnTo>
                  <a:lnTo>
                    <a:pt x="0" y="51"/>
                  </a:lnTo>
                  <a:lnTo>
                    <a:pt x="0" y="1"/>
                  </a:lnTo>
                  <a:lnTo>
                    <a:pt x="11" y="1"/>
                  </a:lnTo>
                  <a:lnTo>
                    <a:pt x="11" y="9"/>
                  </a:lnTo>
                  <a:lnTo>
                    <a:pt x="15" y="5"/>
                  </a:lnTo>
                  <a:lnTo>
                    <a:pt x="19" y="2"/>
                  </a:lnTo>
                  <a:lnTo>
                    <a:pt x="25" y="1"/>
                  </a:lnTo>
                  <a:lnTo>
                    <a:pt x="3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328"/>
            <p:cNvSpPr>
              <a:spLocks noEditPoints="1"/>
            </p:cNvSpPr>
            <p:nvPr/>
          </p:nvSpPr>
          <p:spPr bwMode="auto">
            <a:xfrm>
              <a:off x="2006" y="1266"/>
              <a:ext cx="56" cy="52"/>
            </a:xfrm>
            <a:custGeom>
              <a:avLst/>
              <a:gdLst/>
              <a:ahLst/>
              <a:cxnLst>
                <a:cxn ang="0">
                  <a:pos x="24" y="8"/>
                </a:cxn>
                <a:cxn ang="0">
                  <a:pos x="20" y="9"/>
                </a:cxn>
                <a:cxn ang="0">
                  <a:pos x="16" y="11"/>
                </a:cxn>
                <a:cxn ang="0">
                  <a:pos x="15" y="13"/>
                </a:cxn>
                <a:cxn ang="0">
                  <a:pos x="13" y="15"/>
                </a:cxn>
                <a:cxn ang="0">
                  <a:pos x="13" y="17"/>
                </a:cxn>
                <a:cxn ang="0">
                  <a:pos x="11" y="20"/>
                </a:cxn>
                <a:cxn ang="0">
                  <a:pos x="45" y="20"/>
                </a:cxn>
                <a:cxn ang="0">
                  <a:pos x="45" y="17"/>
                </a:cxn>
                <a:cxn ang="0">
                  <a:pos x="44" y="15"/>
                </a:cxn>
                <a:cxn ang="0">
                  <a:pos x="44" y="13"/>
                </a:cxn>
                <a:cxn ang="0">
                  <a:pos x="42" y="12"/>
                </a:cxn>
                <a:cxn ang="0">
                  <a:pos x="39" y="10"/>
                </a:cxn>
                <a:cxn ang="0">
                  <a:pos x="36" y="9"/>
                </a:cxn>
                <a:cxn ang="0">
                  <a:pos x="33" y="8"/>
                </a:cxn>
                <a:cxn ang="0">
                  <a:pos x="24" y="8"/>
                </a:cxn>
                <a:cxn ang="0">
                  <a:pos x="28" y="0"/>
                </a:cxn>
                <a:cxn ang="0">
                  <a:pos x="39" y="2"/>
                </a:cxn>
                <a:cxn ang="0">
                  <a:pos x="49" y="7"/>
                </a:cxn>
                <a:cxn ang="0">
                  <a:pos x="54" y="12"/>
                </a:cxn>
                <a:cxn ang="0">
                  <a:pos x="56" y="18"/>
                </a:cxn>
                <a:cxn ang="0">
                  <a:pos x="56" y="28"/>
                </a:cxn>
                <a:cxn ang="0">
                  <a:pos x="11" y="28"/>
                </a:cxn>
                <a:cxn ang="0">
                  <a:pos x="13" y="33"/>
                </a:cxn>
                <a:cxn ang="0">
                  <a:pos x="15" y="37"/>
                </a:cxn>
                <a:cxn ang="0">
                  <a:pos x="18" y="40"/>
                </a:cxn>
                <a:cxn ang="0">
                  <a:pos x="20" y="42"/>
                </a:cxn>
                <a:cxn ang="0">
                  <a:pos x="22" y="43"/>
                </a:cxn>
                <a:cxn ang="0">
                  <a:pos x="26" y="44"/>
                </a:cxn>
                <a:cxn ang="0">
                  <a:pos x="30" y="44"/>
                </a:cxn>
                <a:cxn ang="0">
                  <a:pos x="36" y="43"/>
                </a:cxn>
                <a:cxn ang="0">
                  <a:pos x="39" y="42"/>
                </a:cxn>
                <a:cxn ang="0">
                  <a:pos x="42" y="41"/>
                </a:cxn>
                <a:cxn ang="0">
                  <a:pos x="44" y="39"/>
                </a:cxn>
                <a:cxn ang="0">
                  <a:pos x="45" y="36"/>
                </a:cxn>
                <a:cxn ang="0">
                  <a:pos x="56" y="37"/>
                </a:cxn>
                <a:cxn ang="0">
                  <a:pos x="52" y="45"/>
                </a:cxn>
                <a:cxn ang="0">
                  <a:pos x="47" y="48"/>
                </a:cxn>
                <a:cxn ang="0">
                  <a:pos x="43" y="50"/>
                </a:cxn>
                <a:cxn ang="0">
                  <a:pos x="39" y="51"/>
                </a:cxn>
                <a:cxn ang="0">
                  <a:pos x="35" y="52"/>
                </a:cxn>
                <a:cxn ang="0">
                  <a:pos x="30" y="52"/>
                </a:cxn>
                <a:cxn ang="0">
                  <a:pos x="18" y="50"/>
                </a:cxn>
                <a:cxn ang="0">
                  <a:pos x="8" y="45"/>
                </a:cxn>
                <a:cxn ang="0">
                  <a:pos x="3" y="37"/>
                </a:cxn>
                <a:cxn ang="0">
                  <a:pos x="0" y="26"/>
                </a:cxn>
                <a:cxn ang="0">
                  <a:pos x="3" y="15"/>
                </a:cxn>
                <a:cxn ang="0">
                  <a:pos x="8" y="7"/>
                </a:cxn>
                <a:cxn ang="0">
                  <a:pos x="18" y="2"/>
                </a:cxn>
                <a:cxn ang="0">
                  <a:pos x="28" y="0"/>
                </a:cxn>
              </a:cxnLst>
              <a:rect l="0" t="0" r="r" b="b"/>
              <a:pathLst>
                <a:path w="56" h="52">
                  <a:moveTo>
                    <a:pt x="24" y="8"/>
                  </a:moveTo>
                  <a:lnTo>
                    <a:pt x="20" y="9"/>
                  </a:lnTo>
                  <a:lnTo>
                    <a:pt x="16" y="11"/>
                  </a:lnTo>
                  <a:lnTo>
                    <a:pt x="15" y="13"/>
                  </a:lnTo>
                  <a:lnTo>
                    <a:pt x="13" y="15"/>
                  </a:lnTo>
                  <a:lnTo>
                    <a:pt x="13" y="17"/>
                  </a:lnTo>
                  <a:lnTo>
                    <a:pt x="11" y="20"/>
                  </a:lnTo>
                  <a:lnTo>
                    <a:pt x="45" y="20"/>
                  </a:lnTo>
                  <a:lnTo>
                    <a:pt x="45" y="17"/>
                  </a:lnTo>
                  <a:lnTo>
                    <a:pt x="44" y="15"/>
                  </a:lnTo>
                  <a:lnTo>
                    <a:pt x="44" y="13"/>
                  </a:lnTo>
                  <a:lnTo>
                    <a:pt x="42" y="12"/>
                  </a:lnTo>
                  <a:lnTo>
                    <a:pt x="39" y="10"/>
                  </a:lnTo>
                  <a:lnTo>
                    <a:pt x="36" y="9"/>
                  </a:lnTo>
                  <a:lnTo>
                    <a:pt x="33" y="8"/>
                  </a:lnTo>
                  <a:lnTo>
                    <a:pt x="24" y="8"/>
                  </a:lnTo>
                  <a:close/>
                  <a:moveTo>
                    <a:pt x="28" y="0"/>
                  </a:moveTo>
                  <a:lnTo>
                    <a:pt x="39" y="2"/>
                  </a:lnTo>
                  <a:lnTo>
                    <a:pt x="49" y="7"/>
                  </a:lnTo>
                  <a:lnTo>
                    <a:pt x="54" y="12"/>
                  </a:lnTo>
                  <a:lnTo>
                    <a:pt x="56" y="18"/>
                  </a:lnTo>
                  <a:lnTo>
                    <a:pt x="56" y="28"/>
                  </a:lnTo>
                  <a:lnTo>
                    <a:pt x="11" y="28"/>
                  </a:lnTo>
                  <a:lnTo>
                    <a:pt x="13" y="33"/>
                  </a:lnTo>
                  <a:lnTo>
                    <a:pt x="15" y="37"/>
                  </a:lnTo>
                  <a:lnTo>
                    <a:pt x="18" y="40"/>
                  </a:lnTo>
                  <a:lnTo>
                    <a:pt x="20" y="42"/>
                  </a:lnTo>
                  <a:lnTo>
                    <a:pt x="22" y="43"/>
                  </a:lnTo>
                  <a:lnTo>
                    <a:pt x="26" y="44"/>
                  </a:lnTo>
                  <a:lnTo>
                    <a:pt x="30" y="44"/>
                  </a:lnTo>
                  <a:lnTo>
                    <a:pt x="36" y="43"/>
                  </a:lnTo>
                  <a:lnTo>
                    <a:pt x="39" y="42"/>
                  </a:lnTo>
                  <a:lnTo>
                    <a:pt x="42" y="41"/>
                  </a:lnTo>
                  <a:lnTo>
                    <a:pt x="44" y="39"/>
                  </a:lnTo>
                  <a:lnTo>
                    <a:pt x="45" y="36"/>
                  </a:lnTo>
                  <a:lnTo>
                    <a:pt x="56" y="37"/>
                  </a:lnTo>
                  <a:lnTo>
                    <a:pt x="52" y="45"/>
                  </a:lnTo>
                  <a:lnTo>
                    <a:pt x="47" y="48"/>
                  </a:lnTo>
                  <a:lnTo>
                    <a:pt x="43" y="50"/>
                  </a:lnTo>
                  <a:lnTo>
                    <a:pt x="39" y="51"/>
                  </a:lnTo>
                  <a:lnTo>
                    <a:pt x="35" y="52"/>
                  </a:lnTo>
                  <a:lnTo>
                    <a:pt x="30" y="52"/>
                  </a:lnTo>
                  <a:lnTo>
                    <a:pt x="18" y="50"/>
                  </a:lnTo>
                  <a:lnTo>
                    <a:pt x="8" y="45"/>
                  </a:lnTo>
                  <a:lnTo>
                    <a:pt x="3" y="37"/>
                  </a:lnTo>
                  <a:lnTo>
                    <a:pt x="0" y="26"/>
                  </a:lnTo>
                  <a:lnTo>
                    <a:pt x="3" y="15"/>
                  </a:lnTo>
                  <a:lnTo>
                    <a:pt x="8" y="7"/>
                  </a:lnTo>
                  <a:lnTo>
                    <a:pt x="18"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329"/>
            <p:cNvSpPr>
              <a:spLocks/>
            </p:cNvSpPr>
            <p:nvPr/>
          </p:nvSpPr>
          <p:spPr bwMode="auto">
            <a:xfrm>
              <a:off x="2076" y="1266"/>
              <a:ext cx="47" cy="51"/>
            </a:xfrm>
            <a:custGeom>
              <a:avLst/>
              <a:gdLst/>
              <a:ahLst/>
              <a:cxnLst>
                <a:cxn ang="0">
                  <a:pos x="23" y="0"/>
                </a:cxn>
                <a:cxn ang="0">
                  <a:pos x="31" y="0"/>
                </a:cxn>
                <a:cxn ang="0">
                  <a:pos x="35" y="1"/>
                </a:cxn>
                <a:cxn ang="0">
                  <a:pos x="42" y="4"/>
                </a:cxn>
                <a:cxn ang="0">
                  <a:pos x="44" y="6"/>
                </a:cxn>
                <a:cxn ang="0">
                  <a:pos x="46" y="9"/>
                </a:cxn>
                <a:cxn ang="0">
                  <a:pos x="47" y="12"/>
                </a:cxn>
                <a:cxn ang="0">
                  <a:pos x="47" y="51"/>
                </a:cxn>
                <a:cxn ang="0">
                  <a:pos x="36" y="51"/>
                </a:cxn>
                <a:cxn ang="0">
                  <a:pos x="36" y="15"/>
                </a:cxn>
                <a:cxn ang="0">
                  <a:pos x="35" y="14"/>
                </a:cxn>
                <a:cxn ang="0">
                  <a:pos x="35" y="12"/>
                </a:cxn>
                <a:cxn ang="0">
                  <a:pos x="34" y="10"/>
                </a:cxn>
                <a:cxn ang="0">
                  <a:pos x="31" y="9"/>
                </a:cxn>
                <a:cxn ang="0">
                  <a:pos x="30" y="8"/>
                </a:cxn>
                <a:cxn ang="0">
                  <a:pos x="22" y="8"/>
                </a:cxn>
                <a:cxn ang="0">
                  <a:pos x="18" y="9"/>
                </a:cxn>
                <a:cxn ang="0">
                  <a:pos x="14" y="11"/>
                </a:cxn>
                <a:cxn ang="0">
                  <a:pos x="13" y="13"/>
                </a:cxn>
                <a:cxn ang="0">
                  <a:pos x="12" y="16"/>
                </a:cxn>
                <a:cxn ang="0">
                  <a:pos x="12" y="20"/>
                </a:cxn>
                <a:cxn ang="0">
                  <a:pos x="11" y="24"/>
                </a:cxn>
                <a:cxn ang="0">
                  <a:pos x="11" y="51"/>
                </a:cxn>
                <a:cxn ang="0">
                  <a:pos x="0" y="51"/>
                </a:cxn>
                <a:cxn ang="0">
                  <a:pos x="0" y="1"/>
                </a:cxn>
                <a:cxn ang="0">
                  <a:pos x="11" y="1"/>
                </a:cxn>
                <a:cxn ang="0">
                  <a:pos x="11" y="8"/>
                </a:cxn>
                <a:cxn ang="0">
                  <a:pos x="18" y="2"/>
                </a:cxn>
                <a:cxn ang="0">
                  <a:pos x="23" y="0"/>
                </a:cxn>
              </a:cxnLst>
              <a:rect l="0" t="0" r="r" b="b"/>
              <a:pathLst>
                <a:path w="47" h="51">
                  <a:moveTo>
                    <a:pt x="23" y="0"/>
                  </a:moveTo>
                  <a:lnTo>
                    <a:pt x="31" y="0"/>
                  </a:lnTo>
                  <a:lnTo>
                    <a:pt x="35" y="1"/>
                  </a:lnTo>
                  <a:lnTo>
                    <a:pt x="42" y="4"/>
                  </a:lnTo>
                  <a:lnTo>
                    <a:pt x="44" y="6"/>
                  </a:lnTo>
                  <a:lnTo>
                    <a:pt x="46" y="9"/>
                  </a:lnTo>
                  <a:lnTo>
                    <a:pt x="47" y="12"/>
                  </a:lnTo>
                  <a:lnTo>
                    <a:pt x="47" y="51"/>
                  </a:lnTo>
                  <a:lnTo>
                    <a:pt x="36" y="51"/>
                  </a:lnTo>
                  <a:lnTo>
                    <a:pt x="36" y="15"/>
                  </a:lnTo>
                  <a:lnTo>
                    <a:pt x="35" y="14"/>
                  </a:lnTo>
                  <a:lnTo>
                    <a:pt x="35" y="12"/>
                  </a:lnTo>
                  <a:lnTo>
                    <a:pt x="34" y="10"/>
                  </a:lnTo>
                  <a:lnTo>
                    <a:pt x="31" y="9"/>
                  </a:lnTo>
                  <a:lnTo>
                    <a:pt x="30" y="8"/>
                  </a:lnTo>
                  <a:lnTo>
                    <a:pt x="22" y="8"/>
                  </a:lnTo>
                  <a:lnTo>
                    <a:pt x="18" y="9"/>
                  </a:lnTo>
                  <a:lnTo>
                    <a:pt x="14" y="11"/>
                  </a:lnTo>
                  <a:lnTo>
                    <a:pt x="13" y="13"/>
                  </a:lnTo>
                  <a:lnTo>
                    <a:pt x="12" y="16"/>
                  </a:lnTo>
                  <a:lnTo>
                    <a:pt x="12" y="20"/>
                  </a:lnTo>
                  <a:lnTo>
                    <a:pt x="11" y="24"/>
                  </a:lnTo>
                  <a:lnTo>
                    <a:pt x="11" y="51"/>
                  </a:lnTo>
                  <a:lnTo>
                    <a:pt x="0" y="51"/>
                  </a:lnTo>
                  <a:lnTo>
                    <a:pt x="0" y="1"/>
                  </a:lnTo>
                  <a:lnTo>
                    <a:pt x="11" y="1"/>
                  </a:lnTo>
                  <a:lnTo>
                    <a:pt x="11" y="8"/>
                  </a:lnTo>
                  <a:lnTo>
                    <a:pt x="18" y="2"/>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330"/>
            <p:cNvSpPr>
              <a:spLocks/>
            </p:cNvSpPr>
            <p:nvPr/>
          </p:nvSpPr>
          <p:spPr bwMode="auto">
            <a:xfrm>
              <a:off x="2134" y="1250"/>
              <a:ext cx="31" cy="68"/>
            </a:xfrm>
            <a:custGeom>
              <a:avLst/>
              <a:gdLst/>
              <a:ahLst/>
              <a:cxnLst>
                <a:cxn ang="0">
                  <a:pos x="18" y="0"/>
                </a:cxn>
                <a:cxn ang="0">
                  <a:pos x="18" y="17"/>
                </a:cxn>
                <a:cxn ang="0">
                  <a:pos x="29" y="17"/>
                </a:cxn>
                <a:cxn ang="0">
                  <a:pos x="29" y="25"/>
                </a:cxn>
                <a:cxn ang="0">
                  <a:pos x="18" y="25"/>
                </a:cxn>
                <a:cxn ang="0">
                  <a:pos x="18" y="58"/>
                </a:cxn>
                <a:cxn ang="0">
                  <a:pos x="20" y="59"/>
                </a:cxn>
                <a:cxn ang="0">
                  <a:pos x="22" y="59"/>
                </a:cxn>
                <a:cxn ang="0">
                  <a:pos x="22" y="60"/>
                </a:cxn>
                <a:cxn ang="0">
                  <a:pos x="29" y="60"/>
                </a:cxn>
                <a:cxn ang="0">
                  <a:pos x="31" y="68"/>
                </a:cxn>
                <a:cxn ang="0">
                  <a:pos x="16" y="68"/>
                </a:cxn>
                <a:cxn ang="0">
                  <a:pos x="14" y="67"/>
                </a:cxn>
                <a:cxn ang="0">
                  <a:pos x="12" y="66"/>
                </a:cxn>
                <a:cxn ang="0">
                  <a:pos x="11" y="64"/>
                </a:cxn>
                <a:cxn ang="0">
                  <a:pos x="9" y="63"/>
                </a:cxn>
                <a:cxn ang="0">
                  <a:pos x="9" y="61"/>
                </a:cxn>
                <a:cxn ang="0">
                  <a:pos x="7" y="57"/>
                </a:cxn>
                <a:cxn ang="0">
                  <a:pos x="7" y="25"/>
                </a:cxn>
                <a:cxn ang="0">
                  <a:pos x="0" y="25"/>
                </a:cxn>
                <a:cxn ang="0">
                  <a:pos x="0" y="17"/>
                </a:cxn>
                <a:cxn ang="0">
                  <a:pos x="7" y="17"/>
                </a:cxn>
                <a:cxn ang="0">
                  <a:pos x="7" y="5"/>
                </a:cxn>
                <a:cxn ang="0">
                  <a:pos x="18" y="0"/>
                </a:cxn>
              </a:cxnLst>
              <a:rect l="0" t="0" r="r" b="b"/>
              <a:pathLst>
                <a:path w="31" h="68">
                  <a:moveTo>
                    <a:pt x="18" y="0"/>
                  </a:moveTo>
                  <a:lnTo>
                    <a:pt x="18" y="17"/>
                  </a:lnTo>
                  <a:lnTo>
                    <a:pt x="29" y="17"/>
                  </a:lnTo>
                  <a:lnTo>
                    <a:pt x="29" y="25"/>
                  </a:lnTo>
                  <a:lnTo>
                    <a:pt x="18" y="25"/>
                  </a:lnTo>
                  <a:lnTo>
                    <a:pt x="18" y="58"/>
                  </a:lnTo>
                  <a:lnTo>
                    <a:pt x="20" y="59"/>
                  </a:lnTo>
                  <a:lnTo>
                    <a:pt x="22" y="59"/>
                  </a:lnTo>
                  <a:lnTo>
                    <a:pt x="22" y="60"/>
                  </a:lnTo>
                  <a:lnTo>
                    <a:pt x="29" y="60"/>
                  </a:lnTo>
                  <a:lnTo>
                    <a:pt x="31" y="68"/>
                  </a:lnTo>
                  <a:lnTo>
                    <a:pt x="16" y="68"/>
                  </a:lnTo>
                  <a:lnTo>
                    <a:pt x="14" y="67"/>
                  </a:lnTo>
                  <a:lnTo>
                    <a:pt x="12" y="66"/>
                  </a:lnTo>
                  <a:lnTo>
                    <a:pt x="11" y="64"/>
                  </a:lnTo>
                  <a:lnTo>
                    <a:pt x="9" y="63"/>
                  </a:lnTo>
                  <a:lnTo>
                    <a:pt x="9" y="61"/>
                  </a:lnTo>
                  <a:lnTo>
                    <a:pt x="7" y="57"/>
                  </a:lnTo>
                  <a:lnTo>
                    <a:pt x="7" y="25"/>
                  </a:lnTo>
                  <a:lnTo>
                    <a:pt x="0" y="25"/>
                  </a:lnTo>
                  <a:lnTo>
                    <a:pt x="0" y="17"/>
                  </a:lnTo>
                  <a:lnTo>
                    <a:pt x="7" y="17"/>
                  </a:lnTo>
                  <a:lnTo>
                    <a:pt x="7" y="5"/>
                  </a:lnTo>
                  <a:lnTo>
                    <a:pt x="1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Rectangle 331"/>
            <p:cNvSpPr>
              <a:spLocks noChangeArrowheads="1"/>
            </p:cNvSpPr>
            <p:nvPr/>
          </p:nvSpPr>
          <p:spPr bwMode="auto">
            <a:xfrm>
              <a:off x="1273" y="1265"/>
              <a:ext cx="40" cy="33"/>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337"/>
            <p:cNvSpPr>
              <a:spLocks/>
            </p:cNvSpPr>
            <p:nvPr/>
          </p:nvSpPr>
          <p:spPr bwMode="auto">
            <a:xfrm>
              <a:off x="3936" y="3759"/>
              <a:ext cx="65" cy="71"/>
            </a:xfrm>
            <a:custGeom>
              <a:avLst/>
              <a:gdLst/>
              <a:ahLst/>
              <a:cxnLst>
                <a:cxn ang="0">
                  <a:pos x="39" y="0"/>
                </a:cxn>
                <a:cxn ang="0">
                  <a:pos x="48" y="3"/>
                </a:cxn>
                <a:cxn ang="0">
                  <a:pos x="59" y="10"/>
                </a:cxn>
                <a:cxn ang="0">
                  <a:pos x="63" y="17"/>
                </a:cxn>
                <a:cxn ang="0">
                  <a:pos x="52" y="21"/>
                </a:cxn>
                <a:cxn ang="0">
                  <a:pos x="51" y="15"/>
                </a:cxn>
                <a:cxn ang="0">
                  <a:pos x="41" y="9"/>
                </a:cxn>
                <a:cxn ang="0">
                  <a:pos x="28" y="8"/>
                </a:cxn>
                <a:cxn ang="0">
                  <a:pos x="19" y="11"/>
                </a:cxn>
                <a:cxn ang="0">
                  <a:pos x="14" y="21"/>
                </a:cxn>
                <a:cxn ang="0">
                  <a:pos x="20" y="25"/>
                </a:cxn>
                <a:cxn ang="0">
                  <a:pos x="28" y="28"/>
                </a:cxn>
                <a:cxn ang="0">
                  <a:pos x="45" y="31"/>
                </a:cxn>
                <a:cxn ang="0">
                  <a:pos x="56" y="36"/>
                </a:cxn>
                <a:cxn ang="0">
                  <a:pos x="62" y="41"/>
                </a:cxn>
                <a:cxn ang="0">
                  <a:pos x="65" y="50"/>
                </a:cxn>
                <a:cxn ang="0">
                  <a:pos x="64" y="58"/>
                </a:cxn>
                <a:cxn ang="0">
                  <a:pos x="54" y="67"/>
                </a:cxn>
                <a:cxn ang="0">
                  <a:pos x="46" y="70"/>
                </a:cxn>
                <a:cxn ang="0">
                  <a:pos x="25" y="71"/>
                </a:cxn>
                <a:cxn ang="0">
                  <a:pos x="11" y="66"/>
                </a:cxn>
                <a:cxn ang="0">
                  <a:pos x="0" y="51"/>
                </a:cxn>
                <a:cxn ang="0">
                  <a:pos x="11" y="46"/>
                </a:cxn>
                <a:cxn ang="0">
                  <a:pos x="12" y="53"/>
                </a:cxn>
                <a:cxn ang="0">
                  <a:pos x="17" y="58"/>
                </a:cxn>
                <a:cxn ang="0">
                  <a:pos x="28" y="62"/>
                </a:cxn>
                <a:cxn ang="0">
                  <a:pos x="45" y="61"/>
                </a:cxn>
                <a:cxn ang="0">
                  <a:pos x="51" y="59"/>
                </a:cxn>
                <a:cxn ang="0">
                  <a:pos x="54" y="51"/>
                </a:cxn>
                <a:cxn ang="0">
                  <a:pos x="51" y="44"/>
                </a:cxn>
                <a:cxn ang="0">
                  <a:pos x="45" y="42"/>
                </a:cxn>
                <a:cxn ang="0">
                  <a:pos x="36" y="39"/>
                </a:cxn>
                <a:cxn ang="0">
                  <a:pos x="18" y="35"/>
                </a:cxn>
                <a:cxn ang="0">
                  <a:pos x="6" y="28"/>
                </a:cxn>
                <a:cxn ang="0">
                  <a:pos x="3" y="19"/>
                </a:cxn>
                <a:cxn ang="0">
                  <a:pos x="5" y="12"/>
                </a:cxn>
                <a:cxn ang="0">
                  <a:pos x="17" y="2"/>
                </a:cxn>
              </a:cxnLst>
              <a:rect l="0" t="0" r="r" b="b"/>
              <a:pathLst>
                <a:path w="65" h="71">
                  <a:moveTo>
                    <a:pt x="26" y="0"/>
                  </a:moveTo>
                  <a:lnTo>
                    <a:pt x="39" y="0"/>
                  </a:lnTo>
                  <a:lnTo>
                    <a:pt x="44" y="1"/>
                  </a:lnTo>
                  <a:lnTo>
                    <a:pt x="48" y="3"/>
                  </a:lnTo>
                  <a:lnTo>
                    <a:pt x="52" y="4"/>
                  </a:lnTo>
                  <a:lnTo>
                    <a:pt x="59" y="10"/>
                  </a:lnTo>
                  <a:lnTo>
                    <a:pt x="62" y="13"/>
                  </a:lnTo>
                  <a:lnTo>
                    <a:pt x="63" y="17"/>
                  </a:lnTo>
                  <a:lnTo>
                    <a:pt x="63" y="21"/>
                  </a:lnTo>
                  <a:lnTo>
                    <a:pt x="52" y="21"/>
                  </a:lnTo>
                  <a:lnTo>
                    <a:pt x="52" y="18"/>
                  </a:lnTo>
                  <a:lnTo>
                    <a:pt x="51" y="15"/>
                  </a:lnTo>
                  <a:lnTo>
                    <a:pt x="46" y="11"/>
                  </a:lnTo>
                  <a:lnTo>
                    <a:pt x="41" y="9"/>
                  </a:lnTo>
                  <a:lnTo>
                    <a:pt x="37" y="8"/>
                  </a:lnTo>
                  <a:lnTo>
                    <a:pt x="28" y="8"/>
                  </a:lnTo>
                  <a:lnTo>
                    <a:pt x="24" y="9"/>
                  </a:lnTo>
                  <a:lnTo>
                    <a:pt x="19" y="11"/>
                  </a:lnTo>
                  <a:lnTo>
                    <a:pt x="14" y="15"/>
                  </a:lnTo>
                  <a:lnTo>
                    <a:pt x="14" y="21"/>
                  </a:lnTo>
                  <a:lnTo>
                    <a:pt x="16" y="23"/>
                  </a:lnTo>
                  <a:lnTo>
                    <a:pt x="20" y="25"/>
                  </a:lnTo>
                  <a:lnTo>
                    <a:pt x="23" y="27"/>
                  </a:lnTo>
                  <a:lnTo>
                    <a:pt x="28" y="28"/>
                  </a:lnTo>
                  <a:lnTo>
                    <a:pt x="40" y="30"/>
                  </a:lnTo>
                  <a:lnTo>
                    <a:pt x="45" y="31"/>
                  </a:lnTo>
                  <a:lnTo>
                    <a:pt x="48" y="33"/>
                  </a:lnTo>
                  <a:lnTo>
                    <a:pt x="56" y="36"/>
                  </a:lnTo>
                  <a:lnTo>
                    <a:pt x="59" y="38"/>
                  </a:lnTo>
                  <a:lnTo>
                    <a:pt x="62" y="41"/>
                  </a:lnTo>
                  <a:lnTo>
                    <a:pt x="64" y="45"/>
                  </a:lnTo>
                  <a:lnTo>
                    <a:pt x="65" y="50"/>
                  </a:lnTo>
                  <a:lnTo>
                    <a:pt x="65" y="54"/>
                  </a:lnTo>
                  <a:lnTo>
                    <a:pt x="64" y="58"/>
                  </a:lnTo>
                  <a:lnTo>
                    <a:pt x="62" y="61"/>
                  </a:lnTo>
                  <a:lnTo>
                    <a:pt x="54" y="67"/>
                  </a:lnTo>
                  <a:lnTo>
                    <a:pt x="51" y="68"/>
                  </a:lnTo>
                  <a:lnTo>
                    <a:pt x="46" y="70"/>
                  </a:lnTo>
                  <a:lnTo>
                    <a:pt x="41" y="71"/>
                  </a:lnTo>
                  <a:lnTo>
                    <a:pt x="25" y="71"/>
                  </a:lnTo>
                  <a:lnTo>
                    <a:pt x="20" y="70"/>
                  </a:lnTo>
                  <a:lnTo>
                    <a:pt x="11" y="66"/>
                  </a:lnTo>
                  <a:lnTo>
                    <a:pt x="7" y="63"/>
                  </a:lnTo>
                  <a:lnTo>
                    <a:pt x="0" y="51"/>
                  </a:lnTo>
                  <a:lnTo>
                    <a:pt x="0" y="46"/>
                  </a:lnTo>
                  <a:lnTo>
                    <a:pt x="11" y="46"/>
                  </a:lnTo>
                  <a:lnTo>
                    <a:pt x="11" y="50"/>
                  </a:lnTo>
                  <a:lnTo>
                    <a:pt x="12" y="53"/>
                  </a:lnTo>
                  <a:lnTo>
                    <a:pt x="14" y="55"/>
                  </a:lnTo>
                  <a:lnTo>
                    <a:pt x="17" y="58"/>
                  </a:lnTo>
                  <a:lnTo>
                    <a:pt x="22" y="61"/>
                  </a:lnTo>
                  <a:lnTo>
                    <a:pt x="28" y="62"/>
                  </a:lnTo>
                  <a:lnTo>
                    <a:pt x="35" y="63"/>
                  </a:lnTo>
                  <a:lnTo>
                    <a:pt x="45" y="61"/>
                  </a:lnTo>
                  <a:lnTo>
                    <a:pt x="48" y="60"/>
                  </a:lnTo>
                  <a:lnTo>
                    <a:pt x="51" y="59"/>
                  </a:lnTo>
                  <a:lnTo>
                    <a:pt x="52" y="57"/>
                  </a:lnTo>
                  <a:lnTo>
                    <a:pt x="54" y="51"/>
                  </a:lnTo>
                  <a:lnTo>
                    <a:pt x="53" y="48"/>
                  </a:lnTo>
                  <a:lnTo>
                    <a:pt x="51" y="44"/>
                  </a:lnTo>
                  <a:lnTo>
                    <a:pt x="48" y="43"/>
                  </a:lnTo>
                  <a:lnTo>
                    <a:pt x="45" y="42"/>
                  </a:lnTo>
                  <a:lnTo>
                    <a:pt x="40" y="40"/>
                  </a:lnTo>
                  <a:lnTo>
                    <a:pt x="36" y="39"/>
                  </a:lnTo>
                  <a:lnTo>
                    <a:pt x="22" y="36"/>
                  </a:lnTo>
                  <a:lnTo>
                    <a:pt x="18" y="35"/>
                  </a:lnTo>
                  <a:lnTo>
                    <a:pt x="16" y="34"/>
                  </a:lnTo>
                  <a:lnTo>
                    <a:pt x="6" y="28"/>
                  </a:lnTo>
                  <a:lnTo>
                    <a:pt x="5" y="23"/>
                  </a:lnTo>
                  <a:lnTo>
                    <a:pt x="3" y="19"/>
                  </a:lnTo>
                  <a:lnTo>
                    <a:pt x="3" y="15"/>
                  </a:lnTo>
                  <a:lnTo>
                    <a:pt x="5" y="12"/>
                  </a:lnTo>
                  <a:lnTo>
                    <a:pt x="9" y="6"/>
                  </a:lnTo>
                  <a:lnTo>
                    <a:pt x="17" y="2"/>
                  </a:lnTo>
                  <a:lnTo>
                    <a:pt x="2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338"/>
            <p:cNvSpPr>
              <a:spLocks/>
            </p:cNvSpPr>
            <p:nvPr/>
          </p:nvSpPr>
          <p:spPr bwMode="auto">
            <a:xfrm>
              <a:off x="4017" y="3760"/>
              <a:ext cx="65" cy="69"/>
            </a:xfrm>
            <a:custGeom>
              <a:avLst/>
              <a:gdLst/>
              <a:ahLst/>
              <a:cxnLst>
                <a:cxn ang="0">
                  <a:pos x="0" y="0"/>
                </a:cxn>
                <a:cxn ang="0">
                  <a:pos x="12" y="0"/>
                </a:cxn>
                <a:cxn ang="0">
                  <a:pos x="54" y="53"/>
                </a:cxn>
                <a:cxn ang="0">
                  <a:pos x="54" y="0"/>
                </a:cxn>
                <a:cxn ang="0">
                  <a:pos x="65" y="0"/>
                </a:cxn>
                <a:cxn ang="0">
                  <a:pos x="65" y="69"/>
                </a:cxn>
                <a:cxn ang="0">
                  <a:pos x="53" y="69"/>
                </a:cxn>
                <a:cxn ang="0">
                  <a:pos x="11" y="16"/>
                </a:cxn>
                <a:cxn ang="0">
                  <a:pos x="11" y="69"/>
                </a:cxn>
                <a:cxn ang="0">
                  <a:pos x="0" y="69"/>
                </a:cxn>
                <a:cxn ang="0">
                  <a:pos x="0" y="0"/>
                </a:cxn>
              </a:cxnLst>
              <a:rect l="0" t="0" r="r" b="b"/>
              <a:pathLst>
                <a:path w="65" h="69">
                  <a:moveTo>
                    <a:pt x="0" y="0"/>
                  </a:moveTo>
                  <a:lnTo>
                    <a:pt x="12" y="0"/>
                  </a:lnTo>
                  <a:lnTo>
                    <a:pt x="54" y="53"/>
                  </a:lnTo>
                  <a:lnTo>
                    <a:pt x="54" y="0"/>
                  </a:lnTo>
                  <a:lnTo>
                    <a:pt x="65" y="0"/>
                  </a:lnTo>
                  <a:lnTo>
                    <a:pt x="65" y="69"/>
                  </a:lnTo>
                  <a:lnTo>
                    <a:pt x="53" y="69"/>
                  </a:lnTo>
                  <a:lnTo>
                    <a:pt x="11" y="16"/>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339"/>
            <p:cNvSpPr>
              <a:spLocks noEditPoints="1"/>
            </p:cNvSpPr>
            <p:nvPr/>
          </p:nvSpPr>
          <p:spPr bwMode="auto">
            <a:xfrm>
              <a:off x="4101" y="3760"/>
              <a:ext cx="72" cy="69"/>
            </a:xfrm>
            <a:custGeom>
              <a:avLst/>
              <a:gdLst/>
              <a:ahLst/>
              <a:cxnLst>
                <a:cxn ang="0">
                  <a:pos x="11" y="8"/>
                </a:cxn>
                <a:cxn ang="0">
                  <a:pos x="11" y="30"/>
                </a:cxn>
                <a:cxn ang="0">
                  <a:pos x="43" y="30"/>
                </a:cxn>
                <a:cxn ang="0">
                  <a:pos x="50" y="27"/>
                </a:cxn>
                <a:cxn ang="0">
                  <a:pos x="51" y="25"/>
                </a:cxn>
                <a:cxn ang="0">
                  <a:pos x="54" y="22"/>
                </a:cxn>
                <a:cxn ang="0">
                  <a:pos x="54" y="16"/>
                </a:cxn>
                <a:cxn ang="0">
                  <a:pos x="52" y="13"/>
                </a:cxn>
                <a:cxn ang="0">
                  <a:pos x="50" y="11"/>
                </a:cxn>
                <a:cxn ang="0">
                  <a:pos x="45" y="9"/>
                </a:cxn>
                <a:cxn ang="0">
                  <a:pos x="42" y="8"/>
                </a:cxn>
                <a:cxn ang="0">
                  <a:pos x="11" y="8"/>
                </a:cxn>
                <a:cxn ang="0">
                  <a:pos x="0" y="0"/>
                </a:cxn>
                <a:cxn ang="0">
                  <a:pos x="46" y="0"/>
                </a:cxn>
                <a:cxn ang="0">
                  <a:pos x="50" y="1"/>
                </a:cxn>
                <a:cxn ang="0">
                  <a:pos x="52" y="2"/>
                </a:cxn>
                <a:cxn ang="0">
                  <a:pos x="56" y="3"/>
                </a:cxn>
                <a:cxn ang="0">
                  <a:pos x="59" y="5"/>
                </a:cxn>
                <a:cxn ang="0">
                  <a:pos x="63" y="11"/>
                </a:cxn>
                <a:cxn ang="0">
                  <a:pos x="66" y="19"/>
                </a:cxn>
                <a:cxn ang="0">
                  <a:pos x="65" y="23"/>
                </a:cxn>
                <a:cxn ang="0">
                  <a:pos x="62" y="27"/>
                </a:cxn>
                <a:cxn ang="0">
                  <a:pos x="59" y="31"/>
                </a:cxn>
                <a:cxn ang="0">
                  <a:pos x="56" y="33"/>
                </a:cxn>
                <a:cxn ang="0">
                  <a:pos x="52" y="35"/>
                </a:cxn>
                <a:cxn ang="0">
                  <a:pos x="48" y="36"/>
                </a:cxn>
                <a:cxn ang="0">
                  <a:pos x="42" y="37"/>
                </a:cxn>
                <a:cxn ang="0">
                  <a:pos x="46" y="39"/>
                </a:cxn>
                <a:cxn ang="0">
                  <a:pos x="48" y="41"/>
                </a:cxn>
                <a:cxn ang="0">
                  <a:pos x="51" y="43"/>
                </a:cxn>
                <a:cxn ang="0">
                  <a:pos x="54" y="46"/>
                </a:cxn>
                <a:cxn ang="0">
                  <a:pos x="56" y="50"/>
                </a:cxn>
                <a:cxn ang="0">
                  <a:pos x="72" y="69"/>
                </a:cxn>
                <a:cxn ang="0">
                  <a:pos x="57" y="69"/>
                </a:cxn>
                <a:cxn ang="0">
                  <a:pos x="48" y="54"/>
                </a:cxn>
                <a:cxn ang="0">
                  <a:pos x="45" y="50"/>
                </a:cxn>
                <a:cxn ang="0">
                  <a:pos x="39" y="45"/>
                </a:cxn>
                <a:cxn ang="0">
                  <a:pos x="37" y="41"/>
                </a:cxn>
                <a:cxn ang="0">
                  <a:pos x="34" y="40"/>
                </a:cxn>
                <a:cxn ang="0">
                  <a:pos x="33" y="39"/>
                </a:cxn>
                <a:cxn ang="0">
                  <a:pos x="32" y="39"/>
                </a:cxn>
                <a:cxn ang="0">
                  <a:pos x="29" y="38"/>
                </a:cxn>
                <a:cxn ang="0">
                  <a:pos x="11" y="38"/>
                </a:cxn>
                <a:cxn ang="0">
                  <a:pos x="11" y="69"/>
                </a:cxn>
                <a:cxn ang="0">
                  <a:pos x="0" y="69"/>
                </a:cxn>
                <a:cxn ang="0">
                  <a:pos x="0" y="0"/>
                </a:cxn>
              </a:cxnLst>
              <a:rect l="0" t="0" r="r" b="b"/>
              <a:pathLst>
                <a:path w="72" h="69">
                  <a:moveTo>
                    <a:pt x="11" y="8"/>
                  </a:moveTo>
                  <a:lnTo>
                    <a:pt x="11" y="30"/>
                  </a:lnTo>
                  <a:lnTo>
                    <a:pt x="43" y="30"/>
                  </a:lnTo>
                  <a:lnTo>
                    <a:pt x="50" y="27"/>
                  </a:lnTo>
                  <a:lnTo>
                    <a:pt x="51" y="25"/>
                  </a:lnTo>
                  <a:lnTo>
                    <a:pt x="54" y="22"/>
                  </a:lnTo>
                  <a:lnTo>
                    <a:pt x="54" y="16"/>
                  </a:lnTo>
                  <a:lnTo>
                    <a:pt x="52" y="13"/>
                  </a:lnTo>
                  <a:lnTo>
                    <a:pt x="50" y="11"/>
                  </a:lnTo>
                  <a:lnTo>
                    <a:pt x="45" y="9"/>
                  </a:lnTo>
                  <a:lnTo>
                    <a:pt x="42" y="8"/>
                  </a:lnTo>
                  <a:lnTo>
                    <a:pt x="11" y="8"/>
                  </a:lnTo>
                  <a:close/>
                  <a:moveTo>
                    <a:pt x="0" y="0"/>
                  </a:moveTo>
                  <a:lnTo>
                    <a:pt x="46" y="0"/>
                  </a:lnTo>
                  <a:lnTo>
                    <a:pt x="50" y="1"/>
                  </a:lnTo>
                  <a:lnTo>
                    <a:pt x="52" y="2"/>
                  </a:lnTo>
                  <a:lnTo>
                    <a:pt x="56" y="3"/>
                  </a:lnTo>
                  <a:lnTo>
                    <a:pt x="59" y="5"/>
                  </a:lnTo>
                  <a:lnTo>
                    <a:pt x="63" y="11"/>
                  </a:lnTo>
                  <a:lnTo>
                    <a:pt x="66" y="19"/>
                  </a:lnTo>
                  <a:lnTo>
                    <a:pt x="65" y="23"/>
                  </a:lnTo>
                  <a:lnTo>
                    <a:pt x="62" y="27"/>
                  </a:lnTo>
                  <a:lnTo>
                    <a:pt x="59" y="31"/>
                  </a:lnTo>
                  <a:lnTo>
                    <a:pt x="56" y="33"/>
                  </a:lnTo>
                  <a:lnTo>
                    <a:pt x="52" y="35"/>
                  </a:lnTo>
                  <a:lnTo>
                    <a:pt x="48" y="36"/>
                  </a:lnTo>
                  <a:lnTo>
                    <a:pt x="42" y="37"/>
                  </a:lnTo>
                  <a:lnTo>
                    <a:pt x="46" y="39"/>
                  </a:lnTo>
                  <a:lnTo>
                    <a:pt x="48" y="41"/>
                  </a:lnTo>
                  <a:lnTo>
                    <a:pt x="51" y="43"/>
                  </a:lnTo>
                  <a:lnTo>
                    <a:pt x="54" y="46"/>
                  </a:lnTo>
                  <a:lnTo>
                    <a:pt x="56" y="50"/>
                  </a:lnTo>
                  <a:lnTo>
                    <a:pt x="72" y="69"/>
                  </a:lnTo>
                  <a:lnTo>
                    <a:pt x="57" y="69"/>
                  </a:lnTo>
                  <a:lnTo>
                    <a:pt x="48" y="54"/>
                  </a:lnTo>
                  <a:lnTo>
                    <a:pt x="45" y="50"/>
                  </a:lnTo>
                  <a:lnTo>
                    <a:pt x="39" y="45"/>
                  </a:lnTo>
                  <a:lnTo>
                    <a:pt x="37" y="41"/>
                  </a:lnTo>
                  <a:lnTo>
                    <a:pt x="34" y="40"/>
                  </a:lnTo>
                  <a:lnTo>
                    <a:pt x="33" y="39"/>
                  </a:lnTo>
                  <a:lnTo>
                    <a:pt x="32" y="39"/>
                  </a:lnTo>
                  <a:lnTo>
                    <a:pt x="29" y="38"/>
                  </a:lnTo>
                  <a:lnTo>
                    <a:pt x="11" y="38"/>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Rectangle 340"/>
            <p:cNvSpPr>
              <a:spLocks noChangeArrowheads="1"/>
            </p:cNvSpPr>
            <p:nvPr/>
          </p:nvSpPr>
          <p:spPr bwMode="auto">
            <a:xfrm>
              <a:off x="3941" y="3872"/>
              <a:ext cx="11" cy="69"/>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341"/>
            <p:cNvSpPr>
              <a:spLocks/>
            </p:cNvSpPr>
            <p:nvPr/>
          </p:nvSpPr>
          <p:spPr bwMode="auto">
            <a:xfrm>
              <a:off x="3971" y="3890"/>
              <a:ext cx="47" cy="51"/>
            </a:xfrm>
            <a:custGeom>
              <a:avLst/>
              <a:gdLst/>
              <a:ahLst/>
              <a:cxnLst>
                <a:cxn ang="0">
                  <a:pos x="23" y="0"/>
                </a:cxn>
                <a:cxn ang="0">
                  <a:pos x="28" y="0"/>
                </a:cxn>
                <a:cxn ang="0">
                  <a:pos x="34" y="1"/>
                </a:cxn>
                <a:cxn ang="0">
                  <a:pos x="38" y="2"/>
                </a:cxn>
                <a:cxn ang="0">
                  <a:pos x="43" y="4"/>
                </a:cxn>
                <a:cxn ang="0">
                  <a:pos x="47" y="12"/>
                </a:cxn>
                <a:cxn ang="0">
                  <a:pos x="47" y="51"/>
                </a:cxn>
                <a:cxn ang="0">
                  <a:pos x="36" y="51"/>
                </a:cxn>
                <a:cxn ang="0">
                  <a:pos x="36" y="15"/>
                </a:cxn>
                <a:cxn ang="0">
                  <a:pos x="35" y="14"/>
                </a:cxn>
                <a:cxn ang="0">
                  <a:pos x="35" y="12"/>
                </a:cxn>
                <a:cxn ang="0">
                  <a:pos x="34" y="10"/>
                </a:cxn>
                <a:cxn ang="0">
                  <a:pos x="32" y="9"/>
                </a:cxn>
                <a:cxn ang="0">
                  <a:pos x="30" y="8"/>
                </a:cxn>
                <a:cxn ang="0">
                  <a:pos x="26" y="8"/>
                </a:cxn>
                <a:cxn ang="0">
                  <a:pos x="21" y="9"/>
                </a:cxn>
                <a:cxn ang="0">
                  <a:pos x="15" y="11"/>
                </a:cxn>
                <a:cxn ang="0">
                  <a:pos x="13" y="13"/>
                </a:cxn>
                <a:cxn ang="0">
                  <a:pos x="12" y="16"/>
                </a:cxn>
                <a:cxn ang="0">
                  <a:pos x="11" y="20"/>
                </a:cxn>
                <a:cxn ang="0">
                  <a:pos x="11" y="51"/>
                </a:cxn>
                <a:cxn ang="0">
                  <a:pos x="0" y="51"/>
                </a:cxn>
                <a:cxn ang="0">
                  <a:pos x="0" y="1"/>
                </a:cxn>
                <a:cxn ang="0">
                  <a:pos x="11" y="1"/>
                </a:cxn>
                <a:cxn ang="0">
                  <a:pos x="11" y="8"/>
                </a:cxn>
                <a:cxn ang="0">
                  <a:pos x="18" y="2"/>
                </a:cxn>
                <a:cxn ang="0">
                  <a:pos x="23" y="0"/>
                </a:cxn>
              </a:cxnLst>
              <a:rect l="0" t="0" r="r" b="b"/>
              <a:pathLst>
                <a:path w="47" h="51">
                  <a:moveTo>
                    <a:pt x="23" y="0"/>
                  </a:moveTo>
                  <a:lnTo>
                    <a:pt x="28" y="0"/>
                  </a:lnTo>
                  <a:lnTo>
                    <a:pt x="34" y="1"/>
                  </a:lnTo>
                  <a:lnTo>
                    <a:pt x="38" y="2"/>
                  </a:lnTo>
                  <a:lnTo>
                    <a:pt x="43" y="4"/>
                  </a:lnTo>
                  <a:lnTo>
                    <a:pt x="47" y="12"/>
                  </a:lnTo>
                  <a:lnTo>
                    <a:pt x="47" y="51"/>
                  </a:lnTo>
                  <a:lnTo>
                    <a:pt x="36" y="51"/>
                  </a:lnTo>
                  <a:lnTo>
                    <a:pt x="36" y="15"/>
                  </a:lnTo>
                  <a:lnTo>
                    <a:pt x="35" y="14"/>
                  </a:lnTo>
                  <a:lnTo>
                    <a:pt x="35" y="12"/>
                  </a:lnTo>
                  <a:lnTo>
                    <a:pt x="34" y="10"/>
                  </a:lnTo>
                  <a:lnTo>
                    <a:pt x="32" y="9"/>
                  </a:lnTo>
                  <a:lnTo>
                    <a:pt x="30" y="8"/>
                  </a:lnTo>
                  <a:lnTo>
                    <a:pt x="26" y="8"/>
                  </a:lnTo>
                  <a:lnTo>
                    <a:pt x="21" y="9"/>
                  </a:lnTo>
                  <a:lnTo>
                    <a:pt x="15" y="11"/>
                  </a:lnTo>
                  <a:lnTo>
                    <a:pt x="13" y="13"/>
                  </a:lnTo>
                  <a:lnTo>
                    <a:pt x="12" y="16"/>
                  </a:lnTo>
                  <a:lnTo>
                    <a:pt x="11" y="20"/>
                  </a:lnTo>
                  <a:lnTo>
                    <a:pt x="11" y="51"/>
                  </a:lnTo>
                  <a:lnTo>
                    <a:pt x="0" y="51"/>
                  </a:lnTo>
                  <a:lnTo>
                    <a:pt x="0" y="1"/>
                  </a:lnTo>
                  <a:lnTo>
                    <a:pt x="11" y="1"/>
                  </a:lnTo>
                  <a:lnTo>
                    <a:pt x="11" y="8"/>
                  </a:lnTo>
                  <a:lnTo>
                    <a:pt x="18" y="2"/>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342"/>
            <p:cNvSpPr>
              <a:spLocks noEditPoints="1"/>
            </p:cNvSpPr>
            <p:nvPr/>
          </p:nvSpPr>
          <p:spPr bwMode="auto">
            <a:xfrm>
              <a:off x="4035" y="3872"/>
              <a:ext cx="11" cy="69"/>
            </a:xfrm>
            <a:custGeom>
              <a:avLst/>
              <a:gdLst/>
              <a:ahLst/>
              <a:cxnLst>
                <a:cxn ang="0">
                  <a:pos x="0" y="19"/>
                </a:cxn>
                <a:cxn ang="0">
                  <a:pos x="11" y="19"/>
                </a:cxn>
                <a:cxn ang="0">
                  <a:pos x="11" y="69"/>
                </a:cxn>
                <a:cxn ang="0">
                  <a:pos x="0" y="69"/>
                </a:cxn>
                <a:cxn ang="0">
                  <a:pos x="0" y="19"/>
                </a:cxn>
                <a:cxn ang="0">
                  <a:pos x="0" y="0"/>
                </a:cxn>
                <a:cxn ang="0">
                  <a:pos x="11" y="0"/>
                </a:cxn>
                <a:cxn ang="0">
                  <a:pos x="11" y="9"/>
                </a:cxn>
                <a:cxn ang="0">
                  <a:pos x="0" y="9"/>
                </a:cxn>
                <a:cxn ang="0">
                  <a:pos x="0" y="0"/>
                </a:cxn>
              </a:cxnLst>
              <a:rect l="0" t="0" r="r" b="b"/>
              <a:pathLst>
                <a:path w="11" h="69">
                  <a:moveTo>
                    <a:pt x="0" y="19"/>
                  </a:moveTo>
                  <a:lnTo>
                    <a:pt x="11" y="19"/>
                  </a:lnTo>
                  <a:lnTo>
                    <a:pt x="11" y="69"/>
                  </a:lnTo>
                  <a:lnTo>
                    <a:pt x="0" y="69"/>
                  </a:lnTo>
                  <a:lnTo>
                    <a:pt x="0" y="19"/>
                  </a:lnTo>
                  <a:close/>
                  <a:moveTo>
                    <a:pt x="0" y="0"/>
                  </a:moveTo>
                  <a:lnTo>
                    <a:pt x="11" y="0"/>
                  </a:lnTo>
                  <a:lnTo>
                    <a:pt x="11" y="9"/>
                  </a:lnTo>
                  <a:lnTo>
                    <a:pt x="0" y="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343"/>
            <p:cNvSpPr>
              <a:spLocks/>
            </p:cNvSpPr>
            <p:nvPr/>
          </p:nvSpPr>
          <p:spPr bwMode="auto">
            <a:xfrm>
              <a:off x="4057" y="3890"/>
              <a:ext cx="53" cy="52"/>
            </a:xfrm>
            <a:custGeom>
              <a:avLst/>
              <a:gdLst/>
              <a:ahLst/>
              <a:cxnLst>
                <a:cxn ang="0">
                  <a:pos x="22" y="0"/>
                </a:cxn>
                <a:cxn ang="0">
                  <a:pos x="32" y="0"/>
                </a:cxn>
                <a:cxn ang="0">
                  <a:pos x="37" y="1"/>
                </a:cxn>
                <a:cxn ang="0">
                  <a:pos x="40" y="2"/>
                </a:cxn>
                <a:cxn ang="0">
                  <a:pos x="43" y="4"/>
                </a:cxn>
                <a:cxn ang="0">
                  <a:pos x="47" y="6"/>
                </a:cxn>
                <a:cxn ang="0">
                  <a:pos x="49" y="9"/>
                </a:cxn>
                <a:cxn ang="0">
                  <a:pos x="50" y="12"/>
                </a:cxn>
                <a:cxn ang="0">
                  <a:pos x="51" y="16"/>
                </a:cxn>
                <a:cxn ang="0">
                  <a:pos x="40" y="17"/>
                </a:cxn>
                <a:cxn ang="0">
                  <a:pos x="39" y="14"/>
                </a:cxn>
                <a:cxn ang="0">
                  <a:pos x="38" y="12"/>
                </a:cxn>
                <a:cxn ang="0">
                  <a:pos x="36" y="10"/>
                </a:cxn>
                <a:cxn ang="0">
                  <a:pos x="31" y="8"/>
                </a:cxn>
                <a:cxn ang="0">
                  <a:pos x="23" y="8"/>
                </a:cxn>
                <a:cxn ang="0">
                  <a:pos x="19" y="10"/>
                </a:cxn>
                <a:cxn ang="0">
                  <a:pos x="16" y="12"/>
                </a:cxn>
                <a:cxn ang="0">
                  <a:pos x="14" y="15"/>
                </a:cxn>
                <a:cxn ang="0">
                  <a:pos x="13" y="18"/>
                </a:cxn>
                <a:cxn ang="0">
                  <a:pos x="11" y="22"/>
                </a:cxn>
                <a:cxn ang="0">
                  <a:pos x="11" y="30"/>
                </a:cxn>
                <a:cxn ang="0">
                  <a:pos x="13" y="34"/>
                </a:cxn>
                <a:cxn ang="0">
                  <a:pos x="14" y="37"/>
                </a:cxn>
                <a:cxn ang="0">
                  <a:pos x="16" y="40"/>
                </a:cxn>
                <a:cxn ang="0">
                  <a:pos x="23" y="44"/>
                </a:cxn>
                <a:cxn ang="0">
                  <a:pos x="31" y="44"/>
                </a:cxn>
                <a:cxn ang="0">
                  <a:pos x="34" y="43"/>
                </a:cxn>
                <a:cxn ang="0">
                  <a:pos x="39" y="39"/>
                </a:cxn>
                <a:cxn ang="0">
                  <a:pos x="42" y="33"/>
                </a:cxn>
                <a:cxn ang="0">
                  <a:pos x="53" y="34"/>
                </a:cxn>
                <a:cxn ang="0">
                  <a:pos x="50" y="42"/>
                </a:cxn>
                <a:cxn ang="0">
                  <a:pos x="48" y="45"/>
                </a:cxn>
                <a:cxn ang="0">
                  <a:pos x="37" y="51"/>
                </a:cxn>
                <a:cxn ang="0">
                  <a:pos x="32" y="52"/>
                </a:cxn>
                <a:cxn ang="0">
                  <a:pos x="22" y="52"/>
                </a:cxn>
                <a:cxn ang="0">
                  <a:pos x="13" y="48"/>
                </a:cxn>
                <a:cxn ang="0">
                  <a:pos x="8" y="45"/>
                </a:cxn>
                <a:cxn ang="0">
                  <a:pos x="3" y="37"/>
                </a:cxn>
                <a:cxn ang="0">
                  <a:pos x="0" y="26"/>
                </a:cxn>
                <a:cxn ang="0">
                  <a:pos x="3" y="16"/>
                </a:cxn>
                <a:cxn ang="0">
                  <a:pos x="4" y="12"/>
                </a:cxn>
                <a:cxn ang="0">
                  <a:pos x="6" y="9"/>
                </a:cxn>
                <a:cxn ang="0">
                  <a:pos x="14" y="3"/>
                </a:cxn>
                <a:cxn ang="0">
                  <a:pos x="19" y="1"/>
                </a:cxn>
                <a:cxn ang="0">
                  <a:pos x="22" y="0"/>
                </a:cxn>
              </a:cxnLst>
              <a:rect l="0" t="0" r="r" b="b"/>
              <a:pathLst>
                <a:path w="53" h="52">
                  <a:moveTo>
                    <a:pt x="22" y="0"/>
                  </a:moveTo>
                  <a:lnTo>
                    <a:pt x="32" y="0"/>
                  </a:lnTo>
                  <a:lnTo>
                    <a:pt x="37" y="1"/>
                  </a:lnTo>
                  <a:lnTo>
                    <a:pt x="40" y="2"/>
                  </a:lnTo>
                  <a:lnTo>
                    <a:pt x="43" y="4"/>
                  </a:lnTo>
                  <a:lnTo>
                    <a:pt x="47" y="6"/>
                  </a:lnTo>
                  <a:lnTo>
                    <a:pt x="49" y="9"/>
                  </a:lnTo>
                  <a:lnTo>
                    <a:pt x="50" y="12"/>
                  </a:lnTo>
                  <a:lnTo>
                    <a:pt x="51" y="16"/>
                  </a:lnTo>
                  <a:lnTo>
                    <a:pt x="40" y="17"/>
                  </a:lnTo>
                  <a:lnTo>
                    <a:pt x="39" y="14"/>
                  </a:lnTo>
                  <a:lnTo>
                    <a:pt x="38" y="12"/>
                  </a:lnTo>
                  <a:lnTo>
                    <a:pt x="36" y="10"/>
                  </a:lnTo>
                  <a:lnTo>
                    <a:pt x="31" y="8"/>
                  </a:lnTo>
                  <a:lnTo>
                    <a:pt x="23" y="8"/>
                  </a:lnTo>
                  <a:lnTo>
                    <a:pt x="19" y="10"/>
                  </a:lnTo>
                  <a:lnTo>
                    <a:pt x="16" y="12"/>
                  </a:lnTo>
                  <a:lnTo>
                    <a:pt x="14" y="15"/>
                  </a:lnTo>
                  <a:lnTo>
                    <a:pt x="13" y="18"/>
                  </a:lnTo>
                  <a:lnTo>
                    <a:pt x="11" y="22"/>
                  </a:lnTo>
                  <a:lnTo>
                    <a:pt x="11" y="30"/>
                  </a:lnTo>
                  <a:lnTo>
                    <a:pt x="13" y="34"/>
                  </a:lnTo>
                  <a:lnTo>
                    <a:pt x="14" y="37"/>
                  </a:lnTo>
                  <a:lnTo>
                    <a:pt x="16" y="40"/>
                  </a:lnTo>
                  <a:lnTo>
                    <a:pt x="23" y="44"/>
                  </a:lnTo>
                  <a:lnTo>
                    <a:pt x="31" y="44"/>
                  </a:lnTo>
                  <a:lnTo>
                    <a:pt x="34" y="43"/>
                  </a:lnTo>
                  <a:lnTo>
                    <a:pt x="39" y="39"/>
                  </a:lnTo>
                  <a:lnTo>
                    <a:pt x="42" y="33"/>
                  </a:lnTo>
                  <a:lnTo>
                    <a:pt x="53" y="34"/>
                  </a:lnTo>
                  <a:lnTo>
                    <a:pt x="50" y="42"/>
                  </a:lnTo>
                  <a:lnTo>
                    <a:pt x="48" y="45"/>
                  </a:lnTo>
                  <a:lnTo>
                    <a:pt x="37" y="51"/>
                  </a:lnTo>
                  <a:lnTo>
                    <a:pt x="32" y="52"/>
                  </a:lnTo>
                  <a:lnTo>
                    <a:pt x="22" y="52"/>
                  </a:lnTo>
                  <a:lnTo>
                    <a:pt x="13" y="48"/>
                  </a:lnTo>
                  <a:lnTo>
                    <a:pt x="8" y="45"/>
                  </a:lnTo>
                  <a:lnTo>
                    <a:pt x="3" y="37"/>
                  </a:lnTo>
                  <a:lnTo>
                    <a:pt x="0" y="26"/>
                  </a:lnTo>
                  <a:lnTo>
                    <a:pt x="3" y="16"/>
                  </a:lnTo>
                  <a:lnTo>
                    <a:pt x="4" y="12"/>
                  </a:lnTo>
                  <a:lnTo>
                    <a:pt x="6" y="9"/>
                  </a:lnTo>
                  <a:lnTo>
                    <a:pt x="14" y="3"/>
                  </a:lnTo>
                  <a:lnTo>
                    <a:pt x="19"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344"/>
            <p:cNvSpPr>
              <a:spLocks noEditPoints="1"/>
            </p:cNvSpPr>
            <p:nvPr/>
          </p:nvSpPr>
          <p:spPr bwMode="auto">
            <a:xfrm>
              <a:off x="4116" y="3890"/>
              <a:ext cx="56" cy="52"/>
            </a:xfrm>
            <a:custGeom>
              <a:avLst/>
              <a:gdLst/>
              <a:ahLst/>
              <a:cxnLst>
                <a:cxn ang="0">
                  <a:pos x="35" y="28"/>
                </a:cxn>
                <a:cxn ang="0">
                  <a:pos x="24" y="30"/>
                </a:cxn>
                <a:cxn ang="0">
                  <a:pos x="18" y="31"/>
                </a:cxn>
                <a:cxn ang="0">
                  <a:pos x="11" y="35"/>
                </a:cxn>
                <a:cxn ang="0">
                  <a:pos x="12" y="40"/>
                </a:cxn>
                <a:cxn ang="0">
                  <a:pos x="16" y="43"/>
                </a:cxn>
                <a:cxn ang="0">
                  <a:pos x="25" y="44"/>
                </a:cxn>
                <a:cxn ang="0">
                  <a:pos x="34" y="41"/>
                </a:cxn>
                <a:cxn ang="0">
                  <a:pos x="39" y="35"/>
                </a:cxn>
                <a:cxn ang="0">
                  <a:pos x="28" y="0"/>
                </a:cxn>
                <a:cxn ang="0">
                  <a:pos x="40" y="1"/>
                </a:cxn>
                <a:cxn ang="0">
                  <a:pos x="46" y="4"/>
                </a:cxn>
                <a:cxn ang="0">
                  <a:pos x="50" y="8"/>
                </a:cxn>
                <a:cxn ang="0">
                  <a:pos x="52" y="42"/>
                </a:cxn>
                <a:cxn ang="0">
                  <a:pos x="53" y="46"/>
                </a:cxn>
                <a:cxn ang="0">
                  <a:pos x="56" y="51"/>
                </a:cxn>
                <a:cxn ang="0">
                  <a:pos x="41" y="48"/>
                </a:cxn>
                <a:cxn ang="0">
                  <a:pos x="33" y="49"/>
                </a:cxn>
                <a:cxn ang="0">
                  <a:pos x="28" y="51"/>
                </a:cxn>
                <a:cxn ang="0">
                  <a:pos x="16" y="52"/>
                </a:cxn>
                <a:cxn ang="0">
                  <a:pos x="5" y="48"/>
                </a:cxn>
                <a:cxn ang="0">
                  <a:pos x="1" y="42"/>
                </a:cxn>
                <a:cxn ang="0">
                  <a:pos x="1" y="35"/>
                </a:cxn>
                <a:cxn ang="0">
                  <a:pos x="3" y="29"/>
                </a:cxn>
                <a:cxn ang="0">
                  <a:pos x="13" y="23"/>
                </a:cxn>
                <a:cxn ang="0">
                  <a:pos x="19" y="22"/>
                </a:cxn>
                <a:cxn ang="0">
                  <a:pos x="29" y="21"/>
                </a:cxn>
                <a:cxn ang="0">
                  <a:pos x="39" y="19"/>
                </a:cxn>
                <a:cxn ang="0">
                  <a:pos x="37" y="12"/>
                </a:cxn>
                <a:cxn ang="0">
                  <a:pos x="30" y="8"/>
                </a:cxn>
                <a:cxn ang="0">
                  <a:pos x="17" y="10"/>
                </a:cxn>
                <a:cxn ang="0">
                  <a:pos x="12" y="16"/>
                </a:cxn>
                <a:cxn ang="0">
                  <a:pos x="2" y="12"/>
                </a:cxn>
                <a:cxn ang="0">
                  <a:pos x="6" y="7"/>
                </a:cxn>
                <a:cxn ang="0">
                  <a:pos x="14" y="2"/>
                </a:cxn>
                <a:cxn ang="0">
                  <a:pos x="28" y="0"/>
                </a:cxn>
              </a:cxnLst>
              <a:rect l="0" t="0" r="r" b="b"/>
              <a:pathLst>
                <a:path w="56" h="52">
                  <a:moveTo>
                    <a:pt x="39" y="27"/>
                  </a:moveTo>
                  <a:lnTo>
                    <a:pt x="35" y="28"/>
                  </a:lnTo>
                  <a:lnTo>
                    <a:pt x="30" y="29"/>
                  </a:lnTo>
                  <a:lnTo>
                    <a:pt x="24" y="30"/>
                  </a:lnTo>
                  <a:lnTo>
                    <a:pt x="19" y="30"/>
                  </a:lnTo>
                  <a:lnTo>
                    <a:pt x="18" y="31"/>
                  </a:lnTo>
                  <a:lnTo>
                    <a:pt x="16" y="31"/>
                  </a:lnTo>
                  <a:lnTo>
                    <a:pt x="11" y="35"/>
                  </a:lnTo>
                  <a:lnTo>
                    <a:pt x="11" y="37"/>
                  </a:lnTo>
                  <a:lnTo>
                    <a:pt x="12" y="40"/>
                  </a:lnTo>
                  <a:lnTo>
                    <a:pt x="13" y="42"/>
                  </a:lnTo>
                  <a:lnTo>
                    <a:pt x="16" y="43"/>
                  </a:lnTo>
                  <a:lnTo>
                    <a:pt x="19" y="44"/>
                  </a:lnTo>
                  <a:lnTo>
                    <a:pt x="25" y="44"/>
                  </a:lnTo>
                  <a:lnTo>
                    <a:pt x="29" y="43"/>
                  </a:lnTo>
                  <a:lnTo>
                    <a:pt x="34" y="41"/>
                  </a:lnTo>
                  <a:lnTo>
                    <a:pt x="36" y="39"/>
                  </a:lnTo>
                  <a:lnTo>
                    <a:pt x="39" y="35"/>
                  </a:lnTo>
                  <a:lnTo>
                    <a:pt x="39" y="27"/>
                  </a:lnTo>
                  <a:close/>
                  <a:moveTo>
                    <a:pt x="28" y="0"/>
                  </a:moveTo>
                  <a:lnTo>
                    <a:pt x="39" y="0"/>
                  </a:lnTo>
                  <a:lnTo>
                    <a:pt x="40" y="1"/>
                  </a:lnTo>
                  <a:lnTo>
                    <a:pt x="44" y="2"/>
                  </a:lnTo>
                  <a:lnTo>
                    <a:pt x="46" y="4"/>
                  </a:lnTo>
                  <a:lnTo>
                    <a:pt x="48" y="5"/>
                  </a:lnTo>
                  <a:lnTo>
                    <a:pt x="50" y="8"/>
                  </a:lnTo>
                  <a:lnTo>
                    <a:pt x="52" y="11"/>
                  </a:lnTo>
                  <a:lnTo>
                    <a:pt x="52" y="42"/>
                  </a:lnTo>
                  <a:lnTo>
                    <a:pt x="53" y="44"/>
                  </a:lnTo>
                  <a:lnTo>
                    <a:pt x="53" y="46"/>
                  </a:lnTo>
                  <a:lnTo>
                    <a:pt x="54" y="49"/>
                  </a:lnTo>
                  <a:lnTo>
                    <a:pt x="56" y="51"/>
                  </a:lnTo>
                  <a:lnTo>
                    <a:pt x="44" y="51"/>
                  </a:lnTo>
                  <a:lnTo>
                    <a:pt x="41" y="48"/>
                  </a:lnTo>
                  <a:lnTo>
                    <a:pt x="40" y="45"/>
                  </a:lnTo>
                  <a:lnTo>
                    <a:pt x="33" y="49"/>
                  </a:lnTo>
                  <a:lnTo>
                    <a:pt x="29" y="50"/>
                  </a:lnTo>
                  <a:lnTo>
                    <a:pt x="28" y="51"/>
                  </a:lnTo>
                  <a:lnTo>
                    <a:pt x="25" y="52"/>
                  </a:lnTo>
                  <a:lnTo>
                    <a:pt x="16" y="52"/>
                  </a:lnTo>
                  <a:lnTo>
                    <a:pt x="8" y="50"/>
                  </a:lnTo>
                  <a:lnTo>
                    <a:pt x="5" y="48"/>
                  </a:lnTo>
                  <a:lnTo>
                    <a:pt x="2" y="45"/>
                  </a:lnTo>
                  <a:lnTo>
                    <a:pt x="1" y="42"/>
                  </a:lnTo>
                  <a:lnTo>
                    <a:pt x="0" y="38"/>
                  </a:lnTo>
                  <a:lnTo>
                    <a:pt x="1" y="35"/>
                  </a:lnTo>
                  <a:lnTo>
                    <a:pt x="1" y="33"/>
                  </a:lnTo>
                  <a:lnTo>
                    <a:pt x="3" y="29"/>
                  </a:lnTo>
                  <a:lnTo>
                    <a:pt x="9" y="24"/>
                  </a:lnTo>
                  <a:lnTo>
                    <a:pt x="13" y="23"/>
                  </a:lnTo>
                  <a:lnTo>
                    <a:pt x="16" y="23"/>
                  </a:lnTo>
                  <a:lnTo>
                    <a:pt x="19" y="22"/>
                  </a:lnTo>
                  <a:lnTo>
                    <a:pt x="22" y="22"/>
                  </a:lnTo>
                  <a:lnTo>
                    <a:pt x="29" y="21"/>
                  </a:lnTo>
                  <a:lnTo>
                    <a:pt x="35" y="20"/>
                  </a:lnTo>
                  <a:lnTo>
                    <a:pt x="39" y="19"/>
                  </a:lnTo>
                  <a:lnTo>
                    <a:pt x="39" y="14"/>
                  </a:lnTo>
                  <a:lnTo>
                    <a:pt x="37" y="12"/>
                  </a:lnTo>
                  <a:lnTo>
                    <a:pt x="34" y="9"/>
                  </a:lnTo>
                  <a:lnTo>
                    <a:pt x="30" y="8"/>
                  </a:lnTo>
                  <a:lnTo>
                    <a:pt x="22" y="8"/>
                  </a:lnTo>
                  <a:lnTo>
                    <a:pt x="17" y="10"/>
                  </a:lnTo>
                  <a:lnTo>
                    <a:pt x="13" y="13"/>
                  </a:lnTo>
                  <a:lnTo>
                    <a:pt x="12" y="16"/>
                  </a:lnTo>
                  <a:lnTo>
                    <a:pt x="1" y="15"/>
                  </a:lnTo>
                  <a:lnTo>
                    <a:pt x="2" y="12"/>
                  </a:lnTo>
                  <a:lnTo>
                    <a:pt x="5" y="9"/>
                  </a:lnTo>
                  <a:lnTo>
                    <a:pt x="6" y="7"/>
                  </a:lnTo>
                  <a:lnTo>
                    <a:pt x="11" y="3"/>
                  </a:lnTo>
                  <a:lnTo>
                    <a:pt x="14" y="2"/>
                  </a:lnTo>
                  <a:lnTo>
                    <a:pt x="22" y="1"/>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345"/>
            <p:cNvSpPr>
              <a:spLocks/>
            </p:cNvSpPr>
            <p:nvPr/>
          </p:nvSpPr>
          <p:spPr bwMode="auto">
            <a:xfrm>
              <a:off x="4179" y="3874"/>
              <a:ext cx="29" cy="68"/>
            </a:xfrm>
            <a:custGeom>
              <a:avLst/>
              <a:gdLst/>
              <a:ahLst/>
              <a:cxnLst>
                <a:cxn ang="0">
                  <a:pos x="18" y="0"/>
                </a:cxn>
                <a:cxn ang="0">
                  <a:pos x="18" y="17"/>
                </a:cxn>
                <a:cxn ang="0">
                  <a:pos x="28" y="17"/>
                </a:cxn>
                <a:cxn ang="0">
                  <a:pos x="28" y="25"/>
                </a:cxn>
                <a:cxn ang="0">
                  <a:pos x="18" y="25"/>
                </a:cxn>
                <a:cxn ang="0">
                  <a:pos x="18" y="59"/>
                </a:cxn>
                <a:cxn ang="0">
                  <a:pos x="21" y="59"/>
                </a:cxn>
                <a:cxn ang="0">
                  <a:pos x="21" y="60"/>
                </a:cxn>
                <a:cxn ang="0">
                  <a:pos x="28" y="60"/>
                </a:cxn>
                <a:cxn ang="0">
                  <a:pos x="29" y="68"/>
                </a:cxn>
                <a:cxn ang="0">
                  <a:pos x="15" y="68"/>
                </a:cxn>
                <a:cxn ang="0">
                  <a:pos x="13" y="67"/>
                </a:cxn>
                <a:cxn ang="0">
                  <a:pos x="11" y="66"/>
                </a:cxn>
                <a:cxn ang="0">
                  <a:pos x="10" y="64"/>
                </a:cxn>
                <a:cxn ang="0">
                  <a:pos x="9" y="63"/>
                </a:cxn>
                <a:cxn ang="0">
                  <a:pos x="7" y="61"/>
                </a:cxn>
                <a:cxn ang="0">
                  <a:pos x="7" y="25"/>
                </a:cxn>
                <a:cxn ang="0">
                  <a:pos x="0" y="25"/>
                </a:cxn>
                <a:cxn ang="0">
                  <a:pos x="0" y="17"/>
                </a:cxn>
                <a:cxn ang="0">
                  <a:pos x="7" y="17"/>
                </a:cxn>
                <a:cxn ang="0">
                  <a:pos x="7" y="5"/>
                </a:cxn>
                <a:cxn ang="0">
                  <a:pos x="18" y="0"/>
                </a:cxn>
              </a:cxnLst>
              <a:rect l="0" t="0" r="r" b="b"/>
              <a:pathLst>
                <a:path w="29" h="68">
                  <a:moveTo>
                    <a:pt x="18" y="0"/>
                  </a:moveTo>
                  <a:lnTo>
                    <a:pt x="18" y="17"/>
                  </a:lnTo>
                  <a:lnTo>
                    <a:pt x="28" y="17"/>
                  </a:lnTo>
                  <a:lnTo>
                    <a:pt x="28" y="25"/>
                  </a:lnTo>
                  <a:lnTo>
                    <a:pt x="18" y="25"/>
                  </a:lnTo>
                  <a:lnTo>
                    <a:pt x="18" y="59"/>
                  </a:lnTo>
                  <a:lnTo>
                    <a:pt x="21" y="59"/>
                  </a:lnTo>
                  <a:lnTo>
                    <a:pt x="21" y="60"/>
                  </a:lnTo>
                  <a:lnTo>
                    <a:pt x="28" y="60"/>
                  </a:lnTo>
                  <a:lnTo>
                    <a:pt x="29" y="68"/>
                  </a:lnTo>
                  <a:lnTo>
                    <a:pt x="15" y="68"/>
                  </a:lnTo>
                  <a:lnTo>
                    <a:pt x="13" y="67"/>
                  </a:lnTo>
                  <a:lnTo>
                    <a:pt x="11" y="66"/>
                  </a:lnTo>
                  <a:lnTo>
                    <a:pt x="10" y="64"/>
                  </a:lnTo>
                  <a:lnTo>
                    <a:pt x="9" y="63"/>
                  </a:lnTo>
                  <a:lnTo>
                    <a:pt x="7" y="61"/>
                  </a:lnTo>
                  <a:lnTo>
                    <a:pt x="7" y="25"/>
                  </a:lnTo>
                  <a:lnTo>
                    <a:pt x="0" y="25"/>
                  </a:lnTo>
                  <a:lnTo>
                    <a:pt x="0" y="17"/>
                  </a:lnTo>
                  <a:lnTo>
                    <a:pt x="7" y="17"/>
                  </a:lnTo>
                  <a:lnTo>
                    <a:pt x="7" y="5"/>
                  </a:lnTo>
                  <a:lnTo>
                    <a:pt x="1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346"/>
            <p:cNvSpPr>
              <a:spLocks noEditPoints="1"/>
            </p:cNvSpPr>
            <p:nvPr/>
          </p:nvSpPr>
          <p:spPr bwMode="auto">
            <a:xfrm>
              <a:off x="4214" y="3890"/>
              <a:ext cx="55" cy="52"/>
            </a:xfrm>
            <a:custGeom>
              <a:avLst/>
              <a:gdLst/>
              <a:ahLst/>
              <a:cxnLst>
                <a:cxn ang="0">
                  <a:pos x="25" y="8"/>
                </a:cxn>
                <a:cxn ang="0">
                  <a:pos x="17" y="10"/>
                </a:cxn>
                <a:cxn ang="0">
                  <a:pos x="16" y="12"/>
                </a:cxn>
                <a:cxn ang="0">
                  <a:pos x="14" y="15"/>
                </a:cxn>
                <a:cxn ang="0">
                  <a:pos x="12" y="18"/>
                </a:cxn>
                <a:cxn ang="0">
                  <a:pos x="11" y="22"/>
                </a:cxn>
                <a:cxn ang="0">
                  <a:pos x="11" y="30"/>
                </a:cxn>
                <a:cxn ang="0">
                  <a:pos x="12" y="34"/>
                </a:cxn>
                <a:cxn ang="0">
                  <a:pos x="14" y="37"/>
                </a:cxn>
                <a:cxn ang="0">
                  <a:pos x="16" y="40"/>
                </a:cxn>
                <a:cxn ang="0">
                  <a:pos x="19" y="42"/>
                </a:cxn>
                <a:cxn ang="0">
                  <a:pos x="21" y="43"/>
                </a:cxn>
                <a:cxn ang="0">
                  <a:pos x="25" y="44"/>
                </a:cxn>
                <a:cxn ang="0">
                  <a:pos x="28" y="44"/>
                </a:cxn>
                <a:cxn ang="0">
                  <a:pos x="36" y="42"/>
                </a:cxn>
                <a:cxn ang="0">
                  <a:pos x="42" y="37"/>
                </a:cxn>
                <a:cxn ang="0">
                  <a:pos x="43" y="34"/>
                </a:cxn>
                <a:cxn ang="0">
                  <a:pos x="44" y="30"/>
                </a:cxn>
                <a:cxn ang="0">
                  <a:pos x="44" y="22"/>
                </a:cxn>
                <a:cxn ang="0">
                  <a:pos x="43" y="18"/>
                </a:cxn>
                <a:cxn ang="0">
                  <a:pos x="42" y="15"/>
                </a:cxn>
                <a:cxn ang="0">
                  <a:pos x="39" y="12"/>
                </a:cxn>
                <a:cxn ang="0">
                  <a:pos x="37" y="10"/>
                </a:cxn>
                <a:cxn ang="0">
                  <a:pos x="34" y="9"/>
                </a:cxn>
                <a:cxn ang="0">
                  <a:pos x="31" y="8"/>
                </a:cxn>
                <a:cxn ang="0">
                  <a:pos x="25" y="8"/>
                </a:cxn>
                <a:cxn ang="0">
                  <a:pos x="22" y="0"/>
                </a:cxn>
                <a:cxn ang="0">
                  <a:pos x="33" y="0"/>
                </a:cxn>
                <a:cxn ang="0">
                  <a:pos x="43" y="4"/>
                </a:cxn>
                <a:cxn ang="0">
                  <a:pos x="48" y="7"/>
                </a:cxn>
                <a:cxn ang="0">
                  <a:pos x="53" y="14"/>
                </a:cxn>
                <a:cxn ang="0">
                  <a:pos x="55" y="25"/>
                </a:cxn>
                <a:cxn ang="0">
                  <a:pos x="55" y="30"/>
                </a:cxn>
                <a:cxn ang="0">
                  <a:pos x="54" y="34"/>
                </a:cxn>
                <a:cxn ang="0">
                  <a:pos x="51" y="40"/>
                </a:cxn>
                <a:cxn ang="0">
                  <a:pos x="49" y="43"/>
                </a:cxn>
                <a:cxn ang="0">
                  <a:pos x="42" y="49"/>
                </a:cxn>
                <a:cxn ang="0">
                  <a:pos x="37" y="51"/>
                </a:cxn>
                <a:cxn ang="0">
                  <a:pos x="33" y="52"/>
                </a:cxn>
                <a:cxn ang="0">
                  <a:pos x="28" y="52"/>
                </a:cxn>
                <a:cxn ang="0">
                  <a:pos x="16" y="50"/>
                </a:cxn>
                <a:cxn ang="0">
                  <a:pos x="8" y="45"/>
                </a:cxn>
                <a:cxn ang="0">
                  <a:pos x="3" y="40"/>
                </a:cxn>
                <a:cxn ang="0">
                  <a:pos x="0" y="34"/>
                </a:cxn>
                <a:cxn ang="0">
                  <a:pos x="0" y="18"/>
                </a:cxn>
                <a:cxn ang="0">
                  <a:pos x="4" y="11"/>
                </a:cxn>
                <a:cxn ang="0">
                  <a:pos x="9" y="6"/>
                </a:cxn>
                <a:cxn ang="0">
                  <a:pos x="12" y="3"/>
                </a:cxn>
                <a:cxn ang="0">
                  <a:pos x="17" y="1"/>
                </a:cxn>
                <a:cxn ang="0">
                  <a:pos x="22" y="0"/>
                </a:cxn>
              </a:cxnLst>
              <a:rect l="0" t="0" r="r" b="b"/>
              <a:pathLst>
                <a:path w="55" h="52">
                  <a:moveTo>
                    <a:pt x="25" y="8"/>
                  </a:moveTo>
                  <a:lnTo>
                    <a:pt x="17" y="10"/>
                  </a:lnTo>
                  <a:lnTo>
                    <a:pt x="16" y="12"/>
                  </a:lnTo>
                  <a:lnTo>
                    <a:pt x="14" y="15"/>
                  </a:lnTo>
                  <a:lnTo>
                    <a:pt x="12" y="18"/>
                  </a:lnTo>
                  <a:lnTo>
                    <a:pt x="11" y="22"/>
                  </a:lnTo>
                  <a:lnTo>
                    <a:pt x="11" y="30"/>
                  </a:lnTo>
                  <a:lnTo>
                    <a:pt x="12" y="34"/>
                  </a:lnTo>
                  <a:lnTo>
                    <a:pt x="14" y="37"/>
                  </a:lnTo>
                  <a:lnTo>
                    <a:pt x="16" y="40"/>
                  </a:lnTo>
                  <a:lnTo>
                    <a:pt x="19" y="42"/>
                  </a:lnTo>
                  <a:lnTo>
                    <a:pt x="21" y="43"/>
                  </a:lnTo>
                  <a:lnTo>
                    <a:pt x="25" y="44"/>
                  </a:lnTo>
                  <a:lnTo>
                    <a:pt x="28" y="44"/>
                  </a:lnTo>
                  <a:lnTo>
                    <a:pt x="36" y="42"/>
                  </a:lnTo>
                  <a:lnTo>
                    <a:pt x="42" y="37"/>
                  </a:lnTo>
                  <a:lnTo>
                    <a:pt x="43" y="34"/>
                  </a:lnTo>
                  <a:lnTo>
                    <a:pt x="44" y="30"/>
                  </a:lnTo>
                  <a:lnTo>
                    <a:pt x="44" y="22"/>
                  </a:lnTo>
                  <a:lnTo>
                    <a:pt x="43" y="18"/>
                  </a:lnTo>
                  <a:lnTo>
                    <a:pt x="42" y="15"/>
                  </a:lnTo>
                  <a:lnTo>
                    <a:pt x="39" y="12"/>
                  </a:lnTo>
                  <a:lnTo>
                    <a:pt x="37" y="10"/>
                  </a:lnTo>
                  <a:lnTo>
                    <a:pt x="34" y="9"/>
                  </a:lnTo>
                  <a:lnTo>
                    <a:pt x="31" y="8"/>
                  </a:lnTo>
                  <a:lnTo>
                    <a:pt x="25" y="8"/>
                  </a:lnTo>
                  <a:close/>
                  <a:moveTo>
                    <a:pt x="22" y="0"/>
                  </a:moveTo>
                  <a:lnTo>
                    <a:pt x="33" y="0"/>
                  </a:lnTo>
                  <a:lnTo>
                    <a:pt x="43" y="4"/>
                  </a:lnTo>
                  <a:lnTo>
                    <a:pt x="48" y="7"/>
                  </a:lnTo>
                  <a:lnTo>
                    <a:pt x="53" y="14"/>
                  </a:lnTo>
                  <a:lnTo>
                    <a:pt x="55" y="25"/>
                  </a:lnTo>
                  <a:lnTo>
                    <a:pt x="55" y="30"/>
                  </a:lnTo>
                  <a:lnTo>
                    <a:pt x="54" y="34"/>
                  </a:lnTo>
                  <a:lnTo>
                    <a:pt x="51" y="40"/>
                  </a:lnTo>
                  <a:lnTo>
                    <a:pt x="49" y="43"/>
                  </a:lnTo>
                  <a:lnTo>
                    <a:pt x="42" y="49"/>
                  </a:lnTo>
                  <a:lnTo>
                    <a:pt x="37" y="51"/>
                  </a:lnTo>
                  <a:lnTo>
                    <a:pt x="33" y="52"/>
                  </a:lnTo>
                  <a:lnTo>
                    <a:pt x="28" y="52"/>
                  </a:lnTo>
                  <a:lnTo>
                    <a:pt x="16" y="50"/>
                  </a:lnTo>
                  <a:lnTo>
                    <a:pt x="8" y="45"/>
                  </a:lnTo>
                  <a:lnTo>
                    <a:pt x="3" y="40"/>
                  </a:lnTo>
                  <a:lnTo>
                    <a:pt x="0" y="34"/>
                  </a:lnTo>
                  <a:lnTo>
                    <a:pt x="0" y="18"/>
                  </a:lnTo>
                  <a:lnTo>
                    <a:pt x="4" y="11"/>
                  </a:lnTo>
                  <a:lnTo>
                    <a:pt x="9" y="6"/>
                  </a:lnTo>
                  <a:lnTo>
                    <a:pt x="12" y="3"/>
                  </a:lnTo>
                  <a:lnTo>
                    <a:pt x="17"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347"/>
            <p:cNvSpPr>
              <a:spLocks/>
            </p:cNvSpPr>
            <p:nvPr/>
          </p:nvSpPr>
          <p:spPr bwMode="auto">
            <a:xfrm>
              <a:off x="4282" y="3890"/>
              <a:ext cx="32" cy="51"/>
            </a:xfrm>
            <a:custGeom>
              <a:avLst/>
              <a:gdLst/>
              <a:ahLst/>
              <a:cxnLst>
                <a:cxn ang="0">
                  <a:pos x="20" y="0"/>
                </a:cxn>
                <a:cxn ang="0">
                  <a:pos x="26" y="0"/>
                </a:cxn>
                <a:cxn ang="0">
                  <a:pos x="28" y="1"/>
                </a:cxn>
                <a:cxn ang="0">
                  <a:pos x="32" y="2"/>
                </a:cxn>
                <a:cxn ang="0">
                  <a:pos x="28" y="10"/>
                </a:cxn>
                <a:cxn ang="0">
                  <a:pos x="26" y="9"/>
                </a:cxn>
                <a:cxn ang="0">
                  <a:pos x="25" y="8"/>
                </a:cxn>
                <a:cxn ang="0">
                  <a:pos x="20" y="8"/>
                </a:cxn>
                <a:cxn ang="0">
                  <a:pos x="19" y="9"/>
                </a:cxn>
                <a:cxn ang="0">
                  <a:pos x="16" y="10"/>
                </a:cxn>
                <a:cxn ang="0">
                  <a:pos x="14" y="12"/>
                </a:cxn>
                <a:cxn ang="0">
                  <a:pos x="13" y="14"/>
                </a:cxn>
                <a:cxn ang="0">
                  <a:pos x="11" y="17"/>
                </a:cxn>
                <a:cxn ang="0">
                  <a:pos x="11" y="51"/>
                </a:cxn>
                <a:cxn ang="0">
                  <a:pos x="0" y="51"/>
                </a:cxn>
                <a:cxn ang="0">
                  <a:pos x="0" y="1"/>
                </a:cxn>
                <a:cxn ang="0">
                  <a:pos x="10" y="1"/>
                </a:cxn>
                <a:cxn ang="0">
                  <a:pos x="10" y="8"/>
                </a:cxn>
                <a:cxn ang="0">
                  <a:pos x="13" y="5"/>
                </a:cxn>
                <a:cxn ang="0">
                  <a:pos x="14" y="3"/>
                </a:cxn>
                <a:cxn ang="0">
                  <a:pos x="19" y="1"/>
                </a:cxn>
                <a:cxn ang="0">
                  <a:pos x="20" y="0"/>
                </a:cxn>
              </a:cxnLst>
              <a:rect l="0" t="0" r="r" b="b"/>
              <a:pathLst>
                <a:path w="32" h="51">
                  <a:moveTo>
                    <a:pt x="20" y="0"/>
                  </a:moveTo>
                  <a:lnTo>
                    <a:pt x="26" y="0"/>
                  </a:lnTo>
                  <a:lnTo>
                    <a:pt x="28" y="1"/>
                  </a:lnTo>
                  <a:lnTo>
                    <a:pt x="32" y="2"/>
                  </a:lnTo>
                  <a:lnTo>
                    <a:pt x="28" y="10"/>
                  </a:lnTo>
                  <a:lnTo>
                    <a:pt x="26" y="9"/>
                  </a:lnTo>
                  <a:lnTo>
                    <a:pt x="25" y="8"/>
                  </a:lnTo>
                  <a:lnTo>
                    <a:pt x="20" y="8"/>
                  </a:lnTo>
                  <a:lnTo>
                    <a:pt x="19" y="9"/>
                  </a:lnTo>
                  <a:lnTo>
                    <a:pt x="16" y="10"/>
                  </a:lnTo>
                  <a:lnTo>
                    <a:pt x="14" y="12"/>
                  </a:lnTo>
                  <a:lnTo>
                    <a:pt x="13" y="14"/>
                  </a:lnTo>
                  <a:lnTo>
                    <a:pt x="11" y="17"/>
                  </a:lnTo>
                  <a:lnTo>
                    <a:pt x="11" y="51"/>
                  </a:lnTo>
                  <a:lnTo>
                    <a:pt x="0" y="51"/>
                  </a:lnTo>
                  <a:lnTo>
                    <a:pt x="0" y="1"/>
                  </a:lnTo>
                  <a:lnTo>
                    <a:pt x="10" y="1"/>
                  </a:lnTo>
                  <a:lnTo>
                    <a:pt x="10" y="8"/>
                  </a:lnTo>
                  <a:lnTo>
                    <a:pt x="13" y="5"/>
                  </a:lnTo>
                  <a:lnTo>
                    <a:pt x="14" y="3"/>
                  </a:lnTo>
                  <a:lnTo>
                    <a:pt x="19" y="1"/>
                  </a:lnTo>
                  <a:lnTo>
                    <a:pt x="2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2" name="Rectangle 2"/>
          <p:cNvSpPr txBox="1">
            <a:spLocks noChangeArrowheads="1"/>
          </p:cNvSpPr>
          <p:nvPr/>
        </p:nvSpPr>
        <p:spPr>
          <a:xfrm>
            <a:off x="4670612" y="1488141"/>
            <a:ext cx="4473388" cy="4177553"/>
          </a:xfrm>
          <a:prstGeom prst="rect">
            <a:avLst/>
          </a:prstGeom>
        </p:spPr>
        <p:txBody>
          <a:bodyPr vert="horz" lIns="91440" tIns="45720" rIns="91440" bIns="45720" rtlCol="0">
            <a:normAutofit/>
          </a:bodyPr>
          <a:lstStyle/>
          <a:p>
            <a:pPr marL="430213" indent="-323850" algn="l" eaLnBrk="1" fontAlgn="auto" hangingPunct="1">
              <a:spcBef>
                <a:spcPct val="20000"/>
              </a:spcBef>
              <a:spcAft>
                <a:spcPts val="0"/>
              </a:spcAft>
              <a:buClr>
                <a:srgbClr val="000000"/>
              </a:buClr>
              <a:buSzPct val="4500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pPr>
            <a:r>
              <a:rPr lang="en-US" dirty="0" smtClean="0">
                <a:solidFill>
                  <a:srgbClr val="000000"/>
                </a:solidFill>
                <a:latin typeface="+mn-lt"/>
              </a:rPr>
              <a:t>Phase 2: </a:t>
            </a:r>
            <a:r>
              <a:rPr lang="en-US" b="1" dirty="0" smtClean="0">
                <a:solidFill>
                  <a:srgbClr val="000000"/>
                </a:solidFill>
                <a:latin typeface="+mn-lt"/>
              </a:rPr>
              <a:t>Combining phase</a:t>
            </a:r>
            <a:endParaRPr kumimoji="0" lang="en-US" sz="2400" b="0" i="0" u="none" strike="noStrike" kern="1200" cap="none" spc="0" normalizeH="0" baseline="0" noProof="0" dirty="0" smtClean="0">
              <a:ln>
                <a:noFill/>
              </a:ln>
              <a:solidFill>
                <a:srgbClr val="000000"/>
              </a:solidFill>
              <a:effectLst/>
              <a:uLnTx/>
              <a:uFillTx/>
              <a:latin typeface="+mn-lt"/>
              <a:ea typeface="+mn-ea"/>
              <a:cs typeface="+mn-cs"/>
            </a:endParaRPr>
          </a:p>
          <a:p>
            <a:pPr marL="430213" marR="0" lvl="0" indent="-323850" algn="l" defTabSz="914400" rtl="0" eaLnBrk="1" fontAlgn="auto" latinLnBrk="0" hangingPunct="1">
              <a:lnSpc>
                <a:spcPct val="100000"/>
              </a:lnSpc>
              <a:spcBef>
                <a:spcPct val="20000"/>
              </a:spcBef>
              <a:spcAft>
                <a:spcPts val="0"/>
              </a:spcAft>
              <a:buClr>
                <a:srgbClr val="000000"/>
              </a:buClr>
              <a:buSzPct val="45000"/>
              <a:buFont typeface="Wingdings"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pPr>
            <a:r>
              <a:rPr lang="en-US" dirty="0" smtClean="0">
                <a:solidFill>
                  <a:srgbClr val="000000"/>
                </a:solidFill>
                <a:latin typeface="+mn-lt"/>
              </a:rPr>
              <a:t>Find the location that minimize the error</a:t>
            </a:r>
            <a:endParaRPr kumimoji="0" lang="en-US" sz="2400" b="0" i="0" u="none" strike="noStrike" kern="1200" cap="none" spc="0" normalizeH="0" baseline="0" noProof="0" dirty="0" smtClean="0">
              <a:ln>
                <a:noFill/>
              </a:ln>
              <a:solidFill>
                <a:srgbClr val="000000"/>
              </a:solidFill>
              <a:effectLst/>
              <a:uLnTx/>
              <a:uFillTx/>
              <a:latin typeface="+mn-lt"/>
              <a:ea typeface="+mn-ea"/>
              <a:cs typeface="+mn-cs"/>
            </a:endParaRPr>
          </a:p>
        </p:txBody>
      </p:sp>
      <p:cxnSp>
        <p:nvCxnSpPr>
          <p:cNvPr id="61" name="Straight Arrow Connector 58"/>
          <p:cNvCxnSpPr>
            <a:cxnSpLocks noChangeShapeType="1"/>
          </p:cNvCxnSpPr>
          <p:nvPr/>
        </p:nvCxnSpPr>
        <p:spPr bwMode="auto">
          <a:xfrm>
            <a:off x="1432138" y="4519111"/>
            <a:ext cx="450636" cy="145248"/>
          </a:xfrm>
          <a:prstGeom prst="straightConnector1">
            <a:avLst/>
          </a:prstGeom>
          <a:noFill/>
          <a:ln w="38100" algn="ctr">
            <a:solidFill>
              <a:schemeClr val="tx1"/>
            </a:solidFill>
            <a:round/>
            <a:headEnd/>
            <a:tailEnd type="arrow" w="med" len="med"/>
          </a:ln>
        </p:spPr>
      </p:cxnSp>
      <p:cxnSp>
        <p:nvCxnSpPr>
          <p:cNvPr id="58" name="Straight Arrow Connector 58"/>
          <p:cNvCxnSpPr>
            <a:cxnSpLocks noChangeShapeType="1"/>
          </p:cNvCxnSpPr>
          <p:nvPr/>
        </p:nvCxnSpPr>
        <p:spPr bwMode="auto">
          <a:xfrm rot="16200000" flipV="1">
            <a:off x="2661769" y="4941912"/>
            <a:ext cx="369540" cy="219203"/>
          </a:xfrm>
          <a:prstGeom prst="straightConnector1">
            <a:avLst/>
          </a:prstGeom>
          <a:noFill/>
          <a:ln w="38100" algn="ctr">
            <a:solidFill>
              <a:schemeClr val="tx1"/>
            </a:solidFill>
            <a:round/>
            <a:headEnd/>
            <a:tailEnd type="arrow" w="med" len="med"/>
          </a:ln>
        </p:spPr>
      </p:cxnSp>
      <p:cxnSp>
        <p:nvCxnSpPr>
          <p:cNvPr id="397" name="Straight Arrow Connector 58"/>
          <p:cNvCxnSpPr>
            <a:cxnSpLocks noChangeShapeType="1"/>
          </p:cNvCxnSpPr>
          <p:nvPr/>
        </p:nvCxnSpPr>
        <p:spPr bwMode="auto">
          <a:xfrm rot="5400000">
            <a:off x="2252113" y="4018517"/>
            <a:ext cx="547204" cy="255669"/>
          </a:xfrm>
          <a:prstGeom prst="straightConnector1">
            <a:avLst/>
          </a:prstGeom>
          <a:noFill/>
          <a:ln w="38100" algn="ctr">
            <a:solidFill>
              <a:schemeClr val="tx1"/>
            </a:solidFill>
            <a:round/>
            <a:headEnd/>
            <a:tailEnd type="arrow" w="med" len="med"/>
          </a:ln>
        </p:spPr>
      </p:cxnSp>
      <p:sp>
        <p:nvSpPr>
          <p:cNvPr id="400" name="Rectangle 399"/>
          <p:cNvSpPr/>
          <p:nvPr/>
        </p:nvSpPr>
        <p:spPr>
          <a:xfrm>
            <a:off x="1461238" y="4294091"/>
            <a:ext cx="627529" cy="6095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Arrow Connector 58"/>
          <p:cNvCxnSpPr>
            <a:cxnSpLocks noChangeShapeType="1"/>
          </p:cNvCxnSpPr>
          <p:nvPr/>
        </p:nvCxnSpPr>
        <p:spPr bwMode="auto">
          <a:xfrm>
            <a:off x="1710041" y="4671511"/>
            <a:ext cx="450636" cy="145248"/>
          </a:xfrm>
          <a:prstGeom prst="straightConnector1">
            <a:avLst/>
          </a:prstGeom>
          <a:noFill/>
          <a:ln w="38100" algn="ctr">
            <a:solidFill>
              <a:schemeClr val="tx1"/>
            </a:solidFill>
            <a:round/>
            <a:headEnd/>
            <a:tailEnd type="arrow" w="med" len="med"/>
          </a:ln>
        </p:spPr>
      </p:cxnSp>
      <p:sp>
        <p:nvSpPr>
          <p:cNvPr id="393" name="TextBox 392"/>
          <p:cNvSpPr txBox="1"/>
          <p:nvPr/>
        </p:nvSpPr>
        <p:spPr>
          <a:xfrm>
            <a:off x="1317811" y="3334872"/>
            <a:ext cx="1250577" cy="430887"/>
          </a:xfrm>
          <a:prstGeom prst="rect">
            <a:avLst/>
          </a:prstGeom>
          <a:solidFill>
            <a:schemeClr val="bg1"/>
          </a:solidFill>
        </p:spPr>
        <p:txBody>
          <a:bodyPr wrap="square" rtlCol="0">
            <a:spAutoFit/>
          </a:bodyPr>
          <a:lstStyle/>
          <a:p>
            <a:pPr algn="l"/>
            <a:r>
              <a:rPr lang="en-US" sz="1100" dirty="0" smtClean="0"/>
              <a:t>Access Point</a:t>
            </a:r>
          </a:p>
          <a:p>
            <a:pPr algn="l"/>
            <a:r>
              <a:rPr lang="en-US" sz="1100" dirty="0" smtClean="0"/>
              <a:t>Measurement</a:t>
            </a:r>
          </a:p>
        </p:txBody>
      </p:sp>
      <p:sp>
        <p:nvSpPr>
          <p:cNvPr id="57" name="Rectangle 56"/>
          <p:cNvSpPr/>
          <p:nvPr/>
        </p:nvSpPr>
        <p:spPr>
          <a:xfrm>
            <a:off x="2321892" y="3657597"/>
            <a:ext cx="600597" cy="48409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1"/>
          <p:cNvSpPr>
            <a:spLocks noGrp="1" noChangeArrowheads="1"/>
          </p:cNvSpPr>
          <p:nvPr>
            <p:ph type="title"/>
          </p:nvPr>
        </p:nvSpPr>
        <p:spPr/>
        <p:txBody>
          <a:bodyPr>
            <a:normAutofit/>
          </a:bodyPr>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Gradient Algorithm</a:t>
            </a:r>
          </a:p>
        </p:txBody>
      </p:sp>
      <p:sp>
        <p:nvSpPr>
          <p:cNvPr id="8198" name="Rectangle 2"/>
          <p:cNvSpPr>
            <a:spLocks noGrp="1" noChangeArrowheads="1"/>
          </p:cNvSpPr>
          <p:nvPr>
            <p:ph idx="1"/>
          </p:nvPr>
        </p:nvSpPr>
        <p:spPr>
          <a:xfrm>
            <a:off x="259976" y="1416424"/>
            <a:ext cx="4473388" cy="4727669"/>
          </a:xfrm>
        </p:spPr>
        <p:txBody>
          <a:bodyPr>
            <a:normAutofit/>
          </a:bodyPr>
          <a:lstStyle/>
          <a:p>
            <a:pPr marL="430213" indent="-323850">
              <a:buClr>
                <a:srgbClr val="000000"/>
              </a:buClr>
              <a:buSzPct val="45000"/>
              <a:buNone/>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400" dirty="0" smtClean="0">
                <a:solidFill>
                  <a:srgbClr val="000000"/>
                </a:solidFill>
              </a:rPr>
              <a:t>Phase 1: </a:t>
            </a:r>
            <a:r>
              <a:rPr lang="en-US" sz="2400" b="1" dirty="0" smtClean="0">
                <a:solidFill>
                  <a:srgbClr val="000000"/>
                </a:solidFill>
              </a:rPr>
              <a:t>arrow drawing phase</a:t>
            </a:r>
            <a:endParaRPr lang="en-US" sz="2400" dirty="0" smtClean="0">
              <a:solidFill>
                <a:srgbClr val="000000"/>
              </a:solidFill>
            </a:endParaRPr>
          </a:p>
          <a:p>
            <a:pPr marL="430213" indent="-323850">
              <a:buClr>
                <a:srgbClr val="000000"/>
              </a:buClr>
              <a:buSzPct val="45000"/>
              <a:buFont typeface="Wingdings"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400" dirty="0" smtClean="0">
                <a:solidFill>
                  <a:srgbClr val="000000"/>
                </a:solidFill>
              </a:rPr>
              <a:t>Point an arrow towards the direction of strong signal using neighboring measurements</a:t>
            </a:r>
          </a:p>
          <a:p>
            <a:pPr marL="430213" indent="-323850">
              <a:buClr>
                <a:srgbClr val="000000"/>
              </a:buClr>
              <a:buSzPct val="45000"/>
              <a:buNone/>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endParaRPr lang="en-US" sz="2400" dirty="0" smtClean="0">
              <a:solidFill>
                <a:srgbClr val="000000"/>
              </a:solidFill>
            </a:endParaRPr>
          </a:p>
        </p:txBody>
      </p:sp>
      <p:sp>
        <p:nvSpPr>
          <p:cNvPr id="8194" name="Date Placeholder 3"/>
          <p:cNvSpPr>
            <a:spLocks noGrp="1"/>
          </p:cNvSpPr>
          <p:nvPr>
            <p:ph type="dt" sz="half" idx="10"/>
          </p:nvPr>
        </p:nvSpPr>
        <p:spPr>
          <a:noFill/>
        </p:spPr>
        <p:txBody>
          <a:bodyPr/>
          <a:lstStyle/>
          <a:p>
            <a:fld id="{C3E7F86D-620D-4490-82B1-5FBEFAFF2C5C}" type="datetime1">
              <a:rPr lang="en-US" smtClean="0"/>
              <a:pPr/>
              <a:t>4/1/2009</a:t>
            </a:fld>
            <a:endParaRPr lang="en-US" dirty="0" smtClean="0"/>
          </a:p>
        </p:txBody>
      </p:sp>
      <p:sp>
        <p:nvSpPr>
          <p:cNvPr id="8195" name="Footer Placeholder 4"/>
          <p:cNvSpPr>
            <a:spLocks noGrp="1"/>
          </p:cNvSpPr>
          <p:nvPr>
            <p:ph type="ftr" sz="quarter" idx="11"/>
          </p:nvPr>
        </p:nvSpPr>
        <p:spPr>
          <a:noFill/>
        </p:spPr>
        <p:txBody>
          <a:bodyPr/>
          <a:lstStyle/>
          <a:p>
            <a:r>
              <a:rPr lang="en-US" dirty="0" smtClean="0"/>
              <a:t>Access Point Localization</a:t>
            </a:r>
          </a:p>
        </p:txBody>
      </p:sp>
      <p:sp>
        <p:nvSpPr>
          <p:cNvPr id="8196" name="Slide Number Placeholder 5"/>
          <p:cNvSpPr>
            <a:spLocks noGrp="1"/>
          </p:cNvSpPr>
          <p:nvPr>
            <p:ph type="sldNum" sz="quarter" idx="12"/>
          </p:nvPr>
        </p:nvSpPr>
        <p:spPr>
          <a:noFill/>
        </p:spPr>
        <p:txBody>
          <a:bodyPr/>
          <a:lstStyle/>
          <a:p>
            <a:fld id="{E49FBBA3-CAAE-415B-B849-D227320A17A4}" type="slidenum">
              <a:rPr lang="en-US" smtClean="0"/>
              <a:pPr/>
              <a:t>11</a:t>
            </a:fld>
            <a:endParaRPr lang="en-US" smtClean="0"/>
          </a:p>
        </p:txBody>
      </p:sp>
      <p:grpSp>
        <p:nvGrpSpPr>
          <p:cNvPr id="21" name="Group 210"/>
          <p:cNvGrpSpPr>
            <a:grpSpLocks/>
          </p:cNvGrpSpPr>
          <p:nvPr/>
        </p:nvGrpSpPr>
        <p:grpSpPr bwMode="auto">
          <a:xfrm>
            <a:off x="5763762" y="3128866"/>
            <a:ext cx="1850842" cy="1562458"/>
            <a:chOff x="6144" y="10080"/>
            <a:chExt cx="2208" cy="1728"/>
          </a:xfrm>
        </p:grpSpPr>
        <p:grpSp>
          <p:nvGrpSpPr>
            <p:cNvPr id="22" name="Group 68"/>
            <p:cNvGrpSpPr>
              <a:grpSpLocks/>
            </p:cNvGrpSpPr>
            <p:nvPr/>
          </p:nvGrpSpPr>
          <p:grpSpPr bwMode="auto">
            <a:xfrm>
              <a:off x="6192" y="10128"/>
              <a:ext cx="2112" cy="1632"/>
              <a:chOff x="15240000" y="15849600"/>
              <a:chExt cx="3352800" cy="2590800"/>
            </a:xfrm>
          </p:grpSpPr>
          <p:cxnSp>
            <p:nvCxnSpPr>
              <p:cNvPr id="29" name="Straight Arrow Connector 58"/>
              <p:cNvCxnSpPr>
                <a:cxnSpLocks noChangeShapeType="1"/>
              </p:cNvCxnSpPr>
              <p:nvPr/>
            </p:nvCxnSpPr>
            <p:spPr bwMode="auto">
              <a:xfrm>
                <a:off x="15240000" y="16002000"/>
                <a:ext cx="1066800" cy="838200"/>
              </a:xfrm>
              <a:prstGeom prst="straightConnector1">
                <a:avLst/>
              </a:prstGeom>
              <a:noFill/>
              <a:ln w="38100" algn="ctr">
                <a:solidFill>
                  <a:schemeClr val="tx1"/>
                </a:solidFill>
                <a:round/>
                <a:headEnd/>
                <a:tailEnd type="arrow" w="med" len="med"/>
              </a:ln>
            </p:spPr>
          </p:cxnSp>
          <p:cxnSp>
            <p:nvCxnSpPr>
              <p:cNvPr id="30" name="Straight Arrow Connector 60"/>
              <p:cNvCxnSpPr>
                <a:cxnSpLocks noChangeShapeType="1"/>
              </p:cNvCxnSpPr>
              <p:nvPr/>
            </p:nvCxnSpPr>
            <p:spPr bwMode="auto">
              <a:xfrm rot="10800000" flipV="1">
                <a:off x="17068800" y="15849600"/>
                <a:ext cx="1143000" cy="838200"/>
              </a:xfrm>
              <a:prstGeom prst="straightConnector1">
                <a:avLst/>
              </a:prstGeom>
              <a:noFill/>
              <a:ln w="38100" algn="ctr">
                <a:solidFill>
                  <a:schemeClr val="tx1"/>
                </a:solidFill>
                <a:round/>
                <a:headEnd/>
                <a:tailEnd type="arrow" w="med" len="med"/>
              </a:ln>
            </p:spPr>
          </p:cxnSp>
          <p:cxnSp>
            <p:nvCxnSpPr>
              <p:cNvPr id="31" name="Straight Arrow Connector 62"/>
              <p:cNvCxnSpPr>
                <a:cxnSpLocks noChangeShapeType="1"/>
              </p:cNvCxnSpPr>
              <p:nvPr/>
            </p:nvCxnSpPr>
            <p:spPr bwMode="auto">
              <a:xfrm rot="5400000" flipH="1" flipV="1">
                <a:off x="15240000" y="17449800"/>
                <a:ext cx="1066800" cy="914400"/>
              </a:xfrm>
              <a:prstGeom prst="straightConnector1">
                <a:avLst/>
              </a:prstGeom>
              <a:noFill/>
              <a:ln w="38100" algn="ctr">
                <a:solidFill>
                  <a:schemeClr val="tx1"/>
                </a:solidFill>
                <a:round/>
                <a:headEnd/>
                <a:tailEnd type="arrow" w="med" len="med"/>
              </a:ln>
            </p:spPr>
          </p:cxnSp>
          <p:cxnSp>
            <p:nvCxnSpPr>
              <p:cNvPr id="32" name="Straight Arrow Connector 64"/>
              <p:cNvCxnSpPr>
                <a:cxnSpLocks noChangeShapeType="1"/>
              </p:cNvCxnSpPr>
              <p:nvPr/>
            </p:nvCxnSpPr>
            <p:spPr bwMode="auto">
              <a:xfrm rot="10800000">
                <a:off x="16992600" y="17373600"/>
                <a:ext cx="1295400" cy="1066800"/>
              </a:xfrm>
              <a:prstGeom prst="straightConnector1">
                <a:avLst/>
              </a:prstGeom>
              <a:noFill/>
              <a:ln w="38100" algn="ctr">
                <a:solidFill>
                  <a:schemeClr val="tx1"/>
                </a:solidFill>
                <a:round/>
                <a:headEnd/>
                <a:tailEnd type="arrow" w="med" len="med"/>
              </a:ln>
            </p:spPr>
          </p:cxnSp>
          <p:cxnSp>
            <p:nvCxnSpPr>
              <p:cNvPr id="33" name="Straight Arrow Connector 66"/>
              <p:cNvCxnSpPr>
                <a:cxnSpLocks noChangeShapeType="1"/>
              </p:cNvCxnSpPr>
              <p:nvPr/>
            </p:nvCxnSpPr>
            <p:spPr bwMode="auto">
              <a:xfrm rot="10800000">
                <a:off x="16992600" y="17145000"/>
                <a:ext cx="1600200" cy="609600"/>
              </a:xfrm>
              <a:prstGeom prst="straightConnector1">
                <a:avLst/>
              </a:prstGeom>
              <a:noFill/>
              <a:ln w="38100" algn="ctr">
                <a:solidFill>
                  <a:schemeClr val="tx1"/>
                </a:solidFill>
                <a:round/>
                <a:headEnd/>
                <a:tailEnd type="arrow" w="med" len="med"/>
              </a:ln>
            </p:spPr>
          </p:cxnSp>
          <p:sp>
            <p:nvSpPr>
              <p:cNvPr id="34" name="5-Point Star 33"/>
              <p:cNvSpPr/>
              <p:nvPr/>
            </p:nvSpPr>
            <p:spPr bwMode="auto">
              <a:xfrm>
                <a:off x="16383000" y="16687800"/>
                <a:ext cx="609600" cy="609600"/>
              </a:xfrm>
              <a:prstGeom prst="star5">
                <a:avLst/>
              </a:prstGeom>
              <a:solidFill>
                <a:srgbClr val="AA014C"/>
              </a:solidFill>
              <a:ln w="9525" cap="flat" cmpd="sng" algn="ctr">
                <a:solidFill>
                  <a:srgbClr val="AA014C"/>
                </a:solidFill>
                <a:prstDash val="solid"/>
                <a:round/>
                <a:headEnd type="none" w="med" len="med"/>
                <a:tailEnd type="none" w="med" len="med"/>
              </a:ln>
              <a:effectLst/>
            </p:spPr>
            <p:txBody>
              <a:bodyPr/>
              <a:lstStyle/>
              <a:p>
                <a:pPr defTabSz="3030538">
                  <a:defRPr/>
                </a:pPr>
                <a:endParaRPr lang="en-US" sz="3600"/>
              </a:p>
            </p:txBody>
          </p:sp>
        </p:grpSp>
        <p:sp>
          <p:nvSpPr>
            <p:cNvPr id="23" name="TextBox 69"/>
            <p:cNvSpPr txBox="1">
              <a:spLocks noChangeArrowheads="1"/>
            </p:cNvSpPr>
            <p:nvPr/>
          </p:nvSpPr>
          <p:spPr bwMode="auto">
            <a:xfrm>
              <a:off x="6441" y="11143"/>
              <a:ext cx="1373" cy="443"/>
            </a:xfrm>
            <a:prstGeom prst="rect">
              <a:avLst/>
            </a:prstGeom>
            <a:noFill/>
            <a:ln w="9525">
              <a:noFill/>
              <a:miter lim="800000"/>
              <a:headEnd/>
              <a:tailEnd/>
            </a:ln>
          </p:spPr>
          <p:txBody>
            <a:bodyPr wrap="square">
              <a:spAutoFit/>
            </a:bodyPr>
            <a:lstStyle/>
            <a:p>
              <a:r>
                <a:rPr lang="en-US" sz="2000" dirty="0"/>
                <a:t>AP</a:t>
              </a:r>
            </a:p>
          </p:txBody>
        </p:sp>
        <p:sp>
          <p:nvSpPr>
            <p:cNvPr id="24" name="Oval 70"/>
            <p:cNvSpPr>
              <a:spLocks noChangeArrowheads="1"/>
            </p:cNvSpPr>
            <p:nvPr/>
          </p:nvSpPr>
          <p:spPr bwMode="auto">
            <a:xfrm>
              <a:off x="6144" y="10176"/>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25" name="Oval 71"/>
            <p:cNvSpPr>
              <a:spLocks noChangeArrowheads="1"/>
            </p:cNvSpPr>
            <p:nvPr/>
          </p:nvSpPr>
          <p:spPr bwMode="auto">
            <a:xfrm>
              <a:off x="6192" y="11712"/>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26" name="Oval 72"/>
            <p:cNvSpPr>
              <a:spLocks noChangeArrowheads="1"/>
            </p:cNvSpPr>
            <p:nvPr/>
          </p:nvSpPr>
          <p:spPr bwMode="auto">
            <a:xfrm>
              <a:off x="8016" y="10080"/>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27" name="Oval 73"/>
            <p:cNvSpPr>
              <a:spLocks noChangeArrowheads="1"/>
            </p:cNvSpPr>
            <p:nvPr/>
          </p:nvSpPr>
          <p:spPr bwMode="auto">
            <a:xfrm>
              <a:off x="8064" y="11712"/>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28" name="Oval 74"/>
            <p:cNvSpPr>
              <a:spLocks noChangeArrowheads="1"/>
            </p:cNvSpPr>
            <p:nvPr/>
          </p:nvSpPr>
          <p:spPr bwMode="auto">
            <a:xfrm>
              <a:off x="8256" y="11280"/>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grpSp>
      <p:sp>
        <p:nvSpPr>
          <p:cNvPr id="56" name="Rectangle 55"/>
          <p:cNvSpPr/>
          <p:nvPr/>
        </p:nvSpPr>
        <p:spPr>
          <a:xfrm>
            <a:off x="2671511" y="4948481"/>
            <a:ext cx="627496" cy="55584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21892" y="3657597"/>
            <a:ext cx="600597" cy="48409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129548" y="4141691"/>
            <a:ext cx="627529" cy="6095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5"/>
          <p:cNvGrpSpPr>
            <a:grpSpLocks noChangeAspect="1"/>
          </p:cNvGrpSpPr>
          <p:nvPr/>
        </p:nvGrpSpPr>
        <p:grpSpPr bwMode="auto">
          <a:xfrm>
            <a:off x="717169" y="3180041"/>
            <a:ext cx="3674626" cy="2924921"/>
            <a:chOff x="740" y="998"/>
            <a:chExt cx="3574" cy="2944"/>
          </a:xfrm>
        </p:grpSpPr>
        <p:sp>
          <p:nvSpPr>
            <p:cNvPr id="46" name="Rectangle 297"/>
            <p:cNvSpPr>
              <a:spLocks noChangeArrowheads="1"/>
            </p:cNvSpPr>
            <p:nvPr/>
          </p:nvSpPr>
          <p:spPr bwMode="auto">
            <a:xfrm>
              <a:off x="1111" y="1048"/>
              <a:ext cx="1239" cy="320"/>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7" name="Group 206"/>
            <p:cNvGrpSpPr>
              <a:grpSpLocks/>
            </p:cNvGrpSpPr>
            <p:nvPr/>
          </p:nvGrpSpPr>
          <p:grpSpPr bwMode="auto">
            <a:xfrm>
              <a:off x="859" y="998"/>
              <a:ext cx="2966" cy="2785"/>
              <a:chOff x="859" y="998"/>
              <a:chExt cx="2966" cy="2785"/>
            </a:xfrm>
          </p:grpSpPr>
          <p:sp>
            <p:nvSpPr>
              <p:cNvPr id="195" name="Line 9"/>
              <p:cNvSpPr>
                <a:spLocks noChangeShapeType="1"/>
              </p:cNvSpPr>
              <p:nvPr/>
            </p:nvSpPr>
            <p:spPr bwMode="auto">
              <a:xfrm flipV="1">
                <a:off x="1069" y="1021"/>
                <a:ext cx="1" cy="2676"/>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Line 10"/>
              <p:cNvSpPr>
                <a:spLocks noChangeShapeType="1"/>
              </p:cNvSpPr>
              <p:nvPr/>
            </p:nvSpPr>
            <p:spPr bwMode="auto">
              <a:xfrm>
                <a:off x="1069" y="1021"/>
                <a:ext cx="2755" cy="1"/>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11"/>
              <p:cNvSpPr>
                <a:spLocks noChangeShapeType="1"/>
              </p:cNvSpPr>
              <p:nvPr/>
            </p:nvSpPr>
            <p:spPr bwMode="auto">
              <a:xfrm>
                <a:off x="3824" y="1021"/>
                <a:ext cx="1" cy="2676"/>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12"/>
              <p:cNvSpPr>
                <a:spLocks noChangeShapeType="1"/>
              </p:cNvSpPr>
              <p:nvPr/>
            </p:nvSpPr>
            <p:spPr bwMode="auto">
              <a:xfrm flipH="1">
                <a:off x="1069" y="3697"/>
                <a:ext cx="2755" cy="1"/>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Line 13"/>
              <p:cNvSpPr>
                <a:spLocks noChangeShapeType="1"/>
              </p:cNvSpPr>
              <p:nvPr/>
            </p:nvSpPr>
            <p:spPr bwMode="auto">
              <a:xfrm>
                <a:off x="1069" y="3697"/>
                <a:ext cx="2756"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Line 15"/>
              <p:cNvSpPr>
                <a:spLocks noChangeShapeType="1"/>
              </p:cNvSpPr>
              <p:nvPr/>
            </p:nvSpPr>
            <p:spPr bwMode="auto">
              <a:xfrm flipV="1">
                <a:off x="1620"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Rectangle 16"/>
              <p:cNvSpPr>
                <a:spLocks noChangeArrowheads="1"/>
              </p:cNvSpPr>
              <p:nvPr/>
            </p:nvSpPr>
            <p:spPr bwMode="auto">
              <a:xfrm>
                <a:off x="1527" y="3761"/>
                <a:ext cx="23" cy="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7"/>
              <p:cNvSpPr>
                <a:spLocks/>
              </p:cNvSpPr>
              <p:nvPr/>
            </p:nvSpPr>
            <p:spPr bwMode="auto">
              <a:xfrm>
                <a:off x="1556" y="3732"/>
                <a:ext cx="39" cy="51"/>
              </a:xfrm>
              <a:custGeom>
                <a:avLst/>
                <a:gdLst/>
                <a:ahLst/>
                <a:cxnLst>
                  <a:cxn ang="0">
                    <a:pos x="8" y="0"/>
                  </a:cxn>
                  <a:cxn ang="0">
                    <a:pos x="36" y="0"/>
                  </a:cxn>
                  <a:cxn ang="0">
                    <a:pos x="36" y="7"/>
                  </a:cxn>
                  <a:cxn ang="0">
                    <a:pos x="14" y="7"/>
                  </a:cxn>
                  <a:cxn ang="0">
                    <a:pos x="10" y="21"/>
                  </a:cxn>
                  <a:cxn ang="0">
                    <a:pos x="14" y="19"/>
                  </a:cxn>
                  <a:cxn ang="0">
                    <a:pos x="21" y="17"/>
                  </a:cxn>
                  <a:cxn ang="0">
                    <a:pos x="31" y="19"/>
                  </a:cxn>
                  <a:cxn ang="0">
                    <a:pos x="34" y="21"/>
                  </a:cxn>
                  <a:cxn ang="0">
                    <a:pos x="39" y="29"/>
                  </a:cxn>
                  <a:cxn ang="0">
                    <a:pos x="39" y="37"/>
                  </a:cxn>
                  <a:cxn ang="0">
                    <a:pos x="34" y="45"/>
                  </a:cxn>
                  <a:cxn ang="0">
                    <a:pos x="30" y="48"/>
                  </a:cxn>
                  <a:cxn ang="0">
                    <a:pos x="25" y="50"/>
                  </a:cxn>
                  <a:cxn ang="0">
                    <a:pos x="20" y="51"/>
                  </a:cxn>
                  <a:cxn ang="0">
                    <a:pos x="10" y="49"/>
                  </a:cxn>
                  <a:cxn ang="0">
                    <a:pos x="6" y="47"/>
                  </a:cxn>
                  <a:cxn ang="0">
                    <a:pos x="3" y="44"/>
                  </a:cxn>
                  <a:cxn ang="0">
                    <a:pos x="2" y="41"/>
                  </a:cxn>
                  <a:cxn ang="0">
                    <a:pos x="0" y="37"/>
                  </a:cxn>
                  <a:cxn ang="0">
                    <a:pos x="8" y="36"/>
                  </a:cxn>
                  <a:cxn ang="0">
                    <a:pos x="9" y="39"/>
                  </a:cxn>
                  <a:cxn ang="0">
                    <a:pos x="11" y="43"/>
                  </a:cxn>
                  <a:cxn ang="0">
                    <a:pos x="16" y="45"/>
                  </a:cxn>
                  <a:cxn ang="0">
                    <a:pos x="22" y="45"/>
                  </a:cxn>
                  <a:cxn ang="0">
                    <a:pos x="26" y="44"/>
                  </a:cxn>
                  <a:cxn ang="0">
                    <a:pos x="28" y="42"/>
                  </a:cxn>
                  <a:cxn ang="0">
                    <a:pos x="30" y="40"/>
                  </a:cxn>
                  <a:cxn ang="0">
                    <a:pos x="32" y="34"/>
                  </a:cxn>
                  <a:cxn ang="0">
                    <a:pos x="31" y="31"/>
                  </a:cxn>
                  <a:cxn ang="0">
                    <a:pos x="31" y="28"/>
                  </a:cxn>
                  <a:cxn ang="0">
                    <a:pos x="26" y="24"/>
                  </a:cxn>
                  <a:cxn ang="0">
                    <a:pos x="24" y="23"/>
                  </a:cxn>
                  <a:cxn ang="0">
                    <a:pos x="17" y="23"/>
                  </a:cxn>
                  <a:cxn ang="0">
                    <a:pos x="15" y="24"/>
                  </a:cxn>
                  <a:cxn ang="0">
                    <a:pos x="14" y="24"/>
                  </a:cxn>
                  <a:cxn ang="0">
                    <a:pos x="11" y="25"/>
                  </a:cxn>
                  <a:cxn ang="0">
                    <a:pos x="9" y="27"/>
                  </a:cxn>
                  <a:cxn ang="0">
                    <a:pos x="0" y="26"/>
                  </a:cxn>
                  <a:cxn ang="0">
                    <a:pos x="8" y="0"/>
                  </a:cxn>
                </a:cxnLst>
                <a:rect l="0" t="0" r="r" b="b"/>
                <a:pathLst>
                  <a:path w="39" h="51">
                    <a:moveTo>
                      <a:pt x="8" y="0"/>
                    </a:moveTo>
                    <a:lnTo>
                      <a:pt x="36" y="0"/>
                    </a:lnTo>
                    <a:lnTo>
                      <a:pt x="36" y="7"/>
                    </a:lnTo>
                    <a:lnTo>
                      <a:pt x="14" y="7"/>
                    </a:lnTo>
                    <a:lnTo>
                      <a:pt x="10" y="21"/>
                    </a:lnTo>
                    <a:lnTo>
                      <a:pt x="14" y="19"/>
                    </a:lnTo>
                    <a:lnTo>
                      <a:pt x="21" y="17"/>
                    </a:lnTo>
                    <a:lnTo>
                      <a:pt x="31" y="19"/>
                    </a:lnTo>
                    <a:lnTo>
                      <a:pt x="34" y="21"/>
                    </a:lnTo>
                    <a:lnTo>
                      <a:pt x="39" y="29"/>
                    </a:lnTo>
                    <a:lnTo>
                      <a:pt x="39" y="37"/>
                    </a:lnTo>
                    <a:lnTo>
                      <a:pt x="34" y="45"/>
                    </a:lnTo>
                    <a:lnTo>
                      <a:pt x="30" y="48"/>
                    </a:lnTo>
                    <a:lnTo>
                      <a:pt x="25" y="50"/>
                    </a:lnTo>
                    <a:lnTo>
                      <a:pt x="20" y="51"/>
                    </a:lnTo>
                    <a:lnTo>
                      <a:pt x="10" y="49"/>
                    </a:lnTo>
                    <a:lnTo>
                      <a:pt x="6" y="47"/>
                    </a:lnTo>
                    <a:lnTo>
                      <a:pt x="3" y="44"/>
                    </a:lnTo>
                    <a:lnTo>
                      <a:pt x="2" y="41"/>
                    </a:lnTo>
                    <a:lnTo>
                      <a:pt x="0" y="37"/>
                    </a:lnTo>
                    <a:lnTo>
                      <a:pt x="8" y="36"/>
                    </a:lnTo>
                    <a:lnTo>
                      <a:pt x="9" y="39"/>
                    </a:lnTo>
                    <a:lnTo>
                      <a:pt x="11" y="43"/>
                    </a:lnTo>
                    <a:lnTo>
                      <a:pt x="16" y="45"/>
                    </a:lnTo>
                    <a:lnTo>
                      <a:pt x="22" y="45"/>
                    </a:lnTo>
                    <a:lnTo>
                      <a:pt x="26" y="44"/>
                    </a:lnTo>
                    <a:lnTo>
                      <a:pt x="28" y="42"/>
                    </a:lnTo>
                    <a:lnTo>
                      <a:pt x="30" y="40"/>
                    </a:lnTo>
                    <a:lnTo>
                      <a:pt x="32" y="34"/>
                    </a:lnTo>
                    <a:lnTo>
                      <a:pt x="31" y="31"/>
                    </a:lnTo>
                    <a:lnTo>
                      <a:pt x="31" y="28"/>
                    </a:lnTo>
                    <a:lnTo>
                      <a:pt x="26" y="24"/>
                    </a:lnTo>
                    <a:lnTo>
                      <a:pt x="24" y="23"/>
                    </a:lnTo>
                    <a:lnTo>
                      <a:pt x="17" y="23"/>
                    </a:lnTo>
                    <a:lnTo>
                      <a:pt x="15" y="24"/>
                    </a:lnTo>
                    <a:lnTo>
                      <a:pt x="14" y="24"/>
                    </a:lnTo>
                    <a:lnTo>
                      <a:pt x="11" y="25"/>
                    </a:lnTo>
                    <a:lnTo>
                      <a:pt x="9" y="27"/>
                    </a:lnTo>
                    <a:lnTo>
                      <a:pt x="0" y="26"/>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8"/>
              <p:cNvSpPr>
                <a:spLocks noEditPoints="1"/>
              </p:cNvSpPr>
              <p:nvPr/>
            </p:nvSpPr>
            <p:spPr bwMode="auto">
              <a:xfrm>
                <a:off x="1603" y="3732"/>
                <a:ext cx="39" cy="51"/>
              </a:xfrm>
              <a:custGeom>
                <a:avLst/>
                <a:gdLst/>
                <a:ahLst/>
                <a:cxnLst>
                  <a:cxn ang="0">
                    <a:pos x="18" y="5"/>
                  </a:cxn>
                  <a:cxn ang="0">
                    <a:pos x="13" y="7"/>
                  </a:cxn>
                  <a:cxn ang="0">
                    <a:pos x="11" y="9"/>
                  </a:cxn>
                  <a:cxn ang="0">
                    <a:pos x="8" y="16"/>
                  </a:cxn>
                  <a:cxn ang="0">
                    <a:pos x="7" y="20"/>
                  </a:cxn>
                  <a:cxn ang="0">
                    <a:pos x="7" y="31"/>
                  </a:cxn>
                  <a:cxn ang="0">
                    <a:pos x="9" y="39"/>
                  </a:cxn>
                  <a:cxn ang="0">
                    <a:pos x="11" y="41"/>
                  </a:cxn>
                  <a:cxn ang="0">
                    <a:pos x="13" y="43"/>
                  </a:cxn>
                  <a:cxn ang="0">
                    <a:pos x="17" y="45"/>
                  </a:cxn>
                  <a:cxn ang="0">
                    <a:pos x="22" y="45"/>
                  </a:cxn>
                  <a:cxn ang="0">
                    <a:pos x="25" y="43"/>
                  </a:cxn>
                  <a:cxn ang="0">
                    <a:pos x="28" y="41"/>
                  </a:cxn>
                  <a:cxn ang="0">
                    <a:pos x="29" y="39"/>
                  </a:cxn>
                  <a:cxn ang="0">
                    <a:pos x="30" y="35"/>
                  </a:cxn>
                  <a:cxn ang="0">
                    <a:pos x="30" y="31"/>
                  </a:cxn>
                  <a:cxn ang="0">
                    <a:pos x="31" y="26"/>
                  </a:cxn>
                  <a:cxn ang="0">
                    <a:pos x="30" y="16"/>
                  </a:cxn>
                  <a:cxn ang="0">
                    <a:pos x="28" y="9"/>
                  </a:cxn>
                  <a:cxn ang="0">
                    <a:pos x="25" y="7"/>
                  </a:cxn>
                  <a:cxn ang="0">
                    <a:pos x="18" y="5"/>
                  </a:cxn>
                  <a:cxn ang="0">
                    <a:pos x="14" y="0"/>
                  </a:cxn>
                  <a:cxn ang="0">
                    <a:pos x="25" y="0"/>
                  </a:cxn>
                  <a:cxn ang="0">
                    <a:pos x="30" y="2"/>
                  </a:cxn>
                  <a:cxn ang="0">
                    <a:pos x="32" y="4"/>
                  </a:cxn>
                  <a:cxn ang="0">
                    <a:pos x="34" y="6"/>
                  </a:cxn>
                  <a:cxn ang="0">
                    <a:pos x="35" y="9"/>
                  </a:cxn>
                  <a:cxn ang="0">
                    <a:pos x="37" y="14"/>
                  </a:cxn>
                  <a:cxn ang="0">
                    <a:pos x="37" y="17"/>
                  </a:cxn>
                  <a:cxn ang="0">
                    <a:pos x="39" y="21"/>
                  </a:cxn>
                  <a:cxn ang="0">
                    <a:pos x="39" y="31"/>
                  </a:cxn>
                  <a:cxn ang="0">
                    <a:pos x="37" y="36"/>
                  </a:cxn>
                  <a:cxn ang="0">
                    <a:pos x="37" y="40"/>
                  </a:cxn>
                  <a:cxn ang="0">
                    <a:pos x="32" y="46"/>
                  </a:cxn>
                  <a:cxn ang="0">
                    <a:pos x="30" y="48"/>
                  </a:cxn>
                  <a:cxn ang="0">
                    <a:pos x="26" y="50"/>
                  </a:cxn>
                  <a:cxn ang="0">
                    <a:pos x="24" y="50"/>
                  </a:cxn>
                  <a:cxn ang="0">
                    <a:pos x="19" y="51"/>
                  </a:cxn>
                  <a:cxn ang="0">
                    <a:pos x="9" y="49"/>
                  </a:cxn>
                  <a:cxn ang="0">
                    <a:pos x="6" y="46"/>
                  </a:cxn>
                  <a:cxn ang="0">
                    <a:pos x="1" y="38"/>
                  </a:cxn>
                  <a:cxn ang="0">
                    <a:pos x="0" y="26"/>
                  </a:cxn>
                  <a:cxn ang="0">
                    <a:pos x="0" y="20"/>
                  </a:cxn>
                  <a:cxn ang="0">
                    <a:pos x="1" y="15"/>
                  </a:cxn>
                  <a:cxn ang="0">
                    <a:pos x="2" y="11"/>
                  </a:cxn>
                  <a:cxn ang="0">
                    <a:pos x="3" y="7"/>
                  </a:cxn>
                  <a:cxn ang="0">
                    <a:pos x="6" y="4"/>
                  </a:cxn>
                  <a:cxn ang="0">
                    <a:pos x="8" y="2"/>
                  </a:cxn>
                  <a:cxn ang="0">
                    <a:pos x="11" y="1"/>
                  </a:cxn>
                  <a:cxn ang="0">
                    <a:pos x="14" y="0"/>
                  </a:cxn>
                </a:cxnLst>
                <a:rect l="0" t="0" r="r" b="b"/>
                <a:pathLst>
                  <a:path w="39" h="51">
                    <a:moveTo>
                      <a:pt x="18" y="5"/>
                    </a:moveTo>
                    <a:lnTo>
                      <a:pt x="13" y="7"/>
                    </a:lnTo>
                    <a:lnTo>
                      <a:pt x="11" y="9"/>
                    </a:lnTo>
                    <a:lnTo>
                      <a:pt x="8" y="16"/>
                    </a:lnTo>
                    <a:lnTo>
                      <a:pt x="7" y="20"/>
                    </a:lnTo>
                    <a:lnTo>
                      <a:pt x="7" y="31"/>
                    </a:lnTo>
                    <a:lnTo>
                      <a:pt x="9" y="39"/>
                    </a:lnTo>
                    <a:lnTo>
                      <a:pt x="11" y="41"/>
                    </a:lnTo>
                    <a:lnTo>
                      <a:pt x="13" y="43"/>
                    </a:lnTo>
                    <a:lnTo>
                      <a:pt x="17" y="45"/>
                    </a:lnTo>
                    <a:lnTo>
                      <a:pt x="22" y="45"/>
                    </a:lnTo>
                    <a:lnTo>
                      <a:pt x="25" y="43"/>
                    </a:lnTo>
                    <a:lnTo>
                      <a:pt x="28" y="41"/>
                    </a:lnTo>
                    <a:lnTo>
                      <a:pt x="29" y="39"/>
                    </a:lnTo>
                    <a:lnTo>
                      <a:pt x="30" y="35"/>
                    </a:lnTo>
                    <a:lnTo>
                      <a:pt x="30" y="31"/>
                    </a:lnTo>
                    <a:lnTo>
                      <a:pt x="31" y="26"/>
                    </a:lnTo>
                    <a:lnTo>
                      <a:pt x="30" y="16"/>
                    </a:lnTo>
                    <a:lnTo>
                      <a:pt x="28" y="9"/>
                    </a:lnTo>
                    <a:lnTo>
                      <a:pt x="25" y="7"/>
                    </a:lnTo>
                    <a:lnTo>
                      <a:pt x="18" y="5"/>
                    </a:lnTo>
                    <a:close/>
                    <a:moveTo>
                      <a:pt x="14" y="0"/>
                    </a:moveTo>
                    <a:lnTo>
                      <a:pt x="25" y="0"/>
                    </a:lnTo>
                    <a:lnTo>
                      <a:pt x="30" y="2"/>
                    </a:lnTo>
                    <a:lnTo>
                      <a:pt x="32" y="4"/>
                    </a:lnTo>
                    <a:lnTo>
                      <a:pt x="34" y="6"/>
                    </a:lnTo>
                    <a:lnTo>
                      <a:pt x="35" y="9"/>
                    </a:lnTo>
                    <a:lnTo>
                      <a:pt x="37" y="14"/>
                    </a:lnTo>
                    <a:lnTo>
                      <a:pt x="37" y="17"/>
                    </a:lnTo>
                    <a:lnTo>
                      <a:pt x="39" y="21"/>
                    </a:lnTo>
                    <a:lnTo>
                      <a:pt x="39" y="31"/>
                    </a:lnTo>
                    <a:lnTo>
                      <a:pt x="37" y="36"/>
                    </a:lnTo>
                    <a:lnTo>
                      <a:pt x="37" y="40"/>
                    </a:lnTo>
                    <a:lnTo>
                      <a:pt x="32" y="46"/>
                    </a:lnTo>
                    <a:lnTo>
                      <a:pt x="30" y="48"/>
                    </a:lnTo>
                    <a:lnTo>
                      <a:pt x="26" y="50"/>
                    </a:lnTo>
                    <a:lnTo>
                      <a:pt x="24" y="50"/>
                    </a:lnTo>
                    <a:lnTo>
                      <a:pt x="19" y="51"/>
                    </a:lnTo>
                    <a:lnTo>
                      <a:pt x="9" y="49"/>
                    </a:lnTo>
                    <a:lnTo>
                      <a:pt x="6" y="46"/>
                    </a:lnTo>
                    <a:lnTo>
                      <a:pt x="1" y="38"/>
                    </a:lnTo>
                    <a:lnTo>
                      <a:pt x="0" y="26"/>
                    </a:lnTo>
                    <a:lnTo>
                      <a:pt x="0" y="20"/>
                    </a:lnTo>
                    <a:lnTo>
                      <a:pt x="1" y="15"/>
                    </a:lnTo>
                    <a:lnTo>
                      <a:pt x="2" y="11"/>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19"/>
              <p:cNvSpPr>
                <a:spLocks noChangeShapeType="1"/>
              </p:cNvSpPr>
              <p:nvPr/>
            </p:nvSpPr>
            <p:spPr bwMode="auto">
              <a:xfrm flipV="1">
                <a:off x="2171"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20"/>
              <p:cNvSpPr>
                <a:spLocks noEditPoints="1"/>
              </p:cNvSpPr>
              <p:nvPr/>
            </p:nvSpPr>
            <p:spPr bwMode="auto">
              <a:xfrm>
                <a:off x="2151" y="3732"/>
                <a:ext cx="39" cy="51"/>
              </a:xfrm>
              <a:custGeom>
                <a:avLst/>
                <a:gdLst/>
                <a:ahLst/>
                <a:cxnLst>
                  <a:cxn ang="0">
                    <a:pos x="20" y="5"/>
                  </a:cxn>
                  <a:cxn ang="0">
                    <a:pos x="16" y="6"/>
                  </a:cxn>
                  <a:cxn ang="0">
                    <a:pos x="14" y="7"/>
                  </a:cxn>
                  <a:cxn ang="0">
                    <a:pos x="11" y="9"/>
                  </a:cxn>
                  <a:cxn ang="0">
                    <a:pos x="9" y="16"/>
                  </a:cxn>
                  <a:cxn ang="0">
                    <a:pos x="8" y="20"/>
                  </a:cxn>
                  <a:cxn ang="0">
                    <a:pos x="8" y="31"/>
                  </a:cxn>
                  <a:cxn ang="0">
                    <a:pos x="10" y="39"/>
                  </a:cxn>
                  <a:cxn ang="0">
                    <a:pos x="11" y="41"/>
                  </a:cxn>
                  <a:cxn ang="0">
                    <a:pos x="14" y="43"/>
                  </a:cxn>
                  <a:cxn ang="0">
                    <a:pos x="17" y="45"/>
                  </a:cxn>
                  <a:cxn ang="0">
                    <a:pos x="23" y="45"/>
                  </a:cxn>
                  <a:cxn ang="0">
                    <a:pos x="28" y="41"/>
                  </a:cxn>
                  <a:cxn ang="0">
                    <a:pos x="29" y="39"/>
                  </a:cxn>
                  <a:cxn ang="0">
                    <a:pos x="32" y="31"/>
                  </a:cxn>
                  <a:cxn ang="0">
                    <a:pos x="32" y="26"/>
                  </a:cxn>
                  <a:cxn ang="0">
                    <a:pos x="31" y="16"/>
                  </a:cxn>
                  <a:cxn ang="0">
                    <a:pos x="28" y="9"/>
                  </a:cxn>
                  <a:cxn ang="0">
                    <a:pos x="26" y="7"/>
                  </a:cxn>
                  <a:cxn ang="0">
                    <a:pos x="22" y="6"/>
                  </a:cxn>
                  <a:cxn ang="0">
                    <a:pos x="20" y="5"/>
                  </a:cxn>
                  <a:cxn ang="0">
                    <a:pos x="15" y="0"/>
                  </a:cxn>
                  <a:cxn ang="0">
                    <a:pos x="26" y="0"/>
                  </a:cxn>
                  <a:cxn ang="0">
                    <a:pos x="31" y="2"/>
                  </a:cxn>
                  <a:cxn ang="0">
                    <a:pos x="33" y="4"/>
                  </a:cxn>
                  <a:cxn ang="0">
                    <a:pos x="34" y="6"/>
                  </a:cxn>
                  <a:cxn ang="0">
                    <a:pos x="37" y="9"/>
                  </a:cxn>
                  <a:cxn ang="0">
                    <a:pos x="38" y="14"/>
                  </a:cxn>
                  <a:cxn ang="0">
                    <a:pos x="38" y="17"/>
                  </a:cxn>
                  <a:cxn ang="0">
                    <a:pos x="39" y="21"/>
                  </a:cxn>
                  <a:cxn ang="0">
                    <a:pos x="39" y="31"/>
                  </a:cxn>
                  <a:cxn ang="0">
                    <a:pos x="38" y="36"/>
                  </a:cxn>
                  <a:cxn ang="0">
                    <a:pos x="38" y="40"/>
                  </a:cxn>
                  <a:cxn ang="0">
                    <a:pos x="33" y="46"/>
                  </a:cxn>
                  <a:cxn ang="0">
                    <a:pos x="28" y="50"/>
                  </a:cxn>
                  <a:cxn ang="0">
                    <a:pos x="25" y="50"/>
                  </a:cxn>
                  <a:cxn ang="0">
                    <a:pos x="20" y="51"/>
                  </a:cxn>
                  <a:cxn ang="0">
                    <a:pos x="10" y="49"/>
                  </a:cxn>
                  <a:cxn ang="0">
                    <a:pos x="6" y="46"/>
                  </a:cxn>
                  <a:cxn ang="0">
                    <a:pos x="1" y="38"/>
                  </a:cxn>
                  <a:cxn ang="0">
                    <a:pos x="0" y="26"/>
                  </a:cxn>
                  <a:cxn ang="0">
                    <a:pos x="0" y="20"/>
                  </a:cxn>
                  <a:cxn ang="0">
                    <a:pos x="1" y="15"/>
                  </a:cxn>
                  <a:cxn ang="0">
                    <a:pos x="3" y="11"/>
                  </a:cxn>
                  <a:cxn ang="0">
                    <a:pos x="4" y="7"/>
                  </a:cxn>
                  <a:cxn ang="0">
                    <a:pos x="6" y="4"/>
                  </a:cxn>
                  <a:cxn ang="0">
                    <a:pos x="9" y="2"/>
                  </a:cxn>
                  <a:cxn ang="0">
                    <a:pos x="11" y="1"/>
                  </a:cxn>
                  <a:cxn ang="0">
                    <a:pos x="15" y="0"/>
                  </a:cxn>
                </a:cxnLst>
                <a:rect l="0" t="0" r="r" b="b"/>
                <a:pathLst>
                  <a:path w="39" h="51">
                    <a:moveTo>
                      <a:pt x="20" y="5"/>
                    </a:moveTo>
                    <a:lnTo>
                      <a:pt x="16" y="6"/>
                    </a:lnTo>
                    <a:lnTo>
                      <a:pt x="14" y="7"/>
                    </a:lnTo>
                    <a:lnTo>
                      <a:pt x="11" y="9"/>
                    </a:lnTo>
                    <a:lnTo>
                      <a:pt x="9" y="16"/>
                    </a:lnTo>
                    <a:lnTo>
                      <a:pt x="8" y="20"/>
                    </a:lnTo>
                    <a:lnTo>
                      <a:pt x="8" y="31"/>
                    </a:lnTo>
                    <a:lnTo>
                      <a:pt x="10" y="39"/>
                    </a:lnTo>
                    <a:lnTo>
                      <a:pt x="11" y="41"/>
                    </a:lnTo>
                    <a:lnTo>
                      <a:pt x="14" y="43"/>
                    </a:lnTo>
                    <a:lnTo>
                      <a:pt x="17" y="45"/>
                    </a:lnTo>
                    <a:lnTo>
                      <a:pt x="23" y="45"/>
                    </a:lnTo>
                    <a:lnTo>
                      <a:pt x="28" y="41"/>
                    </a:lnTo>
                    <a:lnTo>
                      <a:pt x="29" y="39"/>
                    </a:lnTo>
                    <a:lnTo>
                      <a:pt x="32" y="31"/>
                    </a:lnTo>
                    <a:lnTo>
                      <a:pt x="32" y="26"/>
                    </a:lnTo>
                    <a:lnTo>
                      <a:pt x="31" y="16"/>
                    </a:lnTo>
                    <a:lnTo>
                      <a:pt x="28" y="9"/>
                    </a:lnTo>
                    <a:lnTo>
                      <a:pt x="26" y="7"/>
                    </a:lnTo>
                    <a:lnTo>
                      <a:pt x="22" y="6"/>
                    </a:lnTo>
                    <a:lnTo>
                      <a:pt x="20" y="5"/>
                    </a:lnTo>
                    <a:close/>
                    <a:moveTo>
                      <a:pt x="15" y="0"/>
                    </a:moveTo>
                    <a:lnTo>
                      <a:pt x="26" y="0"/>
                    </a:lnTo>
                    <a:lnTo>
                      <a:pt x="31" y="2"/>
                    </a:lnTo>
                    <a:lnTo>
                      <a:pt x="33" y="4"/>
                    </a:lnTo>
                    <a:lnTo>
                      <a:pt x="34" y="6"/>
                    </a:lnTo>
                    <a:lnTo>
                      <a:pt x="37" y="9"/>
                    </a:lnTo>
                    <a:lnTo>
                      <a:pt x="38" y="14"/>
                    </a:lnTo>
                    <a:lnTo>
                      <a:pt x="38" y="17"/>
                    </a:lnTo>
                    <a:lnTo>
                      <a:pt x="39" y="21"/>
                    </a:lnTo>
                    <a:lnTo>
                      <a:pt x="39" y="31"/>
                    </a:lnTo>
                    <a:lnTo>
                      <a:pt x="38" y="36"/>
                    </a:lnTo>
                    <a:lnTo>
                      <a:pt x="38" y="40"/>
                    </a:lnTo>
                    <a:lnTo>
                      <a:pt x="33" y="46"/>
                    </a:lnTo>
                    <a:lnTo>
                      <a:pt x="28" y="50"/>
                    </a:lnTo>
                    <a:lnTo>
                      <a:pt x="25" y="50"/>
                    </a:lnTo>
                    <a:lnTo>
                      <a:pt x="20" y="51"/>
                    </a:lnTo>
                    <a:lnTo>
                      <a:pt x="10" y="49"/>
                    </a:lnTo>
                    <a:lnTo>
                      <a:pt x="6" y="46"/>
                    </a:lnTo>
                    <a:lnTo>
                      <a:pt x="1" y="38"/>
                    </a:lnTo>
                    <a:lnTo>
                      <a:pt x="0" y="26"/>
                    </a:lnTo>
                    <a:lnTo>
                      <a:pt x="0" y="20"/>
                    </a:lnTo>
                    <a:lnTo>
                      <a:pt x="1" y="15"/>
                    </a:lnTo>
                    <a:lnTo>
                      <a:pt x="3" y="11"/>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21"/>
              <p:cNvSpPr>
                <a:spLocks noChangeShapeType="1"/>
              </p:cNvSpPr>
              <p:nvPr/>
            </p:nvSpPr>
            <p:spPr bwMode="auto">
              <a:xfrm flipV="1">
                <a:off x="2722"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22"/>
              <p:cNvSpPr>
                <a:spLocks/>
              </p:cNvSpPr>
              <p:nvPr/>
            </p:nvSpPr>
            <p:spPr bwMode="auto">
              <a:xfrm>
                <a:off x="2680" y="3732"/>
                <a:ext cx="39" cy="51"/>
              </a:xfrm>
              <a:custGeom>
                <a:avLst/>
                <a:gdLst/>
                <a:ahLst/>
                <a:cxnLst>
                  <a:cxn ang="0">
                    <a:pos x="8" y="0"/>
                  </a:cxn>
                  <a:cxn ang="0">
                    <a:pos x="36" y="0"/>
                  </a:cxn>
                  <a:cxn ang="0">
                    <a:pos x="36" y="7"/>
                  </a:cxn>
                  <a:cxn ang="0">
                    <a:pos x="14" y="7"/>
                  </a:cxn>
                  <a:cxn ang="0">
                    <a:pos x="10" y="21"/>
                  </a:cxn>
                  <a:cxn ang="0">
                    <a:pos x="14" y="19"/>
                  </a:cxn>
                  <a:cxn ang="0">
                    <a:pos x="21" y="17"/>
                  </a:cxn>
                  <a:cxn ang="0">
                    <a:pos x="31" y="19"/>
                  </a:cxn>
                  <a:cxn ang="0">
                    <a:pos x="34" y="21"/>
                  </a:cxn>
                  <a:cxn ang="0">
                    <a:pos x="39" y="29"/>
                  </a:cxn>
                  <a:cxn ang="0">
                    <a:pos x="39" y="37"/>
                  </a:cxn>
                  <a:cxn ang="0">
                    <a:pos x="37" y="41"/>
                  </a:cxn>
                  <a:cxn ang="0">
                    <a:pos x="36" y="45"/>
                  </a:cxn>
                  <a:cxn ang="0">
                    <a:pos x="31" y="48"/>
                  </a:cxn>
                  <a:cxn ang="0">
                    <a:pos x="25" y="50"/>
                  </a:cxn>
                  <a:cxn ang="0">
                    <a:pos x="20" y="51"/>
                  </a:cxn>
                  <a:cxn ang="0">
                    <a:pos x="10" y="49"/>
                  </a:cxn>
                  <a:cxn ang="0">
                    <a:pos x="6" y="47"/>
                  </a:cxn>
                  <a:cxn ang="0">
                    <a:pos x="2" y="41"/>
                  </a:cxn>
                  <a:cxn ang="0">
                    <a:pos x="0" y="37"/>
                  </a:cxn>
                  <a:cxn ang="0">
                    <a:pos x="8" y="36"/>
                  </a:cxn>
                  <a:cxn ang="0">
                    <a:pos x="9" y="39"/>
                  </a:cxn>
                  <a:cxn ang="0">
                    <a:pos x="11" y="43"/>
                  </a:cxn>
                  <a:cxn ang="0">
                    <a:pos x="16" y="45"/>
                  </a:cxn>
                  <a:cxn ang="0">
                    <a:pos x="23" y="45"/>
                  </a:cxn>
                  <a:cxn ang="0">
                    <a:pos x="26" y="44"/>
                  </a:cxn>
                  <a:cxn ang="0">
                    <a:pos x="31" y="40"/>
                  </a:cxn>
                  <a:cxn ang="0">
                    <a:pos x="31" y="37"/>
                  </a:cxn>
                  <a:cxn ang="0">
                    <a:pos x="32" y="34"/>
                  </a:cxn>
                  <a:cxn ang="0">
                    <a:pos x="32" y="31"/>
                  </a:cxn>
                  <a:cxn ang="0">
                    <a:pos x="31" y="28"/>
                  </a:cxn>
                  <a:cxn ang="0">
                    <a:pos x="26" y="24"/>
                  </a:cxn>
                  <a:cxn ang="0">
                    <a:pos x="23" y="23"/>
                  </a:cxn>
                  <a:cxn ang="0">
                    <a:pos x="17" y="23"/>
                  </a:cxn>
                  <a:cxn ang="0">
                    <a:pos x="15" y="24"/>
                  </a:cxn>
                  <a:cxn ang="0">
                    <a:pos x="14" y="24"/>
                  </a:cxn>
                  <a:cxn ang="0">
                    <a:pos x="11" y="25"/>
                  </a:cxn>
                  <a:cxn ang="0">
                    <a:pos x="9" y="27"/>
                  </a:cxn>
                  <a:cxn ang="0">
                    <a:pos x="2" y="26"/>
                  </a:cxn>
                  <a:cxn ang="0">
                    <a:pos x="8" y="0"/>
                  </a:cxn>
                </a:cxnLst>
                <a:rect l="0" t="0" r="r" b="b"/>
                <a:pathLst>
                  <a:path w="39" h="51">
                    <a:moveTo>
                      <a:pt x="8" y="0"/>
                    </a:moveTo>
                    <a:lnTo>
                      <a:pt x="36" y="0"/>
                    </a:lnTo>
                    <a:lnTo>
                      <a:pt x="36" y="7"/>
                    </a:lnTo>
                    <a:lnTo>
                      <a:pt x="14" y="7"/>
                    </a:lnTo>
                    <a:lnTo>
                      <a:pt x="10" y="21"/>
                    </a:lnTo>
                    <a:lnTo>
                      <a:pt x="14" y="19"/>
                    </a:lnTo>
                    <a:lnTo>
                      <a:pt x="21" y="17"/>
                    </a:lnTo>
                    <a:lnTo>
                      <a:pt x="31" y="19"/>
                    </a:lnTo>
                    <a:lnTo>
                      <a:pt x="34" y="21"/>
                    </a:lnTo>
                    <a:lnTo>
                      <a:pt x="39" y="29"/>
                    </a:lnTo>
                    <a:lnTo>
                      <a:pt x="39" y="37"/>
                    </a:lnTo>
                    <a:lnTo>
                      <a:pt x="37" y="41"/>
                    </a:lnTo>
                    <a:lnTo>
                      <a:pt x="36" y="45"/>
                    </a:lnTo>
                    <a:lnTo>
                      <a:pt x="31" y="48"/>
                    </a:lnTo>
                    <a:lnTo>
                      <a:pt x="25" y="50"/>
                    </a:lnTo>
                    <a:lnTo>
                      <a:pt x="20" y="51"/>
                    </a:lnTo>
                    <a:lnTo>
                      <a:pt x="10" y="49"/>
                    </a:lnTo>
                    <a:lnTo>
                      <a:pt x="6" y="47"/>
                    </a:lnTo>
                    <a:lnTo>
                      <a:pt x="2" y="41"/>
                    </a:lnTo>
                    <a:lnTo>
                      <a:pt x="0" y="37"/>
                    </a:lnTo>
                    <a:lnTo>
                      <a:pt x="8" y="36"/>
                    </a:lnTo>
                    <a:lnTo>
                      <a:pt x="9" y="39"/>
                    </a:lnTo>
                    <a:lnTo>
                      <a:pt x="11" y="43"/>
                    </a:lnTo>
                    <a:lnTo>
                      <a:pt x="16" y="45"/>
                    </a:lnTo>
                    <a:lnTo>
                      <a:pt x="23" y="45"/>
                    </a:lnTo>
                    <a:lnTo>
                      <a:pt x="26" y="44"/>
                    </a:lnTo>
                    <a:lnTo>
                      <a:pt x="31" y="40"/>
                    </a:lnTo>
                    <a:lnTo>
                      <a:pt x="31" y="37"/>
                    </a:lnTo>
                    <a:lnTo>
                      <a:pt x="32" y="34"/>
                    </a:lnTo>
                    <a:lnTo>
                      <a:pt x="32" y="31"/>
                    </a:lnTo>
                    <a:lnTo>
                      <a:pt x="31" y="28"/>
                    </a:lnTo>
                    <a:lnTo>
                      <a:pt x="26" y="24"/>
                    </a:lnTo>
                    <a:lnTo>
                      <a:pt x="23" y="23"/>
                    </a:lnTo>
                    <a:lnTo>
                      <a:pt x="17" y="23"/>
                    </a:lnTo>
                    <a:lnTo>
                      <a:pt x="15" y="24"/>
                    </a:lnTo>
                    <a:lnTo>
                      <a:pt x="14" y="24"/>
                    </a:lnTo>
                    <a:lnTo>
                      <a:pt x="11" y="25"/>
                    </a:lnTo>
                    <a:lnTo>
                      <a:pt x="9" y="27"/>
                    </a:lnTo>
                    <a:lnTo>
                      <a:pt x="2" y="26"/>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23"/>
              <p:cNvSpPr>
                <a:spLocks noEditPoints="1"/>
              </p:cNvSpPr>
              <p:nvPr/>
            </p:nvSpPr>
            <p:spPr bwMode="auto">
              <a:xfrm>
                <a:off x="2727" y="3732"/>
                <a:ext cx="39" cy="51"/>
              </a:xfrm>
              <a:custGeom>
                <a:avLst/>
                <a:gdLst/>
                <a:ahLst/>
                <a:cxnLst>
                  <a:cxn ang="0">
                    <a:pos x="19" y="5"/>
                  </a:cxn>
                  <a:cxn ang="0">
                    <a:pos x="15" y="6"/>
                  </a:cxn>
                  <a:cxn ang="0">
                    <a:pos x="13" y="7"/>
                  </a:cxn>
                  <a:cxn ang="0">
                    <a:pos x="11" y="9"/>
                  </a:cxn>
                  <a:cxn ang="0">
                    <a:pos x="8" y="16"/>
                  </a:cxn>
                  <a:cxn ang="0">
                    <a:pos x="7" y="20"/>
                  </a:cxn>
                  <a:cxn ang="0">
                    <a:pos x="7" y="31"/>
                  </a:cxn>
                  <a:cxn ang="0">
                    <a:pos x="9" y="39"/>
                  </a:cxn>
                  <a:cxn ang="0">
                    <a:pos x="11" y="41"/>
                  </a:cxn>
                  <a:cxn ang="0">
                    <a:pos x="13" y="43"/>
                  </a:cxn>
                  <a:cxn ang="0">
                    <a:pos x="17" y="45"/>
                  </a:cxn>
                  <a:cxn ang="0">
                    <a:pos x="23" y="45"/>
                  </a:cxn>
                  <a:cxn ang="0">
                    <a:pos x="28" y="41"/>
                  </a:cxn>
                  <a:cxn ang="0">
                    <a:pos x="29" y="39"/>
                  </a:cxn>
                  <a:cxn ang="0">
                    <a:pos x="30" y="35"/>
                  </a:cxn>
                  <a:cxn ang="0">
                    <a:pos x="30" y="31"/>
                  </a:cxn>
                  <a:cxn ang="0">
                    <a:pos x="31" y="26"/>
                  </a:cxn>
                  <a:cxn ang="0">
                    <a:pos x="30" y="16"/>
                  </a:cxn>
                  <a:cxn ang="0">
                    <a:pos x="28" y="9"/>
                  </a:cxn>
                  <a:cxn ang="0">
                    <a:pos x="25" y="7"/>
                  </a:cxn>
                  <a:cxn ang="0">
                    <a:pos x="21" y="6"/>
                  </a:cxn>
                  <a:cxn ang="0">
                    <a:pos x="19" y="5"/>
                  </a:cxn>
                  <a:cxn ang="0">
                    <a:pos x="14" y="0"/>
                  </a:cxn>
                  <a:cxn ang="0">
                    <a:pos x="25" y="0"/>
                  </a:cxn>
                  <a:cxn ang="0">
                    <a:pos x="30" y="2"/>
                  </a:cxn>
                  <a:cxn ang="0">
                    <a:pos x="32" y="4"/>
                  </a:cxn>
                  <a:cxn ang="0">
                    <a:pos x="34" y="6"/>
                  </a:cxn>
                  <a:cxn ang="0">
                    <a:pos x="35" y="9"/>
                  </a:cxn>
                  <a:cxn ang="0">
                    <a:pos x="37" y="14"/>
                  </a:cxn>
                  <a:cxn ang="0">
                    <a:pos x="37" y="17"/>
                  </a:cxn>
                  <a:cxn ang="0">
                    <a:pos x="39" y="21"/>
                  </a:cxn>
                  <a:cxn ang="0">
                    <a:pos x="39" y="31"/>
                  </a:cxn>
                  <a:cxn ang="0">
                    <a:pos x="37" y="36"/>
                  </a:cxn>
                  <a:cxn ang="0">
                    <a:pos x="37" y="40"/>
                  </a:cxn>
                  <a:cxn ang="0">
                    <a:pos x="32" y="46"/>
                  </a:cxn>
                  <a:cxn ang="0">
                    <a:pos x="28" y="50"/>
                  </a:cxn>
                  <a:cxn ang="0">
                    <a:pos x="24" y="50"/>
                  </a:cxn>
                  <a:cxn ang="0">
                    <a:pos x="19" y="51"/>
                  </a:cxn>
                  <a:cxn ang="0">
                    <a:pos x="9" y="49"/>
                  </a:cxn>
                  <a:cxn ang="0">
                    <a:pos x="6" y="46"/>
                  </a:cxn>
                  <a:cxn ang="0">
                    <a:pos x="1" y="38"/>
                  </a:cxn>
                  <a:cxn ang="0">
                    <a:pos x="0" y="26"/>
                  </a:cxn>
                  <a:cxn ang="0">
                    <a:pos x="0" y="20"/>
                  </a:cxn>
                  <a:cxn ang="0">
                    <a:pos x="1" y="15"/>
                  </a:cxn>
                  <a:cxn ang="0">
                    <a:pos x="2" y="11"/>
                  </a:cxn>
                  <a:cxn ang="0">
                    <a:pos x="3" y="7"/>
                  </a:cxn>
                  <a:cxn ang="0">
                    <a:pos x="6" y="4"/>
                  </a:cxn>
                  <a:cxn ang="0">
                    <a:pos x="8" y="2"/>
                  </a:cxn>
                  <a:cxn ang="0">
                    <a:pos x="11" y="1"/>
                  </a:cxn>
                  <a:cxn ang="0">
                    <a:pos x="14" y="0"/>
                  </a:cxn>
                </a:cxnLst>
                <a:rect l="0" t="0" r="r" b="b"/>
                <a:pathLst>
                  <a:path w="39" h="51">
                    <a:moveTo>
                      <a:pt x="19" y="5"/>
                    </a:moveTo>
                    <a:lnTo>
                      <a:pt x="15" y="6"/>
                    </a:lnTo>
                    <a:lnTo>
                      <a:pt x="13" y="7"/>
                    </a:lnTo>
                    <a:lnTo>
                      <a:pt x="11" y="9"/>
                    </a:lnTo>
                    <a:lnTo>
                      <a:pt x="8" y="16"/>
                    </a:lnTo>
                    <a:lnTo>
                      <a:pt x="7" y="20"/>
                    </a:lnTo>
                    <a:lnTo>
                      <a:pt x="7" y="31"/>
                    </a:lnTo>
                    <a:lnTo>
                      <a:pt x="9" y="39"/>
                    </a:lnTo>
                    <a:lnTo>
                      <a:pt x="11" y="41"/>
                    </a:lnTo>
                    <a:lnTo>
                      <a:pt x="13" y="43"/>
                    </a:lnTo>
                    <a:lnTo>
                      <a:pt x="17" y="45"/>
                    </a:lnTo>
                    <a:lnTo>
                      <a:pt x="23" y="45"/>
                    </a:lnTo>
                    <a:lnTo>
                      <a:pt x="28" y="41"/>
                    </a:lnTo>
                    <a:lnTo>
                      <a:pt x="29" y="39"/>
                    </a:lnTo>
                    <a:lnTo>
                      <a:pt x="30" y="35"/>
                    </a:lnTo>
                    <a:lnTo>
                      <a:pt x="30" y="31"/>
                    </a:lnTo>
                    <a:lnTo>
                      <a:pt x="31" y="26"/>
                    </a:lnTo>
                    <a:lnTo>
                      <a:pt x="30" y="16"/>
                    </a:lnTo>
                    <a:lnTo>
                      <a:pt x="28" y="9"/>
                    </a:lnTo>
                    <a:lnTo>
                      <a:pt x="25" y="7"/>
                    </a:lnTo>
                    <a:lnTo>
                      <a:pt x="21" y="6"/>
                    </a:lnTo>
                    <a:lnTo>
                      <a:pt x="19" y="5"/>
                    </a:lnTo>
                    <a:close/>
                    <a:moveTo>
                      <a:pt x="14" y="0"/>
                    </a:moveTo>
                    <a:lnTo>
                      <a:pt x="25" y="0"/>
                    </a:lnTo>
                    <a:lnTo>
                      <a:pt x="30" y="2"/>
                    </a:lnTo>
                    <a:lnTo>
                      <a:pt x="32" y="4"/>
                    </a:lnTo>
                    <a:lnTo>
                      <a:pt x="34" y="6"/>
                    </a:lnTo>
                    <a:lnTo>
                      <a:pt x="35" y="9"/>
                    </a:lnTo>
                    <a:lnTo>
                      <a:pt x="37" y="14"/>
                    </a:lnTo>
                    <a:lnTo>
                      <a:pt x="37" y="17"/>
                    </a:lnTo>
                    <a:lnTo>
                      <a:pt x="39" y="21"/>
                    </a:lnTo>
                    <a:lnTo>
                      <a:pt x="39" y="31"/>
                    </a:lnTo>
                    <a:lnTo>
                      <a:pt x="37" y="36"/>
                    </a:lnTo>
                    <a:lnTo>
                      <a:pt x="37" y="40"/>
                    </a:lnTo>
                    <a:lnTo>
                      <a:pt x="32" y="46"/>
                    </a:lnTo>
                    <a:lnTo>
                      <a:pt x="28" y="50"/>
                    </a:lnTo>
                    <a:lnTo>
                      <a:pt x="24" y="50"/>
                    </a:lnTo>
                    <a:lnTo>
                      <a:pt x="19" y="51"/>
                    </a:lnTo>
                    <a:lnTo>
                      <a:pt x="9" y="49"/>
                    </a:lnTo>
                    <a:lnTo>
                      <a:pt x="6" y="46"/>
                    </a:lnTo>
                    <a:lnTo>
                      <a:pt x="1" y="38"/>
                    </a:lnTo>
                    <a:lnTo>
                      <a:pt x="0" y="26"/>
                    </a:lnTo>
                    <a:lnTo>
                      <a:pt x="0" y="20"/>
                    </a:lnTo>
                    <a:lnTo>
                      <a:pt x="1" y="15"/>
                    </a:lnTo>
                    <a:lnTo>
                      <a:pt x="2" y="11"/>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Line 24"/>
              <p:cNvSpPr>
                <a:spLocks noChangeShapeType="1"/>
              </p:cNvSpPr>
              <p:nvPr/>
            </p:nvSpPr>
            <p:spPr bwMode="auto">
              <a:xfrm flipV="1">
                <a:off x="3274"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25"/>
              <p:cNvSpPr>
                <a:spLocks/>
              </p:cNvSpPr>
              <p:nvPr/>
            </p:nvSpPr>
            <p:spPr bwMode="auto">
              <a:xfrm>
                <a:off x="3212" y="3732"/>
                <a:ext cx="22" cy="50"/>
              </a:xfrm>
              <a:custGeom>
                <a:avLst/>
                <a:gdLst/>
                <a:ahLst/>
                <a:cxnLst>
                  <a:cxn ang="0">
                    <a:pos x="17" y="0"/>
                  </a:cxn>
                  <a:cxn ang="0">
                    <a:pos x="22" y="0"/>
                  </a:cxn>
                  <a:cxn ang="0">
                    <a:pos x="22" y="50"/>
                  </a:cxn>
                  <a:cxn ang="0">
                    <a:pos x="15" y="50"/>
                  </a:cxn>
                  <a:cxn ang="0">
                    <a:pos x="15" y="11"/>
                  </a:cxn>
                  <a:cxn ang="0">
                    <a:pos x="12" y="13"/>
                  </a:cxn>
                  <a:cxn ang="0">
                    <a:pos x="10" y="14"/>
                  </a:cxn>
                  <a:cxn ang="0">
                    <a:pos x="7" y="16"/>
                  </a:cxn>
                  <a:cxn ang="0">
                    <a:pos x="0" y="18"/>
                  </a:cxn>
                  <a:cxn ang="0">
                    <a:pos x="0" y="13"/>
                  </a:cxn>
                  <a:cxn ang="0">
                    <a:pos x="11" y="6"/>
                  </a:cxn>
                  <a:cxn ang="0">
                    <a:pos x="16" y="2"/>
                  </a:cxn>
                  <a:cxn ang="0">
                    <a:pos x="17" y="0"/>
                  </a:cxn>
                </a:cxnLst>
                <a:rect l="0" t="0" r="r" b="b"/>
                <a:pathLst>
                  <a:path w="22" h="50">
                    <a:moveTo>
                      <a:pt x="17" y="0"/>
                    </a:moveTo>
                    <a:lnTo>
                      <a:pt x="22" y="0"/>
                    </a:lnTo>
                    <a:lnTo>
                      <a:pt x="22" y="50"/>
                    </a:lnTo>
                    <a:lnTo>
                      <a:pt x="15" y="50"/>
                    </a:lnTo>
                    <a:lnTo>
                      <a:pt x="15" y="11"/>
                    </a:lnTo>
                    <a:lnTo>
                      <a:pt x="12" y="13"/>
                    </a:lnTo>
                    <a:lnTo>
                      <a:pt x="10" y="14"/>
                    </a:lnTo>
                    <a:lnTo>
                      <a:pt x="7" y="16"/>
                    </a:lnTo>
                    <a:lnTo>
                      <a:pt x="0" y="18"/>
                    </a:lnTo>
                    <a:lnTo>
                      <a:pt x="0" y="13"/>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26"/>
              <p:cNvSpPr>
                <a:spLocks noEditPoints="1"/>
              </p:cNvSpPr>
              <p:nvPr/>
            </p:nvSpPr>
            <p:spPr bwMode="auto">
              <a:xfrm>
                <a:off x="3253" y="3732"/>
                <a:ext cx="39" cy="51"/>
              </a:xfrm>
              <a:custGeom>
                <a:avLst/>
                <a:gdLst/>
                <a:ahLst/>
                <a:cxnLst>
                  <a:cxn ang="0">
                    <a:pos x="20" y="5"/>
                  </a:cxn>
                  <a:cxn ang="0">
                    <a:pos x="16" y="6"/>
                  </a:cxn>
                  <a:cxn ang="0">
                    <a:pos x="14" y="7"/>
                  </a:cxn>
                  <a:cxn ang="0">
                    <a:pos x="11" y="9"/>
                  </a:cxn>
                  <a:cxn ang="0">
                    <a:pos x="9" y="16"/>
                  </a:cxn>
                  <a:cxn ang="0">
                    <a:pos x="8" y="20"/>
                  </a:cxn>
                  <a:cxn ang="0">
                    <a:pos x="8" y="31"/>
                  </a:cxn>
                  <a:cxn ang="0">
                    <a:pos x="10" y="39"/>
                  </a:cxn>
                  <a:cxn ang="0">
                    <a:pos x="11" y="41"/>
                  </a:cxn>
                  <a:cxn ang="0">
                    <a:pos x="14" y="43"/>
                  </a:cxn>
                  <a:cxn ang="0">
                    <a:pos x="17" y="45"/>
                  </a:cxn>
                  <a:cxn ang="0">
                    <a:pos x="23" y="45"/>
                  </a:cxn>
                  <a:cxn ang="0">
                    <a:pos x="28" y="41"/>
                  </a:cxn>
                  <a:cxn ang="0">
                    <a:pos x="29" y="39"/>
                  </a:cxn>
                  <a:cxn ang="0">
                    <a:pos x="31" y="35"/>
                  </a:cxn>
                  <a:cxn ang="0">
                    <a:pos x="31" y="31"/>
                  </a:cxn>
                  <a:cxn ang="0">
                    <a:pos x="32" y="26"/>
                  </a:cxn>
                  <a:cxn ang="0">
                    <a:pos x="31" y="16"/>
                  </a:cxn>
                  <a:cxn ang="0">
                    <a:pos x="28" y="9"/>
                  </a:cxn>
                  <a:cxn ang="0">
                    <a:pos x="26" y="7"/>
                  </a:cxn>
                  <a:cxn ang="0">
                    <a:pos x="22" y="6"/>
                  </a:cxn>
                  <a:cxn ang="0">
                    <a:pos x="20" y="5"/>
                  </a:cxn>
                  <a:cxn ang="0">
                    <a:pos x="15" y="0"/>
                  </a:cxn>
                  <a:cxn ang="0">
                    <a:pos x="26" y="0"/>
                  </a:cxn>
                  <a:cxn ang="0">
                    <a:pos x="31" y="2"/>
                  </a:cxn>
                  <a:cxn ang="0">
                    <a:pos x="33" y="4"/>
                  </a:cxn>
                  <a:cxn ang="0">
                    <a:pos x="34" y="6"/>
                  </a:cxn>
                  <a:cxn ang="0">
                    <a:pos x="36" y="9"/>
                  </a:cxn>
                  <a:cxn ang="0">
                    <a:pos x="38" y="14"/>
                  </a:cxn>
                  <a:cxn ang="0">
                    <a:pos x="38" y="17"/>
                  </a:cxn>
                  <a:cxn ang="0">
                    <a:pos x="39" y="21"/>
                  </a:cxn>
                  <a:cxn ang="0">
                    <a:pos x="39" y="31"/>
                  </a:cxn>
                  <a:cxn ang="0">
                    <a:pos x="38" y="36"/>
                  </a:cxn>
                  <a:cxn ang="0">
                    <a:pos x="38" y="40"/>
                  </a:cxn>
                  <a:cxn ang="0">
                    <a:pos x="33" y="46"/>
                  </a:cxn>
                  <a:cxn ang="0">
                    <a:pos x="28" y="50"/>
                  </a:cxn>
                  <a:cxn ang="0">
                    <a:pos x="25" y="50"/>
                  </a:cxn>
                  <a:cxn ang="0">
                    <a:pos x="20" y="51"/>
                  </a:cxn>
                  <a:cxn ang="0">
                    <a:pos x="10" y="49"/>
                  </a:cxn>
                  <a:cxn ang="0">
                    <a:pos x="6" y="46"/>
                  </a:cxn>
                  <a:cxn ang="0">
                    <a:pos x="2" y="38"/>
                  </a:cxn>
                  <a:cxn ang="0">
                    <a:pos x="0" y="26"/>
                  </a:cxn>
                  <a:cxn ang="0">
                    <a:pos x="0" y="20"/>
                  </a:cxn>
                  <a:cxn ang="0">
                    <a:pos x="2" y="15"/>
                  </a:cxn>
                  <a:cxn ang="0">
                    <a:pos x="3" y="11"/>
                  </a:cxn>
                  <a:cxn ang="0">
                    <a:pos x="4" y="7"/>
                  </a:cxn>
                  <a:cxn ang="0">
                    <a:pos x="6" y="4"/>
                  </a:cxn>
                  <a:cxn ang="0">
                    <a:pos x="9" y="2"/>
                  </a:cxn>
                  <a:cxn ang="0">
                    <a:pos x="11" y="1"/>
                  </a:cxn>
                  <a:cxn ang="0">
                    <a:pos x="15" y="0"/>
                  </a:cxn>
                </a:cxnLst>
                <a:rect l="0" t="0" r="r" b="b"/>
                <a:pathLst>
                  <a:path w="39" h="51">
                    <a:moveTo>
                      <a:pt x="20" y="5"/>
                    </a:moveTo>
                    <a:lnTo>
                      <a:pt x="16" y="6"/>
                    </a:lnTo>
                    <a:lnTo>
                      <a:pt x="14" y="7"/>
                    </a:lnTo>
                    <a:lnTo>
                      <a:pt x="11" y="9"/>
                    </a:lnTo>
                    <a:lnTo>
                      <a:pt x="9" y="16"/>
                    </a:lnTo>
                    <a:lnTo>
                      <a:pt x="8" y="20"/>
                    </a:lnTo>
                    <a:lnTo>
                      <a:pt x="8" y="31"/>
                    </a:lnTo>
                    <a:lnTo>
                      <a:pt x="10" y="39"/>
                    </a:lnTo>
                    <a:lnTo>
                      <a:pt x="11" y="41"/>
                    </a:lnTo>
                    <a:lnTo>
                      <a:pt x="14" y="43"/>
                    </a:lnTo>
                    <a:lnTo>
                      <a:pt x="17" y="45"/>
                    </a:lnTo>
                    <a:lnTo>
                      <a:pt x="23" y="45"/>
                    </a:lnTo>
                    <a:lnTo>
                      <a:pt x="28" y="41"/>
                    </a:lnTo>
                    <a:lnTo>
                      <a:pt x="29" y="39"/>
                    </a:lnTo>
                    <a:lnTo>
                      <a:pt x="31" y="35"/>
                    </a:lnTo>
                    <a:lnTo>
                      <a:pt x="31" y="31"/>
                    </a:lnTo>
                    <a:lnTo>
                      <a:pt x="32" y="26"/>
                    </a:lnTo>
                    <a:lnTo>
                      <a:pt x="31" y="16"/>
                    </a:lnTo>
                    <a:lnTo>
                      <a:pt x="28" y="9"/>
                    </a:lnTo>
                    <a:lnTo>
                      <a:pt x="26" y="7"/>
                    </a:lnTo>
                    <a:lnTo>
                      <a:pt x="22" y="6"/>
                    </a:lnTo>
                    <a:lnTo>
                      <a:pt x="20" y="5"/>
                    </a:lnTo>
                    <a:close/>
                    <a:moveTo>
                      <a:pt x="15" y="0"/>
                    </a:moveTo>
                    <a:lnTo>
                      <a:pt x="26" y="0"/>
                    </a:lnTo>
                    <a:lnTo>
                      <a:pt x="31" y="2"/>
                    </a:lnTo>
                    <a:lnTo>
                      <a:pt x="33" y="4"/>
                    </a:lnTo>
                    <a:lnTo>
                      <a:pt x="34" y="6"/>
                    </a:lnTo>
                    <a:lnTo>
                      <a:pt x="36" y="9"/>
                    </a:lnTo>
                    <a:lnTo>
                      <a:pt x="38" y="14"/>
                    </a:lnTo>
                    <a:lnTo>
                      <a:pt x="38" y="17"/>
                    </a:lnTo>
                    <a:lnTo>
                      <a:pt x="39" y="21"/>
                    </a:lnTo>
                    <a:lnTo>
                      <a:pt x="39" y="31"/>
                    </a:lnTo>
                    <a:lnTo>
                      <a:pt x="38" y="36"/>
                    </a:lnTo>
                    <a:lnTo>
                      <a:pt x="38" y="40"/>
                    </a:lnTo>
                    <a:lnTo>
                      <a:pt x="33" y="46"/>
                    </a:lnTo>
                    <a:lnTo>
                      <a:pt x="28" y="50"/>
                    </a:lnTo>
                    <a:lnTo>
                      <a:pt x="25" y="50"/>
                    </a:lnTo>
                    <a:lnTo>
                      <a:pt x="20" y="51"/>
                    </a:lnTo>
                    <a:lnTo>
                      <a:pt x="10" y="49"/>
                    </a:lnTo>
                    <a:lnTo>
                      <a:pt x="6" y="46"/>
                    </a:lnTo>
                    <a:lnTo>
                      <a:pt x="2" y="38"/>
                    </a:lnTo>
                    <a:lnTo>
                      <a:pt x="0" y="26"/>
                    </a:lnTo>
                    <a:lnTo>
                      <a:pt x="0" y="20"/>
                    </a:lnTo>
                    <a:lnTo>
                      <a:pt x="2" y="15"/>
                    </a:lnTo>
                    <a:lnTo>
                      <a:pt x="3" y="11"/>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27"/>
              <p:cNvSpPr>
                <a:spLocks noEditPoints="1"/>
              </p:cNvSpPr>
              <p:nvPr/>
            </p:nvSpPr>
            <p:spPr bwMode="auto">
              <a:xfrm>
                <a:off x="3300" y="3732"/>
                <a:ext cx="38" cy="51"/>
              </a:xfrm>
              <a:custGeom>
                <a:avLst/>
                <a:gdLst/>
                <a:ahLst/>
                <a:cxnLst>
                  <a:cxn ang="0">
                    <a:pos x="19" y="5"/>
                  </a:cxn>
                  <a:cxn ang="0">
                    <a:pos x="15" y="6"/>
                  </a:cxn>
                  <a:cxn ang="0">
                    <a:pos x="13" y="7"/>
                  </a:cxn>
                  <a:cxn ang="0">
                    <a:pos x="10" y="9"/>
                  </a:cxn>
                  <a:cxn ang="0">
                    <a:pos x="8" y="16"/>
                  </a:cxn>
                  <a:cxn ang="0">
                    <a:pos x="7" y="20"/>
                  </a:cxn>
                  <a:cxn ang="0">
                    <a:pos x="7" y="31"/>
                  </a:cxn>
                  <a:cxn ang="0">
                    <a:pos x="9" y="39"/>
                  </a:cxn>
                  <a:cxn ang="0">
                    <a:pos x="10" y="41"/>
                  </a:cxn>
                  <a:cxn ang="0">
                    <a:pos x="13" y="43"/>
                  </a:cxn>
                  <a:cxn ang="0">
                    <a:pos x="17" y="45"/>
                  </a:cxn>
                  <a:cxn ang="0">
                    <a:pos x="21" y="45"/>
                  </a:cxn>
                  <a:cxn ang="0">
                    <a:pos x="25" y="43"/>
                  </a:cxn>
                  <a:cxn ang="0">
                    <a:pos x="28" y="41"/>
                  </a:cxn>
                  <a:cxn ang="0">
                    <a:pos x="29" y="39"/>
                  </a:cxn>
                  <a:cxn ang="0">
                    <a:pos x="30" y="35"/>
                  </a:cxn>
                  <a:cxn ang="0">
                    <a:pos x="30" y="31"/>
                  </a:cxn>
                  <a:cxn ang="0">
                    <a:pos x="31" y="26"/>
                  </a:cxn>
                  <a:cxn ang="0">
                    <a:pos x="30" y="16"/>
                  </a:cxn>
                  <a:cxn ang="0">
                    <a:pos x="28" y="9"/>
                  </a:cxn>
                  <a:cxn ang="0">
                    <a:pos x="25" y="7"/>
                  </a:cxn>
                  <a:cxn ang="0">
                    <a:pos x="21" y="6"/>
                  </a:cxn>
                  <a:cxn ang="0">
                    <a:pos x="19" y="5"/>
                  </a:cxn>
                  <a:cxn ang="0">
                    <a:pos x="14" y="0"/>
                  </a:cxn>
                  <a:cxn ang="0">
                    <a:pos x="25" y="0"/>
                  </a:cxn>
                  <a:cxn ang="0">
                    <a:pos x="30" y="2"/>
                  </a:cxn>
                  <a:cxn ang="0">
                    <a:pos x="32" y="4"/>
                  </a:cxn>
                  <a:cxn ang="0">
                    <a:pos x="34" y="6"/>
                  </a:cxn>
                  <a:cxn ang="0">
                    <a:pos x="35" y="9"/>
                  </a:cxn>
                  <a:cxn ang="0">
                    <a:pos x="37" y="14"/>
                  </a:cxn>
                  <a:cxn ang="0">
                    <a:pos x="37" y="17"/>
                  </a:cxn>
                  <a:cxn ang="0">
                    <a:pos x="38" y="21"/>
                  </a:cxn>
                  <a:cxn ang="0">
                    <a:pos x="38" y="31"/>
                  </a:cxn>
                  <a:cxn ang="0">
                    <a:pos x="37" y="36"/>
                  </a:cxn>
                  <a:cxn ang="0">
                    <a:pos x="37" y="40"/>
                  </a:cxn>
                  <a:cxn ang="0">
                    <a:pos x="32" y="46"/>
                  </a:cxn>
                  <a:cxn ang="0">
                    <a:pos x="28" y="50"/>
                  </a:cxn>
                  <a:cxn ang="0">
                    <a:pos x="24" y="50"/>
                  </a:cxn>
                  <a:cxn ang="0">
                    <a:pos x="19" y="51"/>
                  </a:cxn>
                  <a:cxn ang="0">
                    <a:pos x="9" y="49"/>
                  </a:cxn>
                  <a:cxn ang="0">
                    <a:pos x="6" y="46"/>
                  </a:cxn>
                  <a:cxn ang="0">
                    <a:pos x="1" y="38"/>
                  </a:cxn>
                  <a:cxn ang="0">
                    <a:pos x="0" y="26"/>
                  </a:cxn>
                  <a:cxn ang="0">
                    <a:pos x="0" y="20"/>
                  </a:cxn>
                  <a:cxn ang="0">
                    <a:pos x="1" y="15"/>
                  </a:cxn>
                  <a:cxn ang="0">
                    <a:pos x="2" y="11"/>
                  </a:cxn>
                  <a:cxn ang="0">
                    <a:pos x="3" y="7"/>
                  </a:cxn>
                  <a:cxn ang="0">
                    <a:pos x="6" y="4"/>
                  </a:cxn>
                  <a:cxn ang="0">
                    <a:pos x="8" y="2"/>
                  </a:cxn>
                  <a:cxn ang="0">
                    <a:pos x="10" y="1"/>
                  </a:cxn>
                  <a:cxn ang="0">
                    <a:pos x="14" y="0"/>
                  </a:cxn>
                </a:cxnLst>
                <a:rect l="0" t="0" r="r" b="b"/>
                <a:pathLst>
                  <a:path w="38" h="51">
                    <a:moveTo>
                      <a:pt x="19" y="5"/>
                    </a:moveTo>
                    <a:lnTo>
                      <a:pt x="15" y="6"/>
                    </a:lnTo>
                    <a:lnTo>
                      <a:pt x="13" y="7"/>
                    </a:lnTo>
                    <a:lnTo>
                      <a:pt x="10" y="9"/>
                    </a:lnTo>
                    <a:lnTo>
                      <a:pt x="8" y="16"/>
                    </a:lnTo>
                    <a:lnTo>
                      <a:pt x="7" y="20"/>
                    </a:lnTo>
                    <a:lnTo>
                      <a:pt x="7" y="31"/>
                    </a:lnTo>
                    <a:lnTo>
                      <a:pt x="9" y="39"/>
                    </a:lnTo>
                    <a:lnTo>
                      <a:pt x="10" y="41"/>
                    </a:lnTo>
                    <a:lnTo>
                      <a:pt x="13" y="43"/>
                    </a:lnTo>
                    <a:lnTo>
                      <a:pt x="17" y="45"/>
                    </a:lnTo>
                    <a:lnTo>
                      <a:pt x="21" y="45"/>
                    </a:lnTo>
                    <a:lnTo>
                      <a:pt x="25" y="43"/>
                    </a:lnTo>
                    <a:lnTo>
                      <a:pt x="28" y="41"/>
                    </a:lnTo>
                    <a:lnTo>
                      <a:pt x="29" y="39"/>
                    </a:lnTo>
                    <a:lnTo>
                      <a:pt x="30" y="35"/>
                    </a:lnTo>
                    <a:lnTo>
                      <a:pt x="30" y="31"/>
                    </a:lnTo>
                    <a:lnTo>
                      <a:pt x="31" y="26"/>
                    </a:lnTo>
                    <a:lnTo>
                      <a:pt x="30" y="16"/>
                    </a:lnTo>
                    <a:lnTo>
                      <a:pt x="28" y="9"/>
                    </a:lnTo>
                    <a:lnTo>
                      <a:pt x="25" y="7"/>
                    </a:lnTo>
                    <a:lnTo>
                      <a:pt x="21" y="6"/>
                    </a:lnTo>
                    <a:lnTo>
                      <a:pt x="19" y="5"/>
                    </a:lnTo>
                    <a:close/>
                    <a:moveTo>
                      <a:pt x="14" y="0"/>
                    </a:moveTo>
                    <a:lnTo>
                      <a:pt x="25" y="0"/>
                    </a:lnTo>
                    <a:lnTo>
                      <a:pt x="30" y="2"/>
                    </a:lnTo>
                    <a:lnTo>
                      <a:pt x="32" y="4"/>
                    </a:lnTo>
                    <a:lnTo>
                      <a:pt x="34" y="6"/>
                    </a:lnTo>
                    <a:lnTo>
                      <a:pt x="35" y="9"/>
                    </a:lnTo>
                    <a:lnTo>
                      <a:pt x="37" y="14"/>
                    </a:lnTo>
                    <a:lnTo>
                      <a:pt x="37" y="17"/>
                    </a:lnTo>
                    <a:lnTo>
                      <a:pt x="38" y="21"/>
                    </a:lnTo>
                    <a:lnTo>
                      <a:pt x="38" y="31"/>
                    </a:lnTo>
                    <a:lnTo>
                      <a:pt x="37" y="36"/>
                    </a:lnTo>
                    <a:lnTo>
                      <a:pt x="37" y="40"/>
                    </a:lnTo>
                    <a:lnTo>
                      <a:pt x="32" y="46"/>
                    </a:lnTo>
                    <a:lnTo>
                      <a:pt x="28" y="50"/>
                    </a:lnTo>
                    <a:lnTo>
                      <a:pt x="24" y="50"/>
                    </a:lnTo>
                    <a:lnTo>
                      <a:pt x="19" y="51"/>
                    </a:lnTo>
                    <a:lnTo>
                      <a:pt x="9" y="49"/>
                    </a:lnTo>
                    <a:lnTo>
                      <a:pt x="6" y="46"/>
                    </a:lnTo>
                    <a:lnTo>
                      <a:pt x="1" y="38"/>
                    </a:lnTo>
                    <a:lnTo>
                      <a:pt x="0" y="26"/>
                    </a:lnTo>
                    <a:lnTo>
                      <a:pt x="0" y="20"/>
                    </a:lnTo>
                    <a:lnTo>
                      <a:pt x="1" y="15"/>
                    </a:lnTo>
                    <a:lnTo>
                      <a:pt x="2" y="11"/>
                    </a:lnTo>
                    <a:lnTo>
                      <a:pt x="3" y="7"/>
                    </a:lnTo>
                    <a:lnTo>
                      <a:pt x="6" y="4"/>
                    </a:lnTo>
                    <a:lnTo>
                      <a:pt x="8" y="2"/>
                    </a:lnTo>
                    <a:lnTo>
                      <a:pt x="10"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Line 28"/>
              <p:cNvSpPr>
                <a:spLocks noChangeShapeType="1"/>
              </p:cNvSpPr>
              <p:nvPr/>
            </p:nvSpPr>
            <p:spPr bwMode="auto">
              <a:xfrm>
                <a:off x="1069" y="3697"/>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Rectangle 29"/>
              <p:cNvSpPr>
                <a:spLocks noChangeArrowheads="1"/>
              </p:cNvSpPr>
              <p:nvPr/>
            </p:nvSpPr>
            <p:spPr bwMode="auto">
              <a:xfrm>
                <a:off x="859" y="3702"/>
                <a:ext cx="24" cy="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30"/>
              <p:cNvSpPr>
                <a:spLocks/>
              </p:cNvSpPr>
              <p:nvPr/>
            </p:nvSpPr>
            <p:spPr bwMode="auto">
              <a:xfrm>
                <a:off x="893" y="3674"/>
                <a:ext cx="22" cy="49"/>
              </a:xfrm>
              <a:custGeom>
                <a:avLst/>
                <a:gdLst/>
                <a:ahLst/>
                <a:cxnLst>
                  <a:cxn ang="0">
                    <a:pos x="17" y="0"/>
                  </a:cxn>
                  <a:cxn ang="0">
                    <a:pos x="22" y="0"/>
                  </a:cxn>
                  <a:cxn ang="0">
                    <a:pos x="22" y="49"/>
                  </a:cxn>
                  <a:cxn ang="0">
                    <a:pos x="15" y="49"/>
                  </a:cxn>
                  <a:cxn ang="0">
                    <a:pos x="15" y="10"/>
                  </a:cxn>
                  <a:cxn ang="0">
                    <a:pos x="13" y="12"/>
                  </a:cxn>
                  <a:cxn ang="0">
                    <a:pos x="10" y="13"/>
                  </a:cxn>
                  <a:cxn ang="0">
                    <a:pos x="8" y="15"/>
                  </a:cxn>
                  <a:cxn ang="0">
                    <a:pos x="0" y="17"/>
                  </a:cxn>
                  <a:cxn ang="0">
                    <a:pos x="0" y="12"/>
                  </a:cxn>
                  <a:cxn ang="0">
                    <a:pos x="7" y="9"/>
                  </a:cxn>
                  <a:cxn ang="0">
                    <a:pos x="11" y="6"/>
                  </a:cxn>
                  <a:cxn ang="0">
                    <a:pos x="16" y="2"/>
                  </a:cxn>
                  <a:cxn ang="0">
                    <a:pos x="17" y="0"/>
                  </a:cxn>
                </a:cxnLst>
                <a:rect l="0" t="0" r="r" b="b"/>
                <a:pathLst>
                  <a:path w="22" h="49">
                    <a:moveTo>
                      <a:pt x="17" y="0"/>
                    </a:moveTo>
                    <a:lnTo>
                      <a:pt x="22" y="0"/>
                    </a:lnTo>
                    <a:lnTo>
                      <a:pt x="22" y="49"/>
                    </a:lnTo>
                    <a:lnTo>
                      <a:pt x="15" y="49"/>
                    </a:lnTo>
                    <a:lnTo>
                      <a:pt x="15" y="10"/>
                    </a:lnTo>
                    <a:lnTo>
                      <a:pt x="13" y="12"/>
                    </a:lnTo>
                    <a:lnTo>
                      <a:pt x="10" y="13"/>
                    </a:lnTo>
                    <a:lnTo>
                      <a:pt x="8" y="15"/>
                    </a:lnTo>
                    <a:lnTo>
                      <a:pt x="0" y="17"/>
                    </a:lnTo>
                    <a:lnTo>
                      <a:pt x="0" y="12"/>
                    </a:lnTo>
                    <a:lnTo>
                      <a:pt x="7" y="9"/>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31"/>
              <p:cNvSpPr>
                <a:spLocks noEditPoints="1"/>
              </p:cNvSpPr>
              <p:nvPr/>
            </p:nvSpPr>
            <p:spPr bwMode="auto">
              <a:xfrm>
                <a:off x="935" y="3674"/>
                <a:ext cx="39" cy="50"/>
              </a:xfrm>
              <a:custGeom>
                <a:avLst/>
                <a:gdLst/>
                <a:ahLst/>
                <a:cxnLst>
                  <a:cxn ang="0">
                    <a:pos x="18" y="5"/>
                  </a:cxn>
                  <a:cxn ang="0">
                    <a:pos x="13" y="7"/>
                  </a:cxn>
                  <a:cxn ang="0">
                    <a:pos x="11" y="9"/>
                  </a:cxn>
                  <a:cxn ang="0">
                    <a:pos x="8" y="15"/>
                  </a:cxn>
                  <a:cxn ang="0">
                    <a:pos x="7" y="19"/>
                  </a:cxn>
                  <a:cxn ang="0">
                    <a:pos x="7" y="30"/>
                  </a:cxn>
                  <a:cxn ang="0">
                    <a:pos x="10" y="38"/>
                  </a:cxn>
                  <a:cxn ang="0">
                    <a:pos x="11" y="40"/>
                  </a:cxn>
                  <a:cxn ang="0">
                    <a:pos x="13" y="42"/>
                  </a:cxn>
                  <a:cxn ang="0">
                    <a:pos x="17" y="44"/>
                  </a:cxn>
                  <a:cxn ang="0">
                    <a:pos x="22" y="44"/>
                  </a:cxn>
                  <a:cxn ang="0">
                    <a:pos x="25" y="42"/>
                  </a:cxn>
                  <a:cxn ang="0">
                    <a:pos x="28" y="40"/>
                  </a:cxn>
                  <a:cxn ang="0">
                    <a:pos x="29" y="38"/>
                  </a:cxn>
                  <a:cxn ang="0">
                    <a:pos x="30" y="34"/>
                  </a:cxn>
                  <a:cxn ang="0">
                    <a:pos x="30" y="30"/>
                  </a:cxn>
                  <a:cxn ang="0">
                    <a:pos x="31" y="25"/>
                  </a:cxn>
                  <a:cxn ang="0">
                    <a:pos x="30" y="15"/>
                  </a:cxn>
                  <a:cxn ang="0">
                    <a:pos x="28" y="9"/>
                  </a:cxn>
                  <a:cxn ang="0">
                    <a:pos x="25" y="7"/>
                  </a:cxn>
                  <a:cxn ang="0">
                    <a:pos x="18" y="5"/>
                  </a:cxn>
                  <a:cxn ang="0">
                    <a:pos x="14" y="0"/>
                  </a:cxn>
                  <a:cxn ang="0">
                    <a:pos x="25" y="0"/>
                  </a:cxn>
                  <a:cxn ang="0">
                    <a:pos x="30"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30" y="47"/>
                  </a:cxn>
                  <a:cxn ang="0">
                    <a:pos x="27" y="49"/>
                  </a:cxn>
                  <a:cxn ang="0">
                    <a:pos x="24" y="49"/>
                  </a:cxn>
                  <a:cxn ang="0">
                    <a:pos x="19" y="50"/>
                  </a:cxn>
                  <a:cxn ang="0">
                    <a:pos x="10"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8" y="5"/>
                    </a:moveTo>
                    <a:lnTo>
                      <a:pt x="13" y="7"/>
                    </a:lnTo>
                    <a:lnTo>
                      <a:pt x="11" y="9"/>
                    </a:lnTo>
                    <a:lnTo>
                      <a:pt x="8" y="15"/>
                    </a:lnTo>
                    <a:lnTo>
                      <a:pt x="7" y="19"/>
                    </a:lnTo>
                    <a:lnTo>
                      <a:pt x="7" y="30"/>
                    </a:lnTo>
                    <a:lnTo>
                      <a:pt x="10" y="38"/>
                    </a:lnTo>
                    <a:lnTo>
                      <a:pt x="11" y="40"/>
                    </a:lnTo>
                    <a:lnTo>
                      <a:pt x="13" y="42"/>
                    </a:lnTo>
                    <a:lnTo>
                      <a:pt x="17" y="44"/>
                    </a:lnTo>
                    <a:lnTo>
                      <a:pt x="22" y="44"/>
                    </a:lnTo>
                    <a:lnTo>
                      <a:pt x="25" y="42"/>
                    </a:lnTo>
                    <a:lnTo>
                      <a:pt x="28" y="40"/>
                    </a:lnTo>
                    <a:lnTo>
                      <a:pt x="29" y="38"/>
                    </a:lnTo>
                    <a:lnTo>
                      <a:pt x="30" y="34"/>
                    </a:lnTo>
                    <a:lnTo>
                      <a:pt x="30" y="30"/>
                    </a:lnTo>
                    <a:lnTo>
                      <a:pt x="31" y="25"/>
                    </a:lnTo>
                    <a:lnTo>
                      <a:pt x="30" y="15"/>
                    </a:lnTo>
                    <a:lnTo>
                      <a:pt x="28" y="9"/>
                    </a:lnTo>
                    <a:lnTo>
                      <a:pt x="25" y="7"/>
                    </a:lnTo>
                    <a:lnTo>
                      <a:pt x="18" y="5"/>
                    </a:lnTo>
                    <a:close/>
                    <a:moveTo>
                      <a:pt x="14" y="0"/>
                    </a:moveTo>
                    <a:lnTo>
                      <a:pt x="25" y="0"/>
                    </a:lnTo>
                    <a:lnTo>
                      <a:pt x="30" y="2"/>
                    </a:lnTo>
                    <a:lnTo>
                      <a:pt x="33" y="4"/>
                    </a:lnTo>
                    <a:lnTo>
                      <a:pt x="34" y="6"/>
                    </a:lnTo>
                    <a:lnTo>
                      <a:pt x="35" y="9"/>
                    </a:lnTo>
                    <a:lnTo>
                      <a:pt x="38" y="13"/>
                    </a:lnTo>
                    <a:lnTo>
                      <a:pt x="38" y="16"/>
                    </a:lnTo>
                    <a:lnTo>
                      <a:pt x="39" y="20"/>
                    </a:lnTo>
                    <a:lnTo>
                      <a:pt x="39" y="30"/>
                    </a:lnTo>
                    <a:lnTo>
                      <a:pt x="38" y="35"/>
                    </a:lnTo>
                    <a:lnTo>
                      <a:pt x="38" y="39"/>
                    </a:lnTo>
                    <a:lnTo>
                      <a:pt x="33" y="45"/>
                    </a:lnTo>
                    <a:lnTo>
                      <a:pt x="30" y="47"/>
                    </a:lnTo>
                    <a:lnTo>
                      <a:pt x="27" y="49"/>
                    </a:lnTo>
                    <a:lnTo>
                      <a:pt x="24" y="49"/>
                    </a:lnTo>
                    <a:lnTo>
                      <a:pt x="19" y="50"/>
                    </a:lnTo>
                    <a:lnTo>
                      <a:pt x="10"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32"/>
              <p:cNvSpPr>
                <a:spLocks noEditPoints="1"/>
              </p:cNvSpPr>
              <p:nvPr/>
            </p:nvSpPr>
            <p:spPr bwMode="auto">
              <a:xfrm>
                <a:off x="981" y="3674"/>
                <a:ext cx="39" cy="50"/>
              </a:xfrm>
              <a:custGeom>
                <a:avLst/>
                <a:gdLst/>
                <a:ahLst/>
                <a:cxnLst>
                  <a:cxn ang="0">
                    <a:pos x="18" y="5"/>
                  </a:cxn>
                  <a:cxn ang="0">
                    <a:pos x="13" y="7"/>
                  </a:cxn>
                  <a:cxn ang="0">
                    <a:pos x="11" y="9"/>
                  </a:cxn>
                  <a:cxn ang="0">
                    <a:pos x="9" y="15"/>
                  </a:cxn>
                  <a:cxn ang="0">
                    <a:pos x="7" y="19"/>
                  </a:cxn>
                  <a:cxn ang="0">
                    <a:pos x="7" y="30"/>
                  </a:cxn>
                  <a:cxn ang="0">
                    <a:pos x="10" y="38"/>
                  </a:cxn>
                  <a:cxn ang="0">
                    <a:pos x="11" y="40"/>
                  </a:cxn>
                  <a:cxn ang="0">
                    <a:pos x="13" y="42"/>
                  </a:cxn>
                  <a:cxn ang="0">
                    <a:pos x="17" y="44"/>
                  </a:cxn>
                  <a:cxn ang="0">
                    <a:pos x="22" y="44"/>
                  </a:cxn>
                  <a:cxn ang="0">
                    <a:pos x="26" y="42"/>
                  </a:cxn>
                  <a:cxn ang="0">
                    <a:pos x="28" y="40"/>
                  </a:cxn>
                  <a:cxn ang="0">
                    <a:pos x="29" y="38"/>
                  </a:cxn>
                  <a:cxn ang="0">
                    <a:pos x="30" y="34"/>
                  </a:cxn>
                  <a:cxn ang="0">
                    <a:pos x="30" y="15"/>
                  </a:cxn>
                  <a:cxn ang="0">
                    <a:pos x="28" y="9"/>
                  </a:cxn>
                  <a:cxn ang="0">
                    <a:pos x="26" y="7"/>
                  </a:cxn>
                  <a:cxn ang="0">
                    <a:pos x="18" y="5"/>
                  </a:cxn>
                  <a:cxn ang="0">
                    <a:pos x="15" y="0"/>
                  </a:cxn>
                  <a:cxn ang="0">
                    <a:pos x="26" y="0"/>
                  </a:cxn>
                  <a:cxn ang="0">
                    <a:pos x="30" y="2"/>
                  </a:cxn>
                  <a:cxn ang="0">
                    <a:pos x="32" y="4"/>
                  </a:cxn>
                  <a:cxn ang="0">
                    <a:pos x="34" y="6"/>
                  </a:cxn>
                  <a:cxn ang="0">
                    <a:pos x="35" y="9"/>
                  </a:cxn>
                  <a:cxn ang="0">
                    <a:pos x="37" y="13"/>
                  </a:cxn>
                  <a:cxn ang="0">
                    <a:pos x="38" y="16"/>
                  </a:cxn>
                  <a:cxn ang="0">
                    <a:pos x="39" y="20"/>
                  </a:cxn>
                  <a:cxn ang="0">
                    <a:pos x="39" y="30"/>
                  </a:cxn>
                  <a:cxn ang="0">
                    <a:pos x="38" y="35"/>
                  </a:cxn>
                  <a:cxn ang="0">
                    <a:pos x="37" y="39"/>
                  </a:cxn>
                  <a:cxn ang="0">
                    <a:pos x="35" y="42"/>
                  </a:cxn>
                  <a:cxn ang="0">
                    <a:pos x="33" y="45"/>
                  </a:cxn>
                  <a:cxn ang="0">
                    <a:pos x="30" y="47"/>
                  </a:cxn>
                  <a:cxn ang="0">
                    <a:pos x="27" y="49"/>
                  </a:cxn>
                  <a:cxn ang="0">
                    <a:pos x="24" y="49"/>
                  </a:cxn>
                  <a:cxn ang="0">
                    <a:pos x="19" y="50"/>
                  </a:cxn>
                  <a:cxn ang="0">
                    <a:pos x="10" y="48"/>
                  </a:cxn>
                  <a:cxn ang="0">
                    <a:pos x="6" y="45"/>
                  </a:cxn>
                  <a:cxn ang="0">
                    <a:pos x="1" y="37"/>
                  </a:cxn>
                  <a:cxn ang="0">
                    <a:pos x="0" y="25"/>
                  </a:cxn>
                  <a:cxn ang="0">
                    <a:pos x="0" y="19"/>
                  </a:cxn>
                  <a:cxn ang="0">
                    <a:pos x="1" y="14"/>
                  </a:cxn>
                  <a:cxn ang="0">
                    <a:pos x="2" y="10"/>
                  </a:cxn>
                  <a:cxn ang="0">
                    <a:pos x="4" y="7"/>
                  </a:cxn>
                  <a:cxn ang="0">
                    <a:pos x="6" y="4"/>
                  </a:cxn>
                  <a:cxn ang="0">
                    <a:pos x="9" y="2"/>
                  </a:cxn>
                  <a:cxn ang="0">
                    <a:pos x="11" y="1"/>
                  </a:cxn>
                  <a:cxn ang="0">
                    <a:pos x="15" y="0"/>
                  </a:cxn>
                </a:cxnLst>
                <a:rect l="0" t="0" r="r" b="b"/>
                <a:pathLst>
                  <a:path w="39" h="50">
                    <a:moveTo>
                      <a:pt x="18" y="5"/>
                    </a:moveTo>
                    <a:lnTo>
                      <a:pt x="13" y="7"/>
                    </a:lnTo>
                    <a:lnTo>
                      <a:pt x="11" y="9"/>
                    </a:lnTo>
                    <a:lnTo>
                      <a:pt x="9" y="15"/>
                    </a:lnTo>
                    <a:lnTo>
                      <a:pt x="7" y="19"/>
                    </a:lnTo>
                    <a:lnTo>
                      <a:pt x="7" y="30"/>
                    </a:lnTo>
                    <a:lnTo>
                      <a:pt x="10" y="38"/>
                    </a:lnTo>
                    <a:lnTo>
                      <a:pt x="11" y="40"/>
                    </a:lnTo>
                    <a:lnTo>
                      <a:pt x="13" y="42"/>
                    </a:lnTo>
                    <a:lnTo>
                      <a:pt x="17" y="44"/>
                    </a:lnTo>
                    <a:lnTo>
                      <a:pt x="22" y="44"/>
                    </a:lnTo>
                    <a:lnTo>
                      <a:pt x="26" y="42"/>
                    </a:lnTo>
                    <a:lnTo>
                      <a:pt x="28" y="40"/>
                    </a:lnTo>
                    <a:lnTo>
                      <a:pt x="29" y="38"/>
                    </a:lnTo>
                    <a:lnTo>
                      <a:pt x="30" y="34"/>
                    </a:lnTo>
                    <a:lnTo>
                      <a:pt x="30" y="15"/>
                    </a:lnTo>
                    <a:lnTo>
                      <a:pt x="28" y="9"/>
                    </a:lnTo>
                    <a:lnTo>
                      <a:pt x="26" y="7"/>
                    </a:lnTo>
                    <a:lnTo>
                      <a:pt x="18" y="5"/>
                    </a:lnTo>
                    <a:close/>
                    <a:moveTo>
                      <a:pt x="15" y="0"/>
                    </a:moveTo>
                    <a:lnTo>
                      <a:pt x="26" y="0"/>
                    </a:lnTo>
                    <a:lnTo>
                      <a:pt x="30" y="2"/>
                    </a:lnTo>
                    <a:lnTo>
                      <a:pt x="32" y="4"/>
                    </a:lnTo>
                    <a:lnTo>
                      <a:pt x="34" y="6"/>
                    </a:lnTo>
                    <a:lnTo>
                      <a:pt x="35" y="9"/>
                    </a:lnTo>
                    <a:lnTo>
                      <a:pt x="37" y="13"/>
                    </a:lnTo>
                    <a:lnTo>
                      <a:pt x="38" y="16"/>
                    </a:lnTo>
                    <a:lnTo>
                      <a:pt x="39" y="20"/>
                    </a:lnTo>
                    <a:lnTo>
                      <a:pt x="39" y="30"/>
                    </a:lnTo>
                    <a:lnTo>
                      <a:pt x="38" y="35"/>
                    </a:lnTo>
                    <a:lnTo>
                      <a:pt x="37" y="39"/>
                    </a:lnTo>
                    <a:lnTo>
                      <a:pt x="35" y="42"/>
                    </a:lnTo>
                    <a:lnTo>
                      <a:pt x="33" y="45"/>
                    </a:lnTo>
                    <a:lnTo>
                      <a:pt x="30" y="47"/>
                    </a:lnTo>
                    <a:lnTo>
                      <a:pt x="27" y="49"/>
                    </a:lnTo>
                    <a:lnTo>
                      <a:pt x="24" y="49"/>
                    </a:lnTo>
                    <a:lnTo>
                      <a:pt x="19" y="50"/>
                    </a:lnTo>
                    <a:lnTo>
                      <a:pt x="10" y="48"/>
                    </a:lnTo>
                    <a:lnTo>
                      <a:pt x="6" y="45"/>
                    </a:lnTo>
                    <a:lnTo>
                      <a:pt x="1" y="37"/>
                    </a:lnTo>
                    <a:lnTo>
                      <a:pt x="0" y="25"/>
                    </a:lnTo>
                    <a:lnTo>
                      <a:pt x="0" y="19"/>
                    </a:lnTo>
                    <a:lnTo>
                      <a:pt x="1" y="14"/>
                    </a:lnTo>
                    <a:lnTo>
                      <a:pt x="2"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33"/>
              <p:cNvSpPr>
                <a:spLocks noChangeShapeType="1"/>
              </p:cNvSpPr>
              <p:nvPr/>
            </p:nvSpPr>
            <p:spPr bwMode="auto">
              <a:xfrm>
                <a:off x="1069" y="3251"/>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Rectangle 34"/>
              <p:cNvSpPr>
                <a:spLocks noChangeArrowheads="1"/>
              </p:cNvSpPr>
              <p:nvPr/>
            </p:nvSpPr>
            <p:spPr bwMode="auto">
              <a:xfrm>
                <a:off x="906" y="3255"/>
                <a:ext cx="23" cy="7"/>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35"/>
              <p:cNvSpPr>
                <a:spLocks/>
              </p:cNvSpPr>
              <p:nvPr/>
            </p:nvSpPr>
            <p:spPr bwMode="auto">
              <a:xfrm>
                <a:off x="935" y="3227"/>
                <a:ext cx="39" cy="51"/>
              </a:xfrm>
              <a:custGeom>
                <a:avLst/>
                <a:gdLst/>
                <a:ahLst/>
                <a:cxnLst>
                  <a:cxn ang="0">
                    <a:pos x="7" y="0"/>
                  </a:cxn>
                  <a:cxn ang="0">
                    <a:pos x="35" y="0"/>
                  </a:cxn>
                  <a:cxn ang="0">
                    <a:pos x="35" y="7"/>
                  </a:cxn>
                  <a:cxn ang="0">
                    <a:pos x="13" y="7"/>
                  </a:cxn>
                  <a:cxn ang="0">
                    <a:pos x="10" y="20"/>
                  </a:cxn>
                  <a:cxn ang="0">
                    <a:pos x="13" y="18"/>
                  </a:cxn>
                  <a:cxn ang="0">
                    <a:pos x="20" y="16"/>
                  </a:cxn>
                  <a:cxn ang="0">
                    <a:pos x="30" y="18"/>
                  </a:cxn>
                  <a:cxn ang="0">
                    <a:pos x="34" y="20"/>
                  </a:cxn>
                  <a:cxn ang="0">
                    <a:pos x="39" y="28"/>
                  </a:cxn>
                  <a:cxn ang="0">
                    <a:pos x="39" y="37"/>
                  </a:cxn>
                  <a:cxn ang="0">
                    <a:pos x="34" y="45"/>
                  </a:cxn>
                  <a:cxn ang="0">
                    <a:pos x="29" y="48"/>
                  </a:cxn>
                  <a:cxn ang="0">
                    <a:pos x="24" y="50"/>
                  </a:cxn>
                  <a:cxn ang="0">
                    <a:pos x="19" y="51"/>
                  </a:cxn>
                  <a:cxn ang="0">
                    <a:pos x="10" y="49"/>
                  </a:cxn>
                  <a:cxn ang="0">
                    <a:pos x="6" y="47"/>
                  </a:cxn>
                  <a:cxn ang="0">
                    <a:pos x="2" y="44"/>
                  </a:cxn>
                  <a:cxn ang="0">
                    <a:pos x="1" y="41"/>
                  </a:cxn>
                  <a:cxn ang="0">
                    <a:pos x="0" y="37"/>
                  </a:cxn>
                  <a:cxn ang="0">
                    <a:pos x="7" y="36"/>
                  </a:cxn>
                  <a:cxn ang="0">
                    <a:pos x="8" y="39"/>
                  </a:cxn>
                  <a:cxn ang="0">
                    <a:pos x="11" y="43"/>
                  </a:cxn>
                  <a:cxn ang="0">
                    <a:pos x="16" y="45"/>
                  </a:cxn>
                  <a:cxn ang="0">
                    <a:pos x="22" y="45"/>
                  </a:cxn>
                  <a:cxn ang="0">
                    <a:pos x="25" y="44"/>
                  </a:cxn>
                  <a:cxn ang="0">
                    <a:pos x="28" y="42"/>
                  </a:cxn>
                  <a:cxn ang="0">
                    <a:pos x="29" y="40"/>
                  </a:cxn>
                  <a:cxn ang="0">
                    <a:pos x="31" y="34"/>
                  </a:cxn>
                  <a:cxn ang="0">
                    <a:pos x="30" y="30"/>
                  </a:cxn>
                  <a:cxn ang="0">
                    <a:pos x="30" y="27"/>
                  </a:cxn>
                  <a:cxn ang="0">
                    <a:pos x="25" y="23"/>
                  </a:cxn>
                  <a:cxn ang="0">
                    <a:pos x="23" y="22"/>
                  </a:cxn>
                  <a:cxn ang="0">
                    <a:pos x="17" y="22"/>
                  </a:cxn>
                  <a:cxn ang="0">
                    <a:pos x="14" y="23"/>
                  </a:cxn>
                  <a:cxn ang="0">
                    <a:pos x="13" y="23"/>
                  </a:cxn>
                  <a:cxn ang="0">
                    <a:pos x="11" y="24"/>
                  </a:cxn>
                  <a:cxn ang="0">
                    <a:pos x="8" y="26"/>
                  </a:cxn>
                  <a:cxn ang="0">
                    <a:pos x="0" y="25"/>
                  </a:cxn>
                  <a:cxn ang="0">
                    <a:pos x="7" y="0"/>
                  </a:cxn>
                </a:cxnLst>
                <a:rect l="0" t="0" r="r" b="b"/>
                <a:pathLst>
                  <a:path w="39" h="51">
                    <a:moveTo>
                      <a:pt x="7" y="0"/>
                    </a:moveTo>
                    <a:lnTo>
                      <a:pt x="35" y="0"/>
                    </a:lnTo>
                    <a:lnTo>
                      <a:pt x="35" y="7"/>
                    </a:lnTo>
                    <a:lnTo>
                      <a:pt x="13" y="7"/>
                    </a:lnTo>
                    <a:lnTo>
                      <a:pt x="10" y="20"/>
                    </a:lnTo>
                    <a:lnTo>
                      <a:pt x="13" y="18"/>
                    </a:lnTo>
                    <a:lnTo>
                      <a:pt x="20" y="16"/>
                    </a:lnTo>
                    <a:lnTo>
                      <a:pt x="30" y="18"/>
                    </a:lnTo>
                    <a:lnTo>
                      <a:pt x="34" y="20"/>
                    </a:lnTo>
                    <a:lnTo>
                      <a:pt x="39" y="28"/>
                    </a:lnTo>
                    <a:lnTo>
                      <a:pt x="39" y="37"/>
                    </a:lnTo>
                    <a:lnTo>
                      <a:pt x="34" y="45"/>
                    </a:lnTo>
                    <a:lnTo>
                      <a:pt x="29" y="48"/>
                    </a:lnTo>
                    <a:lnTo>
                      <a:pt x="24" y="50"/>
                    </a:lnTo>
                    <a:lnTo>
                      <a:pt x="19" y="51"/>
                    </a:lnTo>
                    <a:lnTo>
                      <a:pt x="10" y="49"/>
                    </a:lnTo>
                    <a:lnTo>
                      <a:pt x="6" y="47"/>
                    </a:lnTo>
                    <a:lnTo>
                      <a:pt x="2" y="44"/>
                    </a:lnTo>
                    <a:lnTo>
                      <a:pt x="1" y="41"/>
                    </a:lnTo>
                    <a:lnTo>
                      <a:pt x="0" y="37"/>
                    </a:lnTo>
                    <a:lnTo>
                      <a:pt x="7" y="36"/>
                    </a:lnTo>
                    <a:lnTo>
                      <a:pt x="8" y="39"/>
                    </a:lnTo>
                    <a:lnTo>
                      <a:pt x="11" y="43"/>
                    </a:lnTo>
                    <a:lnTo>
                      <a:pt x="16" y="45"/>
                    </a:lnTo>
                    <a:lnTo>
                      <a:pt x="22" y="45"/>
                    </a:lnTo>
                    <a:lnTo>
                      <a:pt x="25" y="44"/>
                    </a:lnTo>
                    <a:lnTo>
                      <a:pt x="28" y="42"/>
                    </a:lnTo>
                    <a:lnTo>
                      <a:pt x="29" y="40"/>
                    </a:lnTo>
                    <a:lnTo>
                      <a:pt x="31" y="34"/>
                    </a:lnTo>
                    <a:lnTo>
                      <a:pt x="30" y="30"/>
                    </a:lnTo>
                    <a:lnTo>
                      <a:pt x="30" y="27"/>
                    </a:lnTo>
                    <a:lnTo>
                      <a:pt x="25" y="23"/>
                    </a:lnTo>
                    <a:lnTo>
                      <a:pt x="23" y="22"/>
                    </a:lnTo>
                    <a:lnTo>
                      <a:pt x="17" y="22"/>
                    </a:lnTo>
                    <a:lnTo>
                      <a:pt x="14" y="23"/>
                    </a:lnTo>
                    <a:lnTo>
                      <a:pt x="13" y="23"/>
                    </a:lnTo>
                    <a:lnTo>
                      <a:pt x="11" y="24"/>
                    </a:lnTo>
                    <a:lnTo>
                      <a:pt x="8" y="26"/>
                    </a:lnTo>
                    <a:lnTo>
                      <a:pt x="0"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36"/>
              <p:cNvSpPr>
                <a:spLocks noEditPoints="1"/>
              </p:cNvSpPr>
              <p:nvPr/>
            </p:nvSpPr>
            <p:spPr bwMode="auto">
              <a:xfrm>
                <a:off x="981" y="3227"/>
                <a:ext cx="39" cy="51"/>
              </a:xfrm>
              <a:custGeom>
                <a:avLst/>
                <a:gdLst/>
                <a:ahLst/>
                <a:cxnLst>
                  <a:cxn ang="0">
                    <a:pos x="18" y="5"/>
                  </a:cxn>
                  <a:cxn ang="0">
                    <a:pos x="13" y="7"/>
                  </a:cxn>
                  <a:cxn ang="0">
                    <a:pos x="11" y="9"/>
                  </a:cxn>
                  <a:cxn ang="0">
                    <a:pos x="9" y="15"/>
                  </a:cxn>
                  <a:cxn ang="0">
                    <a:pos x="7" y="19"/>
                  </a:cxn>
                  <a:cxn ang="0">
                    <a:pos x="7" y="30"/>
                  </a:cxn>
                  <a:cxn ang="0">
                    <a:pos x="10" y="39"/>
                  </a:cxn>
                  <a:cxn ang="0">
                    <a:pos x="11" y="41"/>
                  </a:cxn>
                  <a:cxn ang="0">
                    <a:pos x="13" y="43"/>
                  </a:cxn>
                  <a:cxn ang="0">
                    <a:pos x="17" y="45"/>
                  </a:cxn>
                  <a:cxn ang="0">
                    <a:pos x="22" y="45"/>
                  </a:cxn>
                  <a:cxn ang="0">
                    <a:pos x="26" y="43"/>
                  </a:cxn>
                  <a:cxn ang="0">
                    <a:pos x="28" y="41"/>
                  </a:cxn>
                  <a:cxn ang="0">
                    <a:pos x="29" y="39"/>
                  </a:cxn>
                  <a:cxn ang="0">
                    <a:pos x="30" y="35"/>
                  </a:cxn>
                  <a:cxn ang="0">
                    <a:pos x="30" y="30"/>
                  </a:cxn>
                  <a:cxn ang="0">
                    <a:pos x="32" y="25"/>
                  </a:cxn>
                  <a:cxn ang="0">
                    <a:pos x="30" y="15"/>
                  </a:cxn>
                  <a:cxn ang="0">
                    <a:pos x="28" y="9"/>
                  </a:cxn>
                  <a:cxn ang="0">
                    <a:pos x="26" y="7"/>
                  </a:cxn>
                  <a:cxn ang="0">
                    <a:pos x="18" y="5"/>
                  </a:cxn>
                  <a:cxn ang="0">
                    <a:pos x="15" y="0"/>
                  </a:cxn>
                  <a:cxn ang="0">
                    <a:pos x="26" y="0"/>
                  </a:cxn>
                  <a:cxn ang="0">
                    <a:pos x="30" y="2"/>
                  </a:cxn>
                  <a:cxn ang="0">
                    <a:pos x="33" y="4"/>
                  </a:cxn>
                  <a:cxn ang="0">
                    <a:pos x="34" y="6"/>
                  </a:cxn>
                  <a:cxn ang="0">
                    <a:pos x="35" y="9"/>
                  </a:cxn>
                  <a:cxn ang="0">
                    <a:pos x="38" y="13"/>
                  </a:cxn>
                  <a:cxn ang="0">
                    <a:pos x="38" y="16"/>
                  </a:cxn>
                  <a:cxn ang="0">
                    <a:pos x="39" y="20"/>
                  </a:cxn>
                  <a:cxn ang="0">
                    <a:pos x="39" y="30"/>
                  </a:cxn>
                  <a:cxn ang="0">
                    <a:pos x="38" y="36"/>
                  </a:cxn>
                  <a:cxn ang="0">
                    <a:pos x="38" y="40"/>
                  </a:cxn>
                  <a:cxn ang="0">
                    <a:pos x="33" y="46"/>
                  </a:cxn>
                  <a:cxn ang="0">
                    <a:pos x="30" y="48"/>
                  </a:cxn>
                  <a:cxn ang="0">
                    <a:pos x="27" y="50"/>
                  </a:cxn>
                  <a:cxn ang="0">
                    <a:pos x="24" y="50"/>
                  </a:cxn>
                  <a:cxn ang="0">
                    <a:pos x="19" y="51"/>
                  </a:cxn>
                  <a:cxn ang="0">
                    <a:pos x="10" y="49"/>
                  </a:cxn>
                  <a:cxn ang="0">
                    <a:pos x="6" y="46"/>
                  </a:cxn>
                  <a:cxn ang="0">
                    <a:pos x="1" y="38"/>
                  </a:cxn>
                  <a:cxn ang="0">
                    <a:pos x="0" y="25"/>
                  </a:cxn>
                  <a:cxn ang="0">
                    <a:pos x="0" y="19"/>
                  </a:cxn>
                  <a:cxn ang="0">
                    <a:pos x="1" y="14"/>
                  </a:cxn>
                  <a:cxn ang="0">
                    <a:pos x="2" y="10"/>
                  </a:cxn>
                  <a:cxn ang="0">
                    <a:pos x="4" y="7"/>
                  </a:cxn>
                  <a:cxn ang="0">
                    <a:pos x="6" y="4"/>
                  </a:cxn>
                  <a:cxn ang="0">
                    <a:pos x="9" y="2"/>
                  </a:cxn>
                  <a:cxn ang="0">
                    <a:pos x="11" y="1"/>
                  </a:cxn>
                  <a:cxn ang="0">
                    <a:pos x="15" y="0"/>
                  </a:cxn>
                </a:cxnLst>
                <a:rect l="0" t="0" r="r" b="b"/>
                <a:pathLst>
                  <a:path w="39" h="51">
                    <a:moveTo>
                      <a:pt x="18" y="5"/>
                    </a:moveTo>
                    <a:lnTo>
                      <a:pt x="13" y="7"/>
                    </a:lnTo>
                    <a:lnTo>
                      <a:pt x="11" y="9"/>
                    </a:lnTo>
                    <a:lnTo>
                      <a:pt x="9" y="15"/>
                    </a:lnTo>
                    <a:lnTo>
                      <a:pt x="7" y="19"/>
                    </a:lnTo>
                    <a:lnTo>
                      <a:pt x="7" y="30"/>
                    </a:lnTo>
                    <a:lnTo>
                      <a:pt x="10" y="39"/>
                    </a:lnTo>
                    <a:lnTo>
                      <a:pt x="11" y="41"/>
                    </a:lnTo>
                    <a:lnTo>
                      <a:pt x="13" y="43"/>
                    </a:lnTo>
                    <a:lnTo>
                      <a:pt x="17" y="45"/>
                    </a:lnTo>
                    <a:lnTo>
                      <a:pt x="22" y="45"/>
                    </a:lnTo>
                    <a:lnTo>
                      <a:pt x="26" y="43"/>
                    </a:lnTo>
                    <a:lnTo>
                      <a:pt x="28" y="41"/>
                    </a:lnTo>
                    <a:lnTo>
                      <a:pt x="29" y="39"/>
                    </a:lnTo>
                    <a:lnTo>
                      <a:pt x="30" y="35"/>
                    </a:lnTo>
                    <a:lnTo>
                      <a:pt x="30" y="30"/>
                    </a:lnTo>
                    <a:lnTo>
                      <a:pt x="32" y="25"/>
                    </a:lnTo>
                    <a:lnTo>
                      <a:pt x="30" y="15"/>
                    </a:lnTo>
                    <a:lnTo>
                      <a:pt x="28" y="9"/>
                    </a:lnTo>
                    <a:lnTo>
                      <a:pt x="26" y="7"/>
                    </a:lnTo>
                    <a:lnTo>
                      <a:pt x="18" y="5"/>
                    </a:lnTo>
                    <a:close/>
                    <a:moveTo>
                      <a:pt x="15" y="0"/>
                    </a:moveTo>
                    <a:lnTo>
                      <a:pt x="26" y="0"/>
                    </a:lnTo>
                    <a:lnTo>
                      <a:pt x="30" y="2"/>
                    </a:lnTo>
                    <a:lnTo>
                      <a:pt x="33" y="4"/>
                    </a:lnTo>
                    <a:lnTo>
                      <a:pt x="34" y="6"/>
                    </a:lnTo>
                    <a:lnTo>
                      <a:pt x="35" y="9"/>
                    </a:lnTo>
                    <a:lnTo>
                      <a:pt x="38" y="13"/>
                    </a:lnTo>
                    <a:lnTo>
                      <a:pt x="38" y="16"/>
                    </a:lnTo>
                    <a:lnTo>
                      <a:pt x="39" y="20"/>
                    </a:lnTo>
                    <a:lnTo>
                      <a:pt x="39" y="30"/>
                    </a:lnTo>
                    <a:lnTo>
                      <a:pt x="38" y="36"/>
                    </a:lnTo>
                    <a:lnTo>
                      <a:pt x="38" y="40"/>
                    </a:lnTo>
                    <a:lnTo>
                      <a:pt x="33" y="46"/>
                    </a:lnTo>
                    <a:lnTo>
                      <a:pt x="30" y="48"/>
                    </a:lnTo>
                    <a:lnTo>
                      <a:pt x="27" y="50"/>
                    </a:lnTo>
                    <a:lnTo>
                      <a:pt x="24" y="50"/>
                    </a:lnTo>
                    <a:lnTo>
                      <a:pt x="19" y="51"/>
                    </a:lnTo>
                    <a:lnTo>
                      <a:pt x="10" y="49"/>
                    </a:lnTo>
                    <a:lnTo>
                      <a:pt x="6" y="46"/>
                    </a:lnTo>
                    <a:lnTo>
                      <a:pt x="1" y="38"/>
                    </a:lnTo>
                    <a:lnTo>
                      <a:pt x="0" y="25"/>
                    </a:lnTo>
                    <a:lnTo>
                      <a:pt x="0" y="19"/>
                    </a:lnTo>
                    <a:lnTo>
                      <a:pt x="1" y="14"/>
                    </a:lnTo>
                    <a:lnTo>
                      <a:pt x="2"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Line 37"/>
              <p:cNvSpPr>
                <a:spLocks noChangeShapeType="1"/>
              </p:cNvSpPr>
              <p:nvPr/>
            </p:nvSpPr>
            <p:spPr bwMode="auto">
              <a:xfrm>
                <a:off x="1069" y="2806"/>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38"/>
              <p:cNvSpPr>
                <a:spLocks noEditPoints="1"/>
              </p:cNvSpPr>
              <p:nvPr/>
            </p:nvSpPr>
            <p:spPr bwMode="auto">
              <a:xfrm>
                <a:off x="1003" y="2782"/>
                <a:ext cx="39" cy="50"/>
              </a:xfrm>
              <a:custGeom>
                <a:avLst/>
                <a:gdLst/>
                <a:ahLst/>
                <a:cxnLst>
                  <a:cxn ang="0">
                    <a:pos x="19" y="5"/>
                  </a:cxn>
                  <a:cxn ang="0">
                    <a:pos x="16" y="6"/>
                  </a:cxn>
                  <a:cxn ang="0">
                    <a:pos x="13" y="7"/>
                  </a:cxn>
                  <a:cxn ang="0">
                    <a:pos x="11" y="9"/>
                  </a:cxn>
                  <a:cxn ang="0">
                    <a:pos x="8" y="15"/>
                  </a:cxn>
                  <a:cxn ang="0">
                    <a:pos x="7" y="19"/>
                  </a:cxn>
                  <a:cxn ang="0">
                    <a:pos x="7" y="30"/>
                  </a:cxn>
                  <a:cxn ang="0">
                    <a:pos x="10" y="38"/>
                  </a:cxn>
                  <a:cxn ang="0">
                    <a:pos x="11" y="40"/>
                  </a:cxn>
                  <a:cxn ang="0">
                    <a:pos x="13" y="42"/>
                  </a:cxn>
                  <a:cxn ang="0">
                    <a:pos x="17" y="44"/>
                  </a:cxn>
                  <a:cxn ang="0">
                    <a:pos x="23" y="44"/>
                  </a:cxn>
                  <a:cxn ang="0">
                    <a:pos x="28" y="40"/>
                  </a:cxn>
                  <a:cxn ang="0">
                    <a:pos x="29" y="38"/>
                  </a:cxn>
                  <a:cxn ang="0">
                    <a:pos x="32" y="30"/>
                  </a:cxn>
                  <a:cxn ang="0">
                    <a:pos x="32" y="25"/>
                  </a:cxn>
                  <a:cxn ang="0">
                    <a:pos x="30" y="15"/>
                  </a:cxn>
                  <a:cxn ang="0">
                    <a:pos x="28" y="9"/>
                  </a:cxn>
                  <a:cxn ang="0">
                    <a:pos x="25" y="7"/>
                  </a:cxn>
                  <a:cxn ang="0">
                    <a:pos x="22" y="6"/>
                  </a:cxn>
                  <a:cxn ang="0">
                    <a:pos x="19" y="5"/>
                  </a:cxn>
                  <a:cxn ang="0">
                    <a:pos x="15" y="0"/>
                  </a:cxn>
                  <a:cxn ang="0">
                    <a:pos x="25" y="0"/>
                  </a:cxn>
                  <a:cxn ang="0">
                    <a:pos x="30" y="2"/>
                  </a:cxn>
                  <a:cxn ang="0">
                    <a:pos x="33" y="4"/>
                  </a:cxn>
                  <a:cxn ang="0">
                    <a:pos x="34" y="6"/>
                  </a:cxn>
                  <a:cxn ang="0">
                    <a:pos x="36" y="9"/>
                  </a:cxn>
                  <a:cxn ang="0">
                    <a:pos x="38" y="13"/>
                  </a:cxn>
                  <a:cxn ang="0">
                    <a:pos x="38" y="16"/>
                  </a:cxn>
                  <a:cxn ang="0">
                    <a:pos x="39" y="20"/>
                  </a:cxn>
                  <a:cxn ang="0">
                    <a:pos x="39" y="30"/>
                  </a:cxn>
                  <a:cxn ang="0">
                    <a:pos x="38" y="35"/>
                  </a:cxn>
                  <a:cxn ang="0">
                    <a:pos x="38" y="39"/>
                  </a:cxn>
                  <a:cxn ang="0">
                    <a:pos x="33" y="45"/>
                  </a:cxn>
                  <a:cxn ang="0">
                    <a:pos x="28" y="49"/>
                  </a:cxn>
                  <a:cxn ang="0">
                    <a:pos x="24" y="49"/>
                  </a:cxn>
                  <a:cxn ang="0">
                    <a:pos x="19" y="50"/>
                  </a:cxn>
                  <a:cxn ang="0">
                    <a:pos x="10" y="48"/>
                  </a:cxn>
                  <a:cxn ang="0">
                    <a:pos x="6" y="45"/>
                  </a:cxn>
                  <a:cxn ang="0">
                    <a:pos x="1" y="37"/>
                  </a:cxn>
                  <a:cxn ang="0">
                    <a:pos x="0" y="25"/>
                  </a:cxn>
                  <a:cxn ang="0">
                    <a:pos x="0" y="19"/>
                  </a:cxn>
                  <a:cxn ang="0">
                    <a:pos x="1" y="14"/>
                  </a:cxn>
                  <a:cxn ang="0">
                    <a:pos x="2" y="10"/>
                  </a:cxn>
                  <a:cxn ang="0">
                    <a:pos x="4" y="7"/>
                  </a:cxn>
                  <a:cxn ang="0">
                    <a:pos x="6" y="4"/>
                  </a:cxn>
                  <a:cxn ang="0">
                    <a:pos x="8" y="2"/>
                  </a:cxn>
                  <a:cxn ang="0">
                    <a:pos x="11" y="1"/>
                  </a:cxn>
                  <a:cxn ang="0">
                    <a:pos x="15" y="0"/>
                  </a:cxn>
                </a:cxnLst>
                <a:rect l="0" t="0" r="r" b="b"/>
                <a:pathLst>
                  <a:path w="39" h="50">
                    <a:moveTo>
                      <a:pt x="19" y="5"/>
                    </a:moveTo>
                    <a:lnTo>
                      <a:pt x="16" y="6"/>
                    </a:lnTo>
                    <a:lnTo>
                      <a:pt x="13" y="7"/>
                    </a:lnTo>
                    <a:lnTo>
                      <a:pt x="11" y="9"/>
                    </a:lnTo>
                    <a:lnTo>
                      <a:pt x="8" y="15"/>
                    </a:lnTo>
                    <a:lnTo>
                      <a:pt x="7" y="19"/>
                    </a:lnTo>
                    <a:lnTo>
                      <a:pt x="7" y="30"/>
                    </a:lnTo>
                    <a:lnTo>
                      <a:pt x="10" y="38"/>
                    </a:lnTo>
                    <a:lnTo>
                      <a:pt x="11" y="40"/>
                    </a:lnTo>
                    <a:lnTo>
                      <a:pt x="13" y="42"/>
                    </a:lnTo>
                    <a:lnTo>
                      <a:pt x="17" y="44"/>
                    </a:lnTo>
                    <a:lnTo>
                      <a:pt x="23" y="44"/>
                    </a:lnTo>
                    <a:lnTo>
                      <a:pt x="28" y="40"/>
                    </a:lnTo>
                    <a:lnTo>
                      <a:pt x="29" y="38"/>
                    </a:lnTo>
                    <a:lnTo>
                      <a:pt x="32" y="30"/>
                    </a:lnTo>
                    <a:lnTo>
                      <a:pt x="32" y="25"/>
                    </a:lnTo>
                    <a:lnTo>
                      <a:pt x="30" y="15"/>
                    </a:lnTo>
                    <a:lnTo>
                      <a:pt x="28" y="9"/>
                    </a:lnTo>
                    <a:lnTo>
                      <a:pt x="25" y="7"/>
                    </a:lnTo>
                    <a:lnTo>
                      <a:pt x="22" y="6"/>
                    </a:lnTo>
                    <a:lnTo>
                      <a:pt x="19" y="5"/>
                    </a:lnTo>
                    <a:close/>
                    <a:moveTo>
                      <a:pt x="15" y="0"/>
                    </a:moveTo>
                    <a:lnTo>
                      <a:pt x="25" y="0"/>
                    </a:lnTo>
                    <a:lnTo>
                      <a:pt x="30" y="2"/>
                    </a:lnTo>
                    <a:lnTo>
                      <a:pt x="33" y="4"/>
                    </a:lnTo>
                    <a:lnTo>
                      <a:pt x="34" y="6"/>
                    </a:lnTo>
                    <a:lnTo>
                      <a:pt x="36" y="9"/>
                    </a:lnTo>
                    <a:lnTo>
                      <a:pt x="38" y="13"/>
                    </a:lnTo>
                    <a:lnTo>
                      <a:pt x="38" y="16"/>
                    </a:lnTo>
                    <a:lnTo>
                      <a:pt x="39" y="20"/>
                    </a:lnTo>
                    <a:lnTo>
                      <a:pt x="39" y="30"/>
                    </a:lnTo>
                    <a:lnTo>
                      <a:pt x="38" y="35"/>
                    </a:lnTo>
                    <a:lnTo>
                      <a:pt x="38" y="39"/>
                    </a:lnTo>
                    <a:lnTo>
                      <a:pt x="33" y="45"/>
                    </a:lnTo>
                    <a:lnTo>
                      <a:pt x="28" y="49"/>
                    </a:lnTo>
                    <a:lnTo>
                      <a:pt x="24" y="49"/>
                    </a:lnTo>
                    <a:lnTo>
                      <a:pt x="19" y="50"/>
                    </a:lnTo>
                    <a:lnTo>
                      <a:pt x="10" y="48"/>
                    </a:lnTo>
                    <a:lnTo>
                      <a:pt x="6" y="45"/>
                    </a:lnTo>
                    <a:lnTo>
                      <a:pt x="1" y="37"/>
                    </a:lnTo>
                    <a:lnTo>
                      <a:pt x="0" y="25"/>
                    </a:lnTo>
                    <a:lnTo>
                      <a:pt x="0" y="19"/>
                    </a:lnTo>
                    <a:lnTo>
                      <a:pt x="1" y="14"/>
                    </a:lnTo>
                    <a:lnTo>
                      <a:pt x="2" y="10"/>
                    </a:lnTo>
                    <a:lnTo>
                      <a:pt x="4" y="7"/>
                    </a:lnTo>
                    <a:lnTo>
                      <a:pt x="6" y="4"/>
                    </a:lnTo>
                    <a:lnTo>
                      <a:pt x="8"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Line 39"/>
              <p:cNvSpPr>
                <a:spLocks noChangeShapeType="1"/>
              </p:cNvSpPr>
              <p:nvPr/>
            </p:nvSpPr>
            <p:spPr bwMode="auto">
              <a:xfrm>
                <a:off x="1069" y="2360"/>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40"/>
              <p:cNvSpPr>
                <a:spLocks/>
              </p:cNvSpPr>
              <p:nvPr/>
            </p:nvSpPr>
            <p:spPr bwMode="auto">
              <a:xfrm>
                <a:off x="955" y="2336"/>
                <a:ext cx="39" cy="50"/>
              </a:xfrm>
              <a:custGeom>
                <a:avLst/>
                <a:gdLst/>
                <a:ahLst/>
                <a:cxnLst>
                  <a:cxn ang="0">
                    <a:pos x="8" y="0"/>
                  </a:cxn>
                  <a:cxn ang="0">
                    <a:pos x="36" y="0"/>
                  </a:cxn>
                  <a:cxn ang="0">
                    <a:pos x="36" y="7"/>
                  </a:cxn>
                  <a:cxn ang="0">
                    <a:pos x="14" y="7"/>
                  </a:cxn>
                  <a:cxn ang="0">
                    <a:pos x="10" y="20"/>
                  </a:cxn>
                  <a:cxn ang="0">
                    <a:pos x="14" y="18"/>
                  </a:cxn>
                  <a:cxn ang="0">
                    <a:pos x="21" y="16"/>
                  </a:cxn>
                  <a:cxn ang="0">
                    <a:pos x="31" y="18"/>
                  </a:cxn>
                  <a:cxn ang="0">
                    <a:pos x="35" y="20"/>
                  </a:cxn>
                  <a:cxn ang="0">
                    <a:pos x="39" y="28"/>
                  </a:cxn>
                  <a:cxn ang="0">
                    <a:pos x="39" y="36"/>
                  </a:cxn>
                  <a:cxn ang="0">
                    <a:pos x="37" y="40"/>
                  </a:cxn>
                  <a:cxn ang="0">
                    <a:pos x="36" y="44"/>
                  </a:cxn>
                  <a:cxn ang="0">
                    <a:pos x="31" y="47"/>
                  </a:cxn>
                  <a:cxn ang="0">
                    <a:pos x="25" y="49"/>
                  </a:cxn>
                  <a:cxn ang="0">
                    <a:pos x="20" y="50"/>
                  </a:cxn>
                  <a:cxn ang="0">
                    <a:pos x="10" y="48"/>
                  </a:cxn>
                  <a:cxn ang="0">
                    <a:pos x="7" y="46"/>
                  </a:cxn>
                  <a:cxn ang="0">
                    <a:pos x="2" y="40"/>
                  </a:cxn>
                  <a:cxn ang="0">
                    <a:pos x="0" y="36"/>
                  </a:cxn>
                  <a:cxn ang="0">
                    <a:pos x="8" y="35"/>
                  </a:cxn>
                  <a:cxn ang="0">
                    <a:pos x="9" y="38"/>
                  </a:cxn>
                  <a:cxn ang="0">
                    <a:pos x="11" y="42"/>
                  </a:cxn>
                  <a:cxn ang="0">
                    <a:pos x="16" y="44"/>
                  </a:cxn>
                  <a:cxn ang="0">
                    <a:pos x="24" y="44"/>
                  </a:cxn>
                  <a:cxn ang="0">
                    <a:pos x="26" y="43"/>
                  </a:cxn>
                  <a:cxn ang="0">
                    <a:pos x="31" y="39"/>
                  </a:cxn>
                  <a:cxn ang="0">
                    <a:pos x="31" y="36"/>
                  </a:cxn>
                  <a:cxn ang="0">
                    <a:pos x="32" y="33"/>
                  </a:cxn>
                  <a:cxn ang="0">
                    <a:pos x="32" y="30"/>
                  </a:cxn>
                  <a:cxn ang="0">
                    <a:pos x="31" y="27"/>
                  </a:cxn>
                  <a:cxn ang="0">
                    <a:pos x="26" y="23"/>
                  </a:cxn>
                  <a:cxn ang="0">
                    <a:pos x="24" y="22"/>
                  </a:cxn>
                  <a:cxn ang="0">
                    <a:pos x="18" y="22"/>
                  </a:cxn>
                  <a:cxn ang="0">
                    <a:pos x="15" y="23"/>
                  </a:cxn>
                  <a:cxn ang="0">
                    <a:pos x="14" y="23"/>
                  </a:cxn>
                  <a:cxn ang="0">
                    <a:pos x="11" y="24"/>
                  </a:cxn>
                  <a:cxn ang="0">
                    <a:pos x="9" y="26"/>
                  </a:cxn>
                  <a:cxn ang="0">
                    <a:pos x="2" y="25"/>
                  </a:cxn>
                  <a:cxn ang="0">
                    <a:pos x="8" y="0"/>
                  </a:cxn>
                </a:cxnLst>
                <a:rect l="0" t="0" r="r" b="b"/>
                <a:pathLst>
                  <a:path w="39" h="50">
                    <a:moveTo>
                      <a:pt x="8" y="0"/>
                    </a:moveTo>
                    <a:lnTo>
                      <a:pt x="36" y="0"/>
                    </a:lnTo>
                    <a:lnTo>
                      <a:pt x="36" y="7"/>
                    </a:lnTo>
                    <a:lnTo>
                      <a:pt x="14" y="7"/>
                    </a:lnTo>
                    <a:lnTo>
                      <a:pt x="10" y="20"/>
                    </a:lnTo>
                    <a:lnTo>
                      <a:pt x="14" y="18"/>
                    </a:lnTo>
                    <a:lnTo>
                      <a:pt x="21" y="16"/>
                    </a:lnTo>
                    <a:lnTo>
                      <a:pt x="31" y="18"/>
                    </a:lnTo>
                    <a:lnTo>
                      <a:pt x="35" y="20"/>
                    </a:lnTo>
                    <a:lnTo>
                      <a:pt x="39" y="28"/>
                    </a:lnTo>
                    <a:lnTo>
                      <a:pt x="39" y="36"/>
                    </a:lnTo>
                    <a:lnTo>
                      <a:pt x="37" y="40"/>
                    </a:lnTo>
                    <a:lnTo>
                      <a:pt x="36" y="44"/>
                    </a:lnTo>
                    <a:lnTo>
                      <a:pt x="31" y="47"/>
                    </a:lnTo>
                    <a:lnTo>
                      <a:pt x="25" y="49"/>
                    </a:lnTo>
                    <a:lnTo>
                      <a:pt x="20" y="50"/>
                    </a:lnTo>
                    <a:lnTo>
                      <a:pt x="10" y="48"/>
                    </a:lnTo>
                    <a:lnTo>
                      <a:pt x="7" y="46"/>
                    </a:lnTo>
                    <a:lnTo>
                      <a:pt x="2" y="40"/>
                    </a:lnTo>
                    <a:lnTo>
                      <a:pt x="0" y="36"/>
                    </a:lnTo>
                    <a:lnTo>
                      <a:pt x="8" y="35"/>
                    </a:lnTo>
                    <a:lnTo>
                      <a:pt x="9" y="38"/>
                    </a:lnTo>
                    <a:lnTo>
                      <a:pt x="11" y="42"/>
                    </a:lnTo>
                    <a:lnTo>
                      <a:pt x="16" y="44"/>
                    </a:lnTo>
                    <a:lnTo>
                      <a:pt x="24" y="44"/>
                    </a:lnTo>
                    <a:lnTo>
                      <a:pt x="26" y="43"/>
                    </a:lnTo>
                    <a:lnTo>
                      <a:pt x="31" y="39"/>
                    </a:lnTo>
                    <a:lnTo>
                      <a:pt x="31" y="36"/>
                    </a:lnTo>
                    <a:lnTo>
                      <a:pt x="32" y="33"/>
                    </a:lnTo>
                    <a:lnTo>
                      <a:pt x="32" y="30"/>
                    </a:lnTo>
                    <a:lnTo>
                      <a:pt x="31" y="27"/>
                    </a:lnTo>
                    <a:lnTo>
                      <a:pt x="26" y="23"/>
                    </a:lnTo>
                    <a:lnTo>
                      <a:pt x="24" y="22"/>
                    </a:lnTo>
                    <a:lnTo>
                      <a:pt x="18" y="22"/>
                    </a:lnTo>
                    <a:lnTo>
                      <a:pt x="15" y="23"/>
                    </a:lnTo>
                    <a:lnTo>
                      <a:pt x="14" y="23"/>
                    </a:lnTo>
                    <a:lnTo>
                      <a:pt x="11" y="24"/>
                    </a:lnTo>
                    <a:lnTo>
                      <a:pt x="9" y="26"/>
                    </a:lnTo>
                    <a:lnTo>
                      <a:pt x="2" y="25"/>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41"/>
              <p:cNvSpPr>
                <a:spLocks noEditPoints="1"/>
              </p:cNvSpPr>
              <p:nvPr/>
            </p:nvSpPr>
            <p:spPr bwMode="auto">
              <a:xfrm>
                <a:off x="1002" y="2336"/>
                <a:ext cx="39" cy="50"/>
              </a:xfrm>
              <a:custGeom>
                <a:avLst/>
                <a:gdLst/>
                <a:ahLst/>
                <a:cxnLst>
                  <a:cxn ang="0">
                    <a:pos x="19" y="5"/>
                  </a:cxn>
                  <a:cxn ang="0">
                    <a:pos x="16" y="6"/>
                  </a:cxn>
                  <a:cxn ang="0">
                    <a:pos x="13" y="7"/>
                  </a:cxn>
                  <a:cxn ang="0">
                    <a:pos x="11" y="9"/>
                  </a:cxn>
                  <a:cxn ang="0">
                    <a:pos x="8" y="15"/>
                  </a:cxn>
                  <a:cxn ang="0">
                    <a:pos x="7" y="19"/>
                  </a:cxn>
                  <a:cxn ang="0">
                    <a:pos x="7" y="30"/>
                  </a:cxn>
                  <a:cxn ang="0">
                    <a:pos x="9" y="38"/>
                  </a:cxn>
                  <a:cxn ang="0">
                    <a:pos x="11" y="40"/>
                  </a:cxn>
                  <a:cxn ang="0">
                    <a:pos x="13" y="42"/>
                  </a:cxn>
                  <a:cxn ang="0">
                    <a:pos x="17" y="44"/>
                  </a:cxn>
                  <a:cxn ang="0">
                    <a:pos x="23" y="44"/>
                  </a:cxn>
                  <a:cxn ang="0">
                    <a:pos x="28" y="40"/>
                  </a:cxn>
                  <a:cxn ang="0">
                    <a:pos x="29" y="38"/>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39"/>
                  </a:cxn>
                  <a:cxn ang="0">
                    <a:pos x="33" y="45"/>
                  </a:cxn>
                  <a:cxn ang="0">
                    <a:pos x="28" y="49"/>
                  </a:cxn>
                  <a:cxn ang="0">
                    <a:pos x="24" y="49"/>
                  </a:cxn>
                  <a:cxn ang="0">
                    <a:pos x="19" y="50"/>
                  </a:cxn>
                  <a:cxn ang="0">
                    <a:pos x="9"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9" y="5"/>
                    </a:moveTo>
                    <a:lnTo>
                      <a:pt x="16" y="6"/>
                    </a:lnTo>
                    <a:lnTo>
                      <a:pt x="13" y="7"/>
                    </a:lnTo>
                    <a:lnTo>
                      <a:pt x="11" y="9"/>
                    </a:lnTo>
                    <a:lnTo>
                      <a:pt x="8" y="15"/>
                    </a:lnTo>
                    <a:lnTo>
                      <a:pt x="7" y="19"/>
                    </a:lnTo>
                    <a:lnTo>
                      <a:pt x="7" y="30"/>
                    </a:lnTo>
                    <a:lnTo>
                      <a:pt x="9" y="38"/>
                    </a:lnTo>
                    <a:lnTo>
                      <a:pt x="11" y="40"/>
                    </a:lnTo>
                    <a:lnTo>
                      <a:pt x="13" y="42"/>
                    </a:lnTo>
                    <a:lnTo>
                      <a:pt x="17" y="44"/>
                    </a:lnTo>
                    <a:lnTo>
                      <a:pt x="23" y="44"/>
                    </a:lnTo>
                    <a:lnTo>
                      <a:pt x="28" y="40"/>
                    </a:lnTo>
                    <a:lnTo>
                      <a:pt x="29" y="38"/>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39"/>
                    </a:lnTo>
                    <a:lnTo>
                      <a:pt x="33" y="45"/>
                    </a:lnTo>
                    <a:lnTo>
                      <a:pt x="28" y="49"/>
                    </a:lnTo>
                    <a:lnTo>
                      <a:pt x="24" y="49"/>
                    </a:lnTo>
                    <a:lnTo>
                      <a:pt x="19" y="50"/>
                    </a:lnTo>
                    <a:lnTo>
                      <a:pt x="9"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Line 42"/>
              <p:cNvSpPr>
                <a:spLocks noChangeShapeType="1"/>
              </p:cNvSpPr>
              <p:nvPr/>
            </p:nvSpPr>
            <p:spPr bwMode="auto">
              <a:xfrm>
                <a:off x="1069" y="1913"/>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43"/>
              <p:cNvSpPr>
                <a:spLocks/>
              </p:cNvSpPr>
              <p:nvPr/>
            </p:nvSpPr>
            <p:spPr bwMode="auto">
              <a:xfrm>
                <a:off x="914" y="1889"/>
                <a:ext cx="22" cy="50"/>
              </a:xfrm>
              <a:custGeom>
                <a:avLst/>
                <a:gdLst/>
                <a:ahLst/>
                <a:cxnLst>
                  <a:cxn ang="0">
                    <a:pos x="17" y="0"/>
                  </a:cxn>
                  <a:cxn ang="0">
                    <a:pos x="22" y="0"/>
                  </a:cxn>
                  <a:cxn ang="0">
                    <a:pos x="22" y="50"/>
                  </a:cxn>
                  <a:cxn ang="0">
                    <a:pos x="15" y="50"/>
                  </a:cxn>
                  <a:cxn ang="0">
                    <a:pos x="15" y="10"/>
                  </a:cxn>
                  <a:cxn ang="0">
                    <a:pos x="12" y="12"/>
                  </a:cxn>
                  <a:cxn ang="0">
                    <a:pos x="10" y="13"/>
                  </a:cxn>
                  <a:cxn ang="0">
                    <a:pos x="7" y="15"/>
                  </a:cxn>
                  <a:cxn ang="0">
                    <a:pos x="0" y="17"/>
                  </a:cxn>
                  <a:cxn ang="0">
                    <a:pos x="0" y="12"/>
                  </a:cxn>
                  <a:cxn ang="0">
                    <a:pos x="11" y="6"/>
                  </a:cxn>
                  <a:cxn ang="0">
                    <a:pos x="16" y="2"/>
                  </a:cxn>
                  <a:cxn ang="0">
                    <a:pos x="17" y="0"/>
                  </a:cxn>
                </a:cxnLst>
                <a:rect l="0" t="0" r="r" b="b"/>
                <a:pathLst>
                  <a:path w="22" h="50">
                    <a:moveTo>
                      <a:pt x="17" y="0"/>
                    </a:moveTo>
                    <a:lnTo>
                      <a:pt x="22" y="0"/>
                    </a:lnTo>
                    <a:lnTo>
                      <a:pt x="22" y="50"/>
                    </a:lnTo>
                    <a:lnTo>
                      <a:pt x="15" y="50"/>
                    </a:lnTo>
                    <a:lnTo>
                      <a:pt x="15"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44"/>
              <p:cNvSpPr>
                <a:spLocks noEditPoints="1"/>
              </p:cNvSpPr>
              <p:nvPr/>
            </p:nvSpPr>
            <p:spPr bwMode="auto">
              <a:xfrm>
                <a:off x="955" y="1889"/>
                <a:ext cx="39" cy="51"/>
              </a:xfrm>
              <a:custGeom>
                <a:avLst/>
                <a:gdLst/>
                <a:ahLst/>
                <a:cxnLst>
                  <a:cxn ang="0">
                    <a:pos x="20" y="5"/>
                  </a:cxn>
                  <a:cxn ang="0">
                    <a:pos x="16" y="6"/>
                  </a:cxn>
                  <a:cxn ang="0">
                    <a:pos x="14" y="7"/>
                  </a:cxn>
                  <a:cxn ang="0">
                    <a:pos x="11" y="9"/>
                  </a:cxn>
                  <a:cxn ang="0">
                    <a:pos x="9" y="15"/>
                  </a:cxn>
                  <a:cxn ang="0">
                    <a:pos x="8" y="19"/>
                  </a:cxn>
                  <a:cxn ang="0">
                    <a:pos x="8" y="30"/>
                  </a:cxn>
                  <a:cxn ang="0">
                    <a:pos x="10" y="39"/>
                  </a:cxn>
                  <a:cxn ang="0">
                    <a:pos x="11" y="41"/>
                  </a:cxn>
                  <a:cxn ang="0">
                    <a:pos x="14" y="43"/>
                  </a:cxn>
                  <a:cxn ang="0">
                    <a:pos x="18" y="45"/>
                  </a:cxn>
                  <a:cxn ang="0">
                    <a:pos x="24" y="45"/>
                  </a:cxn>
                  <a:cxn ang="0">
                    <a:pos x="28" y="41"/>
                  </a:cxn>
                  <a:cxn ang="0">
                    <a:pos x="30" y="39"/>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5" y="6"/>
                  </a:cxn>
                  <a:cxn ang="0">
                    <a:pos x="36" y="9"/>
                  </a:cxn>
                  <a:cxn ang="0">
                    <a:pos x="38" y="13"/>
                  </a:cxn>
                  <a:cxn ang="0">
                    <a:pos x="38" y="16"/>
                  </a:cxn>
                  <a:cxn ang="0">
                    <a:pos x="39" y="20"/>
                  </a:cxn>
                  <a:cxn ang="0">
                    <a:pos x="39" y="30"/>
                  </a:cxn>
                  <a:cxn ang="0">
                    <a:pos x="38" y="35"/>
                  </a:cxn>
                  <a:cxn ang="0">
                    <a:pos x="38" y="40"/>
                  </a:cxn>
                  <a:cxn ang="0">
                    <a:pos x="33" y="46"/>
                  </a:cxn>
                  <a:cxn ang="0">
                    <a:pos x="28" y="50"/>
                  </a:cxn>
                  <a:cxn ang="0">
                    <a:pos x="25" y="50"/>
                  </a:cxn>
                  <a:cxn ang="0">
                    <a:pos x="20" y="51"/>
                  </a:cxn>
                  <a:cxn ang="0">
                    <a:pos x="10" y="49"/>
                  </a:cxn>
                  <a:cxn ang="0">
                    <a:pos x="7" y="46"/>
                  </a:cxn>
                  <a:cxn ang="0">
                    <a:pos x="2" y="37"/>
                  </a:cxn>
                  <a:cxn ang="0">
                    <a:pos x="0" y="25"/>
                  </a:cxn>
                  <a:cxn ang="0">
                    <a:pos x="0" y="19"/>
                  </a:cxn>
                  <a:cxn ang="0">
                    <a:pos x="2" y="14"/>
                  </a:cxn>
                  <a:cxn ang="0">
                    <a:pos x="3" y="10"/>
                  </a:cxn>
                  <a:cxn ang="0">
                    <a:pos x="4" y="7"/>
                  </a:cxn>
                  <a:cxn ang="0">
                    <a:pos x="7" y="4"/>
                  </a:cxn>
                  <a:cxn ang="0">
                    <a:pos x="9" y="2"/>
                  </a:cxn>
                  <a:cxn ang="0">
                    <a:pos x="11" y="1"/>
                  </a:cxn>
                  <a:cxn ang="0">
                    <a:pos x="15" y="0"/>
                  </a:cxn>
                </a:cxnLst>
                <a:rect l="0" t="0" r="r" b="b"/>
                <a:pathLst>
                  <a:path w="39" h="51">
                    <a:moveTo>
                      <a:pt x="20" y="5"/>
                    </a:moveTo>
                    <a:lnTo>
                      <a:pt x="16" y="6"/>
                    </a:lnTo>
                    <a:lnTo>
                      <a:pt x="14" y="7"/>
                    </a:lnTo>
                    <a:lnTo>
                      <a:pt x="11" y="9"/>
                    </a:lnTo>
                    <a:lnTo>
                      <a:pt x="9" y="15"/>
                    </a:lnTo>
                    <a:lnTo>
                      <a:pt x="8" y="19"/>
                    </a:lnTo>
                    <a:lnTo>
                      <a:pt x="8" y="30"/>
                    </a:lnTo>
                    <a:lnTo>
                      <a:pt x="10" y="39"/>
                    </a:lnTo>
                    <a:lnTo>
                      <a:pt x="11" y="41"/>
                    </a:lnTo>
                    <a:lnTo>
                      <a:pt x="14" y="43"/>
                    </a:lnTo>
                    <a:lnTo>
                      <a:pt x="18" y="45"/>
                    </a:lnTo>
                    <a:lnTo>
                      <a:pt x="24" y="45"/>
                    </a:lnTo>
                    <a:lnTo>
                      <a:pt x="28" y="41"/>
                    </a:lnTo>
                    <a:lnTo>
                      <a:pt x="30" y="39"/>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5" y="6"/>
                    </a:lnTo>
                    <a:lnTo>
                      <a:pt x="36" y="9"/>
                    </a:lnTo>
                    <a:lnTo>
                      <a:pt x="38" y="13"/>
                    </a:lnTo>
                    <a:lnTo>
                      <a:pt x="38" y="16"/>
                    </a:lnTo>
                    <a:lnTo>
                      <a:pt x="39" y="20"/>
                    </a:lnTo>
                    <a:lnTo>
                      <a:pt x="39" y="30"/>
                    </a:lnTo>
                    <a:lnTo>
                      <a:pt x="38" y="35"/>
                    </a:lnTo>
                    <a:lnTo>
                      <a:pt x="38" y="40"/>
                    </a:lnTo>
                    <a:lnTo>
                      <a:pt x="33" y="46"/>
                    </a:lnTo>
                    <a:lnTo>
                      <a:pt x="28" y="50"/>
                    </a:lnTo>
                    <a:lnTo>
                      <a:pt x="25" y="50"/>
                    </a:lnTo>
                    <a:lnTo>
                      <a:pt x="20" y="51"/>
                    </a:lnTo>
                    <a:lnTo>
                      <a:pt x="10" y="49"/>
                    </a:lnTo>
                    <a:lnTo>
                      <a:pt x="7" y="46"/>
                    </a:lnTo>
                    <a:lnTo>
                      <a:pt x="2" y="37"/>
                    </a:lnTo>
                    <a:lnTo>
                      <a:pt x="0" y="25"/>
                    </a:lnTo>
                    <a:lnTo>
                      <a:pt x="0" y="19"/>
                    </a:lnTo>
                    <a:lnTo>
                      <a:pt x="2" y="14"/>
                    </a:lnTo>
                    <a:lnTo>
                      <a:pt x="3" y="10"/>
                    </a:lnTo>
                    <a:lnTo>
                      <a:pt x="4" y="7"/>
                    </a:lnTo>
                    <a:lnTo>
                      <a:pt x="7"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45"/>
              <p:cNvSpPr>
                <a:spLocks noEditPoints="1"/>
              </p:cNvSpPr>
              <p:nvPr/>
            </p:nvSpPr>
            <p:spPr bwMode="auto">
              <a:xfrm>
                <a:off x="1002" y="1889"/>
                <a:ext cx="39" cy="51"/>
              </a:xfrm>
              <a:custGeom>
                <a:avLst/>
                <a:gdLst/>
                <a:ahLst/>
                <a:cxnLst>
                  <a:cxn ang="0">
                    <a:pos x="19" y="5"/>
                  </a:cxn>
                  <a:cxn ang="0">
                    <a:pos x="16" y="6"/>
                  </a:cxn>
                  <a:cxn ang="0">
                    <a:pos x="13" y="7"/>
                  </a:cxn>
                  <a:cxn ang="0">
                    <a:pos x="11" y="9"/>
                  </a:cxn>
                  <a:cxn ang="0">
                    <a:pos x="8" y="15"/>
                  </a:cxn>
                  <a:cxn ang="0">
                    <a:pos x="7" y="19"/>
                  </a:cxn>
                  <a:cxn ang="0">
                    <a:pos x="7" y="30"/>
                  </a:cxn>
                  <a:cxn ang="0">
                    <a:pos x="9" y="39"/>
                  </a:cxn>
                  <a:cxn ang="0">
                    <a:pos x="11" y="41"/>
                  </a:cxn>
                  <a:cxn ang="0">
                    <a:pos x="13" y="43"/>
                  </a:cxn>
                  <a:cxn ang="0">
                    <a:pos x="17" y="45"/>
                  </a:cxn>
                  <a:cxn ang="0">
                    <a:pos x="22" y="45"/>
                  </a:cxn>
                  <a:cxn ang="0">
                    <a:pos x="25" y="43"/>
                  </a:cxn>
                  <a:cxn ang="0">
                    <a:pos x="28" y="41"/>
                  </a:cxn>
                  <a:cxn ang="0">
                    <a:pos x="29" y="39"/>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40"/>
                  </a:cxn>
                  <a:cxn ang="0">
                    <a:pos x="33" y="46"/>
                  </a:cxn>
                  <a:cxn ang="0">
                    <a:pos x="28" y="50"/>
                  </a:cxn>
                  <a:cxn ang="0">
                    <a:pos x="24" y="50"/>
                  </a:cxn>
                  <a:cxn ang="0">
                    <a:pos x="19" y="51"/>
                  </a:cxn>
                  <a:cxn ang="0">
                    <a:pos x="9" y="49"/>
                  </a:cxn>
                  <a:cxn ang="0">
                    <a:pos x="6" y="46"/>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1">
                    <a:moveTo>
                      <a:pt x="19" y="5"/>
                    </a:moveTo>
                    <a:lnTo>
                      <a:pt x="16" y="6"/>
                    </a:lnTo>
                    <a:lnTo>
                      <a:pt x="13" y="7"/>
                    </a:lnTo>
                    <a:lnTo>
                      <a:pt x="11" y="9"/>
                    </a:lnTo>
                    <a:lnTo>
                      <a:pt x="8" y="15"/>
                    </a:lnTo>
                    <a:lnTo>
                      <a:pt x="7" y="19"/>
                    </a:lnTo>
                    <a:lnTo>
                      <a:pt x="7" y="30"/>
                    </a:lnTo>
                    <a:lnTo>
                      <a:pt x="9" y="39"/>
                    </a:lnTo>
                    <a:lnTo>
                      <a:pt x="11" y="41"/>
                    </a:lnTo>
                    <a:lnTo>
                      <a:pt x="13" y="43"/>
                    </a:lnTo>
                    <a:lnTo>
                      <a:pt x="17" y="45"/>
                    </a:lnTo>
                    <a:lnTo>
                      <a:pt x="22" y="45"/>
                    </a:lnTo>
                    <a:lnTo>
                      <a:pt x="25" y="43"/>
                    </a:lnTo>
                    <a:lnTo>
                      <a:pt x="28" y="41"/>
                    </a:lnTo>
                    <a:lnTo>
                      <a:pt x="29" y="39"/>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40"/>
                    </a:lnTo>
                    <a:lnTo>
                      <a:pt x="33" y="46"/>
                    </a:lnTo>
                    <a:lnTo>
                      <a:pt x="28" y="50"/>
                    </a:lnTo>
                    <a:lnTo>
                      <a:pt x="24" y="50"/>
                    </a:lnTo>
                    <a:lnTo>
                      <a:pt x="19" y="51"/>
                    </a:lnTo>
                    <a:lnTo>
                      <a:pt x="9" y="49"/>
                    </a:lnTo>
                    <a:lnTo>
                      <a:pt x="6" y="46"/>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Line 46"/>
              <p:cNvSpPr>
                <a:spLocks noChangeShapeType="1"/>
              </p:cNvSpPr>
              <p:nvPr/>
            </p:nvSpPr>
            <p:spPr bwMode="auto">
              <a:xfrm>
                <a:off x="1069" y="1468"/>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47"/>
              <p:cNvSpPr>
                <a:spLocks/>
              </p:cNvSpPr>
              <p:nvPr/>
            </p:nvSpPr>
            <p:spPr bwMode="auto">
              <a:xfrm>
                <a:off x="914" y="1444"/>
                <a:ext cx="22" cy="49"/>
              </a:xfrm>
              <a:custGeom>
                <a:avLst/>
                <a:gdLst/>
                <a:ahLst/>
                <a:cxnLst>
                  <a:cxn ang="0">
                    <a:pos x="17" y="0"/>
                  </a:cxn>
                  <a:cxn ang="0">
                    <a:pos x="22" y="0"/>
                  </a:cxn>
                  <a:cxn ang="0">
                    <a:pos x="22" y="49"/>
                  </a:cxn>
                  <a:cxn ang="0">
                    <a:pos x="15" y="49"/>
                  </a:cxn>
                  <a:cxn ang="0">
                    <a:pos x="15" y="10"/>
                  </a:cxn>
                  <a:cxn ang="0">
                    <a:pos x="12" y="12"/>
                  </a:cxn>
                  <a:cxn ang="0">
                    <a:pos x="10" y="13"/>
                  </a:cxn>
                  <a:cxn ang="0">
                    <a:pos x="7" y="15"/>
                  </a:cxn>
                  <a:cxn ang="0">
                    <a:pos x="0" y="17"/>
                  </a:cxn>
                  <a:cxn ang="0">
                    <a:pos x="0" y="12"/>
                  </a:cxn>
                  <a:cxn ang="0">
                    <a:pos x="11" y="6"/>
                  </a:cxn>
                  <a:cxn ang="0">
                    <a:pos x="16" y="2"/>
                  </a:cxn>
                  <a:cxn ang="0">
                    <a:pos x="17" y="0"/>
                  </a:cxn>
                </a:cxnLst>
                <a:rect l="0" t="0" r="r" b="b"/>
                <a:pathLst>
                  <a:path w="22" h="49">
                    <a:moveTo>
                      <a:pt x="17" y="0"/>
                    </a:moveTo>
                    <a:lnTo>
                      <a:pt x="22" y="0"/>
                    </a:lnTo>
                    <a:lnTo>
                      <a:pt x="22" y="49"/>
                    </a:lnTo>
                    <a:lnTo>
                      <a:pt x="15" y="49"/>
                    </a:lnTo>
                    <a:lnTo>
                      <a:pt x="15"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48"/>
              <p:cNvSpPr>
                <a:spLocks/>
              </p:cNvSpPr>
              <p:nvPr/>
            </p:nvSpPr>
            <p:spPr bwMode="auto">
              <a:xfrm>
                <a:off x="955" y="1444"/>
                <a:ext cx="39" cy="50"/>
              </a:xfrm>
              <a:custGeom>
                <a:avLst/>
                <a:gdLst/>
                <a:ahLst/>
                <a:cxnLst>
                  <a:cxn ang="0">
                    <a:pos x="8" y="0"/>
                  </a:cxn>
                  <a:cxn ang="0">
                    <a:pos x="36" y="0"/>
                  </a:cxn>
                  <a:cxn ang="0">
                    <a:pos x="36" y="7"/>
                  </a:cxn>
                  <a:cxn ang="0">
                    <a:pos x="14" y="7"/>
                  </a:cxn>
                  <a:cxn ang="0">
                    <a:pos x="10" y="20"/>
                  </a:cxn>
                  <a:cxn ang="0">
                    <a:pos x="14" y="18"/>
                  </a:cxn>
                  <a:cxn ang="0">
                    <a:pos x="21" y="16"/>
                  </a:cxn>
                  <a:cxn ang="0">
                    <a:pos x="31" y="18"/>
                  </a:cxn>
                  <a:cxn ang="0">
                    <a:pos x="35" y="20"/>
                  </a:cxn>
                  <a:cxn ang="0">
                    <a:pos x="39" y="28"/>
                  </a:cxn>
                  <a:cxn ang="0">
                    <a:pos x="39" y="36"/>
                  </a:cxn>
                  <a:cxn ang="0">
                    <a:pos x="35" y="44"/>
                  </a:cxn>
                  <a:cxn ang="0">
                    <a:pos x="31" y="47"/>
                  </a:cxn>
                  <a:cxn ang="0">
                    <a:pos x="25" y="49"/>
                  </a:cxn>
                  <a:cxn ang="0">
                    <a:pos x="20" y="50"/>
                  </a:cxn>
                  <a:cxn ang="0">
                    <a:pos x="10" y="48"/>
                  </a:cxn>
                  <a:cxn ang="0">
                    <a:pos x="7" y="46"/>
                  </a:cxn>
                  <a:cxn ang="0">
                    <a:pos x="3" y="43"/>
                  </a:cxn>
                  <a:cxn ang="0">
                    <a:pos x="2" y="40"/>
                  </a:cxn>
                  <a:cxn ang="0">
                    <a:pos x="0" y="36"/>
                  </a:cxn>
                  <a:cxn ang="0">
                    <a:pos x="8" y="35"/>
                  </a:cxn>
                  <a:cxn ang="0">
                    <a:pos x="9" y="38"/>
                  </a:cxn>
                  <a:cxn ang="0">
                    <a:pos x="11" y="42"/>
                  </a:cxn>
                  <a:cxn ang="0">
                    <a:pos x="16" y="44"/>
                  </a:cxn>
                  <a:cxn ang="0">
                    <a:pos x="24" y="44"/>
                  </a:cxn>
                  <a:cxn ang="0">
                    <a:pos x="26" y="43"/>
                  </a:cxn>
                  <a:cxn ang="0">
                    <a:pos x="31" y="39"/>
                  </a:cxn>
                  <a:cxn ang="0">
                    <a:pos x="31" y="36"/>
                  </a:cxn>
                  <a:cxn ang="0">
                    <a:pos x="32" y="33"/>
                  </a:cxn>
                  <a:cxn ang="0">
                    <a:pos x="31" y="30"/>
                  </a:cxn>
                  <a:cxn ang="0">
                    <a:pos x="31" y="27"/>
                  </a:cxn>
                  <a:cxn ang="0">
                    <a:pos x="26" y="23"/>
                  </a:cxn>
                  <a:cxn ang="0">
                    <a:pos x="24" y="22"/>
                  </a:cxn>
                  <a:cxn ang="0">
                    <a:pos x="18" y="22"/>
                  </a:cxn>
                  <a:cxn ang="0">
                    <a:pos x="15" y="23"/>
                  </a:cxn>
                  <a:cxn ang="0">
                    <a:pos x="14" y="23"/>
                  </a:cxn>
                  <a:cxn ang="0">
                    <a:pos x="11" y="24"/>
                  </a:cxn>
                  <a:cxn ang="0">
                    <a:pos x="9" y="26"/>
                  </a:cxn>
                  <a:cxn ang="0">
                    <a:pos x="2" y="25"/>
                  </a:cxn>
                  <a:cxn ang="0">
                    <a:pos x="8" y="0"/>
                  </a:cxn>
                </a:cxnLst>
                <a:rect l="0" t="0" r="r" b="b"/>
                <a:pathLst>
                  <a:path w="39" h="50">
                    <a:moveTo>
                      <a:pt x="8" y="0"/>
                    </a:moveTo>
                    <a:lnTo>
                      <a:pt x="36" y="0"/>
                    </a:lnTo>
                    <a:lnTo>
                      <a:pt x="36" y="7"/>
                    </a:lnTo>
                    <a:lnTo>
                      <a:pt x="14" y="7"/>
                    </a:lnTo>
                    <a:lnTo>
                      <a:pt x="10" y="20"/>
                    </a:lnTo>
                    <a:lnTo>
                      <a:pt x="14" y="18"/>
                    </a:lnTo>
                    <a:lnTo>
                      <a:pt x="21" y="16"/>
                    </a:lnTo>
                    <a:lnTo>
                      <a:pt x="31" y="18"/>
                    </a:lnTo>
                    <a:lnTo>
                      <a:pt x="35" y="20"/>
                    </a:lnTo>
                    <a:lnTo>
                      <a:pt x="39" y="28"/>
                    </a:lnTo>
                    <a:lnTo>
                      <a:pt x="39" y="36"/>
                    </a:lnTo>
                    <a:lnTo>
                      <a:pt x="35" y="44"/>
                    </a:lnTo>
                    <a:lnTo>
                      <a:pt x="31" y="47"/>
                    </a:lnTo>
                    <a:lnTo>
                      <a:pt x="25" y="49"/>
                    </a:lnTo>
                    <a:lnTo>
                      <a:pt x="20" y="50"/>
                    </a:lnTo>
                    <a:lnTo>
                      <a:pt x="10" y="48"/>
                    </a:lnTo>
                    <a:lnTo>
                      <a:pt x="7" y="46"/>
                    </a:lnTo>
                    <a:lnTo>
                      <a:pt x="3" y="43"/>
                    </a:lnTo>
                    <a:lnTo>
                      <a:pt x="2" y="40"/>
                    </a:lnTo>
                    <a:lnTo>
                      <a:pt x="0" y="36"/>
                    </a:lnTo>
                    <a:lnTo>
                      <a:pt x="8" y="35"/>
                    </a:lnTo>
                    <a:lnTo>
                      <a:pt x="9" y="38"/>
                    </a:lnTo>
                    <a:lnTo>
                      <a:pt x="11" y="42"/>
                    </a:lnTo>
                    <a:lnTo>
                      <a:pt x="16" y="44"/>
                    </a:lnTo>
                    <a:lnTo>
                      <a:pt x="24" y="44"/>
                    </a:lnTo>
                    <a:lnTo>
                      <a:pt x="26" y="43"/>
                    </a:lnTo>
                    <a:lnTo>
                      <a:pt x="31" y="39"/>
                    </a:lnTo>
                    <a:lnTo>
                      <a:pt x="31" y="36"/>
                    </a:lnTo>
                    <a:lnTo>
                      <a:pt x="32" y="33"/>
                    </a:lnTo>
                    <a:lnTo>
                      <a:pt x="31" y="30"/>
                    </a:lnTo>
                    <a:lnTo>
                      <a:pt x="31" y="27"/>
                    </a:lnTo>
                    <a:lnTo>
                      <a:pt x="26" y="23"/>
                    </a:lnTo>
                    <a:lnTo>
                      <a:pt x="24" y="22"/>
                    </a:lnTo>
                    <a:lnTo>
                      <a:pt x="18" y="22"/>
                    </a:lnTo>
                    <a:lnTo>
                      <a:pt x="15" y="23"/>
                    </a:lnTo>
                    <a:lnTo>
                      <a:pt x="14" y="23"/>
                    </a:lnTo>
                    <a:lnTo>
                      <a:pt x="11" y="24"/>
                    </a:lnTo>
                    <a:lnTo>
                      <a:pt x="9" y="26"/>
                    </a:lnTo>
                    <a:lnTo>
                      <a:pt x="2" y="25"/>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49"/>
              <p:cNvSpPr>
                <a:spLocks noEditPoints="1"/>
              </p:cNvSpPr>
              <p:nvPr/>
            </p:nvSpPr>
            <p:spPr bwMode="auto">
              <a:xfrm>
                <a:off x="1002" y="1444"/>
                <a:ext cx="39" cy="50"/>
              </a:xfrm>
              <a:custGeom>
                <a:avLst/>
                <a:gdLst/>
                <a:ahLst/>
                <a:cxnLst>
                  <a:cxn ang="0">
                    <a:pos x="19" y="5"/>
                  </a:cxn>
                  <a:cxn ang="0">
                    <a:pos x="16" y="6"/>
                  </a:cxn>
                  <a:cxn ang="0">
                    <a:pos x="13" y="7"/>
                  </a:cxn>
                  <a:cxn ang="0">
                    <a:pos x="11" y="9"/>
                  </a:cxn>
                  <a:cxn ang="0">
                    <a:pos x="8" y="15"/>
                  </a:cxn>
                  <a:cxn ang="0">
                    <a:pos x="7" y="19"/>
                  </a:cxn>
                  <a:cxn ang="0">
                    <a:pos x="7" y="30"/>
                  </a:cxn>
                  <a:cxn ang="0">
                    <a:pos x="9" y="38"/>
                  </a:cxn>
                  <a:cxn ang="0">
                    <a:pos x="11" y="40"/>
                  </a:cxn>
                  <a:cxn ang="0">
                    <a:pos x="13" y="42"/>
                  </a:cxn>
                  <a:cxn ang="0">
                    <a:pos x="17" y="44"/>
                  </a:cxn>
                  <a:cxn ang="0">
                    <a:pos x="22" y="44"/>
                  </a:cxn>
                  <a:cxn ang="0">
                    <a:pos x="25" y="42"/>
                  </a:cxn>
                  <a:cxn ang="0">
                    <a:pos x="28" y="40"/>
                  </a:cxn>
                  <a:cxn ang="0">
                    <a:pos x="29" y="38"/>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39"/>
                  </a:cxn>
                  <a:cxn ang="0">
                    <a:pos x="33" y="45"/>
                  </a:cxn>
                  <a:cxn ang="0">
                    <a:pos x="28" y="49"/>
                  </a:cxn>
                  <a:cxn ang="0">
                    <a:pos x="24" y="49"/>
                  </a:cxn>
                  <a:cxn ang="0">
                    <a:pos x="19" y="50"/>
                  </a:cxn>
                  <a:cxn ang="0">
                    <a:pos x="9"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9" y="5"/>
                    </a:moveTo>
                    <a:lnTo>
                      <a:pt x="16" y="6"/>
                    </a:lnTo>
                    <a:lnTo>
                      <a:pt x="13" y="7"/>
                    </a:lnTo>
                    <a:lnTo>
                      <a:pt x="11" y="9"/>
                    </a:lnTo>
                    <a:lnTo>
                      <a:pt x="8" y="15"/>
                    </a:lnTo>
                    <a:lnTo>
                      <a:pt x="7" y="19"/>
                    </a:lnTo>
                    <a:lnTo>
                      <a:pt x="7" y="30"/>
                    </a:lnTo>
                    <a:lnTo>
                      <a:pt x="9" y="38"/>
                    </a:lnTo>
                    <a:lnTo>
                      <a:pt x="11" y="40"/>
                    </a:lnTo>
                    <a:lnTo>
                      <a:pt x="13" y="42"/>
                    </a:lnTo>
                    <a:lnTo>
                      <a:pt x="17" y="44"/>
                    </a:lnTo>
                    <a:lnTo>
                      <a:pt x="22" y="44"/>
                    </a:lnTo>
                    <a:lnTo>
                      <a:pt x="25" y="42"/>
                    </a:lnTo>
                    <a:lnTo>
                      <a:pt x="28" y="40"/>
                    </a:lnTo>
                    <a:lnTo>
                      <a:pt x="29" y="38"/>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39"/>
                    </a:lnTo>
                    <a:lnTo>
                      <a:pt x="33" y="45"/>
                    </a:lnTo>
                    <a:lnTo>
                      <a:pt x="28" y="49"/>
                    </a:lnTo>
                    <a:lnTo>
                      <a:pt x="24" y="49"/>
                    </a:lnTo>
                    <a:lnTo>
                      <a:pt x="19" y="50"/>
                    </a:lnTo>
                    <a:lnTo>
                      <a:pt x="9"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Line 50"/>
              <p:cNvSpPr>
                <a:spLocks noChangeShapeType="1"/>
              </p:cNvSpPr>
              <p:nvPr/>
            </p:nvSpPr>
            <p:spPr bwMode="auto">
              <a:xfrm>
                <a:off x="1069" y="1022"/>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51"/>
              <p:cNvSpPr>
                <a:spLocks/>
              </p:cNvSpPr>
              <p:nvPr/>
            </p:nvSpPr>
            <p:spPr bwMode="auto">
              <a:xfrm>
                <a:off x="908" y="998"/>
                <a:ext cx="39" cy="49"/>
              </a:xfrm>
              <a:custGeom>
                <a:avLst/>
                <a:gdLst/>
                <a:ahLst/>
                <a:cxnLst>
                  <a:cxn ang="0">
                    <a:pos x="16" y="0"/>
                  </a:cxn>
                  <a:cxn ang="0">
                    <a:pos x="26" y="0"/>
                  </a:cxn>
                  <a:cxn ang="0">
                    <a:pos x="30" y="1"/>
                  </a:cxn>
                  <a:cxn ang="0">
                    <a:pos x="37" y="6"/>
                  </a:cxn>
                  <a:cxn ang="0">
                    <a:pos x="38" y="10"/>
                  </a:cxn>
                  <a:cxn ang="0">
                    <a:pos x="39" y="13"/>
                  </a:cxn>
                  <a:cxn ang="0">
                    <a:pos x="37" y="19"/>
                  </a:cxn>
                  <a:cxn ang="0">
                    <a:pos x="33" y="25"/>
                  </a:cxn>
                  <a:cxn ang="0">
                    <a:pos x="27" y="30"/>
                  </a:cxn>
                  <a:cxn ang="0">
                    <a:pos x="22" y="33"/>
                  </a:cxn>
                  <a:cxn ang="0">
                    <a:pos x="12" y="41"/>
                  </a:cxn>
                  <a:cxn ang="0">
                    <a:pos x="11" y="43"/>
                  </a:cxn>
                  <a:cxn ang="0">
                    <a:pos x="39" y="43"/>
                  </a:cxn>
                  <a:cxn ang="0">
                    <a:pos x="39" y="49"/>
                  </a:cxn>
                  <a:cxn ang="0">
                    <a:pos x="0" y="49"/>
                  </a:cxn>
                  <a:cxn ang="0">
                    <a:pos x="0" y="47"/>
                  </a:cxn>
                  <a:cxn ang="0">
                    <a:pos x="1" y="45"/>
                  </a:cxn>
                  <a:cxn ang="0">
                    <a:pos x="2" y="41"/>
                  </a:cxn>
                  <a:cxn ang="0">
                    <a:pos x="5" y="38"/>
                  </a:cxn>
                  <a:cxn ang="0">
                    <a:pos x="15" y="30"/>
                  </a:cxn>
                  <a:cxn ang="0">
                    <a:pos x="20" y="27"/>
                  </a:cxn>
                  <a:cxn ang="0">
                    <a:pos x="23" y="25"/>
                  </a:cxn>
                  <a:cxn ang="0">
                    <a:pos x="26" y="22"/>
                  </a:cxn>
                  <a:cxn ang="0">
                    <a:pos x="27" y="20"/>
                  </a:cxn>
                  <a:cxn ang="0">
                    <a:pos x="29" y="18"/>
                  </a:cxn>
                  <a:cxn ang="0">
                    <a:pos x="30" y="16"/>
                  </a:cxn>
                  <a:cxn ang="0">
                    <a:pos x="30" y="11"/>
                  </a:cxn>
                  <a:cxn ang="0">
                    <a:pos x="28" y="7"/>
                  </a:cxn>
                  <a:cxn ang="0">
                    <a:pos x="21" y="5"/>
                  </a:cxn>
                  <a:cxn ang="0">
                    <a:pos x="17" y="5"/>
                  </a:cxn>
                  <a:cxn ang="0">
                    <a:pos x="12" y="7"/>
                  </a:cxn>
                  <a:cxn ang="0">
                    <a:pos x="10" y="9"/>
                  </a:cxn>
                  <a:cxn ang="0">
                    <a:pos x="10" y="11"/>
                  </a:cxn>
                  <a:cxn ang="0">
                    <a:pos x="9" y="14"/>
                  </a:cxn>
                  <a:cxn ang="0">
                    <a:pos x="1" y="13"/>
                  </a:cxn>
                  <a:cxn ang="0">
                    <a:pos x="2" y="9"/>
                  </a:cxn>
                  <a:cxn ang="0">
                    <a:pos x="4" y="6"/>
                  </a:cxn>
                  <a:cxn ang="0">
                    <a:pos x="7" y="3"/>
                  </a:cxn>
                  <a:cxn ang="0">
                    <a:pos x="11" y="1"/>
                  </a:cxn>
                  <a:cxn ang="0">
                    <a:pos x="16" y="0"/>
                  </a:cxn>
                </a:cxnLst>
                <a:rect l="0" t="0" r="r" b="b"/>
                <a:pathLst>
                  <a:path w="39" h="49">
                    <a:moveTo>
                      <a:pt x="16" y="0"/>
                    </a:moveTo>
                    <a:lnTo>
                      <a:pt x="26" y="0"/>
                    </a:lnTo>
                    <a:lnTo>
                      <a:pt x="30" y="1"/>
                    </a:lnTo>
                    <a:lnTo>
                      <a:pt x="37" y="6"/>
                    </a:lnTo>
                    <a:lnTo>
                      <a:pt x="38" y="10"/>
                    </a:lnTo>
                    <a:lnTo>
                      <a:pt x="39" y="13"/>
                    </a:lnTo>
                    <a:lnTo>
                      <a:pt x="37" y="19"/>
                    </a:lnTo>
                    <a:lnTo>
                      <a:pt x="33" y="25"/>
                    </a:lnTo>
                    <a:lnTo>
                      <a:pt x="27" y="30"/>
                    </a:lnTo>
                    <a:lnTo>
                      <a:pt x="22" y="33"/>
                    </a:lnTo>
                    <a:lnTo>
                      <a:pt x="12" y="41"/>
                    </a:lnTo>
                    <a:lnTo>
                      <a:pt x="11" y="43"/>
                    </a:lnTo>
                    <a:lnTo>
                      <a:pt x="39" y="43"/>
                    </a:lnTo>
                    <a:lnTo>
                      <a:pt x="39" y="49"/>
                    </a:lnTo>
                    <a:lnTo>
                      <a:pt x="0" y="49"/>
                    </a:lnTo>
                    <a:lnTo>
                      <a:pt x="0" y="47"/>
                    </a:lnTo>
                    <a:lnTo>
                      <a:pt x="1" y="45"/>
                    </a:lnTo>
                    <a:lnTo>
                      <a:pt x="2" y="41"/>
                    </a:lnTo>
                    <a:lnTo>
                      <a:pt x="5" y="38"/>
                    </a:lnTo>
                    <a:lnTo>
                      <a:pt x="15" y="30"/>
                    </a:lnTo>
                    <a:lnTo>
                      <a:pt x="20" y="27"/>
                    </a:lnTo>
                    <a:lnTo>
                      <a:pt x="23" y="25"/>
                    </a:lnTo>
                    <a:lnTo>
                      <a:pt x="26" y="22"/>
                    </a:lnTo>
                    <a:lnTo>
                      <a:pt x="27" y="20"/>
                    </a:lnTo>
                    <a:lnTo>
                      <a:pt x="29" y="18"/>
                    </a:lnTo>
                    <a:lnTo>
                      <a:pt x="30" y="16"/>
                    </a:lnTo>
                    <a:lnTo>
                      <a:pt x="30" y="11"/>
                    </a:lnTo>
                    <a:lnTo>
                      <a:pt x="28" y="7"/>
                    </a:lnTo>
                    <a:lnTo>
                      <a:pt x="21" y="5"/>
                    </a:lnTo>
                    <a:lnTo>
                      <a:pt x="17" y="5"/>
                    </a:lnTo>
                    <a:lnTo>
                      <a:pt x="12" y="7"/>
                    </a:lnTo>
                    <a:lnTo>
                      <a:pt x="10" y="9"/>
                    </a:lnTo>
                    <a:lnTo>
                      <a:pt x="10" y="11"/>
                    </a:lnTo>
                    <a:lnTo>
                      <a:pt x="9" y="14"/>
                    </a:lnTo>
                    <a:lnTo>
                      <a:pt x="1" y="13"/>
                    </a:lnTo>
                    <a:lnTo>
                      <a:pt x="2" y="9"/>
                    </a:lnTo>
                    <a:lnTo>
                      <a:pt x="4" y="6"/>
                    </a:lnTo>
                    <a:lnTo>
                      <a:pt x="7" y="3"/>
                    </a:lnTo>
                    <a:lnTo>
                      <a:pt x="11" y="1"/>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52"/>
              <p:cNvSpPr>
                <a:spLocks noEditPoints="1"/>
              </p:cNvSpPr>
              <p:nvPr/>
            </p:nvSpPr>
            <p:spPr bwMode="auto">
              <a:xfrm>
                <a:off x="955" y="998"/>
                <a:ext cx="39" cy="50"/>
              </a:xfrm>
              <a:custGeom>
                <a:avLst/>
                <a:gdLst/>
                <a:ahLst/>
                <a:cxnLst>
                  <a:cxn ang="0">
                    <a:pos x="20" y="5"/>
                  </a:cxn>
                  <a:cxn ang="0">
                    <a:pos x="16" y="6"/>
                  </a:cxn>
                  <a:cxn ang="0">
                    <a:pos x="14" y="7"/>
                  </a:cxn>
                  <a:cxn ang="0">
                    <a:pos x="11" y="9"/>
                  </a:cxn>
                  <a:cxn ang="0">
                    <a:pos x="9" y="15"/>
                  </a:cxn>
                  <a:cxn ang="0">
                    <a:pos x="8" y="19"/>
                  </a:cxn>
                  <a:cxn ang="0">
                    <a:pos x="8" y="30"/>
                  </a:cxn>
                  <a:cxn ang="0">
                    <a:pos x="10" y="38"/>
                  </a:cxn>
                  <a:cxn ang="0">
                    <a:pos x="11" y="40"/>
                  </a:cxn>
                  <a:cxn ang="0">
                    <a:pos x="14" y="42"/>
                  </a:cxn>
                  <a:cxn ang="0">
                    <a:pos x="18" y="44"/>
                  </a:cxn>
                  <a:cxn ang="0">
                    <a:pos x="24" y="44"/>
                  </a:cxn>
                  <a:cxn ang="0">
                    <a:pos x="28" y="40"/>
                  </a:cxn>
                  <a:cxn ang="0">
                    <a:pos x="30"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5" y="6"/>
                  </a:cxn>
                  <a:cxn ang="0">
                    <a:pos x="36" y="9"/>
                  </a:cxn>
                  <a:cxn ang="0">
                    <a:pos x="38" y="13"/>
                  </a:cxn>
                  <a:cxn ang="0">
                    <a:pos x="38" y="16"/>
                  </a:cxn>
                  <a:cxn ang="0">
                    <a:pos x="39" y="20"/>
                  </a:cxn>
                  <a:cxn ang="0">
                    <a:pos x="39" y="30"/>
                  </a:cxn>
                  <a:cxn ang="0">
                    <a:pos x="38" y="35"/>
                  </a:cxn>
                  <a:cxn ang="0">
                    <a:pos x="38" y="39"/>
                  </a:cxn>
                  <a:cxn ang="0">
                    <a:pos x="33" y="45"/>
                  </a:cxn>
                  <a:cxn ang="0">
                    <a:pos x="28" y="49"/>
                  </a:cxn>
                  <a:cxn ang="0">
                    <a:pos x="25" y="49"/>
                  </a:cxn>
                  <a:cxn ang="0">
                    <a:pos x="20" y="50"/>
                  </a:cxn>
                  <a:cxn ang="0">
                    <a:pos x="10" y="48"/>
                  </a:cxn>
                  <a:cxn ang="0">
                    <a:pos x="7" y="45"/>
                  </a:cxn>
                  <a:cxn ang="0">
                    <a:pos x="2" y="37"/>
                  </a:cxn>
                  <a:cxn ang="0">
                    <a:pos x="0" y="25"/>
                  </a:cxn>
                  <a:cxn ang="0">
                    <a:pos x="0" y="19"/>
                  </a:cxn>
                  <a:cxn ang="0">
                    <a:pos x="2" y="14"/>
                  </a:cxn>
                  <a:cxn ang="0">
                    <a:pos x="3" y="10"/>
                  </a:cxn>
                  <a:cxn ang="0">
                    <a:pos x="4" y="7"/>
                  </a:cxn>
                  <a:cxn ang="0">
                    <a:pos x="7" y="4"/>
                  </a:cxn>
                  <a:cxn ang="0">
                    <a:pos x="9" y="2"/>
                  </a:cxn>
                  <a:cxn ang="0">
                    <a:pos x="11" y="1"/>
                  </a:cxn>
                  <a:cxn ang="0">
                    <a:pos x="15" y="0"/>
                  </a:cxn>
                </a:cxnLst>
                <a:rect l="0" t="0" r="r" b="b"/>
                <a:pathLst>
                  <a:path w="39" h="50">
                    <a:moveTo>
                      <a:pt x="20" y="5"/>
                    </a:moveTo>
                    <a:lnTo>
                      <a:pt x="16" y="6"/>
                    </a:lnTo>
                    <a:lnTo>
                      <a:pt x="14" y="7"/>
                    </a:lnTo>
                    <a:lnTo>
                      <a:pt x="11" y="9"/>
                    </a:lnTo>
                    <a:lnTo>
                      <a:pt x="9" y="15"/>
                    </a:lnTo>
                    <a:lnTo>
                      <a:pt x="8" y="19"/>
                    </a:lnTo>
                    <a:lnTo>
                      <a:pt x="8" y="30"/>
                    </a:lnTo>
                    <a:lnTo>
                      <a:pt x="10" y="38"/>
                    </a:lnTo>
                    <a:lnTo>
                      <a:pt x="11" y="40"/>
                    </a:lnTo>
                    <a:lnTo>
                      <a:pt x="14" y="42"/>
                    </a:lnTo>
                    <a:lnTo>
                      <a:pt x="18" y="44"/>
                    </a:lnTo>
                    <a:lnTo>
                      <a:pt x="24" y="44"/>
                    </a:lnTo>
                    <a:lnTo>
                      <a:pt x="28" y="40"/>
                    </a:lnTo>
                    <a:lnTo>
                      <a:pt x="30"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5" y="6"/>
                    </a:lnTo>
                    <a:lnTo>
                      <a:pt x="36" y="9"/>
                    </a:lnTo>
                    <a:lnTo>
                      <a:pt x="38" y="13"/>
                    </a:lnTo>
                    <a:lnTo>
                      <a:pt x="38" y="16"/>
                    </a:lnTo>
                    <a:lnTo>
                      <a:pt x="39" y="20"/>
                    </a:lnTo>
                    <a:lnTo>
                      <a:pt x="39" y="30"/>
                    </a:lnTo>
                    <a:lnTo>
                      <a:pt x="38" y="35"/>
                    </a:lnTo>
                    <a:lnTo>
                      <a:pt x="38" y="39"/>
                    </a:lnTo>
                    <a:lnTo>
                      <a:pt x="33" y="45"/>
                    </a:lnTo>
                    <a:lnTo>
                      <a:pt x="28" y="49"/>
                    </a:lnTo>
                    <a:lnTo>
                      <a:pt x="25" y="49"/>
                    </a:lnTo>
                    <a:lnTo>
                      <a:pt x="20" y="50"/>
                    </a:lnTo>
                    <a:lnTo>
                      <a:pt x="10" y="48"/>
                    </a:lnTo>
                    <a:lnTo>
                      <a:pt x="7" y="45"/>
                    </a:lnTo>
                    <a:lnTo>
                      <a:pt x="2" y="37"/>
                    </a:lnTo>
                    <a:lnTo>
                      <a:pt x="0" y="25"/>
                    </a:lnTo>
                    <a:lnTo>
                      <a:pt x="0" y="19"/>
                    </a:lnTo>
                    <a:lnTo>
                      <a:pt x="2" y="14"/>
                    </a:lnTo>
                    <a:lnTo>
                      <a:pt x="3" y="10"/>
                    </a:lnTo>
                    <a:lnTo>
                      <a:pt x="4" y="7"/>
                    </a:lnTo>
                    <a:lnTo>
                      <a:pt x="7"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53"/>
              <p:cNvSpPr>
                <a:spLocks noEditPoints="1"/>
              </p:cNvSpPr>
              <p:nvPr/>
            </p:nvSpPr>
            <p:spPr bwMode="auto">
              <a:xfrm>
                <a:off x="1002" y="998"/>
                <a:ext cx="39" cy="50"/>
              </a:xfrm>
              <a:custGeom>
                <a:avLst/>
                <a:gdLst/>
                <a:ahLst/>
                <a:cxnLst>
                  <a:cxn ang="0">
                    <a:pos x="19" y="5"/>
                  </a:cxn>
                  <a:cxn ang="0">
                    <a:pos x="16" y="6"/>
                  </a:cxn>
                  <a:cxn ang="0">
                    <a:pos x="13" y="7"/>
                  </a:cxn>
                  <a:cxn ang="0">
                    <a:pos x="11" y="9"/>
                  </a:cxn>
                  <a:cxn ang="0">
                    <a:pos x="8" y="15"/>
                  </a:cxn>
                  <a:cxn ang="0">
                    <a:pos x="7" y="19"/>
                  </a:cxn>
                  <a:cxn ang="0">
                    <a:pos x="7" y="30"/>
                  </a:cxn>
                  <a:cxn ang="0">
                    <a:pos x="9" y="38"/>
                  </a:cxn>
                  <a:cxn ang="0">
                    <a:pos x="11" y="40"/>
                  </a:cxn>
                  <a:cxn ang="0">
                    <a:pos x="13" y="42"/>
                  </a:cxn>
                  <a:cxn ang="0">
                    <a:pos x="17" y="44"/>
                  </a:cxn>
                  <a:cxn ang="0">
                    <a:pos x="22" y="44"/>
                  </a:cxn>
                  <a:cxn ang="0">
                    <a:pos x="25" y="42"/>
                  </a:cxn>
                  <a:cxn ang="0">
                    <a:pos x="28" y="40"/>
                  </a:cxn>
                  <a:cxn ang="0">
                    <a:pos x="29" y="38"/>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39"/>
                  </a:cxn>
                  <a:cxn ang="0">
                    <a:pos x="33" y="45"/>
                  </a:cxn>
                  <a:cxn ang="0">
                    <a:pos x="28" y="49"/>
                  </a:cxn>
                  <a:cxn ang="0">
                    <a:pos x="24" y="49"/>
                  </a:cxn>
                  <a:cxn ang="0">
                    <a:pos x="19" y="50"/>
                  </a:cxn>
                  <a:cxn ang="0">
                    <a:pos x="9"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9" y="5"/>
                    </a:moveTo>
                    <a:lnTo>
                      <a:pt x="16" y="6"/>
                    </a:lnTo>
                    <a:lnTo>
                      <a:pt x="13" y="7"/>
                    </a:lnTo>
                    <a:lnTo>
                      <a:pt x="11" y="9"/>
                    </a:lnTo>
                    <a:lnTo>
                      <a:pt x="8" y="15"/>
                    </a:lnTo>
                    <a:lnTo>
                      <a:pt x="7" y="19"/>
                    </a:lnTo>
                    <a:lnTo>
                      <a:pt x="7" y="30"/>
                    </a:lnTo>
                    <a:lnTo>
                      <a:pt x="9" y="38"/>
                    </a:lnTo>
                    <a:lnTo>
                      <a:pt x="11" y="40"/>
                    </a:lnTo>
                    <a:lnTo>
                      <a:pt x="13" y="42"/>
                    </a:lnTo>
                    <a:lnTo>
                      <a:pt x="17" y="44"/>
                    </a:lnTo>
                    <a:lnTo>
                      <a:pt x="22" y="44"/>
                    </a:lnTo>
                    <a:lnTo>
                      <a:pt x="25" y="42"/>
                    </a:lnTo>
                    <a:lnTo>
                      <a:pt x="28" y="40"/>
                    </a:lnTo>
                    <a:lnTo>
                      <a:pt x="29" y="38"/>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39"/>
                    </a:lnTo>
                    <a:lnTo>
                      <a:pt x="33" y="45"/>
                    </a:lnTo>
                    <a:lnTo>
                      <a:pt x="28" y="49"/>
                    </a:lnTo>
                    <a:lnTo>
                      <a:pt x="24" y="49"/>
                    </a:lnTo>
                    <a:lnTo>
                      <a:pt x="19" y="50"/>
                    </a:lnTo>
                    <a:lnTo>
                      <a:pt x="9"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54"/>
              <p:cNvSpPr>
                <a:spLocks/>
              </p:cNvSpPr>
              <p:nvPr/>
            </p:nvSpPr>
            <p:spPr bwMode="auto">
              <a:xfrm>
                <a:off x="2128" y="2683"/>
                <a:ext cx="127" cy="98"/>
              </a:xfrm>
              <a:custGeom>
                <a:avLst/>
                <a:gdLst/>
                <a:ahLst/>
                <a:cxnLst>
                  <a:cxn ang="0">
                    <a:pos x="65" y="0"/>
                  </a:cxn>
                  <a:cxn ang="0">
                    <a:pos x="81" y="38"/>
                  </a:cxn>
                  <a:cxn ang="0">
                    <a:pos x="127" y="38"/>
                  </a:cxn>
                  <a:cxn ang="0">
                    <a:pos x="89" y="61"/>
                  </a:cxn>
                  <a:cxn ang="0">
                    <a:pos x="102" y="98"/>
                  </a:cxn>
                  <a:cxn ang="0">
                    <a:pos x="63" y="76"/>
                  </a:cxn>
                  <a:cxn ang="0">
                    <a:pos x="25" y="98"/>
                  </a:cxn>
                  <a:cxn ang="0">
                    <a:pos x="38" y="61"/>
                  </a:cxn>
                  <a:cxn ang="0">
                    <a:pos x="0" y="38"/>
                  </a:cxn>
                  <a:cxn ang="0">
                    <a:pos x="49" y="38"/>
                  </a:cxn>
                  <a:cxn ang="0">
                    <a:pos x="65" y="0"/>
                  </a:cxn>
                </a:cxnLst>
                <a:rect l="0" t="0" r="r" b="b"/>
                <a:pathLst>
                  <a:path w="127" h="98">
                    <a:moveTo>
                      <a:pt x="65" y="0"/>
                    </a:moveTo>
                    <a:lnTo>
                      <a:pt x="81" y="38"/>
                    </a:lnTo>
                    <a:lnTo>
                      <a:pt x="127" y="38"/>
                    </a:lnTo>
                    <a:lnTo>
                      <a:pt x="89" y="61"/>
                    </a:lnTo>
                    <a:lnTo>
                      <a:pt x="102" y="98"/>
                    </a:lnTo>
                    <a:lnTo>
                      <a:pt x="63" y="76"/>
                    </a:lnTo>
                    <a:lnTo>
                      <a:pt x="25" y="98"/>
                    </a:lnTo>
                    <a:lnTo>
                      <a:pt x="38" y="61"/>
                    </a:lnTo>
                    <a:lnTo>
                      <a:pt x="0" y="38"/>
                    </a:lnTo>
                    <a:lnTo>
                      <a:pt x="49" y="38"/>
                    </a:lnTo>
                    <a:lnTo>
                      <a:pt x="65"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Rectangle 55"/>
              <p:cNvSpPr>
                <a:spLocks noChangeArrowheads="1"/>
              </p:cNvSpPr>
              <p:nvPr/>
            </p:nvSpPr>
            <p:spPr bwMode="auto">
              <a:xfrm>
                <a:off x="3308" y="2507"/>
                <a:ext cx="46" cy="39"/>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 name="Rectangle 56"/>
              <p:cNvSpPr>
                <a:spLocks noChangeArrowheads="1"/>
              </p:cNvSpPr>
              <p:nvPr/>
            </p:nvSpPr>
            <p:spPr bwMode="auto">
              <a:xfrm>
                <a:off x="3167" y="2798"/>
                <a:ext cx="46" cy="38"/>
              </a:xfrm>
              <a:prstGeom prst="rect">
                <a:avLst/>
              </a:prstGeom>
              <a:solidFill>
                <a:srgbClr val="0000EF"/>
              </a:solidFill>
              <a:ln w="0">
                <a:solidFill>
                  <a:srgbClr val="000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 name="Rectangle 57"/>
              <p:cNvSpPr>
                <a:spLocks noChangeArrowheads="1"/>
              </p:cNvSpPr>
              <p:nvPr/>
            </p:nvSpPr>
            <p:spPr bwMode="auto">
              <a:xfrm>
                <a:off x="3143" y="2839"/>
                <a:ext cx="46" cy="38"/>
              </a:xfrm>
              <a:prstGeom prst="rect">
                <a:avLst/>
              </a:prstGeom>
              <a:solidFill>
                <a:srgbClr val="0040FF"/>
              </a:solidFill>
              <a:ln w="0">
                <a:solidFill>
                  <a:srgbClr val="004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 name="Rectangle 58"/>
              <p:cNvSpPr>
                <a:spLocks noChangeArrowheads="1"/>
              </p:cNvSpPr>
              <p:nvPr/>
            </p:nvSpPr>
            <p:spPr bwMode="auto">
              <a:xfrm>
                <a:off x="3119" y="2872"/>
                <a:ext cx="47" cy="39"/>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 name="Rectangle 59"/>
              <p:cNvSpPr>
                <a:spLocks noChangeArrowheads="1"/>
              </p:cNvSpPr>
              <p:nvPr/>
            </p:nvSpPr>
            <p:spPr bwMode="auto">
              <a:xfrm>
                <a:off x="3092" y="2908"/>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5" name="Rectangle 60"/>
              <p:cNvSpPr>
                <a:spLocks noChangeArrowheads="1"/>
              </p:cNvSpPr>
              <p:nvPr/>
            </p:nvSpPr>
            <p:spPr bwMode="auto">
              <a:xfrm>
                <a:off x="3065" y="2925"/>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6" name="Rectangle 61"/>
              <p:cNvSpPr>
                <a:spLocks noChangeArrowheads="1"/>
              </p:cNvSpPr>
              <p:nvPr/>
            </p:nvSpPr>
            <p:spPr bwMode="auto">
              <a:xfrm>
                <a:off x="3068" y="2932"/>
                <a:ext cx="47"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7" name="Rectangle 62"/>
              <p:cNvSpPr>
                <a:spLocks noChangeArrowheads="1"/>
              </p:cNvSpPr>
              <p:nvPr/>
            </p:nvSpPr>
            <p:spPr bwMode="auto">
              <a:xfrm>
                <a:off x="3073" y="3000"/>
                <a:ext cx="46" cy="39"/>
              </a:xfrm>
              <a:prstGeom prst="rect">
                <a:avLst/>
              </a:prstGeom>
              <a:solidFill>
                <a:srgbClr val="00AFFF"/>
              </a:solidFill>
              <a:ln w="0">
                <a:solidFill>
                  <a:srgbClr val="00A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 name="Rectangle 63"/>
              <p:cNvSpPr>
                <a:spLocks noChangeArrowheads="1"/>
              </p:cNvSpPr>
              <p:nvPr/>
            </p:nvSpPr>
            <p:spPr bwMode="auto">
              <a:xfrm>
                <a:off x="3045" y="2903"/>
                <a:ext cx="47"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 name="Rectangle 64"/>
              <p:cNvSpPr>
                <a:spLocks noChangeArrowheads="1"/>
              </p:cNvSpPr>
              <p:nvPr/>
            </p:nvSpPr>
            <p:spPr bwMode="auto">
              <a:xfrm>
                <a:off x="3037" y="2078"/>
                <a:ext cx="46" cy="38"/>
              </a:xfrm>
              <a:prstGeom prst="rect">
                <a:avLst/>
              </a:prstGeom>
              <a:solidFill>
                <a:srgbClr val="0040FF"/>
              </a:solidFill>
              <a:ln w="0">
                <a:solidFill>
                  <a:srgbClr val="004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 name="Rectangle 65"/>
              <p:cNvSpPr>
                <a:spLocks noChangeArrowheads="1"/>
              </p:cNvSpPr>
              <p:nvPr/>
            </p:nvSpPr>
            <p:spPr bwMode="auto">
              <a:xfrm>
                <a:off x="3022" y="2879"/>
                <a:ext cx="46" cy="39"/>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 name="Rectangle 66"/>
              <p:cNvSpPr>
                <a:spLocks noChangeArrowheads="1"/>
              </p:cNvSpPr>
              <p:nvPr/>
            </p:nvSpPr>
            <p:spPr bwMode="auto">
              <a:xfrm>
                <a:off x="3009" y="2119"/>
                <a:ext cx="46" cy="38"/>
              </a:xfrm>
              <a:prstGeom prst="rect">
                <a:avLst/>
              </a:prstGeom>
              <a:solidFill>
                <a:srgbClr val="0020FF"/>
              </a:solidFill>
              <a:ln w="0">
                <a:solidFill>
                  <a:srgbClr val="002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 name="Rectangle 67"/>
              <p:cNvSpPr>
                <a:spLocks noChangeArrowheads="1"/>
              </p:cNvSpPr>
              <p:nvPr/>
            </p:nvSpPr>
            <p:spPr bwMode="auto">
              <a:xfrm>
                <a:off x="3009" y="2897"/>
                <a:ext cx="46" cy="38"/>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 name="Rectangle 68"/>
              <p:cNvSpPr>
                <a:spLocks noChangeArrowheads="1"/>
              </p:cNvSpPr>
              <p:nvPr/>
            </p:nvSpPr>
            <p:spPr bwMode="auto">
              <a:xfrm>
                <a:off x="3017" y="3019"/>
                <a:ext cx="47" cy="38"/>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 name="Rectangle 69"/>
              <p:cNvSpPr>
                <a:spLocks noChangeArrowheads="1"/>
              </p:cNvSpPr>
              <p:nvPr/>
            </p:nvSpPr>
            <p:spPr bwMode="auto">
              <a:xfrm>
                <a:off x="3014" y="3110"/>
                <a:ext cx="46" cy="39"/>
              </a:xfrm>
              <a:prstGeom prst="rect">
                <a:avLst/>
              </a:prstGeom>
              <a:solidFill>
                <a:srgbClr val="00AFFF"/>
              </a:solidFill>
              <a:ln w="0">
                <a:solidFill>
                  <a:srgbClr val="00A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 name="Rectangle 70"/>
              <p:cNvSpPr>
                <a:spLocks noChangeArrowheads="1"/>
              </p:cNvSpPr>
              <p:nvPr/>
            </p:nvSpPr>
            <p:spPr bwMode="auto">
              <a:xfrm>
                <a:off x="2998" y="2937"/>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 name="Rectangle 71"/>
              <p:cNvSpPr>
                <a:spLocks noChangeArrowheads="1"/>
              </p:cNvSpPr>
              <p:nvPr/>
            </p:nvSpPr>
            <p:spPr bwMode="auto">
              <a:xfrm>
                <a:off x="2998" y="2995"/>
                <a:ext cx="46" cy="39"/>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 name="Rectangle 72"/>
              <p:cNvSpPr>
                <a:spLocks noChangeArrowheads="1"/>
              </p:cNvSpPr>
              <p:nvPr/>
            </p:nvSpPr>
            <p:spPr bwMode="auto">
              <a:xfrm>
                <a:off x="2993" y="2856"/>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 name="Rectangle 73"/>
              <p:cNvSpPr>
                <a:spLocks noChangeArrowheads="1"/>
              </p:cNvSpPr>
              <p:nvPr/>
            </p:nvSpPr>
            <p:spPr bwMode="auto">
              <a:xfrm>
                <a:off x="2984" y="1022"/>
                <a:ext cx="47"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 name="Rectangle 74"/>
              <p:cNvSpPr>
                <a:spLocks noChangeArrowheads="1"/>
              </p:cNvSpPr>
              <p:nvPr/>
            </p:nvSpPr>
            <p:spPr bwMode="auto">
              <a:xfrm>
                <a:off x="2980" y="3088"/>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 name="Rectangle 75"/>
              <p:cNvSpPr>
                <a:spLocks noChangeArrowheads="1"/>
              </p:cNvSpPr>
              <p:nvPr/>
            </p:nvSpPr>
            <p:spPr bwMode="auto">
              <a:xfrm>
                <a:off x="2970" y="2954"/>
                <a:ext cx="46"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 name="Rectangle 76"/>
              <p:cNvSpPr>
                <a:spLocks noChangeArrowheads="1"/>
              </p:cNvSpPr>
              <p:nvPr/>
            </p:nvSpPr>
            <p:spPr bwMode="auto">
              <a:xfrm>
                <a:off x="2965" y="3204"/>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 name="Rectangle 77"/>
              <p:cNvSpPr>
                <a:spLocks noChangeArrowheads="1"/>
              </p:cNvSpPr>
              <p:nvPr/>
            </p:nvSpPr>
            <p:spPr bwMode="auto">
              <a:xfrm>
                <a:off x="2956" y="2919"/>
                <a:ext cx="47"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3" name="Rectangle 78"/>
              <p:cNvSpPr>
                <a:spLocks noChangeArrowheads="1"/>
              </p:cNvSpPr>
              <p:nvPr/>
            </p:nvSpPr>
            <p:spPr bwMode="auto">
              <a:xfrm>
                <a:off x="2882" y="1114"/>
                <a:ext cx="46"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4" name="Rectangle 79"/>
              <p:cNvSpPr>
                <a:spLocks noChangeArrowheads="1"/>
              </p:cNvSpPr>
              <p:nvPr/>
            </p:nvSpPr>
            <p:spPr bwMode="auto">
              <a:xfrm>
                <a:off x="2952" y="2832"/>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5" name="Rectangle 80"/>
              <p:cNvSpPr>
                <a:spLocks noChangeArrowheads="1"/>
              </p:cNvSpPr>
              <p:nvPr/>
            </p:nvSpPr>
            <p:spPr bwMode="auto">
              <a:xfrm>
                <a:off x="2947" y="2925"/>
                <a:ext cx="46" cy="38"/>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6" name="Rectangle 81"/>
              <p:cNvSpPr>
                <a:spLocks noChangeArrowheads="1"/>
              </p:cNvSpPr>
              <p:nvPr/>
            </p:nvSpPr>
            <p:spPr bwMode="auto">
              <a:xfrm>
                <a:off x="2924" y="1161"/>
                <a:ext cx="46" cy="38"/>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7" name="Rectangle 82"/>
              <p:cNvSpPr>
                <a:spLocks noChangeArrowheads="1"/>
              </p:cNvSpPr>
              <p:nvPr/>
            </p:nvSpPr>
            <p:spPr bwMode="auto">
              <a:xfrm>
                <a:off x="2924" y="3175"/>
                <a:ext cx="46"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8" name="Rectangle 83"/>
              <p:cNvSpPr>
                <a:spLocks noChangeArrowheads="1"/>
              </p:cNvSpPr>
              <p:nvPr/>
            </p:nvSpPr>
            <p:spPr bwMode="auto">
              <a:xfrm>
                <a:off x="2914" y="2903"/>
                <a:ext cx="46" cy="38"/>
              </a:xfrm>
              <a:prstGeom prst="rect">
                <a:avLst/>
              </a:prstGeom>
              <a:solidFill>
                <a:srgbClr val="DFFF20"/>
              </a:solidFill>
              <a:ln w="0">
                <a:solidFill>
                  <a:srgbClr val="DFF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9" name="Rectangle 84"/>
              <p:cNvSpPr>
                <a:spLocks noChangeArrowheads="1"/>
              </p:cNvSpPr>
              <p:nvPr/>
            </p:nvSpPr>
            <p:spPr bwMode="auto">
              <a:xfrm>
                <a:off x="2901" y="2031"/>
                <a:ext cx="46" cy="39"/>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0" name="Rectangle 85"/>
              <p:cNvSpPr>
                <a:spLocks noChangeArrowheads="1"/>
              </p:cNvSpPr>
              <p:nvPr/>
            </p:nvSpPr>
            <p:spPr bwMode="auto">
              <a:xfrm>
                <a:off x="2891" y="2856"/>
                <a:ext cx="46" cy="38"/>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1" name="Rectangle 86"/>
              <p:cNvSpPr>
                <a:spLocks noChangeArrowheads="1"/>
              </p:cNvSpPr>
              <p:nvPr/>
            </p:nvSpPr>
            <p:spPr bwMode="auto">
              <a:xfrm>
                <a:off x="2896" y="2897"/>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2" name="Rectangle 87"/>
              <p:cNvSpPr>
                <a:spLocks noChangeArrowheads="1"/>
              </p:cNvSpPr>
              <p:nvPr/>
            </p:nvSpPr>
            <p:spPr bwMode="auto">
              <a:xfrm>
                <a:off x="2877" y="2879"/>
                <a:ext cx="47" cy="39"/>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3" name="Rectangle 88"/>
              <p:cNvSpPr>
                <a:spLocks noChangeArrowheads="1"/>
              </p:cNvSpPr>
              <p:nvPr/>
            </p:nvSpPr>
            <p:spPr bwMode="auto">
              <a:xfrm>
                <a:off x="2882" y="3343"/>
                <a:ext cx="47" cy="39"/>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4" name="Rectangle 89"/>
              <p:cNvSpPr>
                <a:spLocks noChangeArrowheads="1"/>
              </p:cNvSpPr>
              <p:nvPr/>
            </p:nvSpPr>
            <p:spPr bwMode="auto">
              <a:xfrm>
                <a:off x="2864" y="1260"/>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5" name="Rectangle 90"/>
              <p:cNvSpPr>
                <a:spLocks noChangeArrowheads="1"/>
              </p:cNvSpPr>
              <p:nvPr/>
            </p:nvSpPr>
            <p:spPr bwMode="auto">
              <a:xfrm>
                <a:off x="2864" y="3274"/>
                <a:ext cx="46" cy="38"/>
              </a:xfrm>
              <a:prstGeom prst="rect">
                <a:avLst/>
              </a:prstGeom>
              <a:solidFill>
                <a:srgbClr val="00EFFF"/>
              </a:solidFill>
              <a:ln w="0">
                <a:solidFill>
                  <a:srgbClr val="00E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6" name="Rectangle 91"/>
              <p:cNvSpPr>
                <a:spLocks noChangeArrowheads="1"/>
              </p:cNvSpPr>
              <p:nvPr/>
            </p:nvSpPr>
            <p:spPr bwMode="auto">
              <a:xfrm>
                <a:off x="2845" y="2872"/>
                <a:ext cx="46" cy="39"/>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7" name="Rectangle 92"/>
              <p:cNvSpPr>
                <a:spLocks noChangeArrowheads="1"/>
              </p:cNvSpPr>
              <p:nvPr/>
            </p:nvSpPr>
            <p:spPr bwMode="auto">
              <a:xfrm>
                <a:off x="2840" y="1318"/>
                <a:ext cx="46" cy="39"/>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93"/>
              <p:cNvSpPr>
                <a:spLocks noChangeArrowheads="1"/>
              </p:cNvSpPr>
              <p:nvPr/>
            </p:nvSpPr>
            <p:spPr bwMode="auto">
              <a:xfrm>
                <a:off x="2835" y="2008"/>
                <a:ext cx="46"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9" name="Rectangle 94"/>
              <p:cNvSpPr>
                <a:spLocks noChangeArrowheads="1"/>
              </p:cNvSpPr>
              <p:nvPr/>
            </p:nvSpPr>
            <p:spPr bwMode="auto">
              <a:xfrm>
                <a:off x="2835" y="2793"/>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0" name="Rectangle 95"/>
              <p:cNvSpPr>
                <a:spLocks noChangeArrowheads="1"/>
              </p:cNvSpPr>
              <p:nvPr/>
            </p:nvSpPr>
            <p:spPr bwMode="auto">
              <a:xfrm>
                <a:off x="2835" y="3419"/>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1" name="Rectangle 96"/>
              <p:cNvSpPr>
                <a:spLocks noChangeArrowheads="1"/>
              </p:cNvSpPr>
              <p:nvPr/>
            </p:nvSpPr>
            <p:spPr bwMode="auto">
              <a:xfrm>
                <a:off x="2830" y="3325"/>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2" name="Rectangle 97"/>
              <p:cNvSpPr>
                <a:spLocks noChangeArrowheads="1"/>
              </p:cNvSpPr>
              <p:nvPr/>
            </p:nvSpPr>
            <p:spPr bwMode="auto">
              <a:xfrm>
                <a:off x="2815" y="1364"/>
                <a:ext cx="47"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3" name="Rectangle 98"/>
              <p:cNvSpPr>
                <a:spLocks noChangeArrowheads="1"/>
              </p:cNvSpPr>
              <p:nvPr/>
            </p:nvSpPr>
            <p:spPr bwMode="auto">
              <a:xfrm>
                <a:off x="2815" y="2049"/>
                <a:ext cx="47" cy="38"/>
              </a:xfrm>
              <a:prstGeom prst="rect">
                <a:avLst/>
              </a:prstGeom>
              <a:solidFill>
                <a:srgbClr val="00FFFF"/>
              </a:solidFill>
              <a:ln w="0">
                <a:solidFill>
                  <a:srgbClr val="00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4" name="Rectangle 99"/>
              <p:cNvSpPr>
                <a:spLocks noChangeArrowheads="1"/>
              </p:cNvSpPr>
              <p:nvPr/>
            </p:nvSpPr>
            <p:spPr bwMode="auto">
              <a:xfrm>
                <a:off x="2787" y="1416"/>
                <a:ext cx="47" cy="39"/>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5" name="Rectangle 100"/>
              <p:cNvSpPr>
                <a:spLocks noChangeArrowheads="1"/>
              </p:cNvSpPr>
              <p:nvPr/>
            </p:nvSpPr>
            <p:spPr bwMode="auto">
              <a:xfrm flipH="1" flipV="1">
                <a:off x="2735" y="2804"/>
                <a:ext cx="44" cy="46"/>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 name="Rectangle 101"/>
              <p:cNvSpPr>
                <a:spLocks noChangeArrowheads="1"/>
              </p:cNvSpPr>
              <p:nvPr/>
            </p:nvSpPr>
            <p:spPr bwMode="auto">
              <a:xfrm>
                <a:off x="2779" y="3402"/>
                <a:ext cx="46" cy="38"/>
              </a:xfrm>
              <a:prstGeom prst="rect">
                <a:avLst/>
              </a:prstGeom>
              <a:solidFill>
                <a:srgbClr val="BFFF40"/>
              </a:solidFill>
              <a:ln w="0">
                <a:solidFill>
                  <a:srgbClr val="BFFF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 name="Rectangle 102"/>
              <p:cNvSpPr>
                <a:spLocks noChangeArrowheads="1"/>
              </p:cNvSpPr>
              <p:nvPr/>
            </p:nvSpPr>
            <p:spPr bwMode="auto">
              <a:xfrm>
                <a:off x="2769" y="1991"/>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8" name="Rectangle 103"/>
              <p:cNvSpPr>
                <a:spLocks noChangeArrowheads="1"/>
              </p:cNvSpPr>
              <p:nvPr/>
            </p:nvSpPr>
            <p:spPr bwMode="auto">
              <a:xfrm>
                <a:off x="2756" y="2809"/>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9" name="Rectangle 104"/>
              <p:cNvSpPr>
                <a:spLocks noChangeArrowheads="1"/>
              </p:cNvSpPr>
              <p:nvPr/>
            </p:nvSpPr>
            <p:spPr bwMode="auto">
              <a:xfrm>
                <a:off x="2764" y="2839"/>
                <a:ext cx="47"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Rectangle 105"/>
              <p:cNvSpPr>
                <a:spLocks noChangeArrowheads="1"/>
              </p:cNvSpPr>
              <p:nvPr/>
            </p:nvSpPr>
            <p:spPr bwMode="auto">
              <a:xfrm>
                <a:off x="2764" y="3482"/>
                <a:ext cx="47" cy="39"/>
              </a:xfrm>
              <a:prstGeom prst="rect">
                <a:avLst/>
              </a:prstGeom>
              <a:solidFill>
                <a:srgbClr val="80FF80"/>
              </a:solidFill>
              <a:ln w="0">
                <a:solidFill>
                  <a:srgbClr val="80FF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Rectangle 106"/>
              <p:cNvSpPr>
                <a:spLocks noChangeArrowheads="1"/>
              </p:cNvSpPr>
              <p:nvPr/>
            </p:nvSpPr>
            <p:spPr bwMode="auto">
              <a:xfrm>
                <a:off x="2746" y="1521"/>
                <a:ext cx="46" cy="38"/>
              </a:xfrm>
              <a:prstGeom prst="rect">
                <a:avLst/>
              </a:prstGeom>
              <a:solidFill>
                <a:srgbClr val="BFFF40"/>
              </a:solidFill>
              <a:ln w="0">
                <a:solidFill>
                  <a:srgbClr val="BFFF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2" name="Rectangle 107"/>
              <p:cNvSpPr>
                <a:spLocks noChangeArrowheads="1"/>
              </p:cNvSpPr>
              <p:nvPr/>
            </p:nvSpPr>
            <p:spPr bwMode="auto">
              <a:xfrm>
                <a:off x="2736" y="3453"/>
                <a:ext cx="47" cy="38"/>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3" name="Rectangle 108"/>
              <p:cNvSpPr>
                <a:spLocks noChangeArrowheads="1"/>
              </p:cNvSpPr>
              <p:nvPr/>
            </p:nvSpPr>
            <p:spPr bwMode="auto">
              <a:xfrm>
                <a:off x="2727" y="2826"/>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4" name="Rectangle 109"/>
              <p:cNvSpPr>
                <a:spLocks noChangeArrowheads="1"/>
              </p:cNvSpPr>
              <p:nvPr/>
            </p:nvSpPr>
            <p:spPr bwMode="auto">
              <a:xfrm>
                <a:off x="2717" y="1568"/>
                <a:ext cx="46"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5" name="Rectangle 110"/>
              <p:cNvSpPr>
                <a:spLocks noChangeArrowheads="1"/>
              </p:cNvSpPr>
              <p:nvPr/>
            </p:nvSpPr>
            <p:spPr bwMode="auto">
              <a:xfrm>
                <a:off x="2712" y="3465"/>
                <a:ext cx="46" cy="39"/>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6" name="Rectangle 111"/>
              <p:cNvSpPr>
                <a:spLocks noChangeArrowheads="1"/>
              </p:cNvSpPr>
              <p:nvPr/>
            </p:nvSpPr>
            <p:spPr bwMode="auto">
              <a:xfrm>
                <a:off x="2703" y="2008"/>
                <a:ext cx="47"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 name="Rectangle 112"/>
              <p:cNvSpPr>
                <a:spLocks noChangeArrowheads="1"/>
              </p:cNvSpPr>
              <p:nvPr/>
            </p:nvSpPr>
            <p:spPr bwMode="auto">
              <a:xfrm>
                <a:off x="2703" y="3482"/>
                <a:ext cx="47" cy="39"/>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8" name="Rectangle 113"/>
              <p:cNvSpPr>
                <a:spLocks noChangeArrowheads="1"/>
              </p:cNvSpPr>
              <p:nvPr/>
            </p:nvSpPr>
            <p:spPr bwMode="auto">
              <a:xfrm>
                <a:off x="2689" y="2786"/>
                <a:ext cx="46" cy="38"/>
              </a:xfrm>
              <a:prstGeom prst="rect">
                <a:avLst/>
              </a:prstGeom>
              <a:solidFill>
                <a:srgbClr val="80FF80"/>
              </a:solidFill>
              <a:ln w="0">
                <a:solidFill>
                  <a:srgbClr val="80FF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9" name="Rectangle 114"/>
              <p:cNvSpPr>
                <a:spLocks noChangeArrowheads="1"/>
              </p:cNvSpPr>
              <p:nvPr/>
            </p:nvSpPr>
            <p:spPr bwMode="auto">
              <a:xfrm>
                <a:off x="2680" y="3482"/>
                <a:ext cx="47" cy="39"/>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0" name="Rectangle 115"/>
              <p:cNvSpPr>
                <a:spLocks noChangeArrowheads="1"/>
              </p:cNvSpPr>
              <p:nvPr/>
            </p:nvSpPr>
            <p:spPr bwMode="auto">
              <a:xfrm>
                <a:off x="2671" y="1665"/>
                <a:ext cx="46" cy="39"/>
              </a:xfrm>
              <a:prstGeom prst="rect">
                <a:avLst/>
              </a:prstGeom>
              <a:solidFill>
                <a:srgbClr val="80FF80"/>
              </a:solidFill>
              <a:ln w="0">
                <a:solidFill>
                  <a:srgbClr val="80FF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1" name="Rectangle 116"/>
              <p:cNvSpPr>
                <a:spLocks noChangeArrowheads="1"/>
              </p:cNvSpPr>
              <p:nvPr/>
            </p:nvSpPr>
            <p:spPr bwMode="auto">
              <a:xfrm>
                <a:off x="2648" y="1950"/>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2" name="Rectangle 117"/>
              <p:cNvSpPr>
                <a:spLocks noChangeArrowheads="1"/>
              </p:cNvSpPr>
              <p:nvPr/>
            </p:nvSpPr>
            <p:spPr bwMode="auto">
              <a:xfrm>
                <a:off x="2648" y="2786"/>
                <a:ext cx="46" cy="38"/>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3" name="Rectangle 118"/>
              <p:cNvSpPr>
                <a:spLocks noChangeArrowheads="1"/>
              </p:cNvSpPr>
              <p:nvPr/>
            </p:nvSpPr>
            <p:spPr bwMode="auto">
              <a:xfrm>
                <a:off x="2634" y="2728"/>
                <a:ext cx="46" cy="38"/>
              </a:xfrm>
              <a:prstGeom prst="rect">
                <a:avLst/>
              </a:prstGeom>
              <a:solidFill>
                <a:srgbClr val="FF9F00"/>
              </a:solidFill>
              <a:ln w="0">
                <a:solidFill>
                  <a:srgbClr val="FF9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4" name="Rectangle 119"/>
              <p:cNvSpPr>
                <a:spLocks noChangeArrowheads="1"/>
              </p:cNvSpPr>
              <p:nvPr/>
            </p:nvSpPr>
            <p:spPr bwMode="auto">
              <a:xfrm>
                <a:off x="2638" y="3453"/>
                <a:ext cx="46" cy="38"/>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5" name="Rectangle 120"/>
              <p:cNvSpPr>
                <a:spLocks noChangeArrowheads="1"/>
              </p:cNvSpPr>
              <p:nvPr/>
            </p:nvSpPr>
            <p:spPr bwMode="auto">
              <a:xfrm>
                <a:off x="2601" y="1793"/>
                <a:ext cx="47" cy="39"/>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6" name="Rectangle 121"/>
              <p:cNvSpPr>
                <a:spLocks noChangeArrowheads="1"/>
              </p:cNvSpPr>
              <p:nvPr/>
            </p:nvSpPr>
            <p:spPr bwMode="auto">
              <a:xfrm>
                <a:off x="2611" y="1974"/>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 name="Rectangle 122"/>
              <p:cNvSpPr>
                <a:spLocks noChangeArrowheads="1"/>
              </p:cNvSpPr>
              <p:nvPr/>
            </p:nvSpPr>
            <p:spPr bwMode="auto">
              <a:xfrm>
                <a:off x="2611" y="3430"/>
                <a:ext cx="46" cy="38"/>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 name="Rectangle 123"/>
              <p:cNvSpPr>
                <a:spLocks noChangeArrowheads="1"/>
              </p:cNvSpPr>
              <p:nvPr/>
            </p:nvSpPr>
            <p:spPr bwMode="auto">
              <a:xfrm>
                <a:off x="2592" y="2786"/>
                <a:ext cx="46"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 name="Rectangle 124"/>
              <p:cNvSpPr>
                <a:spLocks noChangeArrowheads="1"/>
              </p:cNvSpPr>
              <p:nvPr/>
            </p:nvSpPr>
            <p:spPr bwMode="auto">
              <a:xfrm>
                <a:off x="2587" y="1909"/>
                <a:ext cx="46" cy="39"/>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 name="Rectangle 125"/>
              <p:cNvSpPr>
                <a:spLocks noChangeArrowheads="1"/>
              </p:cNvSpPr>
              <p:nvPr/>
            </p:nvSpPr>
            <p:spPr bwMode="auto">
              <a:xfrm>
                <a:off x="2573" y="1857"/>
                <a:ext cx="47" cy="38"/>
              </a:xfrm>
              <a:prstGeom prst="rect">
                <a:avLst/>
              </a:prstGeom>
              <a:solidFill>
                <a:srgbClr val="FF9F00"/>
              </a:solidFill>
              <a:ln w="0">
                <a:solidFill>
                  <a:srgbClr val="FF9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 name="Rectangle 126"/>
              <p:cNvSpPr>
                <a:spLocks noChangeArrowheads="1"/>
              </p:cNvSpPr>
              <p:nvPr/>
            </p:nvSpPr>
            <p:spPr bwMode="auto">
              <a:xfrm>
                <a:off x="2567" y="1886"/>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2" name="Rectangle 127"/>
              <p:cNvSpPr>
                <a:spLocks noChangeArrowheads="1"/>
              </p:cNvSpPr>
              <p:nvPr/>
            </p:nvSpPr>
            <p:spPr bwMode="auto">
              <a:xfrm>
                <a:off x="2578" y="1974"/>
                <a:ext cx="46" cy="38"/>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3" name="Rectangle 128"/>
              <p:cNvSpPr>
                <a:spLocks noChangeArrowheads="1"/>
              </p:cNvSpPr>
              <p:nvPr/>
            </p:nvSpPr>
            <p:spPr bwMode="auto">
              <a:xfrm>
                <a:off x="2573" y="3396"/>
                <a:ext cx="47"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 name="Rectangle 129"/>
              <p:cNvSpPr>
                <a:spLocks noChangeArrowheads="1"/>
              </p:cNvSpPr>
              <p:nvPr/>
            </p:nvSpPr>
            <p:spPr bwMode="auto">
              <a:xfrm>
                <a:off x="2559" y="1933"/>
                <a:ext cx="46" cy="38"/>
              </a:xfrm>
              <a:prstGeom prst="rect">
                <a:avLst/>
              </a:prstGeom>
              <a:solidFill>
                <a:srgbClr val="FFCF00"/>
              </a:solidFill>
              <a:ln w="0">
                <a:solidFill>
                  <a:srgbClr val="FFC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5" name="Rectangle 130"/>
              <p:cNvSpPr>
                <a:spLocks noChangeArrowheads="1"/>
              </p:cNvSpPr>
              <p:nvPr/>
            </p:nvSpPr>
            <p:spPr bwMode="auto">
              <a:xfrm>
                <a:off x="2559" y="1945"/>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6" name="Rectangle 131"/>
              <p:cNvSpPr>
                <a:spLocks noChangeArrowheads="1"/>
              </p:cNvSpPr>
              <p:nvPr/>
            </p:nvSpPr>
            <p:spPr bwMode="auto">
              <a:xfrm>
                <a:off x="2559" y="2037"/>
                <a:ext cx="46" cy="39"/>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 name="Rectangle 132"/>
              <p:cNvSpPr>
                <a:spLocks noChangeArrowheads="1"/>
              </p:cNvSpPr>
              <p:nvPr/>
            </p:nvSpPr>
            <p:spPr bwMode="auto">
              <a:xfrm>
                <a:off x="2559" y="2733"/>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 name="Rectangle 133"/>
              <p:cNvSpPr>
                <a:spLocks noChangeArrowheads="1"/>
              </p:cNvSpPr>
              <p:nvPr/>
            </p:nvSpPr>
            <p:spPr bwMode="auto">
              <a:xfrm>
                <a:off x="2554" y="1962"/>
                <a:ext cx="46" cy="38"/>
              </a:xfrm>
              <a:prstGeom prst="rect">
                <a:avLst/>
              </a:prstGeom>
              <a:solidFill>
                <a:srgbClr val="EF0000"/>
              </a:solidFill>
              <a:ln w="0">
                <a:solidFill>
                  <a:srgbClr val="E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 name="Rectangle 134"/>
              <p:cNvSpPr>
                <a:spLocks noChangeArrowheads="1"/>
              </p:cNvSpPr>
              <p:nvPr/>
            </p:nvSpPr>
            <p:spPr bwMode="auto">
              <a:xfrm>
                <a:off x="2554" y="1979"/>
                <a:ext cx="46" cy="38"/>
              </a:xfrm>
              <a:prstGeom prst="rect">
                <a:avLst/>
              </a:prstGeom>
              <a:solidFill>
                <a:srgbClr val="FF3000"/>
              </a:solidFill>
              <a:ln w="0">
                <a:solidFill>
                  <a:srgbClr val="FF3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 name="Rectangle 135"/>
              <p:cNvSpPr>
                <a:spLocks noChangeArrowheads="1"/>
              </p:cNvSpPr>
              <p:nvPr/>
            </p:nvSpPr>
            <p:spPr bwMode="auto">
              <a:xfrm>
                <a:off x="2539" y="1916"/>
                <a:ext cx="46" cy="39"/>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1" name="Rectangle 136"/>
              <p:cNvSpPr>
                <a:spLocks noChangeArrowheads="1"/>
              </p:cNvSpPr>
              <p:nvPr/>
            </p:nvSpPr>
            <p:spPr bwMode="auto">
              <a:xfrm>
                <a:off x="2544" y="1985"/>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2" name="Rectangle 137"/>
              <p:cNvSpPr>
                <a:spLocks noChangeArrowheads="1"/>
              </p:cNvSpPr>
              <p:nvPr/>
            </p:nvSpPr>
            <p:spPr bwMode="auto">
              <a:xfrm>
                <a:off x="2534" y="2089"/>
                <a:ext cx="47" cy="38"/>
              </a:xfrm>
              <a:prstGeom prst="rect">
                <a:avLst/>
              </a:prstGeom>
              <a:solidFill>
                <a:srgbClr val="EFFF10"/>
              </a:solidFill>
              <a:ln w="0">
                <a:solidFill>
                  <a:srgbClr val="EFFF1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 name="Rectangle 138"/>
              <p:cNvSpPr>
                <a:spLocks noChangeArrowheads="1"/>
              </p:cNvSpPr>
              <p:nvPr/>
            </p:nvSpPr>
            <p:spPr bwMode="auto">
              <a:xfrm>
                <a:off x="2526" y="1991"/>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 name="Rectangle 139"/>
              <p:cNvSpPr>
                <a:spLocks noChangeArrowheads="1"/>
              </p:cNvSpPr>
              <p:nvPr/>
            </p:nvSpPr>
            <p:spPr bwMode="auto">
              <a:xfrm>
                <a:off x="2531" y="2768"/>
                <a:ext cx="46" cy="39"/>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 name="Rectangle 140"/>
              <p:cNvSpPr>
                <a:spLocks noChangeArrowheads="1"/>
              </p:cNvSpPr>
              <p:nvPr/>
            </p:nvSpPr>
            <p:spPr bwMode="auto">
              <a:xfrm>
                <a:off x="2511" y="2043"/>
                <a:ext cx="47" cy="39"/>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6" name="Rectangle 141"/>
              <p:cNvSpPr>
                <a:spLocks noChangeArrowheads="1"/>
              </p:cNvSpPr>
              <p:nvPr/>
            </p:nvSpPr>
            <p:spPr bwMode="auto">
              <a:xfrm>
                <a:off x="2511" y="2135"/>
                <a:ext cx="47" cy="39"/>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7" name="Rectangle 142"/>
              <p:cNvSpPr>
                <a:spLocks noChangeArrowheads="1"/>
              </p:cNvSpPr>
              <p:nvPr/>
            </p:nvSpPr>
            <p:spPr bwMode="auto">
              <a:xfrm>
                <a:off x="2508" y="2728"/>
                <a:ext cx="46" cy="38"/>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8" name="Rectangle 143"/>
              <p:cNvSpPr>
                <a:spLocks noChangeArrowheads="1"/>
              </p:cNvSpPr>
              <p:nvPr/>
            </p:nvSpPr>
            <p:spPr bwMode="auto">
              <a:xfrm>
                <a:off x="2498" y="1892"/>
                <a:ext cx="46" cy="39"/>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9" name="Rectangle 144"/>
              <p:cNvSpPr>
                <a:spLocks noChangeArrowheads="1"/>
              </p:cNvSpPr>
              <p:nvPr/>
            </p:nvSpPr>
            <p:spPr bwMode="auto">
              <a:xfrm>
                <a:off x="2498" y="1916"/>
                <a:ext cx="46" cy="39"/>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0" name="Rectangle 145"/>
              <p:cNvSpPr>
                <a:spLocks noChangeArrowheads="1"/>
              </p:cNvSpPr>
              <p:nvPr/>
            </p:nvSpPr>
            <p:spPr bwMode="auto">
              <a:xfrm>
                <a:off x="2498" y="2084"/>
                <a:ext cx="46" cy="38"/>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1" name="Rectangle 146"/>
              <p:cNvSpPr>
                <a:spLocks noChangeArrowheads="1"/>
              </p:cNvSpPr>
              <p:nvPr/>
            </p:nvSpPr>
            <p:spPr bwMode="auto">
              <a:xfrm>
                <a:off x="2488" y="2049"/>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2" name="Rectangle 147"/>
              <p:cNvSpPr>
                <a:spLocks noChangeArrowheads="1"/>
              </p:cNvSpPr>
              <p:nvPr/>
            </p:nvSpPr>
            <p:spPr bwMode="auto">
              <a:xfrm>
                <a:off x="2488" y="2183"/>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3" name="Rectangle 148"/>
              <p:cNvSpPr>
                <a:spLocks noChangeArrowheads="1"/>
              </p:cNvSpPr>
              <p:nvPr/>
            </p:nvSpPr>
            <p:spPr bwMode="auto">
              <a:xfrm>
                <a:off x="2470" y="2096"/>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 name="Rectangle 149"/>
              <p:cNvSpPr>
                <a:spLocks noChangeArrowheads="1"/>
              </p:cNvSpPr>
              <p:nvPr/>
            </p:nvSpPr>
            <p:spPr bwMode="auto">
              <a:xfrm>
                <a:off x="2475" y="2130"/>
                <a:ext cx="46" cy="38"/>
              </a:xfrm>
              <a:prstGeom prst="rect">
                <a:avLst/>
              </a:prstGeom>
              <a:solidFill>
                <a:srgbClr val="FF8000"/>
              </a:solidFill>
              <a:ln w="0">
                <a:solidFill>
                  <a:srgbClr val="FF8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 name="Rectangle 150"/>
              <p:cNvSpPr>
                <a:spLocks noChangeArrowheads="1"/>
              </p:cNvSpPr>
              <p:nvPr/>
            </p:nvSpPr>
            <p:spPr bwMode="auto">
              <a:xfrm>
                <a:off x="2475" y="2751"/>
                <a:ext cx="46" cy="39"/>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6" name="Rectangle 151"/>
              <p:cNvSpPr>
                <a:spLocks noChangeArrowheads="1"/>
              </p:cNvSpPr>
              <p:nvPr/>
            </p:nvSpPr>
            <p:spPr bwMode="auto">
              <a:xfrm>
                <a:off x="2475" y="3377"/>
                <a:ext cx="46" cy="39"/>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7" name="Rectangle 152"/>
              <p:cNvSpPr>
                <a:spLocks noChangeArrowheads="1"/>
              </p:cNvSpPr>
              <p:nvPr/>
            </p:nvSpPr>
            <p:spPr bwMode="auto">
              <a:xfrm>
                <a:off x="2455" y="1875"/>
                <a:ext cx="47"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 name="Rectangle 153"/>
              <p:cNvSpPr>
                <a:spLocks noChangeArrowheads="1"/>
              </p:cNvSpPr>
              <p:nvPr/>
            </p:nvSpPr>
            <p:spPr bwMode="auto">
              <a:xfrm>
                <a:off x="2455" y="2124"/>
                <a:ext cx="47" cy="38"/>
              </a:xfrm>
              <a:prstGeom prst="rect">
                <a:avLst/>
              </a:prstGeom>
              <a:solidFill>
                <a:srgbClr val="FF2000"/>
              </a:solidFill>
              <a:ln w="0">
                <a:solidFill>
                  <a:srgbClr val="FF2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9" name="Rectangle 154"/>
              <p:cNvSpPr>
                <a:spLocks noChangeArrowheads="1"/>
              </p:cNvSpPr>
              <p:nvPr/>
            </p:nvSpPr>
            <p:spPr bwMode="auto">
              <a:xfrm>
                <a:off x="2446" y="2281"/>
                <a:ext cx="46" cy="39"/>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0" name="Rectangle 155"/>
              <p:cNvSpPr>
                <a:spLocks noChangeArrowheads="1"/>
              </p:cNvSpPr>
              <p:nvPr/>
            </p:nvSpPr>
            <p:spPr bwMode="auto">
              <a:xfrm>
                <a:off x="2441" y="2165"/>
                <a:ext cx="46" cy="39"/>
              </a:xfrm>
              <a:prstGeom prst="rect">
                <a:avLst/>
              </a:prstGeom>
              <a:solidFill>
                <a:srgbClr val="FF1000"/>
              </a:solidFill>
              <a:ln w="0">
                <a:solidFill>
                  <a:srgbClr val="FF1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1" name="Rectangle 156"/>
              <p:cNvSpPr>
                <a:spLocks noChangeArrowheads="1"/>
              </p:cNvSpPr>
              <p:nvPr/>
            </p:nvSpPr>
            <p:spPr bwMode="auto">
              <a:xfrm>
                <a:off x="2441" y="2664"/>
                <a:ext cx="46" cy="38"/>
              </a:xfrm>
              <a:prstGeom prst="rect">
                <a:avLst/>
              </a:prstGeom>
              <a:solidFill>
                <a:srgbClr val="BF0000"/>
              </a:solidFill>
              <a:ln w="0">
                <a:solidFill>
                  <a:srgbClr val="B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2" name="Rectangle 157"/>
              <p:cNvSpPr>
                <a:spLocks noChangeArrowheads="1"/>
              </p:cNvSpPr>
              <p:nvPr/>
            </p:nvSpPr>
            <p:spPr bwMode="auto">
              <a:xfrm>
                <a:off x="2433" y="2334"/>
                <a:ext cx="47"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3" name="Rectangle 158"/>
              <p:cNvSpPr>
                <a:spLocks noChangeArrowheads="1"/>
              </p:cNvSpPr>
              <p:nvPr/>
            </p:nvSpPr>
            <p:spPr bwMode="auto">
              <a:xfrm>
                <a:off x="2433" y="2687"/>
                <a:ext cx="47"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4" name="Rectangle 159"/>
              <p:cNvSpPr>
                <a:spLocks noChangeArrowheads="1"/>
              </p:cNvSpPr>
              <p:nvPr/>
            </p:nvSpPr>
            <p:spPr bwMode="auto">
              <a:xfrm>
                <a:off x="2414" y="1863"/>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5" name="Rectangle 160"/>
              <p:cNvSpPr>
                <a:spLocks noChangeArrowheads="1"/>
              </p:cNvSpPr>
              <p:nvPr/>
            </p:nvSpPr>
            <p:spPr bwMode="auto">
              <a:xfrm>
                <a:off x="2424" y="2235"/>
                <a:ext cx="46" cy="38"/>
              </a:xfrm>
              <a:prstGeom prst="rect">
                <a:avLst/>
              </a:prstGeom>
              <a:solidFill>
                <a:srgbClr val="FFCF00"/>
              </a:solidFill>
              <a:ln w="0">
                <a:solidFill>
                  <a:srgbClr val="FFC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6" name="Rectangle 161"/>
              <p:cNvSpPr>
                <a:spLocks noChangeArrowheads="1"/>
              </p:cNvSpPr>
              <p:nvPr/>
            </p:nvSpPr>
            <p:spPr bwMode="auto">
              <a:xfrm>
                <a:off x="2414" y="2728"/>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7" name="Rectangle 162"/>
              <p:cNvSpPr>
                <a:spLocks noChangeArrowheads="1"/>
              </p:cNvSpPr>
              <p:nvPr/>
            </p:nvSpPr>
            <p:spPr bwMode="auto">
              <a:xfrm>
                <a:off x="2414" y="3338"/>
                <a:ext cx="46"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8" name="Rectangle 163"/>
              <p:cNvSpPr>
                <a:spLocks noChangeArrowheads="1"/>
              </p:cNvSpPr>
              <p:nvPr/>
            </p:nvSpPr>
            <p:spPr bwMode="auto">
              <a:xfrm>
                <a:off x="2414" y="3360"/>
                <a:ext cx="46" cy="39"/>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9" name="Rectangle 164"/>
              <p:cNvSpPr>
                <a:spLocks noChangeArrowheads="1"/>
              </p:cNvSpPr>
              <p:nvPr/>
            </p:nvSpPr>
            <p:spPr bwMode="auto">
              <a:xfrm>
                <a:off x="2404" y="2246"/>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0" name="Rectangle 165"/>
              <p:cNvSpPr>
                <a:spLocks noChangeArrowheads="1"/>
              </p:cNvSpPr>
              <p:nvPr/>
            </p:nvSpPr>
            <p:spPr bwMode="auto">
              <a:xfrm>
                <a:off x="2395" y="2293"/>
                <a:ext cx="46"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 name="Rectangle 166"/>
              <p:cNvSpPr>
                <a:spLocks noChangeArrowheads="1"/>
              </p:cNvSpPr>
              <p:nvPr/>
            </p:nvSpPr>
            <p:spPr bwMode="auto">
              <a:xfrm>
                <a:off x="2399" y="2380"/>
                <a:ext cx="47" cy="38"/>
              </a:xfrm>
              <a:prstGeom prst="rect">
                <a:avLst/>
              </a:prstGeom>
              <a:solidFill>
                <a:srgbClr val="FF8F00"/>
              </a:solidFill>
              <a:ln w="0">
                <a:solidFill>
                  <a:srgbClr val="FF8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2" name="Rectangle 167"/>
              <p:cNvSpPr>
                <a:spLocks noChangeArrowheads="1"/>
              </p:cNvSpPr>
              <p:nvPr/>
            </p:nvSpPr>
            <p:spPr bwMode="auto">
              <a:xfrm>
                <a:off x="2381" y="1846"/>
                <a:ext cx="46" cy="38"/>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3" name="Rectangle 168"/>
              <p:cNvSpPr>
                <a:spLocks noChangeArrowheads="1"/>
              </p:cNvSpPr>
              <p:nvPr/>
            </p:nvSpPr>
            <p:spPr bwMode="auto">
              <a:xfrm>
                <a:off x="2381" y="2334"/>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4" name="Rectangle 169"/>
              <p:cNvSpPr>
                <a:spLocks noChangeArrowheads="1"/>
              </p:cNvSpPr>
              <p:nvPr/>
            </p:nvSpPr>
            <p:spPr bwMode="auto">
              <a:xfrm>
                <a:off x="2390" y="2670"/>
                <a:ext cx="46"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5" name="Rectangle 170"/>
              <p:cNvSpPr>
                <a:spLocks noChangeArrowheads="1"/>
              </p:cNvSpPr>
              <p:nvPr/>
            </p:nvSpPr>
            <p:spPr bwMode="auto">
              <a:xfrm>
                <a:off x="2371" y="2339"/>
                <a:ext cx="47" cy="38"/>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6" name="Rectangle 171"/>
              <p:cNvSpPr>
                <a:spLocks noChangeArrowheads="1"/>
              </p:cNvSpPr>
              <p:nvPr/>
            </p:nvSpPr>
            <p:spPr bwMode="auto">
              <a:xfrm>
                <a:off x="2376" y="2433"/>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7" name="Rectangle 172"/>
              <p:cNvSpPr>
                <a:spLocks noChangeArrowheads="1"/>
              </p:cNvSpPr>
              <p:nvPr/>
            </p:nvSpPr>
            <p:spPr bwMode="auto">
              <a:xfrm>
                <a:off x="2358" y="2380"/>
                <a:ext cx="46" cy="38"/>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8" name="Rectangle 173"/>
              <p:cNvSpPr>
                <a:spLocks noChangeArrowheads="1"/>
              </p:cNvSpPr>
              <p:nvPr/>
            </p:nvSpPr>
            <p:spPr bwMode="auto">
              <a:xfrm>
                <a:off x="2362" y="2682"/>
                <a:ext cx="46" cy="38"/>
              </a:xfrm>
              <a:prstGeom prst="rect">
                <a:avLst/>
              </a:prstGeom>
              <a:solidFill>
                <a:srgbClr val="800000"/>
              </a:solidFill>
              <a:ln w="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9" name="Rectangle 174"/>
              <p:cNvSpPr>
                <a:spLocks noChangeArrowheads="1"/>
              </p:cNvSpPr>
              <p:nvPr/>
            </p:nvSpPr>
            <p:spPr bwMode="auto">
              <a:xfrm>
                <a:off x="2362" y="2705"/>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0" name="Rectangle 175"/>
              <p:cNvSpPr>
                <a:spLocks noChangeArrowheads="1"/>
              </p:cNvSpPr>
              <p:nvPr/>
            </p:nvSpPr>
            <p:spPr bwMode="auto">
              <a:xfrm>
                <a:off x="2353" y="2479"/>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1" name="Rectangle 176"/>
              <p:cNvSpPr>
                <a:spLocks noChangeArrowheads="1"/>
              </p:cNvSpPr>
              <p:nvPr/>
            </p:nvSpPr>
            <p:spPr bwMode="auto">
              <a:xfrm>
                <a:off x="2339" y="2651"/>
                <a:ext cx="46" cy="39"/>
              </a:xfrm>
              <a:prstGeom prst="rect">
                <a:avLst/>
              </a:prstGeom>
              <a:solidFill>
                <a:srgbClr val="EF0000"/>
              </a:solidFill>
              <a:ln w="0">
                <a:solidFill>
                  <a:srgbClr val="E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2" name="Rectangle 177"/>
              <p:cNvSpPr>
                <a:spLocks noChangeArrowheads="1"/>
              </p:cNvSpPr>
              <p:nvPr/>
            </p:nvSpPr>
            <p:spPr bwMode="auto">
              <a:xfrm>
                <a:off x="2330" y="2433"/>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3" name="Rectangle 178"/>
              <p:cNvSpPr>
                <a:spLocks noChangeArrowheads="1"/>
              </p:cNvSpPr>
              <p:nvPr/>
            </p:nvSpPr>
            <p:spPr bwMode="auto">
              <a:xfrm>
                <a:off x="2315" y="2473"/>
                <a:ext cx="47" cy="38"/>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4" name="Rectangle 179"/>
              <p:cNvSpPr>
                <a:spLocks noChangeArrowheads="1"/>
              </p:cNvSpPr>
              <p:nvPr/>
            </p:nvSpPr>
            <p:spPr bwMode="auto">
              <a:xfrm>
                <a:off x="2315" y="2612"/>
                <a:ext cx="47"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5" name="Rectangle 180"/>
              <p:cNvSpPr>
                <a:spLocks noChangeArrowheads="1"/>
              </p:cNvSpPr>
              <p:nvPr/>
            </p:nvSpPr>
            <p:spPr bwMode="auto">
              <a:xfrm>
                <a:off x="2315" y="2693"/>
                <a:ext cx="47"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6" name="Rectangle 181"/>
              <p:cNvSpPr>
                <a:spLocks noChangeArrowheads="1"/>
              </p:cNvSpPr>
              <p:nvPr/>
            </p:nvSpPr>
            <p:spPr bwMode="auto">
              <a:xfrm>
                <a:off x="2311" y="2548"/>
                <a:ext cx="46" cy="38"/>
              </a:xfrm>
              <a:prstGeom prst="rect">
                <a:avLst/>
              </a:prstGeom>
              <a:solidFill>
                <a:srgbClr val="FF1000"/>
              </a:solidFill>
              <a:ln w="0">
                <a:solidFill>
                  <a:srgbClr val="FF1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7" name="Rectangle 182"/>
              <p:cNvSpPr>
                <a:spLocks noChangeArrowheads="1"/>
              </p:cNvSpPr>
              <p:nvPr/>
            </p:nvSpPr>
            <p:spPr bwMode="auto">
              <a:xfrm>
                <a:off x="2311" y="3291"/>
                <a:ext cx="46" cy="38"/>
              </a:xfrm>
              <a:prstGeom prst="rect">
                <a:avLst/>
              </a:prstGeom>
              <a:solidFill>
                <a:srgbClr val="0070FF"/>
              </a:solidFill>
              <a:ln w="0">
                <a:solidFill>
                  <a:srgbClr val="007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8" name="Rectangle 183"/>
              <p:cNvSpPr>
                <a:spLocks noChangeArrowheads="1"/>
              </p:cNvSpPr>
              <p:nvPr/>
            </p:nvSpPr>
            <p:spPr bwMode="auto">
              <a:xfrm>
                <a:off x="2301" y="1823"/>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9" name="Rectangle 184"/>
              <p:cNvSpPr>
                <a:spLocks noChangeArrowheads="1"/>
              </p:cNvSpPr>
              <p:nvPr/>
            </p:nvSpPr>
            <p:spPr bwMode="auto">
              <a:xfrm>
                <a:off x="2296" y="2512"/>
                <a:ext cx="46" cy="39"/>
              </a:xfrm>
              <a:prstGeom prst="rect">
                <a:avLst/>
              </a:prstGeom>
              <a:solidFill>
                <a:srgbClr val="FF2000"/>
              </a:solidFill>
              <a:ln w="0">
                <a:solidFill>
                  <a:srgbClr val="FF2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0" name="Rectangle 185"/>
              <p:cNvSpPr>
                <a:spLocks noChangeArrowheads="1"/>
              </p:cNvSpPr>
              <p:nvPr/>
            </p:nvSpPr>
            <p:spPr bwMode="auto">
              <a:xfrm>
                <a:off x="2291" y="2519"/>
                <a:ext cx="46" cy="39"/>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1" name="Rectangle 186"/>
              <p:cNvSpPr>
                <a:spLocks noChangeArrowheads="1"/>
              </p:cNvSpPr>
              <p:nvPr/>
            </p:nvSpPr>
            <p:spPr bwMode="auto">
              <a:xfrm>
                <a:off x="2301" y="2646"/>
                <a:ext cx="46" cy="39"/>
              </a:xfrm>
              <a:prstGeom prst="rect">
                <a:avLst/>
              </a:prstGeom>
              <a:solidFill>
                <a:srgbClr val="FF9F00"/>
              </a:solidFill>
              <a:ln w="0">
                <a:solidFill>
                  <a:srgbClr val="FF9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2" name="Rectangle 187"/>
              <p:cNvSpPr>
                <a:spLocks noChangeArrowheads="1"/>
              </p:cNvSpPr>
              <p:nvPr/>
            </p:nvSpPr>
            <p:spPr bwMode="auto">
              <a:xfrm>
                <a:off x="2281" y="2555"/>
                <a:ext cx="47"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3" name="Rectangle 188"/>
              <p:cNvSpPr>
                <a:spLocks noChangeArrowheads="1"/>
              </p:cNvSpPr>
              <p:nvPr/>
            </p:nvSpPr>
            <p:spPr bwMode="auto">
              <a:xfrm>
                <a:off x="2273" y="2577"/>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4" name="Rectangle 189"/>
              <p:cNvSpPr>
                <a:spLocks noChangeArrowheads="1"/>
              </p:cNvSpPr>
              <p:nvPr/>
            </p:nvSpPr>
            <p:spPr bwMode="auto">
              <a:xfrm>
                <a:off x="2278" y="2629"/>
                <a:ext cx="46" cy="39"/>
              </a:xfrm>
              <a:prstGeom prst="rect">
                <a:avLst/>
              </a:prstGeom>
              <a:solidFill>
                <a:srgbClr val="FF0000"/>
              </a:solidFill>
              <a:ln w="0">
                <a:solidFill>
                  <a:srgbClr val="F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5" name="Rectangle 190"/>
              <p:cNvSpPr>
                <a:spLocks noChangeArrowheads="1"/>
              </p:cNvSpPr>
              <p:nvPr/>
            </p:nvSpPr>
            <p:spPr bwMode="auto">
              <a:xfrm>
                <a:off x="2263" y="2577"/>
                <a:ext cx="46" cy="38"/>
              </a:xfrm>
              <a:prstGeom prst="rect">
                <a:avLst/>
              </a:prstGeom>
              <a:solidFill>
                <a:srgbClr val="CF0000"/>
              </a:solidFill>
              <a:ln w="0">
                <a:solidFill>
                  <a:srgbClr val="C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6" name="Rectangle 191"/>
              <p:cNvSpPr>
                <a:spLocks noChangeArrowheads="1"/>
              </p:cNvSpPr>
              <p:nvPr/>
            </p:nvSpPr>
            <p:spPr bwMode="auto">
              <a:xfrm>
                <a:off x="2263" y="2589"/>
                <a:ext cx="46" cy="38"/>
              </a:xfrm>
              <a:prstGeom prst="rect">
                <a:avLst/>
              </a:prstGeom>
              <a:solidFill>
                <a:srgbClr val="FF3000"/>
              </a:solidFill>
              <a:ln w="0">
                <a:solidFill>
                  <a:srgbClr val="FF3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7" name="Rectangle 192"/>
              <p:cNvSpPr>
                <a:spLocks noChangeArrowheads="1"/>
              </p:cNvSpPr>
              <p:nvPr/>
            </p:nvSpPr>
            <p:spPr bwMode="auto">
              <a:xfrm>
                <a:off x="2258" y="2618"/>
                <a:ext cx="46" cy="39"/>
              </a:xfrm>
              <a:prstGeom prst="rect">
                <a:avLst/>
              </a:prstGeom>
              <a:solidFill>
                <a:srgbClr val="9F0000"/>
              </a:solidFill>
              <a:ln w="0">
                <a:solidFill>
                  <a:srgbClr val="9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8" name="Rectangle 193"/>
              <p:cNvSpPr>
                <a:spLocks noChangeArrowheads="1"/>
              </p:cNvSpPr>
              <p:nvPr/>
            </p:nvSpPr>
            <p:spPr bwMode="auto">
              <a:xfrm>
                <a:off x="2258" y="2641"/>
                <a:ext cx="46" cy="39"/>
              </a:xfrm>
              <a:prstGeom prst="rect">
                <a:avLst/>
              </a:prstGeom>
              <a:solidFill>
                <a:srgbClr val="9F0000"/>
              </a:solidFill>
              <a:ln w="0">
                <a:solidFill>
                  <a:srgbClr val="9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9" name="Rectangle 194"/>
              <p:cNvSpPr>
                <a:spLocks noChangeArrowheads="1"/>
              </p:cNvSpPr>
              <p:nvPr/>
            </p:nvSpPr>
            <p:spPr bwMode="auto">
              <a:xfrm>
                <a:off x="2250" y="2589"/>
                <a:ext cx="46" cy="38"/>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0" name="Rectangle 195"/>
              <p:cNvSpPr>
                <a:spLocks noChangeArrowheads="1"/>
              </p:cNvSpPr>
              <p:nvPr/>
            </p:nvSpPr>
            <p:spPr bwMode="auto">
              <a:xfrm>
                <a:off x="2166" y="2566"/>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1" name="Rectangle 196"/>
              <p:cNvSpPr>
                <a:spLocks noChangeArrowheads="1"/>
              </p:cNvSpPr>
              <p:nvPr/>
            </p:nvSpPr>
            <p:spPr bwMode="auto">
              <a:xfrm>
                <a:off x="2105" y="2543"/>
                <a:ext cx="46" cy="38"/>
              </a:xfrm>
              <a:prstGeom prst="rect">
                <a:avLst/>
              </a:prstGeom>
              <a:solidFill>
                <a:srgbClr val="FF8F00"/>
              </a:solidFill>
              <a:ln w="0">
                <a:solidFill>
                  <a:srgbClr val="FF8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2" name="Rectangle 197"/>
              <p:cNvSpPr>
                <a:spLocks noChangeArrowheads="1"/>
              </p:cNvSpPr>
              <p:nvPr/>
            </p:nvSpPr>
            <p:spPr bwMode="auto">
              <a:xfrm>
                <a:off x="2095" y="2577"/>
                <a:ext cx="46"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3" name="Rectangle 198"/>
              <p:cNvSpPr>
                <a:spLocks noChangeArrowheads="1"/>
              </p:cNvSpPr>
              <p:nvPr/>
            </p:nvSpPr>
            <p:spPr bwMode="auto">
              <a:xfrm>
                <a:off x="2086" y="3012"/>
                <a:ext cx="46" cy="39"/>
              </a:xfrm>
              <a:prstGeom prst="rect">
                <a:avLst/>
              </a:prstGeom>
              <a:solidFill>
                <a:srgbClr val="0080FF"/>
              </a:solidFill>
              <a:ln w="0">
                <a:solidFill>
                  <a:srgbClr val="008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4" name="Rectangle 199"/>
              <p:cNvSpPr>
                <a:spLocks noChangeArrowheads="1"/>
              </p:cNvSpPr>
              <p:nvPr/>
            </p:nvSpPr>
            <p:spPr bwMode="auto">
              <a:xfrm>
                <a:off x="2049" y="2519"/>
                <a:ext cx="46" cy="39"/>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5" name="Rectangle 200"/>
              <p:cNvSpPr>
                <a:spLocks noChangeArrowheads="1"/>
              </p:cNvSpPr>
              <p:nvPr/>
            </p:nvSpPr>
            <p:spPr bwMode="auto">
              <a:xfrm>
                <a:off x="2039" y="3170"/>
                <a:ext cx="47" cy="38"/>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6" name="Rectangle 201"/>
              <p:cNvSpPr>
                <a:spLocks noChangeArrowheads="1"/>
              </p:cNvSpPr>
              <p:nvPr/>
            </p:nvSpPr>
            <p:spPr bwMode="auto">
              <a:xfrm>
                <a:off x="2034" y="3030"/>
                <a:ext cx="47"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7" name="Rectangle 202"/>
              <p:cNvSpPr>
                <a:spLocks noChangeArrowheads="1"/>
              </p:cNvSpPr>
              <p:nvPr/>
            </p:nvSpPr>
            <p:spPr bwMode="auto">
              <a:xfrm>
                <a:off x="2030" y="3088"/>
                <a:ext cx="46" cy="38"/>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8" name="Rectangle 203"/>
              <p:cNvSpPr>
                <a:spLocks noChangeArrowheads="1"/>
              </p:cNvSpPr>
              <p:nvPr/>
            </p:nvSpPr>
            <p:spPr bwMode="auto">
              <a:xfrm>
                <a:off x="1974" y="2524"/>
                <a:ext cx="46" cy="39"/>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 name="Rectangle 204"/>
              <p:cNvSpPr>
                <a:spLocks noChangeArrowheads="1"/>
              </p:cNvSpPr>
              <p:nvPr/>
            </p:nvSpPr>
            <p:spPr bwMode="auto">
              <a:xfrm>
                <a:off x="1954" y="2490"/>
                <a:ext cx="46" cy="38"/>
              </a:xfrm>
              <a:prstGeom prst="rect">
                <a:avLst/>
              </a:prstGeom>
              <a:solidFill>
                <a:srgbClr val="FF2000"/>
              </a:solidFill>
              <a:ln w="0">
                <a:solidFill>
                  <a:srgbClr val="FF2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0" name="Rectangle 205"/>
              <p:cNvSpPr>
                <a:spLocks noChangeArrowheads="1"/>
              </p:cNvSpPr>
              <p:nvPr/>
            </p:nvSpPr>
            <p:spPr bwMode="auto">
              <a:xfrm>
                <a:off x="1913" y="2467"/>
                <a:ext cx="46" cy="38"/>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1" name="Line 14"/>
              <p:cNvSpPr>
                <a:spLocks noChangeShapeType="1"/>
              </p:cNvSpPr>
              <p:nvPr/>
            </p:nvSpPr>
            <p:spPr bwMode="auto">
              <a:xfrm flipV="1">
                <a:off x="1069" y="1022"/>
                <a:ext cx="1" cy="2675"/>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8" name="Rectangle 207"/>
            <p:cNvSpPr>
              <a:spLocks noChangeArrowheads="1"/>
            </p:cNvSpPr>
            <p:nvPr/>
          </p:nvSpPr>
          <p:spPr bwMode="auto">
            <a:xfrm>
              <a:off x="1913" y="3192"/>
              <a:ext cx="46" cy="38"/>
            </a:xfrm>
            <a:prstGeom prst="rect">
              <a:avLst/>
            </a:prstGeom>
            <a:solidFill>
              <a:srgbClr val="0070FF"/>
            </a:solidFill>
            <a:ln w="0">
              <a:solidFill>
                <a:srgbClr val="007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208"/>
            <p:cNvSpPr>
              <a:spLocks noChangeArrowheads="1"/>
            </p:cNvSpPr>
            <p:nvPr/>
          </p:nvSpPr>
          <p:spPr bwMode="auto">
            <a:xfrm>
              <a:off x="1899" y="2507"/>
              <a:ext cx="47" cy="39"/>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209"/>
            <p:cNvSpPr>
              <a:spLocks noChangeArrowheads="1"/>
            </p:cNvSpPr>
            <p:nvPr/>
          </p:nvSpPr>
          <p:spPr bwMode="auto">
            <a:xfrm>
              <a:off x="1880" y="2473"/>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210"/>
            <p:cNvSpPr>
              <a:spLocks noChangeArrowheads="1"/>
            </p:cNvSpPr>
            <p:nvPr/>
          </p:nvSpPr>
          <p:spPr bwMode="auto">
            <a:xfrm>
              <a:off x="1880" y="3117"/>
              <a:ext cx="46" cy="39"/>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211"/>
            <p:cNvSpPr>
              <a:spLocks noChangeArrowheads="1"/>
            </p:cNvSpPr>
            <p:nvPr/>
          </p:nvSpPr>
          <p:spPr bwMode="auto">
            <a:xfrm>
              <a:off x="1856" y="2449"/>
              <a:ext cx="46"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212"/>
            <p:cNvSpPr>
              <a:spLocks noChangeArrowheads="1"/>
            </p:cNvSpPr>
            <p:nvPr/>
          </p:nvSpPr>
          <p:spPr bwMode="auto">
            <a:xfrm>
              <a:off x="1773" y="2467"/>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213"/>
            <p:cNvSpPr>
              <a:spLocks noChangeArrowheads="1"/>
            </p:cNvSpPr>
            <p:nvPr/>
          </p:nvSpPr>
          <p:spPr bwMode="auto">
            <a:xfrm>
              <a:off x="1750" y="2408"/>
              <a:ext cx="46" cy="39"/>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214"/>
            <p:cNvSpPr>
              <a:spLocks noChangeArrowheads="1"/>
            </p:cNvSpPr>
            <p:nvPr/>
          </p:nvSpPr>
          <p:spPr bwMode="auto">
            <a:xfrm>
              <a:off x="1740" y="2416"/>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215"/>
            <p:cNvSpPr>
              <a:spLocks noChangeArrowheads="1"/>
            </p:cNvSpPr>
            <p:nvPr/>
          </p:nvSpPr>
          <p:spPr bwMode="auto">
            <a:xfrm>
              <a:off x="1712" y="2397"/>
              <a:ext cx="46" cy="39"/>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216"/>
            <p:cNvSpPr>
              <a:spLocks noChangeArrowheads="1"/>
            </p:cNvSpPr>
            <p:nvPr/>
          </p:nvSpPr>
          <p:spPr bwMode="auto">
            <a:xfrm>
              <a:off x="1707" y="2444"/>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217"/>
            <p:cNvSpPr>
              <a:spLocks noChangeArrowheads="1"/>
            </p:cNvSpPr>
            <p:nvPr/>
          </p:nvSpPr>
          <p:spPr bwMode="auto">
            <a:xfrm>
              <a:off x="1674" y="2391"/>
              <a:ext cx="47" cy="39"/>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218"/>
            <p:cNvSpPr>
              <a:spLocks noChangeArrowheads="1"/>
            </p:cNvSpPr>
            <p:nvPr/>
          </p:nvSpPr>
          <p:spPr bwMode="auto">
            <a:xfrm>
              <a:off x="1627" y="2356"/>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219"/>
            <p:cNvSpPr>
              <a:spLocks noChangeArrowheads="1"/>
            </p:cNvSpPr>
            <p:nvPr/>
          </p:nvSpPr>
          <p:spPr bwMode="auto">
            <a:xfrm>
              <a:off x="1609" y="2345"/>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220"/>
            <p:cNvSpPr>
              <a:spLocks noChangeArrowheads="1"/>
            </p:cNvSpPr>
            <p:nvPr/>
          </p:nvSpPr>
          <p:spPr bwMode="auto">
            <a:xfrm>
              <a:off x="1575" y="2327"/>
              <a:ext cx="46" cy="38"/>
            </a:xfrm>
            <a:prstGeom prst="rect">
              <a:avLst/>
            </a:prstGeom>
            <a:solidFill>
              <a:srgbClr val="00DFFF"/>
            </a:solidFill>
            <a:ln w="0">
              <a:solidFill>
                <a:srgbClr val="00D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221"/>
            <p:cNvSpPr>
              <a:spLocks noChangeArrowheads="1"/>
            </p:cNvSpPr>
            <p:nvPr/>
          </p:nvSpPr>
          <p:spPr bwMode="auto">
            <a:xfrm>
              <a:off x="1566" y="2397"/>
              <a:ext cx="46" cy="39"/>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222"/>
            <p:cNvSpPr>
              <a:spLocks noChangeArrowheads="1"/>
            </p:cNvSpPr>
            <p:nvPr/>
          </p:nvSpPr>
          <p:spPr bwMode="auto">
            <a:xfrm>
              <a:off x="1561" y="2351"/>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223"/>
            <p:cNvSpPr>
              <a:spLocks noChangeArrowheads="1"/>
            </p:cNvSpPr>
            <p:nvPr/>
          </p:nvSpPr>
          <p:spPr bwMode="auto">
            <a:xfrm>
              <a:off x="1528" y="2316"/>
              <a:ext cx="47" cy="38"/>
            </a:xfrm>
            <a:prstGeom prst="rect">
              <a:avLst/>
            </a:prstGeom>
            <a:solidFill>
              <a:srgbClr val="00DFFF"/>
            </a:solidFill>
            <a:ln w="0">
              <a:solidFill>
                <a:srgbClr val="00D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224"/>
            <p:cNvSpPr>
              <a:spLocks noChangeArrowheads="1"/>
            </p:cNvSpPr>
            <p:nvPr/>
          </p:nvSpPr>
          <p:spPr bwMode="auto">
            <a:xfrm>
              <a:off x="1510" y="2293"/>
              <a:ext cx="46" cy="38"/>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225"/>
            <p:cNvSpPr>
              <a:spLocks noChangeArrowheads="1"/>
            </p:cNvSpPr>
            <p:nvPr/>
          </p:nvSpPr>
          <p:spPr bwMode="auto">
            <a:xfrm>
              <a:off x="1510" y="2373"/>
              <a:ext cx="46" cy="39"/>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226"/>
            <p:cNvSpPr>
              <a:spLocks noChangeArrowheads="1"/>
            </p:cNvSpPr>
            <p:nvPr/>
          </p:nvSpPr>
          <p:spPr bwMode="auto">
            <a:xfrm>
              <a:off x="1500" y="2183"/>
              <a:ext cx="47" cy="38"/>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227"/>
            <p:cNvSpPr>
              <a:spLocks noChangeArrowheads="1"/>
            </p:cNvSpPr>
            <p:nvPr/>
          </p:nvSpPr>
          <p:spPr bwMode="auto">
            <a:xfrm>
              <a:off x="1505" y="2286"/>
              <a:ext cx="47" cy="39"/>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228"/>
            <p:cNvSpPr>
              <a:spLocks noChangeArrowheads="1"/>
            </p:cNvSpPr>
            <p:nvPr/>
          </p:nvSpPr>
          <p:spPr bwMode="auto">
            <a:xfrm>
              <a:off x="1500" y="2322"/>
              <a:ext cx="47" cy="38"/>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229"/>
            <p:cNvSpPr>
              <a:spLocks noChangeArrowheads="1"/>
            </p:cNvSpPr>
            <p:nvPr/>
          </p:nvSpPr>
          <p:spPr bwMode="auto">
            <a:xfrm>
              <a:off x="1487" y="2269"/>
              <a:ext cx="46" cy="39"/>
            </a:xfrm>
            <a:prstGeom prst="rect">
              <a:avLst/>
            </a:prstGeom>
            <a:solidFill>
              <a:srgbClr val="00FFFF"/>
            </a:solidFill>
            <a:ln w="0">
              <a:solidFill>
                <a:srgbClr val="00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230"/>
            <p:cNvSpPr>
              <a:spLocks noChangeArrowheads="1"/>
            </p:cNvSpPr>
            <p:nvPr/>
          </p:nvSpPr>
          <p:spPr bwMode="auto">
            <a:xfrm>
              <a:off x="1497" y="2286"/>
              <a:ext cx="46" cy="39"/>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231"/>
            <p:cNvSpPr>
              <a:spLocks noChangeArrowheads="1"/>
            </p:cNvSpPr>
            <p:nvPr/>
          </p:nvSpPr>
          <p:spPr bwMode="auto">
            <a:xfrm>
              <a:off x="1492" y="2310"/>
              <a:ext cx="46"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232"/>
            <p:cNvSpPr>
              <a:spLocks noChangeArrowheads="1"/>
            </p:cNvSpPr>
            <p:nvPr/>
          </p:nvSpPr>
          <p:spPr bwMode="auto">
            <a:xfrm>
              <a:off x="1477" y="2229"/>
              <a:ext cx="47"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233"/>
            <p:cNvSpPr>
              <a:spLocks noChangeArrowheads="1"/>
            </p:cNvSpPr>
            <p:nvPr/>
          </p:nvSpPr>
          <p:spPr bwMode="auto">
            <a:xfrm>
              <a:off x="1477" y="2293"/>
              <a:ext cx="47" cy="38"/>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234"/>
            <p:cNvSpPr>
              <a:spLocks noChangeArrowheads="1"/>
            </p:cNvSpPr>
            <p:nvPr/>
          </p:nvSpPr>
          <p:spPr bwMode="auto">
            <a:xfrm>
              <a:off x="1469" y="2258"/>
              <a:ext cx="46" cy="39"/>
            </a:xfrm>
            <a:prstGeom prst="rect">
              <a:avLst/>
            </a:prstGeom>
            <a:solidFill>
              <a:srgbClr val="00EFFF"/>
            </a:solidFill>
            <a:ln w="0">
              <a:solidFill>
                <a:srgbClr val="00E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235"/>
            <p:cNvSpPr>
              <a:spLocks noChangeArrowheads="1"/>
            </p:cNvSpPr>
            <p:nvPr/>
          </p:nvSpPr>
          <p:spPr bwMode="auto">
            <a:xfrm>
              <a:off x="1474" y="2263"/>
              <a:ext cx="46" cy="39"/>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236"/>
            <p:cNvSpPr>
              <a:spLocks noChangeArrowheads="1"/>
            </p:cNvSpPr>
            <p:nvPr/>
          </p:nvSpPr>
          <p:spPr bwMode="auto">
            <a:xfrm>
              <a:off x="1474" y="2286"/>
              <a:ext cx="46" cy="39"/>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237"/>
            <p:cNvSpPr>
              <a:spLocks noChangeArrowheads="1"/>
            </p:cNvSpPr>
            <p:nvPr/>
          </p:nvSpPr>
          <p:spPr bwMode="auto">
            <a:xfrm>
              <a:off x="1454" y="2299"/>
              <a:ext cx="46"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238"/>
            <p:cNvSpPr>
              <a:spLocks noChangeArrowheads="1"/>
            </p:cNvSpPr>
            <p:nvPr/>
          </p:nvSpPr>
          <p:spPr bwMode="auto">
            <a:xfrm>
              <a:off x="1421" y="2281"/>
              <a:ext cx="47" cy="39"/>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239"/>
            <p:cNvSpPr>
              <a:spLocks noChangeArrowheads="1"/>
            </p:cNvSpPr>
            <p:nvPr/>
          </p:nvSpPr>
          <p:spPr bwMode="auto">
            <a:xfrm>
              <a:off x="1398" y="2212"/>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40"/>
            <p:cNvSpPr>
              <a:spLocks/>
            </p:cNvSpPr>
            <p:nvPr/>
          </p:nvSpPr>
          <p:spPr bwMode="auto">
            <a:xfrm>
              <a:off x="2343" y="3814"/>
              <a:ext cx="55" cy="50"/>
            </a:xfrm>
            <a:custGeom>
              <a:avLst/>
              <a:gdLst/>
              <a:ahLst/>
              <a:cxnLst>
                <a:cxn ang="0">
                  <a:pos x="4" y="0"/>
                </a:cxn>
                <a:cxn ang="0">
                  <a:pos x="14" y="0"/>
                </a:cxn>
                <a:cxn ang="0">
                  <a:pos x="24" y="12"/>
                </a:cxn>
                <a:cxn ang="0">
                  <a:pos x="26" y="14"/>
                </a:cxn>
                <a:cxn ang="0">
                  <a:pos x="27" y="16"/>
                </a:cxn>
                <a:cxn ang="0">
                  <a:pos x="27" y="17"/>
                </a:cxn>
                <a:cxn ang="0">
                  <a:pos x="30" y="15"/>
                </a:cxn>
                <a:cxn ang="0">
                  <a:pos x="42" y="0"/>
                </a:cxn>
                <a:cxn ang="0">
                  <a:pos x="52" y="0"/>
                </a:cxn>
                <a:cxn ang="0">
                  <a:pos x="32" y="23"/>
                </a:cxn>
                <a:cxn ang="0">
                  <a:pos x="55" y="50"/>
                </a:cxn>
                <a:cxn ang="0">
                  <a:pos x="45" y="50"/>
                </a:cxn>
                <a:cxn ang="0">
                  <a:pos x="31" y="31"/>
                </a:cxn>
                <a:cxn ang="0">
                  <a:pos x="30" y="30"/>
                </a:cxn>
                <a:cxn ang="0">
                  <a:pos x="28" y="28"/>
                </a:cxn>
                <a:cxn ang="0">
                  <a:pos x="26" y="30"/>
                </a:cxn>
                <a:cxn ang="0">
                  <a:pos x="25" y="32"/>
                </a:cxn>
                <a:cxn ang="0">
                  <a:pos x="10" y="50"/>
                </a:cxn>
                <a:cxn ang="0">
                  <a:pos x="0" y="50"/>
                </a:cxn>
                <a:cxn ang="0">
                  <a:pos x="24" y="23"/>
                </a:cxn>
                <a:cxn ang="0">
                  <a:pos x="4" y="0"/>
                </a:cxn>
              </a:cxnLst>
              <a:rect l="0" t="0" r="r" b="b"/>
              <a:pathLst>
                <a:path w="55" h="50">
                  <a:moveTo>
                    <a:pt x="4" y="0"/>
                  </a:moveTo>
                  <a:lnTo>
                    <a:pt x="14" y="0"/>
                  </a:lnTo>
                  <a:lnTo>
                    <a:pt x="24" y="12"/>
                  </a:lnTo>
                  <a:lnTo>
                    <a:pt x="26" y="14"/>
                  </a:lnTo>
                  <a:lnTo>
                    <a:pt x="27" y="16"/>
                  </a:lnTo>
                  <a:lnTo>
                    <a:pt x="27" y="17"/>
                  </a:lnTo>
                  <a:lnTo>
                    <a:pt x="30" y="15"/>
                  </a:lnTo>
                  <a:lnTo>
                    <a:pt x="42" y="0"/>
                  </a:lnTo>
                  <a:lnTo>
                    <a:pt x="52" y="0"/>
                  </a:lnTo>
                  <a:lnTo>
                    <a:pt x="32" y="23"/>
                  </a:lnTo>
                  <a:lnTo>
                    <a:pt x="55" y="50"/>
                  </a:lnTo>
                  <a:lnTo>
                    <a:pt x="45" y="50"/>
                  </a:lnTo>
                  <a:lnTo>
                    <a:pt x="31" y="31"/>
                  </a:lnTo>
                  <a:lnTo>
                    <a:pt x="30" y="30"/>
                  </a:lnTo>
                  <a:lnTo>
                    <a:pt x="28" y="28"/>
                  </a:lnTo>
                  <a:lnTo>
                    <a:pt x="26" y="30"/>
                  </a:lnTo>
                  <a:lnTo>
                    <a:pt x="25" y="32"/>
                  </a:lnTo>
                  <a:lnTo>
                    <a:pt x="10" y="50"/>
                  </a:lnTo>
                  <a:lnTo>
                    <a:pt x="0" y="50"/>
                  </a:lnTo>
                  <a:lnTo>
                    <a:pt x="24" y="23"/>
                  </a:lnTo>
                  <a:lnTo>
                    <a:pt x="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41"/>
            <p:cNvSpPr>
              <a:spLocks/>
            </p:cNvSpPr>
            <p:nvPr/>
          </p:nvSpPr>
          <p:spPr bwMode="auto">
            <a:xfrm>
              <a:off x="2427" y="3814"/>
              <a:ext cx="21" cy="64"/>
            </a:xfrm>
            <a:custGeom>
              <a:avLst/>
              <a:gdLst/>
              <a:ahLst/>
              <a:cxnLst>
                <a:cxn ang="0">
                  <a:pos x="16" y="0"/>
                </a:cxn>
                <a:cxn ang="0">
                  <a:pos x="21" y="0"/>
                </a:cxn>
                <a:cxn ang="0">
                  <a:pos x="19" y="4"/>
                </a:cxn>
                <a:cxn ang="0">
                  <a:pos x="16" y="7"/>
                </a:cxn>
                <a:cxn ang="0">
                  <a:pos x="14" y="13"/>
                </a:cxn>
                <a:cxn ang="0">
                  <a:pos x="11" y="16"/>
                </a:cxn>
                <a:cxn ang="0">
                  <a:pos x="10" y="19"/>
                </a:cxn>
                <a:cxn ang="0">
                  <a:pos x="10" y="23"/>
                </a:cxn>
                <a:cxn ang="0">
                  <a:pos x="9" y="27"/>
                </a:cxn>
                <a:cxn ang="0">
                  <a:pos x="9" y="31"/>
                </a:cxn>
                <a:cxn ang="0">
                  <a:pos x="13" y="47"/>
                </a:cxn>
                <a:cxn ang="0">
                  <a:pos x="21" y="64"/>
                </a:cxn>
                <a:cxn ang="0">
                  <a:pos x="16" y="64"/>
                </a:cxn>
                <a:cxn ang="0">
                  <a:pos x="11" y="59"/>
                </a:cxn>
                <a:cxn ang="0">
                  <a:pos x="8" y="55"/>
                </a:cxn>
                <a:cxn ang="0">
                  <a:pos x="5" y="48"/>
                </a:cxn>
                <a:cxn ang="0">
                  <a:pos x="2" y="40"/>
                </a:cxn>
                <a:cxn ang="0">
                  <a:pos x="0" y="31"/>
                </a:cxn>
                <a:cxn ang="0">
                  <a:pos x="4" y="16"/>
                </a:cxn>
                <a:cxn ang="0">
                  <a:pos x="9" y="8"/>
                </a:cxn>
                <a:cxn ang="0">
                  <a:pos x="16" y="0"/>
                </a:cxn>
              </a:cxnLst>
              <a:rect l="0" t="0" r="r" b="b"/>
              <a:pathLst>
                <a:path w="21" h="64">
                  <a:moveTo>
                    <a:pt x="16" y="0"/>
                  </a:moveTo>
                  <a:lnTo>
                    <a:pt x="21" y="0"/>
                  </a:lnTo>
                  <a:lnTo>
                    <a:pt x="19" y="4"/>
                  </a:lnTo>
                  <a:lnTo>
                    <a:pt x="16" y="7"/>
                  </a:lnTo>
                  <a:lnTo>
                    <a:pt x="14" y="13"/>
                  </a:lnTo>
                  <a:lnTo>
                    <a:pt x="11" y="16"/>
                  </a:lnTo>
                  <a:lnTo>
                    <a:pt x="10" y="19"/>
                  </a:lnTo>
                  <a:lnTo>
                    <a:pt x="10" y="23"/>
                  </a:lnTo>
                  <a:lnTo>
                    <a:pt x="9" y="27"/>
                  </a:lnTo>
                  <a:lnTo>
                    <a:pt x="9" y="31"/>
                  </a:lnTo>
                  <a:lnTo>
                    <a:pt x="13" y="47"/>
                  </a:lnTo>
                  <a:lnTo>
                    <a:pt x="21" y="64"/>
                  </a:lnTo>
                  <a:lnTo>
                    <a:pt x="16" y="64"/>
                  </a:lnTo>
                  <a:lnTo>
                    <a:pt x="11" y="59"/>
                  </a:lnTo>
                  <a:lnTo>
                    <a:pt x="8" y="55"/>
                  </a:lnTo>
                  <a:lnTo>
                    <a:pt x="5" y="48"/>
                  </a:lnTo>
                  <a:lnTo>
                    <a:pt x="2" y="40"/>
                  </a:lnTo>
                  <a:lnTo>
                    <a:pt x="0" y="31"/>
                  </a:lnTo>
                  <a:lnTo>
                    <a:pt x="4" y="16"/>
                  </a:lnTo>
                  <a:lnTo>
                    <a:pt x="9" y="8"/>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42"/>
            <p:cNvSpPr>
              <a:spLocks/>
            </p:cNvSpPr>
            <p:nvPr/>
          </p:nvSpPr>
          <p:spPr bwMode="auto">
            <a:xfrm>
              <a:off x="2455" y="3826"/>
              <a:ext cx="61" cy="38"/>
            </a:xfrm>
            <a:custGeom>
              <a:avLst/>
              <a:gdLst/>
              <a:ahLst/>
              <a:cxnLst>
                <a:cxn ang="0">
                  <a:pos x="22" y="0"/>
                </a:cxn>
                <a:cxn ang="0">
                  <a:pos x="30" y="2"/>
                </a:cxn>
                <a:cxn ang="0">
                  <a:pos x="33" y="5"/>
                </a:cxn>
                <a:cxn ang="0">
                  <a:pos x="34" y="7"/>
                </a:cxn>
                <a:cxn ang="0">
                  <a:pos x="37" y="4"/>
                </a:cxn>
                <a:cxn ang="0">
                  <a:pos x="39" y="2"/>
                </a:cxn>
                <a:cxn ang="0">
                  <a:pos x="47" y="0"/>
                </a:cxn>
                <a:cxn ang="0">
                  <a:pos x="51" y="1"/>
                </a:cxn>
                <a:cxn ang="0">
                  <a:pos x="55" y="2"/>
                </a:cxn>
                <a:cxn ang="0">
                  <a:pos x="58" y="3"/>
                </a:cxn>
                <a:cxn ang="0">
                  <a:pos x="60" y="6"/>
                </a:cxn>
                <a:cxn ang="0">
                  <a:pos x="61" y="9"/>
                </a:cxn>
                <a:cxn ang="0">
                  <a:pos x="61" y="38"/>
                </a:cxn>
                <a:cxn ang="0">
                  <a:pos x="53" y="38"/>
                </a:cxn>
                <a:cxn ang="0">
                  <a:pos x="53" y="10"/>
                </a:cxn>
                <a:cxn ang="0">
                  <a:pos x="51" y="8"/>
                </a:cxn>
                <a:cxn ang="0">
                  <a:pos x="49" y="7"/>
                </a:cxn>
                <a:cxn ang="0">
                  <a:pos x="48" y="6"/>
                </a:cxn>
                <a:cxn ang="0">
                  <a:pos x="45" y="6"/>
                </a:cxn>
                <a:cxn ang="0">
                  <a:pos x="42" y="7"/>
                </a:cxn>
                <a:cxn ang="0">
                  <a:pos x="37" y="8"/>
                </a:cxn>
                <a:cxn ang="0">
                  <a:pos x="36" y="10"/>
                </a:cxn>
                <a:cxn ang="0">
                  <a:pos x="36" y="13"/>
                </a:cxn>
                <a:cxn ang="0">
                  <a:pos x="34" y="16"/>
                </a:cxn>
                <a:cxn ang="0">
                  <a:pos x="34" y="38"/>
                </a:cxn>
                <a:cxn ang="0">
                  <a:pos x="27" y="38"/>
                </a:cxn>
                <a:cxn ang="0">
                  <a:pos x="27" y="12"/>
                </a:cxn>
                <a:cxn ang="0">
                  <a:pos x="25" y="8"/>
                </a:cxn>
                <a:cxn ang="0">
                  <a:pos x="22" y="6"/>
                </a:cxn>
                <a:cxn ang="0">
                  <a:pos x="19" y="6"/>
                </a:cxn>
                <a:cxn ang="0">
                  <a:pos x="11" y="9"/>
                </a:cxn>
                <a:cxn ang="0">
                  <a:pos x="9" y="13"/>
                </a:cxn>
                <a:cxn ang="0">
                  <a:pos x="9" y="38"/>
                </a:cxn>
                <a:cxn ang="0">
                  <a:pos x="0" y="38"/>
                </a:cxn>
                <a:cxn ang="0">
                  <a:pos x="0" y="1"/>
                </a:cxn>
                <a:cxn ang="0">
                  <a:pos x="9" y="1"/>
                </a:cxn>
                <a:cxn ang="0">
                  <a:pos x="9" y="7"/>
                </a:cxn>
                <a:cxn ang="0">
                  <a:pos x="11" y="4"/>
                </a:cxn>
                <a:cxn ang="0">
                  <a:pos x="14" y="2"/>
                </a:cxn>
                <a:cxn ang="0">
                  <a:pos x="17" y="1"/>
                </a:cxn>
                <a:cxn ang="0">
                  <a:pos x="22" y="0"/>
                </a:cxn>
              </a:cxnLst>
              <a:rect l="0" t="0" r="r" b="b"/>
              <a:pathLst>
                <a:path w="61" h="38">
                  <a:moveTo>
                    <a:pt x="22" y="0"/>
                  </a:moveTo>
                  <a:lnTo>
                    <a:pt x="30" y="2"/>
                  </a:lnTo>
                  <a:lnTo>
                    <a:pt x="33" y="5"/>
                  </a:lnTo>
                  <a:lnTo>
                    <a:pt x="34" y="7"/>
                  </a:lnTo>
                  <a:lnTo>
                    <a:pt x="37" y="4"/>
                  </a:lnTo>
                  <a:lnTo>
                    <a:pt x="39" y="2"/>
                  </a:lnTo>
                  <a:lnTo>
                    <a:pt x="47" y="0"/>
                  </a:lnTo>
                  <a:lnTo>
                    <a:pt x="51" y="1"/>
                  </a:lnTo>
                  <a:lnTo>
                    <a:pt x="55" y="2"/>
                  </a:lnTo>
                  <a:lnTo>
                    <a:pt x="58" y="3"/>
                  </a:lnTo>
                  <a:lnTo>
                    <a:pt x="60" y="6"/>
                  </a:lnTo>
                  <a:lnTo>
                    <a:pt x="61" y="9"/>
                  </a:lnTo>
                  <a:lnTo>
                    <a:pt x="61" y="38"/>
                  </a:lnTo>
                  <a:lnTo>
                    <a:pt x="53" y="38"/>
                  </a:lnTo>
                  <a:lnTo>
                    <a:pt x="53" y="10"/>
                  </a:lnTo>
                  <a:lnTo>
                    <a:pt x="51" y="8"/>
                  </a:lnTo>
                  <a:lnTo>
                    <a:pt x="49" y="7"/>
                  </a:lnTo>
                  <a:lnTo>
                    <a:pt x="48" y="6"/>
                  </a:lnTo>
                  <a:lnTo>
                    <a:pt x="45" y="6"/>
                  </a:lnTo>
                  <a:lnTo>
                    <a:pt x="42" y="7"/>
                  </a:lnTo>
                  <a:lnTo>
                    <a:pt x="37" y="8"/>
                  </a:lnTo>
                  <a:lnTo>
                    <a:pt x="36" y="10"/>
                  </a:lnTo>
                  <a:lnTo>
                    <a:pt x="36" y="13"/>
                  </a:lnTo>
                  <a:lnTo>
                    <a:pt x="34" y="16"/>
                  </a:lnTo>
                  <a:lnTo>
                    <a:pt x="34" y="38"/>
                  </a:lnTo>
                  <a:lnTo>
                    <a:pt x="27" y="38"/>
                  </a:lnTo>
                  <a:lnTo>
                    <a:pt x="27" y="12"/>
                  </a:lnTo>
                  <a:lnTo>
                    <a:pt x="25" y="8"/>
                  </a:lnTo>
                  <a:lnTo>
                    <a:pt x="22" y="6"/>
                  </a:lnTo>
                  <a:lnTo>
                    <a:pt x="19" y="6"/>
                  </a:lnTo>
                  <a:lnTo>
                    <a:pt x="11" y="9"/>
                  </a:lnTo>
                  <a:lnTo>
                    <a:pt x="9" y="13"/>
                  </a:lnTo>
                  <a:lnTo>
                    <a:pt x="9" y="38"/>
                  </a:lnTo>
                  <a:lnTo>
                    <a:pt x="0" y="38"/>
                  </a:lnTo>
                  <a:lnTo>
                    <a:pt x="0" y="1"/>
                  </a:lnTo>
                  <a:lnTo>
                    <a:pt x="9" y="1"/>
                  </a:lnTo>
                  <a:lnTo>
                    <a:pt x="9" y="7"/>
                  </a:lnTo>
                  <a:lnTo>
                    <a:pt x="11" y="4"/>
                  </a:lnTo>
                  <a:lnTo>
                    <a:pt x="14" y="2"/>
                  </a:lnTo>
                  <a:lnTo>
                    <a:pt x="17"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43"/>
            <p:cNvSpPr>
              <a:spLocks/>
            </p:cNvSpPr>
            <p:nvPr/>
          </p:nvSpPr>
          <p:spPr bwMode="auto">
            <a:xfrm>
              <a:off x="2525" y="3814"/>
              <a:ext cx="19" cy="64"/>
            </a:xfrm>
            <a:custGeom>
              <a:avLst/>
              <a:gdLst/>
              <a:ahLst/>
              <a:cxnLst>
                <a:cxn ang="0">
                  <a:pos x="0" y="0"/>
                </a:cxn>
                <a:cxn ang="0">
                  <a:pos x="5" y="0"/>
                </a:cxn>
                <a:cxn ang="0">
                  <a:pos x="12" y="8"/>
                </a:cxn>
                <a:cxn ang="0">
                  <a:pos x="17" y="16"/>
                </a:cxn>
                <a:cxn ang="0">
                  <a:pos x="19" y="24"/>
                </a:cxn>
                <a:cxn ang="0">
                  <a:pos x="19" y="31"/>
                </a:cxn>
                <a:cxn ang="0">
                  <a:pos x="18" y="40"/>
                </a:cxn>
                <a:cxn ang="0">
                  <a:pos x="15" y="48"/>
                </a:cxn>
                <a:cxn ang="0">
                  <a:pos x="13" y="55"/>
                </a:cxn>
                <a:cxn ang="0">
                  <a:pos x="9" y="59"/>
                </a:cxn>
                <a:cxn ang="0">
                  <a:pos x="5" y="64"/>
                </a:cxn>
                <a:cxn ang="0">
                  <a:pos x="0" y="64"/>
                </a:cxn>
                <a:cxn ang="0">
                  <a:pos x="8" y="47"/>
                </a:cxn>
                <a:cxn ang="0">
                  <a:pos x="12" y="31"/>
                </a:cxn>
                <a:cxn ang="0">
                  <a:pos x="12" y="25"/>
                </a:cxn>
                <a:cxn ang="0">
                  <a:pos x="11" y="19"/>
                </a:cxn>
                <a:cxn ang="0">
                  <a:pos x="8" y="14"/>
                </a:cxn>
                <a:cxn ang="0">
                  <a:pos x="7" y="10"/>
                </a:cxn>
                <a:cxn ang="0">
                  <a:pos x="2" y="4"/>
                </a:cxn>
                <a:cxn ang="0">
                  <a:pos x="0" y="0"/>
                </a:cxn>
              </a:cxnLst>
              <a:rect l="0" t="0" r="r" b="b"/>
              <a:pathLst>
                <a:path w="19" h="64">
                  <a:moveTo>
                    <a:pt x="0" y="0"/>
                  </a:moveTo>
                  <a:lnTo>
                    <a:pt x="5" y="0"/>
                  </a:lnTo>
                  <a:lnTo>
                    <a:pt x="12" y="8"/>
                  </a:lnTo>
                  <a:lnTo>
                    <a:pt x="17" y="16"/>
                  </a:lnTo>
                  <a:lnTo>
                    <a:pt x="19" y="24"/>
                  </a:lnTo>
                  <a:lnTo>
                    <a:pt x="19" y="31"/>
                  </a:lnTo>
                  <a:lnTo>
                    <a:pt x="18" y="40"/>
                  </a:lnTo>
                  <a:lnTo>
                    <a:pt x="15" y="48"/>
                  </a:lnTo>
                  <a:lnTo>
                    <a:pt x="13" y="55"/>
                  </a:lnTo>
                  <a:lnTo>
                    <a:pt x="9" y="59"/>
                  </a:lnTo>
                  <a:lnTo>
                    <a:pt x="5" y="64"/>
                  </a:lnTo>
                  <a:lnTo>
                    <a:pt x="0" y="64"/>
                  </a:lnTo>
                  <a:lnTo>
                    <a:pt x="8" y="47"/>
                  </a:lnTo>
                  <a:lnTo>
                    <a:pt x="12" y="31"/>
                  </a:lnTo>
                  <a:lnTo>
                    <a:pt x="12" y="25"/>
                  </a:lnTo>
                  <a:lnTo>
                    <a:pt x="11" y="19"/>
                  </a:lnTo>
                  <a:lnTo>
                    <a:pt x="8" y="14"/>
                  </a:lnTo>
                  <a:lnTo>
                    <a:pt x="7" y="10"/>
                  </a:lnTo>
                  <a:lnTo>
                    <a:pt x="2" y="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44"/>
            <p:cNvSpPr>
              <a:spLocks/>
            </p:cNvSpPr>
            <p:nvPr/>
          </p:nvSpPr>
          <p:spPr bwMode="auto">
            <a:xfrm>
              <a:off x="740" y="2400"/>
              <a:ext cx="60" cy="44"/>
            </a:xfrm>
            <a:custGeom>
              <a:avLst/>
              <a:gdLst/>
              <a:ahLst/>
              <a:cxnLst>
                <a:cxn ang="0">
                  <a:pos x="0" y="0"/>
                </a:cxn>
                <a:cxn ang="0">
                  <a:pos x="34" y="18"/>
                </a:cxn>
                <a:cxn ang="0">
                  <a:pos x="60" y="18"/>
                </a:cxn>
                <a:cxn ang="0">
                  <a:pos x="60" y="26"/>
                </a:cxn>
                <a:cxn ang="0">
                  <a:pos x="34" y="26"/>
                </a:cxn>
                <a:cxn ang="0">
                  <a:pos x="0" y="44"/>
                </a:cxn>
                <a:cxn ang="0">
                  <a:pos x="0" y="36"/>
                </a:cxn>
                <a:cxn ang="0">
                  <a:pos x="18" y="27"/>
                </a:cxn>
                <a:cxn ang="0">
                  <a:pos x="23" y="24"/>
                </a:cxn>
                <a:cxn ang="0">
                  <a:pos x="27" y="22"/>
                </a:cxn>
                <a:cxn ang="0">
                  <a:pos x="25" y="21"/>
                </a:cxn>
                <a:cxn ang="0">
                  <a:pos x="17" y="17"/>
                </a:cxn>
                <a:cxn ang="0">
                  <a:pos x="0" y="7"/>
                </a:cxn>
                <a:cxn ang="0">
                  <a:pos x="0" y="0"/>
                </a:cxn>
              </a:cxnLst>
              <a:rect l="0" t="0" r="r" b="b"/>
              <a:pathLst>
                <a:path w="60" h="44">
                  <a:moveTo>
                    <a:pt x="0" y="0"/>
                  </a:moveTo>
                  <a:lnTo>
                    <a:pt x="34" y="18"/>
                  </a:lnTo>
                  <a:lnTo>
                    <a:pt x="60" y="18"/>
                  </a:lnTo>
                  <a:lnTo>
                    <a:pt x="60" y="26"/>
                  </a:lnTo>
                  <a:lnTo>
                    <a:pt x="34" y="26"/>
                  </a:lnTo>
                  <a:lnTo>
                    <a:pt x="0" y="44"/>
                  </a:lnTo>
                  <a:lnTo>
                    <a:pt x="0" y="36"/>
                  </a:lnTo>
                  <a:lnTo>
                    <a:pt x="18" y="27"/>
                  </a:lnTo>
                  <a:lnTo>
                    <a:pt x="23" y="24"/>
                  </a:lnTo>
                  <a:lnTo>
                    <a:pt x="27" y="22"/>
                  </a:lnTo>
                  <a:lnTo>
                    <a:pt x="25" y="21"/>
                  </a:lnTo>
                  <a:lnTo>
                    <a:pt x="17" y="17"/>
                  </a:lnTo>
                  <a:lnTo>
                    <a:pt x="0" y="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45"/>
            <p:cNvSpPr>
              <a:spLocks/>
            </p:cNvSpPr>
            <p:nvPr/>
          </p:nvSpPr>
          <p:spPr bwMode="auto">
            <a:xfrm>
              <a:off x="740" y="2359"/>
              <a:ext cx="77" cy="16"/>
            </a:xfrm>
            <a:custGeom>
              <a:avLst/>
              <a:gdLst/>
              <a:ahLst/>
              <a:cxnLst>
                <a:cxn ang="0">
                  <a:pos x="0" y="0"/>
                </a:cxn>
                <a:cxn ang="0">
                  <a:pos x="5" y="2"/>
                </a:cxn>
                <a:cxn ang="0">
                  <a:pos x="9" y="4"/>
                </a:cxn>
                <a:cxn ang="0">
                  <a:pos x="23" y="8"/>
                </a:cxn>
                <a:cxn ang="0">
                  <a:pos x="33" y="10"/>
                </a:cxn>
                <a:cxn ang="0">
                  <a:pos x="38" y="10"/>
                </a:cxn>
                <a:cxn ang="0">
                  <a:pos x="57" y="7"/>
                </a:cxn>
                <a:cxn ang="0">
                  <a:pos x="77" y="0"/>
                </a:cxn>
                <a:cxn ang="0">
                  <a:pos x="77" y="4"/>
                </a:cxn>
                <a:cxn ang="0">
                  <a:pos x="71" y="7"/>
                </a:cxn>
                <a:cxn ang="0">
                  <a:pos x="66" y="10"/>
                </a:cxn>
                <a:cxn ang="0">
                  <a:pos x="59" y="13"/>
                </a:cxn>
                <a:cxn ang="0">
                  <a:pos x="49" y="15"/>
                </a:cxn>
                <a:cxn ang="0">
                  <a:pos x="38" y="16"/>
                </a:cxn>
                <a:cxn ang="0">
                  <a:pos x="32" y="16"/>
                </a:cxn>
                <a:cxn ang="0">
                  <a:pos x="26" y="15"/>
                </a:cxn>
                <a:cxn ang="0">
                  <a:pos x="20" y="13"/>
                </a:cxn>
                <a:cxn ang="0">
                  <a:pos x="10" y="9"/>
                </a:cxn>
                <a:cxn ang="0">
                  <a:pos x="0" y="4"/>
                </a:cxn>
                <a:cxn ang="0">
                  <a:pos x="0" y="0"/>
                </a:cxn>
              </a:cxnLst>
              <a:rect l="0" t="0" r="r" b="b"/>
              <a:pathLst>
                <a:path w="77" h="16">
                  <a:moveTo>
                    <a:pt x="0" y="0"/>
                  </a:moveTo>
                  <a:lnTo>
                    <a:pt x="5" y="2"/>
                  </a:lnTo>
                  <a:lnTo>
                    <a:pt x="9" y="4"/>
                  </a:lnTo>
                  <a:lnTo>
                    <a:pt x="23" y="8"/>
                  </a:lnTo>
                  <a:lnTo>
                    <a:pt x="33" y="10"/>
                  </a:lnTo>
                  <a:lnTo>
                    <a:pt x="38" y="10"/>
                  </a:lnTo>
                  <a:lnTo>
                    <a:pt x="57" y="7"/>
                  </a:lnTo>
                  <a:lnTo>
                    <a:pt x="77" y="0"/>
                  </a:lnTo>
                  <a:lnTo>
                    <a:pt x="77" y="4"/>
                  </a:lnTo>
                  <a:lnTo>
                    <a:pt x="71" y="7"/>
                  </a:lnTo>
                  <a:lnTo>
                    <a:pt x="66" y="10"/>
                  </a:lnTo>
                  <a:lnTo>
                    <a:pt x="59" y="13"/>
                  </a:lnTo>
                  <a:lnTo>
                    <a:pt x="49" y="15"/>
                  </a:lnTo>
                  <a:lnTo>
                    <a:pt x="38" y="16"/>
                  </a:lnTo>
                  <a:lnTo>
                    <a:pt x="32" y="16"/>
                  </a:lnTo>
                  <a:lnTo>
                    <a:pt x="26" y="15"/>
                  </a:lnTo>
                  <a:lnTo>
                    <a:pt x="20" y="13"/>
                  </a:lnTo>
                  <a:lnTo>
                    <a:pt x="10" y="9"/>
                  </a:lnTo>
                  <a:lnTo>
                    <a:pt x="0" y="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46"/>
            <p:cNvSpPr>
              <a:spLocks/>
            </p:cNvSpPr>
            <p:nvPr/>
          </p:nvSpPr>
          <p:spPr bwMode="auto">
            <a:xfrm>
              <a:off x="755" y="2303"/>
              <a:ext cx="45" cy="49"/>
            </a:xfrm>
            <a:custGeom>
              <a:avLst/>
              <a:gdLst/>
              <a:ahLst/>
              <a:cxnLst>
                <a:cxn ang="0">
                  <a:pos x="11" y="0"/>
                </a:cxn>
                <a:cxn ang="0">
                  <a:pos x="45" y="0"/>
                </a:cxn>
                <a:cxn ang="0">
                  <a:pos x="45" y="6"/>
                </a:cxn>
                <a:cxn ang="0">
                  <a:pos x="16" y="6"/>
                </a:cxn>
                <a:cxn ang="0">
                  <a:pos x="13" y="7"/>
                </a:cxn>
                <a:cxn ang="0">
                  <a:pos x="11" y="7"/>
                </a:cxn>
                <a:cxn ang="0">
                  <a:pos x="8" y="9"/>
                </a:cxn>
                <a:cxn ang="0">
                  <a:pos x="7" y="11"/>
                </a:cxn>
                <a:cxn ang="0">
                  <a:pos x="7" y="13"/>
                </a:cxn>
                <a:cxn ang="0">
                  <a:pos x="10" y="19"/>
                </a:cxn>
                <a:cxn ang="0">
                  <a:pos x="12" y="20"/>
                </a:cxn>
                <a:cxn ang="0">
                  <a:pos x="16" y="21"/>
                </a:cxn>
                <a:cxn ang="0">
                  <a:pos x="45" y="21"/>
                </a:cxn>
                <a:cxn ang="0">
                  <a:pos x="45" y="28"/>
                </a:cxn>
                <a:cxn ang="0">
                  <a:pos x="14" y="28"/>
                </a:cxn>
                <a:cxn ang="0">
                  <a:pos x="12" y="29"/>
                </a:cxn>
                <a:cxn ang="0">
                  <a:pos x="10" y="29"/>
                </a:cxn>
                <a:cxn ang="0">
                  <a:pos x="8" y="30"/>
                </a:cxn>
                <a:cxn ang="0">
                  <a:pos x="7" y="32"/>
                </a:cxn>
                <a:cxn ang="0">
                  <a:pos x="7" y="34"/>
                </a:cxn>
                <a:cxn ang="0">
                  <a:pos x="8" y="36"/>
                </a:cxn>
                <a:cxn ang="0">
                  <a:pos x="10" y="39"/>
                </a:cxn>
                <a:cxn ang="0">
                  <a:pos x="13" y="42"/>
                </a:cxn>
                <a:cxn ang="0">
                  <a:pos x="16" y="43"/>
                </a:cxn>
                <a:cxn ang="0">
                  <a:pos x="45" y="43"/>
                </a:cxn>
                <a:cxn ang="0">
                  <a:pos x="45" y="49"/>
                </a:cxn>
                <a:cxn ang="0">
                  <a:pos x="1" y="49"/>
                </a:cxn>
                <a:cxn ang="0">
                  <a:pos x="1" y="43"/>
                </a:cxn>
                <a:cxn ang="0">
                  <a:pos x="8" y="43"/>
                </a:cxn>
                <a:cxn ang="0">
                  <a:pos x="5" y="41"/>
                </a:cxn>
                <a:cxn ang="0">
                  <a:pos x="2" y="39"/>
                </a:cxn>
                <a:cxn ang="0">
                  <a:pos x="1" y="35"/>
                </a:cxn>
                <a:cxn ang="0">
                  <a:pos x="0" y="32"/>
                </a:cxn>
                <a:cxn ang="0">
                  <a:pos x="2" y="26"/>
                </a:cxn>
                <a:cxn ang="0">
                  <a:pos x="3" y="24"/>
                </a:cxn>
                <a:cxn ang="0">
                  <a:pos x="8" y="22"/>
                </a:cxn>
                <a:cxn ang="0">
                  <a:pos x="5" y="20"/>
                </a:cxn>
                <a:cxn ang="0">
                  <a:pos x="2" y="17"/>
                </a:cxn>
                <a:cxn ang="0">
                  <a:pos x="0" y="11"/>
                </a:cxn>
                <a:cxn ang="0">
                  <a:pos x="2" y="5"/>
                </a:cxn>
                <a:cxn ang="0">
                  <a:pos x="3" y="3"/>
                </a:cxn>
                <a:cxn ang="0">
                  <a:pos x="7" y="1"/>
                </a:cxn>
                <a:cxn ang="0">
                  <a:pos x="11" y="0"/>
                </a:cxn>
              </a:cxnLst>
              <a:rect l="0" t="0" r="r" b="b"/>
              <a:pathLst>
                <a:path w="45" h="49">
                  <a:moveTo>
                    <a:pt x="11" y="0"/>
                  </a:moveTo>
                  <a:lnTo>
                    <a:pt x="45" y="0"/>
                  </a:lnTo>
                  <a:lnTo>
                    <a:pt x="45" y="6"/>
                  </a:lnTo>
                  <a:lnTo>
                    <a:pt x="16" y="6"/>
                  </a:lnTo>
                  <a:lnTo>
                    <a:pt x="13" y="7"/>
                  </a:lnTo>
                  <a:lnTo>
                    <a:pt x="11" y="7"/>
                  </a:lnTo>
                  <a:lnTo>
                    <a:pt x="8" y="9"/>
                  </a:lnTo>
                  <a:lnTo>
                    <a:pt x="7" y="11"/>
                  </a:lnTo>
                  <a:lnTo>
                    <a:pt x="7" y="13"/>
                  </a:lnTo>
                  <a:lnTo>
                    <a:pt x="10" y="19"/>
                  </a:lnTo>
                  <a:lnTo>
                    <a:pt x="12" y="20"/>
                  </a:lnTo>
                  <a:lnTo>
                    <a:pt x="16" y="21"/>
                  </a:lnTo>
                  <a:lnTo>
                    <a:pt x="45" y="21"/>
                  </a:lnTo>
                  <a:lnTo>
                    <a:pt x="45" y="28"/>
                  </a:lnTo>
                  <a:lnTo>
                    <a:pt x="14" y="28"/>
                  </a:lnTo>
                  <a:lnTo>
                    <a:pt x="12" y="29"/>
                  </a:lnTo>
                  <a:lnTo>
                    <a:pt x="10" y="29"/>
                  </a:lnTo>
                  <a:lnTo>
                    <a:pt x="8" y="30"/>
                  </a:lnTo>
                  <a:lnTo>
                    <a:pt x="7" y="32"/>
                  </a:lnTo>
                  <a:lnTo>
                    <a:pt x="7" y="34"/>
                  </a:lnTo>
                  <a:lnTo>
                    <a:pt x="8" y="36"/>
                  </a:lnTo>
                  <a:lnTo>
                    <a:pt x="10" y="39"/>
                  </a:lnTo>
                  <a:lnTo>
                    <a:pt x="13" y="42"/>
                  </a:lnTo>
                  <a:lnTo>
                    <a:pt x="16" y="43"/>
                  </a:lnTo>
                  <a:lnTo>
                    <a:pt x="45" y="43"/>
                  </a:lnTo>
                  <a:lnTo>
                    <a:pt x="45" y="49"/>
                  </a:lnTo>
                  <a:lnTo>
                    <a:pt x="1" y="49"/>
                  </a:lnTo>
                  <a:lnTo>
                    <a:pt x="1" y="43"/>
                  </a:lnTo>
                  <a:lnTo>
                    <a:pt x="8" y="43"/>
                  </a:lnTo>
                  <a:lnTo>
                    <a:pt x="5" y="41"/>
                  </a:lnTo>
                  <a:lnTo>
                    <a:pt x="2" y="39"/>
                  </a:lnTo>
                  <a:lnTo>
                    <a:pt x="1" y="35"/>
                  </a:lnTo>
                  <a:lnTo>
                    <a:pt x="0" y="32"/>
                  </a:lnTo>
                  <a:lnTo>
                    <a:pt x="2" y="26"/>
                  </a:lnTo>
                  <a:lnTo>
                    <a:pt x="3" y="24"/>
                  </a:lnTo>
                  <a:lnTo>
                    <a:pt x="8" y="22"/>
                  </a:lnTo>
                  <a:lnTo>
                    <a:pt x="5" y="20"/>
                  </a:lnTo>
                  <a:lnTo>
                    <a:pt x="2" y="17"/>
                  </a:lnTo>
                  <a:lnTo>
                    <a:pt x="0" y="11"/>
                  </a:lnTo>
                  <a:lnTo>
                    <a:pt x="2" y="5"/>
                  </a:lnTo>
                  <a:lnTo>
                    <a:pt x="3" y="3"/>
                  </a:lnTo>
                  <a:lnTo>
                    <a:pt x="7" y="1"/>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47"/>
            <p:cNvSpPr>
              <a:spLocks/>
            </p:cNvSpPr>
            <p:nvPr/>
          </p:nvSpPr>
          <p:spPr bwMode="auto">
            <a:xfrm>
              <a:off x="740" y="2278"/>
              <a:ext cx="77" cy="18"/>
            </a:xfrm>
            <a:custGeom>
              <a:avLst/>
              <a:gdLst/>
              <a:ahLst/>
              <a:cxnLst>
                <a:cxn ang="0">
                  <a:pos x="38" y="0"/>
                </a:cxn>
                <a:cxn ang="0">
                  <a:pos x="59" y="4"/>
                </a:cxn>
                <a:cxn ang="0">
                  <a:pos x="66" y="6"/>
                </a:cxn>
                <a:cxn ang="0">
                  <a:pos x="71" y="9"/>
                </a:cxn>
                <a:cxn ang="0">
                  <a:pos x="77" y="13"/>
                </a:cxn>
                <a:cxn ang="0">
                  <a:pos x="77" y="18"/>
                </a:cxn>
                <a:cxn ang="0">
                  <a:pos x="57" y="9"/>
                </a:cxn>
                <a:cxn ang="0">
                  <a:pos x="38" y="7"/>
                </a:cxn>
                <a:cxn ang="0">
                  <a:pos x="28" y="7"/>
                </a:cxn>
                <a:cxn ang="0">
                  <a:pos x="23" y="8"/>
                </a:cxn>
                <a:cxn ang="0">
                  <a:pos x="12" y="11"/>
                </a:cxn>
                <a:cxn ang="0">
                  <a:pos x="9" y="14"/>
                </a:cxn>
                <a:cxn ang="0">
                  <a:pos x="5" y="15"/>
                </a:cxn>
                <a:cxn ang="0">
                  <a:pos x="0" y="18"/>
                </a:cxn>
                <a:cxn ang="0">
                  <a:pos x="0" y="13"/>
                </a:cxn>
                <a:cxn ang="0">
                  <a:pos x="10" y="7"/>
                </a:cxn>
                <a:cxn ang="0">
                  <a:pos x="20" y="3"/>
                </a:cxn>
                <a:cxn ang="0">
                  <a:pos x="26" y="1"/>
                </a:cxn>
                <a:cxn ang="0">
                  <a:pos x="32" y="1"/>
                </a:cxn>
                <a:cxn ang="0">
                  <a:pos x="38" y="0"/>
                </a:cxn>
              </a:cxnLst>
              <a:rect l="0" t="0" r="r" b="b"/>
              <a:pathLst>
                <a:path w="77" h="18">
                  <a:moveTo>
                    <a:pt x="38" y="0"/>
                  </a:moveTo>
                  <a:lnTo>
                    <a:pt x="59" y="4"/>
                  </a:lnTo>
                  <a:lnTo>
                    <a:pt x="66" y="6"/>
                  </a:lnTo>
                  <a:lnTo>
                    <a:pt x="71" y="9"/>
                  </a:lnTo>
                  <a:lnTo>
                    <a:pt x="77" y="13"/>
                  </a:lnTo>
                  <a:lnTo>
                    <a:pt x="77" y="18"/>
                  </a:lnTo>
                  <a:lnTo>
                    <a:pt x="57" y="9"/>
                  </a:lnTo>
                  <a:lnTo>
                    <a:pt x="38" y="7"/>
                  </a:lnTo>
                  <a:lnTo>
                    <a:pt x="28" y="7"/>
                  </a:lnTo>
                  <a:lnTo>
                    <a:pt x="23" y="8"/>
                  </a:lnTo>
                  <a:lnTo>
                    <a:pt x="12" y="11"/>
                  </a:lnTo>
                  <a:lnTo>
                    <a:pt x="9" y="14"/>
                  </a:lnTo>
                  <a:lnTo>
                    <a:pt x="5" y="15"/>
                  </a:lnTo>
                  <a:lnTo>
                    <a:pt x="0" y="18"/>
                  </a:lnTo>
                  <a:lnTo>
                    <a:pt x="0" y="13"/>
                  </a:lnTo>
                  <a:lnTo>
                    <a:pt x="10" y="7"/>
                  </a:lnTo>
                  <a:lnTo>
                    <a:pt x="20" y="3"/>
                  </a:lnTo>
                  <a:lnTo>
                    <a:pt x="26" y="1"/>
                  </a:lnTo>
                  <a:lnTo>
                    <a:pt x="32" y="1"/>
                  </a:lnTo>
                  <a:lnTo>
                    <a:pt x="3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248"/>
            <p:cNvSpPr>
              <a:spLocks noChangeArrowheads="1"/>
            </p:cNvSpPr>
            <p:nvPr/>
          </p:nvSpPr>
          <p:spPr bwMode="auto">
            <a:xfrm>
              <a:off x="3950" y="1022"/>
              <a:ext cx="168" cy="2676"/>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49"/>
            <p:cNvSpPr>
              <a:spLocks noEditPoints="1"/>
            </p:cNvSpPr>
            <p:nvPr/>
          </p:nvSpPr>
          <p:spPr bwMode="auto">
            <a:xfrm>
              <a:off x="3949" y="1021"/>
              <a:ext cx="172" cy="2679"/>
            </a:xfrm>
            <a:custGeom>
              <a:avLst/>
              <a:gdLst/>
              <a:ahLst/>
              <a:cxnLst>
                <a:cxn ang="0">
                  <a:pos x="4" y="3"/>
                </a:cxn>
                <a:cxn ang="0">
                  <a:pos x="4" y="2676"/>
                </a:cxn>
                <a:cxn ang="0">
                  <a:pos x="168" y="2676"/>
                </a:cxn>
                <a:cxn ang="0">
                  <a:pos x="168" y="3"/>
                </a:cxn>
                <a:cxn ang="0">
                  <a:pos x="4" y="3"/>
                </a:cxn>
                <a:cxn ang="0">
                  <a:pos x="1" y="0"/>
                </a:cxn>
                <a:cxn ang="0">
                  <a:pos x="169" y="0"/>
                </a:cxn>
                <a:cxn ang="0">
                  <a:pos x="170" y="1"/>
                </a:cxn>
                <a:cxn ang="0">
                  <a:pos x="172" y="1"/>
                </a:cxn>
                <a:cxn ang="0">
                  <a:pos x="172" y="2677"/>
                </a:cxn>
                <a:cxn ang="0">
                  <a:pos x="170" y="2677"/>
                </a:cxn>
                <a:cxn ang="0">
                  <a:pos x="169" y="2678"/>
                </a:cxn>
                <a:cxn ang="0">
                  <a:pos x="169" y="2679"/>
                </a:cxn>
                <a:cxn ang="0">
                  <a:pos x="3" y="2679"/>
                </a:cxn>
                <a:cxn ang="0">
                  <a:pos x="3" y="2677"/>
                </a:cxn>
                <a:cxn ang="0">
                  <a:pos x="0" y="2677"/>
                </a:cxn>
                <a:cxn ang="0">
                  <a:pos x="0" y="1"/>
                </a:cxn>
                <a:cxn ang="0">
                  <a:pos x="1" y="0"/>
                </a:cxn>
              </a:cxnLst>
              <a:rect l="0" t="0" r="r" b="b"/>
              <a:pathLst>
                <a:path w="172" h="2679">
                  <a:moveTo>
                    <a:pt x="4" y="3"/>
                  </a:moveTo>
                  <a:lnTo>
                    <a:pt x="4" y="2676"/>
                  </a:lnTo>
                  <a:lnTo>
                    <a:pt x="168" y="2676"/>
                  </a:lnTo>
                  <a:lnTo>
                    <a:pt x="168" y="3"/>
                  </a:lnTo>
                  <a:lnTo>
                    <a:pt x="4" y="3"/>
                  </a:lnTo>
                  <a:close/>
                  <a:moveTo>
                    <a:pt x="1" y="0"/>
                  </a:moveTo>
                  <a:lnTo>
                    <a:pt x="169" y="0"/>
                  </a:lnTo>
                  <a:lnTo>
                    <a:pt x="170" y="1"/>
                  </a:lnTo>
                  <a:lnTo>
                    <a:pt x="172" y="1"/>
                  </a:lnTo>
                  <a:lnTo>
                    <a:pt x="172" y="2677"/>
                  </a:lnTo>
                  <a:lnTo>
                    <a:pt x="170" y="2677"/>
                  </a:lnTo>
                  <a:lnTo>
                    <a:pt x="169" y="2678"/>
                  </a:lnTo>
                  <a:lnTo>
                    <a:pt x="169" y="2679"/>
                  </a:lnTo>
                  <a:lnTo>
                    <a:pt x="3" y="2679"/>
                  </a:lnTo>
                  <a:lnTo>
                    <a:pt x="3" y="2677"/>
                  </a:lnTo>
                  <a:lnTo>
                    <a:pt x="0" y="2677"/>
                  </a:lnTo>
                  <a:lnTo>
                    <a:pt x="0" y="1"/>
                  </a:lnTo>
                  <a:lnTo>
                    <a:pt x="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3" name="Picture 250"/>
            <p:cNvPicPr>
              <a:picLocks noChangeAspect="1" noChangeArrowheads="1"/>
            </p:cNvPicPr>
            <p:nvPr/>
          </p:nvPicPr>
          <p:blipFill>
            <a:blip r:embed="rId3"/>
            <a:srcRect/>
            <a:stretch>
              <a:fillRect/>
            </a:stretch>
          </p:blipFill>
          <p:spPr bwMode="auto">
            <a:xfrm>
              <a:off x="3950" y="1023"/>
              <a:ext cx="168" cy="2675"/>
            </a:xfrm>
            <a:prstGeom prst="rect">
              <a:avLst/>
            </a:prstGeom>
            <a:noFill/>
            <a:ln w="9525">
              <a:noFill/>
              <a:miter lim="800000"/>
              <a:headEnd/>
              <a:tailEnd/>
            </a:ln>
          </p:spPr>
        </p:pic>
        <p:sp>
          <p:nvSpPr>
            <p:cNvPr id="104" name="Rectangle 251"/>
            <p:cNvSpPr>
              <a:spLocks noChangeArrowheads="1"/>
            </p:cNvSpPr>
            <p:nvPr/>
          </p:nvSpPr>
          <p:spPr bwMode="auto">
            <a:xfrm>
              <a:off x="3950" y="1023"/>
              <a:ext cx="168" cy="26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5" name="Picture 252"/>
            <p:cNvPicPr>
              <a:picLocks noChangeAspect="1" noChangeArrowheads="1"/>
            </p:cNvPicPr>
            <p:nvPr/>
          </p:nvPicPr>
          <p:blipFill>
            <a:blip r:embed="rId3"/>
            <a:srcRect/>
            <a:stretch>
              <a:fillRect/>
            </a:stretch>
          </p:blipFill>
          <p:spPr bwMode="auto">
            <a:xfrm>
              <a:off x="3950" y="1023"/>
              <a:ext cx="168" cy="2675"/>
            </a:xfrm>
            <a:prstGeom prst="rect">
              <a:avLst/>
            </a:prstGeom>
            <a:noFill/>
            <a:ln w="9525">
              <a:noFill/>
              <a:miter lim="800000"/>
              <a:headEnd/>
              <a:tailEnd/>
            </a:ln>
          </p:spPr>
        </p:pic>
        <p:sp>
          <p:nvSpPr>
            <p:cNvPr id="106" name="Rectangle 253"/>
            <p:cNvSpPr>
              <a:spLocks noChangeArrowheads="1"/>
            </p:cNvSpPr>
            <p:nvPr/>
          </p:nvSpPr>
          <p:spPr bwMode="auto">
            <a:xfrm>
              <a:off x="3950" y="3697"/>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254"/>
            <p:cNvSpPr>
              <a:spLocks noChangeArrowheads="1"/>
            </p:cNvSpPr>
            <p:nvPr/>
          </p:nvSpPr>
          <p:spPr bwMode="auto">
            <a:xfrm>
              <a:off x="3950" y="1021"/>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255"/>
            <p:cNvSpPr>
              <a:spLocks noChangeArrowheads="1"/>
            </p:cNvSpPr>
            <p:nvPr/>
          </p:nvSpPr>
          <p:spPr bwMode="auto">
            <a:xfrm>
              <a:off x="3949"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256"/>
            <p:cNvSpPr>
              <a:spLocks noChangeArrowheads="1"/>
            </p:cNvSpPr>
            <p:nvPr/>
          </p:nvSpPr>
          <p:spPr bwMode="auto">
            <a:xfrm>
              <a:off x="4117"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Rectangle 257"/>
            <p:cNvSpPr>
              <a:spLocks noChangeArrowheads="1"/>
            </p:cNvSpPr>
            <p:nvPr/>
          </p:nvSpPr>
          <p:spPr bwMode="auto">
            <a:xfrm>
              <a:off x="3950" y="3697"/>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Rectangle 258"/>
            <p:cNvSpPr>
              <a:spLocks noChangeArrowheads="1"/>
            </p:cNvSpPr>
            <p:nvPr/>
          </p:nvSpPr>
          <p:spPr bwMode="auto">
            <a:xfrm>
              <a:off x="4117"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Rectangle 259"/>
            <p:cNvSpPr>
              <a:spLocks noChangeArrowheads="1"/>
            </p:cNvSpPr>
            <p:nvPr/>
          </p:nvSpPr>
          <p:spPr bwMode="auto">
            <a:xfrm>
              <a:off x="4085" y="3697"/>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260"/>
            <p:cNvSpPr>
              <a:spLocks noChangeArrowheads="1"/>
            </p:cNvSpPr>
            <p:nvPr/>
          </p:nvSpPr>
          <p:spPr bwMode="auto">
            <a:xfrm>
              <a:off x="3950" y="3697"/>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261"/>
            <p:cNvSpPr>
              <a:spLocks noChangeArrowheads="1"/>
            </p:cNvSpPr>
            <p:nvPr/>
          </p:nvSpPr>
          <p:spPr bwMode="auto">
            <a:xfrm>
              <a:off x="4144" y="3702"/>
              <a:ext cx="23" cy="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62"/>
            <p:cNvSpPr>
              <a:spLocks/>
            </p:cNvSpPr>
            <p:nvPr/>
          </p:nvSpPr>
          <p:spPr bwMode="auto">
            <a:xfrm>
              <a:off x="4173" y="3674"/>
              <a:ext cx="39" cy="50"/>
            </a:xfrm>
            <a:custGeom>
              <a:avLst/>
              <a:gdLst/>
              <a:ahLst/>
              <a:cxnLst>
                <a:cxn ang="0">
                  <a:pos x="7" y="0"/>
                </a:cxn>
                <a:cxn ang="0">
                  <a:pos x="35" y="0"/>
                </a:cxn>
                <a:cxn ang="0">
                  <a:pos x="35" y="7"/>
                </a:cxn>
                <a:cxn ang="0">
                  <a:pos x="13" y="7"/>
                </a:cxn>
                <a:cxn ang="0">
                  <a:pos x="10" y="20"/>
                </a:cxn>
                <a:cxn ang="0">
                  <a:pos x="13" y="18"/>
                </a:cxn>
                <a:cxn ang="0">
                  <a:pos x="21" y="16"/>
                </a:cxn>
                <a:cxn ang="0">
                  <a:pos x="30" y="18"/>
                </a:cxn>
                <a:cxn ang="0">
                  <a:pos x="34" y="20"/>
                </a:cxn>
                <a:cxn ang="0">
                  <a:pos x="39" y="28"/>
                </a:cxn>
                <a:cxn ang="0">
                  <a:pos x="39" y="36"/>
                </a:cxn>
                <a:cxn ang="0">
                  <a:pos x="34" y="44"/>
                </a:cxn>
                <a:cxn ang="0">
                  <a:pos x="29" y="47"/>
                </a:cxn>
                <a:cxn ang="0">
                  <a:pos x="24" y="49"/>
                </a:cxn>
                <a:cxn ang="0">
                  <a:pos x="19" y="50"/>
                </a:cxn>
                <a:cxn ang="0">
                  <a:pos x="10" y="48"/>
                </a:cxn>
                <a:cxn ang="0">
                  <a:pos x="6" y="46"/>
                </a:cxn>
                <a:cxn ang="0">
                  <a:pos x="2" y="43"/>
                </a:cxn>
                <a:cxn ang="0">
                  <a:pos x="1" y="40"/>
                </a:cxn>
                <a:cxn ang="0">
                  <a:pos x="0" y="36"/>
                </a:cxn>
                <a:cxn ang="0">
                  <a:pos x="7" y="35"/>
                </a:cxn>
                <a:cxn ang="0">
                  <a:pos x="8" y="38"/>
                </a:cxn>
                <a:cxn ang="0">
                  <a:pos x="11" y="42"/>
                </a:cxn>
                <a:cxn ang="0">
                  <a:pos x="16" y="44"/>
                </a:cxn>
                <a:cxn ang="0">
                  <a:pos x="22" y="44"/>
                </a:cxn>
                <a:cxn ang="0">
                  <a:pos x="25" y="43"/>
                </a:cxn>
                <a:cxn ang="0">
                  <a:pos x="28" y="41"/>
                </a:cxn>
                <a:cxn ang="0">
                  <a:pos x="29" y="39"/>
                </a:cxn>
                <a:cxn ang="0">
                  <a:pos x="32" y="33"/>
                </a:cxn>
                <a:cxn ang="0">
                  <a:pos x="30" y="30"/>
                </a:cxn>
                <a:cxn ang="0">
                  <a:pos x="30" y="27"/>
                </a:cxn>
                <a:cxn ang="0">
                  <a:pos x="25" y="23"/>
                </a:cxn>
                <a:cxn ang="0">
                  <a:pos x="23" y="22"/>
                </a:cxn>
                <a:cxn ang="0">
                  <a:pos x="17" y="22"/>
                </a:cxn>
                <a:cxn ang="0">
                  <a:pos x="15" y="23"/>
                </a:cxn>
                <a:cxn ang="0">
                  <a:pos x="13" y="23"/>
                </a:cxn>
                <a:cxn ang="0">
                  <a:pos x="11" y="24"/>
                </a:cxn>
                <a:cxn ang="0">
                  <a:pos x="8" y="26"/>
                </a:cxn>
                <a:cxn ang="0">
                  <a:pos x="0" y="25"/>
                </a:cxn>
                <a:cxn ang="0">
                  <a:pos x="7" y="0"/>
                </a:cxn>
              </a:cxnLst>
              <a:rect l="0" t="0" r="r" b="b"/>
              <a:pathLst>
                <a:path w="39" h="50">
                  <a:moveTo>
                    <a:pt x="7" y="0"/>
                  </a:moveTo>
                  <a:lnTo>
                    <a:pt x="35" y="0"/>
                  </a:lnTo>
                  <a:lnTo>
                    <a:pt x="35" y="7"/>
                  </a:lnTo>
                  <a:lnTo>
                    <a:pt x="13" y="7"/>
                  </a:lnTo>
                  <a:lnTo>
                    <a:pt x="10" y="20"/>
                  </a:lnTo>
                  <a:lnTo>
                    <a:pt x="13" y="18"/>
                  </a:lnTo>
                  <a:lnTo>
                    <a:pt x="21" y="16"/>
                  </a:lnTo>
                  <a:lnTo>
                    <a:pt x="30" y="18"/>
                  </a:lnTo>
                  <a:lnTo>
                    <a:pt x="34" y="20"/>
                  </a:lnTo>
                  <a:lnTo>
                    <a:pt x="39" y="28"/>
                  </a:lnTo>
                  <a:lnTo>
                    <a:pt x="39" y="36"/>
                  </a:lnTo>
                  <a:lnTo>
                    <a:pt x="34" y="44"/>
                  </a:lnTo>
                  <a:lnTo>
                    <a:pt x="29" y="47"/>
                  </a:lnTo>
                  <a:lnTo>
                    <a:pt x="24" y="49"/>
                  </a:lnTo>
                  <a:lnTo>
                    <a:pt x="19" y="50"/>
                  </a:lnTo>
                  <a:lnTo>
                    <a:pt x="10" y="48"/>
                  </a:lnTo>
                  <a:lnTo>
                    <a:pt x="6" y="46"/>
                  </a:lnTo>
                  <a:lnTo>
                    <a:pt x="2" y="43"/>
                  </a:lnTo>
                  <a:lnTo>
                    <a:pt x="1" y="40"/>
                  </a:lnTo>
                  <a:lnTo>
                    <a:pt x="0" y="36"/>
                  </a:lnTo>
                  <a:lnTo>
                    <a:pt x="7" y="35"/>
                  </a:lnTo>
                  <a:lnTo>
                    <a:pt x="8" y="38"/>
                  </a:lnTo>
                  <a:lnTo>
                    <a:pt x="11" y="42"/>
                  </a:lnTo>
                  <a:lnTo>
                    <a:pt x="16" y="44"/>
                  </a:lnTo>
                  <a:lnTo>
                    <a:pt x="22" y="44"/>
                  </a:lnTo>
                  <a:lnTo>
                    <a:pt x="25" y="43"/>
                  </a:lnTo>
                  <a:lnTo>
                    <a:pt x="28" y="41"/>
                  </a:lnTo>
                  <a:lnTo>
                    <a:pt x="29" y="39"/>
                  </a:lnTo>
                  <a:lnTo>
                    <a:pt x="32" y="33"/>
                  </a:lnTo>
                  <a:lnTo>
                    <a:pt x="30" y="30"/>
                  </a:lnTo>
                  <a:lnTo>
                    <a:pt x="30" y="27"/>
                  </a:lnTo>
                  <a:lnTo>
                    <a:pt x="25" y="23"/>
                  </a:lnTo>
                  <a:lnTo>
                    <a:pt x="23" y="22"/>
                  </a:lnTo>
                  <a:lnTo>
                    <a:pt x="17" y="22"/>
                  </a:lnTo>
                  <a:lnTo>
                    <a:pt x="15" y="23"/>
                  </a:lnTo>
                  <a:lnTo>
                    <a:pt x="13" y="23"/>
                  </a:lnTo>
                  <a:lnTo>
                    <a:pt x="11" y="24"/>
                  </a:lnTo>
                  <a:lnTo>
                    <a:pt x="8" y="26"/>
                  </a:lnTo>
                  <a:lnTo>
                    <a:pt x="0"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Rectangle 263"/>
            <p:cNvSpPr>
              <a:spLocks noChangeArrowheads="1"/>
            </p:cNvSpPr>
            <p:nvPr/>
          </p:nvSpPr>
          <p:spPr bwMode="auto">
            <a:xfrm>
              <a:off x="4085" y="3362"/>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Rectangle 264"/>
            <p:cNvSpPr>
              <a:spLocks noChangeArrowheads="1"/>
            </p:cNvSpPr>
            <p:nvPr/>
          </p:nvSpPr>
          <p:spPr bwMode="auto">
            <a:xfrm>
              <a:off x="3950" y="3362"/>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65"/>
            <p:cNvSpPr>
              <a:spLocks noEditPoints="1"/>
            </p:cNvSpPr>
            <p:nvPr/>
          </p:nvSpPr>
          <p:spPr bwMode="auto">
            <a:xfrm>
              <a:off x="4145" y="3339"/>
              <a:ext cx="39" cy="51"/>
            </a:xfrm>
            <a:custGeom>
              <a:avLst/>
              <a:gdLst/>
              <a:ahLst/>
              <a:cxnLst>
                <a:cxn ang="0">
                  <a:pos x="19" y="5"/>
                </a:cxn>
                <a:cxn ang="0">
                  <a:pos x="16" y="6"/>
                </a:cxn>
                <a:cxn ang="0">
                  <a:pos x="13" y="7"/>
                </a:cxn>
                <a:cxn ang="0">
                  <a:pos x="11" y="9"/>
                </a:cxn>
                <a:cxn ang="0">
                  <a:pos x="8" y="15"/>
                </a:cxn>
                <a:cxn ang="0">
                  <a:pos x="7" y="19"/>
                </a:cxn>
                <a:cxn ang="0">
                  <a:pos x="7" y="30"/>
                </a:cxn>
                <a:cxn ang="0">
                  <a:pos x="10" y="38"/>
                </a:cxn>
                <a:cxn ang="0">
                  <a:pos x="11" y="41"/>
                </a:cxn>
                <a:cxn ang="0">
                  <a:pos x="13" y="43"/>
                </a:cxn>
                <a:cxn ang="0">
                  <a:pos x="17" y="45"/>
                </a:cxn>
                <a:cxn ang="0">
                  <a:pos x="23" y="45"/>
                </a:cxn>
                <a:cxn ang="0">
                  <a:pos x="28" y="41"/>
                </a:cxn>
                <a:cxn ang="0">
                  <a:pos x="29" y="38"/>
                </a:cxn>
                <a:cxn ang="0">
                  <a:pos x="32" y="30"/>
                </a:cxn>
                <a:cxn ang="0">
                  <a:pos x="32" y="25"/>
                </a:cxn>
                <a:cxn ang="0">
                  <a:pos x="30" y="15"/>
                </a:cxn>
                <a:cxn ang="0">
                  <a:pos x="28" y="9"/>
                </a:cxn>
                <a:cxn ang="0">
                  <a:pos x="25" y="7"/>
                </a:cxn>
                <a:cxn ang="0">
                  <a:pos x="22" y="6"/>
                </a:cxn>
                <a:cxn ang="0">
                  <a:pos x="19" y="5"/>
                </a:cxn>
                <a:cxn ang="0">
                  <a:pos x="15" y="0"/>
                </a:cxn>
                <a:cxn ang="0">
                  <a:pos x="25" y="0"/>
                </a:cxn>
                <a:cxn ang="0">
                  <a:pos x="30" y="2"/>
                </a:cxn>
                <a:cxn ang="0">
                  <a:pos x="33" y="4"/>
                </a:cxn>
                <a:cxn ang="0">
                  <a:pos x="34" y="6"/>
                </a:cxn>
                <a:cxn ang="0">
                  <a:pos x="36" y="9"/>
                </a:cxn>
                <a:cxn ang="0">
                  <a:pos x="38" y="13"/>
                </a:cxn>
                <a:cxn ang="0">
                  <a:pos x="38" y="16"/>
                </a:cxn>
                <a:cxn ang="0">
                  <a:pos x="39" y="20"/>
                </a:cxn>
                <a:cxn ang="0">
                  <a:pos x="39" y="30"/>
                </a:cxn>
                <a:cxn ang="0">
                  <a:pos x="38" y="35"/>
                </a:cxn>
                <a:cxn ang="0">
                  <a:pos x="38" y="39"/>
                </a:cxn>
                <a:cxn ang="0">
                  <a:pos x="33" y="46"/>
                </a:cxn>
                <a:cxn ang="0">
                  <a:pos x="28" y="50"/>
                </a:cxn>
                <a:cxn ang="0">
                  <a:pos x="24" y="50"/>
                </a:cxn>
                <a:cxn ang="0">
                  <a:pos x="19" y="51"/>
                </a:cxn>
                <a:cxn ang="0">
                  <a:pos x="10" y="49"/>
                </a:cxn>
                <a:cxn ang="0">
                  <a:pos x="6" y="46"/>
                </a:cxn>
                <a:cxn ang="0">
                  <a:pos x="1" y="37"/>
                </a:cxn>
                <a:cxn ang="0">
                  <a:pos x="0" y="25"/>
                </a:cxn>
                <a:cxn ang="0">
                  <a:pos x="0" y="19"/>
                </a:cxn>
                <a:cxn ang="0">
                  <a:pos x="1" y="14"/>
                </a:cxn>
                <a:cxn ang="0">
                  <a:pos x="2" y="10"/>
                </a:cxn>
                <a:cxn ang="0">
                  <a:pos x="4" y="7"/>
                </a:cxn>
                <a:cxn ang="0">
                  <a:pos x="6" y="4"/>
                </a:cxn>
                <a:cxn ang="0">
                  <a:pos x="8" y="2"/>
                </a:cxn>
                <a:cxn ang="0">
                  <a:pos x="11" y="1"/>
                </a:cxn>
                <a:cxn ang="0">
                  <a:pos x="15" y="0"/>
                </a:cxn>
              </a:cxnLst>
              <a:rect l="0" t="0" r="r" b="b"/>
              <a:pathLst>
                <a:path w="39" h="51">
                  <a:moveTo>
                    <a:pt x="19" y="5"/>
                  </a:moveTo>
                  <a:lnTo>
                    <a:pt x="16" y="6"/>
                  </a:lnTo>
                  <a:lnTo>
                    <a:pt x="13" y="7"/>
                  </a:lnTo>
                  <a:lnTo>
                    <a:pt x="11" y="9"/>
                  </a:lnTo>
                  <a:lnTo>
                    <a:pt x="8" y="15"/>
                  </a:lnTo>
                  <a:lnTo>
                    <a:pt x="7" y="19"/>
                  </a:lnTo>
                  <a:lnTo>
                    <a:pt x="7" y="30"/>
                  </a:lnTo>
                  <a:lnTo>
                    <a:pt x="10" y="38"/>
                  </a:lnTo>
                  <a:lnTo>
                    <a:pt x="11" y="41"/>
                  </a:lnTo>
                  <a:lnTo>
                    <a:pt x="13" y="43"/>
                  </a:lnTo>
                  <a:lnTo>
                    <a:pt x="17" y="45"/>
                  </a:lnTo>
                  <a:lnTo>
                    <a:pt x="23" y="45"/>
                  </a:lnTo>
                  <a:lnTo>
                    <a:pt x="28" y="41"/>
                  </a:lnTo>
                  <a:lnTo>
                    <a:pt x="29" y="38"/>
                  </a:lnTo>
                  <a:lnTo>
                    <a:pt x="32" y="30"/>
                  </a:lnTo>
                  <a:lnTo>
                    <a:pt x="32" y="25"/>
                  </a:lnTo>
                  <a:lnTo>
                    <a:pt x="30" y="15"/>
                  </a:lnTo>
                  <a:lnTo>
                    <a:pt x="28" y="9"/>
                  </a:lnTo>
                  <a:lnTo>
                    <a:pt x="25" y="7"/>
                  </a:lnTo>
                  <a:lnTo>
                    <a:pt x="22" y="6"/>
                  </a:lnTo>
                  <a:lnTo>
                    <a:pt x="19" y="5"/>
                  </a:lnTo>
                  <a:close/>
                  <a:moveTo>
                    <a:pt x="15" y="0"/>
                  </a:moveTo>
                  <a:lnTo>
                    <a:pt x="25" y="0"/>
                  </a:lnTo>
                  <a:lnTo>
                    <a:pt x="30" y="2"/>
                  </a:lnTo>
                  <a:lnTo>
                    <a:pt x="33" y="4"/>
                  </a:lnTo>
                  <a:lnTo>
                    <a:pt x="34" y="6"/>
                  </a:lnTo>
                  <a:lnTo>
                    <a:pt x="36" y="9"/>
                  </a:lnTo>
                  <a:lnTo>
                    <a:pt x="38" y="13"/>
                  </a:lnTo>
                  <a:lnTo>
                    <a:pt x="38" y="16"/>
                  </a:lnTo>
                  <a:lnTo>
                    <a:pt x="39" y="20"/>
                  </a:lnTo>
                  <a:lnTo>
                    <a:pt x="39" y="30"/>
                  </a:lnTo>
                  <a:lnTo>
                    <a:pt x="38" y="35"/>
                  </a:lnTo>
                  <a:lnTo>
                    <a:pt x="38" y="39"/>
                  </a:lnTo>
                  <a:lnTo>
                    <a:pt x="33" y="46"/>
                  </a:lnTo>
                  <a:lnTo>
                    <a:pt x="28" y="50"/>
                  </a:lnTo>
                  <a:lnTo>
                    <a:pt x="24" y="50"/>
                  </a:lnTo>
                  <a:lnTo>
                    <a:pt x="19" y="51"/>
                  </a:lnTo>
                  <a:lnTo>
                    <a:pt x="10" y="49"/>
                  </a:lnTo>
                  <a:lnTo>
                    <a:pt x="6" y="46"/>
                  </a:lnTo>
                  <a:lnTo>
                    <a:pt x="1" y="37"/>
                  </a:lnTo>
                  <a:lnTo>
                    <a:pt x="0" y="25"/>
                  </a:lnTo>
                  <a:lnTo>
                    <a:pt x="0" y="19"/>
                  </a:lnTo>
                  <a:lnTo>
                    <a:pt x="1" y="14"/>
                  </a:lnTo>
                  <a:lnTo>
                    <a:pt x="2" y="10"/>
                  </a:lnTo>
                  <a:lnTo>
                    <a:pt x="4" y="7"/>
                  </a:lnTo>
                  <a:lnTo>
                    <a:pt x="6" y="4"/>
                  </a:lnTo>
                  <a:lnTo>
                    <a:pt x="8"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Rectangle 266"/>
            <p:cNvSpPr>
              <a:spLocks noChangeArrowheads="1"/>
            </p:cNvSpPr>
            <p:nvPr/>
          </p:nvSpPr>
          <p:spPr bwMode="auto">
            <a:xfrm>
              <a:off x="4085" y="3028"/>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Rectangle 267"/>
            <p:cNvSpPr>
              <a:spLocks noChangeArrowheads="1"/>
            </p:cNvSpPr>
            <p:nvPr/>
          </p:nvSpPr>
          <p:spPr bwMode="auto">
            <a:xfrm>
              <a:off x="3950" y="3028"/>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68"/>
            <p:cNvSpPr>
              <a:spLocks/>
            </p:cNvSpPr>
            <p:nvPr/>
          </p:nvSpPr>
          <p:spPr bwMode="auto">
            <a:xfrm>
              <a:off x="4145" y="3004"/>
              <a:ext cx="39" cy="51"/>
            </a:xfrm>
            <a:custGeom>
              <a:avLst/>
              <a:gdLst/>
              <a:ahLst/>
              <a:cxnLst>
                <a:cxn ang="0">
                  <a:pos x="7" y="0"/>
                </a:cxn>
                <a:cxn ang="0">
                  <a:pos x="35" y="0"/>
                </a:cxn>
                <a:cxn ang="0">
                  <a:pos x="35" y="7"/>
                </a:cxn>
                <a:cxn ang="0">
                  <a:pos x="13" y="7"/>
                </a:cxn>
                <a:cxn ang="0">
                  <a:pos x="10" y="21"/>
                </a:cxn>
                <a:cxn ang="0">
                  <a:pos x="13" y="19"/>
                </a:cxn>
                <a:cxn ang="0">
                  <a:pos x="21" y="17"/>
                </a:cxn>
                <a:cxn ang="0">
                  <a:pos x="30" y="19"/>
                </a:cxn>
                <a:cxn ang="0">
                  <a:pos x="34" y="21"/>
                </a:cxn>
                <a:cxn ang="0">
                  <a:pos x="39" y="29"/>
                </a:cxn>
                <a:cxn ang="0">
                  <a:pos x="39" y="37"/>
                </a:cxn>
                <a:cxn ang="0">
                  <a:pos x="36" y="41"/>
                </a:cxn>
                <a:cxn ang="0">
                  <a:pos x="35" y="45"/>
                </a:cxn>
                <a:cxn ang="0">
                  <a:pos x="30" y="48"/>
                </a:cxn>
                <a:cxn ang="0">
                  <a:pos x="24" y="50"/>
                </a:cxn>
                <a:cxn ang="0">
                  <a:pos x="19" y="51"/>
                </a:cxn>
                <a:cxn ang="0">
                  <a:pos x="10" y="49"/>
                </a:cxn>
                <a:cxn ang="0">
                  <a:pos x="6" y="47"/>
                </a:cxn>
                <a:cxn ang="0">
                  <a:pos x="1" y="41"/>
                </a:cxn>
                <a:cxn ang="0">
                  <a:pos x="0" y="37"/>
                </a:cxn>
                <a:cxn ang="0">
                  <a:pos x="7" y="36"/>
                </a:cxn>
                <a:cxn ang="0">
                  <a:pos x="8" y="39"/>
                </a:cxn>
                <a:cxn ang="0">
                  <a:pos x="11" y="43"/>
                </a:cxn>
                <a:cxn ang="0">
                  <a:pos x="16" y="45"/>
                </a:cxn>
                <a:cxn ang="0">
                  <a:pos x="23" y="45"/>
                </a:cxn>
                <a:cxn ang="0">
                  <a:pos x="25" y="44"/>
                </a:cxn>
                <a:cxn ang="0">
                  <a:pos x="30" y="40"/>
                </a:cxn>
                <a:cxn ang="0">
                  <a:pos x="30" y="37"/>
                </a:cxn>
                <a:cxn ang="0">
                  <a:pos x="32" y="34"/>
                </a:cxn>
                <a:cxn ang="0">
                  <a:pos x="32" y="31"/>
                </a:cxn>
                <a:cxn ang="0">
                  <a:pos x="30" y="28"/>
                </a:cxn>
                <a:cxn ang="0">
                  <a:pos x="25" y="24"/>
                </a:cxn>
                <a:cxn ang="0">
                  <a:pos x="23" y="23"/>
                </a:cxn>
                <a:cxn ang="0">
                  <a:pos x="17" y="23"/>
                </a:cxn>
                <a:cxn ang="0">
                  <a:pos x="15" y="24"/>
                </a:cxn>
                <a:cxn ang="0">
                  <a:pos x="13" y="24"/>
                </a:cxn>
                <a:cxn ang="0">
                  <a:pos x="11" y="25"/>
                </a:cxn>
                <a:cxn ang="0">
                  <a:pos x="8" y="27"/>
                </a:cxn>
                <a:cxn ang="0">
                  <a:pos x="1" y="26"/>
                </a:cxn>
                <a:cxn ang="0">
                  <a:pos x="7" y="0"/>
                </a:cxn>
              </a:cxnLst>
              <a:rect l="0" t="0" r="r" b="b"/>
              <a:pathLst>
                <a:path w="39" h="51">
                  <a:moveTo>
                    <a:pt x="7" y="0"/>
                  </a:moveTo>
                  <a:lnTo>
                    <a:pt x="35" y="0"/>
                  </a:lnTo>
                  <a:lnTo>
                    <a:pt x="35" y="7"/>
                  </a:lnTo>
                  <a:lnTo>
                    <a:pt x="13" y="7"/>
                  </a:lnTo>
                  <a:lnTo>
                    <a:pt x="10" y="21"/>
                  </a:lnTo>
                  <a:lnTo>
                    <a:pt x="13" y="19"/>
                  </a:lnTo>
                  <a:lnTo>
                    <a:pt x="21" y="17"/>
                  </a:lnTo>
                  <a:lnTo>
                    <a:pt x="30" y="19"/>
                  </a:lnTo>
                  <a:lnTo>
                    <a:pt x="34" y="21"/>
                  </a:lnTo>
                  <a:lnTo>
                    <a:pt x="39" y="29"/>
                  </a:lnTo>
                  <a:lnTo>
                    <a:pt x="39" y="37"/>
                  </a:lnTo>
                  <a:lnTo>
                    <a:pt x="36" y="41"/>
                  </a:lnTo>
                  <a:lnTo>
                    <a:pt x="35" y="45"/>
                  </a:lnTo>
                  <a:lnTo>
                    <a:pt x="30" y="48"/>
                  </a:lnTo>
                  <a:lnTo>
                    <a:pt x="24" y="50"/>
                  </a:lnTo>
                  <a:lnTo>
                    <a:pt x="19" y="51"/>
                  </a:lnTo>
                  <a:lnTo>
                    <a:pt x="10" y="49"/>
                  </a:lnTo>
                  <a:lnTo>
                    <a:pt x="6" y="47"/>
                  </a:lnTo>
                  <a:lnTo>
                    <a:pt x="1" y="41"/>
                  </a:lnTo>
                  <a:lnTo>
                    <a:pt x="0" y="37"/>
                  </a:lnTo>
                  <a:lnTo>
                    <a:pt x="7" y="36"/>
                  </a:lnTo>
                  <a:lnTo>
                    <a:pt x="8" y="39"/>
                  </a:lnTo>
                  <a:lnTo>
                    <a:pt x="11" y="43"/>
                  </a:lnTo>
                  <a:lnTo>
                    <a:pt x="16" y="45"/>
                  </a:lnTo>
                  <a:lnTo>
                    <a:pt x="23" y="45"/>
                  </a:lnTo>
                  <a:lnTo>
                    <a:pt x="25" y="44"/>
                  </a:lnTo>
                  <a:lnTo>
                    <a:pt x="30" y="40"/>
                  </a:lnTo>
                  <a:lnTo>
                    <a:pt x="30" y="37"/>
                  </a:lnTo>
                  <a:lnTo>
                    <a:pt x="32" y="34"/>
                  </a:lnTo>
                  <a:lnTo>
                    <a:pt x="32" y="31"/>
                  </a:lnTo>
                  <a:lnTo>
                    <a:pt x="30" y="28"/>
                  </a:lnTo>
                  <a:lnTo>
                    <a:pt x="25" y="24"/>
                  </a:lnTo>
                  <a:lnTo>
                    <a:pt x="23" y="23"/>
                  </a:lnTo>
                  <a:lnTo>
                    <a:pt x="17" y="23"/>
                  </a:lnTo>
                  <a:lnTo>
                    <a:pt x="15" y="24"/>
                  </a:lnTo>
                  <a:lnTo>
                    <a:pt x="13" y="24"/>
                  </a:lnTo>
                  <a:lnTo>
                    <a:pt x="11" y="25"/>
                  </a:lnTo>
                  <a:lnTo>
                    <a:pt x="8" y="27"/>
                  </a:lnTo>
                  <a:lnTo>
                    <a:pt x="1" y="26"/>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Rectangle 269"/>
            <p:cNvSpPr>
              <a:spLocks noChangeArrowheads="1"/>
            </p:cNvSpPr>
            <p:nvPr/>
          </p:nvSpPr>
          <p:spPr bwMode="auto">
            <a:xfrm>
              <a:off x="4085" y="2693"/>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270"/>
            <p:cNvSpPr>
              <a:spLocks noChangeArrowheads="1"/>
            </p:cNvSpPr>
            <p:nvPr/>
          </p:nvSpPr>
          <p:spPr bwMode="auto">
            <a:xfrm>
              <a:off x="3950" y="2693"/>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71"/>
            <p:cNvSpPr>
              <a:spLocks/>
            </p:cNvSpPr>
            <p:nvPr/>
          </p:nvSpPr>
          <p:spPr bwMode="auto">
            <a:xfrm>
              <a:off x="4150" y="2670"/>
              <a:ext cx="22" cy="49"/>
            </a:xfrm>
            <a:custGeom>
              <a:avLst/>
              <a:gdLst/>
              <a:ahLst/>
              <a:cxnLst>
                <a:cxn ang="0">
                  <a:pos x="17" y="0"/>
                </a:cxn>
                <a:cxn ang="0">
                  <a:pos x="22" y="0"/>
                </a:cxn>
                <a:cxn ang="0">
                  <a:pos x="22" y="49"/>
                </a:cxn>
                <a:cxn ang="0">
                  <a:pos x="14" y="49"/>
                </a:cxn>
                <a:cxn ang="0">
                  <a:pos x="14" y="10"/>
                </a:cxn>
                <a:cxn ang="0">
                  <a:pos x="12" y="12"/>
                </a:cxn>
                <a:cxn ang="0">
                  <a:pos x="10" y="13"/>
                </a:cxn>
                <a:cxn ang="0">
                  <a:pos x="7" y="15"/>
                </a:cxn>
                <a:cxn ang="0">
                  <a:pos x="0" y="17"/>
                </a:cxn>
                <a:cxn ang="0">
                  <a:pos x="0" y="12"/>
                </a:cxn>
                <a:cxn ang="0">
                  <a:pos x="11" y="6"/>
                </a:cxn>
                <a:cxn ang="0">
                  <a:pos x="16" y="2"/>
                </a:cxn>
                <a:cxn ang="0">
                  <a:pos x="17" y="0"/>
                </a:cxn>
              </a:cxnLst>
              <a:rect l="0" t="0" r="r" b="b"/>
              <a:pathLst>
                <a:path w="22" h="49">
                  <a:moveTo>
                    <a:pt x="17" y="0"/>
                  </a:moveTo>
                  <a:lnTo>
                    <a:pt x="22" y="0"/>
                  </a:lnTo>
                  <a:lnTo>
                    <a:pt x="22" y="49"/>
                  </a:lnTo>
                  <a:lnTo>
                    <a:pt x="14" y="49"/>
                  </a:lnTo>
                  <a:lnTo>
                    <a:pt x="14"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2"/>
            <p:cNvSpPr>
              <a:spLocks noEditPoints="1"/>
            </p:cNvSpPr>
            <p:nvPr/>
          </p:nvSpPr>
          <p:spPr bwMode="auto">
            <a:xfrm>
              <a:off x="4191" y="2670"/>
              <a:ext cx="39" cy="50"/>
            </a:xfrm>
            <a:custGeom>
              <a:avLst/>
              <a:gdLst/>
              <a:ahLst/>
              <a:cxnLst>
                <a:cxn ang="0">
                  <a:pos x="20" y="5"/>
                </a:cxn>
                <a:cxn ang="0">
                  <a:pos x="16" y="6"/>
                </a:cxn>
                <a:cxn ang="0">
                  <a:pos x="14" y="7"/>
                </a:cxn>
                <a:cxn ang="0">
                  <a:pos x="11" y="9"/>
                </a:cxn>
                <a:cxn ang="0">
                  <a:pos x="9" y="15"/>
                </a:cxn>
                <a:cxn ang="0">
                  <a:pos x="7" y="19"/>
                </a:cxn>
                <a:cxn ang="0">
                  <a:pos x="7" y="30"/>
                </a:cxn>
                <a:cxn ang="0">
                  <a:pos x="10" y="38"/>
                </a:cxn>
                <a:cxn ang="0">
                  <a:pos x="11" y="40"/>
                </a:cxn>
                <a:cxn ang="0">
                  <a:pos x="14" y="42"/>
                </a:cxn>
                <a:cxn ang="0">
                  <a:pos x="17" y="44"/>
                </a:cxn>
                <a:cxn ang="0">
                  <a:pos x="23" y="44"/>
                </a:cxn>
                <a:cxn ang="0">
                  <a:pos x="28" y="40"/>
                </a:cxn>
                <a:cxn ang="0">
                  <a:pos x="29"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28" y="49"/>
                </a:cxn>
                <a:cxn ang="0">
                  <a:pos x="24" y="49"/>
                </a:cxn>
                <a:cxn ang="0">
                  <a:pos x="20" y="50"/>
                </a:cxn>
                <a:cxn ang="0">
                  <a:pos x="10" y="48"/>
                </a:cxn>
                <a:cxn ang="0">
                  <a:pos x="6" y="45"/>
                </a:cxn>
                <a:cxn ang="0">
                  <a:pos x="1" y="37"/>
                </a:cxn>
                <a:cxn ang="0">
                  <a:pos x="0" y="25"/>
                </a:cxn>
                <a:cxn ang="0">
                  <a:pos x="0" y="19"/>
                </a:cxn>
                <a:cxn ang="0">
                  <a:pos x="1" y="14"/>
                </a:cxn>
                <a:cxn ang="0">
                  <a:pos x="3" y="10"/>
                </a:cxn>
                <a:cxn ang="0">
                  <a:pos x="4" y="7"/>
                </a:cxn>
                <a:cxn ang="0">
                  <a:pos x="6" y="4"/>
                </a:cxn>
                <a:cxn ang="0">
                  <a:pos x="9" y="2"/>
                </a:cxn>
                <a:cxn ang="0">
                  <a:pos x="11" y="1"/>
                </a:cxn>
                <a:cxn ang="0">
                  <a:pos x="15" y="0"/>
                </a:cxn>
              </a:cxnLst>
              <a:rect l="0" t="0" r="r" b="b"/>
              <a:pathLst>
                <a:path w="39" h="50">
                  <a:moveTo>
                    <a:pt x="20" y="5"/>
                  </a:moveTo>
                  <a:lnTo>
                    <a:pt x="16" y="6"/>
                  </a:lnTo>
                  <a:lnTo>
                    <a:pt x="14" y="7"/>
                  </a:lnTo>
                  <a:lnTo>
                    <a:pt x="11" y="9"/>
                  </a:lnTo>
                  <a:lnTo>
                    <a:pt x="9" y="15"/>
                  </a:lnTo>
                  <a:lnTo>
                    <a:pt x="7" y="19"/>
                  </a:lnTo>
                  <a:lnTo>
                    <a:pt x="7" y="30"/>
                  </a:lnTo>
                  <a:lnTo>
                    <a:pt x="10" y="38"/>
                  </a:lnTo>
                  <a:lnTo>
                    <a:pt x="11" y="40"/>
                  </a:lnTo>
                  <a:lnTo>
                    <a:pt x="14" y="42"/>
                  </a:lnTo>
                  <a:lnTo>
                    <a:pt x="17" y="44"/>
                  </a:lnTo>
                  <a:lnTo>
                    <a:pt x="23" y="44"/>
                  </a:lnTo>
                  <a:lnTo>
                    <a:pt x="28" y="40"/>
                  </a:lnTo>
                  <a:lnTo>
                    <a:pt x="29"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4" y="6"/>
                  </a:lnTo>
                  <a:lnTo>
                    <a:pt x="35" y="9"/>
                  </a:lnTo>
                  <a:lnTo>
                    <a:pt x="38" y="13"/>
                  </a:lnTo>
                  <a:lnTo>
                    <a:pt x="38" y="16"/>
                  </a:lnTo>
                  <a:lnTo>
                    <a:pt x="39" y="20"/>
                  </a:lnTo>
                  <a:lnTo>
                    <a:pt x="39" y="30"/>
                  </a:lnTo>
                  <a:lnTo>
                    <a:pt x="38" y="35"/>
                  </a:lnTo>
                  <a:lnTo>
                    <a:pt x="38" y="39"/>
                  </a:lnTo>
                  <a:lnTo>
                    <a:pt x="33" y="45"/>
                  </a:lnTo>
                  <a:lnTo>
                    <a:pt x="28" y="49"/>
                  </a:lnTo>
                  <a:lnTo>
                    <a:pt x="24" y="49"/>
                  </a:lnTo>
                  <a:lnTo>
                    <a:pt x="20" y="50"/>
                  </a:lnTo>
                  <a:lnTo>
                    <a:pt x="10" y="48"/>
                  </a:lnTo>
                  <a:lnTo>
                    <a:pt x="6" y="45"/>
                  </a:lnTo>
                  <a:lnTo>
                    <a:pt x="1" y="37"/>
                  </a:lnTo>
                  <a:lnTo>
                    <a:pt x="0" y="25"/>
                  </a:lnTo>
                  <a:lnTo>
                    <a:pt x="0" y="19"/>
                  </a:lnTo>
                  <a:lnTo>
                    <a:pt x="1" y="14"/>
                  </a:lnTo>
                  <a:lnTo>
                    <a:pt x="3"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273"/>
            <p:cNvSpPr>
              <a:spLocks noChangeArrowheads="1"/>
            </p:cNvSpPr>
            <p:nvPr/>
          </p:nvSpPr>
          <p:spPr bwMode="auto">
            <a:xfrm>
              <a:off x="4085" y="2359"/>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 name="Rectangle 274"/>
            <p:cNvSpPr>
              <a:spLocks noChangeArrowheads="1"/>
            </p:cNvSpPr>
            <p:nvPr/>
          </p:nvSpPr>
          <p:spPr bwMode="auto">
            <a:xfrm>
              <a:off x="3950" y="2359"/>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75"/>
            <p:cNvSpPr>
              <a:spLocks/>
            </p:cNvSpPr>
            <p:nvPr/>
          </p:nvSpPr>
          <p:spPr bwMode="auto">
            <a:xfrm>
              <a:off x="4150" y="2336"/>
              <a:ext cx="22" cy="49"/>
            </a:xfrm>
            <a:custGeom>
              <a:avLst/>
              <a:gdLst/>
              <a:ahLst/>
              <a:cxnLst>
                <a:cxn ang="0">
                  <a:pos x="17" y="0"/>
                </a:cxn>
                <a:cxn ang="0">
                  <a:pos x="22" y="0"/>
                </a:cxn>
                <a:cxn ang="0">
                  <a:pos x="22" y="49"/>
                </a:cxn>
                <a:cxn ang="0">
                  <a:pos x="14" y="49"/>
                </a:cxn>
                <a:cxn ang="0">
                  <a:pos x="14" y="10"/>
                </a:cxn>
                <a:cxn ang="0">
                  <a:pos x="12" y="12"/>
                </a:cxn>
                <a:cxn ang="0">
                  <a:pos x="10" y="13"/>
                </a:cxn>
                <a:cxn ang="0">
                  <a:pos x="7" y="15"/>
                </a:cxn>
                <a:cxn ang="0">
                  <a:pos x="0" y="17"/>
                </a:cxn>
                <a:cxn ang="0">
                  <a:pos x="0" y="12"/>
                </a:cxn>
                <a:cxn ang="0">
                  <a:pos x="11" y="6"/>
                </a:cxn>
                <a:cxn ang="0">
                  <a:pos x="16" y="2"/>
                </a:cxn>
                <a:cxn ang="0">
                  <a:pos x="17" y="0"/>
                </a:cxn>
              </a:cxnLst>
              <a:rect l="0" t="0" r="r" b="b"/>
              <a:pathLst>
                <a:path w="22" h="49">
                  <a:moveTo>
                    <a:pt x="17" y="0"/>
                  </a:moveTo>
                  <a:lnTo>
                    <a:pt x="22" y="0"/>
                  </a:lnTo>
                  <a:lnTo>
                    <a:pt x="22" y="49"/>
                  </a:lnTo>
                  <a:lnTo>
                    <a:pt x="14" y="49"/>
                  </a:lnTo>
                  <a:lnTo>
                    <a:pt x="14"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76"/>
            <p:cNvSpPr>
              <a:spLocks/>
            </p:cNvSpPr>
            <p:nvPr/>
          </p:nvSpPr>
          <p:spPr bwMode="auto">
            <a:xfrm>
              <a:off x="4191" y="2336"/>
              <a:ext cx="39" cy="50"/>
            </a:xfrm>
            <a:custGeom>
              <a:avLst/>
              <a:gdLst/>
              <a:ahLst/>
              <a:cxnLst>
                <a:cxn ang="0">
                  <a:pos x="7" y="0"/>
                </a:cxn>
                <a:cxn ang="0">
                  <a:pos x="35" y="0"/>
                </a:cxn>
                <a:cxn ang="0">
                  <a:pos x="35" y="7"/>
                </a:cxn>
                <a:cxn ang="0">
                  <a:pos x="14" y="7"/>
                </a:cxn>
                <a:cxn ang="0">
                  <a:pos x="10" y="20"/>
                </a:cxn>
                <a:cxn ang="0">
                  <a:pos x="14" y="18"/>
                </a:cxn>
                <a:cxn ang="0">
                  <a:pos x="21" y="16"/>
                </a:cxn>
                <a:cxn ang="0">
                  <a:pos x="31" y="18"/>
                </a:cxn>
                <a:cxn ang="0">
                  <a:pos x="34" y="20"/>
                </a:cxn>
                <a:cxn ang="0">
                  <a:pos x="39" y="28"/>
                </a:cxn>
                <a:cxn ang="0">
                  <a:pos x="39" y="36"/>
                </a:cxn>
                <a:cxn ang="0">
                  <a:pos x="34" y="44"/>
                </a:cxn>
                <a:cxn ang="0">
                  <a:pos x="31" y="47"/>
                </a:cxn>
                <a:cxn ang="0">
                  <a:pos x="24" y="49"/>
                </a:cxn>
                <a:cxn ang="0">
                  <a:pos x="20" y="50"/>
                </a:cxn>
                <a:cxn ang="0">
                  <a:pos x="10" y="48"/>
                </a:cxn>
                <a:cxn ang="0">
                  <a:pos x="6" y="46"/>
                </a:cxn>
                <a:cxn ang="0">
                  <a:pos x="3" y="43"/>
                </a:cxn>
                <a:cxn ang="0">
                  <a:pos x="1" y="40"/>
                </a:cxn>
                <a:cxn ang="0">
                  <a:pos x="0" y="36"/>
                </a:cxn>
                <a:cxn ang="0">
                  <a:pos x="7" y="35"/>
                </a:cxn>
                <a:cxn ang="0">
                  <a:pos x="9" y="38"/>
                </a:cxn>
                <a:cxn ang="0">
                  <a:pos x="11" y="42"/>
                </a:cxn>
                <a:cxn ang="0">
                  <a:pos x="16" y="44"/>
                </a:cxn>
                <a:cxn ang="0">
                  <a:pos x="23" y="44"/>
                </a:cxn>
                <a:cxn ang="0">
                  <a:pos x="26" y="43"/>
                </a:cxn>
                <a:cxn ang="0">
                  <a:pos x="31" y="39"/>
                </a:cxn>
                <a:cxn ang="0">
                  <a:pos x="31" y="36"/>
                </a:cxn>
                <a:cxn ang="0">
                  <a:pos x="32" y="33"/>
                </a:cxn>
                <a:cxn ang="0">
                  <a:pos x="31" y="30"/>
                </a:cxn>
                <a:cxn ang="0">
                  <a:pos x="31" y="27"/>
                </a:cxn>
                <a:cxn ang="0">
                  <a:pos x="26" y="23"/>
                </a:cxn>
                <a:cxn ang="0">
                  <a:pos x="23" y="22"/>
                </a:cxn>
                <a:cxn ang="0">
                  <a:pos x="17" y="22"/>
                </a:cxn>
                <a:cxn ang="0">
                  <a:pos x="15" y="23"/>
                </a:cxn>
                <a:cxn ang="0">
                  <a:pos x="14" y="23"/>
                </a:cxn>
                <a:cxn ang="0">
                  <a:pos x="11" y="24"/>
                </a:cxn>
                <a:cxn ang="0">
                  <a:pos x="9" y="26"/>
                </a:cxn>
                <a:cxn ang="0">
                  <a:pos x="1" y="25"/>
                </a:cxn>
                <a:cxn ang="0">
                  <a:pos x="7" y="0"/>
                </a:cxn>
              </a:cxnLst>
              <a:rect l="0" t="0" r="r" b="b"/>
              <a:pathLst>
                <a:path w="39" h="50">
                  <a:moveTo>
                    <a:pt x="7" y="0"/>
                  </a:moveTo>
                  <a:lnTo>
                    <a:pt x="35" y="0"/>
                  </a:lnTo>
                  <a:lnTo>
                    <a:pt x="35" y="7"/>
                  </a:lnTo>
                  <a:lnTo>
                    <a:pt x="14" y="7"/>
                  </a:lnTo>
                  <a:lnTo>
                    <a:pt x="10" y="20"/>
                  </a:lnTo>
                  <a:lnTo>
                    <a:pt x="14" y="18"/>
                  </a:lnTo>
                  <a:lnTo>
                    <a:pt x="21" y="16"/>
                  </a:lnTo>
                  <a:lnTo>
                    <a:pt x="31" y="18"/>
                  </a:lnTo>
                  <a:lnTo>
                    <a:pt x="34" y="20"/>
                  </a:lnTo>
                  <a:lnTo>
                    <a:pt x="39" y="28"/>
                  </a:lnTo>
                  <a:lnTo>
                    <a:pt x="39" y="36"/>
                  </a:lnTo>
                  <a:lnTo>
                    <a:pt x="34" y="44"/>
                  </a:lnTo>
                  <a:lnTo>
                    <a:pt x="31" y="47"/>
                  </a:lnTo>
                  <a:lnTo>
                    <a:pt x="24" y="49"/>
                  </a:lnTo>
                  <a:lnTo>
                    <a:pt x="20" y="50"/>
                  </a:lnTo>
                  <a:lnTo>
                    <a:pt x="10" y="48"/>
                  </a:lnTo>
                  <a:lnTo>
                    <a:pt x="6" y="46"/>
                  </a:lnTo>
                  <a:lnTo>
                    <a:pt x="3" y="43"/>
                  </a:lnTo>
                  <a:lnTo>
                    <a:pt x="1" y="40"/>
                  </a:lnTo>
                  <a:lnTo>
                    <a:pt x="0" y="36"/>
                  </a:lnTo>
                  <a:lnTo>
                    <a:pt x="7" y="35"/>
                  </a:lnTo>
                  <a:lnTo>
                    <a:pt x="9" y="38"/>
                  </a:lnTo>
                  <a:lnTo>
                    <a:pt x="11" y="42"/>
                  </a:lnTo>
                  <a:lnTo>
                    <a:pt x="16" y="44"/>
                  </a:lnTo>
                  <a:lnTo>
                    <a:pt x="23" y="44"/>
                  </a:lnTo>
                  <a:lnTo>
                    <a:pt x="26" y="43"/>
                  </a:lnTo>
                  <a:lnTo>
                    <a:pt x="31" y="39"/>
                  </a:lnTo>
                  <a:lnTo>
                    <a:pt x="31" y="36"/>
                  </a:lnTo>
                  <a:lnTo>
                    <a:pt x="32" y="33"/>
                  </a:lnTo>
                  <a:lnTo>
                    <a:pt x="31" y="30"/>
                  </a:lnTo>
                  <a:lnTo>
                    <a:pt x="31" y="27"/>
                  </a:lnTo>
                  <a:lnTo>
                    <a:pt x="26" y="23"/>
                  </a:lnTo>
                  <a:lnTo>
                    <a:pt x="23" y="22"/>
                  </a:lnTo>
                  <a:lnTo>
                    <a:pt x="17" y="22"/>
                  </a:lnTo>
                  <a:lnTo>
                    <a:pt x="15" y="23"/>
                  </a:lnTo>
                  <a:lnTo>
                    <a:pt x="14" y="23"/>
                  </a:lnTo>
                  <a:lnTo>
                    <a:pt x="11" y="24"/>
                  </a:lnTo>
                  <a:lnTo>
                    <a:pt x="9" y="26"/>
                  </a:lnTo>
                  <a:lnTo>
                    <a:pt x="1"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277"/>
            <p:cNvSpPr>
              <a:spLocks noChangeArrowheads="1"/>
            </p:cNvSpPr>
            <p:nvPr/>
          </p:nvSpPr>
          <p:spPr bwMode="auto">
            <a:xfrm>
              <a:off x="4085" y="2024"/>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 name="Rectangle 278"/>
            <p:cNvSpPr>
              <a:spLocks noChangeArrowheads="1"/>
            </p:cNvSpPr>
            <p:nvPr/>
          </p:nvSpPr>
          <p:spPr bwMode="auto">
            <a:xfrm>
              <a:off x="3950" y="2024"/>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79"/>
            <p:cNvSpPr>
              <a:spLocks/>
            </p:cNvSpPr>
            <p:nvPr/>
          </p:nvSpPr>
          <p:spPr bwMode="auto">
            <a:xfrm>
              <a:off x="4144" y="2001"/>
              <a:ext cx="39" cy="50"/>
            </a:xfrm>
            <a:custGeom>
              <a:avLst/>
              <a:gdLst/>
              <a:ahLst/>
              <a:cxnLst>
                <a:cxn ang="0">
                  <a:pos x="16" y="0"/>
                </a:cxn>
                <a:cxn ang="0">
                  <a:pos x="25" y="0"/>
                </a:cxn>
                <a:cxn ang="0">
                  <a:pos x="30" y="1"/>
                </a:cxn>
                <a:cxn ang="0">
                  <a:pos x="36" y="6"/>
                </a:cxn>
                <a:cxn ang="0">
                  <a:pos x="37" y="10"/>
                </a:cxn>
                <a:cxn ang="0">
                  <a:pos x="39" y="13"/>
                </a:cxn>
                <a:cxn ang="0">
                  <a:pos x="36" y="19"/>
                </a:cxn>
                <a:cxn ang="0">
                  <a:pos x="33" y="25"/>
                </a:cxn>
                <a:cxn ang="0">
                  <a:pos x="26" y="30"/>
                </a:cxn>
                <a:cxn ang="0">
                  <a:pos x="22" y="33"/>
                </a:cxn>
                <a:cxn ang="0">
                  <a:pos x="12" y="41"/>
                </a:cxn>
                <a:cxn ang="0">
                  <a:pos x="11" y="43"/>
                </a:cxn>
                <a:cxn ang="0">
                  <a:pos x="39" y="43"/>
                </a:cxn>
                <a:cxn ang="0">
                  <a:pos x="39" y="50"/>
                </a:cxn>
                <a:cxn ang="0">
                  <a:pos x="0" y="50"/>
                </a:cxn>
                <a:cxn ang="0">
                  <a:pos x="0" y="48"/>
                </a:cxn>
                <a:cxn ang="0">
                  <a:pos x="1" y="45"/>
                </a:cxn>
                <a:cxn ang="0">
                  <a:pos x="2" y="41"/>
                </a:cxn>
                <a:cxn ang="0">
                  <a:pos x="5" y="38"/>
                </a:cxn>
                <a:cxn ang="0">
                  <a:pos x="14" y="30"/>
                </a:cxn>
                <a:cxn ang="0">
                  <a:pos x="19" y="27"/>
                </a:cxn>
                <a:cxn ang="0">
                  <a:pos x="23" y="25"/>
                </a:cxn>
                <a:cxn ang="0">
                  <a:pos x="25" y="22"/>
                </a:cxn>
                <a:cxn ang="0">
                  <a:pos x="26" y="20"/>
                </a:cxn>
                <a:cxn ang="0">
                  <a:pos x="29" y="18"/>
                </a:cxn>
                <a:cxn ang="0">
                  <a:pos x="30" y="16"/>
                </a:cxn>
                <a:cxn ang="0">
                  <a:pos x="30" y="11"/>
                </a:cxn>
                <a:cxn ang="0">
                  <a:pos x="28" y="7"/>
                </a:cxn>
                <a:cxn ang="0">
                  <a:pos x="20" y="5"/>
                </a:cxn>
                <a:cxn ang="0">
                  <a:pos x="17" y="5"/>
                </a:cxn>
                <a:cxn ang="0">
                  <a:pos x="12" y="7"/>
                </a:cxn>
                <a:cxn ang="0">
                  <a:pos x="9" y="9"/>
                </a:cxn>
                <a:cxn ang="0">
                  <a:pos x="9" y="11"/>
                </a:cxn>
                <a:cxn ang="0">
                  <a:pos x="8" y="14"/>
                </a:cxn>
                <a:cxn ang="0">
                  <a:pos x="1" y="13"/>
                </a:cxn>
                <a:cxn ang="0">
                  <a:pos x="2" y="9"/>
                </a:cxn>
                <a:cxn ang="0">
                  <a:pos x="3" y="6"/>
                </a:cxn>
                <a:cxn ang="0">
                  <a:pos x="7" y="3"/>
                </a:cxn>
                <a:cxn ang="0">
                  <a:pos x="11" y="1"/>
                </a:cxn>
                <a:cxn ang="0">
                  <a:pos x="16" y="0"/>
                </a:cxn>
              </a:cxnLst>
              <a:rect l="0" t="0" r="r" b="b"/>
              <a:pathLst>
                <a:path w="39" h="50">
                  <a:moveTo>
                    <a:pt x="16" y="0"/>
                  </a:moveTo>
                  <a:lnTo>
                    <a:pt x="25" y="0"/>
                  </a:lnTo>
                  <a:lnTo>
                    <a:pt x="30" y="1"/>
                  </a:lnTo>
                  <a:lnTo>
                    <a:pt x="36" y="6"/>
                  </a:lnTo>
                  <a:lnTo>
                    <a:pt x="37" y="10"/>
                  </a:lnTo>
                  <a:lnTo>
                    <a:pt x="39" y="13"/>
                  </a:lnTo>
                  <a:lnTo>
                    <a:pt x="36" y="19"/>
                  </a:lnTo>
                  <a:lnTo>
                    <a:pt x="33" y="25"/>
                  </a:lnTo>
                  <a:lnTo>
                    <a:pt x="26" y="30"/>
                  </a:lnTo>
                  <a:lnTo>
                    <a:pt x="22" y="33"/>
                  </a:lnTo>
                  <a:lnTo>
                    <a:pt x="12" y="41"/>
                  </a:lnTo>
                  <a:lnTo>
                    <a:pt x="11" y="43"/>
                  </a:lnTo>
                  <a:lnTo>
                    <a:pt x="39" y="43"/>
                  </a:lnTo>
                  <a:lnTo>
                    <a:pt x="39" y="50"/>
                  </a:lnTo>
                  <a:lnTo>
                    <a:pt x="0" y="50"/>
                  </a:lnTo>
                  <a:lnTo>
                    <a:pt x="0" y="48"/>
                  </a:lnTo>
                  <a:lnTo>
                    <a:pt x="1" y="45"/>
                  </a:lnTo>
                  <a:lnTo>
                    <a:pt x="2" y="41"/>
                  </a:lnTo>
                  <a:lnTo>
                    <a:pt x="5" y="38"/>
                  </a:lnTo>
                  <a:lnTo>
                    <a:pt x="14" y="30"/>
                  </a:lnTo>
                  <a:lnTo>
                    <a:pt x="19" y="27"/>
                  </a:lnTo>
                  <a:lnTo>
                    <a:pt x="23" y="25"/>
                  </a:lnTo>
                  <a:lnTo>
                    <a:pt x="25" y="22"/>
                  </a:lnTo>
                  <a:lnTo>
                    <a:pt x="26" y="20"/>
                  </a:lnTo>
                  <a:lnTo>
                    <a:pt x="29" y="18"/>
                  </a:lnTo>
                  <a:lnTo>
                    <a:pt x="30" y="16"/>
                  </a:lnTo>
                  <a:lnTo>
                    <a:pt x="30" y="11"/>
                  </a:lnTo>
                  <a:lnTo>
                    <a:pt x="28" y="7"/>
                  </a:lnTo>
                  <a:lnTo>
                    <a:pt x="20" y="5"/>
                  </a:lnTo>
                  <a:lnTo>
                    <a:pt x="17" y="5"/>
                  </a:lnTo>
                  <a:lnTo>
                    <a:pt x="12" y="7"/>
                  </a:lnTo>
                  <a:lnTo>
                    <a:pt x="9" y="9"/>
                  </a:lnTo>
                  <a:lnTo>
                    <a:pt x="9" y="11"/>
                  </a:lnTo>
                  <a:lnTo>
                    <a:pt x="8" y="14"/>
                  </a:lnTo>
                  <a:lnTo>
                    <a:pt x="1" y="13"/>
                  </a:lnTo>
                  <a:lnTo>
                    <a:pt x="2" y="9"/>
                  </a:lnTo>
                  <a:lnTo>
                    <a:pt x="3" y="6"/>
                  </a:lnTo>
                  <a:lnTo>
                    <a:pt x="7" y="3"/>
                  </a:lnTo>
                  <a:lnTo>
                    <a:pt x="11" y="1"/>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80"/>
            <p:cNvSpPr>
              <a:spLocks noEditPoints="1"/>
            </p:cNvSpPr>
            <p:nvPr/>
          </p:nvSpPr>
          <p:spPr bwMode="auto">
            <a:xfrm>
              <a:off x="4191" y="2001"/>
              <a:ext cx="39" cy="51"/>
            </a:xfrm>
            <a:custGeom>
              <a:avLst/>
              <a:gdLst/>
              <a:ahLst/>
              <a:cxnLst>
                <a:cxn ang="0">
                  <a:pos x="20" y="5"/>
                </a:cxn>
                <a:cxn ang="0">
                  <a:pos x="16" y="6"/>
                </a:cxn>
                <a:cxn ang="0">
                  <a:pos x="14" y="7"/>
                </a:cxn>
                <a:cxn ang="0">
                  <a:pos x="11" y="9"/>
                </a:cxn>
                <a:cxn ang="0">
                  <a:pos x="9" y="15"/>
                </a:cxn>
                <a:cxn ang="0">
                  <a:pos x="7" y="19"/>
                </a:cxn>
                <a:cxn ang="0">
                  <a:pos x="7" y="30"/>
                </a:cxn>
                <a:cxn ang="0">
                  <a:pos x="10" y="38"/>
                </a:cxn>
                <a:cxn ang="0">
                  <a:pos x="11" y="40"/>
                </a:cxn>
                <a:cxn ang="0">
                  <a:pos x="14" y="42"/>
                </a:cxn>
                <a:cxn ang="0">
                  <a:pos x="17" y="44"/>
                </a:cxn>
                <a:cxn ang="0">
                  <a:pos x="23" y="44"/>
                </a:cxn>
                <a:cxn ang="0">
                  <a:pos x="28" y="40"/>
                </a:cxn>
                <a:cxn ang="0">
                  <a:pos x="29"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28" y="50"/>
                </a:cxn>
                <a:cxn ang="0">
                  <a:pos x="24" y="50"/>
                </a:cxn>
                <a:cxn ang="0">
                  <a:pos x="20" y="51"/>
                </a:cxn>
                <a:cxn ang="0">
                  <a:pos x="10" y="49"/>
                </a:cxn>
                <a:cxn ang="0">
                  <a:pos x="6" y="45"/>
                </a:cxn>
                <a:cxn ang="0">
                  <a:pos x="1" y="37"/>
                </a:cxn>
                <a:cxn ang="0">
                  <a:pos x="0" y="25"/>
                </a:cxn>
                <a:cxn ang="0">
                  <a:pos x="0" y="19"/>
                </a:cxn>
                <a:cxn ang="0">
                  <a:pos x="1" y="14"/>
                </a:cxn>
                <a:cxn ang="0">
                  <a:pos x="3" y="10"/>
                </a:cxn>
                <a:cxn ang="0">
                  <a:pos x="4" y="7"/>
                </a:cxn>
                <a:cxn ang="0">
                  <a:pos x="6" y="4"/>
                </a:cxn>
                <a:cxn ang="0">
                  <a:pos x="9" y="2"/>
                </a:cxn>
                <a:cxn ang="0">
                  <a:pos x="11" y="1"/>
                </a:cxn>
                <a:cxn ang="0">
                  <a:pos x="15" y="0"/>
                </a:cxn>
              </a:cxnLst>
              <a:rect l="0" t="0" r="r" b="b"/>
              <a:pathLst>
                <a:path w="39" h="51">
                  <a:moveTo>
                    <a:pt x="20" y="5"/>
                  </a:moveTo>
                  <a:lnTo>
                    <a:pt x="16" y="6"/>
                  </a:lnTo>
                  <a:lnTo>
                    <a:pt x="14" y="7"/>
                  </a:lnTo>
                  <a:lnTo>
                    <a:pt x="11" y="9"/>
                  </a:lnTo>
                  <a:lnTo>
                    <a:pt x="9" y="15"/>
                  </a:lnTo>
                  <a:lnTo>
                    <a:pt x="7" y="19"/>
                  </a:lnTo>
                  <a:lnTo>
                    <a:pt x="7" y="30"/>
                  </a:lnTo>
                  <a:lnTo>
                    <a:pt x="10" y="38"/>
                  </a:lnTo>
                  <a:lnTo>
                    <a:pt x="11" y="40"/>
                  </a:lnTo>
                  <a:lnTo>
                    <a:pt x="14" y="42"/>
                  </a:lnTo>
                  <a:lnTo>
                    <a:pt x="17" y="44"/>
                  </a:lnTo>
                  <a:lnTo>
                    <a:pt x="23" y="44"/>
                  </a:lnTo>
                  <a:lnTo>
                    <a:pt x="28" y="40"/>
                  </a:lnTo>
                  <a:lnTo>
                    <a:pt x="29"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4" y="6"/>
                  </a:lnTo>
                  <a:lnTo>
                    <a:pt x="35" y="9"/>
                  </a:lnTo>
                  <a:lnTo>
                    <a:pt x="38" y="13"/>
                  </a:lnTo>
                  <a:lnTo>
                    <a:pt x="38" y="16"/>
                  </a:lnTo>
                  <a:lnTo>
                    <a:pt x="39" y="20"/>
                  </a:lnTo>
                  <a:lnTo>
                    <a:pt x="39" y="30"/>
                  </a:lnTo>
                  <a:lnTo>
                    <a:pt x="38" y="35"/>
                  </a:lnTo>
                  <a:lnTo>
                    <a:pt x="38" y="39"/>
                  </a:lnTo>
                  <a:lnTo>
                    <a:pt x="33" y="45"/>
                  </a:lnTo>
                  <a:lnTo>
                    <a:pt x="28" y="50"/>
                  </a:lnTo>
                  <a:lnTo>
                    <a:pt x="24" y="50"/>
                  </a:lnTo>
                  <a:lnTo>
                    <a:pt x="20" y="51"/>
                  </a:lnTo>
                  <a:lnTo>
                    <a:pt x="10" y="49"/>
                  </a:lnTo>
                  <a:lnTo>
                    <a:pt x="6" y="45"/>
                  </a:lnTo>
                  <a:lnTo>
                    <a:pt x="1" y="37"/>
                  </a:lnTo>
                  <a:lnTo>
                    <a:pt x="0" y="25"/>
                  </a:lnTo>
                  <a:lnTo>
                    <a:pt x="0" y="19"/>
                  </a:lnTo>
                  <a:lnTo>
                    <a:pt x="1" y="14"/>
                  </a:lnTo>
                  <a:lnTo>
                    <a:pt x="3"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Rectangle 281"/>
            <p:cNvSpPr>
              <a:spLocks noChangeArrowheads="1"/>
            </p:cNvSpPr>
            <p:nvPr/>
          </p:nvSpPr>
          <p:spPr bwMode="auto">
            <a:xfrm>
              <a:off x="4085" y="1690"/>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Rectangle 282"/>
            <p:cNvSpPr>
              <a:spLocks noChangeArrowheads="1"/>
            </p:cNvSpPr>
            <p:nvPr/>
          </p:nvSpPr>
          <p:spPr bwMode="auto">
            <a:xfrm>
              <a:off x="3950" y="1690"/>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283"/>
            <p:cNvSpPr>
              <a:spLocks/>
            </p:cNvSpPr>
            <p:nvPr/>
          </p:nvSpPr>
          <p:spPr bwMode="auto">
            <a:xfrm>
              <a:off x="4144" y="1666"/>
              <a:ext cx="39" cy="50"/>
            </a:xfrm>
            <a:custGeom>
              <a:avLst/>
              <a:gdLst/>
              <a:ahLst/>
              <a:cxnLst>
                <a:cxn ang="0">
                  <a:pos x="16" y="0"/>
                </a:cxn>
                <a:cxn ang="0">
                  <a:pos x="25" y="0"/>
                </a:cxn>
                <a:cxn ang="0">
                  <a:pos x="30" y="1"/>
                </a:cxn>
                <a:cxn ang="0">
                  <a:pos x="36" y="6"/>
                </a:cxn>
                <a:cxn ang="0">
                  <a:pos x="37" y="10"/>
                </a:cxn>
                <a:cxn ang="0">
                  <a:pos x="39" y="13"/>
                </a:cxn>
                <a:cxn ang="0">
                  <a:pos x="36" y="20"/>
                </a:cxn>
                <a:cxn ang="0">
                  <a:pos x="33" y="26"/>
                </a:cxn>
                <a:cxn ang="0">
                  <a:pos x="26" y="31"/>
                </a:cxn>
                <a:cxn ang="0">
                  <a:pos x="22" y="34"/>
                </a:cxn>
                <a:cxn ang="0">
                  <a:pos x="12" y="42"/>
                </a:cxn>
                <a:cxn ang="0">
                  <a:pos x="11" y="44"/>
                </a:cxn>
                <a:cxn ang="0">
                  <a:pos x="39" y="44"/>
                </a:cxn>
                <a:cxn ang="0">
                  <a:pos x="39" y="50"/>
                </a:cxn>
                <a:cxn ang="0">
                  <a:pos x="0" y="50"/>
                </a:cxn>
                <a:cxn ang="0">
                  <a:pos x="0" y="48"/>
                </a:cxn>
                <a:cxn ang="0">
                  <a:pos x="1" y="46"/>
                </a:cxn>
                <a:cxn ang="0">
                  <a:pos x="2" y="42"/>
                </a:cxn>
                <a:cxn ang="0">
                  <a:pos x="5" y="39"/>
                </a:cxn>
                <a:cxn ang="0">
                  <a:pos x="14" y="31"/>
                </a:cxn>
                <a:cxn ang="0">
                  <a:pos x="19" y="28"/>
                </a:cxn>
                <a:cxn ang="0">
                  <a:pos x="23" y="26"/>
                </a:cxn>
                <a:cxn ang="0">
                  <a:pos x="25" y="23"/>
                </a:cxn>
                <a:cxn ang="0">
                  <a:pos x="26" y="21"/>
                </a:cxn>
                <a:cxn ang="0">
                  <a:pos x="29" y="18"/>
                </a:cxn>
                <a:cxn ang="0">
                  <a:pos x="30" y="16"/>
                </a:cxn>
                <a:cxn ang="0">
                  <a:pos x="30" y="11"/>
                </a:cxn>
                <a:cxn ang="0">
                  <a:pos x="28" y="7"/>
                </a:cxn>
                <a:cxn ang="0">
                  <a:pos x="20" y="5"/>
                </a:cxn>
                <a:cxn ang="0">
                  <a:pos x="17" y="5"/>
                </a:cxn>
                <a:cxn ang="0">
                  <a:pos x="12" y="7"/>
                </a:cxn>
                <a:cxn ang="0">
                  <a:pos x="9" y="9"/>
                </a:cxn>
                <a:cxn ang="0">
                  <a:pos x="9" y="11"/>
                </a:cxn>
                <a:cxn ang="0">
                  <a:pos x="8" y="14"/>
                </a:cxn>
                <a:cxn ang="0">
                  <a:pos x="1" y="13"/>
                </a:cxn>
                <a:cxn ang="0">
                  <a:pos x="2" y="9"/>
                </a:cxn>
                <a:cxn ang="0">
                  <a:pos x="3" y="6"/>
                </a:cxn>
                <a:cxn ang="0">
                  <a:pos x="7" y="3"/>
                </a:cxn>
                <a:cxn ang="0">
                  <a:pos x="11" y="1"/>
                </a:cxn>
                <a:cxn ang="0">
                  <a:pos x="16" y="0"/>
                </a:cxn>
              </a:cxnLst>
              <a:rect l="0" t="0" r="r" b="b"/>
              <a:pathLst>
                <a:path w="39" h="50">
                  <a:moveTo>
                    <a:pt x="16" y="0"/>
                  </a:moveTo>
                  <a:lnTo>
                    <a:pt x="25" y="0"/>
                  </a:lnTo>
                  <a:lnTo>
                    <a:pt x="30" y="1"/>
                  </a:lnTo>
                  <a:lnTo>
                    <a:pt x="36" y="6"/>
                  </a:lnTo>
                  <a:lnTo>
                    <a:pt x="37" y="10"/>
                  </a:lnTo>
                  <a:lnTo>
                    <a:pt x="39" y="13"/>
                  </a:lnTo>
                  <a:lnTo>
                    <a:pt x="36" y="20"/>
                  </a:lnTo>
                  <a:lnTo>
                    <a:pt x="33" y="26"/>
                  </a:lnTo>
                  <a:lnTo>
                    <a:pt x="26" y="31"/>
                  </a:lnTo>
                  <a:lnTo>
                    <a:pt x="22" y="34"/>
                  </a:lnTo>
                  <a:lnTo>
                    <a:pt x="12" y="42"/>
                  </a:lnTo>
                  <a:lnTo>
                    <a:pt x="11" y="44"/>
                  </a:lnTo>
                  <a:lnTo>
                    <a:pt x="39" y="44"/>
                  </a:lnTo>
                  <a:lnTo>
                    <a:pt x="39" y="50"/>
                  </a:lnTo>
                  <a:lnTo>
                    <a:pt x="0" y="50"/>
                  </a:lnTo>
                  <a:lnTo>
                    <a:pt x="0" y="48"/>
                  </a:lnTo>
                  <a:lnTo>
                    <a:pt x="1" y="46"/>
                  </a:lnTo>
                  <a:lnTo>
                    <a:pt x="2" y="42"/>
                  </a:lnTo>
                  <a:lnTo>
                    <a:pt x="5" y="39"/>
                  </a:lnTo>
                  <a:lnTo>
                    <a:pt x="14" y="31"/>
                  </a:lnTo>
                  <a:lnTo>
                    <a:pt x="19" y="28"/>
                  </a:lnTo>
                  <a:lnTo>
                    <a:pt x="23" y="26"/>
                  </a:lnTo>
                  <a:lnTo>
                    <a:pt x="25" y="23"/>
                  </a:lnTo>
                  <a:lnTo>
                    <a:pt x="26" y="21"/>
                  </a:lnTo>
                  <a:lnTo>
                    <a:pt x="29" y="18"/>
                  </a:lnTo>
                  <a:lnTo>
                    <a:pt x="30" y="16"/>
                  </a:lnTo>
                  <a:lnTo>
                    <a:pt x="30" y="11"/>
                  </a:lnTo>
                  <a:lnTo>
                    <a:pt x="28" y="7"/>
                  </a:lnTo>
                  <a:lnTo>
                    <a:pt x="20" y="5"/>
                  </a:lnTo>
                  <a:lnTo>
                    <a:pt x="17" y="5"/>
                  </a:lnTo>
                  <a:lnTo>
                    <a:pt x="12" y="7"/>
                  </a:lnTo>
                  <a:lnTo>
                    <a:pt x="9" y="9"/>
                  </a:lnTo>
                  <a:lnTo>
                    <a:pt x="9" y="11"/>
                  </a:lnTo>
                  <a:lnTo>
                    <a:pt x="8" y="14"/>
                  </a:lnTo>
                  <a:lnTo>
                    <a:pt x="1" y="13"/>
                  </a:lnTo>
                  <a:lnTo>
                    <a:pt x="2" y="9"/>
                  </a:lnTo>
                  <a:lnTo>
                    <a:pt x="3" y="6"/>
                  </a:lnTo>
                  <a:lnTo>
                    <a:pt x="7" y="3"/>
                  </a:lnTo>
                  <a:lnTo>
                    <a:pt x="11" y="1"/>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284"/>
            <p:cNvSpPr>
              <a:spLocks/>
            </p:cNvSpPr>
            <p:nvPr/>
          </p:nvSpPr>
          <p:spPr bwMode="auto">
            <a:xfrm>
              <a:off x="4191" y="1666"/>
              <a:ext cx="39" cy="51"/>
            </a:xfrm>
            <a:custGeom>
              <a:avLst/>
              <a:gdLst/>
              <a:ahLst/>
              <a:cxnLst>
                <a:cxn ang="0">
                  <a:pos x="7" y="0"/>
                </a:cxn>
                <a:cxn ang="0">
                  <a:pos x="35" y="0"/>
                </a:cxn>
                <a:cxn ang="0">
                  <a:pos x="35" y="7"/>
                </a:cxn>
                <a:cxn ang="0">
                  <a:pos x="14" y="7"/>
                </a:cxn>
                <a:cxn ang="0">
                  <a:pos x="10" y="21"/>
                </a:cxn>
                <a:cxn ang="0">
                  <a:pos x="14" y="18"/>
                </a:cxn>
                <a:cxn ang="0">
                  <a:pos x="21" y="16"/>
                </a:cxn>
                <a:cxn ang="0">
                  <a:pos x="31" y="18"/>
                </a:cxn>
                <a:cxn ang="0">
                  <a:pos x="34" y="21"/>
                </a:cxn>
                <a:cxn ang="0">
                  <a:pos x="39" y="29"/>
                </a:cxn>
                <a:cxn ang="0">
                  <a:pos x="39" y="37"/>
                </a:cxn>
                <a:cxn ang="0">
                  <a:pos x="34" y="45"/>
                </a:cxn>
                <a:cxn ang="0">
                  <a:pos x="31" y="48"/>
                </a:cxn>
                <a:cxn ang="0">
                  <a:pos x="24" y="50"/>
                </a:cxn>
                <a:cxn ang="0">
                  <a:pos x="20" y="51"/>
                </a:cxn>
                <a:cxn ang="0">
                  <a:pos x="10" y="49"/>
                </a:cxn>
                <a:cxn ang="0">
                  <a:pos x="6" y="47"/>
                </a:cxn>
                <a:cxn ang="0">
                  <a:pos x="3" y="44"/>
                </a:cxn>
                <a:cxn ang="0">
                  <a:pos x="1" y="41"/>
                </a:cxn>
                <a:cxn ang="0">
                  <a:pos x="0" y="37"/>
                </a:cxn>
                <a:cxn ang="0">
                  <a:pos x="7" y="36"/>
                </a:cxn>
                <a:cxn ang="0">
                  <a:pos x="9" y="39"/>
                </a:cxn>
                <a:cxn ang="0">
                  <a:pos x="11" y="43"/>
                </a:cxn>
                <a:cxn ang="0">
                  <a:pos x="16" y="45"/>
                </a:cxn>
                <a:cxn ang="0">
                  <a:pos x="23" y="45"/>
                </a:cxn>
                <a:cxn ang="0">
                  <a:pos x="26" y="44"/>
                </a:cxn>
                <a:cxn ang="0">
                  <a:pos x="31" y="40"/>
                </a:cxn>
                <a:cxn ang="0">
                  <a:pos x="31" y="37"/>
                </a:cxn>
                <a:cxn ang="0">
                  <a:pos x="32" y="34"/>
                </a:cxn>
                <a:cxn ang="0">
                  <a:pos x="31" y="31"/>
                </a:cxn>
                <a:cxn ang="0">
                  <a:pos x="31" y="28"/>
                </a:cxn>
                <a:cxn ang="0">
                  <a:pos x="26" y="24"/>
                </a:cxn>
                <a:cxn ang="0">
                  <a:pos x="23" y="23"/>
                </a:cxn>
                <a:cxn ang="0">
                  <a:pos x="17" y="23"/>
                </a:cxn>
                <a:cxn ang="0">
                  <a:pos x="15" y="24"/>
                </a:cxn>
                <a:cxn ang="0">
                  <a:pos x="14" y="24"/>
                </a:cxn>
                <a:cxn ang="0">
                  <a:pos x="11" y="25"/>
                </a:cxn>
                <a:cxn ang="0">
                  <a:pos x="9" y="27"/>
                </a:cxn>
                <a:cxn ang="0">
                  <a:pos x="1" y="26"/>
                </a:cxn>
                <a:cxn ang="0">
                  <a:pos x="7" y="0"/>
                </a:cxn>
              </a:cxnLst>
              <a:rect l="0" t="0" r="r" b="b"/>
              <a:pathLst>
                <a:path w="39" h="51">
                  <a:moveTo>
                    <a:pt x="7" y="0"/>
                  </a:moveTo>
                  <a:lnTo>
                    <a:pt x="35" y="0"/>
                  </a:lnTo>
                  <a:lnTo>
                    <a:pt x="35" y="7"/>
                  </a:lnTo>
                  <a:lnTo>
                    <a:pt x="14" y="7"/>
                  </a:lnTo>
                  <a:lnTo>
                    <a:pt x="10" y="21"/>
                  </a:lnTo>
                  <a:lnTo>
                    <a:pt x="14" y="18"/>
                  </a:lnTo>
                  <a:lnTo>
                    <a:pt x="21" y="16"/>
                  </a:lnTo>
                  <a:lnTo>
                    <a:pt x="31" y="18"/>
                  </a:lnTo>
                  <a:lnTo>
                    <a:pt x="34" y="21"/>
                  </a:lnTo>
                  <a:lnTo>
                    <a:pt x="39" y="29"/>
                  </a:lnTo>
                  <a:lnTo>
                    <a:pt x="39" y="37"/>
                  </a:lnTo>
                  <a:lnTo>
                    <a:pt x="34" y="45"/>
                  </a:lnTo>
                  <a:lnTo>
                    <a:pt x="31" y="48"/>
                  </a:lnTo>
                  <a:lnTo>
                    <a:pt x="24" y="50"/>
                  </a:lnTo>
                  <a:lnTo>
                    <a:pt x="20" y="51"/>
                  </a:lnTo>
                  <a:lnTo>
                    <a:pt x="10" y="49"/>
                  </a:lnTo>
                  <a:lnTo>
                    <a:pt x="6" y="47"/>
                  </a:lnTo>
                  <a:lnTo>
                    <a:pt x="3" y="44"/>
                  </a:lnTo>
                  <a:lnTo>
                    <a:pt x="1" y="41"/>
                  </a:lnTo>
                  <a:lnTo>
                    <a:pt x="0" y="37"/>
                  </a:lnTo>
                  <a:lnTo>
                    <a:pt x="7" y="36"/>
                  </a:lnTo>
                  <a:lnTo>
                    <a:pt x="9" y="39"/>
                  </a:lnTo>
                  <a:lnTo>
                    <a:pt x="11" y="43"/>
                  </a:lnTo>
                  <a:lnTo>
                    <a:pt x="16" y="45"/>
                  </a:lnTo>
                  <a:lnTo>
                    <a:pt x="23" y="45"/>
                  </a:lnTo>
                  <a:lnTo>
                    <a:pt x="26" y="44"/>
                  </a:lnTo>
                  <a:lnTo>
                    <a:pt x="31" y="40"/>
                  </a:lnTo>
                  <a:lnTo>
                    <a:pt x="31" y="37"/>
                  </a:lnTo>
                  <a:lnTo>
                    <a:pt x="32" y="34"/>
                  </a:lnTo>
                  <a:lnTo>
                    <a:pt x="31" y="31"/>
                  </a:lnTo>
                  <a:lnTo>
                    <a:pt x="31" y="28"/>
                  </a:lnTo>
                  <a:lnTo>
                    <a:pt x="26" y="24"/>
                  </a:lnTo>
                  <a:lnTo>
                    <a:pt x="23" y="23"/>
                  </a:lnTo>
                  <a:lnTo>
                    <a:pt x="17" y="23"/>
                  </a:lnTo>
                  <a:lnTo>
                    <a:pt x="15" y="24"/>
                  </a:lnTo>
                  <a:lnTo>
                    <a:pt x="14" y="24"/>
                  </a:lnTo>
                  <a:lnTo>
                    <a:pt x="11" y="25"/>
                  </a:lnTo>
                  <a:lnTo>
                    <a:pt x="9" y="27"/>
                  </a:lnTo>
                  <a:lnTo>
                    <a:pt x="1" y="26"/>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Rectangle 285"/>
            <p:cNvSpPr>
              <a:spLocks noChangeArrowheads="1"/>
            </p:cNvSpPr>
            <p:nvPr/>
          </p:nvSpPr>
          <p:spPr bwMode="auto">
            <a:xfrm>
              <a:off x="4085" y="1355"/>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 name="Rectangle 286"/>
            <p:cNvSpPr>
              <a:spLocks noChangeArrowheads="1"/>
            </p:cNvSpPr>
            <p:nvPr/>
          </p:nvSpPr>
          <p:spPr bwMode="auto">
            <a:xfrm>
              <a:off x="3950" y="1355"/>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287"/>
            <p:cNvSpPr>
              <a:spLocks/>
            </p:cNvSpPr>
            <p:nvPr/>
          </p:nvSpPr>
          <p:spPr bwMode="auto">
            <a:xfrm>
              <a:off x="4145" y="1333"/>
              <a:ext cx="39" cy="50"/>
            </a:xfrm>
            <a:custGeom>
              <a:avLst/>
              <a:gdLst/>
              <a:ahLst/>
              <a:cxnLst>
                <a:cxn ang="0">
                  <a:pos x="15" y="0"/>
                </a:cxn>
                <a:cxn ang="0">
                  <a:pos x="24" y="0"/>
                </a:cxn>
                <a:cxn ang="0">
                  <a:pos x="29" y="2"/>
                </a:cxn>
                <a:cxn ang="0">
                  <a:pos x="34" y="6"/>
                </a:cxn>
                <a:cxn ang="0">
                  <a:pos x="35" y="8"/>
                </a:cxn>
                <a:cxn ang="0">
                  <a:pos x="35" y="15"/>
                </a:cxn>
                <a:cxn ang="0">
                  <a:pos x="34" y="17"/>
                </a:cxn>
                <a:cxn ang="0">
                  <a:pos x="32" y="19"/>
                </a:cxn>
                <a:cxn ang="0">
                  <a:pos x="30" y="21"/>
                </a:cxn>
                <a:cxn ang="0">
                  <a:pos x="28" y="22"/>
                </a:cxn>
                <a:cxn ang="0">
                  <a:pos x="30" y="23"/>
                </a:cxn>
                <a:cxn ang="0">
                  <a:pos x="34" y="24"/>
                </a:cxn>
                <a:cxn ang="0">
                  <a:pos x="35" y="26"/>
                </a:cxn>
                <a:cxn ang="0">
                  <a:pos x="38" y="28"/>
                </a:cxn>
                <a:cxn ang="0">
                  <a:pos x="39" y="31"/>
                </a:cxn>
                <a:cxn ang="0">
                  <a:pos x="39" y="38"/>
                </a:cxn>
                <a:cxn ang="0">
                  <a:pos x="36" y="42"/>
                </a:cxn>
                <a:cxn ang="0">
                  <a:pos x="29" y="48"/>
                </a:cxn>
                <a:cxn ang="0">
                  <a:pos x="19" y="50"/>
                </a:cxn>
                <a:cxn ang="0">
                  <a:pos x="10" y="48"/>
                </a:cxn>
                <a:cxn ang="0">
                  <a:pos x="6" y="46"/>
                </a:cxn>
                <a:cxn ang="0">
                  <a:pos x="1" y="40"/>
                </a:cxn>
                <a:cxn ang="0">
                  <a:pos x="0" y="36"/>
                </a:cxn>
                <a:cxn ang="0">
                  <a:pos x="7" y="35"/>
                </a:cxn>
                <a:cxn ang="0">
                  <a:pos x="8" y="38"/>
                </a:cxn>
                <a:cxn ang="0">
                  <a:pos x="10" y="40"/>
                </a:cxn>
                <a:cxn ang="0">
                  <a:pos x="12" y="42"/>
                </a:cxn>
                <a:cxn ang="0">
                  <a:pos x="17" y="44"/>
                </a:cxn>
                <a:cxn ang="0">
                  <a:pos x="23" y="44"/>
                </a:cxn>
                <a:cxn ang="0">
                  <a:pos x="25" y="43"/>
                </a:cxn>
                <a:cxn ang="0">
                  <a:pos x="30" y="39"/>
                </a:cxn>
                <a:cxn ang="0">
                  <a:pos x="30" y="37"/>
                </a:cxn>
                <a:cxn ang="0">
                  <a:pos x="32" y="34"/>
                </a:cxn>
                <a:cxn ang="0">
                  <a:pos x="30" y="31"/>
                </a:cxn>
                <a:cxn ang="0">
                  <a:pos x="29" y="29"/>
                </a:cxn>
                <a:cxn ang="0">
                  <a:pos x="25" y="26"/>
                </a:cxn>
                <a:cxn ang="0">
                  <a:pos x="23" y="25"/>
                </a:cxn>
                <a:cxn ang="0">
                  <a:pos x="15" y="25"/>
                </a:cxn>
                <a:cxn ang="0">
                  <a:pos x="16" y="20"/>
                </a:cxn>
                <a:cxn ang="0">
                  <a:pos x="21" y="19"/>
                </a:cxn>
                <a:cxn ang="0">
                  <a:pos x="24" y="18"/>
                </a:cxn>
                <a:cxn ang="0">
                  <a:pos x="27" y="17"/>
                </a:cxn>
                <a:cxn ang="0">
                  <a:pos x="28" y="15"/>
                </a:cxn>
                <a:cxn ang="0">
                  <a:pos x="28" y="12"/>
                </a:cxn>
                <a:cxn ang="0">
                  <a:pos x="27" y="10"/>
                </a:cxn>
                <a:cxn ang="0">
                  <a:pos x="25" y="7"/>
                </a:cxn>
                <a:cxn ang="0">
                  <a:pos x="23" y="6"/>
                </a:cxn>
                <a:cxn ang="0">
                  <a:pos x="22" y="6"/>
                </a:cxn>
                <a:cxn ang="0">
                  <a:pos x="19" y="5"/>
                </a:cxn>
                <a:cxn ang="0">
                  <a:pos x="17" y="5"/>
                </a:cxn>
                <a:cxn ang="0">
                  <a:pos x="12" y="7"/>
                </a:cxn>
                <a:cxn ang="0">
                  <a:pos x="8" y="13"/>
                </a:cxn>
                <a:cxn ang="0">
                  <a:pos x="1" y="12"/>
                </a:cxn>
                <a:cxn ang="0">
                  <a:pos x="2" y="8"/>
                </a:cxn>
                <a:cxn ang="0">
                  <a:pos x="4" y="6"/>
                </a:cxn>
                <a:cxn ang="0">
                  <a:pos x="7" y="3"/>
                </a:cxn>
                <a:cxn ang="0">
                  <a:pos x="11" y="1"/>
                </a:cxn>
                <a:cxn ang="0">
                  <a:pos x="15" y="0"/>
                </a:cxn>
              </a:cxnLst>
              <a:rect l="0" t="0" r="r" b="b"/>
              <a:pathLst>
                <a:path w="39" h="50">
                  <a:moveTo>
                    <a:pt x="15" y="0"/>
                  </a:moveTo>
                  <a:lnTo>
                    <a:pt x="24" y="0"/>
                  </a:lnTo>
                  <a:lnTo>
                    <a:pt x="29" y="2"/>
                  </a:lnTo>
                  <a:lnTo>
                    <a:pt x="34" y="6"/>
                  </a:lnTo>
                  <a:lnTo>
                    <a:pt x="35" y="8"/>
                  </a:lnTo>
                  <a:lnTo>
                    <a:pt x="35" y="15"/>
                  </a:lnTo>
                  <a:lnTo>
                    <a:pt x="34" y="17"/>
                  </a:lnTo>
                  <a:lnTo>
                    <a:pt x="32" y="19"/>
                  </a:lnTo>
                  <a:lnTo>
                    <a:pt x="30" y="21"/>
                  </a:lnTo>
                  <a:lnTo>
                    <a:pt x="28" y="22"/>
                  </a:lnTo>
                  <a:lnTo>
                    <a:pt x="30" y="23"/>
                  </a:lnTo>
                  <a:lnTo>
                    <a:pt x="34" y="24"/>
                  </a:lnTo>
                  <a:lnTo>
                    <a:pt x="35" y="26"/>
                  </a:lnTo>
                  <a:lnTo>
                    <a:pt x="38" y="28"/>
                  </a:lnTo>
                  <a:lnTo>
                    <a:pt x="39" y="31"/>
                  </a:lnTo>
                  <a:lnTo>
                    <a:pt x="39" y="38"/>
                  </a:lnTo>
                  <a:lnTo>
                    <a:pt x="36" y="42"/>
                  </a:lnTo>
                  <a:lnTo>
                    <a:pt x="29" y="48"/>
                  </a:lnTo>
                  <a:lnTo>
                    <a:pt x="19" y="50"/>
                  </a:lnTo>
                  <a:lnTo>
                    <a:pt x="10" y="48"/>
                  </a:lnTo>
                  <a:lnTo>
                    <a:pt x="6" y="46"/>
                  </a:lnTo>
                  <a:lnTo>
                    <a:pt x="1" y="40"/>
                  </a:lnTo>
                  <a:lnTo>
                    <a:pt x="0" y="36"/>
                  </a:lnTo>
                  <a:lnTo>
                    <a:pt x="7" y="35"/>
                  </a:lnTo>
                  <a:lnTo>
                    <a:pt x="8" y="38"/>
                  </a:lnTo>
                  <a:lnTo>
                    <a:pt x="10" y="40"/>
                  </a:lnTo>
                  <a:lnTo>
                    <a:pt x="12" y="42"/>
                  </a:lnTo>
                  <a:lnTo>
                    <a:pt x="17" y="44"/>
                  </a:lnTo>
                  <a:lnTo>
                    <a:pt x="23" y="44"/>
                  </a:lnTo>
                  <a:lnTo>
                    <a:pt x="25" y="43"/>
                  </a:lnTo>
                  <a:lnTo>
                    <a:pt x="30" y="39"/>
                  </a:lnTo>
                  <a:lnTo>
                    <a:pt x="30" y="37"/>
                  </a:lnTo>
                  <a:lnTo>
                    <a:pt x="32" y="34"/>
                  </a:lnTo>
                  <a:lnTo>
                    <a:pt x="30" y="31"/>
                  </a:lnTo>
                  <a:lnTo>
                    <a:pt x="29" y="29"/>
                  </a:lnTo>
                  <a:lnTo>
                    <a:pt x="25" y="26"/>
                  </a:lnTo>
                  <a:lnTo>
                    <a:pt x="23" y="25"/>
                  </a:lnTo>
                  <a:lnTo>
                    <a:pt x="15" y="25"/>
                  </a:lnTo>
                  <a:lnTo>
                    <a:pt x="16" y="20"/>
                  </a:lnTo>
                  <a:lnTo>
                    <a:pt x="21" y="19"/>
                  </a:lnTo>
                  <a:lnTo>
                    <a:pt x="24" y="18"/>
                  </a:lnTo>
                  <a:lnTo>
                    <a:pt x="27" y="17"/>
                  </a:lnTo>
                  <a:lnTo>
                    <a:pt x="28" y="15"/>
                  </a:lnTo>
                  <a:lnTo>
                    <a:pt x="28" y="12"/>
                  </a:lnTo>
                  <a:lnTo>
                    <a:pt x="27" y="10"/>
                  </a:lnTo>
                  <a:lnTo>
                    <a:pt x="25" y="7"/>
                  </a:lnTo>
                  <a:lnTo>
                    <a:pt x="23" y="6"/>
                  </a:lnTo>
                  <a:lnTo>
                    <a:pt x="22" y="6"/>
                  </a:lnTo>
                  <a:lnTo>
                    <a:pt x="19" y="5"/>
                  </a:lnTo>
                  <a:lnTo>
                    <a:pt x="17" y="5"/>
                  </a:lnTo>
                  <a:lnTo>
                    <a:pt x="12" y="7"/>
                  </a:lnTo>
                  <a:lnTo>
                    <a:pt x="8" y="13"/>
                  </a:lnTo>
                  <a:lnTo>
                    <a:pt x="1" y="12"/>
                  </a:lnTo>
                  <a:lnTo>
                    <a:pt x="2" y="8"/>
                  </a:lnTo>
                  <a:lnTo>
                    <a:pt x="4" y="6"/>
                  </a:lnTo>
                  <a:lnTo>
                    <a:pt x="7" y="3"/>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288"/>
            <p:cNvSpPr>
              <a:spLocks noEditPoints="1"/>
            </p:cNvSpPr>
            <p:nvPr/>
          </p:nvSpPr>
          <p:spPr bwMode="auto">
            <a:xfrm>
              <a:off x="4191" y="1333"/>
              <a:ext cx="39" cy="50"/>
            </a:xfrm>
            <a:custGeom>
              <a:avLst/>
              <a:gdLst/>
              <a:ahLst/>
              <a:cxnLst>
                <a:cxn ang="0">
                  <a:pos x="20" y="5"/>
                </a:cxn>
                <a:cxn ang="0">
                  <a:pos x="16" y="6"/>
                </a:cxn>
                <a:cxn ang="0">
                  <a:pos x="14" y="7"/>
                </a:cxn>
                <a:cxn ang="0">
                  <a:pos x="11" y="9"/>
                </a:cxn>
                <a:cxn ang="0">
                  <a:pos x="9" y="15"/>
                </a:cxn>
                <a:cxn ang="0">
                  <a:pos x="7" y="19"/>
                </a:cxn>
                <a:cxn ang="0">
                  <a:pos x="7" y="30"/>
                </a:cxn>
                <a:cxn ang="0">
                  <a:pos x="10" y="38"/>
                </a:cxn>
                <a:cxn ang="0">
                  <a:pos x="11" y="40"/>
                </a:cxn>
                <a:cxn ang="0">
                  <a:pos x="14" y="42"/>
                </a:cxn>
                <a:cxn ang="0">
                  <a:pos x="17" y="44"/>
                </a:cxn>
                <a:cxn ang="0">
                  <a:pos x="23" y="44"/>
                </a:cxn>
                <a:cxn ang="0">
                  <a:pos x="28" y="40"/>
                </a:cxn>
                <a:cxn ang="0">
                  <a:pos x="29"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28" y="49"/>
                </a:cxn>
                <a:cxn ang="0">
                  <a:pos x="24" y="49"/>
                </a:cxn>
                <a:cxn ang="0">
                  <a:pos x="20" y="50"/>
                </a:cxn>
                <a:cxn ang="0">
                  <a:pos x="10" y="48"/>
                </a:cxn>
                <a:cxn ang="0">
                  <a:pos x="6" y="45"/>
                </a:cxn>
                <a:cxn ang="0">
                  <a:pos x="1" y="37"/>
                </a:cxn>
                <a:cxn ang="0">
                  <a:pos x="0" y="25"/>
                </a:cxn>
                <a:cxn ang="0">
                  <a:pos x="0" y="19"/>
                </a:cxn>
                <a:cxn ang="0">
                  <a:pos x="1" y="14"/>
                </a:cxn>
                <a:cxn ang="0">
                  <a:pos x="3" y="10"/>
                </a:cxn>
                <a:cxn ang="0">
                  <a:pos x="4" y="7"/>
                </a:cxn>
                <a:cxn ang="0">
                  <a:pos x="6" y="4"/>
                </a:cxn>
                <a:cxn ang="0">
                  <a:pos x="9" y="2"/>
                </a:cxn>
                <a:cxn ang="0">
                  <a:pos x="11" y="1"/>
                </a:cxn>
                <a:cxn ang="0">
                  <a:pos x="15" y="0"/>
                </a:cxn>
              </a:cxnLst>
              <a:rect l="0" t="0" r="r" b="b"/>
              <a:pathLst>
                <a:path w="39" h="50">
                  <a:moveTo>
                    <a:pt x="20" y="5"/>
                  </a:moveTo>
                  <a:lnTo>
                    <a:pt x="16" y="6"/>
                  </a:lnTo>
                  <a:lnTo>
                    <a:pt x="14" y="7"/>
                  </a:lnTo>
                  <a:lnTo>
                    <a:pt x="11" y="9"/>
                  </a:lnTo>
                  <a:lnTo>
                    <a:pt x="9" y="15"/>
                  </a:lnTo>
                  <a:lnTo>
                    <a:pt x="7" y="19"/>
                  </a:lnTo>
                  <a:lnTo>
                    <a:pt x="7" y="30"/>
                  </a:lnTo>
                  <a:lnTo>
                    <a:pt x="10" y="38"/>
                  </a:lnTo>
                  <a:lnTo>
                    <a:pt x="11" y="40"/>
                  </a:lnTo>
                  <a:lnTo>
                    <a:pt x="14" y="42"/>
                  </a:lnTo>
                  <a:lnTo>
                    <a:pt x="17" y="44"/>
                  </a:lnTo>
                  <a:lnTo>
                    <a:pt x="23" y="44"/>
                  </a:lnTo>
                  <a:lnTo>
                    <a:pt x="28" y="40"/>
                  </a:lnTo>
                  <a:lnTo>
                    <a:pt x="29"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4" y="6"/>
                  </a:lnTo>
                  <a:lnTo>
                    <a:pt x="35" y="9"/>
                  </a:lnTo>
                  <a:lnTo>
                    <a:pt x="38" y="13"/>
                  </a:lnTo>
                  <a:lnTo>
                    <a:pt x="38" y="16"/>
                  </a:lnTo>
                  <a:lnTo>
                    <a:pt x="39" y="20"/>
                  </a:lnTo>
                  <a:lnTo>
                    <a:pt x="39" y="30"/>
                  </a:lnTo>
                  <a:lnTo>
                    <a:pt x="38" y="35"/>
                  </a:lnTo>
                  <a:lnTo>
                    <a:pt x="38" y="39"/>
                  </a:lnTo>
                  <a:lnTo>
                    <a:pt x="33" y="45"/>
                  </a:lnTo>
                  <a:lnTo>
                    <a:pt x="28" y="49"/>
                  </a:lnTo>
                  <a:lnTo>
                    <a:pt x="24" y="49"/>
                  </a:lnTo>
                  <a:lnTo>
                    <a:pt x="20" y="50"/>
                  </a:lnTo>
                  <a:lnTo>
                    <a:pt x="10" y="48"/>
                  </a:lnTo>
                  <a:lnTo>
                    <a:pt x="6" y="45"/>
                  </a:lnTo>
                  <a:lnTo>
                    <a:pt x="1" y="37"/>
                  </a:lnTo>
                  <a:lnTo>
                    <a:pt x="0" y="25"/>
                  </a:lnTo>
                  <a:lnTo>
                    <a:pt x="0" y="19"/>
                  </a:lnTo>
                  <a:lnTo>
                    <a:pt x="1" y="14"/>
                  </a:lnTo>
                  <a:lnTo>
                    <a:pt x="3"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Rectangle 289"/>
            <p:cNvSpPr>
              <a:spLocks noChangeArrowheads="1"/>
            </p:cNvSpPr>
            <p:nvPr/>
          </p:nvSpPr>
          <p:spPr bwMode="auto">
            <a:xfrm>
              <a:off x="4085" y="1021"/>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 name="Rectangle 290"/>
            <p:cNvSpPr>
              <a:spLocks noChangeArrowheads="1"/>
            </p:cNvSpPr>
            <p:nvPr/>
          </p:nvSpPr>
          <p:spPr bwMode="auto">
            <a:xfrm>
              <a:off x="3950" y="1021"/>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291"/>
            <p:cNvSpPr>
              <a:spLocks/>
            </p:cNvSpPr>
            <p:nvPr/>
          </p:nvSpPr>
          <p:spPr bwMode="auto">
            <a:xfrm>
              <a:off x="4145" y="998"/>
              <a:ext cx="39" cy="50"/>
            </a:xfrm>
            <a:custGeom>
              <a:avLst/>
              <a:gdLst/>
              <a:ahLst/>
              <a:cxnLst>
                <a:cxn ang="0">
                  <a:pos x="15" y="0"/>
                </a:cxn>
                <a:cxn ang="0">
                  <a:pos x="24" y="0"/>
                </a:cxn>
                <a:cxn ang="0">
                  <a:pos x="29" y="2"/>
                </a:cxn>
                <a:cxn ang="0">
                  <a:pos x="34" y="6"/>
                </a:cxn>
                <a:cxn ang="0">
                  <a:pos x="35" y="8"/>
                </a:cxn>
                <a:cxn ang="0">
                  <a:pos x="35" y="15"/>
                </a:cxn>
                <a:cxn ang="0">
                  <a:pos x="34" y="17"/>
                </a:cxn>
                <a:cxn ang="0">
                  <a:pos x="32" y="19"/>
                </a:cxn>
                <a:cxn ang="0">
                  <a:pos x="30" y="21"/>
                </a:cxn>
                <a:cxn ang="0">
                  <a:pos x="28" y="22"/>
                </a:cxn>
                <a:cxn ang="0">
                  <a:pos x="30" y="23"/>
                </a:cxn>
                <a:cxn ang="0">
                  <a:pos x="34" y="24"/>
                </a:cxn>
                <a:cxn ang="0">
                  <a:pos x="35" y="26"/>
                </a:cxn>
                <a:cxn ang="0">
                  <a:pos x="38" y="28"/>
                </a:cxn>
                <a:cxn ang="0">
                  <a:pos x="39" y="31"/>
                </a:cxn>
                <a:cxn ang="0">
                  <a:pos x="39" y="38"/>
                </a:cxn>
                <a:cxn ang="0">
                  <a:pos x="36" y="42"/>
                </a:cxn>
                <a:cxn ang="0">
                  <a:pos x="29" y="48"/>
                </a:cxn>
                <a:cxn ang="0">
                  <a:pos x="19" y="50"/>
                </a:cxn>
                <a:cxn ang="0">
                  <a:pos x="10" y="48"/>
                </a:cxn>
                <a:cxn ang="0">
                  <a:pos x="6" y="46"/>
                </a:cxn>
                <a:cxn ang="0">
                  <a:pos x="1" y="40"/>
                </a:cxn>
                <a:cxn ang="0">
                  <a:pos x="0" y="36"/>
                </a:cxn>
                <a:cxn ang="0">
                  <a:pos x="7" y="35"/>
                </a:cxn>
                <a:cxn ang="0">
                  <a:pos x="8" y="38"/>
                </a:cxn>
                <a:cxn ang="0">
                  <a:pos x="10" y="40"/>
                </a:cxn>
                <a:cxn ang="0">
                  <a:pos x="12" y="42"/>
                </a:cxn>
                <a:cxn ang="0">
                  <a:pos x="17" y="44"/>
                </a:cxn>
                <a:cxn ang="0">
                  <a:pos x="23" y="44"/>
                </a:cxn>
                <a:cxn ang="0">
                  <a:pos x="25" y="43"/>
                </a:cxn>
                <a:cxn ang="0">
                  <a:pos x="30" y="39"/>
                </a:cxn>
                <a:cxn ang="0">
                  <a:pos x="30" y="37"/>
                </a:cxn>
                <a:cxn ang="0">
                  <a:pos x="32" y="34"/>
                </a:cxn>
                <a:cxn ang="0">
                  <a:pos x="30" y="31"/>
                </a:cxn>
                <a:cxn ang="0">
                  <a:pos x="29" y="29"/>
                </a:cxn>
                <a:cxn ang="0">
                  <a:pos x="25" y="26"/>
                </a:cxn>
                <a:cxn ang="0">
                  <a:pos x="23" y="25"/>
                </a:cxn>
                <a:cxn ang="0">
                  <a:pos x="15" y="25"/>
                </a:cxn>
                <a:cxn ang="0">
                  <a:pos x="16" y="20"/>
                </a:cxn>
                <a:cxn ang="0">
                  <a:pos x="21" y="19"/>
                </a:cxn>
                <a:cxn ang="0">
                  <a:pos x="24" y="18"/>
                </a:cxn>
                <a:cxn ang="0">
                  <a:pos x="27" y="17"/>
                </a:cxn>
                <a:cxn ang="0">
                  <a:pos x="28" y="15"/>
                </a:cxn>
                <a:cxn ang="0">
                  <a:pos x="28" y="12"/>
                </a:cxn>
                <a:cxn ang="0">
                  <a:pos x="27" y="10"/>
                </a:cxn>
                <a:cxn ang="0">
                  <a:pos x="25" y="7"/>
                </a:cxn>
                <a:cxn ang="0">
                  <a:pos x="23" y="6"/>
                </a:cxn>
                <a:cxn ang="0">
                  <a:pos x="22" y="6"/>
                </a:cxn>
                <a:cxn ang="0">
                  <a:pos x="19" y="5"/>
                </a:cxn>
                <a:cxn ang="0">
                  <a:pos x="17" y="5"/>
                </a:cxn>
                <a:cxn ang="0">
                  <a:pos x="12" y="7"/>
                </a:cxn>
                <a:cxn ang="0">
                  <a:pos x="8" y="13"/>
                </a:cxn>
                <a:cxn ang="0">
                  <a:pos x="1" y="12"/>
                </a:cxn>
                <a:cxn ang="0">
                  <a:pos x="2" y="8"/>
                </a:cxn>
                <a:cxn ang="0">
                  <a:pos x="4" y="6"/>
                </a:cxn>
                <a:cxn ang="0">
                  <a:pos x="7" y="3"/>
                </a:cxn>
                <a:cxn ang="0">
                  <a:pos x="11" y="1"/>
                </a:cxn>
                <a:cxn ang="0">
                  <a:pos x="15" y="0"/>
                </a:cxn>
              </a:cxnLst>
              <a:rect l="0" t="0" r="r" b="b"/>
              <a:pathLst>
                <a:path w="39" h="50">
                  <a:moveTo>
                    <a:pt x="15" y="0"/>
                  </a:moveTo>
                  <a:lnTo>
                    <a:pt x="24" y="0"/>
                  </a:lnTo>
                  <a:lnTo>
                    <a:pt x="29" y="2"/>
                  </a:lnTo>
                  <a:lnTo>
                    <a:pt x="34" y="6"/>
                  </a:lnTo>
                  <a:lnTo>
                    <a:pt x="35" y="8"/>
                  </a:lnTo>
                  <a:lnTo>
                    <a:pt x="35" y="15"/>
                  </a:lnTo>
                  <a:lnTo>
                    <a:pt x="34" y="17"/>
                  </a:lnTo>
                  <a:lnTo>
                    <a:pt x="32" y="19"/>
                  </a:lnTo>
                  <a:lnTo>
                    <a:pt x="30" y="21"/>
                  </a:lnTo>
                  <a:lnTo>
                    <a:pt x="28" y="22"/>
                  </a:lnTo>
                  <a:lnTo>
                    <a:pt x="30" y="23"/>
                  </a:lnTo>
                  <a:lnTo>
                    <a:pt x="34" y="24"/>
                  </a:lnTo>
                  <a:lnTo>
                    <a:pt x="35" y="26"/>
                  </a:lnTo>
                  <a:lnTo>
                    <a:pt x="38" y="28"/>
                  </a:lnTo>
                  <a:lnTo>
                    <a:pt x="39" y="31"/>
                  </a:lnTo>
                  <a:lnTo>
                    <a:pt x="39" y="38"/>
                  </a:lnTo>
                  <a:lnTo>
                    <a:pt x="36" y="42"/>
                  </a:lnTo>
                  <a:lnTo>
                    <a:pt x="29" y="48"/>
                  </a:lnTo>
                  <a:lnTo>
                    <a:pt x="19" y="50"/>
                  </a:lnTo>
                  <a:lnTo>
                    <a:pt x="10" y="48"/>
                  </a:lnTo>
                  <a:lnTo>
                    <a:pt x="6" y="46"/>
                  </a:lnTo>
                  <a:lnTo>
                    <a:pt x="1" y="40"/>
                  </a:lnTo>
                  <a:lnTo>
                    <a:pt x="0" y="36"/>
                  </a:lnTo>
                  <a:lnTo>
                    <a:pt x="7" y="35"/>
                  </a:lnTo>
                  <a:lnTo>
                    <a:pt x="8" y="38"/>
                  </a:lnTo>
                  <a:lnTo>
                    <a:pt x="10" y="40"/>
                  </a:lnTo>
                  <a:lnTo>
                    <a:pt x="12" y="42"/>
                  </a:lnTo>
                  <a:lnTo>
                    <a:pt x="17" y="44"/>
                  </a:lnTo>
                  <a:lnTo>
                    <a:pt x="23" y="44"/>
                  </a:lnTo>
                  <a:lnTo>
                    <a:pt x="25" y="43"/>
                  </a:lnTo>
                  <a:lnTo>
                    <a:pt x="30" y="39"/>
                  </a:lnTo>
                  <a:lnTo>
                    <a:pt x="30" y="37"/>
                  </a:lnTo>
                  <a:lnTo>
                    <a:pt x="32" y="34"/>
                  </a:lnTo>
                  <a:lnTo>
                    <a:pt x="30" y="31"/>
                  </a:lnTo>
                  <a:lnTo>
                    <a:pt x="29" y="29"/>
                  </a:lnTo>
                  <a:lnTo>
                    <a:pt x="25" y="26"/>
                  </a:lnTo>
                  <a:lnTo>
                    <a:pt x="23" y="25"/>
                  </a:lnTo>
                  <a:lnTo>
                    <a:pt x="15" y="25"/>
                  </a:lnTo>
                  <a:lnTo>
                    <a:pt x="16" y="20"/>
                  </a:lnTo>
                  <a:lnTo>
                    <a:pt x="21" y="19"/>
                  </a:lnTo>
                  <a:lnTo>
                    <a:pt x="24" y="18"/>
                  </a:lnTo>
                  <a:lnTo>
                    <a:pt x="27" y="17"/>
                  </a:lnTo>
                  <a:lnTo>
                    <a:pt x="28" y="15"/>
                  </a:lnTo>
                  <a:lnTo>
                    <a:pt x="28" y="12"/>
                  </a:lnTo>
                  <a:lnTo>
                    <a:pt x="27" y="10"/>
                  </a:lnTo>
                  <a:lnTo>
                    <a:pt x="25" y="7"/>
                  </a:lnTo>
                  <a:lnTo>
                    <a:pt x="23" y="6"/>
                  </a:lnTo>
                  <a:lnTo>
                    <a:pt x="22" y="6"/>
                  </a:lnTo>
                  <a:lnTo>
                    <a:pt x="19" y="5"/>
                  </a:lnTo>
                  <a:lnTo>
                    <a:pt x="17" y="5"/>
                  </a:lnTo>
                  <a:lnTo>
                    <a:pt x="12" y="7"/>
                  </a:lnTo>
                  <a:lnTo>
                    <a:pt x="8" y="13"/>
                  </a:lnTo>
                  <a:lnTo>
                    <a:pt x="1" y="12"/>
                  </a:lnTo>
                  <a:lnTo>
                    <a:pt x="2" y="8"/>
                  </a:lnTo>
                  <a:lnTo>
                    <a:pt x="4" y="6"/>
                  </a:lnTo>
                  <a:lnTo>
                    <a:pt x="7" y="3"/>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292"/>
            <p:cNvSpPr>
              <a:spLocks/>
            </p:cNvSpPr>
            <p:nvPr/>
          </p:nvSpPr>
          <p:spPr bwMode="auto">
            <a:xfrm>
              <a:off x="4191" y="998"/>
              <a:ext cx="39" cy="50"/>
            </a:xfrm>
            <a:custGeom>
              <a:avLst/>
              <a:gdLst/>
              <a:ahLst/>
              <a:cxnLst>
                <a:cxn ang="0">
                  <a:pos x="7" y="0"/>
                </a:cxn>
                <a:cxn ang="0">
                  <a:pos x="35" y="0"/>
                </a:cxn>
                <a:cxn ang="0">
                  <a:pos x="35" y="7"/>
                </a:cxn>
                <a:cxn ang="0">
                  <a:pos x="14" y="7"/>
                </a:cxn>
                <a:cxn ang="0">
                  <a:pos x="10" y="20"/>
                </a:cxn>
                <a:cxn ang="0">
                  <a:pos x="14" y="18"/>
                </a:cxn>
                <a:cxn ang="0">
                  <a:pos x="21" y="16"/>
                </a:cxn>
                <a:cxn ang="0">
                  <a:pos x="31" y="18"/>
                </a:cxn>
                <a:cxn ang="0">
                  <a:pos x="34" y="20"/>
                </a:cxn>
                <a:cxn ang="0">
                  <a:pos x="39" y="28"/>
                </a:cxn>
                <a:cxn ang="0">
                  <a:pos x="39" y="36"/>
                </a:cxn>
                <a:cxn ang="0">
                  <a:pos x="34" y="44"/>
                </a:cxn>
                <a:cxn ang="0">
                  <a:pos x="31" y="47"/>
                </a:cxn>
                <a:cxn ang="0">
                  <a:pos x="24" y="49"/>
                </a:cxn>
                <a:cxn ang="0">
                  <a:pos x="20" y="50"/>
                </a:cxn>
                <a:cxn ang="0">
                  <a:pos x="10" y="48"/>
                </a:cxn>
                <a:cxn ang="0">
                  <a:pos x="6" y="46"/>
                </a:cxn>
                <a:cxn ang="0">
                  <a:pos x="3" y="43"/>
                </a:cxn>
                <a:cxn ang="0">
                  <a:pos x="1" y="40"/>
                </a:cxn>
                <a:cxn ang="0">
                  <a:pos x="0" y="36"/>
                </a:cxn>
                <a:cxn ang="0">
                  <a:pos x="7" y="35"/>
                </a:cxn>
                <a:cxn ang="0">
                  <a:pos x="9" y="38"/>
                </a:cxn>
                <a:cxn ang="0">
                  <a:pos x="11" y="42"/>
                </a:cxn>
                <a:cxn ang="0">
                  <a:pos x="16" y="44"/>
                </a:cxn>
                <a:cxn ang="0">
                  <a:pos x="23" y="44"/>
                </a:cxn>
                <a:cxn ang="0">
                  <a:pos x="26" y="43"/>
                </a:cxn>
                <a:cxn ang="0">
                  <a:pos x="31" y="39"/>
                </a:cxn>
                <a:cxn ang="0">
                  <a:pos x="31" y="36"/>
                </a:cxn>
                <a:cxn ang="0">
                  <a:pos x="32" y="33"/>
                </a:cxn>
                <a:cxn ang="0">
                  <a:pos x="31" y="30"/>
                </a:cxn>
                <a:cxn ang="0">
                  <a:pos x="31" y="27"/>
                </a:cxn>
                <a:cxn ang="0">
                  <a:pos x="26" y="23"/>
                </a:cxn>
                <a:cxn ang="0">
                  <a:pos x="23" y="22"/>
                </a:cxn>
                <a:cxn ang="0">
                  <a:pos x="17" y="22"/>
                </a:cxn>
                <a:cxn ang="0">
                  <a:pos x="15" y="23"/>
                </a:cxn>
                <a:cxn ang="0">
                  <a:pos x="14" y="23"/>
                </a:cxn>
                <a:cxn ang="0">
                  <a:pos x="11" y="24"/>
                </a:cxn>
                <a:cxn ang="0">
                  <a:pos x="9" y="26"/>
                </a:cxn>
                <a:cxn ang="0">
                  <a:pos x="1" y="25"/>
                </a:cxn>
                <a:cxn ang="0">
                  <a:pos x="7" y="0"/>
                </a:cxn>
              </a:cxnLst>
              <a:rect l="0" t="0" r="r" b="b"/>
              <a:pathLst>
                <a:path w="39" h="50">
                  <a:moveTo>
                    <a:pt x="7" y="0"/>
                  </a:moveTo>
                  <a:lnTo>
                    <a:pt x="35" y="0"/>
                  </a:lnTo>
                  <a:lnTo>
                    <a:pt x="35" y="7"/>
                  </a:lnTo>
                  <a:lnTo>
                    <a:pt x="14" y="7"/>
                  </a:lnTo>
                  <a:lnTo>
                    <a:pt x="10" y="20"/>
                  </a:lnTo>
                  <a:lnTo>
                    <a:pt x="14" y="18"/>
                  </a:lnTo>
                  <a:lnTo>
                    <a:pt x="21" y="16"/>
                  </a:lnTo>
                  <a:lnTo>
                    <a:pt x="31" y="18"/>
                  </a:lnTo>
                  <a:lnTo>
                    <a:pt x="34" y="20"/>
                  </a:lnTo>
                  <a:lnTo>
                    <a:pt x="39" y="28"/>
                  </a:lnTo>
                  <a:lnTo>
                    <a:pt x="39" y="36"/>
                  </a:lnTo>
                  <a:lnTo>
                    <a:pt x="34" y="44"/>
                  </a:lnTo>
                  <a:lnTo>
                    <a:pt x="31" y="47"/>
                  </a:lnTo>
                  <a:lnTo>
                    <a:pt x="24" y="49"/>
                  </a:lnTo>
                  <a:lnTo>
                    <a:pt x="20" y="50"/>
                  </a:lnTo>
                  <a:lnTo>
                    <a:pt x="10" y="48"/>
                  </a:lnTo>
                  <a:lnTo>
                    <a:pt x="6" y="46"/>
                  </a:lnTo>
                  <a:lnTo>
                    <a:pt x="3" y="43"/>
                  </a:lnTo>
                  <a:lnTo>
                    <a:pt x="1" y="40"/>
                  </a:lnTo>
                  <a:lnTo>
                    <a:pt x="0" y="36"/>
                  </a:lnTo>
                  <a:lnTo>
                    <a:pt x="7" y="35"/>
                  </a:lnTo>
                  <a:lnTo>
                    <a:pt x="9" y="38"/>
                  </a:lnTo>
                  <a:lnTo>
                    <a:pt x="11" y="42"/>
                  </a:lnTo>
                  <a:lnTo>
                    <a:pt x="16" y="44"/>
                  </a:lnTo>
                  <a:lnTo>
                    <a:pt x="23" y="44"/>
                  </a:lnTo>
                  <a:lnTo>
                    <a:pt x="26" y="43"/>
                  </a:lnTo>
                  <a:lnTo>
                    <a:pt x="31" y="39"/>
                  </a:lnTo>
                  <a:lnTo>
                    <a:pt x="31" y="36"/>
                  </a:lnTo>
                  <a:lnTo>
                    <a:pt x="32" y="33"/>
                  </a:lnTo>
                  <a:lnTo>
                    <a:pt x="31" y="30"/>
                  </a:lnTo>
                  <a:lnTo>
                    <a:pt x="31" y="27"/>
                  </a:lnTo>
                  <a:lnTo>
                    <a:pt x="26" y="23"/>
                  </a:lnTo>
                  <a:lnTo>
                    <a:pt x="23" y="22"/>
                  </a:lnTo>
                  <a:lnTo>
                    <a:pt x="17" y="22"/>
                  </a:lnTo>
                  <a:lnTo>
                    <a:pt x="15" y="23"/>
                  </a:lnTo>
                  <a:lnTo>
                    <a:pt x="14" y="23"/>
                  </a:lnTo>
                  <a:lnTo>
                    <a:pt x="11" y="24"/>
                  </a:lnTo>
                  <a:lnTo>
                    <a:pt x="9" y="26"/>
                  </a:lnTo>
                  <a:lnTo>
                    <a:pt x="1"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293"/>
            <p:cNvSpPr>
              <a:spLocks noChangeArrowheads="1"/>
            </p:cNvSpPr>
            <p:nvPr/>
          </p:nvSpPr>
          <p:spPr bwMode="auto">
            <a:xfrm>
              <a:off x="3950" y="3697"/>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 name="Rectangle 294"/>
            <p:cNvSpPr>
              <a:spLocks noChangeArrowheads="1"/>
            </p:cNvSpPr>
            <p:nvPr/>
          </p:nvSpPr>
          <p:spPr bwMode="auto">
            <a:xfrm>
              <a:off x="3950" y="1021"/>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295"/>
            <p:cNvSpPr>
              <a:spLocks noChangeArrowheads="1"/>
            </p:cNvSpPr>
            <p:nvPr/>
          </p:nvSpPr>
          <p:spPr bwMode="auto">
            <a:xfrm>
              <a:off x="3949"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 name="Rectangle 296"/>
            <p:cNvSpPr>
              <a:spLocks noChangeArrowheads="1"/>
            </p:cNvSpPr>
            <p:nvPr/>
          </p:nvSpPr>
          <p:spPr bwMode="auto">
            <a:xfrm>
              <a:off x="4117"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98"/>
            <p:cNvSpPr>
              <a:spLocks noEditPoints="1"/>
            </p:cNvSpPr>
            <p:nvPr/>
          </p:nvSpPr>
          <p:spPr bwMode="auto">
            <a:xfrm>
              <a:off x="1110" y="1047"/>
              <a:ext cx="1072" cy="323"/>
            </a:xfrm>
            <a:custGeom>
              <a:avLst/>
              <a:gdLst/>
              <a:ahLst/>
              <a:cxnLst>
                <a:cxn ang="0">
                  <a:pos x="4" y="3"/>
                </a:cxn>
                <a:cxn ang="0">
                  <a:pos x="4" y="320"/>
                </a:cxn>
                <a:cxn ang="0">
                  <a:pos x="1068" y="320"/>
                </a:cxn>
                <a:cxn ang="0">
                  <a:pos x="1068" y="3"/>
                </a:cxn>
                <a:cxn ang="0">
                  <a:pos x="4" y="3"/>
                </a:cxn>
                <a:cxn ang="0">
                  <a:pos x="1" y="0"/>
                </a:cxn>
                <a:cxn ang="0">
                  <a:pos x="1069" y="0"/>
                </a:cxn>
                <a:cxn ang="0">
                  <a:pos x="1070" y="1"/>
                </a:cxn>
                <a:cxn ang="0">
                  <a:pos x="1072" y="1"/>
                </a:cxn>
                <a:cxn ang="0">
                  <a:pos x="1072" y="321"/>
                </a:cxn>
                <a:cxn ang="0">
                  <a:pos x="1070" y="321"/>
                </a:cxn>
                <a:cxn ang="0">
                  <a:pos x="1069" y="322"/>
                </a:cxn>
                <a:cxn ang="0">
                  <a:pos x="1069" y="323"/>
                </a:cxn>
                <a:cxn ang="0">
                  <a:pos x="1" y="323"/>
                </a:cxn>
                <a:cxn ang="0">
                  <a:pos x="1" y="321"/>
                </a:cxn>
                <a:cxn ang="0">
                  <a:pos x="0" y="321"/>
                </a:cxn>
                <a:cxn ang="0">
                  <a:pos x="0" y="1"/>
                </a:cxn>
                <a:cxn ang="0">
                  <a:pos x="1" y="0"/>
                </a:cxn>
              </a:cxnLst>
              <a:rect l="0" t="0" r="r" b="b"/>
              <a:pathLst>
                <a:path w="1072" h="323">
                  <a:moveTo>
                    <a:pt x="4" y="3"/>
                  </a:moveTo>
                  <a:lnTo>
                    <a:pt x="4" y="320"/>
                  </a:lnTo>
                  <a:lnTo>
                    <a:pt x="1068" y="320"/>
                  </a:lnTo>
                  <a:lnTo>
                    <a:pt x="1068" y="3"/>
                  </a:lnTo>
                  <a:lnTo>
                    <a:pt x="4" y="3"/>
                  </a:lnTo>
                  <a:close/>
                  <a:moveTo>
                    <a:pt x="1" y="0"/>
                  </a:moveTo>
                  <a:lnTo>
                    <a:pt x="1069" y="0"/>
                  </a:lnTo>
                  <a:lnTo>
                    <a:pt x="1070" y="1"/>
                  </a:lnTo>
                  <a:lnTo>
                    <a:pt x="1072" y="1"/>
                  </a:lnTo>
                  <a:lnTo>
                    <a:pt x="1072" y="321"/>
                  </a:lnTo>
                  <a:lnTo>
                    <a:pt x="1070" y="321"/>
                  </a:lnTo>
                  <a:lnTo>
                    <a:pt x="1069" y="322"/>
                  </a:lnTo>
                  <a:lnTo>
                    <a:pt x="1069" y="323"/>
                  </a:lnTo>
                  <a:lnTo>
                    <a:pt x="1" y="323"/>
                  </a:lnTo>
                  <a:lnTo>
                    <a:pt x="1" y="321"/>
                  </a:lnTo>
                  <a:lnTo>
                    <a:pt x="0" y="321"/>
                  </a:lnTo>
                  <a:lnTo>
                    <a:pt x="0" y="1"/>
                  </a:lnTo>
                  <a:lnTo>
                    <a:pt x="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Rectangle 299"/>
            <p:cNvSpPr>
              <a:spLocks noChangeArrowheads="1"/>
            </p:cNvSpPr>
            <p:nvPr/>
          </p:nvSpPr>
          <p:spPr bwMode="auto">
            <a:xfrm>
              <a:off x="1111" y="1367"/>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Rectangle 300"/>
            <p:cNvSpPr>
              <a:spLocks noChangeArrowheads="1"/>
            </p:cNvSpPr>
            <p:nvPr/>
          </p:nvSpPr>
          <p:spPr bwMode="auto">
            <a:xfrm>
              <a:off x="1111" y="1048"/>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 name="Rectangle 301"/>
            <p:cNvSpPr>
              <a:spLocks noChangeArrowheads="1"/>
            </p:cNvSpPr>
            <p:nvPr/>
          </p:nvSpPr>
          <p:spPr bwMode="auto">
            <a:xfrm>
              <a:off x="1110" y="1049"/>
              <a:ext cx="4"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 name="Rectangle 302"/>
            <p:cNvSpPr>
              <a:spLocks noChangeArrowheads="1"/>
            </p:cNvSpPr>
            <p:nvPr/>
          </p:nvSpPr>
          <p:spPr bwMode="auto">
            <a:xfrm>
              <a:off x="2177" y="1049"/>
              <a:ext cx="3"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Rectangle 303"/>
            <p:cNvSpPr>
              <a:spLocks noChangeArrowheads="1"/>
            </p:cNvSpPr>
            <p:nvPr/>
          </p:nvSpPr>
          <p:spPr bwMode="auto">
            <a:xfrm>
              <a:off x="1111" y="1367"/>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Rectangle 304"/>
            <p:cNvSpPr>
              <a:spLocks noChangeArrowheads="1"/>
            </p:cNvSpPr>
            <p:nvPr/>
          </p:nvSpPr>
          <p:spPr bwMode="auto">
            <a:xfrm>
              <a:off x="1110" y="1049"/>
              <a:ext cx="4"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 name="Rectangle 305"/>
            <p:cNvSpPr>
              <a:spLocks noChangeArrowheads="1"/>
            </p:cNvSpPr>
            <p:nvPr/>
          </p:nvSpPr>
          <p:spPr bwMode="auto">
            <a:xfrm>
              <a:off x="1111" y="1367"/>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306"/>
            <p:cNvSpPr>
              <a:spLocks noChangeArrowheads="1"/>
            </p:cNvSpPr>
            <p:nvPr/>
          </p:nvSpPr>
          <p:spPr bwMode="auto">
            <a:xfrm>
              <a:off x="1111" y="1048"/>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Rectangle 307"/>
            <p:cNvSpPr>
              <a:spLocks noChangeArrowheads="1"/>
            </p:cNvSpPr>
            <p:nvPr/>
          </p:nvSpPr>
          <p:spPr bwMode="auto">
            <a:xfrm>
              <a:off x="1110" y="1049"/>
              <a:ext cx="4"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Rectangle 308"/>
            <p:cNvSpPr>
              <a:spLocks noChangeArrowheads="1"/>
            </p:cNvSpPr>
            <p:nvPr/>
          </p:nvSpPr>
          <p:spPr bwMode="auto">
            <a:xfrm>
              <a:off x="2177" y="1049"/>
              <a:ext cx="3"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09"/>
            <p:cNvSpPr>
              <a:spLocks noEditPoints="1"/>
            </p:cNvSpPr>
            <p:nvPr/>
          </p:nvSpPr>
          <p:spPr bwMode="auto">
            <a:xfrm>
              <a:off x="1449" y="1100"/>
              <a:ext cx="79" cy="69"/>
            </a:xfrm>
            <a:custGeom>
              <a:avLst/>
              <a:gdLst/>
              <a:ahLst/>
              <a:cxnLst>
                <a:cxn ang="0">
                  <a:pos x="40" y="8"/>
                </a:cxn>
                <a:cxn ang="0">
                  <a:pos x="37" y="14"/>
                </a:cxn>
                <a:cxn ang="0">
                  <a:pos x="34" y="20"/>
                </a:cxn>
                <a:cxn ang="0">
                  <a:pos x="26" y="40"/>
                </a:cxn>
                <a:cxn ang="0">
                  <a:pos x="54" y="40"/>
                </a:cxn>
                <a:cxn ang="0">
                  <a:pos x="45" y="21"/>
                </a:cxn>
                <a:cxn ang="0">
                  <a:pos x="43" y="16"/>
                </a:cxn>
                <a:cxn ang="0">
                  <a:pos x="42" y="11"/>
                </a:cxn>
                <a:cxn ang="0">
                  <a:pos x="40" y="8"/>
                </a:cxn>
                <a:cxn ang="0">
                  <a:pos x="34" y="0"/>
                </a:cxn>
                <a:cxn ang="0">
                  <a:pos x="45" y="0"/>
                </a:cxn>
                <a:cxn ang="0">
                  <a:pos x="79" y="69"/>
                </a:cxn>
                <a:cxn ang="0">
                  <a:pos x="67" y="69"/>
                </a:cxn>
                <a:cxn ang="0">
                  <a:pos x="58" y="48"/>
                </a:cxn>
                <a:cxn ang="0">
                  <a:pos x="22" y="48"/>
                </a:cxn>
                <a:cxn ang="0">
                  <a:pos x="13" y="69"/>
                </a:cxn>
                <a:cxn ang="0">
                  <a:pos x="0" y="69"/>
                </a:cxn>
                <a:cxn ang="0">
                  <a:pos x="34" y="0"/>
                </a:cxn>
              </a:cxnLst>
              <a:rect l="0" t="0" r="r" b="b"/>
              <a:pathLst>
                <a:path w="79" h="69">
                  <a:moveTo>
                    <a:pt x="40" y="8"/>
                  </a:moveTo>
                  <a:lnTo>
                    <a:pt x="37" y="14"/>
                  </a:lnTo>
                  <a:lnTo>
                    <a:pt x="34" y="20"/>
                  </a:lnTo>
                  <a:lnTo>
                    <a:pt x="26" y="40"/>
                  </a:lnTo>
                  <a:lnTo>
                    <a:pt x="54" y="40"/>
                  </a:lnTo>
                  <a:lnTo>
                    <a:pt x="45" y="21"/>
                  </a:lnTo>
                  <a:lnTo>
                    <a:pt x="43" y="16"/>
                  </a:lnTo>
                  <a:lnTo>
                    <a:pt x="42" y="11"/>
                  </a:lnTo>
                  <a:lnTo>
                    <a:pt x="40" y="8"/>
                  </a:lnTo>
                  <a:close/>
                  <a:moveTo>
                    <a:pt x="34" y="0"/>
                  </a:moveTo>
                  <a:lnTo>
                    <a:pt x="45" y="0"/>
                  </a:lnTo>
                  <a:lnTo>
                    <a:pt x="79" y="69"/>
                  </a:lnTo>
                  <a:lnTo>
                    <a:pt x="67" y="69"/>
                  </a:lnTo>
                  <a:lnTo>
                    <a:pt x="58" y="48"/>
                  </a:lnTo>
                  <a:lnTo>
                    <a:pt x="22" y="48"/>
                  </a:lnTo>
                  <a:lnTo>
                    <a:pt x="13" y="69"/>
                  </a:lnTo>
                  <a:lnTo>
                    <a:pt x="0" y="69"/>
                  </a:lnTo>
                  <a:lnTo>
                    <a:pt x="3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10"/>
            <p:cNvSpPr>
              <a:spLocks/>
            </p:cNvSpPr>
            <p:nvPr/>
          </p:nvSpPr>
          <p:spPr bwMode="auto">
            <a:xfrm>
              <a:off x="1533" y="1118"/>
              <a:ext cx="53" cy="52"/>
            </a:xfrm>
            <a:custGeom>
              <a:avLst/>
              <a:gdLst/>
              <a:ahLst/>
              <a:cxnLst>
                <a:cxn ang="0">
                  <a:pos x="22" y="0"/>
                </a:cxn>
                <a:cxn ang="0">
                  <a:pos x="32" y="0"/>
                </a:cxn>
                <a:cxn ang="0">
                  <a:pos x="37" y="1"/>
                </a:cxn>
                <a:cxn ang="0">
                  <a:pos x="40" y="2"/>
                </a:cxn>
                <a:cxn ang="0">
                  <a:pos x="43" y="4"/>
                </a:cxn>
                <a:cxn ang="0">
                  <a:pos x="47" y="6"/>
                </a:cxn>
                <a:cxn ang="0">
                  <a:pos x="49" y="9"/>
                </a:cxn>
                <a:cxn ang="0">
                  <a:pos x="50" y="12"/>
                </a:cxn>
                <a:cxn ang="0">
                  <a:pos x="51" y="16"/>
                </a:cxn>
                <a:cxn ang="0">
                  <a:pos x="40" y="17"/>
                </a:cxn>
                <a:cxn ang="0">
                  <a:pos x="39" y="14"/>
                </a:cxn>
                <a:cxn ang="0">
                  <a:pos x="38" y="12"/>
                </a:cxn>
                <a:cxn ang="0">
                  <a:pos x="36" y="10"/>
                </a:cxn>
                <a:cxn ang="0">
                  <a:pos x="31" y="8"/>
                </a:cxn>
                <a:cxn ang="0">
                  <a:pos x="23" y="8"/>
                </a:cxn>
                <a:cxn ang="0">
                  <a:pos x="19" y="10"/>
                </a:cxn>
                <a:cxn ang="0">
                  <a:pos x="16" y="12"/>
                </a:cxn>
                <a:cxn ang="0">
                  <a:pos x="14" y="15"/>
                </a:cxn>
                <a:cxn ang="0">
                  <a:pos x="12" y="18"/>
                </a:cxn>
                <a:cxn ang="0">
                  <a:pos x="11" y="22"/>
                </a:cxn>
                <a:cxn ang="0">
                  <a:pos x="11" y="30"/>
                </a:cxn>
                <a:cxn ang="0">
                  <a:pos x="12" y="34"/>
                </a:cxn>
                <a:cxn ang="0">
                  <a:pos x="14" y="37"/>
                </a:cxn>
                <a:cxn ang="0">
                  <a:pos x="16" y="40"/>
                </a:cxn>
                <a:cxn ang="0">
                  <a:pos x="19" y="42"/>
                </a:cxn>
                <a:cxn ang="0">
                  <a:pos x="23" y="44"/>
                </a:cxn>
                <a:cxn ang="0">
                  <a:pos x="31" y="44"/>
                </a:cxn>
                <a:cxn ang="0">
                  <a:pos x="34" y="43"/>
                </a:cxn>
                <a:cxn ang="0">
                  <a:pos x="39" y="39"/>
                </a:cxn>
                <a:cxn ang="0">
                  <a:pos x="42" y="33"/>
                </a:cxn>
                <a:cxn ang="0">
                  <a:pos x="53" y="34"/>
                </a:cxn>
                <a:cxn ang="0">
                  <a:pos x="50" y="42"/>
                </a:cxn>
                <a:cxn ang="0">
                  <a:pos x="48" y="45"/>
                </a:cxn>
                <a:cxn ang="0">
                  <a:pos x="37" y="51"/>
                </a:cxn>
                <a:cxn ang="0">
                  <a:pos x="32" y="52"/>
                </a:cxn>
                <a:cxn ang="0">
                  <a:pos x="22" y="52"/>
                </a:cxn>
                <a:cxn ang="0">
                  <a:pos x="16" y="50"/>
                </a:cxn>
                <a:cxn ang="0">
                  <a:pos x="12" y="48"/>
                </a:cxn>
                <a:cxn ang="0">
                  <a:pos x="8" y="45"/>
                </a:cxn>
                <a:cxn ang="0">
                  <a:pos x="3" y="37"/>
                </a:cxn>
                <a:cxn ang="0">
                  <a:pos x="0" y="26"/>
                </a:cxn>
                <a:cxn ang="0">
                  <a:pos x="0" y="21"/>
                </a:cxn>
                <a:cxn ang="0">
                  <a:pos x="3" y="16"/>
                </a:cxn>
                <a:cxn ang="0">
                  <a:pos x="4" y="12"/>
                </a:cxn>
                <a:cxn ang="0">
                  <a:pos x="6" y="9"/>
                </a:cxn>
                <a:cxn ang="0">
                  <a:pos x="8" y="7"/>
                </a:cxn>
                <a:cxn ang="0">
                  <a:pos x="11" y="5"/>
                </a:cxn>
                <a:cxn ang="0">
                  <a:pos x="14" y="3"/>
                </a:cxn>
                <a:cxn ang="0">
                  <a:pos x="17" y="1"/>
                </a:cxn>
                <a:cxn ang="0">
                  <a:pos x="22" y="0"/>
                </a:cxn>
              </a:cxnLst>
              <a:rect l="0" t="0" r="r" b="b"/>
              <a:pathLst>
                <a:path w="53" h="52">
                  <a:moveTo>
                    <a:pt x="22" y="0"/>
                  </a:moveTo>
                  <a:lnTo>
                    <a:pt x="32" y="0"/>
                  </a:lnTo>
                  <a:lnTo>
                    <a:pt x="37" y="1"/>
                  </a:lnTo>
                  <a:lnTo>
                    <a:pt x="40" y="2"/>
                  </a:lnTo>
                  <a:lnTo>
                    <a:pt x="43" y="4"/>
                  </a:lnTo>
                  <a:lnTo>
                    <a:pt x="47" y="6"/>
                  </a:lnTo>
                  <a:lnTo>
                    <a:pt x="49" y="9"/>
                  </a:lnTo>
                  <a:lnTo>
                    <a:pt x="50" y="12"/>
                  </a:lnTo>
                  <a:lnTo>
                    <a:pt x="51" y="16"/>
                  </a:lnTo>
                  <a:lnTo>
                    <a:pt x="40" y="17"/>
                  </a:lnTo>
                  <a:lnTo>
                    <a:pt x="39" y="14"/>
                  </a:lnTo>
                  <a:lnTo>
                    <a:pt x="38" y="12"/>
                  </a:lnTo>
                  <a:lnTo>
                    <a:pt x="36" y="10"/>
                  </a:lnTo>
                  <a:lnTo>
                    <a:pt x="31" y="8"/>
                  </a:lnTo>
                  <a:lnTo>
                    <a:pt x="23" y="8"/>
                  </a:lnTo>
                  <a:lnTo>
                    <a:pt x="19" y="10"/>
                  </a:lnTo>
                  <a:lnTo>
                    <a:pt x="16" y="12"/>
                  </a:lnTo>
                  <a:lnTo>
                    <a:pt x="14" y="15"/>
                  </a:lnTo>
                  <a:lnTo>
                    <a:pt x="12" y="18"/>
                  </a:lnTo>
                  <a:lnTo>
                    <a:pt x="11" y="22"/>
                  </a:lnTo>
                  <a:lnTo>
                    <a:pt x="11" y="30"/>
                  </a:lnTo>
                  <a:lnTo>
                    <a:pt x="12" y="34"/>
                  </a:lnTo>
                  <a:lnTo>
                    <a:pt x="14" y="37"/>
                  </a:lnTo>
                  <a:lnTo>
                    <a:pt x="16" y="40"/>
                  </a:lnTo>
                  <a:lnTo>
                    <a:pt x="19" y="42"/>
                  </a:lnTo>
                  <a:lnTo>
                    <a:pt x="23" y="44"/>
                  </a:lnTo>
                  <a:lnTo>
                    <a:pt x="31" y="44"/>
                  </a:lnTo>
                  <a:lnTo>
                    <a:pt x="34" y="43"/>
                  </a:lnTo>
                  <a:lnTo>
                    <a:pt x="39" y="39"/>
                  </a:lnTo>
                  <a:lnTo>
                    <a:pt x="42" y="33"/>
                  </a:lnTo>
                  <a:lnTo>
                    <a:pt x="53" y="34"/>
                  </a:lnTo>
                  <a:lnTo>
                    <a:pt x="50" y="42"/>
                  </a:lnTo>
                  <a:lnTo>
                    <a:pt x="48" y="45"/>
                  </a:lnTo>
                  <a:lnTo>
                    <a:pt x="37" y="51"/>
                  </a:lnTo>
                  <a:lnTo>
                    <a:pt x="32" y="52"/>
                  </a:lnTo>
                  <a:lnTo>
                    <a:pt x="22" y="52"/>
                  </a:lnTo>
                  <a:lnTo>
                    <a:pt x="16" y="50"/>
                  </a:lnTo>
                  <a:lnTo>
                    <a:pt x="12" y="48"/>
                  </a:lnTo>
                  <a:lnTo>
                    <a:pt x="8" y="45"/>
                  </a:lnTo>
                  <a:lnTo>
                    <a:pt x="3" y="37"/>
                  </a:lnTo>
                  <a:lnTo>
                    <a:pt x="0" y="26"/>
                  </a:lnTo>
                  <a:lnTo>
                    <a:pt x="0" y="21"/>
                  </a:lnTo>
                  <a:lnTo>
                    <a:pt x="3" y="16"/>
                  </a:lnTo>
                  <a:lnTo>
                    <a:pt x="4" y="12"/>
                  </a:lnTo>
                  <a:lnTo>
                    <a:pt x="6" y="9"/>
                  </a:lnTo>
                  <a:lnTo>
                    <a:pt x="8" y="7"/>
                  </a:lnTo>
                  <a:lnTo>
                    <a:pt x="11" y="5"/>
                  </a:lnTo>
                  <a:lnTo>
                    <a:pt x="14" y="3"/>
                  </a:lnTo>
                  <a:lnTo>
                    <a:pt x="17"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11"/>
            <p:cNvSpPr>
              <a:spLocks noEditPoints="1"/>
            </p:cNvSpPr>
            <p:nvPr/>
          </p:nvSpPr>
          <p:spPr bwMode="auto">
            <a:xfrm>
              <a:off x="1590" y="1118"/>
              <a:ext cx="56" cy="52"/>
            </a:xfrm>
            <a:custGeom>
              <a:avLst/>
              <a:gdLst/>
              <a:ahLst/>
              <a:cxnLst>
                <a:cxn ang="0">
                  <a:pos x="25" y="8"/>
                </a:cxn>
                <a:cxn ang="0">
                  <a:pos x="20" y="9"/>
                </a:cxn>
                <a:cxn ang="0">
                  <a:pos x="16" y="11"/>
                </a:cxn>
                <a:cxn ang="0">
                  <a:pos x="13" y="17"/>
                </a:cxn>
                <a:cxn ang="0">
                  <a:pos x="11" y="20"/>
                </a:cxn>
                <a:cxn ang="0">
                  <a:pos x="45" y="20"/>
                </a:cxn>
                <a:cxn ang="0">
                  <a:pos x="45" y="15"/>
                </a:cxn>
                <a:cxn ang="0">
                  <a:pos x="44" y="13"/>
                </a:cxn>
                <a:cxn ang="0">
                  <a:pos x="42" y="12"/>
                </a:cxn>
                <a:cxn ang="0">
                  <a:pos x="39" y="10"/>
                </a:cxn>
                <a:cxn ang="0">
                  <a:pos x="37" y="9"/>
                </a:cxn>
                <a:cxn ang="0">
                  <a:pos x="33" y="8"/>
                </a:cxn>
                <a:cxn ang="0">
                  <a:pos x="25" y="8"/>
                </a:cxn>
                <a:cxn ang="0">
                  <a:pos x="28" y="0"/>
                </a:cxn>
                <a:cxn ang="0">
                  <a:pos x="41" y="2"/>
                </a:cxn>
                <a:cxn ang="0">
                  <a:pos x="49" y="7"/>
                </a:cxn>
                <a:cxn ang="0">
                  <a:pos x="54" y="12"/>
                </a:cxn>
                <a:cxn ang="0">
                  <a:pos x="56" y="18"/>
                </a:cxn>
                <a:cxn ang="0">
                  <a:pos x="56" y="28"/>
                </a:cxn>
                <a:cxn ang="0">
                  <a:pos x="11" y="28"/>
                </a:cxn>
                <a:cxn ang="0">
                  <a:pos x="13" y="33"/>
                </a:cxn>
                <a:cxn ang="0">
                  <a:pos x="15" y="37"/>
                </a:cxn>
                <a:cxn ang="0">
                  <a:pos x="17" y="40"/>
                </a:cxn>
                <a:cxn ang="0">
                  <a:pos x="20" y="42"/>
                </a:cxn>
                <a:cxn ang="0">
                  <a:pos x="24" y="43"/>
                </a:cxn>
                <a:cxn ang="0">
                  <a:pos x="26" y="44"/>
                </a:cxn>
                <a:cxn ang="0">
                  <a:pos x="33" y="44"/>
                </a:cxn>
                <a:cxn ang="0">
                  <a:pos x="37" y="43"/>
                </a:cxn>
                <a:cxn ang="0">
                  <a:pos x="42" y="41"/>
                </a:cxn>
                <a:cxn ang="0">
                  <a:pos x="44" y="39"/>
                </a:cxn>
                <a:cxn ang="0">
                  <a:pos x="45" y="36"/>
                </a:cxn>
                <a:cxn ang="0">
                  <a:pos x="56" y="37"/>
                </a:cxn>
                <a:cxn ang="0">
                  <a:pos x="52" y="45"/>
                </a:cxn>
                <a:cxn ang="0">
                  <a:pos x="47" y="48"/>
                </a:cxn>
                <a:cxn ang="0">
                  <a:pos x="43" y="50"/>
                </a:cxn>
                <a:cxn ang="0">
                  <a:pos x="36" y="52"/>
                </a:cxn>
                <a:cxn ang="0">
                  <a:pos x="30" y="52"/>
                </a:cxn>
                <a:cxn ang="0">
                  <a:pos x="19" y="50"/>
                </a:cxn>
                <a:cxn ang="0">
                  <a:pos x="8" y="45"/>
                </a:cxn>
                <a:cxn ang="0">
                  <a:pos x="3" y="37"/>
                </a:cxn>
                <a:cxn ang="0">
                  <a:pos x="0" y="26"/>
                </a:cxn>
                <a:cxn ang="0">
                  <a:pos x="3" y="15"/>
                </a:cxn>
                <a:cxn ang="0">
                  <a:pos x="8" y="7"/>
                </a:cxn>
                <a:cxn ang="0">
                  <a:pos x="17" y="2"/>
                </a:cxn>
                <a:cxn ang="0">
                  <a:pos x="28" y="0"/>
                </a:cxn>
              </a:cxnLst>
              <a:rect l="0" t="0" r="r" b="b"/>
              <a:pathLst>
                <a:path w="56" h="52">
                  <a:moveTo>
                    <a:pt x="25" y="8"/>
                  </a:moveTo>
                  <a:lnTo>
                    <a:pt x="20" y="9"/>
                  </a:lnTo>
                  <a:lnTo>
                    <a:pt x="16" y="11"/>
                  </a:lnTo>
                  <a:lnTo>
                    <a:pt x="13" y="17"/>
                  </a:lnTo>
                  <a:lnTo>
                    <a:pt x="11" y="20"/>
                  </a:lnTo>
                  <a:lnTo>
                    <a:pt x="45" y="20"/>
                  </a:lnTo>
                  <a:lnTo>
                    <a:pt x="45" y="15"/>
                  </a:lnTo>
                  <a:lnTo>
                    <a:pt x="44" y="13"/>
                  </a:lnTo>
                  <a:lnTo>
                    <a:pt x="42" y="12"/>
                  </a:lnTo>
                  <a:lnTo>
                    <a:pt x="39" y="10"/>
                  </a:lnTo>
                  <a:lnTo>
                    <a:pt x="37" y="9"/>
                  </a:lnTo>
                  <a:lnTo>
                    <a:pt x="33" y="8"/>
                  </a:lnTo>
                  <a:lnTo>
                    <a:pt x="25" y="8"/>
                  </a:lnTo>
                  <a:close/>
                  <a:moveTo>
                    <a:pt x="28" y="0"/>
                  </a:moveTo>
                  <a:lnTo>
                    <a:pt x="41" y="2"/>
                  </a:lnTo>
                  <a:lnTo>
                    <a:pt x="49" y="7"/>
                  </a:lnTo>
                  <a:lnTo>
                    <a:pt x="54" y="12"/>
                  </a:lnTo>
                  <a:lnTo>
                    <a:pt x="56" y="18"/>
                  </a:lnTo>
                  <a:lnTo>
                    <a:pt x="56" y="28"/>
                  </a:lnTo>
                  <a:lnTo>
                    <a:pt x="11" y="28"/>
                  </a:lnTo>
                  <a:lnTo>
                    <a:pt x="13" y="33"/>
                  </a:lnTo>
                  <a:lnTo>
                    <a:pt x="15" y="37"/>
                  </a:lnTo>
                  <a:lnTo>
                    <a:pt x="17" y="40"/>
                  </a:lnTo>
                  <a:lnTo>
                    <a:pt x="20" y="42"/>
                  </a:lnTo>
                  <a:lnTo>
                    <a:pt x="24" y="43"/>
                  </a:lnTo>
                  <a:lnTo>
                    <a:pt x="26" y="44"/>
                  </a:lnTo>
                  <a:lnTo>
                    <a:pt x="33" y="44"/>
                  </a:lnTo>
                  <a:lnTo>
                    <a:pt x="37" y="43"/>
                  </a:lnTo>
                  <a:lnTo>
                    <a:pt x="42" y="41"/>
                  </a:lnTo>
                  <a:lnTo>
                    <a:pt x="44" y="39"/>
                  </a:lnTo>
                  <a:lnTo>
                    <a:pt x="45" y="36"/>
                  </a:lnTo>
                  <a:lnTo>
                    <a:pt x="56" y="37"/>
                  </a:lnTo>
                  <a:lnTo>
                    <a:pt x="52" y="45"/>
                  </a:lnTo>
                  <a:lnTo>
                    <a:pt x="47" y="48"/>
                  </a:lnTo>
                  <a:lnTo>
                    <a:pt x="43" y="50"/>
                  </a:lnTo>
                  <a:lnTo>
                    <a:pt x="36" y="52"/>
                  </a:lnTo>
                  <a:lnTo>
                    <a:pt x="30" y="52"/>
                  </a:lnTo>
                  <a:lnTo>
                    <a:pt x="19" y="50"/>
                  </a:lnTo>
                  <a:lnTo>
                    <a:pt x="8" y="45"/>
                  </a:lnTo>
                  <a:lnTo>
                    <a:pt x="3" y="37"/>
                  </a:lnTo>
                  <a:lnTo>
                    <a:pt x="0" y="26"/>
                  </a:lnTo>
                  <a:lnTo>
                    <a:pt x="3" y="15"/>
                  </a:lnTo>
                  <a:lnTo>
                    <a:pt x="8" y="7"/>
                  </a:lnTo>
                  <a:lnTo>
                    <a:pt x="17"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12"/>
            <p:cNvSpPr>
              <a:spLocks/>
            </p:cNvSpPr>
            <p:nvPr/>
          </p:nvSpPr>
          <p:spPr bwMode="auto">
            <a:xfrm>
              <a:off x="1655" y="1118"/>
              <a:ext cx="51" cy="52"/>
            </a:xfrm>
            <a:custGeom>
              <a:avLst/>
              <a:gdLst/>
              <a:ahLst/>
              <a:cxnLst>
                <a:cxn ang="0">
                  <a:pos x="28" y="0"/>
                </a:cxn>
                <a:cxn ang="0">
                  <a:pos x="36" y="2"/>
                </a:cxn>
                <a:cxn ang="0">
                  <a:pos x="44" y="6"/>
                </a:cxn>
                <a:cxn ang="0">
                  <a:pos x="47" y="14"/>
                </a:cxn>
                <a:cxn ang="0">
                  <a:pos x="34" y="11"/>
                </a:cxn>
                <a:cxn ang="0">
                  <a:pos x="30" y="9"/>
                </a:cxn>
                <a:cxn ang="0">
                  <a:pos x="21" y="8"/>
                </a:cxn>
                <a:cxn ang="0">
                  <a:pos x="15" y="10"/>
                </a:cxn>
                <a:cxn ang="0">
                  <a:pos x="13" y="12"/>
                </a:cxn>
                <a:cxn ang="0">
                  <a:pos x="12" y="15"/>
                </a:cxn>
                <a:cxn ang="0">
                  <a:pos x="16" y="17"/>
                </a:cxn>
                <a:cxn ang="0">
                  <a:pos x="19" y="18"/>
                </a:cxn>
                <a:cxn ang="0">
                  <a:pos x="34" y="22"/>
                </a:cxn>
                <a:cxn ang="0">
                  <a:pos x="40" y="24"/>
                </a:cxn>
                <a:cxn ang="0">
                  <a:pos x="46" y="27"/>
                </a:cxn>
                <a:cxn ang="0">
                  <a:pos x="50" y="31"/>
                </a:cxn>
                <a:cxn ang="0">
                  <a:pos x="51" y="36"/>
                </a:cxn>
                <a:cxn ang="0">
                  <a:pos x="46" y="47"/>
                </a:cxn>
                <a:cxn ang="0">
                  <a:pos x="40" y="50"/>
                </a:cxn>
                <a:cxn ang="0">
                  <a:pos x="21" y="52"/>
                </a:cxn>
                <a:cxn ang="0">
                  <a:pos x="12" y="50"/>
                </a:cxn>
                <a:cxn ang="0">
                  <a:pos x="5" y="45"/>
                </a:cxn>
                <a:cxn ang="0">
                  <a:pos x="0" y="36"/>
                </a:cxn>
                <a:cxn ang="0">
                  <a:pos x="12" y="38"/>
                </a:cxn>
                <a:cxn ang="0">
                  <a:pos x="16" y="42"/>
                </a:cxn>
                <a:cxn ang="0">
                  <a:pos x="30" y="44"/>
                </a:cxn>
                <a:cxn ang="0">
                  <a:pos x="36" y="42"/>
                </a:cxn>
                <a:cxn ang="0">
                  <a:pos x="40" y="37"/>
                </a:cxn>
                <a:cxn ang="0">
                  <a:pos x="36" y="33"/>
                </a:cxn>
                <a:cxn ang="0">
                  <a:pos x="30" y="31"/>
                </a:cxn>
                <a:cxn ang="0">
                  <a:pos x="13" y="27"/>
                </a:cxn>
                <a:cxn ang="0">
                  <a:pos x="4" y="21"/>
                </a:cxn>
                <a:cxn ang="0">
                  <a:pos x="1" y="12"/>
                </a:cxn>
                <a:cxn ang="0">
                  <a:pos x="2" y="8"/>
                </a:cxn>
                <a:cxn ang="0">
                  <a:pos x="8" y="4"/>
                </a:cxn>
                <a:cxn ang="0">
                  <a:pos x="17" y="0"/>
                </a:cxn>
              </a:cxnLst>
              <a:rect l="0" t="0" r="r" b="b"/>
              <a:pathLst>
                <a:path w="51" h="52">
                  <a:moveTo>
                    <a:pt x="17" y="0"/>
                  </a:moveTo>
                  <a:lnTo>
                    <a:pt x="28" y="0"/>
                  </a:lnTo>
                  <a:lnTo>
                    <a:pt x="32" y="1"/>
                  </a:lnTo>
                  <a:lnTo>
                    <a:pt x="36" y="2"/>
                  </a:lnTo>
                  <a:lnTo>
                    <a:pt x="41" y="4"/>
                  </a:lnTo>
                  <a:lnTo>
                    <a:pt x="44" y="6"/>
                  </a:lnTo>
                  <a:lnTo>
                    <a:pt x="45" y="8"/>
                  </a:lnTo>
                  <a:lnTo>
                    <a:pt x="47" y="14"/>
                  </a:lnTo>
                  <a:lnTo>
                    <a:pt x="36" y="15"/>
                  </a:lnTo>
                  <a:lnTo>
                    <a:pt x="34" y="11"/>
                  </a:lnTo>
                  <a:lnTo>
                    <a:pt x="33" y="10"/>
                  </a:lnTo>
                  <a:lnTo>
                    <a:pt x="30" y="9"/>
                  </a:lnTo>
                  <a:lnTo>
                    <a:pt x="27" y="8"/>
                  </a:lnTo>
                  <a:lnTo>
                    <a:pt x="21" y="8"/>
                  </a:lnTo>
                  <a:lnTo>
                    <a:pt x="17" y="9"/>
                  </a:lnTo>
                  <a:lnTo>
                    <a:pt x="15" y="10"/>
                  </a:lnTo>
                  <a:lnTo>
                    <a:pt x="13" y="11"/>
                  </a:lnTo>
                  <a:lnTo>
                    <a:pt x="13" y="12"/>
                  </a:lnTo>
                  <a:lnTo>
                    <a:pt x="12" y="14"/>
                  </a:lnTo>
                  <a:lnTo>
                    <a:pt x="12" y="15"/>
                  </a:lnTo>
                  <a:lnTo>
                    <a:pt x="15" y="17"/>
                  </a:lnTo>
                  <a:lnTo>
                    <a:pt x="16" y="17"/>
                  </a:lnTo>
                  <a:lnTo>
                    <a:pt x="16" y="18"/>
                  </a:lnTo>
                  <a:lnTo>
                    <a:pt x="19" y="18"/>
                  </a:lnTo>
                  <a:lnTo>
                    <a:pt x="24" y="20"/>
                  </a:lnTo>
                  <a:lnTo>
                    <a:pt x="34" y="22"/>
                  </a:lnTo>
                  <a:lnTo>
                    <a:pt x="36" y="23"/>
                  </a:lnTo>
                  <a:lnTo>
                    <a:pt x="40" y="24"/>
                  </a:lnTo>
                  <a:lnTo>
                    <a:pt x="43" y="25"/>
                  </a:lnTo>
                  <a:lnTo>
                    <a:pt x="46" y="27"/>
                  </a:lnTo>
                  <a:lnTo>
                    <a:pt x="49" y="29"/>
                  </a:lnTo>
                  <a:lnTo>
                    <a:pt x="50" y="31"/>
                  </a:lnTo>
                  <a:lnTo>
                    <a:pt x="50" y="33"/>
                  </a:lnTo>
                  <a:lnTo>
                    <a:pt x="51" y="36"/>
                  </a:lnTo>
                  <a:lnTo>
                    <a:pt x="49" y="44"/>
                  </a:lnTo>
                  <a:lnTo>
                    <a:pt x="46" y="47"/>
                  </a:lnTo>
                  <a:lnTo>
                    <a:pt x="43" y="49"/>
                  </a:lnTo>
                  <a:lnTo>
                    <a:pt x="40" y="50"/>
                  </a:lnTo>
                  <a:lnTo>
                    <a:pt x="30" y="52"/>
                  </a:lnTo>
                  <a:lnTo>
                    <a:pt x="21" y="52"/>
                  </a:lnTo>
                  <a:lnTo>
                    <a:pt x="16" y="51"/>
                  </a:lnTo>
                  <a:lnTo>
                    <a:pt x="12" y="50"/>
                  </a:lnTo>
                  <a:lnTo>
                    <a:pt x="7" y="48"/>
                  </a:lnTo>
                  <a:lnTo>
                    <a:pt x="5" y="45"/>
                  </a:lnTo>
                  <a:lnTo>
                    <a:pt x="2" y="41"/>
                  </a:lnTo>
                  <a:lnTo>
                    <a:pt x="0" y="36"/>
                  </a:lnTo>
                  <a:lnTo>
                    <a:pt x="11" y="35"/>
                  </a:lnTo>
                  <a:lnTo>
                    <a:pt x="12" y="38"/>
                  </a:lnTo>
                  <a:lnTo>
                    <a:pt x="15" y="40"/>
                  </a:lnTo>
                  <a:lnTo>
                    <a:pt x="16" y="42"/>
                  </a:lnTo>
                  <a:lnTo>
                    <a:pt x="25" y="44"/>
                  </a:lnTo>
                  <a:lnTo>
                    <a:pt x="30" y="44"/>
                  </a:lnTo>
                  <a:lnTo>
                    <a:pt x="34" y="43"/>
                  </a:lnTo>
                  <a:lnTo>
                    <a:pt x="36" y="42"/>
                  </a:lnTo>
                  <a:lnTo>
                    <a:pt x="38" y="41"/>
                  </a:lnTo>
                  <a:lnTo>
                    <a:pt x="40" y="37"/>
                  </a:lnTo>
                  <a:lnTo>
                    <a:pt x="39" y="35"/>
                  </a:lnTo>
                  <a:lnTo>
                    <a:pt x="36" y="33"/>
                  </a:lnTo>
                  <a:lnTo>
                    <a:pt x="34" y="32"/>
                  </a:lnTo>
                  <a:lnTo>
                    <a:pt x="30" y="31"/>
                  </a:lnTo>
                  <a:lnTo>
                    <a:pt x="21" y="29"/>
                  </a:lnTo>
                  <a:lnTo>
                    <a:pt x="13" y="27"/>
                  </a:lnTo>
                  <a:lnTo>
                    <a:pt x="8" y="25"/>
                  </a:lnTo>
                  <a:lnTo>
                    <a:pt x="4" y="21"/>
                  </a:lnTo>
                  <a:lnTo>
                    <a:pt x="1" y="15"/>
                  </a:lnTo>
                  <a:lnTo>
                    <a:pt x="1" y="12"/>
                  </a:lnTo>
                  <a:lnTo>
                    <a:pt x="2" y="10"/>
                  </a:lnTo>
                  <a:lnTo>
                    <a:pt x="2" y="8"/>
                  </a:lnTo>
                  <a:lnTo>
                    <a:pt x="6" y="5"/>
                  </a:lnTo>
                  <a:lnTo>
                    <a:pt x="8" y="4"/>
                  </a:lnTo>
                  <a:lnTo>
                    <a:pt x="12"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13"/>
            <p:cNvSpPr>
              <a:spLocks/>
            </p:cNvSpPr>
            <p:nvPr/>
          </p:nvSpPr>
          <p:spPr bwMode="auto">
            <a:xfrm>
              <a:off x="1715" y="1118"/>
              <a:ext cx="49" cy="52"/>
            </a:xfrm>
            <a:custGeom>
              <a:avLst/>
              <a:gdLst/>
              <a:ahLst/>
              <a:cxnLst>
                <a:cxn ang="0">
                  <a:pos x="26" y="0"/>
                </a:cxn>
                <a:cxn ang="0">
                  <a:pos x="35" y="2"/>
                </a:cxn>
                <a:cxn ang="0">
                  <a:pos x="42" y="6"/>
                </a:cxn>
                <a:cxn ang="0">
                  <a:pos x="46" y="14"/>
                </a:cxn>
                <a:cxn ang="0">
                  <a:pos x="32" y="11"/>
                </a:cxn>
                <a:cxn ang="0">
                  <a:pos x="26" y="8"/>
                </a:cxn>
                <a:cxn ang="0">
                  <a:pos x="14" y="10"/>
                </a:cxn>
                <a:cxn ang="0">
                  <a:pos x="12" y="16"/>
                </a:cxn>
                <a:cxn ang="0">
                  <a:pos x="13" y="17"/>
                </a:cxn>
                <a:cxn ang="0">
                  <a:pos x="14" y="18"/>
                </a:cxn>
                <a:cxn ang="0">
                  <a:pos x="20" y="19"/>
                </a:cxn>
                <a:cxn ang="0">
                  <a:pos x="32" y="22"/>
                </a:cxn>
                <a:cxn ang="0">
                  <a:pos x="41" y="25"/>
                </a:cxn>
                <a:cxn ang="0">
                  <a:pos x="47" y="29"/>
                </a:cxn>
                <a:cxn ang="0">
                  <a:pos x="48" y="33"/>
                </a:cxn>
                <a:cxn ang="0">
                  <a:pos x="47" y="44"/>
                </a:cxn>
                <a:cxn ang="0">
                  <a:pos x="41" y="49"/>
                </a:cxn>
                <a:cxn ang="0">
                  <a:pos x="34" y="51"/>
                </a:cxn>
                <a:cxn ang="0">
                  <a:pos x="19" y="52"/>
                </a:cxn>
                <a:cxn ang="0">
                  <a:pos x="10" y="50"/>
                </a:cxn>
                <a:cxn ang="0">
                  <a:pos x="3" y="45"/>
                </a:cxn>
                <a:cxn ang="0">
                  <a:pos x="0" y="36"/>
                </a:cxn>
                <a:cxn ang="0">
                  <a:pos x="10" y="37"/>
                </a:cxn>
                <a:cxn ang="0">
                  <a:pos x="15" y="42"/>
                </a:cxn>
                <a:cxn ang="0">
                  <a:pos x="21" y="44"/>
                </a:cxn>
                <a:cxn ang="0">
                  <a:pos x="32" y="43"/>
                </a:cxn>
                <a:cxn ang="0">
                  <a:pos x="36" y="41"/>
                </a:cxn>
                <a:cxn ang="0">
                  <a:pos x="37" y="35"/>
                </a:cxn>
                <a:cxn ang="0">
                  <a:pos x="32" y="32"/>
                </a:cxn>
                <a:cxn ang="0">
                  <a:pos x="15" y="28"/>
                </a:cxn>
                <a:cxn ang="0">
                  <a:pos x="10" y="26"/>
                </a:cxn>
                <a:cxn ang="0">
                  <a:pos x="4" y="23"/>
                </a:cxn>
                <a:cxn ang="0">
                  <a:pos x="1" y="18"/>
                </a:cxn>
                <a:cxn ang="0">
                  <a:pos x="3" y="6"/>
                </a:cxn>
                <a:cxn ang="0">
                  <a:pos x="9" y="3"/>
                </a:cxn>
              </a:cxnLst>
              <a:rect l="0" t="0" r="r" b="b"/>
              <a:pathLst>
                <a:path w="49" h="52">
                  <a:moveTo>
                    <a:pt x="17" y="0"/>
                  </a:moveTo>
                  <a:lnTo>
                    <a:pt x="26" y="0"/>
                  </a:lnTo>
                  <a:lnTo>
                    <a:pt x="31" y="1"/>
                  </a:lnTo>
                  <a:lnTo>
                    <a:pt x="35" y="2"/>
                  </a:lnTo>
                  <a:lnTo>
                    <a:pt x="40" y="4"/>
                  </a:lnTo>
                  <a:lnTo>
                    <a:pt x="42" y="6"/>
                  </a:lnTo>
                  <a:lnTo>
                    <a:pt x="43" y="8"/>
                  </a:lnTo>
                  <a:lnTo>
                    <a:pt x="46" y="14"/>
                  </a:lnTo>
                  <a:lnTo>
                    <a:pt x="35" y="15"/>
                  </a:lnTo>
                  <a:lnTo>
                    <a:pt x="32" y="11"/>
                  </a:lnTo>
                  <a:lnTo>
                    <a:pt x="31" y="10"/>
                  </a:lnTo>
                  <a:lnTo>
                    <a:pt x="26" y="8"/>
                  </a:lnTo>
                  <a:lnTo>
                    <a:pt x="19" y="8"/>
                  </a:lnTo>
                  <a:lnTo>
                    <a:pt x="14" y="10"/>
                  </a:lnTo>
                  <a:lnTo>
                    <a:pt x="12" y="12"/>
                  </a:lnTo>
                  <a:lnTo>
                    <a:pt x="12" y="16"/>
                  </a:lnTo>
                  <a:lnTo>
                    <a:pt x="13" y="16"/>
                  </a:lnTo>
                  <a:lnTo>
                    <a:pt x="13" y="17"/>
                  </a:lnTo>
                  <a:lnTo>
                    <a:pt x="14" y="17"/>
                  </a:lnTo>
                  <a:lnTo>
                    <a:pt x="14" y="18"/>
                  </a:lnTo>
                  <a:lnTo>
                    <a:pt x="18" y="18"/>
                  </a:lnTo>
                  <a:lnTo>
                    <a:pt x="20" y="19"/>
                  </a:lnTo>
                  <a:lnTo>
                    <a:pt x="28" y="21"/>
                  </a:lnTo>
                  <a:lnTo>
                    <a:pt x="32" y="22"/>
                  </a:lnTo>
                  <a:lnTo>
                    <a:pt x="36" y="23"/>
                  </a:lnTo>
                  <a:lnTo>
                    <a:pt x="41" y="25"/>
                  </a:lnTo>
                  <a:lnTo>
                    <a:pt x="45" y="27"/>
                  </a:lnTo>
                  <a:lnTo>
                    <a:pt x="47" y="29"/>
                  </a:lnTo>
                  <a:lnTo>
                    <a:pt x="48" y="31"/>
                  </a:lnTo>
                  <a:lnTo>
                    <a:pt x="48" y="33"/>
                  </a:lnTo>
                  <a:lnTo>
                    <a:pt x="49" y="36"/>
                  </a:lnTo>
                  <a:lnTo>
                    <a:pt x="47" y="44"/>
                  </a:lnTo>
                  <a:lnTo>
                    <a:pt x="45" y="47"/>
                  </a:lnTo>
                  <a:lnTo>
                    <a:pt x="41" y="49"/>
                  </a:lnTo>
                  <a:lnTo>
                    <a:pt x="38" y="50"/>
                  </a:lnTo>
                  <a:lnTo>
                    <a:pt x="34" y="51"/>
                  </a:lnTo>
                  <a:lnTo>
                    <a:pt x="30" y="52"/>
                  </a:lnTo>
                  <a:lnTo>
                    <a:pt x="19" y="52"/>
                  </a:lnTo>
                  <a:lnTo>
                    <a:pt x="14" y="51"/>
                  </a:lnTo>
                  <a:lnTo>
                    <a:pt x="10" y="50"/>
                  </a:lnTo>
                  <a:lnTo>
                    <a:pt x="7" y="48"/>
                  </a:lnTo>
                  <a:lnTo>
                    <a:pt x="3" y="45"/>
                  </a:lnTo>
                  <a:lnTo>
                    <a:pt x="1" y="41"/>
                  </a:lnTo>
                  <a:lnTo>
                    <a:pt x="0" y="36"/>
                  </a:lnTo>
                  <a:lnTo>
                    <a:pt x="10" y="35"/>
                  </a:lnTo>
                  <a:lnTo>
                    <a:pt x="10" y="37"/>
                  </a:lnTo>
                  <a:lnTo>
                    <a:pt x="12" y="39"/>
                  </a:lnTo>
                  <a:lnTo>
                    <a:pt x="15" y="42"/>
                  </a:lnTo>
                  <a:lnTo>
                    <a:pt x="18" y="43"/>
                  </a:lnTo>
                  <a:lnTo>
                    <a:pt x="21" y="44"/>
                  </a:lnTo>
                  <a:lnTo>
                    <a:pt x="29" y="44"/>
                  </a:lnTo>
                  <a:lnTo>
                    <a:pt x="32" y="43"/>
                  </a:lnTo>
                  <a:lnTo>
                    <a:pt x="35" y="42"/>
                  </a:lnTo>
                  <a:lnTo>
                    <a:pt x="36" y="41"/>
                  </a:lnTo>
                  <a:lnTo>
                    <a:pt x="38" y="37"/>
                  </a:lnTo>
                  <a:lnTo>
                    <a:pt x="37" y="35"/>
                  </a:lnTo>
                  <a:lnTo>
                    <a:pt x="35" y="33"/>
                  </a:lnTo>
                  <a:lnTo>
                    <a:pt x="32" y="32"/>
                  </a:lnTo>
                  <a:lnTo>
                    <a:pt x="25" y="30"/>
                  </a:lnTo>
                  <a:lnTo>
                    <a:pt x="15" y="28"/>
                  </a:lnTo>
                  <a:lnTo>
                    <a:pt x="12" y="27"/>
                  </a:lnTo>
                  <a:lnTo>
                    <a:pt x="10" y="26"/>
                  </a:lnTo>
                  <a:lnTo>
                    <a:pt x="7" y="25"/>
                  </a:lnTo>
                  <a:lnTo>
                    <a:pt x="4" y="23"/>
                  </a:lnTo>
                  <a:lnTo>
                    <a:pt x="3" y="21"/>
                  </a:lnTo>
                  <a:lnTo>
                    <a:pt x="1" y="18"/>
                  </a:lnTo>
                  <a:lnTo>
                    <a:pt x="1" y="10"/>
                  </a:lnTo>
                  <a:lnTo>
                    <a:pt x="3" y="6"/>
                  </a:lnTo>
                  <a:lnTo>
                    <a:pt x="8" y="4"/>
                  </a:lnTo>
                  <a:lnTo>
                    <a:pt x="9" y="3"/>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14"/>
            <p:cNvSpPr>
              <a:spLocks noEditPoints="1"/>
            </p:cNvSpPr>
            <p:nvPr/>
          </p:nvSpPr>
          <p:spPr bwMode="auto">
            <a:xfrm>
              <a:off x="1812" y="1100"/>
              <a:ext cx="62" cy="69"/>
            </a:xfrm>
            <a:custGeom>
              <a:avLst/>
              <a:gdLst/>
              <a:ahLst/>
              <a:cxnLst>
                <a:cxn ang="0">
                  <a:pos x="11" y="8"/>
                </a:cxn>
                <a:cxn ang="0">
                  <a:pos x="11" y="33"/>
                </a:cxn>
                <a:cxn ang="0">
                  <a:pos x="36" y="33"/>
                </a:cxn>
                <a:cxn ang="0">
                  <a:pos x="44" y="31"/>
                </a:cxn>
                <a:cxn ang="0">
                  <a:pos x="46" y="30"/>
                </a:cxn>
                <a:cxn ang="0">
                  <a:pos x="49" y="28"/>
                </a:cxn>
                <a:cxn ang="0">
                  <a:pos x="50" y="26"/>
                </a:cxn>
                <a:cxn ang="0">
                  <a:pos x="51" y="23"/>
                </a:cxn>
                <a:cxn ang="0">
                  <a:pos x="51" y="17"/>
                </a:cxn>
                <a:cxn ang="0">
                  <a:pos x="47" y="11"/>
                </a:cxn>
                <a:cxn ang="0">
                  <a:pos x="46" y="10"/>
                </a:cxn>
                <a:cxn ang="0">
                  <a:pos x="44" y="9"/>
                </a:cxn>
                <a:cxn ang="0">
                  <a:pos x="41" y="9"/>
                </a:cxn>
                <a:cxn ang="0">
                  <a:pos x="40" y="8"/>
                </a:cxn>
                <a:cxn ang="0">
                  <a:pos x="11" y="8"/>
                </a:cxn>
                <a:cxn ang="0">
                  <a:pos x="0" y="0"/>
                </a:cxn>
                <a:cxn ang="0">
                  <a:pos x="39" y="0"/>
                </a:cxn>
                <a:cxn ang="0">
                  <a:pos x="42" y="1"/>
                </a:cxn>
                <a:cxn ang="0">
                  <a:pos x="46" y="1"/>
                </a:cxn>
                <a:cxn ang="0">
                  <a:pos x="53" y="4"/>
                </a:cxn>
                <a:cxn ang="0">
                  <a:pos x="58" y="8"/>
                </a:cxn>
                <a:cxn ang="0">
                  <a:pos x="59" y="11"/>
                </a:cxn>
                <a:cxn ang="0">
                  <a:pos x="61" y="15"/>
                </a:cxn>
                <a:cxn ang="0">
                  <a:pos x="62" y="20"/>
                </a:cxn>
                <a:cxn ang="0">
                  <a:pos x="61" y="26"/>
                </a:cxn>
                <a:cxn ang="0">
                  <a:pos x="59" y="31"/>
                </a:cxn>
                <a:cxn ang="0">
                  <a:pos x="56" y="35"/>
                </a:cxn>
                <a:cxn ang="0">
                  <a:pos x="46" y="39"/>
                </a:cxn>
                <a:cxn ang="0">
                  <a:pos x="31" y="41"/>
                </a:cxn>
                <a:cxn ang="0">
                  <a:pos x="11" y="41"/>
                </a:cxn>
                <a:cxn ang="0">
                  <a:pos x="11" y="69"/>
                </a:cxn>
                <a:cxn ang="0">
                  <a:pos x="0" y="69"/>
                </a:cxn>
                <a:cxn ang="0">
                  <a:pos x="0" y="0"/>
                </a:cxn>
              </a:cxnLst>
              <a:rect l="0" t="0" r="r" b="b"/>
              <a:pathLst>
                <a:path w="62" h="69">
                  <a:moveTo>
                    <a:pt x="11" y="8"/>
                  </a:moveTo>
                  <a:lnTo>
                    <a:pt x="11" y="33"/>
                  </a:lnTo>
                  <a:lnTo>
                    <a:pt x="36" y="33"/>
                  </a:lnTo>
                  <a:lnTo>
                    <a:pt x="44" y="31"/>
                  </a:lnTo>
                  <a:lnTo>
                    <a:pt x="46" y="30"/>
                  </a:lnTo>
                  <a:lnTo>
                    <a:pt x="49" y="28"/>
                  </a:lnTo>
                  <a:lnTo>
                    <a:pt x="50" y="26"/>
                  </a:lnTo>
                  <a:lnTo>
                    <a:pt x="51" y="23"/>
                  </a:lnTo>
                  <a:lnTo>
                    <a:pt x="51" y="17"/>
                  </a:lnTo>
                  <a:lnTo>
                    <a:pt x="47" y="11"/>
                  </a:lnTo>
                  <a:lnTo>
                    <a:pt x="46" y="10"/>
                  </a:lnTo>
                  <a:lnTo>
                    <a:pt x="44" y="9"/>
                  </a:lnTo>
                  <a:lnTo>
                    <a:pt x="41" y="9"/>
                  </a:lnTo>
                  <a:lnTo>
                    <a:pt x="40" y="8"/>
                  </a:lnTo>
                  <a:lnTo>
                    <a:pt x="11" y="8"/>
                  </a:lnTo>
                  <a:close/>
                  <a:moveTo>
                    <a:pt x="0" y="0"/>
                  </a:moveTo>
                  <a:lnTo>
                    <a:pt x="39" y="0"/>
                  </a:lnTo>
                  <a:lnTo>
                    <a:pt x="42" y="1"/>
                  </a:lnTo>
                  <a:lnTo>
                    <a:pt x="46" y="1"/>
                  </a:lnTo>
                  <a:lnTo>
                    <a:pt x="53" y="4"/>
                  </a:lnTo>
                  <a:lnTo>
                    <a:pt x="58" y="8"/>
                  </a:lnTo>
                  <a:lnTo>
                    <a:pt x="59" y="11"/>
                  </a:lnTo>
                  <a:lnTo>
                    <a:pt x="61" y="15"/>
                  </a:lnTo>
                  <a:lnTo>
                    <a:pt x="62" y="20"/>
                  </a:lnTo>
                  <a:lnTo>
                    <a:pt x="61" y="26"/>
                  </a:lnTo>
                  <a:lnTo>
                    <a:pt x="59" y="31"/>
                  </a:lnTo>
                  <a:lnTo>
                    <a:pt x="56" y="35"/>
                  </a:lnTo>
                  <a:lnTo>
                    <a:pt x="46" y="39"/>
                  </a:lnTo>
                  <a:lnTo>
                    <a:pt x="31" y="41"/>
                  </a:lnTo>
                  <a:lnTo>
                    <a:pt x="11" y="41"/>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15"/>
            <p:cNvSpPr>
              <a:spLocks noEditPoints="1"/>
            </p:cNvSpPr>
            <p:nvPr/>
          </p:nvSpPr>
          <p:spPr bwMode="auto">
            <a:xfrm>
              <a:off x="1885" y="1118"/>
              <a:ext cx="55" cy="52"/>
            </a:xfrm>
            <a:custGeom>
              <a:avLst/>
              <a:gdLst/>
              <a:ahLst/>
              <a:cxnLst>
                <a:cxn ang="0">
                  <a:pos x="24" y="8"/>
                </a:cxn>
                <a:cxn ang="0">
                  <a:pos x="21" y="9"/>
                </a:cxn>
                <a:cxn ang="0">
                  <a:pos x="18" y="10"/>
                </a:cxn>
                <a:cxn ang="0">
                  <a:pos x="16" y="12"/>
                </a:cxn>
                <a:cxn ang="0">
                  <a:pos x="13" y="15"/>
                </a:cxn>
                <a:cxn ang="0">
                  <a:pos x="12" y="18"/>
                </a:cxn>
                <a:cxn ang="0">
                  <a:pos x="11" y="22"/>
                </a:cxn>
                <a:cxn ang="0">
                  <a:pos x="11" y="30"/>
                </a:cxn>
                <a:cxn ang="0">
                  <a:pos x="12" y="34"/>
                </a:cxn>
                <a:cxn ang="0">
                  <a:pos x="13" y="37"/>
                </a:cxn>
                <a:cxn ang="0">
                  <a:pos x="16" y="40"/>
                </a:cxn>
                <a:cxn ang="0">
                  <a:pos x="18" y="42"/>
                </a:cxn>
                <a:cxn ang="0">
                  <a:pos x="21" y="43"/>
                </a:cxn>
                <a:cxn ang="0">
                  <a:pos x="24" y="44"/>
                </a:cxn>
                <a:cxn ang="0">
                  <a:pos x="28" y="44"/>
                </a:cxn>
                <a:cxn ang="0">
                  <a:pos x="33" y="43"/>
                </a:cxn>
                <a:cxn ang="0">
                  <a:pos x="36" y="42"/>
                </a:cxn>
                <a:cxn ang="0">
                  <a:pos x="39" y="39"/>
                </a:cxn>
                <a:cxn ang="0">
                  <a:pos x="41" y="37"/>
                </a:cxn>
                <a:cxn ang="0">
                  <a:pos x="42" y="34"/>
                </a:cxn>
                <a:cxn ang="0">
                  <a:pos x="44" y="30"/>
                </a:cxn>
                <a:cxn ang="0">
                  <a:pos x="44" y="22"/>
                </a:cxn>
                <a:cxn ang="0">
                  <a:pos x="42" y="18"/>
                </a:cxn>
                <a:cxn ang="0">
                  <a:pos x="41" y="15"/>
                </a:cxn>
                <a:cxn ang="0">
                  <a:pos x="39" y="12"/>
                </a:cxn>
                <a:cxn ang="0">
                  <a:pos x="36" y="10"/>
                </a:cxn>
                <a:cxn ang="0">
                  <a:pos x="34" y="9"/>
                </a:cxn>
                <a:cxn ang="0">
                  <a:pos x="30" y="8"/>
                </a:cxn>
                <a:cxn ang="0">
                  <a:pos x="24" y="8"/>
                </a:cxn>
                <a:cxn ang="0">
                  <a:pos x="23" y="0"/>
                </a:cxn>
                <a:cxn ang="0">
                  <a:pos x="28" y="0"/>
                </a:cxn>
                <a:cxn ang="0">
                  <a:pos x="39" y="2"/>
                </a:cxn>
                <a:cxn ang="0">
                  <a:pos x="47" y="7"/>
                </a:cxn>
                <a:cxn ang="0">
                  <a:pos x="53" y="14"/>
                </a:cxn>
                <a:cxn ang="0">
                  <a:pos x="55" y="25"/>
                </a:cxn>
                <a:cxn ang="0">
                  <a:pos x="55" y="30"/>
                </a:cxn>
                <a:cxn ang="0">
                  <a:pos x="53" y="34"/>
                </a:cxn>
                <a:cxn ang="0">
                  <a:pos x="51" y="40"/>
                </a:cxn>
                <a:cxn ang="0">
                  <a:pos x="48" y="43"/>
                </a:cxn>
                <a:cxn ang="0">
                  <a:pos x="47" y="45"/>
                </a:cxn>
                <a:cxn ang="0">
                  <a:pos x="45" y="47"/>
                </a:cxn>
                <a:cxn ang="0">
                  <a:pos x="38" y="51"/>
                </a:cxn>
                <a:cxn ang="0">
                  <a:pos x="33" y="52"/>
                </a:cxn>
                <a:cxn ang="0">
                  <a:pos x="28" y="52"/>
                </a:cxn>
                <a:cxn ang="0">
                  <a:pos x="16" y="50"/>
                </a:cxn>
                <a:cxn ang="0">
                  <a:pos x="7" y="45"/>
                </a:cxn>
                <a:cxn ang="0">
                  <a:pos x="1" y="37"/>
                </a:cxn>
                <a:cxn ang="0">
                  <a:pos x="0" y="26"/>
                </a:cxn>
                <a:cxn ang="0">
                  <a:pos x="1" y="18"/>
                </a:cxn>
                <a:cxn ang="0">
                  <a:pos x="3" y="11"/>
                </a:cxn>
                <a:cxn ang="0">
                  <a:pos x="8" y="6"/>
                </a:cxn>
                <a:cxn ang="0">
                  <a:pos x="12" y="3"/>
                </a:cxn>
                <a:cxn ang="0">
                  <a:pos x="17" y="1"/>
                </a:cxn>
                <a:cxn ang="0">
                  <a:pos x="23" y="0"/>
                </a:cxn>
              </a:cxnLst>
              <a:rect l="0" t="0" r="r" b="b"/>
              <a:pathLst>
                <a:path w="55" h="52">
                  <a:moveTo>
                    <a:pt x="24" y="8"/>
                  </a:moveTo>
                  <a:lnTo>
                    <a:pt x="21" y="9"/>
                  </a:lnTo>
                  <a:lnTo>
                    <a:pt x="18" y="10"/>
                  </a:lnTo>
                  <a:lnTo>
                    <a:pt x="16" y="12"/>
                  </a:lnTo>
                  <a:lnTo>
                    <a:pt x="13" y="15"/>
                  </a:lnTo>
                  <a:lnTo>
                    <a:pt x="12" y="18"/>
                  </a:lnTo>
                  <a:lnTo>
                    <a:pt x="11" y="22"/>
                  </a:lnTo>
                  <a:lnTo>
                    <a:pt x="11" y="30"/>
                  </a:lnTo>
                  <a:lnTo>
                    <a:pt x="12" y="34"/>
                  </a:lnTo>
                  <a:lnTo>
                    <a:pt x="13" y="37"/>
                  </a:lnTo>
                  <a:lnTo>
                    <a:pt x="16" y="40"/>
                  </a:lnTo>
                  <a:lnTo>
                    <a:pt x="18" y="42"/>
                  </a:lnTo>
                  <a:lnTo>
                    <a:pt x="21" y="43"/>
                  </a:lnTo>
                  <a:lnTo>
                    <a:pt x="24" y="44"/>
                  </a:lnTo>
                  <a:lnTo>
                    <a:pt x="28" y="44"/>
                  </a:lnTo>
                  <a:lnTo>
                    <a:pt x="33" y="43"/>
                  </a:lnTo>
                  <a:lnTo>
                    <a:pt x="36" y="42"/>
                  </a:lnTo>
                  <a:lnTo>
                    <a:pt x="39" y="39"/>
                  </a:lnTo>
                  <a:lnTo>
                    <a:pt x="41" y="37"/>
                  </a:lnTo>
                  <a:lnTo>
                    <a:pt x="42" y="34"/>
                  </a:lnTo>
                  <a:lnTo>
                    <a:pt x="44" y="30"/>
                  </a:lnTo>
                  <a:lnTo>
                    <a:pt x="44" y="22"/>
                  </a:lnTo>
                  <a:lnTo>
                    <a:pt x="42" y="18"/>
                  </a:lnTo>
                  <a:lnTo>
                    <a:pt x="41" y="15"/>
                  </a:lnTo>
                  <a:lnTo>
                    <a:pt x="39" y="12"/>
                  </a:lnTo>
                  <a:lnTo>
                    <a:pt x="36" y="10"/>
                  </a:lnTo>
                  <a:lnTo>
                    <a:pt x="34" y="9"/>
                  </a:lnTo>
                  <a:lnTo>
                    <a:pt x="30" y="8"/>
                  </a:lnTo>
                  <a:lnTo>
                    <a:pt x="24" y="8"/>
                  </a:lnTo>
                  <a:close/>
                  <a:moveTo>
                    <a:pt x="23" y="0"/>
                  </a:moveTo>
                  <a:lnTo>
                    <a:pt x="28" y="0"/>
                  </a:lnTo>
                  <a:lnTo>
                    <a:pt x="39" y="2"/>
                  </a:lnTo>
                  <a:lnTo>
                    <a:pt x="47" y="7"/>
                  </a:lnTo>
                  <a:lnTo>
                    <a:pt x="53" y="14"/>
                  </a:lnTo>
                  <a:lnTo>
                    <a:pt x="55" y="25"/>
                  </a:lnTo>
                  <a:lnTo>
                    <a:pt x="55" y="30"/>
                  </a:lnTo>
                  <a:lnTo>
                    <a:pt x="53" y="34"/>
                  </a:lnTo>
                  <a:lnTo>
                    <a:pt x="51" y="40"/>
                  </a:lnTo>
                  <a:lnTo>
                    <a:pt x="48" y="43"/>
                  </a:lnTo>
                  <a:lnTo>
                    <a:pt x="47" y="45"/>
                  </a:lnTo>
                  <a:lnTo>
                    <a:pt x="45" y="47"/>
                  </a:lnTo>
                  <a:lnTo>
                    <a:pt x="38" y="51"/>
                  </a:lnTo>
                  <a:lnTo>
                    <a:pt x="33" y="52"/>
                  </a:lnTo>
                  <a:lnTo>
                    <a:pt x="28" y="52"/>
                  </a:lnTo>
                  <a:lnTo>
                    <a:pt x="16" y="50"/>
                  </a:lnTo>
                  <a:lnTo>
                    <a:pt x="7" y="45"/>
                  </a:lnTo>
                  <a:lnTo>
                    <a:pt x="1" y="37"/>
                  </a:lnTo>
                  <a:lnTo>
                    <a:pt x="0" y="26"/>
                  </a:lnTo>
                  <a:lnTo>
                    <a:pt x="1" y="18"/>
                  </a:lnTo>
                  <a:lnTo>
                    <a:pt x="3" y="11"/>
                  </a:lnTo>
                  <a:lnTo>
                    <a:pt x="8" y="6"/>
                  </a:lnTo>
                  <a:lnTo>
                    <a:pt x="12" y="3"/>
                  </a:lnTo>
                  <a:lnTo>
                    <a:pt x="17" y="1"/>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16"/>
            <p:cNvSpPr>
              <a:spLocks noEditPoints="1"/>
            </p:cNvSpPr>
            <p:nvPr/>
          </p:nvSpPr>
          <p:spPr bwMode="auto">
            <a:xfrm>
              <a:off x="1953" y="1100"/>
              <a:ext cx="11" cy="69"/>
            </a:xfrm>
            <a:custGeom>
              <a:avLst/>
              <a:gdLst/>
              <a:ahLst/>
              <a:cxnLst>
                <a:cxn ang="0">
                  <a:pos x="0" y="19"/>
                </a:cxn>
                <a:cxn ang="0">
                  <a:pos x="11" y="19"/>
                </a:cxn>
                <a:cxn ang="0">
                  <a:pos x="11" y="69"/>
                </a:cxn>
                <a:cxn ang="0">
                  <a:pos x="0" y="69"/>
                </a:cxn>
                <a:cxn ang="0">
                  <a:pos x="0" y="19"/>
                </a:cxn>
                <a:cxn ang="0">
                  <a:pos x="0" y="0"/>
                </a:cxn>
                <a:cxn ang="0">
                  <a:pos x="11" y="0"/>
                </a:cxn>
                <a:cxn ang="0">
                  <a:pos x="11" y="9"/>
                </a:cxn>
                <a:cxn ang="0">
                  <a:pos x="0" y="9"/>
                </a:cxn>
                <a:cxn ang="0">
                  <a:pos x="0" y="0"/>
                </a:cxn>
              </a:cxnLst>
              <a:rect l="0" t="0" r="r" b="b"/>
              <a:pathLst>
                <a:path w="11" h="69">
                  <a:moveTo>
                    <a:pt x="0" y="19"/>
                  </a:moveTo>
                  <a:lnTo>
                    <a:pt x="11" y="19"/>
                  </a:lnTo>
                  <a:lnTo>
                    <a:pt x="11" y="69"/>
                  </a:lnTo>
                  <a:lnTo>
                    <a:pt x="0" y="69"/>
                  </a:lnTo>
                  <a:lnTo>
                    <a:pt x="0" y="19"/>
                  </a:lnTo>
                  <a:close/>
                  <a:moveTo>
                    <a:pt x="0" y="0"/>
                  </a:moveTo>
                  <a:lnTo>
                    <a:pt x="11" y="0"/>
                  </a:lnTo>
                  <a:lnTo>
                    <a:pt x="11" y="9"/>
                  </a:lnTo>
                  <a:lnTo>
                    <a:pt x="0" y="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17"/>
            <p:cNvSpPr>
              <a:spLocks/>
            </p:cNvSpPr>
            <p:nvPr/>
          </p:nvSpPr>
          <p:spPr bwMode="auto">
            <a:xfrm>
              <a:off x="1978" y="1118"/>
              <a:ext cx="48" cy="51"/>
            </a:xfrm>
            <a:custGeom>
              <a:avLst/>
              <a:gdLst/>
              <a:ahLst/>
              <a:cxnLst>
                <a:cxn ang="0">
                  <a:pos x="24" y="0"/>
                </a:cxn>
                <a:cxn ang="0">
                  <a:pos x="28" y="0"/>
                </a:cxn>
                <a:cxn ang="0">
                  <a:pos x="35" y="1"/>
                </a:cxn>
                <a:cxn ang="0">
                  <a:pos x="38" y="2"/>
                </a:cxn>
                <a:cxn ang="0">
                  <a:pos x="43" y="4"/>
                </a:cxn>
                <a:cxn ang="0">
                  <a:pos x="44" y="6"/>
                </a:cxn>
                <a:cxn ang="0">
                  <a:pos x="47" y="9"/>
                </a:cxn>
                <a:cxn ang="0">
                  <a:pos x="48" y="12"/>
                </a:cxn>
                <a:cxn ang="0">
                  <a:pos x="48" y="51"/>
                </a:cxn>
                <a:cxn ang="0">
                  <a:pos x="37" y="51"/>
                </a:cxn>
                <a:cxn ang="0">
                  <a:pos x="37" y="15"/>
                </a:cxn>
                <a:cxn ang="0">
                  <a:pos x="36" y="14"/>
                </a:cxn>
                <a:cxn ang="0">
                  <a:pos x="36" y="12"/>
                </a:cxn>
                <a:cxn ang="0">
                  <a:pos x="35" y="10"/>
                </a:cxn>
                <a:cxn ang="0">
                  <a:pos x="32" y="9"/>
                </a:cxn>
                <a:cxn ang="0">
                  <a:pos x="31" y="8"/>
                </a:cxn>
                <a:cxn ang="0">
                  <a:pos x="26" y="8"/>
                </a:cxn>
                <a:cxn ang="0">
                  <a:pos x="21" y="9"/>
                </a:cxn>
                <a:cxn ang="0">
                  <a:pos x="15" y="11"/>
                </a:cxn>
                <a:cxn ang="0">
                  <a:pos x="14" y="13"/>
                </a:cxn>
                <a:cxn ang="0">
                  <a:pos x="13" y="16"/>
                </a:cxn>
                <a:cxn ang="0">
                  <a:pos x="11" y="20"/>
                </a:cxn>
                <a:cxn ang="0">
                  <a:pos x="11" y="51"/>
                </a:cxn>
                <a:cxn ang="0">
                  <a:pos x="0" y="51"/>
                </a:cxn>
                <a:cxn ang="0">
                  <a:pos x="0" y="1"/>
                </a:cxn>
                <a:cxn ang="0">
                  <a:pos x="11" y="1"/>
                </a:cxn>
                <a:cxn ang="0">
                  <a:pos x="11" y="8"/>
                </a:cxn>
                <a:cxn ang="0">
                  <a:pos x="19" y="2"/>
                </a:cxn>
                <a:cxn ang="0">
                  <a:pos x="24" y="0"/>
                </a:cxn>
              </a:cxnLst>
              <a:rect l="0" t="0" r="r" b="b"/>
              <a:pathLst>
                <a:path w="48" h="51">
                  <a:moveTo>
                    <a:pt x="24" y="0"/>
                  </a:moveTo>
                  <a:lnTo>
                    <a:pt x="28" y="0"/>
                  </a:lnTo>
                  <a:lnTo>
                    <a:pt x="35" y="1"/>
                  </a:lnTo>
                  <a:lnTo>
                    <a:pt x="38" y="2"/>
                  </a:lnTo>
                  <a:lnTo>
                    <a:pt x="43" y="4"/>
                  </a:lnTo>
                  <a:lnTo>
                    <a:pt x="44" y="6"/>
                  </a:lnTo>
                  <a:lnTo>
                    <a:pt x="47" y="9"/>
                  </a:lnTo>
                  <a:lnTo>
                    <a:pt x="48" y="12"/>
                  </a:lnTo>
                  <a:lnTo>
                    <a:pt x="48" y="51"/>
                  </a:lnTo>
                  <a:lnTo>
                    <a:pt x="37" y="51"/>
                  </a:lnTo>
                  <a:lnTo>
                    <a:pt x="37" y="15"/>
                  </a:lnTo>
                  <a:lnTo>
                    <a:pt x="36" y="14"/>
                  </a:lnTo>
                  <a:lnTo>
                    <a:pt x="36" y="12"/>
                  </a:lnTo>
                  <a:lnTo>
                    <a:pt x="35" y="10"/>
                  </a:lnTo>
                  <a:lnTo>
                    <a:pt x="32" y="9"/>
                  </a:lnTo>
                  <a:lnTo>
                    <a:pt x="31" y="8"/>
                  </a:lnTo>
                  <a:lnTo>
                    <a:pt x="26" y="8"/>
                  </a:lnTo>
                  <a:lnTo>
                    <a:pt x="21" y="9"/>
                  </a:lnTo>
                  <a:lnTo>
                    <a:pt x="15" y="11"/>
                  </a:lnTo>
                  <a:lnTo>
                    <a:pt x="14" y="13"/>
                  </a:lnTo>
                  <a:lnTo>
                    <a:pt x="13" y="16"/>
                  </a:lnTo>
                  <a:lnTo>
                    <a:pt x="11" y="20"/>
                  </a:lnTo>
                  <a:lnTo>
                    <a:pt x="11" y="51"/>
                  </a:lnTo>
                  <a:lnTo>
                    <a:pt x="0" y="51"/>
                  </a:lnTo>
                  <a:lnTo>
                    <a:pt x="0" y="1"/>
                  </a:lnTo>
                  <a:lnTo>
                    <a:pt x="11" y="1"/>
                  </a:lnTo>
                  <a:lnTo>
                    <a:pt x="11" y="8"/>
                  </a:lnTo>
                  <a:lnTo>
                    <a:pt x="19" y="2"/>
                  </a:lnTo>
                  <a:lnTo>
                    <a:pt x="2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318"/>
            <p:cNvSpPr>
              <a:spLocks/>
            </p:cNvSpPr>
            <p:nvPr/>
          </p:nvSpPr>
          <p:spPr bwMode="auto">
            <a:xfrm>
              <a:off x="2037" y="1102"/>
              <a:ext cx="29" cy="68"/>
            </a:xfrm>
            <a:custGeom>
              <a:avLst/>
              <a:gdLst/>
              <a:ahLst/>
              <a:cxnLst>
                <a:cxn ang="0">
                  <a:pos x="18" y="0"/>
                </a:cxn>
                <a:cxn ang="0">
                  <a:pos x="18" y="17"/>
                </a:cxn>
                <a:cxn ang="0">
                  <a:pos x="28" y="17"/>
                </a:cxn>
                <a:cxn ang="0">
                  <a:pos x="28" y="25"/>
                </a:cxn>
                <a:cxn ang="0">
                  <a:pos x="18" y="25"/>
                </a:cxn>
                <a:cxn ang="0">
                  <a:pos x="18" y="58"/>
                </a:cxn>
                <a:cxn ang="0">
                  <a:pos x="19" y="59"/>
                </a:cxn>
                <a:cxn ang="0">
                  <a:pos x="21" y="59"/>
                </a:cxn>
                <a:cxn ang="0">
                  <a:pos x="22" y="60"/>
                </a:cxn>
                <a:cxn ang="0">
                  <a:pos x="28" y="60"/>
                </a:cxn>
                <a:cxn ang="0">
                  <a:pos x="29" y="68"/>
                </a:cxn>
                <a:cxn ang="0">
                  <a:pos x="14" y="68"/>
                </a:cxn>
                <a:cxn ang="0">
                  <a:pos x="13" y="67"/>
                </a:cxn>
                <a:cxn ang="0">
                  <a:pos x="11" y="66"/>
                </a:cxn>
                <a:cxn ang="0">
                  <a:pos x="10" y="64"/>
                </a:cxn>
                <a:cxn ang="0">
                  <a:pos x="8" y="63"/>
                </a:cxn>
                <a:cxn ang="0">
                  <a:pos x="7" y="61"/>
                </a:cxn>
                <a:cxn ang="0">
                  <a:pos x="7" y="25"/>
                </a:cxn>
                <a:cxn ang="0">
                  <a:pos x="0" y="25"/>
                </a:cxn>
                <a:cxn ang="0">
                  <a:pos x="0" y="17"/>
                </a:cxn>
                <a:cxn ang="0">
                  <a:pos x="7" y="17"/>
                </a:cxn>
                <a:cxn ang="0">
                  <a:pos x="7" y="5"/>
                </a:cxn>
                <a:cxn ang="0">
                  <a:pos x="18" y="0"/>
                </a:cxn>
              </a:cxnLst>
              <a:rect l="0" t="0" r="r" b="b"/>
              <a:pathLst>
                <a:path w="29" h="68">
                  <a:moveTo>
                    <a:pt x="18" y="0"/>
                  </a:moveTo>
                  <a:lnTo>
                    <a:pt x="18" y="17"/>
                  </a:lnTo>
                  <a:lnTo>
                    <a:pt x="28" y="17"/>
                  </a:lnTo>
                  <a:lnTo>
                    <a:pt x="28" y="25"/>
                  </a:lnTo>
                  <a:lnTo>
                    <a:pt x="18" y="25"/>
                  </a:lnTo>
                  <a:lnTo>
                    <a:pt x="18" y="58"/>
                  </a:lnTo>
                  <a:lnTo>
                    <a:pt x="19" y="59"/>
                  </a:lnTo>
                  <a:lnTo>
                    <a:pt x="21" y="59"/>
                  </a:lnTo>
                  <a:lnTo>
                    <a:pt x="22" y="60"/>
                  </a:lnTo>
                  <a:lnTo>
                    <a:pt x="28" y="60"/>
                  </a:lnTo>
                  <a:lnTo>
                    <a:pt x="29" y="68"/>
                  </a:lnTo>
                  <a:lnTo>
                    <a:pt x="14" y="68"/>
                  </a:lnTo>
                  <a:lnTo>
                    <a:pt x="13" y="67"/>
                  </a:lnTo>
                  <a:lnTo>
                    <a:pt x="11" y="66"/>
                  </a:lnTo>
                  <a:lnTo>
                    <a:pt x="10" y="64"/>
                  </a:lnTo>
                  <a:lnTo>
                    <a:pt x="8" y="63"/>
                  </a:lnTo>
                  <a:lnTo>
                    <a:pt x="7" y="61"/>
                  </a:lnTo>
                  <a:lnTo>
                    <a:pt x="7" y="25"/>
                  </a:lnTo>
                  <a:lnTo>
                    <a:pt x="0" y="25"/>
                  </a:lnTo>
                  <a:lnTo>
                    <a:pt x="0" y="17"/>
                  </a:lnTo>
                  <a:lnTo>
                    <a:pt x="7" y="17"/>
                  </a:lnTo>
                  <a:lnTo>
                    <a:pt x="7" y="5"/>
                  </a:lnTo>
                  <a:lnTo>
                    <a:pt x="1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319"/>
            <p:cNvSpPr>
              <a:spLocks/>
            </p:cNvSpPr>
            <p:nvPr/>
          </p:nvSpPr>
          <p:spPr bwMode="auto">
            <a:xfrm>
              <a:off x="1269" y="1114"/>
              <a:ext cx="48" cy="37"/>
            </a:xfrm>
            <a:custGeom>
              <a:avLst/>
              <a:gdLst/>
              <a:ahLst/>
              <a:cxnLst>
                <a:cxn ang="0">
                  <a:pos x="23" y="0"/>
                </a:cxn>
                <a:cxn ang="0">
                  <a:pos x="30" y="14"/>
                </a:cxn>
                <a:cxn ang="0">
                  <a:pos x="48" y="14"/>
                </a:cxn>
                <a:cxn ang="0">
                  <a:pos x="33" y="23"/>
                </a:cxn>
                <a:cxn ang="0">
                  <a:pos x="39" y="37"/>
                </a:cxn>
                <a:cxn ang="0">
                  <a:pos x="25" y="28"/>
                </a:cxn>
                <a:cxn ang="0">
                  <a:pos x="9" y="37"/>
                </a:cxn>
                <a:cxn ang="0">
                  <a:pos x="15" y="23"/>
                </a:cxn>
                <a:cxn ang="0">
                  <a:pos x="0" y="14"/>
                </a:cxn>
                <a:cxn ang="0">
                  <a:pos x="17" y="14"/>
                </a:cxn>
                <a:cxn ang="0">
                  <a:pos x="23" y="0"/>
                </a:cxn>
              </a:cxnLst>
              <a:rect l="0" t="0" r="r" b="b"/>
              <a:pathLst>
                <a:path w="48" h="37">
                  <a:moveTo>
                    <a:pt x="23" y="0"/>
                  </a:moveTo>
                  <a:lnTo>
                    <a:pt x="30" y="14"/>
                  </a:lnTo>
                  <a:lnTo>
                    <a:pt x="48" y="14"/>
                  </a:lnTo>
                  <a:lnTo>
                    <a:pt x="33" y="23"/>
                  </a:lnTo>
                  <a:lnTo>
                    <a:pt x="39" y="37"/>
                  </a:lnTo>
                  <a:lnTo>
                    <a:pt x="25" y="28"/>
                  </a:lnTo>
                  <a:lnTo>
                    <a:pt x="9" y="37"/>
                  </a:lnTo>
                  <a:lnTo>
                    <a:pt x="15" y="23"/>
                  </a:lnTo>
                  <a:lnTo>
                    <a:pt x="0" y="14"/>
                  </a:lnTo>
                  <a:lnTo>
                    <a:pt x="17" y="14"/>
                  </a:lnTo>
                  <a:lnTo>
                    <a:pt x="23"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320"/>
            <p:cNvSpPr>
              <a:spLocks/>
            </p:cNvSpPr>
            <p:nvPr/>
          </p:nvSpPr>
          <p:spPr bwMode="auto">
            <a:xfrm>
              <a:off x="1459" y="1248"/>
              <a:ext cx="79" cy="69"/>
            </a:xfrm>
            <a:custGeom>
              <a:avLst/>
              <a:gdLst/>
              <a:ahLst/>
              <a:cxnLst>
                <a:cxn ang="0">
                  <a:pos x="0" y="0"/>
                </a:cxn>
                <a:cxn ang="0">
                  <a:pos x="17" y="0"/>
                </a:cxn>
                <a:cxn ang="0">
                  <a:pos x="35" y="49"/>
                </a:cxn>
                <a:cxn ang="0">
                  <a:pos x="38" y="53"/>
                </a:cxn>
                <a:cxn ang="0">
                  <a:pos x="40" y="59"/>
                </a:cxn>
                <a:cxn ang="0">
                  <a:pos x="40" y="57"/>
                </a:cxn>
                <a:cxn ang="0">
                  <a:pos x="44" y="48"/>
                </a:cxn>
                <a:cxn ang="0">
                  <a:pos x="62" y="0"/>
                </a:cxn>
                <a:cxn ang="0">
                  <a:pos x="79" y="0"/>
                </a:cxn>
                <a:cxn ang="0">
                  <a:pos x="79" y="69"/>
                </a:cxn>
                <a:cxn ang="0">
                  <a:pos x="68" y="69"/>
                </a:cxn>
                <a:cxn ang="0">
                  <a:pos x="68" y="10"/>
                </a:cxn>
                <a:cxn ang="0">
                  <a:pos x="46" y="69"/>
                </a:cxn>
                <a:cxn ang="0">
                  <a:pos x="33" y="69"/>
                </a:cxn>
                <a:cxn ang="0">
                  <a:pos x="11" y="10"/>
                </a:cxn>
                <a:cxn ang="0">
                  <a:pos x="11" y="69"/>
                </a:cxn>
                <a:cxn ang="0">
                  <a:pos x="0" y="69"/>
                </a:cxn>
                <a:cxn ang="0">
                  <a:pos x="0" y="0"/>
                </a:cxn>
              </a:cxnLst>
              <a:rect l="0" t="0" r="r" b="b"/>
              <a:pathLst>
                <a:path w="79" h="69">
                  <a:moveTo>
                    <a:pt x="0" y="0"/>
                  </a:moveTo>
                  <a:lnTo>
                    <a:pt x="17" y="0"/>
                  </a:lnTo>
                  <a:lnTo>
                    <a:pt x="35" y="49"/>
                  </a:lnTo>
                  <a:lnTo>
                    <a:pt x="38" y="53"/>
                  </a:lnTo>
                  <a:lnTo>
                    <a:pt x="40" y="59"/>
                  </a:lnTo>
                  <a:lnTo>
                    <a:pt x="40" y="57"/>
                  </a:lnTo>
                  <a:lnTo>
                    <a:pt x="44" y="48"/>
                  </a:lnTo>
                  <a:lnTo>
                    <a:pt x="62" y="0"/>
                  </a:lnTo>
                  <a:lnTo>
                    <a:pt x="79" y="0"/>
                  </a:lnTo>
                  <a:lnTo>
                    <a:pt x="79" y="69"/>
                  </a:lnTo>
                  <a:lnTo>
                    <a:pt x="68" y="69"/>
                  </a:lnTo>
                  <a:lnTo>
                    <a:pt x="68" y="10"/>
                  </a:lnTo>
                  <a:lnTo>
                    <a:pt x="46" y="69"/>
                  </a:lnTo>
                  <a:lnTo>
                    <a:pt x="33" y="69"/>
                  </a:lnTo>
                  <a:lnTo>
                    <a:pt x="11" y="10"/>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321"/>
            <p:cNvSpPr>
              <a:spLocks noEditPoints="1"/>
            </p:cNvSpPr>
            <p:nvPr/>
          </p:nvSpPr>
          <p:spPr bwMode="auto">
            <a:xfrm>
              <a:off x="1550" y="1266"/>
              <a:ext cx="56" cy="52"/>
            </a:xfrm>
            <a:custGeom>
              <a:avLst/>
              <a:gdLst/>
              <a:ahLst/>
              <a:cxnLst>
                <a:cxn ang="0">
                  <a:pos x="23" y="8"/>
                </a:cxn>
                <a:cxn ang="0">
                  <a:pos x="20" y="9"/>
                </a:cxn>
                <a:cxn ang="0">
                  <a:pos x="16" y="11"/>
                </a:cxn>
                <a:cxn ang="0">
                  <a:pos x="15" y="13"/>
                </a:cxn>
                <a:cxn ang="0">
                  <a:pos x="12" y="15"/>
                </a:cxn>
                <a:cxn ang="0">
                  <a:pos x="12" y="17"/>
                </a:cxn>
                <a:cxn ang="0">
                  <a:pos x="11" y="20"/>
                </a:cxn>
                <a:cxn ang="0">
                  <a:pos x="45" y="20"/>
                </a:cxn>
                <a:cxn ang="0">
                  <a:pos x="45" y="15"/>
                </a:cxn>
                <a:cxn ang="0">
                  <a:pos x="44" y="13"/>
                </a:cxn>
                <a:cxn ang="0">
                  <a:pos x="42" y="12"/>
                </a:cxn>
                <a:cxn ang="0">
                  <a:pos x="39" y="10"/>
                </a:cxn>
                <a:cxn ang="0">
                  <a:pos x="37" y="9"/>
                </a:cxn>
                <a:cxn ang="0">
                  <a:pos x="33" y="8"/>
                </a:cxn>
                <a:cxn ang="0">
                  <a:pos x="23" y="8"/>
                </a:cxn>
                <a:cxn ang="0">
                  <a:pos x="28" y="0"/>
                </a:cxn>
                <a:cxn ang="0">
                  <a:pos x="40" y="2"/>
                </a:cxn>
                <a:cxn ang="0">
                  <a:pos x="49" y="7"/>
                </a:cxn>
                <a:cxn ang="0">
                  <a:pos x="54" y="12"/>
                </a:cxn>
                <a:cxn ang="0">
                  <a:pos x="56" y="18"/>
                </a:cxn>
                <a:cxn ang="0">
                  <a:pos x="56" y="28"/>
                </a:cxn>
                <a:cxn ang="0">
                  <a:pos x="11" y="28"/>
                </a:cxn>
                <a:cxn ang="0">
                  <a:pos x="12" y="33"/>
                </a:cxn>
                <a:cxn ang="0">
                  <a:pos x="15" y="37"/>
                </a:cxn>
                <a:cxn ang="0">
                  <a:pos x="17" y="40"/>
                </a:cxn>
                <a:cxn ang="0">
                  <a:pos x="20" y="42"/>
                </a:cxn>
                <a:cxn ang="0">
                  <a:pos x="22" y="43"/>
                </a:cxn>
                <a:cxn ang="0">
                  <a:pos x="26" y="44"/>
                </a:cxn>
                <a:cxn ang="0">
                  <a:pos x="30" y="44"/>
                </a:cxn>
                <a:cxn ang="0">
                  <a:pos x="36" y="43"/>
                </a:cxn>
                <a:cxn ang="0">
                  <a:pos x="39" y="42"/>
                </a:cxn>
                <a:cxn ang="0">
                  <a:pos x="42" y="41"/>
                </a:cxn>
                <a:cxn ang="0">
                  <a:pos x="44" y="39"/>
                </a:cxn>
                <a:cxn ang="0">
                  <a:pos x="45" y="36"/>
                </a:cxn>
                <a:cxn ang="0">
                  <a:pos x="56" y="37"/>
                </a:cxn>
                <a:cxn ang="0">
                  <a:pos x="51" y="45"/>
                </a:cxn>
                <a:cxn ang="0">
                  <a:pos x="47" y="48"/>
                </a:cxn>
                <a:cxn ang="0">
                  <a:pos x="43" y="50"/>
                </a:cxn>
                <a:cxn ang="0">
                  <a:pos x="39" y="51"/>
                </a:cxn>
                <a:cxn ang="0">
                  <a:pos x="34" y="52"/>
                </a:cxn>
                <a:cxn ang="0">
                  <a:pos x="30" y="52"/>
                </a:cxn>
                <a:cxn ang="0">
                  <a:pos x="17" y="50"/>
                </a:cxn>
                <a:cxn ang="0">
                  <a:pos x="8" y="45"/>
                </a:cxn>
                <a:cxn ang="0">
                  <a:pos x="3" y="37"/>
                </a:cxn>
                <a:cxn ang="0">
                  <a:pos x="0" y="26"/>
                </a:cxn>
                <a:cxn ang="0">
                  <a:pos x="3" y="15"/>
                </a:cxn>
                <a:cxn ang="0">
                  <a:pos x="8" y="7"/>
                </a:cxn>
                <a:cxn ang="0">
                  <a:pos x="17" y="2"/>
                </a:cxn>
                <a:cxn ang="0">
                  <a:pos x="28" y="0"/>
                </a:cxn>
              </a:cxnLst>
              <a:rect l="0" t="0" r="r" b="b"/>
              <a:pathLst>
                <a:path w="56" h="52">
                  <a:moveTo>
                    <a:pt x="23" y="8"/>
                  </a:moveTo>
                  <a:lnTo>
                    <a:pt x="20" y="9"/>
                  </a:lnTo>
                  <a:lnTo>
                    <a:pt x="16" y="11"/>
                  </a:lnTo>
                  <a:lnTo>
                    <a:pt x="15" y="13"/>
                  </a:lnTo>
                  <a:lnTo>
                    <a:pt x="12" y="15"/>
                  </a:lnTo>
                  <a:lnTo>
                    <a:pt x="12" y="17"/>
                  </a:lnTo>
                  <a:lnTo>
                    <a:pt x="11" y="20"/>
                  </a:lnTo>
                  <a:lnTo>
                    <a:pt x="45" y="20"/>
                  </a:lnTo>
                  <a:lnTo>
                    <a:pt x="45" y="15"/>
                  </a:lnTo>
                  <a:lnTo>
                    <a:pt x="44" y="13"/>
                  </a:lnTo>
                  <a:lnTo>
                    <a:pt x="42" y="12"/>
                  </a:lnTo>
                  <a:lnTo>
                    <a:pt x="39" y="10"/>
                  </a:lnTo>
                  <a:lnTo>
                    <a:pt x="37" y="9"/>
                  </a:lnTo>
                  <a:lnTo>
                    <a:pt x="33" y="8"/>
                  </a:lnTo>
                  <a:lnTo>
                    <a:pt x="23" y="8"/>
                  </a:lnTo>
                  <a:close/>
                  <a:moveTo>
                    <a:pt x="28" y="0"/>
                  </a:moveTo>
                  <a:lnTo>
                    <a:pt x="40" y="2"/>
                  </a:lnTo>
                  <a:lnTo>
                    <a:pt x="49" y="7"/>
                  </a:lnTo>
                  <a:lnTo>
                    <a:pt x="54" y="12"/>
                  </a:lnTo>
                  <a:lnTo>
                    <a:pt x="56" y="18"/>
                  </a:lnTo>
                  <a:lnTo>
                    <a:pt x="56" y="28"/>
                  </a:lnTo>
                  <a:lnTo>
                    <a:pt x="11" y="28"/>
                  </a:lnTo>
                  <a:lnTo>
                    <a:pt x="12" y="33"/>
                  </a:lnTo>
                  <a:lnTo>
                    <a:pt x="15" y="37"/>
                  </a:lnTo>
                  <a:lnTo>
                    <a:pt x="17" y="40"/>
                  </a:lnTo>
                  <a:lnTo>
                    <a:pt x="20" y="42"/>
                  </a:lnTo>
                  <a:lnTo>
                    <a:pt x="22" y="43"/>
                  </a:lnTo>
                  <a:lnTo>
                    <a:pt x="26" y="44"/>
                  </a:lnTo>
                  <a:lnTo>
                    <a:pt x="30" y="44"/>
                  </a:lnTo>
                  <a:lnTo>
                    <a:pt x="36" y="43"/>
                  </a:lnTo>
                  <a:lnTo>
                    <a:pt x="39" y="42"/>
                  </a:lnTo>
                  <a:lnTo>
                    <a:pt x="42" y="41"/>
                  </a:lnTo>
                  <a:lnTo>
                    <a:pt x="44" y="39"/>
                  </a:lnTo>
                  <a:lnTo>
                    <a:pt x="45" y="36"/>
                  </a:lnTo>
                  <a:lnTo>
                    <a:pt x="56" y="37"/>
                  </a:lnTo>
                  <a:lnTo>
                    <a:pt x="51" y="45"/>
                  </a:lnTo>
                  <a:lnTo>
                    <a:pt x="47" y="48"/>
                  </a:lnTo>
                  <a:lnTo>
                    <a:pt x="43" y="50"/>
                  </a:lnTo>
                  <a:lnTo>
                    <a:pt x="39" y="51"/>
                  </a:lnTo>
                  <a:lnTo>
                    <a:pt x="34" y="52"/>
                  </a:lnTo>
                  <a:lnTo>
                    <a:pt x="30" y="52"/>
                  </a:lnTo>
                  <a:lnTo>
                    <a:pt x="17" y="50"/>
                  </a:lnTo>
                  <a:lnTo>
                    <a:pt x="8" y="45"/>
                  </a:lnTo>
                  <a:lnTo>
                    <a:pt x="3" y="37"/>
                  </a:lnTo>
                  <a:lnTo>
                    <a:pt x="0" y="26"/>
                  </a:lnTo>
                  <a:lnTo>
                    <a:pt x="3" y="15"/>
                  </a:lnTo>
                  <a:lnTo>
                    <a:pt x="8" y="7"/>
                  </a:lnTo>
                  <a:lnTo>
                    <a:pt x="17"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322"/>
            <p:cNvSpPr>
              <a:spLocks noEditPoints="1"/>
            </p:cNvSpPr>
            <p:nvPr/>
          </p:nvSpPr>
          <p:spPr bwMode="auto">
            <a:xfrm>
              <a:off x="1616" y="1266"/>
              <a:ext cx="55" cy="52"/>
            </a:xfrm>
            <a:custGeom>
              <a:avLst/>
              <a:gdLst/>
              <a:ahLst/>
              <a:cxnLst>
                <a:cxn ang="0">
                  <a:pos x="35" y="28"/>
                </a:cxn>
                <a:cxn ang="0">
                  <a:pos x="24" y="30"/>
                </a:cxn>
                <a:cxn ang="0">
                  <a:pos x="17" y="31"/>
                </a:cxn>
                <a:cxn ang="0">
                  <a:pos x="11" y="35"/>
                </a:cxn>
                <a:cxn ang="0">
                  <a:pos x="12" y="40"/>
                </a:cxn>
                <a:cxn ang="0">
                  <a:pos x="16" y="43"/>
                </a:cxn>
                <a:cxn ang="0">
                  <a:pos x="26" y="44"/>
                </a:cxn>
                <a:cxn ang="0">
                  <a:pos x="34" y="41"/>
                </a:cxn>
                <a:cxn ang="0">
                  <a:pos x="39" y="35"/>
                </a:cxn>
                <a:cxn ang="0">
                  <a:pos x="28" y="0"/>
                </a:cxn>
                <a:cxn ang="0">
                  <a:pos x="40" y="1"/>
                </a:cxn>
                <a:cxn ang="0">
                  <a:pos x="47" y="5"/>
                </a:cxn>
                <a:cxn ang="0">
                  <a:pos x="51" y="11"/>
                </a:cxn>
                <a:cxn ang="0">
                  <a:pos x="52" y="39"/>
                </a:cxn>
                <a:cxn ang="0">
                  <a:pos x="54" y="46"/>
                </a:cxn>
                <a:cxn ang="0">
                  <a:pos x="55" y="51"/>
                </a:cxn>
                <a:cxn ang="0">
                  <a:pos x="41" y="48"/>
                </a:cxn>
                <a:cxn ang="0">
                  <a:pos x="33" y="49"/>
                </a:cxn>
                <a:cxn ang="0">
                  <a:pos x="28" y="51"/>
                </a:cxn>
                <a:cxn ang="0">
                  <a:pos x="16" y="52"/>
                </a:cxn>
                <a:cxn ang="0">
                  <a:pos x="5" y="48"/>
                </a:cxn>
                <a:cxn ang="0">
                  <a:pos x="1" y="42"/>
                </a:cxn>
                <a:cxn ang="0">
                  <a:pos x="1" y="35"/>
                </a:cxn>
                <a:cxn ang="0">
                  <a:pos x="4" y="29"/>
                </a:cxn>
                <a:cxn ang="0">
                  <a:pos x="13" y="23"/>
                </a:cxn>
                <a:cxn ang="0">
                  <a:pos x="19" y="22"/>
                </a:cxn>
                <a:cxn ang="0">
                  <a:pos x="29" y="21"/>
                </a:cxn>
                <a:cxn ang="0">
                  <a:pos x="39" y="19"/>
                </a:cxn>
                <a:cxn ang="0">
                  <a:pos x="38" y="12"/>
                </a:cxn>
                <a:cxn ang="0">
                  <a:pos x="30" y="8"/>
                </a:cxn>
                <a:cxn ang="0">
                  <a:pos x="17" y="10"/>
                </a:cxn>
                <a:cxn ang="0">
                  <a:pos x="12" y="16"/>
                </a:cxn>
                <a:cxn ang="0">
                  <a:pos x="2" y="12"/>
                </a:cxn>
                <a:cxn ang="0">
                  <a:pos x="6" y="7"/>
                </a:cxn>
                <a:cxn ang="0">
                  <a:pos x="15" y="2"/>
                </a:cxn>
                <a:cxn ang="0">
                  <a:pos x="28" y="0"/>
                </a:cxn>
              </a:cxnLst>
              <a:rect l="0" t="0" r="r" b="b"/>
              <a:pathLst>
                <a:path w="55" h="52">
                  <a:moveTo>
                    <a:pt x="39" y="27"/>
                  </a:moveTo>
                  <a:lnTo>
                    <a:pt x="35" y="28"/>
                  </a:lnTo>
                  <a:lnTo>
                    <a:pt x="30" y="29"/>
                  </a:lnTo>
                  <a:lnTo>
                    <a:pt x="24" y="30"/>
                  </a:lnTo>
                  <a:lnTo>
                    <a:pt x="19" y="30"/>
                  </a:lnTo>
                  <a:lnTo>
                    <a:pt x="17" y="31"/>
                  </a:lnTo>
                  <a:lnTo>
                    <a:pt x="16" y="31"/>
                  </a:lnTo>
                  <a:lnTo>
                    <a:pt x="11" y="35"/>
                  </a:lnTo>
                  <a:lnTo>
                    <a:pt x="11" y="37"/>
                  </a:lnTo>
                  <a:lnTo>
                    <a:pt x="12" y="40"/>
                  </a:lnTo>
                  <a:lnTo>
                    <a:pt x="13" y="42"/>
                  </a:lnTo>
                  <a:lnTo>
                    <a:pt x="16" y="43"/>
                  </a:lnTo>
                  <a:lnTo>
                    <a:pt x="19" y="44"/>
                  </a:lnTo>
                  <a:lnTo>
                    <a:pt x="26" y="44"/>
                  </a:lnTo>
                  <a:lnTo>
                    <a:pt x="29" y="43"/>
                  </a:lnTo>
                  <a:lnTo>
                    <a:pt x="34" y="41"/>
                  </a:lnTo>
                  <a:lnTo>
                    <a:pt x="36" y="39"/>
                  </a:lnTo>
                  <a:lnTo>
                    <a:pt x="39" y="35"/>
                  </a:lnTo>
                  <a:lnTo>
                    <a:pt x="39" y="27"/>
                  </a:lnTo>
                  <a:close/>
                  <a:moveTo>
                    <a:pt x="28" y="0"/>
                  </a:moveTo>
                  <a:lnTo>
                    <a:pt x="39" y="0"/>
                  </a:lnTo>
                  <a:lnTo>
                    <a:pt x="40" y="1"/>
                  </a:lnTo>
                  <a:lnTo>
                    <a:pt x="44" y="2"/>
                  </a:lnTo>
                  <a:lnTo>
                    <a:pt x="47" y="5"/>
                  </a:lnTo>
                  <a:lnTo>
                    <a:pt x="50" y="8"/>
                  </a:lnTo>
                  <a:lnTo>
                    <a:pt x="51" y="11"/>
                  </a:lnTo>
                  <a:lnTo>
                    <a:pt x="51" y="34"/>
                  </a:lnTo>
                  <a:lnTo>
                    <a:pt x="52" y="39"/>
                  </a:lnTo>
                  <a:lnTo>
                    <a:pt x="52" y="44"/>
                  </a:lnTo>
                  <a:lnTo>
                    <a:pt x="54" y="46"/>
                  </a:lnTo>
                  <a:lnTo>
                    <a:pt x="54" y="49"/>
                  </a:lnTo>
                  <a:lnTo>
                    <a:pt x="55" y="51"/>
                  </a:lnTo>
                  <a:lnTo>
                    <a:pt x="44" y="51"/>
                  </a:lnTo>
                  <a:lnTo>
                    <a:pt x="41" y="48"/>
                  </a:lnTo>
                  <a:lnTo>
                    <a:pt x="40" y="45"/>
                  </a:lnTo>
                  <a:lnTo>
                    <a:pt x="33" y="49"/>
                  </a:lnTo>
                  <a:lnTo>
                    <a:pt x="29" y="50"/>
                  </a:lnTo>
                  <a:lnTo>
                    <a:pt x="28" y="51"/>
                  </a:lnTo>
                  <a:lnTo>
                    <a:pt x="26" y="52"/>
                  </a:lnTo>
                  <a:lnTo>
                    <a:pt x="16" y="52"/>
                  </a:lnTo>
                  <a:lnTo>
                    <a:pt x="9" y="50"/>
                  </a:lnTo>
                  <a:lnTo>
                    <a:pt x="5" y="48"/>
                  </a:lnTo>
                  <a:lnTo>
                    <a:pt x="2" y="45"/>
                  </a:lnTo>
                  <a:lnTo>
                    <a:pt x="1" y="42"/>
                  </a:lnTo>
                  <a:lnTo>
                    <a:pt x="0" y="38"/>
                  </a:lnTo>
                  <a:lnTo>
                    <a:pt x="1" y="35"/>
                  </a:lnTo>
                  <a:lnTo>
                    <a:pt x="1" y="33"/>
                  </a:lnTo>
                  <a:lnTo>
                    <a:pt x="4" y="29"/>
                  </a:lnTo>
                  <a:lnTo>
                    <a:pt x="10" y="24"/>
                  </a:lnTo>
                  <a:lnTo>
                    <a:pt x="13" y="23"/>
                  </a:lnTo>
                  <a:lnTo>
                    <a:pt x="16" y="23"/>
                  </a:lnTo>
                  <a:lnTo>
                    <a:pt x="19" y="22"/>
                  </a:lnTo>
                  <a:lnTo>
                    <a:pt x="22" y="22"/>
                  </a:lnTo>
                  <a:lnTo>
                    <a:pt x="29" y="21"/>
                  </a:lnTo>
                  <a:lnTo>
                    <a:pt x="35" y="20"/>
                  </a:lnTo>
                  <a:lnTo>
                    <a:pt x="39" y="19"/>
                  </a:lnTo>
                  <a:lnTo>
                    <a:pt x="39" y="14"/>
                  </a:lnTo>
                  <a:lnTo>
                    <a:pt x="38" y="12"/>
                  </a:lnTo>
                  <a:lnTo>
                    <a:pt x="34" y="9"/>
                  </a:lnTo>
                  <a:lnTo>
                    <a:pt x="30" y="8"/>
                  </a:lnTo>
                  <a:lnTo>
                    <a:pt x="22" y="8"/>
                  </a:lnTo>
                  <a:lnTo>
                    <a:pt x="17" y="10"/>
                  </a:lnTo>
                  <a:lnTo>
                    <a:pt x="13" y="13"/>
                  </a:lnTo>
                  <a:lnTo>
                    <a:pt x="12" y="16"/>
                  </a:lnTo>
                  <a:lnTo>
                    <a:pt x="1" y="15"/>
                  </a:lnTo>
                  <a:lnTo>
                    <a:pt x="2" y="12"/>
                  </a:lnTo>
                  <a:lnTo>
                    <a:pt x="5" y="9"/>
                  </a:lnTo>
                  <a:lnTo>
                    <a:pt x="6" y="7"/>
                  </a:lnTo>
                  <a:lnTo>
                    <a:pt x="11" y="3"/>
                  </a:lnTo>
                  <a:lnTo>
                    <a:pt x="15" y="2"/>
                  </a:lnTo>
                  <a:lnTo>
                    <a:pt x="21" y="1"/>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323"/>
            <p:cNvSpPr>
              <a:spLocks/>
            </p:cNvSpPr>
            <p:nvPr/>
          </p:nvSpPr>
          <p:spPr bwMode="auto">
            <a:xfrm>
              <a:off x="1679" y="1266"/>
              <a:ext cx="51" cy="52"/>
            </a:xfrm>
            <a:custGeom>
              <a:avLst/>
              <a:gdLst/>
              <a:ahLst/>
              <a:cxnLst>
                <a:cxn ang="0">
                  <a:pos x="28" y="0"/>
                </a:cxn>
                <a:cxn ang="0">
                  <a:pos x="37" y="2"/>
                </a:cxn>
                <a:cxn ang="0">
                  <a:pos x="44" y="6"/>
                </a:cxn>
                <a:cxn ang="0">
                  <a:pos x="48" y="14"/>
                </a:cxn>
                <a:cxn ang="0">
                  <a:pos x="34" y="11"/>
                </a:cxn>
                <a:cxn ang="0">
                  <a:pos x="31" y="9"/>
                </a:cxn>
                <a:cxn ang="0">
                  <a:pos x="21" y="8"/>
                </a:cxn>
                <a:cxn ang="0">
                  <a:pos x="14" y="12"/>
                </a:cxn>
                <a:cxn ang="0">
                  <a:pos x="15" y="16"/>
                </a:cxn>
                <a:cxn ang="0">
                  <a:pos x="16" y="17"/>
                </a:cxn>
                <a:cxn ang="0">
                  <a:pos x="20" y="18"/>
                </a:cxn>
                <a:cxn ang="0">
                  <a:pos x="29" y="21"/>
                </a:cxn>
                <a:cxn ang="0">
                  <a:pos x="38" y="23"/>
                </a:cxn>
                <a:cxn ang="0">
                  <a:pos x="46" y="27"/>
                </a:cxn>
                <a:cxn ang="0">
                  <a:pos x="50" y="31"/>
                </a:cxn>
                <a:cxn ang="0">
                  <a:pos x="51" y="36"/>
                </a:cxn>
                <a:cxn ang="0">
                  <a:pos x="46" y="47"/>
                </a:cxn>
                <a:cxn ang="0">
                  <a:pos x="40" y="50"/>
                </a:cxn>
                <a:cxn ang="0">
                  <a:pos x="32" y="52"/>
                </a:cxn>
                <a:cxn ang="0">
                  <a:pos x="16" y="51"/>
                </a:cxn>
                <a:cxn ang="0">
                  <a:pos x="9" y="48"/>
                </a:cxn>
                <a:cxn ang="0">
                  <a:pos x="3" y="41"/>
                </a:cxn>
                <a:cxn ang="0">
                  <a:pos x="12" y="35"/>
                </a:cxn>
                <a:cxn ang="0">
                  <a:pos x="14" y="39"/>
                </a:cxn>
                <a:cxn ang="0">
                  <a:pos x="20" y="43"/>
                </a:cxn>
                <a:cxn ang="0">
                  <a:pos x="31" y="44"/>
                </a:cxn>
                <a:cxn ang="0">
                  <a:pos x="37" y="42"/>
                </a:cxn>
                <a:cxn ang="0">
                  <a:pos x="40" y="37"/>
                </a:cxn>
                <a:cxn ang="0">
                  <a:pos x="37" y="33"/>
                </a:cxn>
                <a:cxn ang="0">
                  <a:pos x="27" y="30"/>
                </a:cxn>
                <a:cxn ang="0">
                  <a:pos x="14" y="27"/>
                </a:cxn>
                <a:cxn ang="0">
                  <a:pos x="9" y="25"/>
                </a:cxn>
                <a:cxn ang="0">
                  <a:pos x="1" y="15"/>
                </a:cxn>
                <a:cxn ang="0">
                  <a:pos x="3" y="10"/>
                </a:cxn>
                <a:cxn ang="0">
                  <a:pos x="5" y="6"/>
                </a:cxn>
                <a:cxn ang="0">
                  <a:pos x="11" y="3"/>
                </a:cxn>
              </a:cxnLst>
              <a:rect l="0" t="0" r="r" b="b"/>
              <a:pathLst>
                <a:path w="51" h="52">
                  <a:moveTo>
                    <a:pt x="19" y="0"/>
                  </a:moveTo>
                  <a:lnTo>
                    <a:pt x="28" y="0"/>
                  </a:lnTo>
                  <a:lnTo>
                    <a:pt x="33" y="1"/>
                  </a:lnTo>
                  <a:lnTo>
                    <a:pt x="37" y="2"/>
                  </a:lnTo>
                  <a:lnTo>
                    <a:pt x="42" y="4"/>
                  </a:lnTo>
                  <a:lnTo>
                    <a:pt x="44" y="6"/>
                  </a:lnTo>
                  <a:lnTo>
                    <a:pt x="45" y="8"/>
                  </a:lnTo>
                  <a:lnTo>
                    <a:pt x="48" y="14"/>
                  </a:lnTo>
                  <a:lnTo>
                    <a:pt x="37" y="15"/>
                  </a:lnTo>
                  <a:lnTo>
                    <a:pt x="34" y="11"/>
                  </a:lnTo>
                  <a:lnTo>
                    <a:pt x="33" y="10"/>
                  </a:lnTo>
                  <a:lnTo>
                    <a:pt x="31" y="9"/>
                  </a:lnTo>
                  <a:lnTo>
                    <a:pt x="27" y="8"/>
                  </a:lnTo>
                  <a:lnTo>
                    <a:pt x="21" y="8"/>
                  </a:lnTo>
                  <a:lnTo>
                    <a:pt x="16" y="10"/>
                  </a:lnTo>
                  <a:lnTo>
                    <a:pt x="14" y="12"/>
                  </a:lnTo>
                  <a:lnTo>
                    <a:pt x="14" y="16"/>
                  </a:lnTo>
                  <a:lnTo>
                    <a:pt x="15" y="16"/>
                  </a:lnTo>
                  <a:lnTo>
                    <a:pt x="15" y="17"/>
                  </a:lnTo>
                  <a:lnTo>
                    <a:pt x="16" y="17"/>
                  </a:lnTo>
                  <a:lnTo>
                    <a:pt x="16" y="18"/>
                  </a:lnTo>
                  <a:lnTo>
                    <a:pt x="20" y="18"/>
                  </a:lnTo>
                  <a:lnTo>
                    <a:pt x="22" y="19"/>
                  </a:lnTo>
                  <a:lnTo>
                    <a:pt x="29" y="21"/>
                  </a:lnTo>
                  <a:lnTo>
                    <a:pt x="34" y="22"/>
                  </a:lnTo>
                  <a:lnTo>
                    <a:pt x="38" y="23"/>
                  </a:lnTo>
                  <a:lnTo>
                    <a:pt x="43" y="25"/>
                  </a:lnTo>
                  <a:lnTo>
                    <a:pt x="46" y="27"/>
                  </a:lnTo>
                  <a:lnTo>
                    <a:pt x="49" y="29"/>
                  </a:lnTo>
                  <a:lnTo>
                    <a:pt x="50" y="31"/>
                  </a:lnTo>
                  <a:lnTo>
                    <a:pt x="50" y="33"/>
                  </a:lnTo>
                  <a:lnTo>
                    <a:pt x="51" y="36"/>
                  </a:lnTo>
                  <a:lnTo>
                    <a:pt x="49" y="44"/>
                  </a:lnTo>
                  <a:lnTo>
                    <a:pt x="46" y="47"/>
                  </a:lnTo>
                  <a:lnTo>
                    <a:pt x="43" y="49"/>
                  </a:lnTo>
                  <a:lnTo>
                    <a:pt x="40" y="50"/>
                  </a:lnTo>
                  <a:lnTo>
                    <a:pt x="36" y="51"/>
                  </a:lnTo>
                  <a:lnTo>
                    <a:pt x="32" y="52"/>
                  </a:lnTo>
                  <a:lnTo>
                    <a:pt x="21" y="52"/>
                  </a:lnTo>
                  <a:lnTo>
                    <a:pt x="16" y="51"/>
                  </a:lnTo>
                  <a:lnTo>
                    <a:pt x="12" y="50"/>
                  </a:lnTo>
                  <a:lnTo>
                    <a:pt x="9" y="48"/>
                  </a:lnTo>
                  <a:lnTo>
                    <a:pt x="5" y="45"/>
                  </a:lnTo>
                  <a:lnTo>
                    <a:pt x="3" y="41"/>
                  </a:lnTo>
                  <a:lnTo>
                    <a:pt x="0" y="36"/>
                  </a:lnTo>
                  <a:lnTo>
                    <a:pt x="12" y="35"/>
                  </a:lnTo>
                  <a:lnTo>
                    <a:pt x="12" y="37"/>
                  </a:lnTo>
                  <a:lnTo>
                    <a:pt x="14" y="39"/>
                  </a:lnTo>
                  <a:lnTo>
                    <a:pt x="17" y="42"/>
                  </a:lnTo>
                  <a:lnTo>
                    <a:pt x="20" y="43"/>
                  </a:lnTo>
                  <a:lnTo>
                    <a:pt x="23" y="44"/>
                  </a:lnTo>
                  <a:lnTo>
                    <a:pt x="31" y="44"/>
                  </a:lnTo>
                  <a:lnTo>
                    <a:pt x="34" y="43"/>
                  </a:lnTo>
                  <a:lnTo>
                    <a:pt x="37" y="42"/>
                  </a:lnTo>
                  <a:lnTo>
                    <a:pt x="38" y="41"/>
                  </a:lnTo>
                  <a:lnTo>
                    <a:pt x="40" y="37"/>
                  </a:lnTo>
                  <a:lnTo>
                    <a:pt x="39" y="35"/>
                  </a:lnTo>
                  <a:lnTo>
                    <a:pt x="37" y="33"/>
                  </a:lnTo>
                  <a:lnTo>
                    <a:pt x="34" y="32"/>
                  </a:lnTo>
                  <a:lnTo>
                    <a:pt x="27" y="30"/>
                  </a:lnTo>
                  <a:lnTo>
                    <a:pt x="17" y="28"/>
                  </a:lnTo>
                  <a:lnTo>
                    <a:pt x="14" y="27"/>
                  </a:lnTo>
                  <a:lnTo>
                    <a:pt x="12" y="26"/>
                  </a:lnTo>
                  <a:lnTo>
                    <a:pt x="9" y="25"/>
                  </a:lnTo>
                  <a:lnTo>
                    <a:pt x="4" y="21"/>
                  </a:lnTo>
                  <a:lnTo>
                    <a:pt x="1" y="15"/>
                  </a:lnTo>
                  <a:lnTo>
                    <a:pt x="1" y="12"/>
                  </a:lnTo>
                  <a:lnTo>
                    <a:pt x="3" y="10"/>
                  </a:lnTo>
                  <a:lnTo>
                    <a:pt x="3" y="8"/>
                  </a:lnTo>
                  <a:lnTo>
                    <a:pt x="5" y="6"/>
                  </a:lnTo>
                  <a:lnTo>
                    <a:pt x="10" y="4"/>
                  </a:lnTo>
                  <a:lnTo>
                    <a:pt x="11" y="3"/>
                  </a:lnTo>
                  <a:lnTo>
                    <a:pt x="1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324"/>
            <p:cNvSpPr>
              <a:spLocks/>
            </p:cNvSpPr>
            <p:nvPr/>
          </p:nvSpPr>
          <p:spPr bwMode="auto">
            <a:xfrm>
              <a:off x="1744" y="1267"/>
              <a:ext cx="47" cy="51"/>
            </a:xfrm>
            <a:custGeom>
              <a:avLst/>
              <a:gdLst/>
              <a:ahLst/>
              <a:cxnLst>
                <a:cxn ang="0">
                  <a:pos x="0" y="0"/>
                </a:cxn>
                <a:cxn ang="0">
                  <a:pos x="11" y="0"/>
                </a:cxn>
                <a:cxn ang="0">
                  <a:pos x="11" y="36"/>
                </a:cxn>
                <a:cxn ang="0">
                  <a:pos x="12" y="39"/>
                </a:cxn>
                <a:cxn ang="0">
                  <a:pos x="14" y="41"/>
                </a:cxn>
                <a:cxn ang="0">
                  <a:pos x="22" y="43"/>
                </a:cxn>
                <a:cxn ang="0">
                  <a:pos x="24" y="43"/>
                </a:cxn>
                <a:cxn ang="0">
                  <a:pos x="26" y="42"/>
                </a:cxn>
                <a:cxn ang="0">
                  <a:pos x="30" y="41"/>
                </a:cxn>
                <a:cxn ang="0">
                  <a:pos x="34" y="38"/>
                </a:cxn>
                <a:cxn ang="0">
                  <a:pos x="35" y="36"/>
                </a:cxn>
                <a:cxn ang="0">
                  <a:pos x="35" y="33"/>
                </a:cxn>
                <a:cxn ang="0">
                  <a:pos x="36" y="30"/>
                </a:cxn>
                <a:cxn ang="0">
                  <a:pos x="36" y="0"/>
                </a:cxn>
                <a:cxn ang="0">
                  <a:pos x="47" y="0"/>
                </a:cxn>
                <a:cxn ang="0">
                  <a:pos x="47" y="50"/>
                </a:cxn>
                <a:cxn ang="0">
                  <a:pos x="36" y="50"/>
                </a:cxn>
                <a:cxn ang="0">
                  <a:pos x="36" y="42"/>
                </a:cxn>
                <a:cxn ang="0">
                  <a:pos x="33" y="46"/>
                </a:cxn>
                <a:cxn ang="0">
                  <a:pos x="28" y="49"/>
                </a:cxn>
                <a:cxn ang="0">
                  <a:pos x="24" y="50"/>
                </a:cxn>
                <a:cxn ang="0">
                  <a:pos x="19" y="51"/>
                </a:cxn>
                <a:cxn ang="0">
                  <a:pos x="13" y="51"/>
                </a:cxn>
                <a:cxn ang="0">
                  <a:pos x="11" y="50"/>
                </a:cxn>
                <a:cxn ang="0">
                  <a:pos x="9" y="49"/>
                </a:cxn>
                <a:cxn ang="0">
                  <a:pos x="5" y="47"/>
                </a:cxn>
                <a:cxn ang="0">
                  <a:pos x="3" y="45"/>
                </a:cxn>
                <a:cxn ang="0">
                  <a:pos x="1" y="42"/>
                </a:cxn>
                <a:cxn ang="0">
                  <a:pos x="0" y="39"/>
                </a:cxn>
                <a:cxn ang="0">
                  <a:pos x="0" y="0"/>
                </a:cxn>
              </a:cxnLst>
              <a:rect l="0" t="0" r="r" b="b"/>
              <a:pathLst>
                <a:path w="47" h="51">
                  <a:moveTo>
                    <a:pt x="0" y="0"/>
                  </a:moveTo>
                  <a:lnTo>
                    <a:pt x="11" y="0"/>
                  </a:lnTo>
                  <a:lnTo>
                    <a:pt x="11" y="36"/>
                  </a:lnTo>
                  <a:lnTo>
                    <a:pt x="12" y="39"/>
                  </a:lnTo>
                  <a:lnTo>
                    <a:pt x="14" y="41"/>
                  </a:lnTo>
                  <a:lnTo>
                    <a:pt x="22" y="43"/>
                  </a:lnTo>
                  <a:lnTo>
                    <a:pt x="24" y="43"/>
                  </a:lnTo>
                  <a:lnTo>
                    <a:pt x="26" y="42"/>
                  </a:lnTo>
                  <a:lnTo>
                    <a:pt x="30" y="41"/>
                  </a:lnTo>
                  <a:lnTo>
                    <a:pt x="34" y="38"/>
                  </a:lnTo>
                  <a:lnTo>
                    <a:pt x="35" y="36"/>
                  </a:lnTo>
                  <a:lnTo>
                    <a:pt x="35" y="33"/>
                  </a:lnTo>
                  <a:lnTo>
                    <a:pt x="36" y="30"/>
                  </a:lnTo>
                  <a:lnTo>
                    <a:pt x="36" y="0"/>
                  </a:lnTo>
                  <a:lnTo>
                    <a:pt x="47" y="0"/>
                  </a:lnTo>
                  <a:lnTo>
                    <a:pt x="47" y="50"/>
                  </a:lnTo>
                  <a:lnTo>
                    <a:pt x="36" y="50"/>
                  </a:lnTo>
                  <a:lnTo>
                    <a:pt x="36" y="42"/>
                  </a:lnTo>
                  <a:lnTo>
                    <a:pt x="33" y="46"/>
                  </a:lnTo>
                  <a:lnTo>
                    <a:pt x="28" y="49"/>
                  </a:lnTo>
                  <a:lnTo>
                    <a:pt x="24" y="50"/>
                  </a:lnTo>
                  <a:lnTo>
                    <a:pt x="19" y="51"/>
                  </a:lnTo>
                  <a:lnTo>
                    <a:pt x="13" y="51"/>
                  </a:lnTo>
                  <a:lnTo>
                    <a:pt x="11" y="50"/>
                  </a:lnTo>
                  <a:lnTo>
                    <a:pt x="9" y="49"/>
                  </a:lnTo>
                  <a:lnTo>
                    <a:pt x="5" y="47"/>
                  </a:lnTo>
                  <a:lnTo>
                    <a:pt x="3" y="45"/>
                  </a:lnTo>
                  <a:lnTo>
                    <a:pt x="1" y="42"/>
                  </a:lnTo>
                  <a:lnTo>
                    <a:pt x="0" y="3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325"/>
            <p:cNvSpPr>
              <a:spLocks/>
            </p:cNvSpPr>
            <p:nvPr/>
          </p:nvSpPr>
          <p:spPr bwMode="auto">
            <a:xfrm>
              <a:off x="1808" y="1266"/>
              <a:ext cx="32" cy="51"/>
            </a:xfrm>
            <a:custGeom>
              <a:avLst/>
              <a:gdLst/>
              <a:ahLst/>
              <a:cxnLst>
                <a:cxn ang="0">
                  <a:pos x="20" y="0"/>
                </a:cxn>
                <a:cxn ang="0">
                  <a:pos x="26" y="0"/>
                </a:cxn>
                <a:cxn ang="0">
                  <a:pos x="28" y="1"/>
                </a:cxn>
                <a:cxn ang="0">
                  <a:pos x="32" y="2"/>
                </a:cxn>
                <a:cxn ang="0">
                  <a:pos x="28" y="10"/>
                </a:cxn>
                <a:cxn ang="0">
                  <a:pos x="26" y="9"/>
                </a:cxn>
                <a:cxn ang="0">
                  <a:pos x="25" y="8"/>
                </a:cxn>
                <a:cxn ang="0">
                  <a:pos x="20" y="8"/>
                </a:cxn>
                <a:cxn ang="0">
                  <a:pos x="18" y="9"/>
                </a:cxn>
                <a:cxn ang="0">
                  <a:pos x="16" y="10"/>
                </a:cxn>
                <a:cxn ang="0">
                  <a:pos x="14" y="12"/>
                </a:cxn>
                <a:cxn ang="0">
                  <a:pos x="12" y="14"/>
                </a:cxn>
                <a:cxn ang="0">
                  <a:pos x="11" y="17"/>
                </a:cxn>
                <a:cxn ang="0">
                  <a:pos x="11" y="51"/>
                </a:cxn>
                <a:cxn ang="0">
                  <a:pos x="0" y="51"/>
                </a:cxn>
                <a:cxn ang="0">
                  <a:pos x="0" y="1"/>
                </a:cxn>
                <a:cxn ang="0">
                  <a:pos x="10" y="1"/>
                </a:cxn>
                <a:cxn ang="0">
                  <a:pos x="10" y="8"/>
                </a:cxn>
                <a:cxn ang="0">
                  <a:pos x="12" y="5"/>
                </a:cxn>
                <a:cxn ang="0">
                  <a:pos x="14" y="3"/>
                </a:cxn>
                <a:cxn ang="0">
                  <a:pos x="18" y="1"/>
                </a:cxn>
                <a:cxn ang="0">
                  <a:pos x="20" y="0"/>
                </a:cxn>
              </a:cxnLst>
              <a:rect l="0" t="0" r="r" b="b"/>
              <a:pathLst>
                <a:path w="32" h="51">
                  <a:moveTo>
                    <a:pt x="20" y="0"/>
                  </a:moveTo>
                  <a:lnTo>
                    <a:pt x="26" y="0"/>
                  </a:lnTo>
                  <a:lnTo>
                    <a:pt x="28" y="1"/>
                  </a:lnTo>
                  <a:lnTo>
                    <a:pt x="32" y="2"/>
                  </a:lnTo>
                  <a:lnTo>
                    <a:pt x="28" y="10"/>
                  </a:lnTo>
                  <a:lnTo>
                    <a:pt x="26" y="9"/>
                  </a:lnTo>
                  <a:lnTo>
                    <a:pt x="25" y="8"/>
                  </a:lnTo>
                  <a:lnTo>
                    <a:pt x="20" y="8"/>
                  </a:lnTo>
                  <a:lnTo>
                    <a:pt x="18" y="9"/>
                  </a:lnTo>
                  <a:lnTo>
                    <a:pt x="16" y="10"/>
                  </a:lnTo>
                  <a:lnTo>
                    <a:pt x="14" y="12"/>
                  </a:lnTo>
                  <a:lnTo>
                    <a:pt x="12" y="14"/>
                  </a:lnTo>
                  <a:lnTo>
                    <a:pt x="11" y="17"/>
                  </a:lnTo>
                  <a:lnTo>
                    <a:pt x="11" y="51"/>
                  </a:lnTo>
                  <a:lnTo>
                    <a:pt x="0" y="51"/>
                  </a:lnTo>
                  <a:lnTo>
                    <a:pt x="0" y="1"/>
                  </a:lnTo>
                  <a:lnTo>
                    <a:pt x="10" y="1"/>
                  </a:lnTo>
                  <a:lnTo>
                    <a:pt x="10" y="8"/>
                  </a:lnTo>
                  <a:lnTo>
                    <a:pt x="12" y="5"/>
                  </a:lnTo>
                  <a:lnTo>
                    <a:pt x="14" y="3"/>
                  </a:lnTo>
                  <a:lnTo>
                    <a:pt x="18" y="1"/>
                  </a:lnTo>
                  <a:lnTo>
                    <a:pt x="2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326"/>
            <p:cNvSpPr>
              <a:spLocks noEditPoints="1"/>
            </p:cNvSpPr>
            <p:nvPr/>
          </p:nvSpPr>
          <p:spPr bwMode="auto">
            <a:xfrm>
              <a:off x="1842" y="1266"/>
              <a:ext cx="56" cy="52"/>
            </a:xfrm>
            <a:custGeom>
              <a:avLst/>
              <a:gdLst/>
              <a:ahLst/>
              <a:cxnLst>
                <a:cxn ang="0">
                  <a:pos x="23" y="8"/>
                </a:cxn>
                <a:cxn ang="0">
                  <a:pos x="20" y="9"/>
                </a:cxn>
                <a:cxn ang="0">
                  <a:pos x="16" y="11"/>
                </a:cxn>
                <a:cxn ang="0">
                  <a:pos x="14" y="13"/>
                </a:cxn>
                <a:cxn ang="0">
                  <a:pos x="11" y="17"/>
                </a:cxn>
                <a:cxn ang="0">
                  <a:pos x="11" y="20"/>
                </a:cxn>
                <a:cxn ang="0">
                  <a:pos x="45" y="20"/>
                </a:cxn>
                <a:cxn ang="0">
                  <a:pos x="45" y="17"/>
                </a:cxn>
                <a:cxn ang="0">
                  <a:pos x="43" y="13"/>
                </a:cxn>
                <a:cxn ang="0">
                  <a:pos x="39" y="10"/>
                </a:cxn>
                <a:cxn ang="0">
                  <a:pos x="32" y="8"/>
                </a:cxn>
                <a:cxn ang="0">
                  <a:pos x="23" y="8"/>
                </a:cxn>
                <a:cxn ang="0">
                  <a:pos x="28" y="0"/>
                </a:cxn>
                <a:cxn ang="0">
                  <a:pos x="39" y="2"/>
                </a:cxn>
                <a:cxn ang="0">
                  <a:pos x="49" y="7"/>
                </a:cxn>
                <a:cxn ang="0">
                  <a:pos x="54" y="15"/>
                </a:cxn>
                <a:cxn ang="0">
                  <a:pos x="56" y="26"/>
                </a:cxn>
                <a:cxn ang="0">
                  <a:pos x="56" y="28"/>
                </a:cxn>
                <a:cxn ang="0">
                  <a:pos x="11" y="28"/>
                </a:cxn>
                <a:cxn ang="0">
                  <a:pos x="11" y="32"/>
                </a:cxn>
                <a:cxn ang="0">
                  <a:pos x="12" y="35"/>
                </a:cxn>
                <a:cxn ang="0">
                  <a:pos x="15" y="38"/>
                </a:cxn>
                <a:cxn ang="0">
                  <a:pos x="20" y="42"/>
                </a:cxn>
                <a:cxn ang="0">
                  <a:pos x="22" y="43"/>
                </a:cxn>
                <a:cxn ang="0">
                  <a:pos x="26" y="44"/>
                </a:cxn>
                <a:cxn ang="0">
                  <a:pos x="29" y="44"/>
                </a:cxn>
                <a:cxn ang="0">
                  <a:pos x="39" y="42"/>
                </a:cxn>
                <a:cxn ang="0">
                  <a:pos x="42" y="41"/>
                </a:cxn>
                <a:cxn ang="0">
                  <a:pos x="44" y="39"/>
                </a:cxn>
                <a:cxn ang="0">
                  <a:pos x="45" y="36"/>
                </a:cxn>
                <a:cxn ang="0">
                  <a:pos x="56" y="37"/>
                </a:cxn>
                <a:cxn ang="0">
                  <a:pos x="54" y="41"/>
                </a:cxn>
                <a:cxn ang="0">
                  <a:pos x="50" y="45"/>
                </a:cxn>
                <a:cxn ang="0">
                  <a:pos x="46" y="48"/>
                </a:cxn>
                <a:cxn ang="0">
                  <a:pos x="43" y="50"/>
                </a:cxn>
                <a:cxn ang="0">
                  <a:pos x="39" y="51"/>
                </a:cxn>
                <a:cxn ang="0">
                  <a:pos x="34" y="52"/>
                </a:cxn>
                <a:cxn ang="0">
                  <a:pos x="29" y="52"/>
                </a:cxn>
                <a:cxn ang="0">
                  <a:pos x="17" y="50"/>
                </a:cxn>
                <a:cxn ang="0">
                  <a:pos x="8" y="45"/>
                </a:cxn>
                <a:cxn ang="0">
                  <a:pos x="1" y="37"/>
                </a:cxn>
                <a:cxn ang="0">
                  <a:pos x="0" y="26"/>
                </a:cxn>
                <a:cxn ang="0">
                  <a:pos x="1" y="15"/>
                </a:cxn>
                <a:cxn ang="0">
                  <a:pos x="8" y="7"/>
                </a:cxn>
                <a:cxn ang="0">
                  <a:pos x="17" y="2"/>
                </a:cxn>
                <a:cxn ang="0">
                  <a:pos x="28" y="0"/>
                </a:cxn>
              </a:cxnLst>
              <a:rect l="0" t="0" r="r" b="b"/>
              <a:pathLst>
                <a:path w="56" h="52">
                  <a:moveTo>
                    <a:pt x="23" y="8"/>
                  </a:moveTo>
                  <a:lnTo>
                    <a:pt x="20" y="9"/>
                  </a:lnTo>
                  <a:lnTo>
                    <a:pt x="16" y="11"/>
                  </a:lnTo>
                  <a:lnTo>
                    <a:pt x="14" y="13"/>
                  </a:lnTo>
                  <a:lnTo>
                    <a:pt x="11" y="17"/>
                  </a:lnTo>
                  <a:lnTo>
                    <a:pt x="11" y="20"/>
                  </a:lnTo>
                  <a:lnTo>
                    <a:pt x="45" y="20"/>
                  </a:lnTo>
                  <a:lnTo>
                    <a:pt x="45" y="17"/>
                  </a:lnTo>
                  <a:lnTo>
                    <a:pt x="43" y="13"/>
                  </a:lnTo>
                  <a:lnTo>
                    <a:pt x="39" y="10"/>
                  </a:lnTo>
                  <a:lnTo>
                    <a:pt x="32" y="8"/>
                  </a:lnTo>
                  <a:lnTo>
                    <a:pt x="23" y="8"/>
                  </a:lnTo>
                  <a:close/>
                  <a:moveTo>
                    <a:pt x="28" y="0"/>
                  </a:moveTo>
                  <a:lnTo>
                    <a:pt x="39" y="2"/>
                  </a:lnTo>
                  <a:lnTo>
                    <a:pt x="49" y="7"/>
                  </a:lnTo>
                  <a:lnTo>
                    <a:pt x="54" y="15"/>
                  </a:lnTo>
                  <a:lnTo>
                    <a:pt x="56" y="26"/>
                  </a:lnTo>
                  <a:lnTo>
                    <a:pt x="56" y="28"/>
                  </a:lnTo>
                  <a:lnTo>
                    <a:pt x="11" y="28"/>
                  </a:lnTo>
                  <a:lnTo>
                    <a:pt x="11" y="32"/>
                  </a:lnTo>
                  <a:lnTo>
                    <a:pt x="12" y="35"/>
                  </a:lnTo>
                  <a:lnTo>
                    <a:pt x="15" y="38"/>
                  </a:lnTo>
                  <a:lnTo>
                    <a:pt x="20" y="42"/>
                  </a:lnTo>
                  <a:lnTo>
                    <a:pt x="22" y="43"/>
                  </a:lnTo>
                  <a:lnTo>
                    <a:pt x="26" y="44"/>
                  </a:lnTo>
                  <a:lnTo>
                    <a:pt x="29" y="44"/>
                  </a:lnTo>
                  <a:lnTo>
                    <a:pt x="39" y="42"/>
                  </a:lnTo>
                  <a:lnTo>
                    <a:pt x="42" y="41"/>
                  </a:lnTo>
                  <a:lnTo>
                    <a:pt x="44" y="39"/>
                  </a:lnTo>
                  <a:lnTo>
                    <a:pt x="45" y="36"/>
                  </a:lnTo>
                  <a:lnTo>
                    <a:pt x="56" y="37"/>
                  </a:lnTo>
                  <a:lnTo>
                    <a:pt x="54" y="41"/>
                  </a:lnTo>
                  <a:lnTo>
                    <a:pt x="50" y="45"/>
                  </a:lnTo>
                  <a:lnTo>
                    <a:pt x="46" y="48"/>
                  </a:lnTo>
                  <a:lnTo>
                    <a:pt x="43" y="50"/>
                  </a:lnTo>
                  <a:lnTo>
                    <a:pt x="39" y="51"/>
                  </a:lnTo>
                  <a:lnTo>
                    <a:pt x="34" y="52"/>
                  </a:lnTo>
                  <a:lnTo>
                    <a:pt x="29" y="52"/>
                  </a:lnTo>
                  <a:lnTo>
                    <a:pt x="17" y="50"/>
                  </a:lnTo>
                  <a:lnTo>
                    <a:pt x="8" y="45"/>
                  </a:lnTo>
                  <a:lnTo>
                    <a:pt x="1" y="37"/>
                  </a:lnTo>
                  <a:lnTo>
                    <a:pt x="0" y="26"/>
                  </a:lnTo>
                  <a:lnTo>
                    <a:pt x="1" y="15"/>
                  </a:lnTo>
                  <a:lnTo>
                    <a:pt x="8" y="7"/>
                  </a:lnTo>
                  <a:lnTo>
                    <a:pt x="17"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327"/>
            <p:cNvSpPr>
              <a:spLocks/>
            </p:cNvSpPr>
            <p:nvPr/>
          </p:nvSpPr>
          <p:spPr bwMode="auto">
            <a:xfrm>
              <a:off x="1910" y="1266"/>
              <a:ext cx="84" cy="51"/>
            </a:xfrm>
            <a:custGeom>
              <a:avLst/>
              <a:gdLst/>
              <a:ahLst/>
              <a:cxnLst>
                <a:cxn ang="0">
                  <a:pos x="30" y="0"/>
                </a:cxn>
                <a:cxn ang="0">
                  <a:pos x="36" y="1"/>
                </a:cxn>
                <a:cxn ang="0">
                  <a:pos x="41" y="2"/>
                </a:cxn>
                <a:cxn ang="0">
                  <a:pos x="45" y="6"/>
                </a:cxn>
                <a:cxn ang="0">
                  <a:pos x="47" y="9"/>
                </a:cxn>
                <a:cxn ang="0">
                  <a:pos x="50" y="5"/>
                </a:cxn>
                <a:cxn ang="0">
                  <a:pos x="55" y="2"/>
                </a:cxn>
                <a:cxn ang="0">
                  <a:pos x="60" y="0"/>
                </a:cxn>
                <a:cxn ang="0">
                  <a:pos x="70" y="0"/>
                </a:cxn>
                <a:cxn ang="0">
                  <a:pos x="77" y="2"/>
                </a:cxn>
                <a:cxn ang="0">
                  <a:pos x="82" y="6"/>
                </a:cxn>
                <a:cxn ang="0">
                  <a:pos x="83" y="9"/>
                </a:cxn>
                <a:cxn ang="0">
                  <a:pos x="84" y="13"/>
                </a:cxn>
                <a:cxn ang="0">
                  <a:pos x="84" y="51"/>
                </a:cxn>
                <a:cxn ang="0">
                  <a:pos x="73" y="51"/>
                </a:cxn>
                <a:cxn ang="0">
                  <a:pos x="73" y="14"/>
                </a:cxn>
                <a:cxn ang="0">
                  <a:pos x="72" y="13"/>
                </a:cxn>
                <a:cxn ang="0">
                  <a:pos x="72" y="11"/>
                </a:cxn>
                <a:cxn ang="0">
                  <a:pos x="71" y="10"/>
                </a:cxn>
                <a:cxn ang="0">
                  <a:pos x="68" y="9"/>
                </a:cxn>
                <a:cxn ang="0">
                  <a:pos x="67" y="8"/>
                </a:cxn>
                <a:cxn ang="0">
                  <a:pos x="62" y="8"/>
                </a:cxn>
                <a:cxn ang="0">
                  <a:pos x="58" y="9"/>
                </a:cxn>
                <a:cxn ang="0">
                  <a:pos x="51" y="11"/>
                </a:cxn>
                <a:cxn ang="0">
                  <a:pos x="50" y="13"/>
                </a:cxn>
                <a:cxn ang="0">
                  <a:pos x="48" y="19"/>
                </a:cxn>
                <a:cxn ang="0">
                  <a:pos x="48" y="51"/>
                </a:cxn>
                <a:cxn ang="0">
                  <a:pos x="37" y="51"/>
                </a:cxn>
                <a:cxn ang="0">
                  <a:pos x="37" y="16"/>
                </a:cxn>
                <a:cxn ang="0">
                  <a:pos x="36" y="14"/>
                </a:cxn>
                <a:cxn ang="0">
                  <a:pos x="36" y="12"/>
                </a:cxn>
                <a:cxn ang="0">
                  <a:pos x="33" y="10"/>
                </a:cxn>
                <a:cxn ang="0">
                  <a:pos x="28" y="8"/>
                </a:cxn>
                <a:cxn ang="0">
                  <a:pos x="26" y="8"/>
                </a:cxn>
                <a:cxn ang="0">
                  <a:pos x="19" y="10"/>
                </a:cxn>
                <a:cxn ang="0">
                  <a:pos x="15" y="12"/>
                </a:cxn>
                <a:cxn ang="0">
                  <a:pos x="13" y="15"/>
                </a:cxn>
                <a:cxn ang="0">
                  <a:pos x="11" y="18"/>
                </a:cxn>
                <a:cxn ang="0">
                  <a:pos x="11" y="51"/>
                </a:cxn>
                <a:cxn ang="0">
                  <a:pos x="0" y="51"/>
                </a:cxn>
                <a:cxn ang="0">
                  <a:pos x="0" y="1"/>
                </a:cxn>
                <a:cxn ang="0">
                  <a:pos x="11" y="1"/>
                </a:cxn>
                <a:cxn ang="0">
                  <a:pos x="11" y="9"/>
                </a:cxn>
                <a:cxn ang="0">
                  <a:pos x="15" y="5"/>
                </a:cxn>
                <a:cxn ang="0">
                  <a:pos x="19" y="2"/>
                </a:cxn>
                <a:cxn ang="0">
                  <a:pos x="25" y="1"/>
                </a:cxn>
                <a:cxn ang="0">
                  <a:pos x="30" y="0"/>
                </a:cxn>
              </a:cxnLst>
              <a:rect l="0" t="0" r="r" b="b"/>
              <a:pathLst>
                <a:path w="84" h="51">
                  <a:moveTo>
                    <a:pt x="30" y="0"/>
                  </a:moveTo>
                  <a:lnTo>
                    <a:pt x="36" y="1"/>
                  </a:lnTo>
                  <a:lnTo>
                    <a:pt x="41" y="2"/>
                  </a:lnTo>
                  <a:lnTo>
                    <a:pt x="45" y="6"/>
                  </a:lnTo>
                  <a:lnTo>
                    <a:pt x="47" y="9"/>
                  </a:lnTo>
                  <a:lnTo>
                    <a:pt x="50" y="5"/>
                  </a:lnTo>
                  <a:lnTo>
                    <a:pt x="55" y="2"/>
                  </a:lnTo>
                  <a:lnTo>
                    <a:pt x="60" y="0"/>
                  </a:lnTo>
                  <a:lnTo>
                    <a:pt x="70" y="0"/>
                  </a:lnTo>
                  <a:lnTo>
                    <a:pt x="77" y="2"/>
                  </a:lnTo>
                  <a:lnTo>
                    <a:pt x="82" y="6"/>
                  </a:lnTo>
                  <a:lnTo>
                    <a:pt x="83" y="9"/>
                  </a:lnTo>
                  <a:lnTo>
                    <a:pt x="84" y="13"/>
                  </a:lnTo>
                  <a:lnTo>
                    <a:pt x="84" y="51"/>
                  </a:lnTo>
                  <a:lnTo>
                    <a:pt x="73" y="51"/>
                  </a:lnTo>
                  <a:lnTo>
                    <a:pt x="73" y="14"/>
                  </a:lnTo>
                  <a:lnTo>
                    <a:pt x="72" y="13"/>
                  </a:lnTo>
                  <a:lnTo>
                    <a:pt x="72" y="11"/>
                  </a:lnTo>
                  <a:lnTo>
                    <a:pt x="71" y="10"/>
                  </a:lnTo>
                  <a:lnTo>
                    <a:pt x="68" y="9"/>
                  </a:lnTo>
                  <a:lnTo>
                    <a:pt x="67" y="8"/>
                  </a:lnTo>
                  <a:lnTo>
                    <a:pt x="62" y="8"/>
                  </a:lnTo>
                  <a:lnTo>
                    <a:pt x="58" y="9"/>
                  </a:lnTo>
                  <a:lnTo>
                    <a:pt x="51" y="11"/>
                  </a:lnTo>
                  <a:lnTo>
                    <a:pt x="50" y="13"/>
                  </a:lnTo>
                  <a:lnTo>
                    <a:pt x="48" y="19"/>
                  </a:lnTo>
                  <a:lnTo>
                    <a:pt x="48" y="51"/>
                  </a:lnTo>
                  <a:lnTo>
                    <a:pt x="37" y="51"/>
                  </a:lnTo>
                  <a:lnTo>
                    <a:pt x="37" y="16"/>
                  </a:lnTo>
                  <a:lnTo>
                    <a:pt x="36" y="14"/>
                  </a:lnTo>
                  <a:lnTo>
                    <a:pt x="36" y="12"/>
                  </a:lnTo>
                  <a:lnTo>
                    <a:pt x="33" y="10"/>
                  </a:lnTo>
                  <a:lnTo>
                    <a:pt x="28" y="8"/>
                  </a:lnTo>
                  <a:lnTo>
                    <a:pt x="26" y="8"/>
                  </a:lnTo>
                  <a:lnTo>
                    <a:pt x="19" y="10"/>
                  </a:lnTo>
                  <a:lnTo>
                    <a:pt x="15" y="12"/>
                  </a:lnTo>
                  <a:lnTo>
                    <a:pt x="13" y="15"/>
                  </a:lnTo>
                  <a:lnTo>
                    <a:pt x="11" y="18"/>
                  </a:lnTo>
                  <a:lnTo>
                    <a:pt x="11" y="51"/>
                  </a:lnTo>
                  <a:lnTo>
                    <a:pt x="0" y="51"/>
                  </a:lnTo>
                  <a:lnTo>
                    <a:pt x="0" y="1"/>
                  </a:lnTo>
                  <a:lnTo>
                    <a:pt x="11" y="1"/>
                  </a:lnTo>
                  <a:lnTo>
                    <a:pt x="11" y="9"/>
                  </a:lnTo>
                  <a:lnTo>
                    <a:pt x="15" y="5"/>
                  </a:lnTo>
                  <a:lnTo>
                    <a:pt x="19" y="2"/>
                  </a:lnTo>
                  <a:lnTo>
                    <a:pt x="25" y="1"/>
                  </a:lnTo>
                  <a:lnTo>
                    <a:pt x="3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328"/>
            <p:cNvSpPr>
              <a:spLocks noEditPoints="1"/>
            </p:cNvSpPr>
            <p:nvPr/>
          </p:nvSpPr>
          <p:spPr bwMode="auto">
            <a:xfrm>
              <a:off x="2006" y="1266"/>
              <a:ext cx="56" cy="52"/>
            </a:xfrm>
            <a:custGeom>
              <a:avLst/>
              <a:gdLst/>
              <a:ahLst/>
              <a:cxnLst>
                <a:cxn ang="0">
                  <a:pos x="24" y="8"/>
                </a:cxn>
                <a:cxn ang="0">
                  <a:pos x="20" y="9"/>
                </a:cxn>
                <a:cxn ang="0">
                  <a:pos x="16" y="11"/>
                </a:cxn>
                <a:cxn ang="0">
                  <a:pos x="15" y="13"/>
                </a:cxn>
                <a:cxn ang="0">
                  <a:pos x="13" y="15"/>
                </a:cxn>
                <a:cxn ang="0">
                  <a:pos x="13" y="17"/>
                </a:cxn>
                <a:cxn ang="0">
                  <a:pos x="11" y="20"/>
                </a:cxn>
                <a:cxn ang="0">
                  <a:pos x="45" y="20"/>
                </a:cxn>
                <a:cxn ang="0">
                  <a:pos x="45" y="17"/>
                </a:cxn>
                <a:cxn ang="0">
                  <a:pos x="44" y="15"/>
                </a:cxn>
                <a:cxn ang="0">
                  <a:pos x="44" y="13"/>
                </a:cxn>
                <a:cxn ang="0">
                  <a:pos x="42" y="12"/>
                </a:cxn>
                <a:cxn ang="0">
                  <a:pos x="39" y="10"/>
                </a:cxn>
                <a:cxn ang="0">
                  <a:pos x="36" y="9"/>
                </a:cxn>
                <a:cxn ang="0">
                  <a:pos x="33" y="8"/>
                </a:cxn>
                <a:cxn ang="0">
                  <a:pos x="24" y="8"/>
                </a:cxn>
                <a:cxn ang="0">
                  <a:pos x="28" y="0"/>
                </a:cxn>
                <a:cxn ang="0">
                  <a:pos x="39" y="2"/>
                </a:cxn>
                <a:cxn ang="0">
                  <a:pos x="49" y="7"/>
                </a:cxn>
                <a:cxn ang="0">
                  <a:pos x="54" y="12"/>
                </a:cxn>
                <a:cxn ang="0">
                  <a:pos x="56" y="18"/>
                </a:cxn>
                <a:cxn ang="0">
                  <a:pos x="56" y="28"/>
                </a:cxn>
                <a:cxn ang="0">
                  <a:pos x="11" y="28"/>
                </a:cxn>
                <a:cxn ang="0">
                  <a:pos x="13" y="33"/>
                </a:cxn>
                <a:cxn ang="0">
                  <a:pos x="15" y="37"/>
                </a:cxn>
                <a:cxn ang="0">
                  <a:pos x="18" y="40"/>
                </a:cxn>
                <a:cxn ang="0">
                  <a:pos x="20" y="42"/>
                </a:cxn>
                <a:cxn ang="0">
                  <a:pos x="22" y="43"/>
                </a:cxn>
                <a:cxn ang="0">
                  <a:pos x="26" y="44"/>
                </a:cxn>
                <a:cxn ang="0">
                  <a:pos x="30" y="44"/>
                </a:cxn>
                <a:cxn ang="0">
                  <a:pos x="36" y="43"/>
                </a:cxn>
                <a:cxn ang="0">
                  <a:pos x="39" y="42"/>
                </a:cxn>
                <a:cxn ang="0">
                  <a:pos x="42" y="41"/>
                </a:cxn>
                <a:cxn ang="0">
                  <a:pos x="44" y="39"/>
                </a:cxn>
                <a:cxn ang="0">
                  <a:pos x="45" y="36"/>
                </a:cxn>
                <a:cxn ang="0">
                  <a:pos x="56" y="37"/>
                </a:cxn>
                <a:cxn ang="0">
                  <a:pos x="52" y="45"/>
                </a:cxn>
                <a:cxn ang="0">
                  <a:pos x="47" y="48"/>
                </a:cxn>
                <a:cxn ang="0">
                  <a:pos x="43" y="50"/>
                </a:cxn>
                <a:cxn ang="0">
                  <a:pos x="39" y="51"/>
                </a:cxn>
                <a:cxn ang="0">
                  <a:pos x="35" y="52"/>
                </a:cxn>
                <a:cxn ang="0">
                  <a:pos x="30" y="52"/>
                </a:cxn>
                <a:cxn ang="0">
                  <a:pos x="18" y="50"/>
                </a:cxn>
                <a:cxn ang="0">
                  <a:pos x="8" y="45"/>
                </a:cxn>
                <a:cxn ang="0">
                  <a:pos x="3" y="37"/>
                </a:cxn>
                <a:cxn ang="0">
                  <a:pos x="0" y="26"/>
                </a:cxn>
                <a:cxn ang="0">
                  <a:pos x="3" y="15"/>
                </a:cxn>
                <a:cxn ang="0">
                  <a:pos x="8" y="7"/>
                </a:cxn>
                <a:cxn ang="0">
                  <a:pos x="18" y="2"/>
                </a:cxn>
                <a:cxn ang="0">
                  <a:pos x="28" y="0"/>
                </a:cxn>
              </a:cxnLst>
              <a:rect l="0" t="0" r="r" b="b"/>
              <a:pathLst>
                <a:path w="56" h="52">
                  <a:moveTo>
                    <a:pt x="24" y="8"/>
                  </a:moveTo>
                  <a:lnTo>
                    <a:pt x="20" y="9"/>
                  </a:lnTo>
                  <a:lnTo>
                    <a:pt x="16" y="11"/>
                  </a:lnTo>
                  <a:lnTo>
                    <a:pt x="15" y="13"/>
                  </a:lnTo>
                  <a:lnTo>
                    <a:pt x="13" y="15"/>
                  </a:lnTo>
                  <a:lnTo>
                    <a:pt x="13" y="17"/>
                  </a:lnTo>
                  <a:lnTo>
                    <a:pt x="11" y="20"/>
                  </a:lnTo>
                  <a:lnTo>
                    <a:pt x="45" y="20"/>
                  </a:lnTo>
                  <a:lnTo>
                    <a:pt x="45" y="17"/>
                  </a:lnTo>
                  <a:lnTo>
                    <a:pt x="44" y="15"/>
                  </a:lnTo>
                  <a:lnTo>
                    <a:pt x="44" y="13"/>
                  </a:lnTo>
                  <a:lnTo>
                    <a:pt x="42" y="12"/>
                  </a:lnTo>
                  <a:lnTo>
                    <a:pt x="39" y="10"/>
                  </a:lnTo>
                  <a:lnTo>
                    <a:pt x="36" y="9"/>
                  </a:lnTo>
                  <a:lnTo>
                    <a:pt x="33" y="8"/>
                  </a:lnTo>
                  <a:lnTo>
                    <a:pt x="24" y="8"/>
                  </a:lnTo>
                  <a:close/>
                  <a:moveTo>
                    <a:pt x="28" y="0"/>
                  </a:moveTo>
                  <a:lnTo>
                    <a:pt x="39" y="2"/>
                  </a:lnTo>
                  <a:lnTo>
                    <a:pt x="49" y="7"/>
                  </a:lnTo>
                  <a:lnTo>
                    <a:pt x="54" y="12"/>
                  </a:lnTo>
                  <a:lnTo>
                    <a:pt x="56" y="18"/>
                  </a:lnTo>
                  <a:lnTo>
                    <a:pt x="56" y="28"/>
                  </a:lnTo>
                  <a:lnTo>
                    <a:pt x="11" y="28"/>
                  </a:lnTo>
                  <a:lnTo>
                    <a:pt x="13" y="33"/>
                  </a:lnTo>
                  <a:lnTo>
                    <a:pt x="15" y="37"/>
                  </a:lnTo>
                  <a:lnTo>
                    <a:pt x="18" y="40"/>
                  </a:lnTo>
                  <a:lnTo>
                    <a:pt x="20" y="42"/>
                  </a:lnTo>
                  <a:lnTo>
                    <a:pt x="22" y="43"/>
                  </a:lnTo>
                  <a:lnTo>
                    <a:pt x="26" y="44"/>
                  </a:lnTo>
                  <a:lnTo>
                    <a:pt x="30" y="44"/>
                  </a:lnTo>
                  <a:lnTo>
                    <a:pt x="36" y="43"/>
                  </a:lnTo>
                  <a:lnTo>
                    <a:pt x="39" y="42"/>
                  </a:lnTo>
                  <a:lnTo>
                    <a:pt x="42" y="41"/>
                  </a:lnTo>
                  <a:lnTo>
                    <a:pt x="44" y="39"/>
                  </a:lnTo>
                  <a:lnTo>
                    <a:pt x="45" y="36"/>
                  </a:lnTo>
                  <a:lnTo>
                    <a:pt x="56" y="37"/>
                  </a:lnTo>
                  <a:lnTo>
                    <a:pt x="52" y="45"/>
                  </a:lnTo>
                  <a:lnTo>
                    <a:pt x="47" y="48"/>
                  </a:lnTo>
                  <a:lnTo>
                    <a:pt x="43" y="50"/>
                  </a:lnTo>
                  <a:lnTo>
                    <a:pt x="39" y="51"/>
                  </a:lnTo>
                  <a:lnTo>
                    <a:pt x="35" y="52"/>
                  </a:lnTo>
                  <a:lnTo>
                    <a:pt x="30" y="52"/>
                  </a:lnTo>
                  <a:lnTo>
                    <a:pt x="18" y="50"/>
                  </a:lnTo>
                  <a:lnTo>
                    <a:pt x="8" y="45"/>
                  </a:lnTo>
                  <a:lnTo>
                    <a:pt x="3" y="37"/>
                  </a:lnTo>
                  <a:lnTo>
                    <a:pt x="0" y="26"/>
                  </a:lnTo>
                  <a:lnTo>
                    <a:pt x="3" y="15"/>
                  </a:lnTo>
                  <a:lnTo>
                    <a:pt x="8" y="7"/>
                  </a:lnTo>
                  <a:lnTo>
                    <a:pt x="18"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329"/>
            <p:cNvSpPr>
              <a:spLocks/>
            </p:cNvSpPr>
            <p:nvPr/>
          </p:nvSpPr>
          <p:spPr bwMode="auto">
            <a:xfrm>
              <a:off x="2076" y="1266"/>
              <a:ext cx="47" cy="51"/>
            </a:xfrm>
            <a:custGeom>
              <a:avLst/>
              <a:gdLst/>
              <a:ahLst/>
              <a:cxnLst>
                <a:cxn ang="0">
                  <a:pos x="23" y="0"/>
                </a:cxn>
                <a:cxn ang="0">
                  <a:pos x="31" y="0"/>
                </a:cxn>
                <a:cxn ang="0">
                  <a:pos x="35" y="1"/>
                </a:cxn>
                <a:cxn ang="0">
                  <a:pos x="42" y="4"/>
                </a:cxn>
                <a:cxn ang="0">
                  <a:pos x="44" y="6"/>
                </a:cxn>
                <a:cxn ang="0">
                  <a:pos x="46" y="9"/>
                </a:cxn>
                <a:cxn ang="0">
                  <a:pos x="47" y="12"/>
                </a:cxn>
                <a:cxn ang="0">
                  <a:pos x="47" y="51"/>
                </a:cxn>
                <a:cxn ang="0">
                  <a:pos x="36" y="51"/>
                </a:cxn>
                <a:cxn ang="0">
                  <a:pos x="36" y="15"/>
                </a:cxn>
                <a:cxn ang="0">
                  <a:pos x="35" y="14"/>
                </a:cxn>
                <a:cxn ang="0">
                  <a:pos x="35" y="12"/>
                </a:cxn>
                <a:cxn ang="0">
                  <a:pos x="34" y="10"/>
                </a:cxn>
                <a:cxn ang="0">
                  <a:pos x="31" y="9"/>
                </a:cxn>
                <a:cxn ang="0">
                  <a:pos x="30" y="8"/>
                </a:cxn>
                <a:cxn ang="0">
                  <a:pos x="22" y="8"/>
                </a:cxn>
                <a:cxn ang="0">
                  <a:pos x="18" y="9"/>
                </a:cxn>
                <a:cxn ang="0">
                  <a:pos x="14" y="11"/>
                </a:cxn>
                <a:cxn ang="0">
                  <a:pos x="13" y="13"/>
                </a:cxn>
                <a:cxn ang="0">
                  <a:pos x="12" y="16"/>
                </a:cxn>
                <a:cxn ang="0">
                  <a:pos x="12" y="20"/>
                </a:cxn>
                <a:cxn ang="0">
                  <a:pos x="11" y="24"/>
                </a:cxn>
                <a:cxn ang="0">
                  <a:pos x="11" y="51"/>
                </a:cxn>
                <a:cxn ang="0">
                  <a:pos x="0" y="51"/>
                </a:cxn>
                <a:cxn ang="0">
                  <a:pos x="0" y="1"/>
                </a:cxn>
                <a:cxn ang="0">
                  <a:pos x="11" y="1"/>
                </a:cxn>
                <a:cxn ang="0">
                  <a:pos x="11" y="8"/>
                </a:cxn>
                <a:cxn ang="0">
                  <a:pos x="18" y="2"/>
                </a:cxn>
                <a:cxn ang="0">
                  <a:pos x="23" y="0"/>
                </a:cxn>
              </a:cxnLst>
              <a:rect l="0" t="0" r="r" b="b"/>
              <a:pathLst>
                <a:path w="47" h="51">
                  <a:moveTo>
                    <a:pt x="23" y="0"/>
                  </a:moveTo>
                  <a:lnTo>
                    <a:pt x="31" y="0"/>
                  </a:lnTo>
                  <a:lnTo>
                    <a:pt x="35" y="1"/>
                  </a:lnTo>
                  <a:lnTo>
                    <a:pt x="42" y="4"/>
                  </a:lnTo>
                  <a:lnTo>
                    <a:pt x="44" y="6"/>
                  </a:lnTo>
                  <a:lnTo>
                    <a:pt x="46" y="9"/>
                  </a:lnTo>
                  <a:lnTo>
                    <a:pt x="47" y="12"/>
                  </a:lnTo>
                  <a:lnTo>
                    <a:pt x="47" y="51"/>
                  </a:lnTo>
                  <a:lnTo>
                    <a:pt x="36" y="51"/>
                  </a:lnTo>
                  <a:lnTo>
                    <a:pt x="36" y="15"/>
                  </a:lnTo>
                  <a:lnTo>
                    <a:pt x="35" y="14"/>
                  </a:lnTo>
                  <a:lnTo>
                    <a:pt x="35" y="12"/>
                  </a:lnTo>
                  <a:lnTo>
                    <a:pt x="34" y="10"/>
                  </a:lnTo>
                  <a:lnTo>
                    <a:pt x="31" y="9"/>
                  </a:lnTo>
                  <a:lnTo>
                    <a:pt x="30" y="8"/>
                  </a:lnTo>
                  <a:lnTo>
                    <a:pt x="22" y="8"/>
                  </a:lnTo>
                  <a:lnTo>
                    <a:pt x="18" y="9"/>
                  </a:lnTo>
                  <a:lnTo>
                    <a:pt x="14" y="11"/>
                  </a:lnTo>
                  <a:lnTo>
                    <a:pt x="13" y="13"/>
                  </a:lnTo>
                  <a:lnTo>
                    <a:pt x="12" y="16"/>
                  </a:lnTo>
                  <a:lnTo>
                    <a:pt x="12" y="20"/>
                  </a:lnTo>
                  <a:lnTo>
                    <a:pt x="11" y="24"/>
                  </a:lnTo>
                  <a:lnTo>
                    <a:pt x="11" y="51"/>
                  </a:lnTo>
                  <a:lnTo>
                    <a:pt x="0" y="51"/>
                  </a:lnTo>
                  <a:lnTo>
                    <a:pt x="0" y="1"/>
                  </a:lnTo>
                  <a:lnTo>
                    <a:pt x="11" y="1"/>
                  </a:lnTo>
                  <a:lnTo>
                    <a:pt x="11" y="8"/>
                  </a:lnTo>
                  <a:lnTo>
                    <a:pt x="18" y="2"/>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330"/>
            <p:cNvSpPr>
              <a:spLocks/>
            </p:cNvSpPr>
            <p:nvPr/>
          </p:nvSpPr>
          <p:spPr bwMode="auto">
            <a:xfrm>
              <a:off x="2134" y="1250"/>
              <a:ext cx="31" cy="68"/>
            </a:xfrm>
            <a:custGeom>
              <a:avLst/>
              <a:gdLst/>
              <a:ahLst/>
              <a:cxnLst>
                <a:cxn ang="0">
                  <a:pos x="18" y="0"/>
                </a:cxn>
                <a:cxn ang="0">
                  <a:pos x="18" y="17"/>
                </a:cxn>
                <a:cxn ang="0">
                  <a:pos x="29" y="17"/>
                </a:cxn>
                <a:cxn ang="0">
                  <a:pos x="29" y="25"/>
                </a:cxn>
                <a:cxn ang="0">
                  <a:pos x="18" y="25"/>
                </a:cxn>
                <a:cxn ang="0">
                  <a:pos x="18" y="58"/>
                </a:cxn>
                <a:cxn ang="0">
                  <a:pos x="20" y="59"/>
                </a:cxn>
                <a:cxn ang="0">
                  <a:pos x="22" y="59"/>
                </a:cxn>
                <a:cxn ang="0">
                  <a:pos x="22" y="60"/>
                </a:cxn>
                <a:cxn ang="0">
                  <a:pos x="29" y="60"/>
                </a:cxn>
                <a:cxn ang="0">
                  <a:pos x="31" y="68"/>
                </a:cxn>
                <a:cxn ang="0">
                  <a:pos x="16" y="68"/>
                </a:cxn>
                <a:cxn ang="0">
                  <a:pos x="14" y="67"/>
                </a:cxn>
                <a:cxn ang="0">
                  <a:pos x="12" y="66"/>
                </a:cxn>
                <a:cxn ang="0">
                  <a:pos x="11" y="64"/>
                </a:cxn>
                <a:cxn ang="0">
                  <a:pos x="9" y="63"/>
                </a:cxn>
                <a:cxn ang="0">
                  <a:pos x="9" y="61"/>
                </a:cxn>
                <a:cxn ang="0">
                  <a:pos x="7" y="57"/>
                </a:cxn>
                <a:cxn ang="0">
                  <a:pos x="7" y="25"/>
                </a:cxn>
                <a:cxn ang="0">
                  <a:pos x="0" y="25"/>
                </a:cxn>
                <a:cxn ang="0">
                  <a:pos x="0" y="17"/>
                </a:cxn>
                <a:cxn ang="0">
                  <a:pos x="7" y="17"/>
                </a:cxn>
                <a:cxn ang="0">
                  <a:pos x="7" y="5"/>
                </a:cxn>
                <a:cxn ang="0">
                  <a:pos x="18" y="0"/>
                </a:cxn>
              </a:cxnLst>
              <a:rect l="0" t="0" r="r" b="b"/>
              <a:pathLst>
                <a:path w="31" h="68">
                  <a:moveTo>
                    <a:pt x="18" y="0"/>
                  </a:moveTo>
                  <a:lnTo>
                    <a:pt x="18" y="17"/>
                  </a:lnTo>
                  <a:lnTo>
                    <a:pt x="29" y="17"/>
                  </a:lnTo>
                  <a:lnTo>
                    <a:pt x="29" y="25"/>
                  </a:lnTo>
                  <a:lnTo>
                    <a:pt x="18" y="25"/>
                  </a:lnTo>
                  <a:lnTo>
                    <a:pt x="18" y="58"/>
                  </a:lnTo>
                  <a:lnTo>
                    <a:pt x="20" y="59"/>
                  </a:lnTo>
                  <a:lnTo>
                    <a:pt x="22" y="59"/>
                  </a:lnTo>
                  <a:lnTo>
                    <a:pt x="22" y="60"/>
                  </a:lnTo>
                  <a:lnTo>
                    <a:pt x="29" y="60"/>
                  </a:lnTo>
                  <a:lnTo>
                    <a:pt x="31" y="68"/>
                  </a:lnTo>
                  <a:lnTo>
                    <a:pt x="16" y="68"/>
                  </a:lnTo>
                  <a:lnTo>
                    <a:pt x="14" y="67"/>
                  </a:lnTo>
                  <a:lnTo>
                    <a:pt x="12" y="66"/>
                  </a:lnTo>
                  <a:lnTo>
                    <a:pt x="11" y="64"/>
                  </a:lnTo>
                  <a:lnTo>
                    <a:pt x="9" y="63"/>
                  </a:lnTo>
                  <a:lnTo>
                    <a:pt x="9" y="61"/>
                  </a:lnTo>
                  <a:lnTo>
                    <a:pt x="7" y="57"/>
                  </a:lnTo>
                  <a:lnTo>
                    <a:pt x="7" y="25"/>
                  </a:lnTo>
                  <a:lnTo>
                    <a:pt x="0" y="25"/>
                  </a:lnTo>
                  <a:lnTo>
                    <a:pt x="0" y="17"/>
                  </a:lnTo>
                  <a:lnTo>
                    <a:pt x="7" y="17"/>
                  </a:lnTo>
                  <a:lnTo>
                    <a:pt x="7" y="5"/>
                  </a:lnTo>
                  <a:lnTo>
                    <a:pt x="1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Rectangle 331"/>
            <p:cNvSpPr>
              <a:spLocks noChangeArrowheads="1"/>
            </p:cNvSpPr>
            <p:nvPr/>
          </p:nvSpPr>
          <p:spPr bwMode="auto">
            <a:xfrm>
              <a:off x="1273" y="1265"/>
              <a:ext cx="40" cy="33"/>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337"/>
            <p:cNvSpPr>
              <a:spLocks/>
            </p:cNvSpPr>
            <p:nvPr/>
          </p:nvSpPr>
          <p:spPr bwMode="auto">
            <a:xfrm>
              <a:off x="3936" y="3759"/>
              <a:ext cx="65" cy="71"/>
            </a:xfrm>
            <a:custGeom>
              <a:avLst/>
              <a:gdLst/>
              <a:ahLst/>
              <a:cxnLst>
                <a:cxn ang="0">
                  <a:pos x="39" y="0"/>
                </a:cxn>
                <a:cxn ang="0">
                  <a:pos x="48" y="3"/>
                </a:cxn>
                <a:cxn ang="0">
                  <a:pos x="59" y="10"/>
                </a:cxn>
                <a:cxn ang="0">
                  <a:pos x="63" y="17"/>
                </a:cxn>
                <a:cxn ang="0">
                  <a:pos x="52" y="21"/>
                </a:cxn>
                <a:cxn ang="0">
                  <a:pos x="51" y="15"/>
                </a:cxn>
                <a:cxn ang="0">
                  <a:pos x="41" y="9"/>
                </a:cxn>
                <a:cxn ang="0">
                  <a:pos x="28" y="8"/>
                </a:cxn>
                <a:cxn ang="0">
                  <a:pos x="19" y="11"/>
                </a:cxn>
                <a:cxn ang="0">
                  <a:pos x="14" y="21"/>
                </a:cxn>
                <a:cxn ang="0">
                  <a:pos x="20" y="25"/>
                </a:cxn>
                <a:cxn ang="0">
                  <a:pos x="28" y="28"/>
                </a:cxn>
                <a:cxn ang="0">
                  <a:pos x="45" y="31"/>
                </a:cxn>
                <a:cxn ang="0">
                  <a:pos x="56" y="36"/>
                </a:cxn>
                <a:cxn ang="0">
                  <a:pos x="62" y="41"/>
                </a:cxn>
                <a:cxn ang="0">
                  <a:pos x="65" y="50"/>
                </a:cxn>
                <a:cxn ang="0">
                  <a:pos x="64" y="58"/>
                </a:cxn>
                <a:cxn ang="0">
                  <a:pos x="54" y="67"/>
                </a:cxn>
                <a:cxn ang="0">
                  <a:pos x="46" y="70"/>
                </a:cxn>
                <a:cxn ang="0">
                  <a:pos x="25" y="71"/>
                </a:cxn>
                <a:cxn ang="0">
                  <a:pos x="11" y="66"/>
                </a:cxn>
                <a:cxn ang="0">
                  <a:pos x="0" y="51"/>
                </a:cxn>
                <a:cxn ang="0">
                  <a:pos x="11" y="46"/>
                </a:cxn>
                <a:cxn ang="0">
                  <a:pos x="12" y="53"/>
                </a:cxn>
                <a:cxn ang="0">
                  <a:pos x="17" y="58"/>
                </a:cxn>
                <a:cxn ang="0">
                  <a:pos x="28" y="62"/>
                </a:cxn>
                <a:cxn ang="0">
                  <a:pos x="45" y="61"/>
                </a:cxn>
                <a:cxn ang="0">
                  <a:pos x="51" y="59"/>
                </a:cxn>
                <a:cxn ang="0">
                  <a:pos x="54" y="51"/>
                </a:cxn>
                <a:cxn ang="0">
                  <a:pos x="51" y="44"/>
                </a:cxn>
                <a:cxn ang="0">
                  <a:pos x="45" y="42"/>
                </a:cxn>
                <a:cxn ang="0">
                  <a:pos x="36" y="39"/>
                </a:cxn>
                <a:cxn ang="0">
                  <a:pos x="18" y="35"/>
                </a:cxn>
                <a:cxn ang="0">
                  <a:pos x="6" y="28"/>
                </a:cxn>
                <a:cxn ang="0">
                  <a:pos x="3" y="19"/>
                </a:cxn>
                <a:cxn ang="0">
                  <a:pos x="5" y="12"/>
                </a:cxn>
                <a:cxn ang="0">
                  <a:pos x="17" y="2"/>
                </a:cxn>
              </a:cxnLst>
              <a:rect l="0" t="0" r="r" b="b"/>
              <a:pathLst>
                <a:path w="65" h="71">
                  <a:moveTo>
                    <a:pt x="26" y="0"/>
                  </a:moveTo>
                  <a:lnTo>
                    <a:pt x="39" y="0"/>
                  </a:lnTo>
                  <a:lnTo>
                    <a:pt x="44" y="1"/>
                  </a:lnTo>
                  <a:lnTo>
                    <a:pt x="48" y="3"/>
                  </a:lnTo>
                  <a:lnTo>
                    <a:pt x="52" y="4"/>
                  </a:lnTo>
                  <a:lnTo>
                    <a:pt x="59" y="10"/>
                  </a:lnTo>
                  <a:lnTo>
                    <a:pt x="62" y="13"/>
                  </a:lnTo>
                  <a:lnTo>
                    <a:pt x="63" y="17"/>
                  </a:lnTo>
                  <a:lnTo>
                    <a:pt x="63" y="21"/>
                  </a:lnTo>
                  <a:lnTo>
                    <a:pt x="52" y="21"/>
                  </a:lnTo>
                  <a:lnTo>
                    <a:pt x="52" y="18"/>
                  </a:lnTo>
                  <a:lnTo>
                    <a:pt x="51" y="15"/>
                  </a:lnTo>
                  <a:lnTo>
                    <a:pt x="46" y="11"/>
                  </a:lnTo>
                  <a:lnTo>
                    <a:pt x="41" y="9"/>
                  </a:lnTo>
                  <a:lnTo>
                    <a:pt x="37" y="8"/>
                  </a:lnTo>
                  <a:lnTo>
                    <a:pt x="28" y="8"/>
                  </a:lnTo>
                  <a:lnTo>
                    <a:pt x="24" y="9"/>
                  </a:lnTo>
                  <a:lnTo>
                    <a:pt x="19" y="11"/>
                  </a:lnTo>
                  <a:lnTo>
                    <a:pt x="14" y="15"/>
                  </a:lnTo>
                  <a:lnTo>
                    <a:pt x="14" y="21"/>
                  </a:lnTo>
                  <a:lnTo>
                    <a:pt x="16" y="23"/>
                  </a:lnTo>
                  <a:lnTo>
                    <a:pt x="20" y="25"/>
                  </a:lnTo>
                  <a:lnTo>
                    <a:pt x="23" y="27"/>
                  </a:lnTo>
                  <a:lnTo>
                    <a:pt x="28" y="28"/>
                  </a:lnTo>
                  <a:lnTo>
                    <a:pt x="40" y="30"/>
                  </a:lnTo>
                  <a:lnTo>
                    <a:pt x="45" y="31"/>
                  </a:lnTo>
                  <a:lnTo>
                    <a:pt x="48" y="33"/>
                  </a:lnTo>
                  <a:lnTo>
                    <a:pt x="56" y="36"/>
                  </a:lnTo>
                  <a:lnTo>
                    <a:pt x="59" y="38"/>
                  </a:lnTo>
                  <a:lnTo>
                    <a:pt x="62" y="41"/>
                  </a:lnTo>
                  <a:lnTo>
                    <a:pt x="64" y="45"/>
                  </a:lnTo>
                  <a:lnTo>
                    <a:pt x="65" y="50"/>
                  </a:lnTo>
                  <a:lnTo>
                    <a:pt x="65" y="54"/>
                  </a:lnTo>
                  <a:lnTo>
                    <a:pt x="64" y="58"/>
                  </a:lnTo>
                  <a:lnTo>
                    <a:pt x="62" y="61"/>
                  </a:lnTo>
                  <a:lnTo>
                    <a:pt x="54" y="67"/>
                  </a:lnTo>
                  <a:lnTo>
                    <a:pt x="51" y="68"/>
                  </a:lnTo>
                  <a:lnTo>
                    <a:pt x="46" y="70"/>
                  </a:lnTo>
                  <a:lnTo>
                    <a:pt x="41" y="71"/>
                  </a:lnTo>
                  <a:lnTo>
                    <a:pt x="25" y="71"/>
                  </a:lnTo>
                  <a:lnTo>
                    <a:pt x="20" y="70"/>
                  </a:lnTo>
                  <a:lnTo>
                    <a:pt x="11" y="66"/>
                  </a:lnTo>
                  <a:lnTo>
                    <a:pt x="7" y="63"/>
                  </a:lnTo>
                  <a:lnTo>
                    <a:pt x="0" y="51"/>
                  </a:lnTo>
                  <a:lnTo>
                    <a:pt x="0" y="46"/>
                  </a:lnTo>
                  <a:lnTo>
                    <a:pt x="11" y="46"/>
                  </a:lnTo>
                  <a:lnTo>
                    <a:pt x="11" y="50"/>
                  </a:lnTo>
                  <a:lnTo>
                    <a:pt x="12" y="53"/>
                  </a:lnTo>
                  <a:lnTo>
                    <a:pt x="14" y="55"/>
                  </a:lnTo>
                  <a:lnTo>
                    <a:pt x="17" y="58"/>
                  </a:lnTo>
                  <a:lnTo>
                    <a:pt x="22" y="61"/>
                  </a:lnTo>
                  <a:lnTo>
                    <a:pt x="28" y="62"/>
                  </a:lnTo>
                  <a:lnTo>
                    <a:pt x="35" y="63"/>
                  </a:lnTo>
                  <a:lnTo>
                    <a:pt x="45" y="61"/>
                  </a:lnTo>
                  <a:lnTo>
                    <a:pt x="48" y="60"/>
                  </a:lnTo>
                  <a:lnTo>
                    <a:pt x="51" y="59"/>
                  </a:lnTo>
                  <a:lnTo>
                    <a:pt x="52" y="57"/>
                  </a:lnTo>
                  <a:lnTo>
                    <a:pt x="54" y="51"/>
                  </a:lnTo>
                  <a:lnTo>
                    <a:pt x="53" y="48"/>
                  </a:lnTo>
                  <a:lnTo>
                    <a:pt x="51" y="44"/>
                  </a:lnTo>
                  <a:lnTo>
                    <a:pt x="48" y="43"/>
                  </a:lnTo>
                  <a:lnTo>
                    <a:pt x="45" y="42"/>
                  </a:lnTo>
                  <a:lnTo>
                    <a:pt x="40" y="40"/>
                  </a:lnTo>
                  <a:lnTo>
                    <a:pt x="36" y="39"/>
                  </a:lnTo>
                  <a:lnTo>
                    <a:pt x="22" y="36"/>
                  </a:lnTo>
                  <a:lnTo>
                    <a:pt x="18" y="35"/>
                  </a:lnTo>
                  <a:lnTo>
                    <a:pt x="16" y="34"/>
                  </a:lnTo>
                  <a:lnTo>
                    <a:pt x="6" y="28"/>
                  </a:lnTo>
                  <a:lnTo>
                    <a:pt x="5" y="23"/>
                  </a:lnTo>
                  <a:lnTo>
                    <a:pt x="3" y="19"/>
                  </a:lnTo>
                  <a:lnTo>
                    <a:pt x="3" y="15"/>
                  </a:lnTo>
                  <a:lnTo>
                    <a:pt x="5" y="12"/>
                  </a:lnTo>
                  <a:lnTo>
                    <a:pt x="9" y="6"/>
                  </a:lnTo>
                  <a:lnTo>
                    <a:pt x="17" y="2"/>
                  </a:lnTo>
                  <a:lnTo>
                    <a:pt x="2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338"/>
            <p:cNvSpPr>
              <a:spLocks/>
            </p:cNvSpPr>
            <p:nvPr/>
          </p:nvSpPr>
          <p:spPr bwMode="auto">
            <a:xfrm>
              <a:off x="4017" y="3760"/>
              <a:ext cx="65" cy="69"/>
            </a:xfrm>
            <a:custGeom>
              <a:avLst/>
              <a:gdLst/>
              <a:ahLst/>
              <a:cxnLst>
                <a:cxn ang="0">
                  <a:pos x="0" y="0"/>
                </a:cxn>
                <a:cxn ang="0">
                  <a:pos x="12" y="0"/>
                </a:cxn>
                <a:cxn ang="0">
                  <a:pos x="54" y="53"/>
                </a:cxn>
                <a:cxn ang="0">
                  <a:pos x="54" y="0"/>
                </a:cxn>
                <a:cxn ang="0">
                  <a:pos x="65" y="0"/>
                </a:cxn>
                <a:cxn ang="0">
                  <a:pos x="65" y="69"/>
                </a:cxn>
                <a:cxn ang="0">
                  <a:pos x="53" y="69"/>
                </a:cxn>
                <a:cxn ang="0">
                  <a:pos x="11" y="16"/>
                </a:cxn>
                <a:cxn ang="0">
                  <a:pos x="11" y="69"/>
                </a:cxn>
                <a:cxn ang="0">
                  <a:pos x="0" y="69"/>
                </a:cxn>
                <a:cxn ang="0">
                  <a:pos x="0" y="0"/>
                </a:cxn>
              </a:cxnLst>
              <a:rect l="0" t="0" r="r" b="b"/>
              <a:pathLst>
                <a:path w="65" h="69">
                  <a:moveTo>
                    <a:pt x="0" y="0"/>
                  </a:moveTo>
                  <a:lnTo>
                    <a:pt x="12" y="0"/>
                  </a:lnTo>
                  <a:lnTo>
                    <a:pt x="54" y="53"/>
                  </a:lnTo>
                  <a:lnTo>
                    <a:pt x="54" y="0"/>
                  </a:lnTo>
                  <a:lnTo>
                    <a:pt x="65" y="0"/>
                  </a:lnTo>
                  <a:lnTo>
                    <a:pt x="65" y="69"/>
                  </a:lnTo>
                  <a:lnTo>
                    <a:pt x="53" y="69"/>
                  </a:lnTo>
                  <a:lnTo>
                    <a:pt x="11" y="16"/>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339"/>
            <p:cNvSpPr>
              <a:spLocks noEditPoints="1"/>
            </p:cNvSpPr>
            <p:nvPr/>
          </p:nvSpPr>
          <p:spPr bwMode="auto">
            <a:xfrm>
              <a:off x="4101" y="3760"/>
              <a:ext cx="72" cy="69"/>
            </a:xfrm>
            <a:custGeom>
              <a:avLst/>
              <a:gdLst/>
              <a:ahLst/>
              <a:cxnLst>
                <a:cxn ang="0">
                  <a:pos x="11" y="8"/>
                </a:cxn>
                <a:cxn ang="0">
                  <a:pos x="11" y="30"/>
                </a:cxn>
                <a:cxn ang="0">
                  <a:pos x="43" y="30"/>
                </a:cxn>
                <a:cxn ang="0">
                  <a:pos x="50" y="27"/>
                </a:cxn>
                <a:cxn ang="0">
                  <a:pos x="51" y="25"/>
                </a:cxn>
                <a:cxn ang="0">
                  <a:pos x="54" y="22"/>
                </a:cxn>
                <a:cxn ang="0">
                  <a:pos x="54" y="16"/>
                </a:cxn>
                <a:cxn ang="0">
                  <a:pos x="52" y="13"/>
                </a:cxn>
                <a:cxn ang="0">
                  <a:pos x="50" y="11"/>
                </a:cxn>
                <a:cxn ang="0">
                  <a:pos x="45" y="9"/>
                </a:cxn>
                <a:cxn ang="0">
                  <a:pos x="42" y="8"/>
                </a:cxn>
                <a:cxn ang="0">
                  <a:pos x="11" y="8"/>
                </a:cxn>
                <a:cxn ang="0">
                  <a:pos x="0" y="0"/>
                </a:cxn>
                <a:cxn ang="0">
                  <a:pos x="46" y="0"/>
                </a:cxn>
                <a:cxn ang="0">
                  <a:pos x="50" y="1"/>
                </a:cxn>
                <a:cxn ang="0">
                  <a:pos x="52" y="2"/>
                </a:cxn>
                <a:cxn ang="0">
                  <a:pos x="56" y="3"/>
                </a:cxn>
                <a:cxn ang="0">
                  <a:pos x="59" y="5"/>
                </a:cxn>
                <a:cxn ang="0">
                  <a:pos x="63" y="11"/>
                </a:cxn>
                <a:cxn ang="0">
                  <a:pos x="66" y="19"/>
                </a:cxn>
                <a:cxn ang="0">
                  <a:pos x="65" y="23"/>
                </a:cxn>
                <a:cxn ang="0">
                  <a:pos x="62" y="27"/>
                </a:cxn>
                <a:cxn ang="0">
                  <a:pos x="59" y="31"/>
                </a:cxn>
                <a:cxn ang="0">
                  <a:pos x="56" y="33"/>
                </a:cxn>
                <a:cxn ang="0">
                  <a:pos x="52" y="35"/>
                </a:cxn>
                <a:cxn ang="0">
                  <a:pos x="48" y="36"/>
                </a:cxn>
                <a:cxn ang="0">
                  <a:pos x="42" y="37"/>
                </a:cxn>
                <a:cxn ang="0">
                  <a:pos x="46" y="39"/>
                </a:cxn>
                <a:cxn ang="0">
                  <a:pos x="48" y="41"/>
                </a:cxn>
                <a:cxn ang="0">
                  <a:pos x="51" y="43"/>
                </a:cxn>
                <a:cxn ang="0">
                  <a:pos x="54" y="46"/>
                </a:cxn>
                <a:cxn ang="0">
                  <a:pos x="56" y="50"/>
                </a:cxn>
                <a:cxn ang="0">
                  <a:pos x="72" y="69"/>
                </a:cxn>
                <a:cxn ang="0">
                  <a:pos x="57" y="69"/>
                </a:cxn>
                <a:cxn ang="0">
                  <a:pos x="48" y="54"/>
                </a:cxn>
                <a:cxn ang="0">
                  <a:pos x="45" y="50"/>
                </a:cxn>
                <a:cxn ang="0">
                  <a:pos x="39" y="45"/>
                </a:cxn>
                <a:cxn ang="0">
                  <a:pos x="37" y="41"/>
                </a:cxn>
                <a:cxn ang="0">
                  <a:pos x="34" y="40"/>
                </a:cxn>
                <a:cxn ang="0">
                  <a:pos x="33" y="39"/>
                </a:cxn>
                <a:cxn ang="0">
                  <a:pos x="32" y="39"/>
                </a:cxn>
                <a:cxn ang="0">
                  <a:pos x="29" y="38"/>
                </a:cxn>
                <a:cxn ang="0">
                  <a:pos x="11" y="38"/>
                </a:cxn>
                <a:cxn ang="0">
                  <a:pos x="11" y="69"/>
                </a:cxn>
                <a:cxn ang="0">
                  <a:pos x="0" y="69"/>
                </a:cxn>
                <a:cxn ang="0">
                  <a:pos x="0" y="0"/>
                </a:cxn>
              </a:cxnLst>
              <a:rect l="0" t="0" r="r" b="b"/>
              <a:pathLst>
                <a:path w="72" h="69">
                  <a:moveTo>
                    <a:pt x="11" y="8"/>
                  </a:moveTo>
                  <a:lnTo>
                    <a:pt x="11" y="30"/>
                  </a:lnTo>
                  <a:lnTo>
                    <a:pt x="43" y="30"/>
                  </a:lnTo>
                  <a:lnTo>
                    <a:pt x="50" y="27"/>
                  </a:lnTo>
                  <a:lnTo>
                    <a:pt x="51" y="25"/>
                  </a:lnTo>
                  <a:lnTo>
                    <a:pt x="54" y="22"/>
                  </a:lnTo>
                  <a:lnTo>
                    <a:pt x="54" y="16"/>
                  </a:lnTo>
                  <a:lnTo>
                    <a:pt x="52" y="13"/>
                  </a:lnTo>
                  <a:lnTo>
                    <a:pt x="50" y="11"/>
                  </a:lnTo>
                  <a:lnTo>
                    <a:pt x="45" y="9"/>
                  </a:lnTo>
                  <a:lnTo>
                    <a:pt x="42" y="8"/>
                  </a:lnTo>
                  <a:lnTo>
                    <a:pt x="11" y="8"/>
                  </a:lnTo>
                  <a:close/>
                  <a:moveTo>
                    <a:pt x="0" y="0"/>
                  </a:moveTo>
                  <a:lnTo>
                    <a:pt x="46" y="0"/>
                  </a:lnTo>
                  <a:lnTo>
                    <a:pt x="50" y="1"/>
                  </a:lnTo>
                  <a:lnTo>
                    <a:pt x="52" y="2"/>
                  </a:lnTo>
                  <a:lnTo>
                    <a:pt x="56" y="3"/>
                  </a:lnTo>
                  <a:lnTo>
                    <a:pt x="59" y="5"/>
                  </a:lnTo>
                  <a:lnTo>
                    <a:pt x="63" y="11"/>
                  </a:lnTo>
                  <a:lnTo>
                    <a:pt x="66" y="19"/>
                  </a:lnTo>
                  <a:lnTo>
                    <a:pt x="65" y="23"/>
                  </a:lnTo>
                  <a:lnTo>
                    <a:pt x="62" y="27"/>
                  </a:lnTo>
                  <a:lnTo>
                    <a:pt x="59" y="31"/>
                  </a:lnTo>
                  <a:lnTo>
                    <a:pt x="56" y="33"/>
                  </a:lnTo>
                  <a:lnTo>
                    <a:pt x="52" y="35"/>
                  </a:lnTo>
                  <a:lnTo>
                    <a:pt x="48" y="36"/>
                  </a:lnTo>
                  <a:lnTo>
                    <a:pt x="42" y="37"/>
                  </a:lnTo>
                  <a:lnTo>
                    <a:pt x="46" y="39"/>
                  </a:lnTo>
                  <a:lnTo>
                    <a:pt x="48" y="41"/>
                  </a:lnTo>
                  <a:lnTo>
                    <a:pt x="51" y="43"/>
                  </a:lnTo>
                  <a:lnTo>
                    <a:pt x="54" y="46"/>
                  </a:lnTo>
                  <a:lnTo>
                    <a:pt x="56" y="50"/>
                  </a:lnTo>
                  <a:lnTo>
                    <a:pt x="72" y="69"/>
                  </a:lnTo>
                  <a:lnTo>
                    <a:pt x="57" y="69"/>
                  </a:lnTo>
                  <a:lnTo>
                    <a:pt x="48" y="54"/>
                  </a:lnTo>
                  <a:lnTo>
                    <a:pt x="45" y="50"/>
                  </a:lnTo>
                  <a:lnTo>
                    <a:pt x="39" y="45"/>
                  </a:lnTo>
                  <a:lnTo>
                    <a:pt x="37" y="41"/>
                  </a:lnTo>
                  <a:lnTo>
                    <a:pt x="34" y="40"/>
                  </a:lnTo>
                  <a:lnTo>
                    <a:pt x="33" y="39"/>
                  </a:lnTo>
                  <a:lnTo>
                    <a:pt x="32" y="39"/>
                  </a:lnTo>
                  <a:lnTo>
                    <a:pt x="29" y="38"/>
                  </a:lnTo>
                  <a:lnTo>
                    <a:pt x="11" y="38"/>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Rectangle 340"/>
            <p:cNvSpPr>
              <a:spLocks noChangeArrowheads="1"/>
            </p:cNvSpPr>
            <p:nvPr/>
          </p:nvSpPr>
          <p:spPr bwMode="auto">
            <a:xfrm>
              <a:off x="3941" y="3872"/>
              <a:ext cx="11" cy="69"/>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341"/>
            <p:cNvSpPr>
              <a:spLocks/>
            </p:cNvSpPr>
            <p:nvPr/>
          </p:nvSpPr>
          <p:spPr bwMode="auto">
            <a:xfrm>
              <a:off x="3971" y="3890"/>
              <a:ext cx="47" cy="51"/>
            </a:xfrm>
            <a:custGeom>
              <a:avLst/>
              <a:gdLst/>
              <a:ahLst/>
              <a:cxnLst>
                <a:cxn ang="0">
                  <a:pos x="23" y="0"/>
                </a:cxn>
                <a:cxn ang="0">
                  <a:pos x="28" y="0"/>
                </a:cxn>
                <a:cxn ang="0">
                  <a:pos x="34" y="1"/>
                </a:cxn>
                <a:cxn ang="0">
                  <a:pos x="38" y="2"/>
                </a:cxn>
                <a:cxn ang="0">
                  <a:pos x="43" y="4"/>
                </a:cxn>
                <a:cxn ang="0">
                  <a:pos x="47" y="12"/>
                </a:cxn>
                <a:cxn ang="0">
                  <a:pos x="47" y="51"/>
                </a:cxn>
                <a:cxn ang="0">
                  <a:pos x="36" y="51"/>
                </a:cxn>
                <a:cxn ang="0">
                  <a:pos x="36" y="15"/>
                </a:cxn>
                <a:cxn ang="0">
                  <a:pos x="35" y="14"/>
                </a:cxn>
                <a:cxn ang="0">
                  <a:pos x="35" y="12"/>
                </a:cxn>
                <a:cxn ang="0">
                  <a:pos x="34" y="10"/>
                </a:cxn>
                <a:cxn ang="0">
                  <a:pos x="32" y="9"/>
                </a:cxn>
                <a:cxn ang="0">
                  <a:pos x="30" y="8"/>
                </a:cxn>
                <a:cxn ang="0">
                  <a:pos x="26" y="8"/>
                </a:cxn>
                <a:cxn ang="0">
                  <a:pos x="21" y="9"/>
                </a:cxn>
                <a:cxn ang="0">
                  <a:pos x="15" y="11"/>
                </a:cxn>
                <a:cxn ang="0">
                  <a:pos x="13" y="13"/>
                </a:cxn>
                <a:cxn ang="0">
                  <a:pos x="12" y="16"/>
                </a:cxn>
                <a:cxn ang="0">
                  <a:pos x="11" y="20"/>
                </a:cxn>
                <a:cxn ang="0">
                  <a:pos x="11" y="51"/>
                </a:cxn>
                <a:cxn ang="0">
                  <a:pos x="0" y="51"/>
                </a:cxn>
                <a:cxn ang="0">
                  <a:pos x="0" y="1"/>
                </a:cxn>
                <a:cxn ang="0">
                  <a:pos x="11" y="1"/>
                </a:cxn>
                <a:cxn ang="0">
                  <a:pos x="11" y="8"/>
                </a:cxn>
                <a:cxn ang="0">
                  <a:pos x="18" y="2"/>
                </a:cxn>
                <a:cxn ang="0">
                  <a:pos x="23" y="0"/>
                </a:cxn>
              </a:cxnLst>
              <a:rect l="0" t="0" r="r" b="b"/>
              <a:pathLst>
                <a:path w="47" h="51">
                  <a:moveTo>
                    <a:pt x="23" y="0"/>
                  </a:moveTo>
                  <a:lnTo>
                    <a:pt x="28" y="0"/>
                  </a:lnTo>
                  <a:lnTo>
                    <a:pt x="34" y="1"/>
                  </a:lnTo>
                  <a:lnTo>
                    <a:pt x="38" y="2"/>
                  </a:lnTo>
                  <a:lnTo>
                    <a:pt x="43" y="4"/>
                  </a:lnTo>
                  <a:lnTo>
                    <a:pt x="47" y="12"/>
                  </a:lnTo>
                  <a:lnTo>
                    <a:pt x="47" y="51"/>
                  </a:lnTo>
                  <a:lnTo>
                    <a:pt x="36" y="51"/>
                  </a:lnTo>
                  <a:lnTo>
                    <a:pt x="36" y="15"/>
                  </a:lnTo>
                  <a:lnTo>
                    <a:pt x="35" y="14"/>
                  </a:lnTo>
                  <a:lnTo>
                    <a:pt x="35" y="12"/>
                  </a:lnTo>
                  <a:lnTo>
                    <a:pt x="34" y="10"/>
                  </a:lnTo>
                  <a:lnTo>
                    <a:pt x="32" y="9"/>
                  </a:lnTo>
                  <a:lnTo>
                    <a:pt x="30" y="8"/>
                  </a:lnTo>
                  <a:lnTo>
                    <a:pt x="26" y="8"/>
                  </a:lnTo>
                  <a:lnTo>
                    <a:pt x="21" y="9"/>
                  </a:lnTo>
                  <a:lnTo>
                    <a:pt x="15" y="11"/>
                  </a:lnTo>
                  <a:lnTo>
                    <a:pt x="13" y="13"/>
                  </a:lnTo>
                  <a:lnTo>
                    <a:pt x="12" y="16"/>
                  </a:lnTo>
                  <a:lnTo>
                    <a:pt x="11" y="20"/>
                  </a:lnTo>
                  <a:lnTo>
                    <a:pt x="11" y="51"/>
                  </a:lnTo>
                  <a:lnTo>
                    <a:pt x="0" y="51"/>
                  </a:lnTo>
                  <a:lnTo>
                    <a:pt x="0" y="1"/>
                  </a:lnTo>
                  <a:lnTo>
                    <a:pt x="11" y="1"/>
                  </a:lnTo>
                  <a:lnTo>
                    <a:pt x="11" y="8"/>
                  </a:lnTo>
                  <a:lnTo>
                    <a:pt x="18" y="2"/>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342"/>
            <p:cNvSpPr>
              <a:spLocks noEditPoints="1"/>
            </p:cNvSpPr>
            <p:nvPr/>
          </p:nvSpPr>
          <p:spPr bwMode="auto">
            <a:xfrm>
              <a:off x="4035" y="3872"/>
              <a:ext cx="11" cy="69"/>
            </a:xfrm>
            <a:custGeom>
              <a:avLst/>
              <a:gdLst/>
              <a:ahLst/>
              <a:cxnLst>
                <a:cxn ang="0">
                  <a:pos x="0" y="19"/>
                </a:cxn>
                <a:cxn ang="0">
                  <a:pos x="11" y="19"/>
                </a:cxn>
                <a:cxn ang="0">
                  <a:pos x="11" y="69"/>
                </a:cxn>
                <a:cxn ang="0">
                  <a:pos x="0" y="69"/>
                </a:cxn>
                <a:cxn ang="0">
                  <a:pos x="0" y="19"/>
                </a:cxn>
                <a:cxn ang="0">
                  <a:pos x="0" y="0"/>
                </a:cxn>
                <a:cxn ang="0">
                  <a:pos x="11" y="0"/>
                </a:cxn>
                <a:cxn ang="0">
                  <a:pos x="11" y="9"/>
                </a:cxn>
                <a:cxn ang="0">
                  <a:pos x="0" y="9"/>
                </a:cxn>
                <a:cxn ang="0">
                  <a:pos x="0" y="0"/>
                </a:cxn>
              </a:cxnLst>
              <a:rect l="0" t="0" r="r" b="b"/>
              <a:pathLst>
                <a:path w="11" h="69">
                  <a:moveTo>
                    <a:pt x="0" y="19"/>
                  </a:moveTo>
                  <a:lnTo>
                    <a:pt x="11" y="19"/>
                  </a:lnTo>
                  <a:lnTo>
                    <a:pt x="11" y="69"/>
                  </a:lnTo>
                  <a:lnTo>
                    <a:pt x="0" y="69"/>
                  </a:lnTo>
                  <a:lnTo>
                    <a:pt x="0" y="19"/>
                  </a:lnTo>
                  <a:close/>
                  <a:moveTo>
                    <a:pt x="0" y="0"/>
                  </a:moveTo>
                  <a:lnTo>
                    <a:pt x="11" y="0"/>
                  </a:lnTo>
                  <a:lnTo>
                    <a:pt x="11" y="9"/>
                  </a:lnTo>
                  <a:lnTo>
                    <a:pt x="0" y="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343"/>
            <p:cNvSpPr>
              <a:spLocks/>
            </p:cNvSpPr>
            <p:nvPr/>
          </p:nvSpPr>
          <p:spPr bwMode="auto">
            <a:xfrm>
              <a:off x="4057" y="3890"/>
              <a:ext cx="53" cy="52"/>
            </a:xfrm>
            <a:custGeom>
              <a:avLst/>
              <a:gdLst/>
              <a:ahLst/>
              <a:cxnLst>
                <a:cxn ang="0">
                  <a:pos x="22" y="0"/>
                </a:cxn>
                <a:cxn ang="0">
                  <a:pos x="32" y="0"/>
                </a:cxn>
                <a:cxn ang="0">
                  <a:pos x="37" y="1"/>
                </a:cxn>
                <a:cxn ang="0">
                  <a:pos x="40" y="2"/>
                </a:cxn>
                <a:cxn ang="0">
                  <a:pos x="43" y="4"/>
                </a:cxn>
                <a:cxn ang="0">
                  <a:pos x="47" y="6"/>
                </a:cxn>
                <a:cxn ang="0">
                  <a:pos x="49" y="9"/>
                </a:cxn>
                <a:cxn ang="0">
                  <a:pos x="50" y="12"/>
                </a:cxn>
                <a:cxn ang="0">
                  <a:pos x="51" y="16"/>
                </a:cxn>
                <a:cxn ang="0">
                  <a:pos x="40" y="17"/>
                </a:cxn>
                <a:cxn ang="0">
                  <a:pos x="39" y="14"/>
                </a:cxn>
                <a:cxn ang="0">
                  <a:pos x="38" y="12"/>
                </a:cxn>
                <a:cxn ang="0">
                  <a:pos x="36" y="10"/>
                </a:cxn>
                <a:cxn ang="0">
                  <a:pos x="31" y="8"/>
                </a:cxn>
                <a:cxn ang="0">
                  <a:pos x="23" y="8"/>
                </a:cxn>
                <a:cxn ang="0">
                  <a:pos x="19" y="10"/>
                </a:cxn>
                <a:cxn ang="0">
                  <a:pos x="16" y="12"/>
                </a:cxn>
                <a:cxn ang="0">
                  <a:pos x="14" y="15"/>
                </a:cxn>
                <a:cxn ang="0">
                  <a:pos x="13" y="18"/>
                </a:cxn>
                <a:cxn ang="0">
                  <a:pos x="11" y="22"/>
                </a:cxn>
                <a:cxn ang="0">
                  <a:pos x="11" y="30"/>
                </a:cxn>
                <a:cxn ang="0">
                  <a:pos x="13" y="34"/>
                </a:cxn>
                <a:cxn ang="0">
                  <a:pos x="14" y="37"/>
                </a:cxn>
                <a:cxn ang="0">
                  <a:pos x="16" y="40"/>
                </a:cxn>
                <a:cxn ang="0">
                  <a:pos x="23" y="44"/>
                </a:cxn>
                <a:cxn ang="0">
                  <a:pos x="31" y="44"/>
                </a:cxn>
                <a:cxn ang="0">
                  <a:pos x="34" y="43"/>
                </a:cxn>
                <a:cxn ang="0">
                  <a:pos x="39" y="39"/>
                </a:cxn>
                <a:cxn ang="0">
                  <a:pos x="42" y="33"/>
                </a:cxn>
                <a:cxn ang="0">
                  <a:pos x="53" y="34"/>
                </a:cxn>
                <a:cxn ang="0">
                  <a:pos x="50" y="42"/>
                </a:cxn>
                <a:cxn ang="0">
                  <a:pos x="48" y="45"/>
                </a:cxn>
                <a:cxn ang="0">
                  <a:pos x="37" y="51"/>
                </a:cxn>
                <a:cxn ang="0">
                  <a:pos x="32" y="52"/>
                </a:cxn>
                <a:cxn ang="0">
                  <a:pos x="22" y="52"/>
                </a:cxn>
                <a:cxn ang="0">
                  <a:pos x="13" y="48"/>
                </a:cxn>
                <a:cxn ang="0">
                  <a:pos x="8" y="45"/>
                </a:cxn>
                <a:cxn ang="0">
                  <a:pos x="3" y="37"/>
                </a:cxn>
                <a:cxn ang="0">
                  <a:pos x="0" y="26"/>
                </a:cxn>
                <a:cxn ang="0">
                  <a:pos x="3" y="16"/>
                </a:cxn>
                <a:cxn ang="0">
                  <a:pos x="4" y="12"/>
                </a:cxn>
                <a:cxn ang="0">
                  <a:pos x="6" y="9"/>
                </a:cxn>
                <a:cxn ang="0">
                  <a:pos x="14" y="3"/>
                </a:cxn>
                <a:cxn ang="0">
                  <a:pos x="19" y="1"/>
                </a:cxn>
                <a:cxn ang="0">
                  <a:pos x="22" y="0"/>
                </a:cxn>
              </a:cxnLst>
              <a:rect l="0" t="0" r="r" b="b"/>
              <a:pathLst>
                <a:path w="53" h="52">
                  <a:moveTo>
                    <a:pt x="22" y="0"/>
                  </a:moveTo>
                  <a:lnTo>
                    <a:pt x="32" y="0"/>
                  </a:lnTo>
                  <a:lnTo>
                    <a:pt x="37" y="1"/>
                  </a:lnTo>
                  <a:lnTo>
                    <a:pt x="40" y="2"/>
                  </a:lnTo>
                  <a:lnTo>
                    <a:pt x="43" y="4"/>
                  </a:lnTo>
                  <a:lnTo>
                    <a:pt x="47" y="6"/>
                  </a:lnTo>
                  <a:lnTo>
                    <a:pt x="49" y="9"/>
                  </a:lnTo>
                  <a:lnTo>
                    <a:pt x="50" y="12"/>
                  </a:lnTo>
                  <a:lnTo>
                    <a:pt x="51" y="16"/>
                  </a:lnTo>
                  <a:lnTo>
                    <a:pt x="40" y="17"/>
                  </a:lnTo>
                  <a:lnTo>
                    <a:pt x="39" y="14"/>
                  </a:lnTo>
                  <a:lnTo>
                    <a:pt x="38" y="12"/>
                  </a:lnTo>
                  <a:lnTo>
                    <a:pt x="36" y="10"/>
                  </a:lnTo>
                  <a:lnTo>
                    <a:pt x="31" y="8"/>
                  </a:lnTo>
                  <a:lnTo>
                    <a:pt x="23" y="8"/>
                  </a:lnTo>
                  <a:lnTo>
                    <a:pt x="19" y="10"/>
                  </a:lnTo>
                  <a:lnTo>
                    <a:pt x="16" y="12"/>
                  </a:lnTo>
                  <a:lnTo>
                    <a:pt x="14" y="15"/>
                  </a:lnTo>
                  <a:lnTo>
                    <a:pt x="13" y="18"/>
                  </a:lnTo>
                  <a:lnTo>
                    <a:pt x="11" y="22"/>
                  </a:lnTo>
                  <a:lnTo>
                    <a:pt x="11" y="30"/>
                  </a:lnTo>
                  <a:lnTo>
                    <a:pt x="13" y="34"/>
                  </a:lnTo>
                  <a:lnTo>
                    <a:pt x="14" y="37"/>
                  </a:lnTo>
                  <a:lnTo>
                    <a:pt x="16" y="40"/>
                  </a:lnTo>
                  <a:lnTo>
                    <a:pt x="23" y="44"/>
                  </a:lnTo>
                  <a:lnTo>
                    <a:pt x="31" y="44"/>
                  </a:lnTo>
                  <a:lnTo>
                    <a:pt x="34" y="43"/>
                  </a:lnTo>
                  <a:lnTo>
                    <a:pt x="39" y="39"/>
                  </a:lnTo>
                  <a:lnTo>
                    <a:pt x="42" y="33"/>
                  </a:lnTo>
                  <a:lnTo>
                    <a:pt x="53" y="34"/>
                  </a:lnTo>
                  <a:lnTo>
                    <a:pt x="50" y="42"/>
                  </a:lnTo>
                  <a:lnTo>
                    <a:pt x="48" y="45"/>
                  </a:lnTo>
                  <a:lnTo>
                    <a:pt x="37" y="51"/>
                  </a:lnTo>
                  <a:lnTo>
                    <a:pt x="32" y="52"/>
                  </a:lnTo>
                  <a:lnTo>
                    <a:pt x="22" y="52"/>
                  </a:lnTo>
                  <a:lnTo>
                    <a:pt x="13" y="48"/>
                  </a:lnTo>
                  <a:lnTo>
                    <a:pt x="8" y="45"/>
                  </a:lnTo>
                  <a:lnTo>
                    <a:pt x="3" y="37"/>
                  </a:lnTo>
                  <a:lnTo>
                    <a:pt x="0" y="26"/>
                  </a:lnTo>
                  <a:lnTo>
                    <a:pt x="3" y="16"/>
                  </a:lnTo>
                  <a:lnTo>
                    <a:pt x="4" y="12"/>
                  </a:lnTo>
                  <a:lnTo>
                    <a:pt x="6" y="9"/>
                  </a:lnTo>
                  <a:lnTo>
                    <a:pt x="14" y="3"/>
                  </a:lnTo>
                  <a:lnTo>
                    <a:pt x="19"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344"/>
            <p:cNvSpPr>
              <a:spLocks noEditPoints="1"/>
            </p:cNvSpPr>
            <p:nvPr/>
          </p:nvSpPr>
          <p:spPr bwMode="auto">
            <a:xfrm>
              <a:off x="4116" y="3890"/>
              <a:ext cx="56" cy="52"/>
            </a:xfrm>
            <a:custGeom>
              <a:avLst/>
              <a:gdLst/>
              <a:ahLst/>
              <a:cxnLst>
                <a:cxn ang="0">
                  <a:pos x="35" y="28"/>
                </a:cxn>
                <a:cxn ang="0">
                  <a:pos x="24" y="30"/>
                </a:cxn>
                <a:cxn ang="0">
                  <a:pos x="18" y="31"/>
                </a:cxn>
                <a:cxn ang="0">
                  <a:pos x="11" y="35"/>
                </a:cxn>
                <a:cxn ang="0">
                  <a:pos x="12" y="40"/>
                </a:cxn>
                <a:cxn ang="0">
                  <a:pos x="16" y="43"/>
                </a:cxn>
                <a:cxn ang="0">
                  <a:pos x="25" y="44"/>
                </a:cxn>
                <a:cxn ang="0">
                  <a:pos x="34" y="41"/>
                </a:cxn>
                <a:cxn ang="0">
                  <a:pos x="39" y="35"/>
                </a:cxn>
                <a:cxn ang="0">
                  <a:pos x="28" y="0"/>
                </a:cxn>
                <a:cxn ang="0">
                  <a:pos x="40" y="1"/>
                </a:cxn>
                <a:cxn ang="0">
                  <a:pos x="46" y="4"/>
                </a:cxn>
                <a:cxn ang="0">
                  <a:pos x="50" y="8"/>
                </a:cxn>
                <a:cxn ang="0">
                  <a:pos x="52" y="42"/>
                </a:cxn>
                <a:cxn ang="0">
                  <a:pos x="53" y="46"/>
                </a:cxn>
                <a:cxn ang="0">
                  <a:pos x="56" y="51"/>
                </a:cxn>
                <a:cxn ang="0">
                  <a:pos x="41" y="48"/>
                </a:cxn>
                <a:cxn ang="0">
                  <a:pos x="33" y="49"/>
                </a:cxn>
                <a:cxn ang="0">
                  <a:pos x="28" y="51"/>
                </a:cxn>
                <a:cxn ang="0">
                  <a:pos x="16" y="52"/>
                </a:cxn>
                <a:cxn ang="0">
                  <a:pos x="5" y="48"/>
                </a:cxn>
                <a:cxn ang="0">
                  <a:pos x="1" y="42"/>
                </a:cxn>
                <a:cxn ang="0">
                  <a:pos x="1" y="35"/>
                </a:cxn>
                <a:cxn ang="0">
                  <a:pos x="3" y="29"/>
                </a:cxn>
                <a:cxn ang="0">
                  <a:pos x="13" y="23"/>
                </a:cxn>
                <a:cxn ang="0">
                  <a:pos x="19" y="22"/>
                </a:cxn>
                <a:cxn ang="0">
                  <a:pos x="29" y="21"/>
                </a:cxn>
                <a:cxn ang="0">
                  <a:pos x="39" y="19"/>
                </a:cxn>
                <a:cxn ang="0">
                  <a:pos x="37" y="12"/>
                </a:cxn>
                <a:cxn ang="0">
                  <a:pos x="30" y="8"/>
                </a:cxn>
                <a:cxn ang="0">
                  <a:pos x="17" y="10"/>
                </a:cxn>
                <a:cxn ang="0">
                  <a:pos x="12" y="16"/>
                </a:cxn>
                <a:cxn ang="0">
                  <a:pos x="2" y="12"/>
                </a:cxn>
                <a:cxn ang="0">
                  <a:pos x="6" y="7"/>
                </a:cxn>
                <a:cxn ang="0">
                  <a:pos x="14" y="2"/>
                </a:cxn>
                <a:cxn ang="0">
                  <a:pos x="28" y="0"/>
                </a:cxn>
              </a:cxnLst>
              <a:rect l="0" t="0" r="r" b="b"/>
              <a:pathLst>
                <a:path w="56" h="52">
                  <a:moveTo>
                    <a:pt x="39" y="27"/>
                  </a:moveTo>
                  <a:lnTo>
                    <a:pt x="35" y="28"/>
                  </a:lnTo>
                  <a:lnTo>
                    <a:pt x="30" y="29"/>
                  </a:lnTo>
                  <a:lnTo>
                    <a:pt x="24" y="30"/>
                  </a:lnTo>
                  <a:lnTo>
                    <a:pt x="19" y="30"/>
                  </a:lnTo>
                  <a:lnTo>
                    <a:pt x="18" y="31"/>
                  </a:lnTo>
                  <a:lnTo>
                    <a:pt x="16" y="31"/>
                  </a:lnTo>
                  <a:lnTo>
                    <a:pt x="11" y="35"/>
                  </a:lnTo>
                  <a:lnTo>
                    <a:pt x="11" y="37"/>
                  </a:lnTo>
                  <a:lnTo>
                    <a:pt x="12" y="40"/>
                  </a:lnTo>
                  <a:lnTo>
                    <a:pt x="13" y="42"/>
                  </a:lnTo>
                  <a:lnTo>
                    <a:pt x="16" y="43"/>
                  </a:lnTo>
                  <a:lnTo>
                    <a:pt x="19" y="44"/>
                  </a:lnTo>
                  <a:lnTo>
                    <a:pt x="25" y="44"/>
                  </a:lnTo>
                  <a:lnTo>
                    <a:pt x="29" y="43"/>
                  </a:lnTo>
                  <a:lnTo>
                    <a:pt x="34" y="41"/>
                  </a:lnTo>
                  <a:lnTo>
                    <a:pt x="36" y="39"/>
                  </a:lnTo>
                  <a:lnTo>
                    <a:pt x="39" y="35"/>
                  </a:lnTo>
                  <a:lnTo>
                    <a:pt x="39" y="27"/>
                  </a:lnTo>
                  <a:close/>
                  <a:moveTo>
                    <a:pt x="28" y="0"/>
                  </a:moveTo>
                  <a:lnTo>
                    <a:pt x="39" y="0"/>
                  </a:lnTo>
                  <a:lnTo>
                    <a:pt x="40" y="1"/>
                  </a:lnTo>
                  <a:lnTo>
                    <a:pt x="44" y="2"/>
                  </a:lnTo>
                  <a:lnTo>
                    <a:pt x="46" y="4"/>
                  </a:lnTo>
                  <a:lnTo>
                    <a:pt x="48" y="5"/>
                  </a:lnTo>
                  <a:lnTo>
                    <a:pt x="50" y="8"/>
                  </a:lnTo>
                  <a:lnTo>
                    <a:pt x="52" y="11"/>
                  </a:lnTo>
                  <a:lnTo>
                    <a:pt x="52" y="42"/>
                  </a:lnTo>
                  <a:lnTo>
                    <a:pt x="53" y="44"/>
                  </a:lnTo>
                  <a:lnTo>
                    <a:pt x="53" y="46"/>
                  </a:lnTo>
                  <a:lnTo>
                    <a:pt x="54" y="49"/>
                  </a:lnTo>
                  <a:lnTo>
                    <a:pt x="56" y="51"/>
                  </a:lnTo>
                  <a:lnTo>
                    <a:pt x="44" y="51"/>
                  </a:lnTo>
                  <a:lnTo>
                    <a:pt x="41" y="48"/>
                  </a:lnTo>
                  <a:lnTo>
                    <a:pt x="40" y="45"/>
                  </a:lnTo>
                  <a:lnTo>
                    <a:pt x="33" y="49"/>
                  </a:lnTo>
                  <a:lnTo>
                    <a:pt x="29" y="50"/>
                  </a:lnTo>
                  <a:lnTo>
                    <a:pt x="28" y="51"/>
                  </a:lnTo>
                  <a:lnTo>
                    <a:pt x="25" y="52"/>
                  </a:lnTo>
                  <a:lnTo>
                    <a:pt x="16" y="52"/>
                  </a:lnTo>
                  <a:lnTo>
                    <a:pt x="8" y="50"/>
                  </a:lnTo>
                  <a:lnTo>
                    <a:pt x="5" y="48"/>
                  </a:lnTo>
                  <a:lnTo>
                    <a:pt x="2" y="45"/>
                  </a:lnTo>
                  <a:lnTo>
                    <a:pt x="1" y="42"/>
                  </a:lnTo>
                  <a:lnTo>
                    <a:pt x="0" y="38"/>
                  </a:lnTo>
                  <a:lnTo>
                    <a:pt x="1" y="35"/>
                  </a:lnTo>
                  <a:lnTo>
                    <a:pt x="1" y="33"/>
                  </a:lnTo>
                  <a:lnTo>
                    <a:pt x="3" y="29"/>
                  </a:lnTo>
                  <a:lnTo>
                    <a:pt x="9" y="24"/>
                  </a:lnTo>
                  <a:lnTo>
                    <a:pt x="13" y="23"/>
                  </a:lnTo>
                  <a:lnTo>
                    <a:pt x="16" y="23"/>
                  </a:lnTo>
                  <a:lnTo>
                    <a:pt x="19" y="22"/>
                  </a:lnTo>
                  <a:lnTo>
                    <a:pt x="22" y="22"/>
                  </a:lnTo>
                  <a:lnTo>
                    <a:pt x="29" y="21"/>
                  </a:lnTo>
                  <a:lnTo>
                    <a:pt x="35" y="20"/>
                  </a:lnTo>
                  <a:lnTo>
                    <a:pt x="39" y="19"/>
                  </a:lnTo>
                  <a:lnTo>
                    <a:pt x="39" y="14"/>
                  </a:lnTo>
                  <a:lnTo>
                    <a:pt x="37" y="12"/>
                  </a:lnTo>
                  <a:lnTo>
                    <a:pt x="34" y="9"/>
                  </a:lnTo>
                  <a:lnTo>
                    <a:pt x="30" y="8"/>
                  </a:lnTo>
                  <a:lnTo>
                    <a:pt x="22" y="8"/>
                  </a:lnTo>
                  <a:lnTo>
                    <a:pt x="17" y="10"/>
                  </a:lnTo>
                  <a:lnTo>
                    <a:pt x="13" y="13"/>
                  </a:lnTo>
                  <a:lnTo>
                    <a:pt x="12" y="16"/>
                  </a:lnTo>
                  <a:lnTo>
                    <a:pt x="1" y="15"/>
                  </a:lnTo>
                  <a:lnTo>
                    <a:pt x="2" y="12"/>
                  </a:lnTo>
                  <a:lnTo>
                    <a:pt x="5" y="9"/>
                  </a:lnTo>
                  <a:lnTo>
                    <a:pt x="6" y="7"/>
                  </a:lnTo>
                  <a:lnTo>
                    <a:pt x="11" y="3"/>
                  </a:lnTo>
                  <a:lnTo>
                    <a:pt x="14" y="2"/>
                  </a:lnTo>
                  <a:lnTo>
                    <a:pt x="22" y="1"/>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345"/>
            <p:cNvSpPr>
              <a:spLocks/>
            </p:cNvSpPr>
            <p:nvPr/>
          </p:nvSpPr>
          <p:spPr bwMode="auto">
            <a:xfrm>
              <a:off x="4179" y="3874"/>
              <a:ext cx="29" cy="68"/>
            </a:xfrm>
            <a:custGeom>
              <a:avLst/>
              <a:gdLst/>
              <a:ahLst/>
              <a:cxnLst>
                <a:cxn ang="0">
                  <a:pos x="18" y="0"/>
                </a:cxn>
                <a:cxn ang="0">
                  <a:pos x="18" y="17"/>
                </a:cxn>
                <a:cxn ang="0">
                  <a:pos x="28" y="17"/>
                </a:cxn>
                <a:cxn ang="0">
                  <a:pos x="28" y="25"/>
                </a:cxn>
                <a:cxn ang="0">
                  <a:pos x="18" y="25"/>
                </a:cxn>
                <a:cxn ang="0">
                  <a:pos x="18" y="59"/>
                </a:cxn>
                <a:cxn ang="0">
                  <a:pos x="21" y="59"/>
                </a:cxn>
                <a:cxn ang="0">
                  <a:pos x="21" y="60"/>
                </a:cxn>
                <a:cxn ang="0">
                  <a:pos x="28" y="60"/>
                </a:cxn>
                <a:cxn ang="0">
                  <a:pos x="29" y="68"/>
                </a:cxn>
                <a:cxn ang="0">
                  <a:pos x="15" y="68"/>
                </a:cxn>
                <a:cxn ang="0">
                  <a:pos x="13" y="67"/>
                </a:cxn>
                <a:cxn ang="0">
                  <a:pos x="11" y="66"/>
                </a:cxn>
                <a:cxn ang="0">
                  <a:pos x="10" y="64"/>
                </a:cxn>
                <a:cxn ang="0">
                  <a:pos x="9" y="63"/>
                </a:cxn>
                <a:cxn ang="0">
                  <a:pos x="7" y="61"/>
                </a:cxn>
                <a:cxn ang="0">
                  <a:pos x="7" y="25"/>
                </a:cxn>
                <a:cxn ang="0">
                  <a:pos x="0" y="25"/>
                </a:cxn>
                <a:cxn ang="0">
                  <a:pos x="0" y="17"/>
                </a:cxn>
                <a:cxn ang="0">
                  <a:pos x="7" y="17"/>
                </a:cxn>
                <a:cxn ang="0">
                  <a:pos x="7" y="5"/>
                </a:cxn>
                <a:cxn ang="0">
                  <a:pos x="18" y="0"/>
                </a:cxn>
              </a:cxnLst>
              <a:rect l="0" t="0" r="r" b="b"/>
              <a:pathLst>
                <a:path w="29" h="68">
                  <a:moveTo>
                    <a:pt x="18" y="0"/>
                  </a:moveTo>
                  <a:lnTo>
                    <a:pt x="18" y="17"/>
                  </a:lnTo>
                  <a:lnTo>
                    <a:pt x="28" y="17"/>
                  </a:lnTo>
                  <a:lnTo>
                    <a:pt x="28" y="25"/>
                  </a:lnTo>
                  <a:lnTo>
                    <a:pt x="18" y="25"/>
                  </a:lnTo>
                  <a:lnTo>
                    <a:pt x="18" y="59"/>
                  </a:lnTo>
                  <a:lnTo>
                    <a:pt x="21" y="59"/>
                  </a:lnTo>
                  <a:lnTo>
                    <a:pt x="21" y="60"/>
                  </a:lnTo>
                  <a:lnTo>
                    <a:pt x="28" y="60"/>
                  </a:lnTo>
                  <a:lnTo>
                    <a:pt x="29" y="68"/>
                  </a:lnTo>
                  <a:lnTo>
                    <a:pt x="15" y="68"/>
                  </a:lnTo>
                  <a:lnTo>
                    <a:pt x="13" y="67"/>
                  </a:lnTo>
                  <a:lnTo>
                    <a:pt x="11" y="66"/>
                  </a:lnTo>
                  <a:lnTo>
                    <a:pt x="10" y="64"/>
                  </a:lnTo>
                  <a:lnTo>
                    <a:pt x="9" y="63"/>
                  </a:lnTo>
                  <a:lnTo>
                    <a:pt x="7" y="61"/>
                  </a:lnTo>
                  <a:lnTo>
                    <a:pt x="7" y="25"/>
                  </a:lnTo>
                  <a:lnTo>
                    <a:pt x="0" y="25"/>
                  </a:lnTo>
                  <a:lnTo>
                    <a:pt x="0" y="17"/>
                  </a:lnTo>
                  <a:lnTo>
                    <a:pt x="7" y="17"/>
                  </a:lnTo>
                  <a:lnTo>
                    <a:pt x="7" y="5"/>
                  </a:lnTo>
                  <a:lnTo>
                    <a:pt x="1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346"/>
            <p:cNvSpPr>
              <a:spLocks noEditPoints="1"/>
            </p:cNvSpPr>
            <p:nvPr/>
          </p:nvSpPr>
          <p:spPr bwMode="auto">
            <a:xfrm>
              <a:off x="4214" y="3890"/>
              <a:ext cx="55" cy="52"/>
            </a:xfrm>
            <a:custGeom>
              <a:avLst/>
              <a:gdLst/>
              <a:ahLst/>
              <a:cxnLst>
                <a:cxn ang="0">
                  <a:pos x="25" y="8"/>
                </a:cxn>
                <a:cxn ang="0">
                  <a:pos x="17" y="10"/>
                </a:cxn>
                <a:cxn ang="0">
                  <a:pos x="16" y="12"/>
                </a:cxn>
                <a:cxn ang="0">
                  <a:pos x="14" y="15"/>
                </a:cxn>
                <a:cxn ang="0">
                  <a:pos x="12" y="18"/>
                </a:cxn>
                <a:cxn ang="0">
                  <a:pos x="11" y="22"/>
                </a:cxn>
                <a:cxn ang="0">
                  <a:pos x="11" y="30"/>
                </a:cxn>
                <a:cxn ang="0">
                  <a:pos x="12" y="34"/>
                </a:cxn>
                <a:cxn ang="0">
                  <a:pos x="14" y="37"/>
                </a:cxn>
                <a:cxn ang="0">
                  <a:pos x="16" y="40"/>
                </a:cxn>
                <a:cxn ang="0">
                  <a:pos x="19" y="42"/>
                </a:cxn>
                <a:cxn ang="0">
                  <a:pos x="21" y="43"/>
                </a:cxn>
                <a:cxn ang="0">
                  <a:pos x="25" y="44"/>
                </a:cxn>
                <a:cxn ang="0">
                  <a:pos x="28" y="44"/>
                </a:cxn>
                <a:cxn ang="0">
                  <a:pos x="36" y="42"/>
                </a:cxn>
                <a:cxn ang="0">
                  <a:pos x="42" y="37"/>
                </a:cxn>
                <a:cxn ang="0">
                  <a:pos x="43" y="34"/>
                </a:cxn>
                <a:cxn ang="0">
                  <a:pos x="44" y="30"/>
                </a:cxn>
                <a:cxn ang="0">
                  <a:pos x="44" y="22"/>
                </a:cxn>
                <a:cxn ang="0">
                  <a:pos x="43" y="18"/>
                </a:cxn>
                <a:cxn ang="0">
                  <a:pos x="42" y="15"/>
                </a:cxn>
                <a:cxn ang="0">
                  <a:pos x="39" y="12"/>
                </a:cxn>
                <a:cxn ang="0">
                  <a:pos x="37" y="10"/>
                </a:cxn>
                <a:cxn ang="0">
                  <a:pos x="34" y="9"/>
                </a:cxn>
                <a:cxn ang="0">
                  <a:pos x="31" y="8"/>
                </a:cxn>
                <a:cxn ang="0">
                  <a:pos x="25" y="8"/>
                </a:cxn>
                <a:cxn ang="0">
                  <a:pos x="22" y="0"/>
                </a:cxn>
                <a:cxn ang="0">
                  <a:pos x="33" y="0"/>
                </a:cxn>
                <a:cxn ang="0">
                  <a:pos x="43" y="4"/>
                </a:cxn>
                <a:cxn ang="0">
                  <a:pos x="48" y="7"/>
                </a:cxn>
                <a:cxn ang="0">
                  <a:pos x="53" y="14"/>
                </a:cxn>
                <a:cxn ang="0">
                  <a:pos x="55" y="25"/>
                </a:cxn>
                <a:cxn ang="0">
                  <a:pos x="55" y="30"/>
                </a:cxn>
                <a:cxn ang="0">
                  <a:pos x="54" y="34"/>
                </a:cxn>
                <a:cxn ang="0">
                  <a:pos x="51" y="40"/>
                </a:cxn>
                <a:cxn ang="0">
                  <a:pos x="49" y="43"/>
                </a:cxn>
                <a:cxn ang="0">
                  <a:pos x="42" y="49"/>
                </a:cxn>
                <a:cxn ang="0">
                  <a:pos x="37" y="51"/>
                </a:cxn>
                <a:cxn ang="0">
                  <a:pos x="33" y="52"/>
                </a:cxn>
                <a:cxn ang="0">
                  <a:pos x="28" y="52"/>
                </a:cxn>
                <a:cxn ang="0">
                  <a:pos x="16" y="50"/>
                </a:cxn>
                <a:cxn ang="0">
                  <a:pos x="8" y="45"/>
                </a:cxn>
                <a:cxn ang="0">
                  <a:pos x="3" y="40"/>
                </a:cxn>
                <a:cxn ang="0">
                  <a:pos x="0" y="34"/>
                </a:cxn>
                <a:cxn ang="0">
                  <a:pos x="0" y="18"/>
                </a:cxn>
                <a:cxn ang="0">
                  <a:pos x="4" y="11"/>
                </a:cxn>
                <a:cxn ang="0">
                  <a:pos x="9" y="6"/>
                </a:cxn>
                <a:cxn ang="0">
                  <a:pos x="12" y="3"/>
                </a:cxn>
                <a:cxn ang="0">
                  <a:pos x="17" y="1"/>
                </a:cxn>
                <a:cxn ang="0">
                  <a:pos x="22" y="0"/>
                </a:cxn>
              </a:cxnLst>
              <a:rect l="0" t="0" r="r" b="b"/>
              <a:pathLst>
                <a:path w="55" h="52">
                  <a:moveTo>
                    <a:pt x="25" y="8"/>
                  </a:moveTo>
                  <a:lnTo>
                    <a:pt x="17" y="10"/>
                  </a:lnTo>
                  <a:lnTo>
                    <a:pt x="16" y="12"/>
                  </a:lnTo>
                  <a:lnTo>
                    <a:pt x="14" y="15"/>
                  </a:lnTo>
                  <a:lnTo>
                    <a:pt x="12" y="18"/>
                  </a:lnTo>
                  <a:lnTo>
                    <a:pt x="11" y="22"/>
                  </a:lnTo>
                  <a:lnTo>
                    <a:pt x="11" y="30"/>
                  </a:lnTo>
                  <a:lnTo>
                    <a:pt x="12" y="34"/>
                  </a:lnTo>
                  <a:lnTo>
                    <a:pt x="14" y="37"/>
                  </a:lnTo>
                  <a:lnTo>
                    <a:pt x="16" y="40"/>
                  </a:lnTo>
                  <a:lnTo>
                    <a:pt x="19" y="42"/>
                  </a:lnTo>
                  <a:lnTo>
                    <a:pt x="21" y="43"/>
                  </a:lnTo>
                  <a:lnTo>
                    <a:pt x="25" y="44"/>
                  </a:lnTo>
                  <a:lnTo>
                    <a:pt x="28" y="44"/>
                  </a:lnTo>
                  <a:lnTo>
                    <a:pt x="36" y="42"/>
                  </a:lnTo>
                  <a:lnTo>
                    <a:pt x="42" y="37"/>
                  </a:lnTo>
                  <a:lnTo>
                    <a:pt x="43" y="34"/>
                  </a:lnTo>
                  <a:lnTo>
                    <a:pt x="44" y="30"/>
                  </a:lnTo>
                  <a:lnTo>
                    <a:pt x="44" y="22"/>
                  </a:lnTo>
                  <a:lnTo>
                    <a:pt x="43" y="18"/>
                  </a:lnTo>
                  <a:lnTo>
                    <a:pt x="42" y="15"/>
                  </a:lnTo>
                  <a:lnTo>
                    <a:pt x="39" y="12"/>
                  </a:lnTo>
                  <a:lnTo>
                    <a:pt x="37" y="10"/>
                  </a:lnTo>
                  <a:lnTo>
                    <a:pt x="34" y="9"/>
                  </a:lnTo>
                  <a:lnTo>
                    <a:pt x="31" y="8"/>
                  </a:lnTo>
                  <a:lnTo>
                    <a:pt x="25" y="8"/>
                  </a:lnTo>
                  <a:close/>
                  <a:moveTo>
                    <a:pt x="22" y="0"/>
                  </a:moveTo>
                  <a:lnTo>
                    <a:pt x="33" y="0"/>
                  </a:lnTo>
                  <a:lnTo>
                    <a:pt x="43" y="4"/>
                  </a:lnTo>
                  <a:lnTo>
                    <a:pt x="48" y="7"/>
                  </a:lnTo>
                  <a:lnTo>
                    <a:pt x="53" y="14"/>
                  </a:lnTo>
                  <a:lnTo>
                    <a:pt x="55" y="25"/>
                  </a:lnTo>
                  <a:lnTo>
                    <a:pt x="55" y="30"/>
                  </a:lnTo>
                  <a:lnTo>
                    <a:pt x="54" y="34"/>
                  </a:lnTo>
                  <a:lnTo>
                    <a:pt x="51" y="40"/>
                  </a:lnTo>
                  <a:lnTo>
                    <a:pt x="49" y="43"/>
                  </a:lnTo>
                  <a:lnTo>
                    <a:pt x="42" y="49"/>
                  </a:lnTo>
                  <a:lnTo>
                    <a:pt x="37" y="51"/>
                  </a:lnTo>
                  <a:lnTo>
                    <a:pt x="33" y="52"/>
                  </a:lnTo>
                  <a:lnTo>
                    <a:pt x="28" y="52"/>
                  </a:lnTo>
                  <a:lnTo>
                    <a:pt x="16" y="50"/>
                  </a:lnTo>
                  <a:lnTo>
                    <a:pt x="8" y="45"/>
                  </a:lnTo>
                  <a:lnTo>
                    <a:pt x="3" y="40"/>
                  </a:lnTo>
                  <a:lnTo>
                    <a:pt x="0" y="34"/>
                  </a:lnTo>
                  <a:lnTo>
                    <a:pt x="0" y="18"/>
                  </a:lnTo>
                  <a:lnTo>
                    <a:pt x="4" y="11"/>
                  </a:lnTo>
                  <a:lnTo>
                    <a:pt x="9" y="6"/>
                  </a:lnTo>
                  <a:lnTo>
                    <a:pt x="12" y="3"/>
                  </a:lnTo>
                  <a:lnTo>
                    <a:pt x="17"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347"/>
            <p:cNvSpPr>
              <a:spLocks/>
            </p:cNvSpPr>
            <p:nvPr/>
          </p:nvSpPr>
          <p:spPr bwMode="auto">
            <a:xfrm>
              <a:off x="4282" y="3890"/>
              <a:ext cx="32" cy="51"/>
            </a:xfrm>
            <a:custGeom>
              <a:avLst/>
              <a:gdLst/>
              <a:ahLst/>
              <a:cxnLst>
                <a:cxn ang="0">
                  <a:pos x="20" y="0"/>
                </a:cxn>
                <a:cxn ang="0">
                  <a:pos x="26" y="0"/>
                </a:cxn>
                <a:cxn ang="0">
                  <a:pos x="28" y="1"/>
                </a:cxn>
                <a:cxn ang="0">
                  <a:pos x="32" y="2"/>
                </a:cxn>
                <a:cxn ang="0">
                  <a:pos x="28" y="10"/>
                </a:cxn>
                <a:cxn ang="0">
                  <a:pos x="26" y="9"/>
                </a:cxn>
                <a:cxn ang="0">
                  <a:pos x="25" y="8"/>
                </a:cxn>
                <a:cxn ang="0">
                  <a:pos x="20" y="8"/>
                </a:cxn>
                <a:cxn ang="0">
                  <a:pos x="19" y="9"/>
                </a:cxn>
                <a:cxn ang="0">
                  <a:pos x="16" y="10"/>
                </a:cxn>
                <a:cxn ang="0">
                  <a:pos x="14" y="12"/>
                </a:cxn>
                <a:cxn ang="0">
                  <a:pos x="13" y="14"/>
                </a:cxn>
                <a:cxn ang="0">
                  <a:pos x="11" y="17"/>
                </a:cxn>
                <a:cxn ang="0">
                  <a:pos x="11" y="51"/>
                </a:cxn>
                <a:cxn ang="0">
                  <a:pos x="0" y="51"/>
                </a:cxn>
                <a:cxn ang="0">
                  <a:pos x="0" y="1"/>
                </a:cxn>
                <a:cxn ang="0">
                  <a:pos x="10" y="1"/>
                </a:cxn>
                <a:cxn ang="0">
                  <a:pos x="10" y="8"/>
                </a:cxn>
                <a:cxn ang="0">
                  <a:pos x="13" y="5"/>
                </a:cxn>
                <a:cxn ang="0">
                  <a:pos x="14" y="3"/>
                </a:cxn>
                <a:cxn ang="0">
                  <a:pos x="19" y="1"/>
                </a:cxn>
                <a:cxn ang="0">
                  <a:pos x="20" y="0"/>
                </a:cxn>
              </a:cxnLst>
              <a:rect l="0" t="0" r="r" b="b"/>
              <a:pathLst>
                <a:path w="32" h="51">
                  <a:moveTo>
                    <a:pt x="20" y="0"/>
                  </a:moveTo>
                  <a:lnTo>
                    <a:pt x="26" y="0"/>
                  </a:lnTo>
                  <a:lnTo>
                    <a:pt x="28" y="1"/>
                  </a:lnTo>
                  <a:lnTo>
                    <a:pt x="32" y="2"/>
                  </a:lnTo>
                  <a:lnTo>
                    <a:pt x="28" y="10"/>
                  </a:lnTo>
                  <a:lnTo>
                    <a:pt x="26" y="9"/>
                  </a:lnTo>
                  <a:lnTo>
                    <a:pt x="25" y="8"/>
                  </a:lnTo>
                  <a:lnTo>
                    <a:pt x="20" y="8"/>
                  </a:lnTo>
                  <a:lnTo>
                    <a:pt x="19" y="9"/>
                  </a:lnTo>
                  <a:lnTo>
                    <a:pt x="16" y="10"/>
                  </a:lnTo>
                  <a:lnTo>
                    <a:pt x="14" y="12"/>
                  </a:lnTo>
                  <a:lnTo>
                    <a:pt x="13" y="14"/>
                  </a:lnTo>
                  <a:lnTo>
                    <a:pt x="11" y="17"/>
                  </a:lnTo>
                  <a:lnTo>
                    <a:pt x="11" y="51"/>
                  </a:lnTo>
                  <a:lnTo>
                    <a:pt x="0" y="51"/>
                  </a:lnTo>
                  <a:lnTo>
                    <a:pt x="0" y="1"/>
                  </a:lnTo>
                  <a:lnTo>
                    <a:pt x="10" y="1"/>
                  </a:lnTo>
                  <a:lnTo>
                    <a:pt x="10" y="8"/>
                  </a:lnTo>
                  <a:lnTo>
                    <a:pt x="13" y="5"/>
                  </a:lnTo>
                  <a:lnTo>
                    <a:pt x="14" y="3"/>
                  </a:lnTo>
                  <a:lnTo>
                    <a:pt x="19" y="1"/>
                  </a:lnTo>
                  <a:lnTo>
                    <a:pt x="2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2" name="Rectangle 2"/>
          <p:cNvSpPr txBox="1">
            <a:spLocks noChangeArrowheads="1"/>
          </p:cNvSpPr>
          <p:nvPr/>
        </p:nvSpPr>
        <p:spPr>
          <a:xfrm>
            <a:off x="4670612" y="1488141"/>
            <a:ext cx="4473388" cy="4177553"/>
          </a:xfrm>
          <a:prstGeom prst="rect">
            <a:avLst/>
          </a:prstGeom>
        </p:spPr>
        <p:txBody>
          <a:bodyPr vert="horz" lIns="91440" tIns="45720" rIns="91440" bIns="45720" rtlCol="0">
            <a:normAutofit/>
          </a:bodyPr>
          <a:lstStyle/>
          <a:p>
            <a:pPr marL="430213" indent="-323850" algn="l" eaLnBrk="1" fontAlgn="auto" hangingPunct="1">
              <a:spcBef>
                <a:spcPct val="20000"/>
              </a:spcBef>
              <a:spcAft>
                <a:spcPts val="0"/>
              </a:spcAft>
              <a:buClr>
                <a:srgbClr val="000000"/>
              </a:buClr>
              <a:buSzPct val="4500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pPr>
            <a:r>
              <a:rPr lang="en-US" dirty="0" smtClean="0">
                <a:solidFill>
                  <a:srgbClr val="000000"/>
                </a:solidFill>
                <a:latin typeface="+mn-lt"/>
              </a:rPr>
              <a:t>Phase 2: </a:t>
            </a:r>
            <a:r>
              <a:rPr lang="en-US" b="1" dirty="0" smtClean="0">
                <a:solidFill>
                  <a:srgbClr val="000000"/>
                </a:solidFill>
                <a:latin typeface="+mn-lt"/>
              </a:rPr>
              <a:t>Combining phase</a:t>
            </a:r>
            <a:endParaRPr kumimoji="0" lang="en-US" sz="2400" b="0" i="0" u="none" strike="noStrike" kern="1200" cap="none" spc="0" normalizeH="0" baseline="0" noProof="0" dirty="0" smtClean="0">
              <a:ln>
                <a:noFill/>
              </a:ln>
              <a:solidFill>
                <a:srgbClr val="000000"/>
              </a:solidFill>
              <a:effectLst/>
              <a:uLnTx/>
              <a:uFillTx/>
              <a:latin typeface="+mn-lt"/>
              <a:ea typeface="+mn-ea"/>
              <a:cs typeface="+mn-cs"/>
            </a:endParaRPr>
          </a:p>
          <a:p>
            <a:pPr marL="430213" marR="0" lvl="0" indent="-323850" algn="l" defTabSz="914400" rtl="0" eaLnBrk="1" fontAlgn="auto" latinLnBrk="0" hangingPunct="1">
              <a:lnSpc>
                <a:spcPct val="100000"/>
              </a:lnSpc>
              <a:spcBef>
                <a:spcPct val="20000"/>
              </a:spcBef>
              <a:spcAft>
                <a:spcPts val="0"/>
              </a:spcAft>
              <a:buClr>
                <a:srgbClr val="000000"/>
              </a:buClr>
              <a:buSzPct val="45000"/>
              <a:buFont typeface="Wingdings"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pPr>
            <a:r>
              <a:rPr kumimoji="0" lang="en-US" sz="2400" b="0" i="0" u="none" strike="noStrike" kern="1200" cap="none" spc="0" normalizeH="0" baseline="0" noProof="0" dirty="0" smtClean="0">
                <a:ln>
                  <a:noFill/>
                </a:ln>
                <a:solidFill>
                  <a:srgbClr val="000000"/>
                </a:solidFill>
                <a:effectLst/>
                <a:uLnTx/>
                <a:uFillTx/>
                <a:latin typeface="+mn-lt"/>
                <a:ea typeface="+mn-ea"/>
                <a:cs typeface="+mn-cs"/>
              </a:rPr>
              <a:t>Combine the arrows</a:t>
            </a:r>
          </a:p>
        </p:txBody>
      </p:sp>
      <p:cxnSp>
        <p:nvCxnSpPr>
          <p:cNvPr id="61" name="Straight Arrow Connector 58"/>
          <p:cNvCxnSpPr>
            <a:cxnSpLocks noChangeShapeType="1"/>
          </p:cNvCxnSpPr>
          <p:nvPr/>
        </p:nvCxnSpPr>
        <p:spPr bwMode="auto">
          <a:xfrm>
            <a:off x="1432138" y="4519111"/>
            <a:ext cx="450636" cy="145248"/>
          </a:xfrm>
          <a:prstGeom prst="straightConnector1">
            <a:avLst/>
          </a:prstGeom>
          <a:noFill/>
          <a:ln w="38100" algn="ctr">
            <a:solidFill>
              <a:schemeClr val="tx1"/>
            </a:solidFill>
            <a:round/>
            <a:headEnd/>
            <a:tailEnd type="arrow" w="med" len="med"/>
          </a:ln>
        </p:spPr>
      </p:cxnSp>
      <p:cxnSp>
        <p:nvCxnSpPr>
          <p:cNvPr id="58" name="Straight Arrow Connector 58"/>
          <p:cNvCxnSpPr>
            <a:cxnSpLocks noChangeShapeType="1"/>
          </p:cNvCxnSpPr>
          <p:nvPr/>
        </p:nvCxnSpPr>
        <p:spPr bwMode="auto">
          <a:xfrm rot="16200000" flipV="1">
            <a:off x="2661769" y="4941912"/>
            <a:ext cx="369540" cy="219203"/>
          </a:xfrm>
          <a:prstGeom prst="straightConnector1">
            <a:avLst/>
          </a:prstGeom>
          <a:noFill/>
          <a:ln w="38100" algn="ctr">
            <a:solidFill>
              <a:schemeClr val="tx1"/>
            </a:solidFill>
            <a:round/>
            <a:headEnd/>
            <a:tailEnd type="arrow" w="med" len="med"/>
          </a:ln>
        </p:spPr>
      </p:cxnSp>
      <p:cxnSp>
        <p:nvCxnSpPr>
          <p:cNvPr id="397" name="Straight Arrow Connector 58"/>
          <p:cNvCxnSpPr>
            <a:cxnSpLocks noChangeShapeType="1"/>
          </p:cNvCxnSpPr>
          <p:nvPr/>
        </p:nvCxnSpPr>
        <p:spPr bwMode="auto">
          <a:xfrm rot="5400000">
            <a:off x="2252113" y="4018517"/>
            <a:ext cx="547204" cy="255669"/>
          </a:xfrm>
          <a:prstGeom prst="straightConnector1">
            <a:avLst/>
          </a:prstGeom>
          <a:noFill/>
          <a:ln w="38100" algn="ctr">
            <a:solidFill>
              <a:schemeClr val="tx1"/>
            </a:solidFill>
            <a:round/>
            <a:headEnd/>
            <a:tailEnd type="arrow" w="med" len="med"/>
          </a:ln>
        </p:spPr>
      </p:cxnSp>
      <p:sp>
        <p:nvSpPr>
          <p:cNvPr id="400" name="Rectangle 399"/>
          <p:cNvSpPr/>
          <p:nvPr/>
        </p:nvSpPr>
        <p:spPr>
          <a:xfrm>
            <a:off x="1461238" y="4294091"/>
            <a:ext cx="627529" cy="6095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Arrow Connector 58"/>
          <p:cNvCxnSpPr>
            <a:cxnSpLocks noChangeShapeType="1"/>
          </p:cNvCxnSpPr>
          <p:nvPr/>
        </p:nvCxnSpPr>
        <p:spPr bwMode="auto">
          <a:xfrm>
            <a:off x="1710041" y="4671511"/>
            <a:ext cx="450636" cy="145248"/>
          </a:xfrm>
          <a:prstGeom prst="straightConnector1">
            <a:avLst/>
          </a:prstGeom>
          <a:noFill/>
          <a:ln w="38100" algn="ctr">
            <a:solidFill>
              <a:schemeClr val="tx1"/>
            </a:solidFill>
            <a:round/>
            <a:headEnd/>
            <a:tailEnd type="arrow" w="med" len="med"/>
          </a:ln>
        </p:spPr>
      </p:cxnSp>
      <p:sp>
        <p:nvSpPr>
          <p:cNvPr id="393" name="TextBox 392"/>
          <p:cNvSpPr txBox="1"/>
          <p:nvPr/>
        </p:nvSpPr>
        <p:spPr>
          <a:xfrm>
            <a:off x="1331258" y="3106272"/>
            <a:ext cx="1492625" cy="523220"/>
          </a:xfrm>
          <a:prstGeom prst="rect">
            <a:avLst/>
          </a:prstGeom>
          <a:solidFill>
            <a:schemeClr val="bg1"/>
          </a:solidFill>
        </p:spPr>
        <p:txBody>
          <a:bodyPr wrap="square" rtlCol="0">
            <a:spAutoFit/>
          </a:bodyPr>
          <a:lstStyle/>
          <a:p>
            <a:pPr algn="l"/>
            <a:r>
              <a:rPr lang="en-US" sz="1400" dirty="0" smtClean="0"/>
              <a:t>Access Point</a:t>
            </a:r>
          </a:p>
          <a:p>
            <a:pPr algn="l"/>
            <a:r>
              <a:rPr lang="en-US" sz="1400" dirty="0" smtClean="0"/>
              <a:t>Measurement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60" grpId="0" animBg="1"/>
      <p:bldP spid="40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“Arrow-drawing” Phase</a:t>
            </a:r>
            <a:endParaRPr lang="en-US" dirty="0"/>
          </a:p>
        </p:txBody>
      </p:sp>
      <p:sp>
        <p:nvSpPr>
          <p:cNvPr id="3" name="Text Placeholder 2"/>
          <p:cNvSpPr>
            <a:spLocks noGrp="1"/>
          </p:cNvSpPr>
          <p:nvPr>
            <p:ph type="body" idx="1"/>
          </p:nvPr>
        </p:nvSpPr>
        <p:spPr/>
        <p:txBody>
          <a:bodyPr/>
          <a:lstStyle/>
          <a:p>
            <a:r>
              <a:rPr lang="en-US" dirty="0" smtClean="0"/>
              <a:t>Arrow Drawing</a:t>
            </a:r>
            <a:endParaRPr lang="en-US" dirty="0"/>
          </a:p>
        </p:txBody>
      </p:sp>
      <p:pic>
        <p:nvPicPr>
          <p:cNvPr id="689" name="Content Placeholder 688" descr="negley.png"/>
          <p:cNvPicPr>
            <a:picLocks noGrp="1" noChangeAspect="1"/>
          </p:cNvPicPr>
          <p:nvPr>
            <p:ph sz="half" idx="2"/>
          </p:nvPr>
        </p:nvPicPr>
        <p:blipFill>
          <a:blip r:embed="rId3"/>
          <a:stretch>
            <a:fillRect/>
          </a:stretch>
        </p:blipFill>
        <p:spPr>
          <a:xfrm>
            <a:off x="385287" y="2883154"/>
            <a:ext cx="4336003" cy="3564295"/>
          </a:xfrm>
        </p:spPr>
      </p:pic>
      <p:sp>
        <p:nvSpPr>
          <p:cNvPr id="5" name="Text Placeholder 4"/>
          <p:cNvSpPr>
            <a:spLocks noGrp="1"/>
          </p:cNvSpPr>
          <p:nvPr>
            <p:ph type="body" sz="quarter" idx="3"/>
          </p:nvPr>
        </p:nvSpPr>
        <p:spPr/>
        <p:txBody>
          <a:bodyPr/>
          <a:lstStyle/>
          <a:p>
            <a:r>
              <a:rPr lang="en-US" dirty="0" smtClean="0"/>
              <a:t>Rationale</a:t>
            </a:r>
            <a:endParaRPr lang="en-US" dirty="0"/>
          </a:p>
        </p:txBody>
      </p:sp>
      <p:sp>
        <p:nvSpPr>
          <p:cNvPr id="6" name="Content Placeholder 5"/>
          <p:cNvSpPr>
            <a:spLocks noGrp="1"/>
          </p:cNvSpPr>
          <p:nvPr>
            <p:ph sz="quarter" idx="4"/>
          </p:nvPr>
        </p:nvSpPr>
        <p:spPr/>
        <p:txBody>
          <a:bodyPr/>
          <a:lstStyle/>
          <a:p>
            <a:pPr marL="430213" indent="-323850">
              <a:buClr>
                <a:srgbClr val="000000"/>
              </a:buClr>
              <a:buSzPct val="45000"/>
              <a:buFont typeface="Wingdings"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dirty="0" smtClean="0">
                <a:solidFill>
                  <a:srgbClr val="000000"/>
                </a:solidFill>
              </a:rPr>
              <a:t>Neighboring measurements usually go through the same obstruction</a:t>
            </a:r>
          </a:p>
          <a:p>
            <a:pPr marL="430213" indent="-323850">
              <a:buClr>
                <a:srgbClr val="000000"/>
              </a:buClr>
              <a:buSzPct val="45000"/>
              <a:buFont typeface="Wingdings"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dirty="0" smtClean="0">
                <a:solidFill>
                  <a:srgbClr val="000000"/>
                </a:solidFill>
              </a:rPr>
              <a:t>Thus local measurements approximate free-space</a:t>
            </a:r>
          </a:p>
          <a:p>
            <a:pPr marL="430213" indent="-323850">
              <a:buClr>
                <a:srgbClr val="000000"/>
              </a:buClr>
              <a:buSzPct val="45000"/>
              <a:buFont typeface="Wingdings"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dirty="0" smtClean="0">
                <a:solidFill>
                  <a:srgbClr val="000000"/>
                </a:solidFill>
              </a:rPr>
              <a:t>In free-space, signal strength decreases as RF signal travels</a:t>
            </a:r>
          </a:p>
          <a:p>
            <a:pPr marL="430213" indent="-323850">
              <a:buClr>
                <a:srgbClr val="000000"/>
              </a:buClr>
              <a:buSzPct val="45000"/>
              <a:buNone/>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endParaRPr lang="en-US" dirty="0" smtClean="0">
              <a:solidFill>
                <a:srgbClr val="000000"/>
              </a:solidFill>
            </a:endParaRPr>
          </a:p>
          <a:p>
            <a:endParaRPr lang="en-US" dirty="0"/>
          </a:p>
        </p:txBody>
      </p:sp>
      <p:sp>
        <p:nvSpPr>
          <p:cNvPr id="7" name="Date Placeholder 6"/>
          <p:cNvSpPr>
            <a:spLocks noGrp="1"/>
          </p:cNvSpPr>
          <p:nvPr>
            <p:ph type="dt" sz="half" idx="10"/>
          </p:nvPr>
        </p:nvSpPr>
        <p:spPr/>
        <p:txBody>
          <a:bodyPr/>
          <a:lstStyle/>
          <a:p>
            <a:pPr>
              <a:defRPr/>
            </a:pPr>
            <a:fld id="{5F2ADF06-0D0E-4774-9CF9-7429A226AC7D}" type="datetime1">
              <a:rPr lang="en-US" smtClean="0"/>
              <a:pPr>
                <a:defRPr/>
              </a:pPr>
              <a:t>4/1/2009</a:t>
            </a:fld>
            <a:endParaRPr lang="en-US" dirty="0"/>
          </a:p>
        </p:txBody>
      </p:sp>
      <p:sp>
        <p:nvSpPr>
          <p:cNvPr id="8" name="Footer Placeholder 7"/>
          <p:cNvSpPr>
            <a:spLocks noGrp="1"/>
          </p:cNvSpPr>
          <p:nvPr>
            <p:ph type="ftr" sz="quarter" idx="11"/>
          </p:nvPr>
        </p:nvSpPr>
        <p:spPr/>
        <p:txBody>
          <a:bodyPr/>
          <a:lstStyle/>
          <a:p>
            <a:pPr>
              <a:defRPr/>
            </a:pPr>
            <a:r>
              <a:rPr lang="en-US" smtClean="0"/>
              <a:t>Access Point Localization</a:t>
            </a:r>
            <a:endParaRPr lang="en-US" dirty="0"/>
          </a:p>
        </p:txBody>
      </p:sp>
      <p:sp>
        <p:nvSpPr>
          <p:cNvPr id="9" name="Slide Number Placeholder 8"/>
          <p:cNvSpPr>
            <a:spLocks noGrp="1"/>
          </p:cNvSpPr>
          <p:nvPr>
            <p:ph type="sldNum" sz="quarter" idx="12"/>
          </p:nvPr>
        </p:nvSpPr>
        <p:spPr/>
        <p:txBody>
          <a:bodyPr/>
          <a:lstStyle/>
          <a:p>
            <a:pPr>
              <a:defRPr/>
            </a:pPr>
            <a:fld id="{ED921DE2-3496-4671-9619-22C5C7ACA1FD}" type="slidenum">
              <a:rPr lang="en-US" smtClean="0"/>
              <a:pPr>
                <a:defRPr/>
              </a:pPr>
              <a:t>12</a:t>
            </a:fld>
            <a:endParaRPr lang="en-US"/>
          </a:p>
        </p:txBody>
      </p:sp>
      <p:sp>
        <p:nvSpPr>
          <p:cNvPr id="17" name="TextBox 16"/>
          <p:cNvSpPr txBox="1"/>
          <p:nvPr/>
        </p:nvSpPr>
        <p:spPr>
          <a:xfrm>
            <a:off x="1156446" y="2850778"/>
            <a:ext cx="1492625" cy="523220"/>
          </a:xfrm>
          <a:prstGeom prst="rect">
            <a:avLst/>
          </a:prstGeom>
          <a:solidFill>
            <a:schemeClr val="bg1"/>
          </a:solidFill>
        </p:spPr>
        <p:txBody>
          <a:bodyPr wrap="square" rtlCol="0">
            <a:spAutoFit/>
          </a:bodyPr>
          <a:lstStyle/>
          <a:p>
            <a:pPr algn="l"/>
            <a:r>
              <a:rPr lang="en-US" sz="1400" dirty="0" smtClean="0"/>
              <a:t>Access Point</a:t>
            </a:r>
          </a:p>
          <a:p>
            <a:pPr algn="l"/>
            <a:r>
              <a:rPr lang="en-US" sz="1400" dirty="0" smtClean="0"/>
              <a:t>Measurement</a:t>
            </a:r>
          </a:p>
        </p:txBody>
      </p:sp>
      <p:grpSp>
        <p:nvGrpSpPr>
          <p:cNvPr id="691" name="Group 690"/>
          <p:cNvGrpSpPr/>
          <p:nvPr/>
        </p:nvGrpSpPr>
        <p:grpSpPr>
          <a:xfrm>
            <a:off x="1037699" y="4105469"/>
            <a:ext cx="627529" cy="655326"/>
            <a:chOff x="1914777" y="5019869"/>
            <a:chExt cx="627529" cy="655326"/>
          </a:xfrm>
        </p:grpSpPr>
        <p:sp>
          <p:nvSpPr>
            <p:cNvPr id="347" name="Rectangle 346"/>
            <p:cNvSpPr/>
            <p:nvPr/>
          </p:nvSpPr>
          <p:spPr>
            <a:xfrm>
              <a:off x="1914777" y="5065596"/>
              <a:ext cx="627529" cy="6095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0" name="Content Placeholder 688" descr="negley.png"/>
            <p:cNvPicPr>
              <a:picLocks noChangeAspect="1"/>
            </p:cNvPicPr>
            <p:nvPr/>
          </p:nvPicPr>
          <p:blipFill>
            <a:blip r:embed="rId3"/>
            <a:srcRect l="14745" t="34991" r="71053" b="48255"/>
            <a:stretch>
              <a:fillRect/>
            </a:stretch>
          </p:blipFill>
          <p:spPr>
            <a:xfrm>
              <a:off x="1922106" y="5019869"/>
              <a:ext cx="615820" cy="597159"/>
            </a:xfrm>
            <a:prstGeom prst="rect">
              <a:avLst/>
            </a:prstGeom>
          </p:spPr>
        </p:pic>
      </p:grpSp>
      <p:pic>
        <p:nvPicPr>
          <p:cNvPr id="11" name="Picture 2"/>
          <p:cNvPicPr>
            <a:picLocks noChangeAspect="1" noChangeArrowheads="1"/>
          </p:cNvPicPr>
          <p:nvPr/>
        </p:nvPicPr>
        <p:blipFill>
          <a:blip r:embed="rId4"/>
          <a:srcRect l="23032" t="13701" r="20670" b="4724"/>
          <a:stretch>
            <a:fillRect/>
          </a:stretch>
        </p:blipFill>
        <p:spPr bwMode="auto">
          <a:xfrm>
            <a:off x="3498574" y="1831249"/>
            <a:ext cx="4584113" cy="4217438"/>
          </a:xfrm>
          <a:prstGeom prst="rect">
            <a:avLst/>
          </a:prstGeom>
          <a:noFill/>
          <a:ln w="50800" algn="ctr">
            <a:noFill/>
            <a:miter lim="800000"/>
            <a:headEnd/>
            <a:tailEnd/>
          </a:ln>
        </p:spPr>
      </p:pic>
      <p:cxnSp>
        <p:nvCxnSpPr>
          <p:cNvPr id="15" name="Straight Connector 14"/>
          <p:cNvCxnSpPr/>
          <p:nvPr/>
        </p:nvCxnSpPr>
        <p:spPr>
          <a:xfrm flipV="1">
            <a:off x="1640971" y="2961861"/>
            <a:ext cx="4004456" cy="1481945"/>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74100" y="4536572"/>
            <a:ext cx="4170109" cy="1088976"/>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91"/>
                                        </p:tgtEl>
                                        <p:attrNameLst>
                                          <p:attrName>style.visibility</p:attrName>
                                        </p:attrNameLst>
                                      </p:cBhvr>
                                      <p:to>
                                        <p:strVal val="visible"/>
                                      </p:to>
                                    </p:set>
                                    <p:anim calcmode="lin" valueType="num">
                                      <p:cBhvr>
                                        <p:cTn id="7" dur="1000" fill="hold"/>
                                        <p:tgtEl>
                                          <p:spTgt spid="691"/>
                                        </p:tgtEl>
                                        <p:attrNameLst>
                                          <p:attrName>ppt_w</p:attrName>
                                        </p:attrNameLst>
                                      </p:cBhvr>
                                      <p:tavLst>
                                        <p:tav tm="0">
                                          <p:val>
                                            <p:strVal val="#ppt_w*0.70"/>
                                          </p:val>
                                        </p:tav>
                                        <p:tav tm="100000">
                                          <p:val>
                                            <p:strVal val="#ppt_w"/>
                                          </p:val>
                                        </p:tav>
                                      </p:tavLst>
                                    </p:anim>
                                    <p:anim calcmode="lin" valueType="num">
                                      <p:cBhvr>
                                        <p:cTn id="8" dur="1000" fill="hold"/>
                                        <p:tgtEl>
                                          <p:spTgt spid="691"/>
                                        </p:tgtEl>
                                        <p:attrNameLst>
                                          <p:attrName>ppt_h</p:attrName>
                                        </p:attrNameLst>
                                      </p:cBhvr>
                                      <p:tavLst>
                                        <p:tav tm="0">
                                          <p:val>
                                            <p:strVal val="#ppt_h"/>
                                          </p:val>
                                        </p:tav>
                                        <p:tav tm="100000">
                                          <p:val>
                                            <p:strVal val="#ppt_h"/>
                                          </p:val>
                                        </p:tav>
                                      </p:tavLst>
                                    </p:anim>
                                    <p:animEffect transition="in" filter="fade">
                                      <p:cBhvr>
                                        <p:cTn id="9" dur="1000"/>
                                        <p:tgtEl>
                                          <p:spTgt spid="69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5"/>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6"/>
                                        </p:tgtEl>
                                        <p:attrNameLst>
                                          <p:attrName>style.visibility</p:attrName>
                                        </p:attrNameLst>
                                      </p:cBhvr>
                                      <p:to>
                                        <p:strVal val="hidden"/>
                                      </p:to>
                                    </p:set>
                                  </p:childTnLst>
                                </p:cTn>
                              </p:par>
                              <p:par>
                                <p:cTn id="24" presetID="35" presetClass="path" presetSubtype="0" accel="50000" decel="50000" fill="hold" nodeType="withEffect">
                                  <p:stCondLst>
                                    <p:cond delay="0"/>
                                  </p:stCondLst>
                                  <p:childTnLst>
                                    <p:animMotion origin="layout" path="M 2.77778E-7 2.96296E-6 L -0.36962 0.06088 " pathEditMode="relative" rAng="0" ptsTypes="AA">
                                      <p:cBhvr>
                                        <p:cTn id="25" dur="1000" fill="hold"/>
                                        <p:tgtEl>
                                          <p:spTgt spid="11"/>
                                        </p:tgtEl>
                                        <p:attrNameLst>
                                          <p:attrName>ppt_x</p:attrName>
                                          <p:attrName>ppt_y</p:attrName>
                                        </p:attrNameLst>
                                      </p:cBhvr>
                                      <p:rCtr x="-185" y="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p:cNvGrpSpPr/>
          <p:nvPr/>
        </p:nvGrpSpPr>
        <p:grpSpPr>
          <a:xfrm>
            <a:off x="5191646" y="3253124"/>
            <a:ext cx="2811081" cy="1378552"/>
            <a:chOff x="5191646" y="3665500"/>
            <a:chExt cx="2811081" cy="1378552"/>
          </a:xfrm>
        </p:grpSpPr>
        <p:cxnSp>
          <p:nvCxnSpPr>
            <p:cNvPr id="65" name="Straight Connector 64"/>
            <p:cNvCxnSpPr/>
            <p:nvPr/>
          </p:nvCxnSpPr>
          <p:spPr>
            <a:xfrm flipH="1" flipV="1">
              <a:off x="6704344" y="3706323"/>
              <a:ext cx="1298383" cy="1337729"/>
            </a:xfrm>
            <a:prstGeom prst="line">
              <a:avLst/>
            </a:prstGeom>
            <a:ln w="82550">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flipH="1" flipV="1">
              <a:off x="5417504" y="3439642"/>
              <a:ext cx="1090523" cy="1542239"/>
            </a:xfrm>
            <a:prstGeom prst="line">
              <a:avLst/>
            </a:prstGeom>
            <a:ln w="82550">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4889233" y="3644037"/>
            <a:ext cx="1352832" cy="914400"/>
            <a:chOff x="4329404" y="3662698"/>
            <a:chExt cx="1352832" cy="914400"/>
          </a:xfrm>
        </p:grpSpPr>
        <p:sp>
          <p:nvSpPr>
            <p:cNvPr id="53" name="Rectangle 52"/>
            <p:cNvSpPr/>
            <p:nvPr/>
          </p:nvSpPr>
          <p:spPr>
            <a:xfrm>
              <a:off x="4767836" y="3662698"/>
              <a:ext cx="914400" cy="9144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rot="10800000">
              <a:off x="4329404" y="3900196"/>
              <a:ext cx="887826" cy="216512"/>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4719087" y="3195186"/>
            <a:ext cx="2031336" cy="1726437"/>
            <a:chOff x="4149068" y="3131397"/>
            <a:chExt cx="2351314" cy="1922106"/>
          </a:xfrm>
        </p:grpSpPr>
        <p:sp>
          <p:nvSpPr>
            <p:cNvPr id="55" name="Rectangle 54"/>
            <p:cNvSpPr/>
            <p:nvPr/>
          </p:nvSpPr>
          <p:spPr>
            <a:xfrm>
              <a:off x="4149068" y="3131397"/>
              <a:ext cx="2351314" cy="192210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rot="5400000" flipH="1" flipV="1">
              <a:off x="5480765" y="3537104"/>
              <a:ext cx="513354" cy="639812"/>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normAutofit fontScale="90000"/>
          </a:bodyPr>
          <a:lstStyle/>
          <a:p>
            <a:r>
              <a:rPr lang="en-US" dirty="0" smtClean="0"/>
              <a:t>Defining “neighboring measurements”</a:t>
            </a:r>
            <a:endParaRPr lang="en-US" dirty="0"/>
          </a:p>
        </p:txBody>
      </p:sp>
      <p:sp>
        <p:nvSpPr>
          <p:cNvPr id="3" name="Content Placeholder 2"/>
          <p:cNvSpPr>
            <a:spLocks noGrp="1"/>
          </p:cNvSpPr>
          <p:nvPr>
            <p:ph idx="1"/>
          </p:nvPr>
        </p:nvSpPr>
        <p:spPr>
          <a:xfrm>
            <a:off x="268942" y="3578930"/>
            <a:ext cx="3352800" cy="774409"/>
          </a:xfrm>
        </p:spPr>
        <p:txBody>
          <a:bodyPr>
            <a:normAutofit fontScale="92500" lnSpcReduction="20000"/>
          </a:bodyPr>
          <a:lstStyle/>
          <a:p>
            <a:r>
              <a:rPr lang="en-US" sz="2400" dirty="0" smtClean="0"/>
              <a:t>Arrows are sensitive to the </a:t>
            </a:r>
            <a:r>
              <a:rPr lang="en-US" sz="2400" smtClean="0"/>
              <a:t>“window </a:t>
            </a:r>
            <a:r>
              <a:rPr lang="en-US" sz="2400" dirty="0" smtClean="0"/>
              <a:t>size</a:t>
            </a:r>
            <a:r>
              <a:rPr lang="en-US" dirty="0" smtClean="0"/>
              <a:t>”. </a:t>
            </a:r>
            <a:endParaRPr lang="en-US" dirty="0"/>
          </a:p>
        </p:txBody>
      </p:sp>
      <p:sp>
        <p:nvSpPr>
          <p:cNvPr id="4" name="Date Placeholder 3"/>
          <p:cNvSpPr>
            <a:spLocks noGrp="1"/>
          </p:cNvSpPr>
          <p:nvPr>
            <p:ph type="dt" sz="half" idx="10"/>
          </p:nvPr>
        </p:nvSpPr>
        <p:spPr/>
        <p:txBody>
          <a:bodyPr/>
          <a:lstStyle/>
          <a:p>
            <a:pPr>
              <a:defRPr/>
            </a:pPr>
            <a:fld id="{FD4EE751-51B9-4F6F-AFD6-F6DEE87B4D51}" type="datetime1">
              <a:rPr lang="en-US" smtClean="0"/>
              <a:pPr>
                <a:defRPr/>
              </a:pPr>
              <a:t>4/1/2009</a:t>
            </a:fld>
            <a:endParaRPr lang="en-US" dirty="0"/>
          </a:p>
        </p:txBody>
      </p:sp>
      <p:sp>
        <p:nvSpPr>
          <p:cNvPr id="5" name="Footer Placeholder 4"/>
          <p:cNvSpPr>
            <a:spLocks noGrp="1"/>
          </p:cNvSpPr>
          <p:nvPr>
            <p:ph type="ftr" sz="quarter" idx="11"/>
          </p:nvPr>
        </p:nvSpPr>
        <p:spPr/>
        <p:txBody>
          <a:bodyPr/>
          <a:lstStyle/>
          <a:p>
            <a:pPr>
              <a:defRPr/>
            </a:pPr>
            <a:r>
              <a:rPr lang="en-US" dirty="0" smtClean="0"/>
              <a:t>Access Point Localization</a:t>
            </a:r>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13</a:t>
            </a:fld>
            <a:endParaRPr lang="en-US"/>
          </a:p>
        </p:txBody>
      </p:sp>
      <p:grpSp>
        <p:nvGrpSpPr>
          <p:cNvPr id="7" name="Group 6"/>
          <p:cNvGrpSpPr/>
          <p:nvPr/>
        </p:nvGrpSpPr>
        <p:grpSpPr>
          <a:xfrm>
            <a:off x="1210982" y="1968930"/>
            <a:ext cx="1963257" cy="1174373"/>
            <a:chOff x="3039049" y="2976273"/>
            <a:chExt cx="1963257" cy="1174373"/>
          </a:xfrm>
        </p:grpSpPr>
        <p:grpSp>
          <p:nvGrpSpPr>
            <p:cNvPr id="8" name="Group 53"/>
            <p:cNvGrpSpPr/>
            <p:nvPr/>
          </p:nvGrpSpPr>
          <p:grpSpPr>
            <a:xfrm>
              <a:off x="3404529" y="3155828"/>
              <a:ext cx="1472270" cy="716873"/>
              <a:chOff x="3146069" y="2534356"/>
              <a:chExt cx="1049649" cy="538425"/>
            </a:xfrm>
          </p:grpSpPr>
          <p:grpSp>
            <p:nvGrpSpPr>
              <p:cNvPr id="14" name="Group 210"/>
              <p:cNvGrpSpPr>
                <a:grpSpLocks/>
              </p:cNvGrpSpPr>
              <p:nvPr/>
            </p:nvGrpSpPr>
            <p:grpSpPr bwMode="auto">
              <a:xfrm>
                <a:off x="3406085" y="2563720"/>
                <a:ext cx="789633" cy="509061"/>
                <a:chOff x="6144" y="10040"/>
                <a:chExt cx="942" cy="563"/>
              </a:xfrm>
            </p:grpSpPr>
            <p:cxnSp>
              <p:nvCxnSpPr>
                <p:cNvPr id="19" name="Straight Arrow Connector 58"/>
                <p:cNvCxnSpPr>
                  <a:cxnSpLocks noChangeShapeType="1"/>
                </p:cNvCxnSpPr>
                <p:nvPr/>
              </p:nvCxnSpPr>
              <p:spPr bwMode="auto">
                <a:xfrm flipV="1">
                  <a:off x="6192" y="10040"/>
                  <a:ext cx="894" cy="184"/>
                </a:xfrm>
                <a:prstGeom prst="straightConnector1">
                  <a:avLst/>
                </a:prstGeom>
                <a:noFill/>
                <a:ln w="38100" algn="ctr">
                  <a:solidFill>
                    <a:schemeClr val="tx1"/>
                  </a:solidFill>
                  <a:round/>
                  <a:headEnd/>
                  <a:tailEnd type="arrow" w="med" len="med"/>
                </a:ln>
              </p:spPr>
            </p:cxnSp>
            <p:sp>
              <p:nvSpPr>
                <p:cNvPr id="20" name="Oval 70"/>
                <p:cNvSpPr>
                  <a:spLocks noChangeArrowheads="1"/>
                </p:cNvSpPr>
                <p:nvPr/>
              </p:nvSpPr>
              <p:spPr bwMode="auto">
                <a:xfrm>
                  <a:off x="6144" y="10176"/>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21" name="Oval 72"/>
                <p:cNvSpPr>
                  <a:spLocks noChangeArrowheads="1"/>
                </p:cNvSpPr>
                <p:nvPr/>
              </p:nvSpPr>
              <p:spPr bwMode="auto">
                <a:xfrm>
                  <a:off x="6562" y="10139"/>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22" name="Oval 73"/>
                <p:cNvSpPr>
                  <a:spLocks noChangeArrowheads="1"/>
                </p:cNvSpPr>
                <p:nvPr/>
              </p:nvSpPr>
              <p:spPr bwMode="auto">
                <a:xfrm>
                  <a:off x="6674" y="10364"/>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23" name="Oval 74"/>
                <p:cNvSpPr>
                  <a:spLocks noChangeArrowheads="1"/>
                </p:cNvSpPr>
                <p:nvPr/>
              </p:nvSpPr>
              <p:spPr bwMode="auto">
                <a:xfrm>
                  <a:off x="6352" y="10507"/>
                  <a:ext cx="96" cy="96"/>
                </a:xfrm>
                <a:prstGeom prst="ellipse">
                  <a:avLst/>
                </a:prstGeom>
                <a:solidFill>
                  <a:schemeClr val="tx1"/>
                </a:solidFill>
                <a:ln w="9525" algn="ctr">
                  <a:solidFill>
                    <a:schemeClr val="tx1"/>
                  </a:solidFill>
                  <a:round/>
                  <a:headEnd/>
                  <a:tailEnd/>
                </a:ln>
              </p:spPr>
              <p:txBody>
                <a:bodyPr/>
                <a:lstStyle/>
                <a:p>
                  <a:pPr defTabSz="3030538"/>
                  <a:endParaRPr lang="en-US" sz="3600"/>
                </a:p>
              </p:txBody>
            </p:sp>
          </p:grpSp>
          <p:sp>
            <p:nvSpPr>
              <p:cNvPr id="15" name="Oval 70"/>
              <p:cNvSpPr>
                <a:spLocks noChangeArrowheads="1"/>
              </p:cNvSpPr>
              <p:nvPr/>
            </p:nvSpPr>
            <p:spPr bwMode="auto">
              <a:xfrm>
                <a:off x="3397075" y="2875007"/>
                <a:ext cx="80471" cy="86803"/>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16" name="Oval 70"/>
              <p:cNvSpPr>
                <a:spLocks noChangeArrowheads="1"/>
              </p:cNvSpPr>
              <p:nvPr/>
            </p:nvSpPr>
            <p:spPr bwMode="auto">
              <a:xfrm>
                <a:off x="3146069" y="2767433"/>
                <a:ext cx="80471" cy="86803"/>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17" name="Oval 70"/>
              <p:cNvSpPr>
                <a:spLocks noChangeArrowheads="1"/>
              </p:cNvSpPr>
              <p:nvPr/>
            </p:nvSpPr>
            <p:spPr bwMode="auto">
              <a:xfrm>
                <a:off x="3522578" y="2534356"/>
                <a:ext cx="80471" cy="86803"/>
              </a:xfrm>
              <a:prstGeom prst="ellipse">
                <a:avLst/>
              </a:prstGeom>
              <a:solidFill>
                <a:schemeClr val="tx1"/>
              </a:solidFill>
              <a:ln w="9525" algn="ctr">
                <a:solidFill>
                  <a:schemeClr val="tx1"/>
                </a:solidFill>
                <a:round/>
                <a:headEnd/>
                <a:tailEnd/>
              </a:ln>
            </p:spPr>
            <p:txBody>
              <a:bodyPr/>
              <a:lstStyle/>
              <a:p>
                <a:pPr defTabSz="3030538"/>
                <a:endParaRPr lang="en-US" sz="3600"/>
              </a:p>
            </p:txBody>
          </p:sp>
        </p:grpSp>
        <p:sp>
          <p:nvSpPr>
            <p:cNvPr id="9" name="Rectangle 8"/>
            <p:cNvSpPr/>
            <p:nvPr/>
          </p:nvSpPr>
          <p:spPr>
            <a:xfrm>
              <a:off x="3406590" y="3065922"/>
              <a:ext cx="878541" cy="71717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612777" y="3433470"/>
              <a:ext cx="878541" cy="71717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58"/>
            <p:cNvCxnSpPr>
              <a:cxnSpLocks noChangeShapeType="1"/>
            </p:cNvCxnSpPr>
            <p:nvPr/>
          </p:nvCxnSpPr>
          <p:spPr bwMode="auto">
            <a:xfrm flipV="1">
              <a:off x="4067717" y="3424509"/>
              <a:ext cx="934589" cy="377446"/>
            </a:xfrm>
            <a:prstGeom prst="straightConnector1">
              <a:avLst/>
            </a:prstGeom>
            <a:noFill/>
            <a:ln w="38100" algn="ctr">
              <a:solidFill>
                <a:schemeClr val="tx1"/>
              </a:solidFill>
              <a:round/>
              <a:headEnd/>
              <a:tailEnd type="arrow" w="med" len="med"/>
            </a:ln>
          </p:spPr>
        </p:cxnSp>
        <p:sp>
          <p:nvSpPr>
            <p:cNvPr id="12" name="Rectangle 11"/>
            <p:cNvSpPr/>
            <p:nvPr/>
          </p:nvSpPr>
          <p:spPr>
            <a:xfrm>
              <a:off x="3039049" y="3218322"/>
              <a:ext cx="878541" cy="71717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58"/>
            <p:cNvCxnSpPr>
              <a:cxnSpLocks noChangeShapeType="1"/>
            </p:cNvCxnSpPr>
            <p:nvPr/>
          </p:nvCxnSpPr>
          <p:spPr bwMode="auto">
            <a:xfrm flipV="1">
              <a:off x="3511918" y="2976273"/>
              <a:ext cx="934576" cy="502960"/>
            </a:xfrm>
            <a:prstGeom prst="straightConnector1">
              <a:avLst/>
            </a:prstGeom>
            <a:noFill/>
            <a:ln w="38100" algn="ctr">
              <a:solidFill>
                <a:schemeClr val="tx1"/>
              </a:solidFill>
              <a:round/>
              <a:headEnd/>
              <a:tailEnd type="arrow" w="med" len="med"/>
            </a:ln>
          </p:spPr>
        </p:cxnSp>
      </p:grpSp>
      <p:grpSp>
        <p:nvGrpSpPr>
          <p:cNvPr id="31" name="Group 30"/>
          <p:cNvGrpSpPr/>
          <p:nvPr/>
        </p:nvGrpSpPr>
        <p:grpSpPr>
          <a:xfrm>
            <a:off x="1450755" y="2085872"/>
            <a:ext cx="1475349" cy="1249363"/>
            <a:chOff x="1180350" y="3434968"/>
            <a:chExt cx="1475349" cy="1249363"/>
          </a:xfrm>
        </p:grpSpPr>
        <p:grpSp>
          <p:nvGrpSpPr>
            <p:cNvPr id="24" name="Group 10"/>
            <p:cNvGrpSpPr>
              <a:grpSpLocks/>
            </p:cNvGrpSpPr>
            <p:nvPr/>
          </p:nvGrpSpPr>
          <p:grpSpPr bwMode="auto">
            <a:xfrm>
              <a:off x="1180350" y="3434968"/>
              <a:ext cx="1198563" cy="1249363"/>
              <a:chOff x="2318197" y="1906073"/>
              <a:chExt cx="2047741" cy="1931831"/>
            </a:xfrm>
          </p:grpSpPr>
          <p:sp>
            <p:nvSpPr>
              <p:cNvPr id="25" name="Rectangle 6"/>
              <p:cNvSpPr>
                <a:spLocks noChangeArrowheads="1"/>
              </p:cNvSpPr>
              <p:nvPr/>
            </p:nvSpPr>
            <p:spPr bwMode="auto">
              <a:xfrm>
                <a:off x="2318197" y="1906073"/>
                <a:ext cx="2047741" cy="1931831"/>
              </a:xfrm>
              <a:prstGeom prst="rect">
                <a:avLst/>
              </a:prstGeom>
              <a:solidFill>
                <a:schemeClr val="accent1"/>
              </a:solidFill>
              <a:ln w="50800" algn="ctr">
                <a:solidFill>
                  <a:schemeClr val="tx1"/>
                </a:solidFill>
                <a:round/>
                <a:headEnd/>
                <a:tailEnd/>
              </a:ln>
            </p:spPr>
            <p:txBody>
              <a:bodyPr wrap="none" anchor="ctr"/>
              <a:lstStyle/>
              <a:p>
                <a:endParaRPr lang="en-US"/>
              </a:p>
            </p:txBody>
          </p:sp>
          <p:sp>
            <p:nvSpPr>
              <p:cNvPr id="26" name="Rectangle 7"/>
              <p:cNvSpPr>
                <a:spLocks noChangeArrowheads="1"/>
              </p:cNvSpPr>
              <p:nvPr/>
            </p:nvSpPr>
            <p:spPr bwMode="auto">
              <a:xfrm>
                <a:off x="3296992" y="2833352"/>
                <a:ext cx="103031" cy="103031"/>
              </a:xfrm>
              <a:prstGeom prst="rect">
                <a:avLst/>
              </a:prstGeom>
              <a:solidFill>
                <a:schemeClr val="tx1"/>
              </a:solidFill>
              <a:ln w="50800" algn="ctr">
                <a:solidFill>
                  <a:schemeClr val="tx1"/>
                </a:solidFill>
                <a:round/>
                <a:headEnd/>
                <a:tailEnd/>
              </a:ln>
            </p:spPr>
            <p:txBody>
              <a:bodyPr wrap="none" anchor="ctr"/>
              <a:lstStyle/>
              <a:p>
                <a:endParaRPr lang="en-US"/>
              </a:p>
            </p:txBody>
          </p:sp>
          <p:cxnSp>
            <p:nvCxnSpPr>
              <p:cNvPr id="27" name="Straight Arrow Connector 9"/>
              <p:cNvCxnSpPr>
                <a:cxnSpLocks noChangeShapeType="1"/>
                <a:stCxn id="26" idx="3"/>
                <a:endCxn id="25" idx="3"/>
              </p:cNvCxnSpPr>
              <p:nvPr/>
            </p:nvCxnSpPr>
            <p:spPr bwMode="auto">
              <a:xfrm flipV="1">
                <a:off x="3400023" y="2871989"/>
                <a:ext cx="965915" cy="12879"/>
              </a:xfrm>
              <a:prstGeom prst="straightConnector1">
                <a:avLst/>
              </a:prstGeom>
              <a:noFill/>
              <a:ln w="50800" algn="ctr">
                <a:solidFill>
                  <a:schemeClr val="tx1"/>
                </a:solidFill>
                <a:round/>
                <a:headEnd type="arrow" w="med" len="med"/>
                <a:tailEnd type="arrow" w="med" len="med"/>
              </a:ln>
            </p:spPr>
          </p:cxnSp>
        </p:grpSp>
        <p:sp>
          <p:nvSpPr>
            <p:cNvPr id="30" name="Content Placeholder 2"/>
            <p:cNvSpPr txBox="1">
              <a:spLocks/>
            </p:cNvSpPr>
            <p:nvPr/>
          </p:nvSpPr>
          <p:spPr>
            <a:xfrm>
              <a:off x="1217424" y="4206027"/>
              <a:ext cx="1438275" cy="43815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Window size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grpSp>
      <p:grpSp>
        <p:nvGrpSpPr>
          <p:cNvPr id="72" name="Group 71"/>
          <p:cNvGrpSpPr/>
          <p:nvPr/>
        </p:nvGrpSpPr>
        <p:grpSpPr>
          <a:xfrm>
            <a:off x="3715130" y="2072859"/>
            <a:ext cx="4683967" cy="3844213"/>
            <a:chOff x="-1903446" y="2631233"/>
            <a:chExt cx="4683967" cy="3844213"/>
          </a:xfrm>
        </p:grpSpPr>
        <p:sp>
          <p:nvSpPr>
            <p:cNvPr id="59" name="Rectangle 58"/>
            <p:cNvSpPr/>
            <p:nvPr/>
          </p:nvSpPr>
          <p:spPr>
            <a:xfrm>
              <a:off x="-1903446" y="2631233"/>
              <a:ext cx="4683967" cy="3844213"/>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p:cNvCxnSpPr/>
            <p:nvPr/>
          </p:nvCxnSpPr>
          <p:spPr>
            <a:xfrm flipV="1">
              <a:off x="197810" y="4254760"/>
              <a:ext cx="1463037" cy="423587"/>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794423" y="2575993"/>
            <a:ext cx="5139905" cy="3210707"/>
            <a:chOff x="3197271" y="2575993"/>
            <a:chExt cx="5139905" cy="3210707"/>
          </a:xfrm>
        </p:grpSpPr>
        <p:cxnSp>
          <p:nvCxnSpPr>
            <p:cNvPr id="33" name="Straight Arrow Connector 32"/>
            <p:cNvCxnSpPr/>
            <p:nvPr/>
          </p:nvCxnSpPr>
          <p:spPr>
            <a:xfrm>
              <a:off x="4087906" y="5235388"/>
              <a:ext cx="363967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V="1">
              <a:off x="3030071" y="4177553"/>
              <a:ext cx="2393576" cy="268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42211" y="5325035"/>
              <a:ext cx="2294965" cy="461665"/>
            </a:xfrm>
            <a:prstGeom prst="rect">
              <a:avLst/>
            </a:prstGeom>
            <a:noFill/>
          </p:spPr>
          <p:txBody>
            <a:bodyPr wrap="square" rtlCol="0">
              <a:spAutoFit/>
            </a:bodyPr>
            <a:lstStyle/>
            <a:p>
              <a:r>
                <a:rPr lang="en-US" dirty="0" smtClean="0"/>
                <a:t>x</a:t>
              </a:r>
              <a:endParaRPr lang="en-US" dirty="0"/>
            </a:p>
          </p:txBody>
        </p:sp>
        <p:sp>
          <p:nvSpPr>
            <p:cNvPr id="38" name="TextBox 37"/>
            <p:cNvSpPr txBox="1"/>
            <p:nvPr/>
          </p:nvSpPr>
          <p:spPr>
            <a:xfrm rot="16200000">
              <a:off x="2779052" y="2994212"/>
              <a:ext cx="1667435" cy="830997"/>
            </a:xfrm>
            <a:prstGeom prst="rect">
              <a:avLst/>
            </a:prstGeom>
            <a:noFill/>
          </p:spPr>
          <p:txBody>
            <a:bodyPr wrap="square" rtlCol="0">
              <a:spAutoFit/>
            </a:bodyPr>
            <a:lstStyle/>
            <a:p>
              <a:r>
                <a:rPr lang="en-US" dirty="0" smtClean="0"/>
                <a:t>Signal Strength </a:t>
              </a:r>
              <a:endParaRPr lang="en-US" dirty="0"/>
            </a:p>
          </p:txBody>
        </p:sp>
        <p:sp>
          <p:nvSpPr>
            <p:cNvPr id="40" name="Oval 70"/>
            <p:cNvSpPr>
              <a:spLocks noChangeArrowheads="1"/>
            </p:cNvSpPr>
            <p:nvPr/>
          </p:nvSpPr>
          <p:spPr bwMode="auto">
            <a:xfrm>
              <a:off x="4847765" y="3959182"/>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41" name="Oval 70"/>
            <p:cNvSpPr>
              <a:spLocks noChangeArrowheads="1"/>
            </p:cNvSpPr>
            <p:nvPr/>
          </p:nvSpPr>
          <p:spPr bwMode="auto">
            <a:xfrm>
              <a:off x="5552675" y="3976934"/>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42" name="Oval 70"/>
            <p:cNvSpPr>
              <a:spLocks noChangeArrowheads="1"/>
            </p:cNvSpPr>
            <p:nvPr/>
          </p:nvSpPr>
          <p:spPr bwMode="auto">
            <a:xfrm>
              <a:off x="4516082" y="4290872"/>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43" name="Oval 70"/>
            <p:cNvSpPr>
              <a:spLocks noChangeArrowheads="1"/>
            </p:cNvSpPr>
            <p:nvPr/>
          </p:nvSpPr>
          <p:spPr bwMode="auto">
            <a:xfrm>
              <a:off x="5371189" y="4219156"/>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44" name="Oval 70"/>
            <p:cNvSpPr>
              <a:spLocks noChangeArrowheads="1"/>
            </p:cNvSpPr>
            <p:nvPr/>
          </p:nvSpPr>
          <p:spPr bwMode="auto">
            <a:xfrm>
              <a:off x="5611947" y="3555051"/>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45" name="Oval 70"/>
            <p:cNvSpPr>
              <a:spLocks noChangeArrowheads="1"/>
            </p:cNvSpPr>
            <p:nvPr/>
          </p:nvSpPr>
          <p:spPr bwMode="auto">
            <a:xfrm>
              <a:off x="5142133" y="4060723"/>
              <a:ext cx="112871" cy="115572"/>
            </a:xfrm>
            <a:prstGeom prst="ellipse">
              <a:avLst/>
            </a:prstGeom>
            <a:solidFill>
              <a:srgbClr val="C00000"/>
            </a:solidFill>
            <a:ln w="9525" algn="ctr">
              <a:solidFill>
                <a:srgbClr val="FF0000"/>
              </a:solidFill>
              <a:round/>
              <a:headEnd/>
              <a:tailEnd/>
            </a:ln>
          </p:spPr>
          <p:txBody>
            <a:bodyPr/>
            <a:lstStyle/>
            <a:p>
              <a:pPr defTabSz="3030538"/>
              <a:endParaRPr lang="en-US" sz="3600"/>
            </a:p>
          </p:txBody>
        </p:sp>
        <p:sp>
          <p:nvSpPr>
            <p:cNvPr id="46" name="Oval 70"/>
            <p:cNvSpPr>
              <a:spLocks noChangeArrowheads="1"/>
            </p:cNvSpPr>
            <p:nvPr/>
          </p:nvSpPr>
          <p:spPr bwMode="auto">
            <a:xfrm>
              <a:off x="6098226" y="3101702"/>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47" name="Oval 70"/>
            <p:cNvSpPr>
              <a:spLocks noChangeArrowheads="1"/>
            </p:cNvSpPr>
            <p:nvPr/>
          </p:nvSpPr>
          <p:spPr bwMode="auto">
            <a:xfrm>
              <a:off x="6613775" y="4188793"/>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48" name="Oval 70"/>
            <p:cNvSpPr>
              <a:spLocks noChangeArrowheads="1"/>
            </p:cNvSpPr>
            <p:nvPr/>
          </p:nvSpPr>
          <p:spPr bwMode="auto">
            <a:xfrm>
              <a:off x="6742206" y="3878505"/>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49" name="Oval 70"/>
            <p:cNvSpPr>
              <a:spLocks noChangeArrowheads="1"/>
            </p:cNvSpPr>
            <p:nvPr/>
          </p:nvSpPr>
          <p:spPr bwMode="auto">
            <a:xfrm>
              <a:off x="7194091" y="4111582"/>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50" name="Oval 70"/>
            <p:cNvSpPr>
              <a:spLocks noChangeArrowheads="1"/>
            </p:cNvSpPr>
            <p:nvPr/>
          </p:nvSpPr>
          <p:spPr bwMode="auto">
            <a:xfrm>
              <a:off x="4608284" y="3999616"/>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56" name="Oval 70"/>
            <p:cNvSpPr>
              <a:spLocks noChangeArrowheads="1"/>
            </p:cNvSpPr>
            <p:nvPr/>
          </p:nvSpPr>
          <p:spPr bwMode="auto">
            <a:xfrm>
              <a:off x="6411255" y="3564751"/>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57" name="Oval 70"/>
            <p:cNvSpPr>
              <a:spLocks noChangeArrowheads="1"/>
            </p:cNvSpPr>
            <p:nvPr/>
          </p:nvSpPr>
          <p:spPr bwMode="auto">
            <a:xfrm>
              <a:off x="5833867" y="3385458"/>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58" name="Oval 70"/>
            <p:cNvSpPr>
              <a:spLocks noChangeArrowheads="1"/>
            </p:cNvSpPr>
            <p:nvPr/>
          </p:nvSpPr>
          <p:spPr bwMode="auto">
            <a:xfrm>
              <a:off x="6283740" y="3362592"/>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sp>
          <p:nvSpPr>
            <p:cNvPr id="70" name="Oval 70"/>
            <p:cNvSpPr>
              <a:spLocks noChangeArrowheads="1"/>
            </p:cNvSpPr>
            <p:nvPr/>
          </p:nvSpPr>
          <p:spPr bwMode="auto">
            <a:xfrm>
              <a:off x="7346491" y="4394609"/>
              <a:ext cx="112871" cy="115572"/>
            </a:xfrm>
            <a:prstGeom prst="ellipse">
              <a:avLst/>
            </a:prstGeom>
            <a:solidFill>
              <a:schemeClr val="tx1"/>
            </a:solidFill>
            <a:ln w="9525" algn="ctr">
              <a:solidFill>
                <a:schemeClr val="tx1"/>
              </a:solidFill>
              <a:round/>
              <a:headEnd/>
              <a:tailEnd/>
            </a:ln>
          </p:spPr>
          <p:txBody>
            <a:bodyPr/>
            <a:lstStyle/>
            <a:p>
              <a:pPr defTabSz="3030538"/>
              <a:endParaRPr lang="en-US" sz="3600"/>
            </a:p>
          </p:txBody>
        </p:sp>
      </p:grpSp>
      <p:sp>
        <p:nvSpPr>
          <p:cNvPr id="75" name="Content Placeholder 2"/>
          <p:cNvSpPr txBox="1">
            <a:spLocks/>
          </p:cNvSpPr>
          <p:nvPr/>
        </p:nvSpPr>
        <p:spPr>
          <a:xfrm>
            <a:off x="259976" y="4393095"/>
            <a:ext cx="3695797" cy="194807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mn-lt"/>
              </a:rPr>
              <a:t>Balance between averaging and “local free-space” assumption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mn-lt"/>
              </a:rPr>
              <a:t>The optimal value</a:t>
            </a:r>
            <a:r>
              <a:rPr kumimoji="0" lang="en-US" b="0" i="0" u="none" strike="noStrike" kern="1200" cap="none" spc="0" normalizeH="0" noProof="0" dirty="0" smtClean="0">
                <a:ln>
                  <a:noFill/>
                </a:ln>
                <a:solidFill>
                  <a:schemeClr val="tx1"/>
                </a:solidFill>
                <a:effectLst/>
                <a:uLnTx/>
                <a:uFillTx/>
                <a:latin typeface="+mn-lt"/>
                <a:ea typeface="+mn-ea"/>
                <a:cs typeface="+mn-cs"/>
              </a:rPr>
              <a:t> depends on the environment </a:t>
            </a:r>
            <a:r>
              <a:rPr kumimoji="0" lang="en-US" b="0" i="0" u="none" strike="noStrike" kern="1200" cap="none" spc="0" normalizeH="0" noProof="0" dirty="0" smtClean="0">
                <a:ln>
                  <a:noFill/>
                </a:ln>
                <a:solidFill>
                  <a:schemeClr val="tx1"/>
                </a:solidFill>
                <a:effectLst/>
                <a:uLnTx/>
                <a:uFillTx/>
                <a:latin typeface="+mn-lt"/>
                <a:ea typeface="+mn-ea"/>
                <a:cs typeface="+mn-cs"/>
                <a:sym typeface="Wingdings" pitchFamily="2" charset="2"/>
              </a:rPr>
              <a:t>No one-size-fits-all value</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8" name="Straight Connector 67"/>
          <p:cNvCxnSpPr>
            <a:stCxn id="46" idx="0"/>
          </p:cNvCxnSpPr>
          <p:nvPr/>
        </p:nvCxnSpPr>
        <p:spPr>
          <a:xfrm rot="16200000" flipH="1">
            <a:off x="5661863" y="4191653"/>
            <a:ext cx="2187474" cy="7573"/>
          </a:xfrm>
          <a:prstGeom prst="line">
            <a:avLst/>
          </a:prstGeom>
          <a:ln w="2222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400800" y="5378824"/>
            <a:ext cx="770965" cy="461665"/>
          </a:xfrm>
          <a:prstGeom prst="rect">
            <a:avLst/>
          </a:prstGeom>
          <a:noFill/>
        </p:spPr>
        <p:txBody>
          <a:bodyPr wrap="square" rtlCol="0">
            <a:spAutoFit/>
          </a:bodyPr>
          <a:lstStyle/>
          <a:p>
            <a:r>
              <a:rPr lang="en-US" dirty="0" smtClean="0"/>
              <a:t>AP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T-sqhill-wnd0.jpg"/>
          <p:cNvPicPr>
            <a:picLocks noChangeAspect="1"/>
          </p:cNvPicPr>
          <p:nvPr/>
        </p:nvPicPr>
        <p:blipFill>
          <a:blip r:embed="rId3"/>
          <a:stretch>
            <a:fillRect/>
          </a:stretch>
        </p:blipFill>
        <p:spPr>
          <a:xfrm>
            <a:off x="-16625" y="1673294"/>
            <a:ext cx="5074024" cy="5066605"/>
          </a:xfrm>
          <a:prstGeom prst="rect">
            <a:avLst/>
          </a:prstGeom>
        </p:spPr>
      </p:pic>
      <p:sp>
        <p:nvSpPr>
          <p:cNvPr id="11268" name="Title 1"/>
          <p:cNvSpPr>
            <a:spLocks noGrp="1"/>
          </p:cNvSpPr>
          <p:nvPr>
            <p:ph type="title"/>
          </p:nvPr>
        </p:nvSpPr>
        <p:spPr>
          <a:xfrm>
            <a:off x="600635" y="0"/>
            <a:ext cx="8229600" cy="1143000"/>
          </a:xfrm>
        </p:spPr>
        <p:txBody>
          <a:bodyPr/>
          <a:lstStyle/>
          <a:p>
            <a:r>
              <a:rPr lang="en-US" dirty="0" smtClean="0"/>
              <a:t>Adaptive window sizing</a:t>
            </a:r>
          </a:p>
        </p:txBody>
      </p:sp>
      <p:sp>
        <p:nvSpPr>
          <p:cNvPr id="11269" name="Date Placeholder 3"/>
          <p:cNvSpPr>
            <a:spLocks noGrp="1"/>
          </p:cNvSpPr>
          <p:nvPr>
            <p:ph type="dt" sz="half" idx="10"/>
          </p:nvPr>
        </p:nvSpPr>
        <p:spPr>
          <a:noFill/>
        </p:spPr>
        <p:txBody>
          <a:bodyPr/>
          <a:lstStyle/>
          <a:p>
            <a:fld id="{A2C1B692-F3E9-4C10-B358-B2B65EF452CD}" type="datetime1">
              <a:rPr lang="en-US" smtClean="0"/>
              <a:pPr/>
              <a:t>4/1/2009</a:t>
            </a:fld>
            <a:endParaRPr lang="en-US" dirty="0" smtClean="0"/>
          </a:p>
        </p:txBody>
      </p:sp>
      <p:sp>
        <p:nvSpPr>
          <p:cNvPr id="11270" name="Footer Placeholder 4"/>
          <p:cNvSpPr>
            <a:spLocks noGrp="1"/>
          </p:cNvSpPr>
          <p:nvPr>
            <p:ph type="ftr" sz="quarter" idx="11"/>
          </p:nvPr>
        </p:nvSpPr>
        <p:spPr>
          <a:noFill/>
        </p:spPr>
        <p:txBody>
          <a:bodyPr/>
          <a:lstStyle/>
          <a:p>
            <a:r>
              <a:rPr lang="en-US" dirty="0" smtClean="0"/>
              <a:t>Access Point Localization</a:t>
            </a:r>
          </a:p>
        </p:txBody>
      </p:sp>
      <p:sp>
        <p:nvSpPr>
          <p:cNvPr id="11271" name="Slide Number Placeholder 5"/>
          <p:cNvSpPr>
            <a:spLocks noGrp="1"/>
          </p:cNvSpPr>
          <p:nvPr>
            <p:ph type="sldNum" sz="quarter" idx="12"/>
          </p:nvPr>
        </p:nvSpPr>
        <p:spPr>
          <a:noFill/>
        </p:spPr>
        <p:txBody>
          <a:bodyPr/>
          <a:lstStyle/>
          <a:p>
            <a:fld id="{E474281F-6633-47C4-B86A-D2521A7699D4}" type="slidenum">
              <a:rPr lang="en-US" smtClean="0"/>
              <a:pPr/>
              <a:t>14</a:t>
            </a:fld>
            <a:endParaRPr lang="en-US" smtClean="0"/>
          </a:p>
        </p:txBody>
      </p:sp>
      <p:sp>
        <p:nvSpPr>
          <p:cNvPr id="11274" name="TextBox 14"/>
          <p:cNvSpPr txBox="1">
            <a:spLocks noChangeArrowheads="1"/>
          </p:cNvSpPr>
          <p:nvPr/>
        </p:nvSpPr>
        <p:spPr bwMode="auto">
          <a:xfrm>
            <a:off x="2774671" y="1116106"/>
            <a:ext cx="6638270" cy="1323439"/>
          </a:xfrm>
          <a:prstGeom prst="rect">
            <a:avLst/>
          </a:prstGeom>
          <a:noFill/>
          <a:ln w="9525">
            <a:noFill/>
            <a:miter lim="800000"/>
            <a:headEnd/>
            <a:tailEnd/>
          </a:ln>
        </p:spPr>
        <p:txBody>
          <a:bodyPr wrap="square">
            <a:spAutoFit/>
          </a:bodyPr>
          <a:lstStyle/>
          <a:p>
            <a:pPr algn="l">
              <a:buFont typeface="Arial" pitchFamily="34" charset="0"/>
              <a:buChar char="•"/>
              <a:defRPr/>
            </a:pPr>
            <a:r>
              <a:rPr lang="en-US" sz="2000" dirty="0">
                <a:solidFill>
                  <a:schemeClr val="accent4">
                    <a:lumMod val="75000"/>
                  </a:schemeClr>
                </a:solidFill>
              </a:rPr>
              <a:t>Start from </a:t>
            </a:r>
            <a:r>
              <a:rPr lang="en-US" sz="2000" dirty="0" smtClean="0">
                <a:solidFill>
                  <a:schemeClr val="accent4">
                    <a:lumMod val="75000"/>
                  </a:schemeClr>
                </a:solidFill>
              </a:rPr>
              <a:t>1m </a:t>
            </a:r>
          </a:p>
          <a:p>
            <a:pPr algn="l">
              <a:buFont typeface="Arial" pitchFamily="34" charset="0"/>
              <a:buChar char="•"/>
              <a:defRPr/>
            </a:pPr>
            <a:r>
              <a:rPr lang="en-US" sz="2000" dirty="0" smtClean="0">
                <a:solidFill>
                  <a:schemeClr val="accent4">
                    <a:lumMod val="75000"/>
                  </a:schemeClr>
                </a:solidFill>
              </a:rPr>
              <a:t>Estimate the location of the AP</a:t>
            </a:r>
          </a:p>
          <a:p>
            <a:pPr algn="l">
              <a:buFont typeface="Arial" pitchFamily="34" charset="0"/>
              <a:buChar char="•"/>
              <a:defRPr/>
            </a:pPr>
            <a:r>
              <a:rPr lang="en-US" sz="2000" dirty="0" smtClean="0">
                <a:solidFill>
                  <a:schemeClr val="accent4">
                    <a:lumMod val="75000"/>
                  </a:schemeClr>
                </a:solidFill>
              </a:rPr>
              <a:t>Increase the window size</a:t>
            </a:r>
            <a:endParaRPr lang="en-US" sz="2000" dirty="0">
              <a:solidFill>
                <a:schemeClr val="accent4">
                  <a:lumMod val="75000"/>
                </a:schemeClr>
              </a:solidFill>
            </a:endParaRPr>
          </a:p>
          <a:p>
            <a:pPr algn="l">
              <a:buFont typeface="Arial" pitchFamily="34" charset="0"/>
              <a:buChar char="•"/>
              <a:defRPr/>
            </a:pPr>
            <a:r>
              <a:rPr lang="en-US" sz="2000" dirty="0" smtClean="0">
                <a:solidFill>
                  <a:schemeClr val="accent4">
                    <a:lumMod val="75000"/>
                  </a:schemeClr>
                </a:solidFill>
              </a:rPr>
              <a:t>Repeat </a:t>
            </a:r>
            <a:r>
              <a:rPr lang="en-US" sz="2000" dirty="0">
                <a:solidFill>
                  <a:schemeClr val="accent4">
                    <a:lumMod val="75000"/>
                  </a:schemeClr>
                </a:solidFill>
              </a:rPr>
              <a:t>until 5 estimates </a:t>
            </a:r>
            <a:r>
              <a:rPr lang="en-US" sz="2000" dirty="0" smtClean="0">
                <a:solidFill>
                  <a:schemeClr val="accent4">
                    <a:lumMod val="75000"/>
                  </a:schemeClr>
                </a:solidFill>
              </a:rPr>
              <a:t>converge in a 5m area </a:t>
            </a:r>
            <a:endParaRPr lang="en-US" sz="2000" dirty="0">
              <a:solidFill>
                <a:schemeClr val="accent4">
                  <a:lumMod val="75000"/>
                </a:schemeClr>
              </a:solidFill>
            </a:endParaRPr>
          </a:p>
        </p:txBody>
      </p:sp>
      <p:grpSp>
        <p:nvGrpSpPr>
          <p:cNvPr id="11267" name="Group 10"/>
          <p:cNvGrpSpPr>
            <a:grpSpLocks/>
          </p:cNvGrpSpPr>
          <p:nvPr/>
        </p:nvGrpSpPr>
        <p:grpSpPr bwMode="auto">
          <a:xfrm>
            <a:off x="929345" y="1140005"/>
            <a:ext cx="1198563" cy="1249363"/>
            <a:chOff x="2318197" y="1906073"/>
            <a:chExt cx="2047741" cy="1931831"/>
          </a:xfrm>
        </p:grpSpPr>
        <p:sp>
          <p:nvSpPr>
            <p:cNvPr id="11278" name="Rectangle 6"/>
            <p:cNvSpPr>
              <a:spLocks noChangeArrowheads="1"/>
            </p:cNvSpPr>
            <p:nvPr/>
          </p:nvSpPr>
          <p:spPr bwMode="auto">
            <a:xfrm>
              <a:off x="2318197" y="1906073"/>
              <a:ext cx="2047741" cy="1931831"/>
            </a:xfrm>
            <a:prstGeom prst="rect">
              <a:avLst/>
            </a:prstGeom>
            <a:solidFill>
              <a:schemeClr val="accent1"/>
            </a:solidFill>
            <a:ln w="50800" algn="ctr">
              <a:solidFill>
                <a:schemeClr val="tx1"/>
              </a:solidFill>
              <a:round/>
              <a:headEnd/>
              <a:tailEnd/>
            </a:ln>
          </p:spPr>
          <p:txBody>
            <a:bodyPr wrap="none" anchor="ctr"/>
            <a:lstStyle/>
            <a:p>
              <a:endParaRPr lang="en-US"/>
            </a:p>
          </p:txBody>
        </p:sp>
        <p:sp>
          <p:nvSpPr>
            <p:cNvPr id="11279" name="Rectangle 7"/>
            <p:cNvSpPr>
              <a:spLocks noChangeArrowheads="1"/>
            </p:cNvSpPr>
            <p:nvPr/>
          </p:nvSpPr>
          <p:spPr bwMode="auto">
            <a:xfrm>
              <a:off x="3296992" y="2833352"/>
              <a:ext cx="103031" cy="103031"/>
            </a:xfrm>
            <a:prstGeom prst="rect">
              <a:avLst/>
            </a:prstGeom>
            <a:solidFill>
              <a:schemeClr val="tx1"/>
            </a:solidFill>
            <a:ln w="50800" algn="ctr">
              <a:solidFill>
                <a:schemeClr val="tx1"/>
              </a:solidFill>
              <a:round/>
              <a:headEnd/>
              <a:tailEnd/>
            </a:ln>
          </p:spPr>
          <p:txBody>
            <a:bodyPr wrap="none" anchor="ctr"/>
            <a:lstStyle/>
            <a:p>
              <a:endParaRPr lang="en-US"/>
            </a:p>
          </p:txBody>
        </p:sp>
        <p:cxnSp>
          <p:nvCxnSpPr>
            <p:cNvPr id="11280" name="Straight Arrow Connector 9"/>
            <p:cNvCxnSpPr>
              <a:cxnSpLocks noChangeShapeType="1"/>
              <a:stCxn id="11279" idx="3"/>
              <a:endCxn id="11278" idx="3"/>
            </p:cNvCxnSpPr>
            <p:nvPr/>
          </p:nvCxnSpPr>
          <p:spPr bwMode="auto">
            <a:xfrm flipV="1">
              <a:off x="3400023" y="2871989"/>
              <a:ext cx="965915" cy="12879"/>
            </a:xfrm>
            <a:prstGeom prst="straightConnector1">
              <a:avLst/>
            </a:prstGeom>
            <a:noFill/>
            <a:ln w="50800" algn="ctr">
              <a:solidFill>
                <a:schemeClr val="tx1"/>
              </a:solidFill>
              <a:round/>
              <a:headEnd type="arrow" w="med" len="med"/>
              <a:tailEnd type="arrow" w="med" len="med"/>
            </a:ln>
          </p:spPr>
        </p:cxnSp>
      </p:grpSp>
      <p:sp>
        <p:nvSpPr>
          <p:cNvPr id="11273" name="Content Placeholder 2"/>
          <p:cNvSpPr>
            <a:spLocks noGrp="1"/>
          </p:cNvSpPr>
          <p:nvPr>
            <p:ph idx="1"/>
          </p:nvPr>
        </p:nvSpPr>
        <p:spPr>
          <a:xfrm>
            <a:off x="1289141" y="1355252"/>
            <a:ext cx="1438275" cy="438150"/>
          </a:xfrm>
        </p:spPr>
        <p:txBody>
          <a:bodyPr>
            <a:normAutofit fontScale="55000" lnSpcReduction="20000"/>
          </a:bodyPr>
          <a:lstStyle/>
          <a:p>
            <a:pPr>
              <a:buNone/>
            </a:pPr>
            <a:r>
              <a:rPr lang="en-US" dirty="0" smtClean="0"/>
              <a:t>Window size </a:t>
            </a:r>
          </a:p>
          <a:p>
            <a:pPr>
              <a:buFontTx/>
              <a:buChar char="•"/>
            </a:pPr>
            <a:endParaRPr lang="en-US" dirty="0" smtClean="0"/>
          </a:p>
        </p:txBody>
      </p:sp>
      <p:sp>
        <p:nvSpPr>
          <p:cNvPr id="31" name="Isosceles Triangle 30"/>
          <p:cNvSpPr/>
          <p:nvPr/>
        </p:nvSpPr>
        <p:spPr>
          <a:xfrm>
            <a:off x="1183341" y="4930588"/>
            <a:ext cx="197224" cy="179294"/>
          </a:xfrm>
          <a:prstGeom prst="triangle">
            <a:avLst/>
          </a:prstGeom>
          <a:solidFill>
            <a:schemeClr val="bg1"/>
          </a:solid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1568818" y="4078964"/>
            <a:ext cx="197224" cy="179294"/>
          </a:xfrm>
          <a:prstGeom prst="triangle">
            <a:avLst/>
          </a:prstGeom>
          <a:solidFill>
            <a:schemeClr val="bg1"/>
          </a:solid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a:stCxn id="31" idx="0"/>
            <a:endCxn id="32" idx="2"/>
          </p:cNvCxnSpPr>
          <p:nvPr/>
        </p:nvCxnSpPr>
        <p:spPr>
          <a:xfrm rot="5400000" flipH="1" flipV="1">
            <a:off x="1089220" y="4450991"/>
            <a:ext cx="672330" cy="286865"/>
          </a:xfrm>
          <a:prstGeom prst="line">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622605" y="4159648"/>
            <a:ext cx="313766" cy="367545"/>
            <a:chOff x="1622605" y="4159648"/>
            <a:chExt cx="313766" cy="367545"/>
          </a:xfrm>
        </p:grpSpPr>
        <p:sp>
          <p:nvSpPr>
            <p:cNvPr id="33" name="Isosceles Triangle 32"/>
            <p:cNvSpPr/>
            <p:nvPr/>
          </p:nvSpPr>
          <p:spPr>
            <a:xfrm>
              <a:off x="1739147" y="4159648"/>
              <a:ext cx="197224" cy="179294"/>
            </a:xfrm>
            <a:prstGeom prst="triangle">
              <a:avLst/>
            </a:prstGeom>
            <a:solidFill>
              <a:schemeClr val="bg1"/>
            </a:solid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2" idx="5"/>
              <a:endCxn id="33" idx="5"/>
            </p:cNvCxnSpPr>
            <p:nvPr/>
          </p:nvCxnSpPr>
          <p:spPr>
            <a:xfrm>
              <a:off x="1716736" y="4168611"/>
              <a:ext cx="170329" cy="8068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Isosceles Triangle 37"/>
            <p:cNvSpPr/>
            <p:nvPr/>
          </p:nvSpPr>
          <p:spPr>
            <a:xfrm>
              <a:off x="1622605" y="4347899"/>
              <a:ext cx="197224" cy="179294"/>
            </a:xfrm>
            <a:prstGeom prst="triangle">
              <a:avLst/>
            </a:prstGeom>
            <a:solidFill>
              <a:schemeClr val="bg1"/>
            </a:solid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stCxn id="33" idx="3"/>
              <a:endCxn id="38" idx="5"/>
            </p:cNvCxnSpPr>
            <p:nvPr/>
          </p:nvCxnSpPr>
          <p:spPr>
            <a:xfrm rot="5400000">
              <a:off x="1754839" y="4354626"/>
              <a:ext cx="98604" cy="6723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1" name="Isosceles Triangle 40"/>
          <p:cNvSpPr/>
          <p:nvPr/>
        </p:nvSpPr>
        <p:spPr>
          <a:xfrm>
            <a:off x="2079798" y="4267222"/>
            <a:ext cx="197224" cy="179294"/>
          </a:xfrm>
          <a:prstGeom prst="triangle">
            <a:avLst/>
          </a:prstGeom>
          <a:solidFill>
            <a:schemeClr val="bg1"/>
          </a:solid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stCxn id="38" idx="4"/>
            <a:endCxn id="41" idx="1"/>
          </p:cNvCxnSpPr>
          <p:nvPr/>
        </p:nvCxnSpPr>
        <p:spPr>
          <a:xfrm rot="5400000" flipH="1" flipV="1">
            <a:off x="1889304" y="4287393"/>
            <a:ext cx="170324" cy="30927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2178410" y="4356881"/>
            <a:ext cx="430302" cy="304790"/>
            <a:chOff x="2178410" y="4356881"/>
            <a:chExt cx="430302" cy="304790"/>
          </a:xfrm>
        </p:grpSpPr>
        <p:sp>
          <p:nvSpPr>
            <p:cNvPr id="46" name="Isosceles Triangle 45"/>
            <p:cNvSpPr/>
            <p:nvPr/>
          </p:nvSpPr>
          <p:spPr>
            <a:xfrm>
              <a:off x="2354925" y="4356881"/>
              <a:ext cx="197224" cy="179294"/>
            </a:xfrm>
            <a:prstGeom prst="triangle">
              <a:avLst/>
            </a:prstGeom>
            <a:solidFill>
              <a:schemeClr val="bg1"/>
            </a:solid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2178410" y="4419622"/>
              <a:ext cx="430302" cy="242049"/>
              <a:chOff x="2178410" y="4419622"/>
              <a:chExt cx="430302" cy="242049"/>
            </a:xfrm>
          </p:grpSpPr>
          <p:sp>
            <p:nvSpPr>
              <p:cNvPr id="42" name="Isosceles Triangle 41"/>
              <p:cNvSpPr/>
              <p:nvPr/>
            </p:nvSpPr>
            <p:spPr>
              <a:xfrm>
                <a:off x="2411488" y="4419622"/>
                <a:ext cx="197224" cy="179294"/>
              </a:xfrm>
              <a:prstGeom prst="triangle">
                <a:avLst/>
              </a:prstGeom>
              <a:solidFill>
                <a:schemeClr val="bg1"/>
              </a:solid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a:off x="2384598" y="4482377"/>
                <a:ext cx="197224" cy="179294"/>
              </a:xfrm>
              <a:prstGeom prst="triangle">
                <a:avLst/>
              </a:prstGeom>
              <a:solidFill>
                <a:schemeClr val="bg1"/>
              </a:solid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303921" y="4455487"/>
                <a:ext cx="197224" cy="179294"/>
              </a:xfrm>
              <a:prstGeom prst="triangle">
                <a:avLst/>
              </a:prstGeom>
              <a:solidFill>
                <a:schemeClr val="bg1"/>
              </a:solid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41" idx="3"/>
              </p:cNvCxnSpPr>
              <p:nvPr/>
            </p:nvCxnSpPr>
            <p:spPr>
              <a:xfrm rot="16200000" flipH="1">
                <a:off x="2225474" y="4399452"/>
                <a:ext cx="152400" cy="24652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69" name="Group 68"/>
          <p:cNvGrpSpPr/>
          <p:nvPr/>
        </p:nvGrpSpPr>
        <p:grpSpPr>
          <a:xfrm>
            <a:off x="4477029" y="2617695"/>
            <a:ext cx="4666971" cy="3777113"/>
            <a:chOff x="4477029" y="2617695"/>
            <a:chExt cx="4666971" cy="3777113"/>
          </a:xfrm>
        </p:grpSpPr>
        <p:grpSp>
          <p:nvGrpSpPr>
            <p:cNvPr id="21" name="Group 20"/>
            <p:cNvGrpSpPr/>
            <p:nvPr/>
          </p:nvGrpSpPr>
          <p:grpSpPr>
            <a:xfrm>
              <a:off x="4477029" y="2617695"/>
              <a:ext cx="4666971" cy="3777113"/>
              <a:chOff x="4082777" y="2796988"/>
              <a:chExt cx="4665935" cy="3579889"/>
            </a:xfrm>
          </p:grpSpPr>
          <p:pic>
            <p:nvPicPr>
              <p:cNvPr id="11272" name="Picture 3"/>
              <p:cNvPicPr>
                <a:picLocks noChangeAspect="1" noChangeArrowheads="1"/>
              </p:cNvPicPr>
              <p:nvPr/>
            </p:nvPicPr>
            <p:blipFill>
              <a:blip r:embed="rId4"/>
              <a:srcRect/>
              <a:stretch>
                <a:fillRect/>
              </a:stretch>
            </p:blipFill>
            <p:spPr bwMode="auto">
              <a:xfrm>
                <a:off x="4584705" y="2796988"/>
                <a:ext cx="4164007" cy="3123360"/>
              </a:xfrm>
              <a:prstGeom prst="rect">
                <a:avLst/>
              </a:prstGeom>
              <a:noFill/>
              <a:ln w="9525">
                <a:noFill/>
                <a:round/>
                <a:headEnd/>
                <a:tailEnd/>
              </a:ln>
            </p:spPr>
          </p:pic>
          <p:cxnSp>
            <p:nvCxnSpPr>
              <p:cNvPr id="11275" name="Straight Arrow Connector 16"/>
              <p:cNvCxnSpPr>
                <a:cxnSpLocks noChangeShapeType="1"/>
              </p:cNvCxnSpPr>
              <p:nvPr/>
            </p:nvCxnSpPr>
            <p:spPr bwMode="auto">
              <a:xfrm rot="5400000">
                <a:off x="5782236" y="4258241"/>
                <a:ext cx="914399" cy="717176"/>
              </a:xfrm>
              <a:prstGeom prst="straightConnector1">
                <a:avLst/>
              </a:prstGeom>
              <a:noFill/>
              <a:ln w="50800" algn="ctr">
                <a:solidFill>
                  <a:schemeClr val="tx1"/>
                </a:solidFill>
                <a:round/>
                <a:headEnd/>
                <a:tailEnd type="arrow" w="med" len="med"/>
              </a:ln>
            </p:spPr>
          </p:cxnSp>
          <p:sp>
            <p:nvSpPr>
              <p:cNvPr id="16" name="TextBox 15"/>
              <p:cNvSpPr txBox="1"/>
              <p:nvPr/>
            </p:nvSpPr>
            <p:spPr>
              <a:xfrm rot="16200000">
                <a:off x="2970522" y="3945103"/>
                <a:ext cx="3055323" cy="830813"/>
              </a:xfrm>
              <a:prstGeom prst="rect">
                <a:avLst/>
              </a:prstGeom>
              <a:noFill/>
            </p:spPr>
            <p:txBody>
              <a:bodyPr wrap="square">
                <a:spAutoFit/>
              </a:bodyPr>
              <a:lstStyle/>
              <a:p>
                <a:pPr>
                  <a:defRPr/>
                </a:pPr>
                <a:r>
                  <a:rPr lang="en-US" dirty="0" smtClean="0">
                    <a:solidFill>
                      <a:schemeClr val="accent5">
                        <a:lumMod val="10000"/>
                      </a:schemeClr>
                    </a:solidFill>
                  </a:rPr>
                  <a:t> Localization error(m)</a:t>
                </a:r>
                <a:endParaRPr lang="en-US" dirty="0">
                  <a:solidFill>
                    <a:schemeClr val="accent5">
                      <a:lumMod val="10000"/>
                    </a:schemeClr>
                  </a:solidFill>
                </a:endParaRPr>
              </a:p>
            </p:txBody>
          </p:sp>
          <p:sp>
            <p:nvSpPr>
              <p:cNvPr id="18" name="TextBox 17"/>
              <p:cNvSpPr txBox="1"/>
              <p:nvPr/>
            </p:nvSpPr>
            <p:spPr>
              <a:xfrm>
                <a:off x="6419814" y="3825630"/>
                <a:ext cx="2008094" cy="923330"/>
              </a:xfrm>
              <a:prstGeom prst="rect">
                <a:avLst/>
              </a:prstGeom>
              <a:noFill/>
            </p:spPr>
            <p:txBody>
              <a:bodyPr wrap="square" rtlCol="0">
                <a:spAutoFit/>
              </a:bodyPr>
              <a:lstStyle/>
              <a:p>
                <a:r>
                  <a:rPr lang="en-US" sz="1800" dirty="0" smtClean="0"/>
                  <a:t>Gradient Algorithm Stops here</a:t>
                </a:r>
                <a:endParaRPr lang="en-US" sz="1800" dirty="0"/>
              </a:p>
            </p:txBody>
          </p:sp>
          <p:sp>
            <p:nvSpPr>
              <p:cNvPr id="20" name="TextBox 19"/>
              <p:cNvSpPr txBox="1"/>
              <p:nvPr/>
            </p:nvSpPr>
            <p:spPr>
              <a:xfrm>
                <a:off x="5365657" y="5915212"/>
                <a:ext cx="2693614" cy="461665"/>
              </a:xfrm>
              <a:prstGeom prst="rect">
                <a:avLst/>
              </a:prstGeom>
              <a:noFill/>
            </p:spPr>
            <p:txBody>
              <a:bodyPr wrap="square">
                <a:spAutoFit/>
              </a:bodyPr>
              <a:lstStyle/>
              <a:p>
                <a:pPr>
                  <a:defRPr/>
                </a:pPr>
                <a:r>
                  <a:rPr lang="en-US" dirty="0" smtClean="0">
                    <a:solidFill>
                      <a:schemeClr val="accent5">
                        <a:lumMod val="10000"/>
                      </a:schemeClr>
                    </a:solidFill>
                  </a:rPr>
                  <a:t>Window size</a:t>
                </a:r>
                <a:endParaRPr lang="en-US" dirty="0">
                  <a:solidFill>
                    <a:schemeClr val="accent5">
                      <a:lumMod val="10000"/>
                    </a:schemeClr>
                  </a:solidFill>
                </a:endParaRPr>
              </a:p>
            </p:txBody>
          </p:sp>
        </p:grpSp>
        <p:cxnSp>
          <p:nvCxnSpPr>
            <p:cNvPr id="62" name="Straight Connector 61"/>
            <p:cNvCxnSpPr/>
            <p:nvPr/>
          </p:nvCxnSpPr>
          <p:spPr>
            <a:xfrm>
              <a:off x="5327374" y="3657600"/>
              <a:ext cx="3816626" cy="1588"/>
            </a:xfrm>
            <a:prstGeom prst="line">
              <a:avLst/>
            </a:prstGeom>
            <a:ln w="222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0800000" flipV="1">
              <a:off x="5963482" y="3200400"/>
              <a:ext cx="576467" cy="47707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79703" y="2902226"/>
              <a:ext cx="1709531" cy="461665"/>
            </a:xfrm>
            <a:prstGeom prst="rect">
              <a:avLst/>
            </a:prstGeom>
            <a:noFill/>
          </p:spPr>
          <p:txBody>
            <a:bodyPr wrap="square" rtlCol="0">
              <a:spAutoFit/>
            </a:bodyPr>
            <a:lstStyle/>
            <a:p>
              <a:r>
                <a:rPr lang="en-US" dirty="0" err="1" smtClean="0"/>
                <a:t>wcentroid</a:t>
              </a:r>
              <a:endParaRPr lang="en-US" dirty="0"/>
            </a:p>
          </p:txBody>
        </p:sp>
      </p:grpSp>
      <p:grpSp>
        <p:nvGrpSpPr>
          <p:cNvPr id="52" name="Group 51"/>
          <p:cNvGrpSpPr/>
          <p:nvPr/>
        </p:nvGrpSpPr>
        <p:grpSpPr>
          <a:xfrm>
            <a:off x="2474253" y="3720394"/>
            <a:ext cx="376518" cy="914387"/>
            <a:chOff x="2474253" y="3720394"/>
            <a:chExt cx="376518" cy="914387"/>
          </a:xfrm>
        </p:grpSpPr>
        <p:grpSp>
          <p:nvGrpSpPr>
            <p:cNvPr id="59" name="Group 58"/>
            <p:cNvGrpSpPr/>
            <p:nvPr/>
          </p:nvGrpSpPr>
          <p:grpSpPr>
            <a:xfrm>
              <a:off x="2474253" y="4105876"/>
              <a:ext cx="197224" cy="528905"/>
              <a:chOff x="2474253" y="4105876"/>
              <a:chExt cx="197224" cy="528905"/>
            </a:xfrm>
          </p:grpSpPr>
          <p:sp>
            <p:nvSpPr>
              <p:cNvPr id="48" name="Isosceles Triangle 47"/>
              <p:cNvSpPr/>
              <p:nvPr/>
            </p:nvSpPr>
            <p:spPr>
              <a:xfrm>
                <a:off x="2474253" y="4105876"/>
                <a:ext cx="197224" cy="179294"/>
              </a:xfrm>
              <a:prstGeom prst="triangle">
                <a:avLst/>
              </a:prstGeom>
              <a:solidFill>
                <a:schemeClr val="bg1"/>
              </a:solid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a:stCxn id="44" idx="4"/>
                <a:endCxn id="48" idx="3"/>
              </p:cNvCxnSpPr>
              <p:nvPr/>
            </p:nvCxnSpPr>
            <p:spPr>
              <a:xfrm rot="5400000" flipH="1" flipV="1">
                <a:off x="2362199" y="4424116"/>
                <a:ext cx="349611" cy="7172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2653547" y="3720394"/>
              <a:ext cx="197224" cy="528905"/>
              <a:chOff x="2474253" y="4105876"/>
              <a:chExt cx="197224" cy="528905"/>
            </a:xfrm>
          </p:grpSpPr>
          <p:sp>
            <p:nvSpPr>
              <p:cNvPr id="47" name="Isosceles Triangle 46"/>
              <p:cNvSpPr/>
              <p:nvPr/>
            </p:nvSpPr>
            <p:spPr>
              <a:xfrm>
                <a:off x="2474253" y="4105876"/>
                <a:ext cx="197224" cy="179294"/>
              </a:xfrm>
              <a:prstGeom prst="triangle">
                <a:avLst/>
              </a:prstGeom>
              <a:solidFill>
                <a:schemeClr val="bg1"/>
              </a:solid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a:endCxn id="47" idx="3"/>
              </p:cNvCxnSpPr>
              <p:nvPr/>
            </p:nvCxnSpPr>
            <p:spPr>
              <a:xfrm rot="5400000" flipH="1" flipV="1">
                <a:off x="2362199" y="4424116"/>
                <a:ext cx="349611" cy="7172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Phase</a:t>
            </a:r>
            <a:endParaRPr lang="en-US" dirty="0"/>
          </a:p>
        </p:txBody>
      </p:sp>
      <p:sp>
        <p:nvSpPr>
          <p:cNvPr id="3" name="Content Placeholder 2"/>
          <p:cNvSpPr>
            <a:spLocks noGrp="1"/>
          </p:cNvSpPr>
          <p:nvPr>
            <p:ph idx="1"/>
          </p:nvPr>
        </p:nvSpPr>
        <p:spPr>
          <a:xfrm>
            <a:off x="457200" y="1479176"/>
            <a:ext cx="8350624" cy="4646987"/>
          </a:xfrm>
        </p:spPr>
        <p:txBody>
          <a:bodyPr/>
          <a:lstStyle/>
          <a:p>
            <a:pPr lvl="0"/>
            <a:r>
              <a:rPr lang="en-US" sz="2800" dirty="0" smtClean="0"/>
              <a:t>Combines the angular information to locate the AP</a:t>
            </a:r>
          </a:p>
          <a:p>
            <a:pPr lvl="0"/>
            <a:r>
              <a:rPr lang="en-US" sz="2800" dirty="0" smtClean="0"/>
              <a:t>Each arrow has some amount of error</a:t>
            </a:r>
          </a:p>
          <a:p>
            <a:pPr lvl="0"/>
            <a:r>
              <a:rPr lang="en-US" sz="2800" dirty="0" smtClean="0"/>
              <a:t>Find the location that minimize the </a:t>
            </a:r>
            <a:r>
              <a:rPr lang="en-US" sz="2800" dirty="0" smtClean="0">
                <a:solidFill>
                  <a:srgbClr val="FF0000"/>
                </a:solidFill>
              </a:rPr>
              <a:t>weighted squared sum of angular errors</a:t>
            </a:r>
          </a:p>
          <a:p>
            <a:endParaRPr lang="en-US" dirty="0"/>
          </a:p>
        </p:txBody>
      </p:sp>
      <p:sp>
        <p:nvSpPr>
          <p:cNvPr id="4" name="Date Placeholder 3"/>
          <p:cNvSpPr>
            <a:spLocks noGrp="1"/>
          </p:cNvSpPr>
          <p:nvPr>
            <p:ph type="dt" sz="half" idx="10"/>
          </p:nvPr>
        </p:nvSpPr>
        <p:spPr/>
        <p:txBody>
          <a:bodyPr/>
          <a:lstStyle/>
          <a:p>
            <a:pPr>
              <a:defRPr/>
            </a:pPr>
            <a:fld id="{FD4EE751-51B9-4F6F-AFD6-F6DEE87B4D51}" type="datetime1">
              <a:rPr lang="en-US" smtClean="0"/>
              <a:pPr>
                <a:defRPr/>
              </a:pPr>
              <a:t>4/1/2009</a:t>
            </a:fld>
            <a:endParaRPr lang="en-US" dirty="0"/>
          </a:p>
        </p:txBody>
      </p:sp>
      <p:sp>
        <p:nvSpPr>
          <p:cNvPr id="5" name="Footer Placeholder 4"/>
          <p:cNvSpPr>
            <a:spLocks noGrp="1"/>
          </p:cNvSpPr>
          <p:nvPr>
            <p:ph type="ftr" sz="quarter" idx="11"/>
          </p:nvPr>
        </p:nvSpPr>
        <p:spPr/>
        <p:txBody>
          <a:bodyPr/>
          <a:lstStyle/>
          <a:p>
            <a:pPr>
              <a:defRPr/>
            </a:pPr>
            <a:r>
              <a:rPr lang="en-US" smtClean="0"/>
              <a:t>Access Point Localization</a:t>
            </a:r>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15</a:t>
            </a:fld>
            <a:endParaRPr lang="en-US" dirty="0"/>
          </a:p>
        </p:txBody>
      </p:sp>
      <p:grpSp>
        <p:nvGrpSpPr>
          <p:cNvPr id="23" name="Group 22"/>
          <p:cNvGrpSpPr/>
          <p:nvPr/>
        </p:nvGrpSpPr>
        <p:grpSpPr>
          <a:xfrm>
            <a:off x="1595747" y="3429001"/>
            <a:ext cx="3406577" cy="2798255"/>
            <a:chOff x="3747258" y="3101773"/>
            <a:chExt cx="3971321" cy="3434653"/>
          </a:xfrm>
        </p:grpSpPr>
        <p:cxnSp>
          <p:nvCxnSpPr>
            <p:cNvPr id="7" name="Straight Arrow Connector 6"/>
            <p:cNvCxnSpPr/>
            <p:nvPr/>
          </p:nvCxnSpPr>
          <p:spPr>
            <a:xfrm rot="16200000" flipH="1">
              <a:off x="3532105" y="4464403"/>
              <a:ext cx="2187393" cy="394451"/>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5907755" y="3738263"/>
              <a:ext cx="1255059" cy="770967"/>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5020249" y="3801018"/>
              <a:ext cx="1362634" cy="322727"/>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6311165" y="4410615"/>
              <a:ext cx="1255060" cy="914401"/>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4195494" y="3836875"/>
              <a:ext cx="2026025" cy="1452282"/>
            </a:xfrm>
            <a:prstGeom prst="line">
              <a:avLst/>
            </a:prstGeom>
            <a:ln w="412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13" name="Freeform 54"/>
            <p:cNvSpPr>
              <a:spLocks/>
            </p:cNvSpPr>
            <p:nvPr/>
          </p:nvSpPr>
          <p:spPr bwMode="auto">
            <a:xfrm>
              <a:off x="5714114" y="5352945"/>
              <a:ext cx="489475" cy="456165"/>
            </a:xfrm>
            <a:custGeom>
              <a:avLst/>
              <a:gdLst/>
              <a:ahLst/>
              <a:cxnLst>
                <a:cxn ang="0">
                  <a:pos x="65" y="0"/>
                </a:cxn>
                <a:cxn ang="0">
                  <a:pos x="81" y="38"/>
                </a:cxn>
                <a:cxn ang="0">
                  <a:pos x="127" y="38"/>
                </a:cxn>
                <a:cxn ang="0">
                  <a:pos x="89" y="61"/>
                </a:cxn>
                <a:cxn ang="0">
                  <a:pos x="102" y="98"/>
                </a:cxn>
                <a:cxn ang="0">
                  <a:pos x="63" y="76"/>
                </a:cxn>
                <a:cxn ang="0">
                  <a:pos x="25" y="98"/>
                </a:cxn>
                <a:cxn ang="0">
                  <a:pos x="38" y="61"/>
                </a:cxn>
                <a:cxn ang="0">
                  <a:pos x="0" y="38"/>
                </a:cxn>
                <a:cxn ang="0">
                  <a:pos x="49" y="38"/>
                </a:cxn>
                <a:cxn ang="0">
                  <a:pos x="65" y="0"/>
                </a:cxn>
              </a:cxnLst>
              <a:rect l="0" t="0" r="r" b="b"/>
              <a:pathLst>
                <a:path w="127" h="98">
                  <a:moveTo>
                    <a:pt x="65" y="0"/>
                  </a:moveTo>
                  <a:lnTo>
                    <a:pt x="81" y="38"/>
                  </a:lnTo>
                  <a:lnTo>
                    <a:pt x="127" y="38"/>
                  </a:lnTo>
                  <a:lnTo>
                    <a:pt x="89" y="61"/>
                  </a:lnTo>
                  <a:lnTo>
                    <a:pt x="102" y="98"/>
                  </a:lnTo>
                  <a:lnTo>
                    <a:pt x="63" y="76"/>
                  </a:lnTo>
                  <a:lnTo>
                    <a:pt x="25" y="98"/>
                  </a:lnTo>
                  <a:lnTo>
                    <a:pt x="38" y="61"/>
                  </a:lnTo>
                  <a:lnTo>
                    <a:pt x="0" y="38"/>
                  </a:lnTo>
                  <a:lnTo>
                    <a:pt x="49" y="38"/>
                  </a:lnTo>
                  <a:lnTo>
                    <a:pt x="65"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5432624" y="3101773"/>
              <a:ext cx="215152" cy="1972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04196" y="3379676"/>
              <a:ext cx="215152" cy="1972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276207" y="3379676"/>
              <a:ext cx="215152" cy="1972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503427" y="4276126"/>
              <a:ext cx="215152" cy="1972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rot="1265501" flipV="1">
              <a:off x="4337603" y="3685183"/>
              <a:ext cx="630182" cy="608180"/>
            </a:xfrm>
            <a:prstGeom prst="arc">
              <a:avLst/>
            </a:prstGeom>
            <a:ln w="508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3747258" y="4267189"/>
              <a:ext cx="2115671" cy="400110"/>
            </a:xfrm>
            <a:prstGeom prst="rect">
              <a:avLst/>
            </a:prstGeom>
            <a:noFill/>
          </p:spPr>
          <p:txBody>
            <a:bodyPr wrap="square" rtlCol="0">
              <a:spAutoFit/>
            </a:bodyPr>
            <a:lstStyle/>
            <a:p>
              <a:r>
                <a:rPr lang="en-US" sz="2000" dirty="0" smtClean="0">
                  <a:solidFill>
                    <a:srgbClr val="FF0000"/>
                  </a:solidFill>
                </a:rPr>
                <a:t>Angular Error</a:t>
              </a:r>
              <a:endParaRPr lang="en-US" sz="2000" dirty="0">
                <a:solidFill>
                  <a:srgbClr val="FF0000"/>
                </a:solidFill>
              </a:endParaRPr>
            </a:p>
          </p:txBody>
        </p:sp>
        <p:sp>
          <p:nvSpPr>
            <p:cNvPr id="22" name="TextBox 21"/>
            <p:cNvSpPr txBox="1"/>
            <p:nvPr/>
          </p:nvSpPr>
          <p:spPr>
            <a:xfrm>
              <a:off x="4769477" y="5743102"/>
              <a:ext cx="2468349" cy="793324"/>
            </a:xfrm>
            <a:prstGeom prst="rect">
              <a:avLst/>
            </a:prstGeom>
            <a:noFill/>
          </p:spPr>
          <p:txBody>
            <a:bodyPr wrap="square" rtlCol="0">
              <a:spAutoFit/>
            </a:bodyPr>
            <a:lstStyle/>
            <a:p>
              <a:r>
                <a:rPr lang="en-US" sz="1800" dirty="0" smtClean="0"/>
                <a:t>Estimated Location</a:t>
              </a:r>
              <a:endParaRPr lang="en-US" sz="1800" dirty="0"/>
            </a:p>
          </p:txBody>
        </p:sp>
      </p:grpSp>
      <p:sp>
        <p:nvSpPr>
          <p:cNvPr id="24" name="TextBox 23"/>
          <p:cNvSpPr txBox="1"/>
          <p:nvPr/>
        </p:nvSpPr>
        <p:spPr>
          <a:xfrm>
            <a:off x="5190565" y="3608296"/>
            <a:ext cx="3119717" cy="1015663"/>
          </a:xfrm>
          <a:prstGeom prst="rect">
            <a:avLst/>
          </a:prstGeom>
          <a:noFill/>
          <a:ln>
            <a:solidFill>
              <a:schemeClr val="tx1">
                <a:lumMod val="50000"/>
                <a:lumOff val="50000"/>
              </a:schemeClr>
            </a:solidFill>
          </a:ln>
        </p:spPr>
        <p:txBody>
          <a:bodyPr wrap="square" rtlCol="0">
            <a:spAutoFit/>
          </a:bodyPr>
          <a:lstStyle/>
          <a:p>
            <a:pPr algn="l"/>
            <a:r>
              <a:rPr lang="en-US" sz="2000" dirty="0" smtClean="0"/>
              <a:t>Minimize  </a:t>
            </a:r>
          </a:p>
          <a:p>
            <a:pPr algn="l"/>
            <a:r>
              <a:rPr lang="el-GR" sz="2000" b="1" dirty="0" smtClean="0">
                <a:solidFill>
                  <a:srgbClr val="FF0000"/>
                </a:solidFill>
              </a:rPr>
              <a:t>Σ</a:t>
            </a:r>
            <a:r>
              <a:rPr lang="en-US" sz="2000" b="1" dirty="0" err="1" smtClean="0">
                <a:solidFill>
                  <a:srgbClr val="FF0000"/>
                </a:solidFill>
              </a:rPr>
              <a:t>w</a:t>
            </a:r>
            <a:r>
              <a:rPr lang="en-US" sz="2000" b="1" baseline="-25000" dirty="0" err="1" smtClean="0">
                <a:solidFill>
                  <a:srgbClr val="FF0000"/>
                </a:solidFill>
              </a:rPr>
              <a:t>i</a:t>
            </a:r>
            <a:r>
              <a:rPr lang="en-US" sz="2000" b="1" dirty="0" smtClean="0">
                <a:solidFill>
                  <a:srgbClr val="FF0000"/>
                </a:solidFill>
              </a:rPr>
              <a:t>(</a:t>
            </a:r>
            <a:r>
              <a:rPr lang="en-US" sz="2000" b="1" dirty="0" err="1" smtClean="0">
                <a:solidFill>
                  <a:srgbClr val="FF0000"/>
                </a:solidFill>
              </a:rPr>
              <a:t>AngularError</a:t>
            </a:r>
            <a:r>
              <a:rPr lang="en-US" sz="2000" b="1" baseline="-25000" dirty="0" err="1" smtClean="0">
                <a:solidFill>
                  <a:srgbClr val="FF0000"/>
                </a:solidFill>
              </a:rPr>
              <a:t>i</a:t>
            </a:r>
            <a:r>
              <a:rPr lang="en-US" sz="2000" b="1" dirty="0" smtClean="0">
                <a:solidFill>
                  <a:srgbClr val="FF0000"/>
                </a:solidFill>
              </a:rPr>
              <a:t>)</a:t>
            </a:r>
            <a:r>
              <a:rPr lang="en-US" sz="2000" b="1" baseline="30000" dirty="0" smtClean="0">
                <a:solidFill>
                  <a:srgbClr val="FF0000"/>
                </a:solidFill>
              </a:rPr>
              <a:t>2</a:t>
            </a:r>
          </a:p>
          <a:p>
            <a:pPr algn="l"/>
            <a:r>
              <a:rPr lang="en-US" sz="2000" dirty="0" smtClean="0"/>
              <a:t>where </a:t>
            </a:r>
            <a:r>
              <a:rPr lang="en-US" sz="2000" dirty="0" err="1" smtClean="0"/>
              <a:t>w</a:t>
            </a:r>
            <a:r>
              <a:rPr lang="en-US" sz="2000" baseline="-25000" dirty="0" err="1" smtClean="0"/>
              <a:t>i</a:t>
            </a:r>
            <a:r>
              <a:rPr lang="en-US" sz="2000" dirty="0" smtClean="0"/>
              <a:t> = (SNR)</a:t>
            </a:r>
            <a:r>
              <a:rPr lang="en-US" sz="2000" baseline="-25000" dirty="0" err="1" smtClean="0"/>
              <a:t>i</a:t>
            </a:r>
            <a:endParaRPr lang="en-US" sz="2000" baseline="-25000" dirty="0"/>
          </a:p>
        </p:txBody>
      </p:sp>
      <p:sp>
        <p:nvSpPr>
          <p:cNvPr id="25" name="TextBox 24"/>
          <p:cNvSpPr txBox="1"/>
          <p:nvPr/>
        </p:nvSpPr>
        <p:spPr>
          <a:xfrm>
            <a:off x="4912658" y="5096437"/>
            <a:ext cx="3526928" cy="461665"/>
          </a:xfrm>
          <a:prstGeom prst="rect">
            <a:avLst/>
          </a:prstGeom>
          <a:noFill/>
        </p:spPr>
        <p:txBody>
          <a:bodyPr wrap="none" rtlCol="0">
            <a:spAutoFit/>
          </a:bodyPr>
          <a:lstStyle/>
          <a:p>
            <a:r>
              <a:rPr lang="en-US" dirty="0" smtClean="0"/>
              <a:t>Optimization problem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Evaluation: Real-world data collection</a:t>
            </a:r>
            <a:endParaRPr lang="en-US" dirty="0"/>
          </a:p>
        </p:txBody>
      </p:sp>
      <p:sp>
        <p:nvSpPr>
          <p:cNvPr id="3" name="Content Placeholder 2"/>
          <p:cNvSpPr>
            <a:spLocks noGrp="1"/>
          </p:cNvSpPr>
          <p:nvPr>
            <p:ph idx="1"/>
          </p:nvPr>
        </p:nvSpPr>
        <p:spPr>
          <a:xfrm>
            <a:off x="457200" y="1452282"/>
            <a:ext cx="8229600" cy="4673881"/>
          </a:xfrm>
        </p:spPr>
        <p:txBody>
          <a:bodyPr>
            <a:normAutofit/>
          </a:bodyPr>
          <a:lstStyle/>
          <a:p>
            <a:pPr>
              <a:buFontTx/>
              <a:buChar char="•"/>
            </a:pPr>
            <a:r>
              <a:rPr lang="en-US" sz="2400" dirty="0" smtClean="0"/>
              <a:t>Area: Residential neighborhood(Squirrel Hill)</a:t>
            </a:r>
          </a:p>
          <a:p>
            <a:pPr>
              <a:buFontTx/>
              <a:buChar char="•"/>
            </a:pPr>
            <a:r>
              <a:rPr lang="en-US" sz="2400" dirty="0" err="1" smtClean="0"/>
              <a:t>Wardrive</a:t>
            </a:r>
            <a:r>
              <a:rPr lang="en-US" sz="2400" dirty="0" smtClean="0"/>
              <a:t> pattern: scan both sides of the road 2~3 times travelling at about 20mph</a:t>
            </a:r>
          </a:p>
          <a:p>
            <a:pPr>
              <a:buFontTx/>
              <a:buChar char="•"/>
            </a:pPr>
            <a:r>
              <a:rPr lang="en-US" sz="2400" dirty="0" smtClean="0"/>
              <a:t>Ground truth (25 AP locations)</a:t>
            </a:r>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smtClean="0"/>
          </a:p>
          <a:p>
            <a:endParaRPr lang="en-US" dirty="0"/>
          </a:p>
        </p:txBody>
      </p:sp>
      <p:sp>
        <p:nvSpPr>
          <p:cNvPr id="4" name="Date Placeholder 3"/>
          <p:cNvSpPr>
            <a:spLocks noGrp="1"/>
          </p:cNvSpPr>
          <p:nvPr>
            <p:ph type="dt" sz="half" idx="10"/>
          </p:nvPr>
        </p:nvSpPr>
        <p:spPr/>
        <p:txBody>
          <a:bodyPr/>
          <a:lstStyle/>
          <a:p>
            <a:pPr>
              <a:defRPr/>
            </a:pPr>
            <a:fld id="{C79A6E55-F01B-41D4-832C-1C951726B1FF}" type="datetime1">
              <a:rPr lang="en-US" smtClean="0"/>
              <a:pPr>
                <a:defRPr/>
              </a:pPr>
              <a:t>4/1/2009</a:t>
            </a:fld>
            <a:endParaRPr lang="en-US" dirty="0"/>
          </a:p>
        </p:txBody>
      </p:sp>
      <p:sp>
        <p:nvSpPr>
          <p:cNvPr id="5" name="Footer Placeholder 4"/>
          <p:cNvSpPr>
            <a:spLocks noGrp="1"/>
          </p:cNvSpPr>
          <p:nvPr>
            <p:ph type="ftr" sz="quarter" idx="11"/>
          </p:nvPr>
        </p:nvSpPr>
        <p:spPr/>
        <p:txBody>
          <a:bodyPr/>
          <a:lstStyle/>
          <a:p>
            <a:pPr>
              <a:defRPr/>
            </a:pPr>
            <a:r>
              <a:rPr lang="en-US" dirty="0" smtClean="0"/>
              <a:t>Access Point Localization</a:t>
            </a:r>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16</a:t>
            </a:fld>
            <a:endParaRPr lang="en-US" dirty="0"/>
          </a:p>
        </p:txBody>
      </p:sp>
      <p:sp>
        <p:nvSpPr>
          <p:cNvPr id="9" name="Rectangle 8"/>
          <p:cNvSpPr/>
          <p:nvPr/>
        </p:nvSpPr>
        <p:spPr>
          <a:xfrm>
            <a:off x="1165411" y="3437952"/>
            <a:ext cx="1918447" cy="466165"/>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Known APs</a:t>
            </a:r>
            <a:endParaRPr lang="en-US" sz="2000" dirty="0"/>
          </a:p>
        </p:txBody>
      </p:sp>
      <p:sp>
        <p:nvSpPr>
          <p:cNvPr id="10" name="Rectangle 9"/>
          <p:cNvSpPr/>
          <p:nvPr/>
        </p:nvSpPr>
        <p:spPr>
          <a:xfrm>
            <a:off x="3469342" y="3303483"/>
            <a:ext cx="1963270" cy="744072"/>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SSIDs w/ </a:t>
            </a:r>
            <a:r>
              <a:rPr lang="en-US" sz="2000" dirty="0" err="1" smtClean="0"/>
              <a:t>addr</a:t>
            </a:r>
            <a:endParaRPr lang="en-US" sz="2000" dirty="0" smtClean="0"/>
          </a:p>
          <a:p>
            <a:pPr algn="ctr"/>
            <a:r>
              <a:rPr lang="en-US" sz="2000" dirty="0" smtClean="0"/>
              <a:t>&lt;12Techview&gt;</a:t>
            </a:r>
            <a:endParaRPr lang="en-US" sz="2000" dirty="0"/>
          </a:p>
        </p:txBody>
      </p:sp>
      <p:sp>
        <p:nvSpPr>
          <p:cNvPr id="11" name="Rectangle 10"/>
          <p:cNvSpPr/>
          <p:nvPr/>
        </p:nvSpPr>
        <p:spPr>
          <a:xfrm>
            <a:off x="5925671" y="3276589"/>
            <a:ext cx="1954306" cy="824754"/>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SSIDs w/ names</a:t>
            </a:r>
          </a:p>
          <a:p>
            <a:pPr algn="ctr"/>
            <a:r>
              <a:rPr lang="en-US" sz="2000" dirty="0" smtClean="0"/>
              <a:t>&lt;Johnson&gt;</a:t>
            </a:r>
            <a:endParaRPr lang="en-US" sz="2000" dirty="0"/>
          </a:p>
        </p:txBody>
      </p:sp>
      <p:sp>
        <p:nvSpPr>
          <p:cNvPr id="12" name="Rectangle 11"/>
          <p:cNvSpPr/>
          <p:nvPr/>
        </p:nvSpPr>
        <p:spPr>
          <a:xfrm>
            <a:off x="5943600" y="4307527"/>
            <a:ext cx="1918447" cy="4661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Whitepages.com</a:t>
            </a:r>
            <a:endParaRPr lang="en-US" sz="2000" dirty="0"/>
          </a:p>
        </p:txBody>
      </p:sp>
      <p:sp>
        <p:nvSpPr>
          <p:cNvPr id="13" name="Rectangle 12"/>
          <p:cNvSpPr/>
          <p:nvPr/>
        </p:nvSpPr>
        <p:spPr>
          <a:xfrm>
            <a:off x="2312894" y="4782652"/>
            <a:ext cx="1918447" cy="4661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Address</a:t>
            </a:r>
            <a:endParaRPr lang="en-US" sz="2000" dirty="0"/>
          </a:p>
        </p:txBody>
      </p:sp>
      <p:cxnSp>
        <p:nvCxnSpPr>
          <p:cNvPr id="15" name="Straight Arrow Connector 14"/>
          <p:cNvCxnSpPr>
            <a:stCxn id="11" idx="2"/>
            <a:endCxn id="12" idx="0"/>
          </p:cNvCxnSpPr>
          <p:nvPr/>
        </p:nvCxnSpPr>
        <p:spPr>
          <a:xfrm rot="5400000">
            <a:off x="6799732" y="4204435"/>
            <a:ext cx="206184"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9" idx="2"/>
            <a:endCxn id="13" idx="0"/>
          </p:cNvCxnSpPr>
          <p:nvPr/>
        </p:nvCxnSpPr>
        <p:spPr>
          <a:xfrm rot="16200000" flipH="1">
            <a:off x="2259109" y="3769642"/>
            <a:ext cx="878535" cy="1147483"/>
          </a:xfrm>
          <a:prstGeom prst="bentConnector3">
            <a:avLst>
              <a:gd name="adj1" fmla="val 58163"/>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 idx="2"/>
            <a:endCxn id="13" idx="0"/>
          </p:cNvCxnSpPr>
          <p:nvPr/>
        </p:nvCxnSpPr>
        <p:spPr>
          <a:xfrm rot="5400000">
            <a:off x="3494000" y="3825674"/>
            <a:ext cx="735097" cy="1178859"/>
          </a:xfrm>
          <a:prstGeom prst="bentConnector3">
            <a:avLst>
              <a:gd name="adj1" fmla="val 50000"/>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2" idx="2"/>
            <a:endCxn id="13" idx="3"/>
          </p:cNvCxnSpPr>
          <p:nvPr/>
        </p:nvCxnSpPr>
        <p:spPr>
          <a:xfrm rot="5400000">
            <a:off x="5446062" y="3558972"/>
            <a:ext cx="242043" cy="2671483"/>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321859" y="5472935"/>
            <a:ext cx="1918447" cy="4661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GPS coordinates</a:t>
            </a:r>
            <a:endParaRPr lang="en-US" sz="2000" dirty="0"/>
          </a:p>
        </p:txBody>
      </p:sp>
      <p:sp>
        <p:nvSpPr>
          <p:cNvPr id="38" name="Rectangle 37"/>
          <p:cNvSpPr/>
          <p:nvPr/>
        </p:nvSpPr>
        <p:spPr>
          <a:xfrm>
            <a:off x="4840942" y="5463970"/>
            <a:ext cx="1918447" cy="4661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Adjustment</a:t>
            </a:r>
            <a:endParaRPr lang="en-US" sz="2000" dirty="0"/>
          </a:p>
        </p:txBody>
      </p:sp>
      <p:cxnSp>
        <p:nvCxnSpPr>
          <p:cNvPr id="40" name="Straight Arrow Connector 39"/>
          <p:cNvCxnSpPr>
            <a:stCxn id="13" idx="2"/>
            <a:endCxn id="37" idx="0"/>
          </p:cNvCxnSpPr>
          <p:nvPr/>
        </p:nvCxnSpPr>
        <p:spPr>
          <a:xfrm rot="16200000" flipH="1">
            <a:off x="3164541" y="5356393"/>
            <a:ext cx="224118" cy="896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3"/>
            <a:endCxn id="38" idx="1"/>
          </p:cNvCxnSpPr>
          <p:nvPr/>
        </p:nvCxnSpPr>
        <p:spPr>
          <a:xfrm flipV="1">
            <a:off x="4240306" y="5697053"/>
            <a:ext cx="600636" cy="896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6481" y="6037729"/>
            <a:ext cx="7463118" cy="369332"/>
          </a:xfrm>
          <a:prstGeom prst="rect">
            <a:avLst/>
          </a:prstGeom>
          <a:noFill/>
        </p:spPr>
        <p:txBody>
          <a:bodyPr wrap="square" rtlCol="0">
            <a:spAutoFit/>
          </a:bodyPr>
          <a:lstStyle/>
          <a:p>
            <a:r>
              <a:rPr lang="en-US" sz="1800" dirty="0" smtClean="0">
                <a:hlinkClick r:id="rId3"/>
              </a:rPr>
              <a:t>http://www.cs.cmu.edu/~dongsuh/localization/</a:t>
            </a: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4" name="Date Placeholder 3"/>
          <p:cNvSpPr>
            <a:spLocks noGrp="1"/>
          </p:cNvSpPr>
          <p:nvPr>
            <p:ph type="dt" sz="half" idx="10"/>
          </p:nvPr>
        </p:nvSpPr>
        <p:spPr/>
        <p:txBody>
          <a:bodyPr/>
          <a:lstStyle/>
          <a:p>
            <a:pPr>
              <a:defRPr/>
            </a:pPr>
            <a:fld id="{648C6F8E-1E61-4F55-983C-A09F2D493391}" type="datetime1">
              <a:rPr lang="en-US" smtClean="0"/>
              <a:pPr>
                <a:defRPr/>
              </a:pPr>
              <a:t>4/1/2009</a:t>
            </a:fld>
            <a:endParaRPr lang="en-US" dirty="0"/>
          </a:p>
        </p:txBody>
      </p:sp>
      <p:sp>
        <p:nvSpPr>
          <p:cNvPr id="5" name="Footer Placeholder 4"/>
          <p:cNvSpPr>
            <a:spLocks noGrp="1"/>
          </p:cNvSpPr>
          <p:nvPr>
            <p:ph type="ftr" sz="quarter" idx="11"/>
          </p:nvPr>
        </p:nvSpPr>
        <p:spPr/>
        <p:txBody>
          <a:bodyPr/>
          <a:lstStyle/>
          <a:p>
            <a:pPr>
              <a:defRPr/>
            </a:pPr>
            <a:r>
              <a:rPr lang="en-US" smtClean="0"/>
              <a:t>Access Point Localization</a:t>
            </a:r>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17</a:t>
            </a:fld>
            <a:endParaRPr lang="en-US"/>
          </a:p>
        </p:txBody>
      </p:sp>
      <p:sp>
        <p:nvSpPr>
          <p:cNvPr id="7" name="Content Placeholder 2"/>
          <p:cNvSpPr>
            <a:spLocks noGrp="1"/>
          </p:cNvSpPr>
          <p:nvPr>
            <p:ph idx="1"/>
          </p:nvPr>
        </p:nvSpPr>
        <p:spPr>
          <a:xfrm>
            <a:off x="421341" y="1385047"/>
            <a:ext cx="8229600" cy="4525963"/>
          </a:xfrm>
        </p:spPr>
        <p:txBody>
          <a:bodyPr>
            <a:normAutofit/>
          </a:bodyPr>
          <a:lstStyle/>
          <a:p>
            <a:pPr lvl="1">
              <a:buFontTx/>
              <a:buChar char="•"/>
            </a:pPr>
            <a:r>
              <a:rPr lang="en-US" dirty="0" smtClean="0"/>
              <a:t>Comparison with alternative methods</a:t>
            </a:r>
          </a:p>
          <a:p>
            <a:pPr lvl="2">
              <a:buFont typeface="Arial" charset="0"/>
              <a:buChar char="•"/>
            </a:pPr>
            <a:r>
              <a:rPr lang="en-US" sz="2200" dirty="0" err="1" smtClean="0"/>
              <a:t>Centroid</a:t>
            </a:r>
            <a:endParaRPr lang="en-US" sz="2200" dirty="0" smtClean="0"/>
          </a:p>
          <a:p>
            <a:pPr lvl="2">
              <a:buFont typeface="Arial" charset="0"/>
              <a:buChar char="•"/>
            </a:pPr>
            <a:r>
              <a:rPr lang="en-US" sz="2200" dirty="0" smtClean="0"/>
              <a:t>Weighted </a:t>
            </a:r>
            <a:r>
              <a:rPr lang="en-US" sz="2200" dirty="0" err="1" smtClean="0"/>
              <a:t>Centroid</a:t>
            </a:r>
            <a:endParaRPr lang="en-US" sz="2200" dirty="0" smtClean="0"/>
          </a:p>
          <a:p>
            <a:pPr lvl="2">
              <a:buFont typeface="Arial" charset="0"/>
              <a:buChar char="•"/>
            </a:pPr>
            <a:r>
              <a:rPr lang="en-US" sz="2200" dirty="0" err="1" smtClean="0"/>
              <a:t>Trilateration</a:t>
            </a:r>
            <a:r>
              <a:rPr lang="en-US" sz="2200" dirty="0" smtClean="0"/>
              <a:t> (parameter calculated from ground truth)</a:t>
            </a:r>
          </a:p>
        </p:txBody>
      </p:sp>
      <p:graphicFrame>
        <p:nvGraphicFramePr>
          <p:cNvPr id="9" name="Table 8"/>
          <p:cNvGraphicFramePr>
            <a:graphicFrameLocks noGrp="1"/>
          </p:cNvGraphicFramePr>
          <p:nvPr/>
        </p:nvGraphicFramePr>
        <p:xfrm>
          <a:off x="950259" y="3333376"/>
          <a:ext cx="7189693" cy="2123440"/>
        </p:xfrm>
        <a:graphic>
          <a:graphicData uri="http://schemas.openxmlformats.org/drawingml/2006/table">
            <a:tbl>
              <a:tblPr firstRow="1" bandRow="1">
                <a:tableStyleId>{5C22544A-7EE6-4342-B048-85BDC9FD1C3A}</a:tableStyleId>
              </a:tblPr>
              <a:tblGrid>
                <a:gridCol w="2125129"/>
                <a:gridCol w="1367008"/>
                <a:gridCol w="1205369"/>
                <a:gridCol w="1039906"/>
                <a:gridCol w="1452281"/>
              </a:tblGrid>
              <a:tr h="370840">
                <a:tc>
                  <a:txBody>
                    <a:bodyPr/>
                    <a:lstStyle/>
                    <a:p>
                      <a:r>
                        <a:rPr lang="en-US" dirty="0" smtClean="0"/>
                        <a:t>Data</a:t>
                      </a:r>
                      <a:r>
                        <a:rPr lang="en-US" baseline="0" dirty="0" smtClean="0"/>
                        <a:t> Set: </a:t>
                      </a:r>
                      <a:r>
                        <a:rPr lang="en-US" dirty="0" smtClean="0"/>
                        <a:t>25 APs</a:t>
                      </a:r>
                      <a:endParaRPr lang="en-US" dirty="0"/>
                    </a:p>
                  </a:txBody>
                  <a:tcPr/>
                </a:tc>
                <a:tc>
                  <a:txBody>
                    <a:bodyPr/>
                    <a:lstStyle/>
                    <a:p>
                      <a:r>
                        <a:rPr lang="en-US" b="1" dirty="0" smtClean="0"/>
                        <a:t>Gradient</a:t>
                      </a:r>
                      <a:endParaRPr lang="en-US" b="1" dirty="0"/>
                    </a:p>
                  </a:txBody>
                  <a:tcPr/>
                </a:tc>
                <a:tc>
                  <a:txBody>
                    <a:bodyPr/>
                    <a:lstStyle/>
                    <a:p>
                      <a:r>
                        <a:rPr lang="en-US" dirty="0" smtClean="0"/>
                        <a:t>Weighted </a:t>
                      </a:r>
                      <a:r>
                        <a:rPr lang="en-US" dirty="0" err="1" smtClean="0"/>
                        <a:t>Centroid</a:t>
                      </a:r>
                      <a:endParaRPr lang="en-US" dirty="0"/>
                    </a:p>
                  </a:txBody>
                  <a:tcPr/>
                </a:tc>
                <a:tc>
                  <a:txBody>
                    <a:bodyPr/>
                    <a:lstStyle/>
                    <a:p>
                      <a:r>
                        <a:rPr lang="en-US" dirty="0" err="1" smtClean="0"/>
                        <a:t>Centroid</a:t>
                      </a:r>
                      <a:endParaRPr lang="en-US" dirty="0"/>
                    </a:p>
                  </a:txBody>
                  <a:tcPr/>
                </a:tc>
                <a:tc>
                  <a:txBody>
                    <a:bodyPr/>
                    <a:lstStyle/>
                    <a:p>
                      <a:r>
                        <a:rPr lang="en-US" dirty="0" err="1" smtClean="0"/>
                        <a:t>Trilateration</a:t>
                      </a:r>
                      <a:endParaRPr lang="en-US" dirty="0"/>
                    </a:p>
                  </a:txBody>
                  <a:tcPr/>
                </a:tc>
              </a:tr>
              <a:tr h="370840">
                <a:tc>
                  <a:txBody>
                    <a:bodyPr/>
                    <a:lstStyle/>
                    <a:p>
                      <a:r>
                        <a:rPr lang="en-US" b="1" dirty="0" smtClean="0"/>
                        <a:t>Mean</a:t>
                      </a:r>
                      <a:r>
                        <a:rPr lang="en-US" b="1" baseline="0" dirty="0" smtClean="0"/>
                        <a:t> Error</a:t>
                      </a:r>
                      <a:endParaRPr lang="en-US" b="1" dirty="0"/>
                    </a:p>
                  </a:txBody>
                  <a:tcPr/>
                </a:tc>
                <a:tc>
                  <a:txBody>
                    <a:bodyPr/>
                    <a:lstStyle/>
                    <a:p>
                      <a:r>
                        <a:rPr lang="en-US" b="1" dirty="0" smtClean="0"/>
                        <a:t>34</a:t>
                      </a:r>
                      <a:r>
                        <a:rPr lang="en-US" b="1" baseline="0" dirty="0" smtClean="0"/>
                        <a:t> m</a:t>
                      </a:r>
                      <a:endParaRPr lang="en-US" b="1" dirty="0"/>
                    </a:p>
                  </a:txBody>
                  <a:tcPr/>
                </a:tc>
                <a:tc>
                  <a:txBody>
                    <a:bodyPr/>
                    <a:lstStyle/>
                    <a:p>
                      <a:r>
                        <a:rPr lang="en-US" dirty="0" smtClean="0"/>
                        <a:t>39 m</a:t>
                      </a:r>
                      <a:endParaRPr lang="en-US" dirty="0"/>
                    </a:p>
                  </a:txBody>
                  <a:tcPr/>
                </a:tc>
                <a:tc>
                  <a:txBody>
                    <a:bodyPr/>
                    <a:lstStyle/>
                    <a:p>
                      <a:r>
                        <a:rPr lang="en-US" dirty="0" smtClean="0"/>
                        <a:t>43</a:t>
                      </a:r>
                      <a:r>
                        <a:rPr lang="en-US" baseline="0" dirty="0" smtClean="0"/>
                        <a:t> m</a:t>
                      </a:r>
                      <a:endParaRPr lang="en-US" dirty="0"/>
                    </a:p>
                  </a:txBody>
                  <a:tcPr/>
                </a:tc>
                <a:tc>
                  <a:txBody>
                    <a:bodyPr/>
                    <a:lstStyle/>
                    <a:p>
                      <a:r>
                        <a:rPr lang="en-US" dirty="0" smtClean="0"/>
                        <a:t> 1km</a:t>
                      </a:r>
                      <a:endParaRPr lang="en-US" dirty="0"/>
                    </a:p>
                  </a:txBody>
                  <a:tcPr/>
                </a:tc>
              </a:tr>
              <a:tr h="370840">
                <a:tc>
                  <a:txBody>
                    <a:bodyPr/>
                    <a:lstStyle/>
                    <a:p>
                      <a:r>
                        <a:rPr lang="en-US" b="1" dirty="0" smtClean="0"/>
                        <a:t>Median</a:t>
                      </a:r>
                      <a:r>
                        <a:rPr lang="en-US" b="1" baseline="0" dirty="0" smtClean="0"/>
                        <a:t> Error</a:t>
                      </a:r>
                      <a:endParaRPr lang="en-US" b="1" dirty="0"/>
                    </a:p>
                  </a:txBody>
                  <a:tcPr/>
                </a:tc>
                <a:tc>
                  <a:txBody>
                    <a:bodyPr/>
                    <a:lstStyle/>
                    <a:p>
                      <a:r>
                        <a:rPr lang="en-US" b="1" dirty="0" smtClean="0"/>
                        <a:t>33 m</a:t>
                      </a:r>
                      <a:endParaRPr lang="en-US" b="1" dirty="0"/>
                    </a:p>
                  </a:txBody>
                  <a:tcPr/>
                </a:tc>
                <a:tc>
                  <a:txBody>
                    <a:bodyPr/>
                    <a:lstStyle/>
                    <a:p>
                      <a:r>
                        <a:rPr lang="en-US" dirty="0" smtClean="0"/>
                        <a:t>38 m</a:t>
                      </a:r>
                      <a:endParaRPr lang="en-US" dirty="0"/>
                    </a:p>
                  </a:txBody>
                  <a:tcPr/>
                </a:tc>
                <a:tc>
                  <a:txBody>
                    <a:bodyPr/>
                    <a:lstStyle/>
                    <a:p>
                      <a:r>
                        <a:rPr lang="en-US" baseline="0" dirty="0" smtClean="0"/>
                        <a:t>39 m</a:t>
                      </a:r>
                      <a:endParaRPr lang="en-US" dirty="0"/>
                    </a:p>
                  </a:txBody>
                  <a:tcPr/>
                </a:tc>
                <a:tc>
                  <a:txBody>
                    <a:bodyPr/>
                    <a:lstStyle/>
                    <a:p>
                      <a:r>
                        <a:rPr lang="en-US" dirty="0" smtClean="0"/>
                        <a:t>98</a:t>
                      </a:r>
                      <a:r>
                        <a:rPr lang="en-US" baseline="0" dirty="0" smtClean="0"/>
                        <a:t> m</a:t>
                      </a:r>
                      <a:endParaRPr lang="en-US" dirty="0"/>
                    </a:p>
                  </a:txBody>
                  <a:tcPr/>
                </a:tc>
              </a:tr>
              <a:tr h="370840">
                <a:tc>
                  <a:txBody>
                    <a:bodyPr/>
                    <a:lstStyle/>
                    <a:p>
                      <a:r>
                        <a:rPr lang="en-US" b="1" dirty="0" smtClean="0"/>
                        <a:t>Maximum</a:t>
                      </a:r>
                      <a:r>
                        <a:rPr lang="en-US" b="1" baseline="0" dirty="0" smtClean="0"/>
                        <a:t> Error</a:t>
                      </a:r>
                      <a:endParaRPr lang="en-US" b="1" dirty="0"/>
                    </a:p>
                  </a:txBody>
                  <a:tcPr/>
                </a:tc>
                <a:tc>
                  <a:txBody>
                    <a:bodyPr/>
                    <a:lstStyle/>
                    <a:p>
                      <a:r>
                        <a:rPr lang="en-US" b="1" dirty="0" smtClean="0"/>
                        <a:t>59 m</a:t>
                      </a:r>
                      <a:endParaRPr lang="en-US" b="1" dirty="0"/>
                    </a:p>
                  </a:txBody>
                  <a:tcPr/>
                </a:tc>
                <a:tc>
                  <a:txBody>
                    <a:bodyPr/>
                    <a:lstStyle/>
                    <a:p>
                      <a:r>
                        <a:rPr lang="en-US" dirty="0" smtClean="0"/>
                        <a:t>89 m</a:t>
                      </a:r>
                      <a:endParaRPr lang="en-US" dirty="0"/>
                    </a:p>
                  </a:txBody>
                  <a:tcPr/>
                </a:tc>
                <a:tc>
                  <a:txBody>
                    <a:bodyPr/>
                    <a:lstStyle/>
                    <a:p>
                      <a:r>
                        <a:rPr lang="en-US" dirty="0" smtClean="0"/>
                        <a:t>123 m</a:t>
                      </a:r>
                      <a:endParaRPr lang="en-US" dirty="0"/>
                    </a:p>
                  </a:txBody>
                  <a:tcPr/>
                </a:tc>
                <a:tc>
                  <a:txBody>
                    <a:bodyPr/>
                    <a:lstStyle/>
                    <a:p>
                      <a:r>
                        <a:rPr lang="en-US" dirty="0" smtClean="0"/>
                        <a:t> 10km</a:t>
                      </a:r>
                      <a:endParaRPr lang="en-US" dirty="0"/>
                    </a:p>
                  </a:txBody>
                  <a:tcPr/>
                </a:tc>
              </a:tr>
              <a:tr h="370840">
                <a:tc>
                  <a:txBody>
                    <a:bodyPr/>
                    <a:lstStyle/>
                    <a:p>
                      <a:r>
                        <a:rPr lang="en-US" b="1" dirty="0" smtClean="0"/>
                        <a:t>Standard</a:t>
                      </a:r>
                      <a:r>
                        <a:rPr lang="en-US" b="1" baseline="0" dirty="0" smtClean="0"/>
                        <a:t> Deviation</a:t>
                      </a:r>
                      <a:endParaRPr lang="en-US" b="1" dirty="0"/>
                    </a:p>
                  </a:txBody>
                  <a:tcPr/>
                </a:tc>
                <a:tc>
                  <a:txBody>
                    <a:bodyPr/>
                    <a:lstStyle/>
                    <a:p>
                      <a:r>
                        <a:rPr lang="en-US" b="1" dirty="0" smtClean="0"/>
                        <a:t>14 m</a:t>
                      </a:r>
                      <a:endParaRPr lang="en-US" b="1" dirty="0"/>
                    </a:p>
                  </a:txBody>
                  <a:tcPr/>
                </a:tc>
                <a:tc>
                  <a:txBody>
                    <a:bodyPr/>
                    <a:lstStyle/>
                    <a:p>
                      <a:r>
                        <a:rPr lang="en-US" dirty="0" smtClean="0"/>
                        <a:t>20 m</a:t>
                      </a:r>
                      <a:endParaRPr lang="en-US" dirty="0"/>
                    </a:p>
                  </a:txBody>
                  <a:tcPr/>
                </a:tc>
                <a:tc>
                  <a:txBody>
                    <a:bodyPr/>
                    <a:lstStyle/>
                    <a:p>
                      <a:r>
                        <a:rPr lang="en-US" dirty="0" smtClean="0"/>
                        <a:t>27 m</a:t>
                      </a:r>
                      <a:endParaRPr lang="en-US" dirty="0"/>
                    </a:p>
                  </a:txBody>
                  <a:tcPr/>
                </a:tc>
                <a:tc>
                  <a:txBody>
                    <a:bodyPr/>
                    <a:lstStyle/>
                    <a:p>
                      <a:r>
                        <a:rPr lang="en-US" dirty="0" smtClean="0"/>
                        <a:t> 2.7</a:t>
                      </a:r>
                      <a:r>
                        <a:rPr lang="en-US" baseline="0" dirty="0" smtClean="0"/>
                        <a:t> km</a:t>
                      </a:r>
                      <a:endParaRPr lang="en-US" dirty="0"/>
                    </a:p>
                  </a:txBody>
                  <a:tcPr/>
                </a:tc>
              </a:tr>
            </a:tbl>
          </a:graphicData>
        </a:graphic>
      </p:graphicFrame>
      <p:sp>
        <p:nvSpPr>
          <p:cNvPr id="10" name="TextBox 9"/>
          <p:cNvSpPr txBox="1"/>
          <p:nvPr/>
        </p:nvSpPr>
        <p:spPr>
          <a:xfrm>
            <a:off x="1039905" y="5490882"/>
            <a:ext cx="7189693" cy="830997"/>
          </a:xfrm>
          <a:prstGeom prst="rect">
            <a:avLst/>
          </a:prstGeom>
          <a:noFill/>
        </p:spPr>
        <p:txBody>
          <a:bodyPr wrap="square" rtlCol="0">
            <a:spAutoFit/>
          </a:bodyPr>
          <a:lstStyle/>
          <a:p>
            <a:r>
              <a:rPr lang="en-US" dirty="0" smtClean="0"/>
              <a:t>12% improvement in mean, 30% in SD, MAX</a:t>
            </a:r>
          </a:p>
          <a:p>
            <a:r>
              <a:rPr lang="en-US" dirty="0" smtClean="0"/>
              <a:t>over weighted </a:t>
            </a:r>
            <a:r>
              <a:rPr lang="en-US" dirty="0" err="1" smtClean="0"/>
              <a:t>centroid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l="26515" t="27451" r="30396" b="19917"/>
          <a:stretch>
            <a:fillRect/>
          </a:stretch>
        </p:blipFill>
        <p:spPr bwMode="auto">
          <a:xfrm>
            <a:off x="4262305" y="1425388"/>
            <a:ext cx="4881695" cy="4356847"/>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l="32015" t="42363" r="29482" b="6244"/>
          <a:stretch>
            <a:fillRect/>
          </a:stretch>
        </p:blipFill>
        <p:spPr bwMode="auto">
          <a:xfrm>
            <a:off x="0" y="1559860"/>
            <a:ext cx="4693024" cy="4280450"/>
          </a:xfrm>
          <a:prstGeom prst="rect">
            <a:avLst/>
          </a:prstGeom>
          <a:noFill/>
          <a:ln w="9525">
            <a:noFill/>
            <a:miter lim="800000"/>
            <a:headEnd/>
            <a:tailEnd/>
          </a:ln>
          <a:effectLst/>
        </p:spPr>
      </p:pic>
      <p:sp>
        <p:nvSpPr>
          <p:cNvPr id="10242" name="Title 1"/>
          <p:cNvSpPr>
            <a:spLocks noGrp="1"/>
          </p:cNvSpPr>
          <p:nvPr>
            <p:ph type="title"/>
          </p:nvPr>
        </p:nvSpPr>
        <p:spPr/>
        <p:txBody>
          <a:bodyPr/>
          <a:lstStyle/>
          <a:p>
            <a:r>
              <a:rPr lang="en-US" dirty="0" smtClean="0"/>
              <a:t>Example Results</a:t>
            </a:r>
          </a:p>
        </p:txBody>
      </p:sp>
      <p:sp>
        <p:nvSpPr>
          <p:cNvPr id="10244" name="Date Placeholder 3"/>
          <p:cNvSpPr>
            <a:spLocks noGrp="1"/>
          </p:cNvSpPr>
          <p:nvPr>
            <p:ph type="dt" sz="half" idx="10"/>
          </p:nvPr>
        </p:nvSpPr>
        <p:spPr>
          <a:noFill/>
        </p:spPr>
        <p:txBody>
          <a:bodyPr/>
          <a:lstStyle/>
          <a:p>
            <a:fld id="{2E3FE58E-6E16-4EF8-9BD2-5C40F4A4D19E}" type="datetime1">
              <a:rPr lang="en-US" smtClean="0"/>
              <a:pPr/>
              <a:t>4/1/2009</a:t>
            </a:fld>
            <a:endParaRPr lang="en-US" dirty="0" smtClean="0"/>
          </a:p>
        </p:txBody>
      </p:sp>
      <p:sp>
        <p:nvSpPr>
          <p:cNvPr id="10245" name="Footer Placeholder 4"/>
          <p:cNvSpPr>
            <a:spLocks noGrp="1"/>
          </p:cNvSpPr>
          <p:nvPr>
            <p:ph type="ftr" sz="quarter" idx="11"/>
          </p:nvPr>
        </p:nvSpPr>
        <p:spPr>
          <a:noFill/>
        </p:spPr>
        <p:txBody>
          <a:bodyPr/>
          <a:lstStyle/>
          <a:p>
            <a:r>
              <a:rPr lang="en-US" dirty="0" smtClean="0"/>
              <a:t>Access Point Localization</a:t>
            </a:r>
          </a:p>
        </p:txBody>
      </p:sp>
      <p:sp>
        <p:nvSpPr>
          <p:cNvPr id="10246" name="Slide Number Placeholder 5"/>
          <p:cNvSpPr>
            <a:spLocks noGrp="1"/>
          </p:cNvSpPr>
          <p:nvPr>
            <p:ph type="sldNum" sz="quarter" idx="12"/>
          </p:nvPr>
        </p:nvSpPr>
        <p:spPr>
          <a:noFill/>
        </p:spPr>
        <p:txBody>
          <a:bodyPr/>
          <a:lstStyle/>
          <a:p>
            <a:fld id="{147DA9C2-6B9E-4CCA-9271-0B7D03F40571}" type="slidenum">
              <a:rPr lang="en-US" smtClean="0"/>
              <a:pPr/>
              <a:t>18</a:t>
            </a:fld>
            <a:endParaRPr lang="en-US" smtClean="0"/>
          </a:p>
        </p:txBody>
      </p:sp>
      <p:grpSp>
        <p:nvGrpSpPr>
          <p:cNvPr id="18" name="Group 17"/>
          <p:cNvGrpSpPr/>
          <p:nvPr/>
        </p:nvGrpSpPr>
        <p:grpSpPr>
          <a:xfrm>
            <a:off x="1828814" y="1416422"/>
            <a:ext cx="3460363" cy="3242501"/>
            <a:chOff x="3370744" y="1739152"/>
            <a:chExt cx="3460363" cy="3242501"/>
          </a:xfrm>
        </p:grpSpPr>
        <p:cxnSp>
          <p:nvCxnSpPr>
            <p:cNvPr id="8" name="Straight Arrow Connector 7"/>
            <p:cNvCxnSpPr/>
            <p:nvPr/>
          </p:nvCxnSpPr>
          <p:spPr>
            <a:xfrm rot="16200000" flipV="1">
              <a:off x="4412878" y="2978524"/>
              <a:ext cx="1080250" cy="10668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4" idx="2"/>
            </p:cNvCxnSpPr>
            <p:nvPr/>
          </p:nvCxnSpPr>
          <p:spPr>
            <a:xfrm rot="5400000">
              <a:off x="4542857" y="2014809"/>
              <a:ext cx="488595" cy="8606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74776" y="1739152"/>
              <a:ext cx="1685365" cy="461665"/>
            </a:xfrm>
            <a:prstGeom prst="rect">
              <a:avLst/>
            </a:prstGeom>
            <a:noFill/>
          </p:spPr>
          <p:txBody>
            <a:bodyPr wrap="square" rtlCol="0">
              <a:spAutoFit/>
            </a:bodyPr>
            <a:lstStyle/>
            <a:p>
              <a:r>
                <a:rPr lang="en-US" dirty="0" smtClean="0"/>
                <a:t>Gradient </a:t>
              </a:r>
              <a:endParaRPr lang="en-US" dirty="0"/>
            </a:p>
          </p:txBody>
        </p:sp>
        <p:cxnSp>
          <p:nvCxnSpPr>
            <p:cNvPr id="16" name="Straight Arrow Connector 15"/>
            <p:cNvCxnSpPr/>
            <p:nvPr/>
          </p:nvCxnSpPr>
          <p:spPr>
            <a:xfrm flipV="1">
              <a:off x="3370744" y="3751730"/>
              <a:ext cx="645445" cy="1568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56095" y="4150656"/>
              <a:ext cx="1775012" cy="830997"/>
            </a:xfrm>
            <a:prstGeom prst="rect">
              <a:avLst/>
            </a:prstGeom>
            <a:noFill/>
          </p:spPr>
          <p:txBody>
            <a:bodyPr wrap="square" rtlCol="0">
              <a:spAutoFit/>
            </a:bodyPr>
            <a:lstStyle/>
            <a:p>
              <a:r>
                <a:rPr lang="en-US" dirty="0" smtClean="0"/>
                <a:t>Access</a:t>
              </a:r>
            </a:p>
            <a:p>
              <a:r>
                <a:rPr lang="en-US" dirty="0" smtClean="0"/>
                <a:t>Point</a:t>
              </a:r>
            </a:p>
          </p:txBody>
        </p:sp>
      </p:grpSp>
      <p:sp>
        <p:nvSpPr>
          <p:cNvPr id="17" name="TextBox 16"/>
          <p:cNvSpPr txBox="1"/>
          <p:nvPr/>
        </p:nvSpPr>
        <p:spPr>
          <a:xfrm>
            <a:off x="735108" y="3603811"/>
            <a:ext cx="1685364" cy="400110"/>
          </a:xfrm>
          <a:prstGeom prst="rect">
            <a:avLst/>
          </a:prstGeom>
          <a:noFill/>
        </p:spPr>
        <p:txBody>
          <a:bodyPr wrap="square" rtlCol="0">
            <a:spAutoFit/>
          </a:bodyPr>
          <a:lstStyle/>
          <a:p>
            <a:r>
              <a:rPr lang="en-US" sz="2000" dirty="0" err="1" smtClean="0"/>
              <a:t>WCentroid</a:t>
            </a:r>
            <a:endParaRPr lang="en-US" sz="2000" dirty="0"/>
          </a:p>
        </p:txBody>
      </p:sp>
      <p:cxnSp>
        <p:nvCxnSpPr>
          <p:cNvPr id="25" name="Straight Arrow Connector 24"/>
          <p:cNvCxnSpPr/>
          <p:nvPr/>
        </p:nvCxnSpPr>
        <p:spPr>
          <a:xfrm>
            <a:off x="4908176" y="4208929"/>
            <a:ext cx="1976718" cy="672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V="1">
            <a:off x="7274860" y="4406154"/>
            <a:ext cx="412377" cy="2689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34198" y="4648198"/>
            <a:ext cx="1685365" cy="461665"/>
          </a:xfrm>
          <a:prstGeom prst="rect">
            <a:avLst/>
          </a:prstGeom>
          <a:noFill/>
        </p:spPr>
        <p:txBody>
          <a:bodyPr wrap="square" rtlCol="0">
            <a:spAutoFit/>
          </a:bodyPr>
          <a:lstStyle/>
          <a:p>
            <a:r>
              <a:rPr lang="en-US" dirty="0" smtClean="0"/>
              <a:t>Gradient </a:t>
            </a:r>
            <a:endParaRPr lang="en-US" dirty="0"/>
          </a:p>
        </p:txBody>
      </p:sp>
      <p:grpSp>
        <p:nvGrpSpPr>
          <p:cNvPr id="24" name="Group 23"/>
          <p:cNvGrpSpPr/>
          <p:nvPr/>
        </p:nvGrpSpPr>
        <p:grpSpPr>
          <a:xfrm>
            <a:off x="2407024" y="1667436"/>
            <a:ext cx="5728446" cy="3146611"/>
            <a:chOff x="2407024" y="1667436"/>
            <a:chExt cx="5728446" cy="3146611"/>
          </a:xfrm>
        </p:grpSpPr>
        <p:cxnSp>
          <p:nvCxnSpPr>
            <p:cNvPr id="20" name="Straight Connector 19"/>
            <p:cNvCxnSpPr/>
            <p:nvPr/>
          </p:nvCxnSpPr>
          <p:spPr>
            <a:xfrm rot="16200000" flipH="1">
              <a:off x="1606924" y="2467536"/>
              <a:ext cx="3025588" cy="1425388"/>
            </a:xfrm>
            <a:prstGeom prst="line">
              <a:avLst/>
            </a:prstGeom>
            <a:ln w="25400">
              <a:solidFill>
                <a:srgbClr val="FFC000"/>
              </a:solidFill>
              <a:prstDash val="dashDot"/>
              <a:tailEnd type="none"/>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5275730" y="3325906"/>
              <a:ext cx="2859740" cy="1488141"/>
            </a:xfrm>
            <a:prstGeom prst="line">
              <a:avLst/>
            </a:prstGeom>
            <a:ln w="25400">
              <a:solidFill>
                <a:srgbClr val="FFC000"/>
              </a:solidFill>
              <a:prstDash val="dashDot"/>
              <a:tailEnd type="none"/>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Conclusion</a:t>
            </a:r>
            <a:endParaRPr lang="en-US" dirty="0">
              <a:solidFill>
                <a:srgbClr val="C00000"/>
              </a:solidFill>
            </a:endParaRPr>
          </a:p>
        </p:txBody>
      </p:sp>
      <p:sp>
        <p:nvSpPr>
          <p:cNvPr id="3" name="Content Placeholder 2"/>
          <p:cNvSpPr>
            <a:spLocks noGrp="1"/>
          </p:cNvSpPr>
          <p:nvPr>
            <p:ph idx="1"/>
          </p:nvPr>
        </p:nvSpPr>
        <p:spPr>
          <a:xfrm>
            <a:off x="466164" y="1416423"/>
            <a:ext cx="8449236" cy="4840941"/>
          </a:xfrm>
        </p:spPr>
        <p:txBody>
          <a:bodyPr>
            <a:normAutofit/>
          </a:bodyPr>
          <a:lstStyle/>
          <a:p>
            <a:r>
              <a:rPr lang="en-US" dirty="0" smtClean="0"/>
              <a:t>Gradient algorithm extracts </a:t>
            </a:r>
            <a:r>
              <a:rPr lang="en-US" dirty="0" smtClean="0">
                <a:solidFill>
                  <a:srgbClr val="FF0000"/>
                </a:solidFill>
              </a:rPr>
              <a:t>directional information </a:t>
            </a:r>
            <a:r>
              <a:rPr lang="en-US" dirty="0" smtClean="0"/>
              <a:t>from local signal strength variation.</a:t>
            </a:r>
          </a:p>
          <a:p>
            <a:r>
              <a:rPr lang="en-US" dirty="0" smtClean="0"/>
              <a:t>The approach takes advantage of the more fundamental property of signal propagation. </a:t>
            </a:r>
          </a:p>
          <a:p>
            <a:r>
              <a:rPr lang="en-US" dirty="0" smtClean="0"/>
              <a:t>Gradient algorithm is accurate and is robust to systemic biases that occur in the real world. </a:t>
            </a:r>
          </a:p>
          <a:p>
            <a:r>
              <a:rPr lang="en-US" dirty="0" smtClean="0"/>
              <a:t>Gradient algorithm out-performs other algorithms and has a small variance in performance.</a:t>
            </a:r>
          </a:p>
        </p:txBody>
      </p:sp>
      <p:sp>
        <p:nvSpPr>
          <p:cNvPr id="4" name="Date Placeholder 3"/>
          <p:cNvSpPr>
            <a:spLocks noGrp="1"/>
          </p:cNvSpPr>
          <p:nvPr>
            <p:ph type="dt" sz="half" idx="10"/>
          </p:nvPr>
        </p:nvSpPr>
        <p:spPr/>
        <p:txBody>
          <a:bodyPr/>
          <a:lstStyle/>
          <a:p>
            <a:pPr>
              <a:defRPr/>
            </a:pPr>
            <a:fld id="{268C0967-CA3B-4B6D-A9E5-66C4BE7A1A28}" type="datetime1">
              <a:rPr lang="en-US" smtClean="0"/>
              <a:pPr>
                <a:defRPr/>
              </a:pPr>
              <a:t>4/1/2009</a:t>
            </a:fld>
            <a:endParaRPr lang="en-US" dirty="0"/>
          </a:p>
        </p:txBody>
      </p:sp>
      <p:sp>
        <p:nvSpPr>
          <p:cNvPr id="5" name="Footer Placeholder 4"/>
          <p:cNvSpPr>
            <a:spLocks noGrp="1"/>
          </p:cNvSpPr>
          <p:nvPr>
            <p:ph type="ftr" sz="quarter" idx="11"/>
          </p:nvPr>
        </p:nvSpPr>
        <p:spPr/>
        <p:txBody>
          <a:bodyPr/>
          <a:lstStyle/>
          <a:p>
            <a:pPr>
              <a:defRPr/>
            </a:pPr>
            <a:r>
              <a:rPr lang="en-US" smtClean="0"/>
              <a:t>Access Point Localization</a:t>
            </a:r>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Localizing the signal source</a:t>
            </a:r>
            <a:endParaRPr lang="en-US" dirty="0"/>
          </a:p>
        </p:txBody>
      </p:sp>
      <p:sp>
        <p:nvSpPr>
          <p:cNvPr id="4" name="Date Placeholder 3"/>
          <p:cNvSpPr>
            <a:spLocks noGrp="1"/>
          </p:cNvSpPr>
          <p:nvPr>
            <p:ph type="dt" sz="half" idx="10"/>
          </p:nvPr>
        </p:nvSpPr>
        <p:spPr>
          <a:xfrm>
            <a:off x="457200" y="6338421"/>
            <a:ext cx="2133600" cy="365125"/>
          </a:xfrm>
        </p:spPr>
        <p:txBody>
          <a:bodyPr/>
          <a:lstStyle/>
          <a:p>
            <a:pPr>
              <a:defRPr/>
            </a:pPr>
            <a:fld id="{FE5FFF52-A519-4DA2-9AEC-3AE6199C72C4}" type="datetime1">
              <a:rPr lang="en-US" smtClean="0"/>
              <a:pPr>
                <a:defRPr/>
              </a:pPr>
              <a:t>4/1/2009</a:t>
            </a:fld>
            <a:endParaRPr lang="en-US" dirty="0"/>
          </a:p>
        </p:txBody>
      </p:sp>
      <p:sp>
        <p:nvSpPr>
          <p:cNvPr id="5" name="Footer Placeholder 4"/>
          <p:cNvSpPr>
            <a:spLocks noGrp="1"/>
          </p:cNvSpPr>
          <p:nvPr>
            <p:ph type="ftr" sz="quarter" idx="11"/>
          </p:nvPr>
        </p:nvSpPr>
        <p:spPr>
          <a:xfrm>
            <a:off x="3124200" y="6338421"/>
            <a:ext cx="2895600" cy="365125"/>
          </a:xfrm>
        </p:spPr>
        <p:txBody>
          <a:bodyPr/>
          <a:lstStyle/>
          <a:p>
            <a:pPr>
              <a:defRPr/>
            </a:pPr>
            <a:r>
              <a:rPr lang="en-US" smtClean="0"/>
              <a:t>Access Point Localization</a:t>
            </a:r>
            <a:endParaRPr lang="en-US" dirty="0"/>
          </a:p>
        </p:txBody>
      </p:sp>
      <p:sp>
        <p:nvSpPr>
          <p:cNvPr id="6" name="Slide Number Placeholder 5"/>
          <p:cNvSpPr>
            <a:spLocks noGrp="1"/>
          </p:cNvSpPr>
          <p:nvPr>
            <p:ph type="sldNum" sz="quarter" idx="12"/>
          </p:nvPr>
        </p:nvSpPr>
        <p:spPr>
          <a:xfrm>
            <a:off x="6553200" y="6338421"/>
            <a:ext cx="2133600" cy="365125"/>
          </a:xfrm>
        </p:spPr>
        <p:txBody>
          <a:bodyPr/>
          <a:lstStyle/>
          <a:p>
            <a:pPr>
              <a:defRPr/>
            </a:pPr>
            <a:fld id="{C5A6FE55-FA21-43F9-B558-DCA38C1071B8}" type="slidenum">
              <a:rPr lang="en-US" smtClean="0"/>
              <a:pPr>
                <a:defRPr/>
              </a:pPr>
              <a:t>2</a:t>
            </a:fld>
            <a:endParaRPr lang="en-US" dirty="0"/>
          </a:p>
        </p:txBody>
      </p:sp>
      <p:grpSp>
        <p:nvGrpSpPr>
          <p:cNvPr id="10" name="Group 30"/>
          <p:cNvGrpSpPr/>
          <p:nvPr/>
        </p:nvGrpSpPr>
        <p:grpSpPr>
          <a:xfrm>
            <a:off x="932330" y="4697509"/>
            <a:ext cx="7351058" cy="1605523"/>
            <a:chOff x="1075765" y="5038164"/>
            <a:chExt cx="7351058" cy="1605523"/>
          </a:xfrm>
        </p:grpSpPr>
        <p:sp>
          <p:nvSpPr>
            <p:cNvPr id="20" name="TextBox 19"/>
            <p:cNvSpPr txBox="1"/>
            <p:nvPr/>
          </p:nvSpPr>
          <p:spPr>
            <a:xfrm>
              <a:off x="1075765" y="5074027"/>
              <a:ext cx="2312894" cy="1569660"/>
            </a:xfrm>
            <a:prstGeom prst="rect">
              <a:avLst/>
            </a:prstGeom>
            <a:noFill/>
          </p:spPr>
          <p:txBody>
            <a:bodyPr wrap="square" rtlCol="0">
              <a:spAutoFit/>
            </a:bodyPr>
            <a:lstStyle/>
            <a:p>
              <a:r>
                <a:rPr lang="en-US" dirty="0" smtClean="0"/>
                <a:t>802.11 Mobile User Localization (</a:t>
              </a:r>
              <a:r>
                <a:rPr lang="en-US" dirty="0" err="1" smtClean="0"/>
                <a:t>PlaceLab</a:t>
              </a:r>
              <a:r>
                <a:rPr lang="en-US" dirty="0" smtClean="0"/>
                <a:t>)</a:t>
              </a:r>
              <a:endParaRPr lang="en-US" dirty="0"/>
            </a:p>
          </p:txBody>
        </p:sp>
        <p:sp>
          <p:nvSpPr>
            <p:cNvPr id="27" name="TextBox 26"/>
            <p:cNvSpPr txBox="1"/>
            <p:nvPr/>
          </p:nvSpPr>
          <p:spPr>
            <a:xfrm>
              <a:off x="3290047" y="5351929"/>
              <a:ext cx="2411506" cy="830997"/>
            </a:xfrm>
            <a:prstGeom prst="rect">
              <a:avLst/>
            </a:prstGeom>
            <a:noFill/>
          </p:spPr>
          <p:txBody>
            <a:bodyPr wrap="square" rtlCol="0">
              <a:spAutoFit/>
            </a:bodyPr>
            <a:lstStyle/>
            <a:p>
              <a:r>
                <a:rPr lang="en-US" dirty="0" smtClean="0"/>
                <a:t>Finding </a:t>
              </a:r>
            </a:p>
            <a:p>
              <a:r>
                <a:rPr lang="en-US" dirty="0" smtClean="0"/>
                <a:t>Rogue APs</a:t>
              </a:r>
              <a:endParaRPr lang="en-US" dirty="0"/>
            </a:p>
          </p:txBody>
        </p:sp>
        <p:sp>
          <p:nvSpPr>
            <p:cNvPr id="30" name="TextBox 29"/>
            <p:cNvSpPr txBox="1"/>
            <p:nvPr/>
          </p:nvSpPr>
          <p:spPr>
            <a:xfrm>
              <a:off x="5593975" y="5038164"/>
              <a:ext cx="2832848" cy="1200329"/>
            </a:xfrm>
            <a:prstGeom prst="rect">
              <a:avLst/>
            </a:prstGeom>
            <a:noFill/>
          </p:spPr>
          <p:txBody>
            <a:bodyPr wrap="square" rtlCol="0">
              <a:spAutoFit/>
            </a:bodyPr>
            <a:lstStyle/>
            <a:p>
              <a:r>
                <a:rPr lang="en-US" dirty="0" smtClean="0"/>
                <a:t>Inferring interference,</a:t>
              </a:r>
            </a:p>
            <a:p>
              <a:r>
                <a:rPr lang="en-US" dirty="0" smtClean="0"/>
                <a:t>coverage</a:t>
              </a:r>
              <a:endParaRPr lang="en-US" dirty="0"/>
            </a:p>
          </p:txBody>
        </p:sp>
      </p:grpSp>
      <p:grpSp>
        <p:nvGrpSpPr>
          <p:cNvPr id="181" name="Group 180"/>
          <p:cNvGrpSpPr/>
          <p:nvPr/>
        </p:nvGrpSpPr>
        <p:grpSpPr>
          <a:xfrm>
            <a:off x="3144060" y="1461987"/>
            <a:ext cx="3599960" cy="3164168"/>
            <a:chOff x="2408953" y="1874363"/>
            <a:chExt cx="3599960" cy="3164168"/>
          </a:xfrm>
        </p:grpSpPr>
        <p:grpSp>
          <p:nvGrpSpPr>
            <p:cNvPr id="180" name="Group 179"/>
            <p:cNvGrpSpPr/>
            <p:nvPr/>
          </p:nvGrpSpPr>
          <p:grpSpPr>
            <a:xfrm>
              <a:off x="2408953" y="1874363"/>
              <a:ext cx="3593311" cy="3164168"/>
              <a:chOff x="2408953" y="1874363"/>
              <a:chExt cx="3593311" cy="3164168"/>
            </a:xfrm>
          </p:grpSpPr>
          <p:sp>
            <p:nvSpPr>
              <p:cNvPr id="173" name="Pie 172"/>
              <p:cNvSpPr>
                <a:spLocks noChangeAspect="1"/>
              </p:cNvSpPr>
              <p:nvPr/>
            </p:nvSpPr>
            <p:spPr>
              <a:xfrm>
                <a:off x="2415593" y="1877284"/>
                <a:ext cx="3586671" cy="3158326"/>
              </a:xfrm>
              <a:prstGeom prst="pie">
                <a:avLst>
                  <a:gd name="adj1" fmla="val 10800000"/>
                  <a:gd name="adj2" fmla="val 16200000"/>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9" name="Group 178"/>
              <p:cNvGrpSpPr/>
              <p:nvPr/>
            </p:nvGrpSpPr>
            <p:grpSpPr>
              <a:xfrm>
                <a:off x="2408953" y="1874363"/>
                <a:ext cx="3586672" cy="3164168"/>
                <a:chOff x="2391024" y="1874363"/>
                <a:chExt cx="3586672" cy="3164168"/>
              </a:xfrm>
            </p:grpSpPr>
            <p:sp>
              <p:nvSpPr>
                <p:cNvPr id="174" name="Pie 173"/>
                <p:cNvSpPr>
                  <a:spLocks noChangeAspect="1"/>
                </p:cNvSpPr>
                <p:nvPr/>
              </p:nvSpPr>
              <p:spPr>
                <a:xfrm rot="5400000">
                  <a:off x="2605197" y="1666032"/>
                  <a:ext cx="3158326" cy="3586671"/>
                </a:xfrm>
                <a:prstGeom prst="pie">
                  <a:avLst>
                    <a:gd name="adj1" fmla="val 10800000"/>
                    <a:gd name="adj2" fmla="val 16200000"/>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Pie 174"/>
                <p:cNvSpPr>
                  <a:spLocks noChangeAspect="1"/>
                </p:cNvSpPr>
                <p:nvPr/>
              </p:nvSpPr>
              <p:spPr>
                <a:xfrm rot="10800000">
                  <a:off x="2391025" y="1874363"/>
                  <a:ext cx="3586671" cy="3158326"/>
                </a:xfrm>
                <a:prstGeom prst="pie">
                  <a:avLst>
                    <a:gd name="adj1" fmla="val 10800000"/>
                    <a:gd name="adj2" fmla="val 16200000"/>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76" name="Pie 175"/>
            <p:cNvSpPr>
              <a:spLocks noChangeAspect="1"/>
            </p:cNvSpPr>
            <p:nvPr/>
          </p:nvSpPr>
          <p:spPr>
            <a:xfrm rot="16200000">
              <a:off x="2636415" y="1660191"/>
              <a:ext cx="3158326" cy="3586671"/>
            </a:xfrm>
            <a:prstGeom prst="pie">
              <a:avLst>
                <a:gd name="adj1" fmla="val 10800000"/>
                <a:gd name="adj2" fmla="val 16200000"/>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7" name="Picture 12" descr="C:\Users\Dongsu\AppData\Local\Microsoft\Windows\Temporary Internet Files\Content.IE5\RO2ICISK\MCj03226910000[1].wmf"/>
          <p:cNvPicPr>
            <a:picLocks noChangeAspect="1" noChangeArrowheads="1"/>
          </p:cNvPicPr>
          <p:nvPr/>
        </p:nvPicPr>
        <p:blipFill>
          <a:blip r:embed="rId3"/>
          <a:srcRect/>
          <a:stretch>
            <a:fillRect/>
          </a:stretch>
        </p:blipFill>
        <p:spPr bwMode="auto">
          <a:xfrm>
            <a:off x="4739116" y="2545977"/>
            <a:ext cx="522742" cy="800981"/>
          </a:xfrm>
          <a:prstGeom prst="rect">
            <a:avLst/>
          </a:prstGeom>
          <a:noFill/>
        </p:spPr>
      </p:pic>
      <p:pic>
        <p:nvPicPr>
          <p:cNvPr id="8" name="Picture 14" descr="C:\Users\Dongsu\AppData\Local\Microsoft\Windows\Temporary Internet Files\Content.IE5\05RK1ZV1\MCj01519770000[1].wmf"/>
          <p:cNvPicPr>
            <a:picLocks noChangeAspect="1" noChangeArrowheads="1"/>
          </p:cNvPicPr>
          <p:nvPr/>
        </p:nvPicPr>
        <p:blipFill>
          <a:blip r:embed="rId4"/>
          <a:srcRect/>
          <a:stretch>
            <a:fillRect/>
          </a:stretch>
        </p:blipFill>
        <p:spPr bwMode="auto">
          <a:xfrm>
            <a:off x="3551030" y="3515480"/>
            <a:ext cx="909828" cy="563270"/>
          </a:xfrm>
          <a:prstGeom prst="rect">
            <a:avLst/>
          </a:prstGeom>
          <a:noFill/>
        </p:spPr>
      </p:pic>
      <p:grpSp>
        <p:nvGrpSpPr>
          <p:cNvPr id="191" name="Group 190"/>
          <p:cNvGrpSpPr/>
          <p:nvPr/>
        </p:nvGrpSpPr>
        <p:grpSpPr>
          <a:xfrm>
            <a:off x="537882" y="3801040"/>
            <a:ext cx="3352800" cy="709986"/>
            <a:chOff x="537882" y="3801040"/>
            <a:chExt cx="3352800" cy="709986"/>
          </a:xfrm>
        </p:grpSpPr>
        <p:sp>
          <p:nvSpPr>
            <p:cNvPr id="32" name="TextBox 31"/>
            <p:cNvSpPr txBox="1"/>
            <p:nvPr/>
          </p:nvSpPr>
          <p:spPr>
            <a:xfrm>
              <a:off x="537882" y="3801040"/>
              <a:ext cx="3352800" cy="369332"/>
            </a:xfrm>
            <a:prstGeom prst="rect">
              <a:avLst/>
            </a:prstGeom>
            <a:noFill/>
          </p:spPr>
          <p:txBody>
            <a:bodyPr wrap="square" rtlCol="0">
              <a:spAutoFit/>
            </a:bodyPr>
            <a:lstStyle/>
            <a:p>
              <a:r>
                <a:rPr lang="en-US" sz="1800" dirty="0" smtClean="0">
                  <a:solidFill>
                    <a:srgbClr val="C00000"/>
                  </a:solidFill>
                </a:rPr>
                <a:t>Signal strength </a:t>
              </a:r>
              <a:endParaRPr lang="en-US" sz="1800" dirty="0">
                <a:solidFill>
                  <a:srgbClr val="C00000"/>
                </a:solidFill>
              </a:endParaRPr>
            </a:p>
          </p:txBody>
        </p:sp>
        <p:sp>
          <p:nvSpPr>
            <p:cNvPr id="183" name="TextBox 182"/>
            <p:cNvSpPr txBox="1"/>
            <p:nvPr/>
          </p:nvSpPr>
          <p:spPr>
            <a:xfrm>
              <a:off x="1272989" y="4141694"/>
              <a:ext cx="1559859" cy="369332"/>
            </a:xfrm>
            <a:prstGeom prst="rect">
              <a:avLst/>
            </a:prstGeom>
            <a:noFill/>
          </p:spPr>
          <p:txBody>
            <a:bodyPr wrap="square" rtlCol="0">
              <a:spAutoFit/>
            </a:bodyPr>
            <a:lstStyle/>
            <a:p>
              <a:r>
                <a:rPr lang="en-US" sz="1800" dirty="0" smtClean="0">
                  <a:solidFill>
                    <a:srgbClr val="C00000"/>
                  </a:solidFill>
                </a:rPr>
                <a:t>GPS</a:t>
              </a:r>
              <a:endParaRPr lang="en-US" sz="1800" dirty="0">
                <a:solidFill>
                  <a:srgbClr val="C00000"/>
                </a:solidFill>
              </a:endParaRPr>
            </a:p>
          </p:txBody>
        </p:sp>
      </p:grpSp>
      <p:grpSp>
        <p:nvGrpSpPr>
          <p:cNvPr id="192" name="Group 191"/>
          <p:cNvGrpSpPr/>
          <p:nvPr/>
        </p:nvGrpSpPr>
        <p:grpSpPr>
          <a:xfrm>
            <a:off x="905435" y="1757084"/>
            <a:ext cx="1353671" cy="1997023"/>
            <a:chOff x="905435" y="1757084"/>
            <a:chExt cx="1353671" cy="1997023"/>
          </a:xfrm>
        </p:grpSpPr>
        <p:sp>
          <p:nvSpPr>
            <p:cNvPr id="182" name="Rectangle 181"/>
            <p:cNvSpPr/>
            <p:nvPr/>
          </p:nvSpPr>
          <p:spPr>
            <a:xfrm>
              <a:off x="1918446" y="1757084"/>
              <a:ext cx="340660" cy="1990164"/>
            </a:xfrm>
            <a:prstGeom prst="rect">
              <a:avLst/>
            </a:prstGeom>
            <a:gradFill flip="none" rotWithShape="1">
              <a:gsLst>
                <a:gs pos="13000">
                  <a:srgbClr val="FF0000">
                    <a:alpha val="61000"/>
                  </a:srgbClr>
                </a:gs>
                <a:gs pos="77000">
                  <a:srgbClr val="0070C0">
                    <a:alpha val="30000"/>
                  </a:srgbClr>
                </a:gs>
              </a:gsLst>
              <a:path path="circle">
                <a:fillToRect r="100000" b="100000"/>
              </a:path>
              <a:tileRect l="-100000" t="-100000"/>
            </a:gra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0" name="Group 189"/>
            <p:cNvGrpSpPr/>
            <p:nvPr/>
          </p:nvGrpSpPr>
          <p:grpSpPr>
            <a:xfrm>
              <a:off x="905435" y="1757084"/>
              <a:ext cx="995082" cy="1997023"/>
              <a:chOff x="905435" y="1757084"/>
              <a:chExt cx="995082" cy="1997023"/>
            </a:xfrm>
          </p:grpSpPr>
          <p:cxnSp>
            <p:nvCxnSpPr>
              <p:cNvPr id="186" name="Straight Arrow Connector 185"/>
              <p:cNvCxnSpPr/>
              <p:nvPr/>
            </p:nvCxnSpPr>
            <p:spPr>
              <a:xfrm rot="16200000" flipH="1">
                <a:off x="690284" y="2734236"/>
                <a:ext cx="1954305" cy="2"/>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950258" y="1810871"/>
                <a:ext cx="950259" cy="338554"/>
              </a:xfrm>
              <a:prstGeom prst="rect">
                <a:avLst/>
              </a:prstGeom>
              <a:noFill/>
            </p:spPr>
            <p:txBody>
              <a:bodyPr wrap="square" rtlCol="0">
                <a:spAutoFit/>
              </a:bodyPr>
              <a:lstStyle/>
              <a:p>
                <a:r>
                  <a:rPr lang="en-US" sz="1600" dirty="0" smtClean="0"/>
                  <a:t>High</a:t>
                </a:r>
                <a:endParaRPr lang="en-US" sz="1600" dirty="0"/>
              </a:p>
            </p:txBody>
          </p:sp>
          <p:sp>
            <p:nvSpPr>
              <p:cNvPr id="189" name="TextBox 188"/>
              <p:cNvSpPr txBox="1"/>
              <p:nvPr/>
            </p:nvSpPr>
            <p:spPr>
              <a:xfrm>
                <a:off x="905435" y="3415553"/>
                <a:ext cx="950259" cy="338554"/>
              </a:xfrm>
              <a:prstGeom prst="rect">
                <a:avLst/>
              </a:prstGeom>
              <a:noFill/>
            </p:spPr>
            <p:txBody>
              <a:bodyPr wrap="square" rtlCol="0">
                <a:spAutoFit/>
              </a:bodyPr>
              <a:lstStyle/>
              <a:p>
                <a:r>
                  <a:rPr lang="en-US" sz="1600" dirty="0" smtClean="0"/>
                  <a:t>Low</a:t>
                </a:r>
                <a:endParaRPr lang="en-US" sz="1600" dirty="0"/>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3.88889E-6 3.1669E-6 C 0.0125 0.00832 0.02586 0.01895 0.03923 0.02334 C 0.07725 0.02173 0.08836 0.02288 0.11753 0.01572 C 0.12343 0.01433 0.12934 0.01225 0.13524 0.0104 C 0.14045 0.00878 0.15086 0.00508 0.15086 0.00531 C 0.15347 0.00254 0.1559 -0.00093 0.15885 -0.00278 C 0.16128 -0.0044 0.16441 -0.00347 0.16666 -0.00532 C 0.16909 -0.00717 0.17048 -0.01087 0.17257 -0.01318 C 0.1776 -0.01873 0.18298 -0.02358 0.18819 -0.02867 C 0.1901 -0.03052 0.19409 -0.03398 0.19409 -0.03375 C 0.19982 -0.04554 0.20764 -0.05756 0.2118 -0.07051 C 0.21823 -0.09016 0.21875 -0.11535 0.22152 -0.13593 C 0.22083 -0.16459 0.23246 -0.20389 0.21562 -0.22192 C 0.21406 -0.22377 0.21163 -0.22354 0.20972 -0.22469 C 0.20764 -0.22608 0.20555 -0.2277 0.20382 -0.22978 C 0.19392 -0.24087 0.20277 -0.23556 0.19218 -0.24018 C 0.17864 -0.25197 0.17621 -0.25151 0.16076 -0.25844 C 0.13715 -0.26884 0.17239 -0.25359 0.14895 -0.26376 C 0.14704 -0.26468 0.14305 -0.2663 0.14305 -0.26607 C 0.10173 -0.26399 0.06093 -0.26699 0.01961 -0.26376 C 0.01041 -0.25544 0.0052 -0.24295 -0.004 -0.23509 C -0.00816 -0.21776 -0.01598 -0.20204 -0.02153 -0.18539 C -0.02552 -0.17337 -0.02605 -0.16459 -0.03143 -0.15419 C -0.03577 -0.13662 -0.03525 -0.1276 -0.03525 -0.10703 L -0.02952 -0.06796 L -0.01771 -0.05225 " pathEditMode="relative" rAng="0" ptsTypes="fffffffffffffffffffffffAAA">
                                      <p:cBhvr>
                                        <p:cTn id="18" dur="5000" fill="hold"/>
                                        <p:tgtEl>
                                          <p:spTgt spid="8"/>
                                        </p:tgtEl>
                                        <p:attrNameLst>
                                          <p:attrName>ppt_x</p:attrName>
                                          <p:attrName>ppt_y</p:attrName>
                                        </p:attrNameLst>
                                      </p:cBhvr>
                                      <p:rCtr x="98" y="-123"/>
                                    </p:animMotion>
                                  </p:childTnLst>
                                </p:cTn>
                              </p:par>
                            </p:childTnLst>
                          </p:cTn>
                        </p:par>
                        <p:par>
                          <p:cTn id="19" fill="hold">
                            <p:stCondLst>
                              <p:cond delay="5000"/>
                            </p:stCondLst>
                            <p:childTnLst>
                              <p:par>
                                <p:cTn id="20" presetID="1" presetClass="entr" presetSubtype="0" fill="hold" nodeType="afterEffect">
                                  <p:stCondLst>
                                    <p:cond delay="0"/>
                                  </p:stCondLst>
                                  <p:childTnLst>
                                    <p:set>
                                      <p:cBhvr>
                                        <p:cTn id="21" dur="1" fill="hold">
                                          <p:stCondLst>
                                            <p:cond delay="0"/>
                                          </p:stCondLst>
                                        </p:cTn>
                                        <p:tgtEl>
                                          <p:spTgt spid="18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Backup slides</a:t>
            </a:r>
            <a:endParaRPr lang="en-US" dirty="0"/>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pPr>
              <a:defRPr/>
            </a:pPr>
            <a:fld id="{FD4EE751-51B9-4F6F-AFD6-F6DEE87B4D51}" type="datetime1">
              <a:rPr lang="en-US" smtClean="0"/>
              <a:pPr>
                <a:defRPr/>
              </a:pPr>
              <a:t>4/1/2009</a:t>
            </a:fld>
            <a:endParaRPr lang="en-US" dirty="0"/>
          </a:p>
        </p:txBody>
      </p:sp>
      <p:sp>
        <p:nvSpPr>
          <p:cNvPr id="5" name="Footer Placeholder 4"/>
          <p:cNvSpPr>
            <a:spLocks noGrp="1"/>
          </p:cNvSpPr>
          <p:nvPr>
            <p:ph type="ftr" sz="quarter" idx="11"/>
          </p:nvPr>
        </p:nvSpPr>
        <p:spPr/>
        <p:txBody>
          <a:bodyPr/>
          <a:lstStyle/>
          <a:p>
            <a:pPr>
              <a:defRPr/>
            </a:pPr>
            <a:r>
              <a:rPr lang="en-US" smtClean="0"/>
              <a:t>Access Point Localization</a:t>
            </a:r>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a:srcRect/>
          <a:stretch>
            <a:fillRect/>
          </a:stretch>
        </p:blipFill>
        <p:spPr bwMode="auto">
          <a:xfrm>
            <a:off x="5152746" y="2176185"/>
            <a:ext cx="3256149" cy="3269332"/>
          </a:xfrm>
          <a:prstGeom prst="rect">
            <a:avLst/>
          </a:prstGeom>
          <a:noFill/>
          <a:ln w="9525">
            <a:noFill/>
            <a:miter lim="800000"/>
            <a:headEnd/>
            <a:tailEnd/>
          </a:ln>
          <a:effectLst/>
        </p:spPr>
      </p:pic>
      <p:sp>
        <p:nvSpPr>
          <p:cNvPr id="7" name="Title 6"/>
          <p:cNvSpPr>
            <a:spLocks noGrp="1"/>
          </p:cNvSpPr>
          <p:nvPr>
            <p:ph type="title"/>
          </p:nvPr>
        </p:nvSpPr>
        <p:spPr/>
        <p:txBody>
          <a:bodyPr/>
          <a:lstStyle/>
          <a:p>
            <a:r>
              <a:rPr lang="en-US" dirty="0" smtClean="0"/>
              <a:t>Why Weighted </a:t>
            </a:r>
            <a:r>
              <a:rPr lang="en-US" dirty="0" err="1" smtClean="0"/>
              <a:t>Centroid</a:t>
            </a:r>
            <a:r>
              <a:rPr lang="en-US" dirty="0" smtClean="0"/>
              <a:t> Fails</a:t>
            </a:r>
            <a:endParaRPr lang="en-US" dirty="0"/>
          </a:p>
        </p:txBody>
      </p:sp>
      <p:sp>
        <p:nvSpPr>
          <p:cNvPr id="8" name="Text Placeholder 7"/>
          <p:cNvSpPr>
            <a:spLocks noGrp="1"/>
          </p:cNvSpPr>
          <p:nvPr>
            <p:ph type="body" idx="1"/>
          </p:nvPr>
        </p:nvSpPr>
        <p:spPr/>
        <p:txBody>
          <a:bodyPr/>
          <a:lstStyle/>
          <a:p>
            <a:pPr algn="ctr"/>
            <a:r>
              <a:rPr lang="en-US" dirty="0" smtClean="0"/>
              <a:t>Sampling bias</a:t>
            </a:r>
          </a:p>
        </p:txBody>
      </p:sp>
      <p:sp>
        <p:nvSpPr>
          <p:cNvPr id="10" name="Text Placeholder 9"/>
          <p:cNvSpPr>
            <a:spLocks noGrp="1"/>
          </p:cNvSpPr>
          <p:nvPr>
            <p:ph type="body" sz="quarter" idx="3"/>
          </p:nvPr>
        </p:nvSpPr>
        <p:spPr/>
        <p:txBody>
          <a:bodyPr/>
          <a:lstStyle/>
          <a:p>
            <a:pPr algn="r"/>
            <a:r>
              <a:rPr lang="en-US" dirty="0" smtClean="0"/>
              <a:t>Non-uniform shadowing</a:t>
            </a:r>
          </a:p>
        </p:txBody>
      </p:sp>
      <p:sp>
        <p:nvSpPr>
          <p:cNvPr id="4" name="Date Placeholder 3"/>
          <p:cNvSpPr>
            <a:spLocks noGrp="1"/>
          </p:cNvSpPr>
          <p:nvPr>
            <p:ph type="dt" sz="half" idx="10"/>
          </p:nvPr>
        </p:nvSpPr>
        <p:spPr/>
        <p:txBody>
          <a:bodyPr/>
          <a:lstStyle/>
          <a:p>
            <a:pPr>
              <a:defRPr/>
            </a:pPr>
            <a:fld id="{6C58D59C-425A-4461-8D81-0E8051BEC36D}" type="datetime1">
              <a:rPr lang="en-US" smtClean="0"/>
              <a:pPr>
                <a:defRPr/>
              </a:pPr>
              <a:t>4/1/2009</a:t>
            </a:fld>
            <a:endParaRPr lang="en-US" dirty="0"/>
          </a:p>
        </p:txBody>
      </p:sp>
      <p:sp>
        <p:nvSpPr>
          <p:cNvPr id="5" name="Footer Placeholder 4"/>
          <p:cNvSpPr>
            <a:spLocks noGrp="1"/>
          </p:cNvSpPr>
          <p:nvPr>
            <p:ph type="ftr" sz="quarter" idx="11"/>
          </p:nvPr>
        </p:nvSpPr>
        <p:spPr/>
        <p:txBody>
          <a:bodyPr/>
          <a:lstStyle/>
          <a:p>
            <a:pPr>
              <a:defRPr/>
            </a:pPr>
            <a:r>
              <a:rPr lang="en-US" dirty="0" smtClean="0"/>
              <a:t>Access Point Localization</a:t>
            </a:r>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21</a:t>
            </a:fld>
            <a:endParaRPr lang="en-US"/>
          </a:p>
        </p:txBody>
      </p:sp>
      <p:sp>
        <p:nvSpPr>
          <p:cNvPr id="14" name="Rectangle 13"/>
          <p:cNvSpPr/>
          <p:nvPr/>
        </p:nvSpPr>
        <p:spPr>
          <a:xfrm>
            <a:off x="6894655" y="2440392"/>
            <a:ext cx="1469724" cy="1422400"/>
          </a:xfrm>
          <a:prstGeom prst="rect">
            <a:avLst/>
          </a:prstGeom>
          <a:solidFill>
            <a:schemeClr val="bg1">
              <a:lumMod val="85000"/>
              <a:alpha val="7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-30dB</a:t>
            </a:r>
            <a:endParaRPr lang="en-US" dirty="0">
              <a:solidFill>
                <a:schemeClr val="tx1"/>
              </a:solidFill>
            </a:endParaRPr>
          </a:p>
        </p:txBody>
      </p:sp>
      <p:sp>
        <p:nvSpPr>
          <p:cNvPr id="15" name="Rectangle 14"/>
          <p:cNvSpPr/>
          <p:nvPr/>
        </p:nvSpPr>
        <p:spPr>
          <a:xfrm>
            <a:off x="6885374" y="3940953"/>
            <a:ext cx="1469724" cy="1422400"/>
          </a:xfrm>
          <a:prstGeom prst="rect">
            <a:avLst/>
          </a:prstGeom>
          <a:solidFill>
            <a:schemeClr val="bg1">
              <a:lumMod val="85000"/>
              <a:alpha val="56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-20dB</a:t>
            </a:r>
            <a:endParaRPr lang="en-US" dirty="0">
              <a:solidFill>
                <a:schemeClr val="tx1"/>
              </a:solidFill>
            </a:endParaRPr>
          </a:p>
        </p:txBody>
      </p:sp>
      <p:sp>
        <p:nvSpPr>
          <p:cNvPr id="16" name="Rectangle 15"/>
          <p:cNvSpPr/>
          <p:nvPr/>
        </p:nvSpPr>
        <p:spPr>
          <a:xfrm>
            <a:off x="5424294" y="2431929"/>
            <a:ext cx="1409243" cy="1422400"/>
          </a:xfrm>
          <a:prstGeom prst="rect">
            <a:avLst/>
          </a:prstGeom>
          <a:solidFill>
            <a:schemeClr val="bg1">
              <a:lumMod val="85000"/>
              <a:alpha val="4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-10dB</a:t>
            </a:r>
          </a:p>
        </p:txBody>
      </p:sp>
      <p:sp>
        <p:nvSpPr>
          <p:cNvPr id="17" name="TextBox 16"/>
          <p:cNvSpPr txBox="1"/>
          <p:nvPr/>
        </p:nvSpPr>
        <p:spPr>
          <a:xfrm>
            <a:off x="842682" y="5593977"/>
            <a:ext cx="3227294" cy="461665"/>
          </a:xfrm>
          <a:prstGeom prst="rect">
            <a:avLst/>
          </a:prstGeom>
          <a:noFill/>
        </p:spPr>
        <p:txBody>
          <a:bodyPr wrap="square" rtlCol="0">
            <a:spAutoFit/>
          </a:bodyPr>
          <a:lstStyle/>
          <a:p>
            <a:r>
              <a:rPr lang="en-US" dirty="0" smtClean="0"/>
              <a:t>&gt;20m error </a:t>
            </a:r>
            <a:endParaRPr lang="en-US" dirty="0"/>
          </a:p>
        </p:txBody>
      </p:sp>
      <p:sp>
        <p:nvSpPr>
          <p:cNvPr id="18" name="TextBox 17"/>
          <p:cNvSpPr txBox="1"/>
          <p:nvPr/>
        </p:nvSpPr>
        <p:spPr>
          <a:xfrm>
            <a:off x="5298144" y="5567085"/>
            <a:ext cx="3227294" cy="461665"/>
          </a:xfrm>
          <a:prstGeom prst="rect">
            <a:avLst/>
          </a:prstGeom>
          <a:noFill/>
        </p:spPr>
        <p:txBody>
          <a:bodyPr wrap="square" rtlCol="0">
            <a:spAutoFit/>
          </a:bodyPr>
          <a:lstStyle/>
          <a:p>
            <a:r>
              <a:rPr lang="en-US" dirty="0" smtClean="0"/>
              <a:t>16m error </a:t>
            </a:r>
            <a:endParaRPr lang="en-US" dirty="0"/>
          </a:p>
        </p:txBody>
      </p:sp>
      <p:pic>
        <p:nvPicPr>
          <p:cNvPr id="1027" name="Picture 3"/>
          <p:cNvPicPr>
            <a:picLocks noChangeAspect="1" noChangeArrowheads="1"/>
          </p:cNvPicPr>
          <p:nvPr/>
        </p:nvPicPr>
        <p:blipFill>
          <a:blip r:embed="rId4"/>
          <a:srcRect/>
          <a:stretch>
            <a:fillRect/>
          </a:stretch>
        </p:blipFill>
        <p:spPr bwMode="auto">
          <a:xfrm>
            <a:off x="795898" y="2145084"/>
            <a:ext cx="3305457" cy="3305457"/>
          </a:xfrm>
          <a:prstGeom prst="rect">
            <a:avLst/>
          </a:prstGeom>
          <a:noFill/>
          <a:ln w="9525">
            <a:noFill/>
            <a:miter lim="800000"/>
            <a:headEnd/>
            <a:tailEnd/>
          </a:ln>
          <a:effectLst/>
        </p:spPr>
      </p:pic>
      <p:grpSp>
        <p:nvGrpSpPr>
          <p:cNvPr id="2" name="Group 33"/>
          <p:cNvGrpSpPr/>
          <p:nvPr/>
        </p:nvGrpSpPr>
        <p:grpSpPr>
          <a:xfrm>
            <a:off x="3173533" y="2581813"/>
            <a:ext cx="358585" cy="2617646"/>
            <a:chOff x="3173533" y="2581813"/>
            <a:chExt cx="358585" cy="2617646"/>
          </a:xfrm>
        </p:grpSpPr>
        <p:sp>
          <p:nvSpPr>
            <p:cNvPr id="21" name="Rectangle 20"/>
            <p:cNvSpPr/>
            <p:nvPr/>
          </p:nvSpPr>
          <p:spPr>
            <a:xfrm>
              <a:off x="3281082" y="2779059"/>
              <a:ext cx="125506" cy="7171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263171" y="2581813"/>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82494" y="2859716"/>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254210" y="3128651"/>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54210" y="3451373"/>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218352" y="3720308"/>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182494" y="4007172"/>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173533" y="3298980"/>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299036" y="4338862"/>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191462" y="4231288"/>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191462" y="4625726"/>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63178" y="4966377"/>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34"/>
          <p:cNvGrpSpPr/>
          <p:nvPr/>
        </p:nvGrpSpPr>
        <p:grpSpPr>
          <a:xfrm>
            <a:off x="5943567" y="2680426"/>
            <a:ext cx="358585" cy="2617646"/>
            <a:chOff x="3173533" y="2581813"/>
            <a:chExt cx="358585" cy="2617646"/>
          </a:xfrm>
        </p:grpSpPr>
        <p:sp>
          <p:nvSpPr>
            <p:cNvPr id="36" name="Rectangle 35"/>
            <p:cNvSpPr/>
            <p:nvPr/>
          </p:nvSpPr>
          <p:spPr>
            <a:xfrm>
              <a:off x="3281082" y="2779059"/>
              <a:ext cx="125506" cy="7171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263171" y="2581813"/>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182494" y="2859716"/>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254210" y="3128651"/>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254210" y="3451373"/>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218352" y="3720308"/>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182494" y="4007172"/>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173533" y="3298980"/>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299036" y="4338862"/>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191462" y="4231288"/>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191462" y="4625726"/>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263178" y="4966377"/>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47"/>
          <p:cNvGrpSpPr/>
          <p:nvPr/>
        </p:nvGrpSpPr>
        <p:grpSpPr>
          <a:xfrm>
            <a:off x="7503390" y="2626639"/>
            <a:ext cx="358585" cy="2617646"/>
            <a:chOff x="3173533" y="2581813"/>
            <a:chExt cx="358585" cy="2617646"/>
          </a:xfrm>
        </p:grpSpPr>
        <p:sp>
          <p:nvSpPr>
            <p:cNvPr id="49" name="Rectangle 48"/>
            <p:cNvSpPr/>
            <p:nvPr/>
          </p:nvSpPr>
          <p:spPr>
            <a:xfrm>
              <a:off x="3281082" y="2779059"/>
              <a:ext cx="125506" cy="7171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263171" y="2581813"/>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82494" y="2859716"/>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254210" y="3128651"/>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254210" y="3451373"/>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218352" y="3720308"/>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182494" y="4007172"/>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173533" y="3298980"/>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299036" y="4338862"/>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191462" y="4231288"/>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191462" y="4625726"/>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263178" y="4966377"/>
              <a:ext cx="233082" cy="233082"/>
            </a:xfrm>
            <a:prstGeom prst="ellips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Isosceles Triangle 60"/>
          <p:cNvSpPr/>
          <p:nvPr/>
        </p:nvSpPr>
        <p:spPr>
          <a:xfrm>
            <a:off x="6418731" y="4267204"/>
            <a:ext cx="179294" cy="179294"/>
          </a:xfrm>
          <a:prstGeom prst="triangl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p:bldP spid="18" grpId="0"/>
      <p:bldP spid="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03/03/2009</a:t>
            </a:r>
            <a:endParaRPr lang="en-US" dirty="0"/>
          </a:p>
        </p:txBody>
      </p:sp>
      <p:sp>
        <p:nvSpPr>
          <p:cNvPr id="5" name="Footer Placeholder 4"/>
          <p:cNvSpPr>
            <a:spLocks noGrp="1"/>
          </p:cNvSpPr>
          <p:nvPr>
            <p:ph type="ftr" sz="quarter" idx="11"/>
          </p:nvPr>
        </p:nvSpPr>
        <p:spPr/>
        <p:txBody>
          <a:bodyPr/>
          <a:lstStyle/>
          <a:p>
            <a:pPr>
              <a:defRPr/>
            </a:pPr>
            <a:r>
              <a:rPr lang="en-US" smtClean="0"/>
              <a:t>Access Point Localization</a:t>
            </a:r>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22</a:t>
            </a:fld>
            <a:endParaRPr lang="en-US"/>
          </a:p>
        </p:txBody>
      </p:sp>
      <p:pic>
        <p:nvPicPr>
          <p:cNvPr id="7" name="Content Placeholder 6" descr="sqhill_cmp.eps"/>
          <p:cNvPicPr>
            <a:picLocks noChangeAspect="1"/>
          </p:cNvPicPr>
          <p:nvPr/>
        </p:nvPicPr>
        <p:blipFill>
          <a:blip r:embed="rId3"/>
          <a:srcRect/>
          <a:stretch>
            <a:fillRect/>
          </a:stretch>
        </p:blipFill>
        <p:spPr>
          <a:xfrm>
            <a:off x="645458" y="1694613"/>
            <a:ext cx="7588531" cy="4455175"/>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5" name="Picture 9" descr="I-sqhill-result.eps"/>
          <p:cNvPicPr>
            <a:picLocks noChangeAspect="1"/>
          </p:cNvPicPr>
          <p:nvPr/>
        </p:nvPicPr>
        <p:blipFill>
          <a:blip r:embed="rId3"/>
          <a:srcRect/>
          <a:stretch>
            <a:fillRect/>
          </a:stretch>
        </p:blipFill>
        <p:spPr bwMode="auto">
          <a:xfrm>
            <a:off x="1201271" y="3544221"/>
            <a:ext cx="3541308" cy="3026910"/>
          </a:xfrm>
          <a:prstGeom prst="rect">
            <a:avLst/>
          </a:prstGeom>
          <a:noFill/>
          <a:ln w="9525">
            <a:noFill/>
            <a:miter lim="800000"/>
            <a:headEnd/>
            <a:tailEnd/>
          </a:ln>
        </p:spPr>
      </p:pic>
      <p:pic>
        <p:nvPicPr>
          <p:cNvPr id="14343" name="Picture 7" descr="uniform-sqhill-result.eps"/>
          <p:cNvPicPr>
            <a:picLocks noChangeAspect="1"/>
          </p:cNvPicPr>
          <p:nvPr/>
        </p:nvPicPr>
        <p:blipFill>
          <a:blip r:embed="rId4"/>
          <a:srcRect/>
          <a:stretch>
            <a:fillRect/>
          </a:stretch>
        </p:blipFill>
        <p:spPr bwMode="auto">
          <a:xfrm>
            <a:off x="4769224" y="3621740"/>
            <a:ext cx="3517448" cy="2895601"/>
          </a:xfrm>
          <a:prstGeom prst="rect">
            <a:avLst/>
          </a:prstGeom>
          <a:noFill/>
          <a:ln w="9525">
            <a:noFill/>
            <a:miter lim="800000"/>
            <a:headEnd/>
            <a:tailEnd/>
          </a:ln>
        </p:spPr>
      </p:pic>
      <p:sp>
        <p:nvSpPr>
          <p:cNvPr id="14338" name="Title 1"/>
          <p:cNvSpPr>
            <a:spLocks noGrp="1"/>
          </p:cNvSpPr>
          <p:nvPr>
            <p:ph type="title"/>
          </p:nvPr>
        </p:nvSpPr>
        <p:spPr>
          <a:xfrm>
            <a:off x="457200" y="0"/>
            <a:ext cx="8229600" cy="1143000"/>
          </a:xfrm>
        </p:spPr>
        <p:txBody>
          <a:bodyPr/>
          <a:lstStyle/>
          <a:p>
            <a:r>
              <a:rPr lang="en-US" dirty="0" smtClean="0"/>
              <a:t>Example Results</a:t>
            </a:r>
          </a:p>
        </p:txBody>
      </p:sp>
      <p:pic>
        <p:nvPicPr>
          <p:cNvPr id="14339" name="Content Placeholder 6" descr="culdesac-sqhill-result.eps"/>
          <p:cNvPicPr>
            <a:picLocks noGrp="1" noChangeAspect="1"/>
          </p:cNvPicPr>
          <p:nvPr>
            <p:ph idx="1"/>
          </p:nvPr>
        </p:nvPicPr>
        <p:blipFill>
          <a:blip r:embed="rId5"/>
          <a:srcRect/>
          <a:stretch>
            <a:fillRect/>
          </a:stretch>
        </p:blipFill>
        <p:spPr>
          <a:xfrm>
            <a:off x="4643717" y="867538"/>
            <a:ext cx="3496235" cy="2989110"/>
          </a:xfrm>
        </p:spPr>
      </p:pic>
      <p:sp>
        <p:nvSpPr>
          <p:cNvPr id="14340" name="Date Placeholder 3"/>
          <p:cNvSpPr>
            <a:spLocks noGrp="1"/>
          </p:cNvSpPr>
          <p:nvPr>
            <p:ph type="dt" sz="half" idx="10"/>
          </p:nvPr>
        </p:nvSpPr>
        <p:spPr>
          <a:noFill/>
        </p:spPr>
        <p:txBody>
          <a:bodyPr/>
          <a:lstStyle/>
          <a:p>
            <a:r>
              <a:rPr lang="en-US" smtClean="0"/>
              <a:t>5/23/2006</a:t>
            </a:r>
          </a:p>
        </p:txBody>
      </p:sp>
      <p:sp>
        <p:nvSpPr>
          <p:cNvPr id="14341" name="Footer Placeholder 4"/>
          <p:cNvSpPr>
            <a:spLocks noGrp="1"/>
          </p:cNvSpPr>
          <p:nvPr>
            <p:ph type="ftr" sz="quarter" idx="11"/>
          </p:nvPr>
        </p:nvSpPr>
        <p:spPr>
          <a:noFill/>
        </p:spPr>
        <p:txBody>
          <a:bodyPr/>
          <a:lstStyle/>
          <a:p>
            <a:r>
              <a:rPr lang="en-US" smtClean="0"/>
              <a:t>Internship Project Proposal</a:t>
            </a:r>
          </a:p>
        </p:txBody>
      </p:sp>
      <p:sp>
        <p:nvSpPr>
          <p:cNvPr id="14342" name="Slide Number Placeholder 5"/>
          <p:cNvSpPr>
            <a:spLocks noGrp="1"/>
          </p:cNvSpPr>
          <p:nvPr>
            <p:ph type="sldNum" sz="quarter" idx="12"/>
          </p:nvPr>
        </p:nvSpPr>
        <p:spPr>
          <a:noFill/>
        </p:spPr>
        <p:txBody>
          <a:bodyPr/>
          <a:lstStyle/>
          <a:p>
            <a:fld id="{91620CD7-C167-4603-B683-531E858BA6DB}" type="slidenum">
              <a:rPr lang="en-US" smtClean="0"/>
              <a:pPr/>
              <a:t>23</a:t>
            </a:fld>
            <a:endParaRPr lang="en-US" smtClean="0"/>
          </a:p>
        </p:txBody>
      </p:sp>
      <p:pic>
        <p:nvPicPr>
          <p:cNvPr id="14344" name="Picture 8" descr="T-sqhill-result.eps"/>
          <p:cNvPicPr>
            <a:picLocks noChangeAspect="1"/>
          </p:cNvPicPr>
          <p:nvPr/>
        </p:nvPicPr>
        <p:blipFill>
          <a:blip r:embed="rId6"/>
          <a:srcRect/>
          <a:stretch>
            <a:fillRect/>
          </a:stretch>
        </p:blipFill>
        <p:spPr bwMode="auto">
          <a:xfrm>
            <a:off x="932329" y="801346"/>
            <a:ext cx="3581336" cy="2958212"/>
          </a:xfrm>
          <a:prstGeom prst="rect">
            <a:avLst/>
          </a:prstGeom>
          <a:noFill/>
          <a:ln w="9525">
            <a:noFill/>
            <a:miter lim="800000"/>
            <a:headEnd/>
            <a:tailEnd/>
          </a:ln>
        </p:spPr>
      </p:pic>
      <p:cxnSp>
        <p:nvCxnSpPr>
          <p:cNvPr id="11" name="Straight Arrow Connector 10"/>
          <p:cNvCxnSpPr/>
          <p:nvPr/>
        </p:nvCxnSpPr>
        <p:spPr>
          <a:xfrm rot="10800000" flipV="1">
            <a:off x="6687672" y="1470211"/>
            <a:ext cx="878541" cy="2330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476565" y="1075765"/>
            <a:ext cx="1667435" cy="400110"/>
          </a:xfrm>
          <a:prstGeom prst="rect">
            <a:avLst/>
          </a:prstGeom>
          <a:noFill/>
        </p:spPr>
        <p:txBody>
          <a:bodyPr wrap="square" rtlCol="0">
            <a:spAutoFit/>
          </a:bodyPr>
          <a:lstStyle/>
          <a:p>
            <a:r>
              <a:rPr lang="en-US" sz="2000" dirty="0" smtClean="0"/>
              <a:t>Gradient</a:t>
            </a:r>
            <a:endParaRPr lang="en-US" sz="2000" dirty="0"/>
          </a:p>
        </p:txBody>
      </p:sp>
      <p:cxnSp>
        <p:nvCxnSpPr>
          <p:cNvPr id="15" name="Straight Arrow Connector 14"/>
          <p:cNvCxnSpPr/>
          <p:nvPr/>
        </p:nvCxnSpPr>
        <p:spPr>
          <a:xfrm rot="10800000">
            <a:off x="6777318" y="1846730"/>
            <a:ext cx="842682" cy="358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40705" y="1667435"/>
            <a:ext cx="1183342" cy="400110"/>
          </a:xfrm>
          <a:prstGeom prst="rect">
            <a:avLst/>
          </a:prstGeom>
          <a:noFill/>
        </p:spPr>
        <p:txBody>
          <a:bodyPr wrap="square" rtlCol="0">
            <a:spAutoFit/>
          </a:bodyPr>
          <a:lstStyle/>
          <a:p>
            <a:r>
              <a:rPr lang="en-US" sz="2000" dirty="0" smtClean="0"/>
              <a:t>AP</a:t>
            </a:r>
            <a:endParaRPr lang="en-US" sz="2000" dirty="0"/>
          </a:p>
        </p:txBody>
      </p:sp>
      <p:cxnSp>
        <p:nvCxnSpPr>
          <p:cNvPr id="16" name="Straight Arrow Connector 15"/>
          <p:cNvCxnSpPr/>
          <p:nvPr/>
        </p:nvCxnSpPr>
        <p:spPr>
          <a:xfrm rot="10800000">
            <a:off x="6598025" y="2330824"/>
            <a:ext cx="779929" cy="1165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79341" y="2214282"/>
            <a:ext cx="1864659" cy="707886"/>
          </a:xfrm>
          <a:prstGeom prst="rect">
            <a:avLst/>
          </a:prstGeom>
          <a:noFill/>
        </p:spPr>
        <p:txBody>
          <a:bodyPr wrap="square" rtlCol="0">
            <a:spAutoFit/>
          </a:bodyPr>
          <a:lstStyle/>
          <a:p>
            <a:r>
              <a:rPr lang="en-US" sz="2000" dirty="0" smtClean="0"/>
              <a:t>Weighted </a:t>
            </a:r>
            <a:r>
              <a:rPr lang="en-US" sz="2000" dirty="0" err="1" smtClean="0"/>
              <a:t>Centroid</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a:t>
            </a:r>
            <a:r>
              <a:rPr lang="en-US" dirty="0" err="1" smtClean="0"/>
              <a:t>Centroid</a:t>
            </a:r>
            <a:endParaRPr lang="en-US" dirty="0"/>
          </a:p>
        </p:txBody>
      </p:sp>
      <p:sp>
        <p:nvSpPr>
          <p:cNvPr id="4" name="Date Placeholder 3"/>
          <p:cNvSpPr>
            <a:spLocks noGrp="1"/>
          </p:cNvSpPr>
          <p:nvPr>
            <p:ph type="dt" sz="half" idx="10"/>
          </p:nvPr>
        </p:nvSpPr>
        <p:spPr/>
        <p:txBody>
          <a:bodyPr/>
          <a:lstStyle/>
          <a:p>
            <a:pPr>
              <a:defRPr/>
            </a:pPr>
            <a:fld id="{FD4EE751-51B9-4F6F-AFD6-F6DEE87B4D51}" type="datetime1">
              <a:rPr lang="en-US" smtClean="0"/>
              <a:pPr>
                <a:defRPr/>
              </a:pPr>
              <a:t>4/1/2009</a:t>
            </a:fld>
            <a:endParaRPr lang="en-US" dirty="0"/>
          </a:p>
        </p:txBody>
      </p:sp>
      <p:sp>
        <p:nvSpPr>
          <p:cNvPr id="5" name="Footer Placeholder 4"/>
          <p:cNvSpPr>
            <a:spLocks noGrp="1"/>
          </p:cNvSpPr>
          <p:nvPr>
            <p:ph type="ftr" sz="quarter" idx="11"/>
          </p:nvPr>
        </p:nvSpPr>
        <p:spPr/>
        <p:txBody>
          <a:bodyPr/>
          <a:lstStyle/>
          <a:p>
            <a:pPr>
              <a:defRPr/>
            </a:pPr>
            <a:r>
              <a:rPr lang="en-US" smtClean="0"/>
              <a:t>Access Point Localization</a:t>
            </a:r>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24</a:t>
            </a:fld>
            <a:endParaRPr lang="en-US"/>
          </a:p>
        </p:txBody>
      </p:sp>
      <p:sp>
        <p:nvSpPr>
          <p:cNvPr id="7" name="Oval 6"/>
          <p:cNvSpPr/>
          <p:nvPr/>
        </p:nvSpPr>
        <p:spPr>
          <a:xfrm>
            <a:off x="2008104" y="272527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72871" y="2805960"/>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617701" y="2402550"/>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837771" y="293146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41183" y="2994220"/>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31465" y="25011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626665" y="29852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940429" y="2994220"/>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218336" y="250118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779079" y="268944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52958" y="23756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6719" y="2384660"/>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218335" y="278803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77795" y="2725279"/>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748179" y="251913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384620" y="2617709"/>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635399">
            <a:off x="2290748" y="2626644"/>
            <a:ext cx="365601" cy="329949"/>
          </a:xfrm>
          <a:prstGeom prst="plus">
            <a:avLst>
              <a:gd name="adj" fmla="val 39737"/>
            </a:avLst>
          </a:prstGeom>
          <a:solidFill>
            <a:srgbClr val="C00000"/>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4"/>
          <p:cNvSpPr>
            <a:spLocks noGrp="1"/>
          </p:cNvSpPr>
          <p:nvPr>
            <p:ph idx="1"/>
          </p:nvPr>
        </p:nvSpPr>
        <p:spPr/>
        <p:txBody>
          <a:bodyPr/>
          <a:lstStyle/>
          <a:p>
            <a:r>
              <a:rPr lang="en-US" dirty="0" smtClean="0"/>
              <a:t>Weighted Averaging</a:t>
            </a:r>
            <a:endParaRPr lang="en-US" dirty="0"/>
          </a:p>
        </p:txBody>
      </p:sp>
      <p:pic>
        <p:nvPicPr>
          <p:cNvPr id="3075" name="Picture 3"/>
          <p:cNvPicPr>
            <a:picLocks noChangeAspect="1" noChangeArrowheads="1"/>
          </p:cNvPicPr>
          <p:nvPr/>
        </p:nvPicPr>
        <p:blipFill>
          <a:blip r:embed="rId3"/>
          <a:srcRect l="20882" t="67731" r="48971" b="13777"/>
          <a:stretch>
            <a:fillRect/>
          </a:stretch>
        </p:blipFill>
        <p:spPr bwMode="auto">
          <a:xfrm>
            <a:off x="4876798" y="4118081"/>
            <a:ext cx="2857946" cy="955943"/>
          </a:xfrm>
          <a:prstGeom prst="rect">
            <a:avLst/>
          </a:prstGeom>
          <a:noFill/>
          <a:ln w="9525">
            <a:noFill/>
            <a:miter lim="800000"/>
            <a:headEnd/>
            <a:tailEnd/>
          </a:ln>
          <a:effectLst/>
        </p:spPr>
      </p:pic>
      <p:pic>
        <p:nvPicPr>
          <p:cNvPr id="27" name="Picture 3"/>
          <p:cNvPicPr>
            <a:picLocks noChangeAspect="1" noChangeArrowheads="1"/>
          </p:cNvPicPr>
          <p:nvPr/>
        </p:nvPicPr>
        <p:blipFill>
          <a:blip r:embed="rId3"/>
          <a:srcRect l="32132" t="48179" r="34853" b="31325"/>
          <a:stretch>
            <a:fillRect/>
          </a:stretch>
        </p:blipFill>
        <p:spPr bwMode="auto">
          <a:xfrm>
            <a:off x="842681" y="3621742"/>
            <a:ext cx="4025153" cy="1362636"/>
          </a:xfrm>
          <a:prstGeom prst="rect">
            <a:avLst/>
          </a:prstGeom>
          <a:noFill/>
          <a:ln w="9525">
            <a:noFill/>
            <a:miter lim="800000"/>
            <a:headEnd/>
            <a:tailEnd/>
          </a:ln>
          <a:effectLst/>
        </p:spPr>
      </p:pic>
      <p:sp>
        <p:nvSpPr>
          <p:cNvPr id="28" name="TextBox 27"/>
          <p:cNvSpPr txBox="1"/>
          <p:nvPr/>
        </p:nvSpPr>
        <p:spPr>
          <a:xfrm>
            <a:off x="3585882" y="2438398"/>
            <a:ext cx="2658989" cy="461665"/>
          </a:xfrm>
          <a:prstGeom prst="rect">
            <a:avLst/>
          </a:prstGeom>
          <a:noFill/>
        </p:spPr>
        <p:txBody>
          <a:bodyPr wrap="square" rtlCol="0">
            <a:spAutoFit/>
          </a:bodyPr>
          <a:lstStyle/>
          <a:p>
            <a:r>
              <a:rPr lang="en-US" dirty="0" smtClean="0"/>
              <a:t>{(x</a:t>
            </a:r>
            <a:r>
              <a:rPr lang="en-US" baseline="-25000" dirty="0" smtClean="0"/>
              <a:t>i</a:t>
            </a:r>
            <a:r>
              <a:rPr lang="en-US" dirty="0" smtClean="0"/>
              <a:t>, </a:t>
            </a:r>
            <a:r>
              <a:rPr lang="en-US" dirty="0" err="1" smtClean="0"/>
              <a:t>y</a:t>
            </a:r>
            <a:r>
              <a:rPr lang="en-US" baseline="-25000" dirty="0" err="1" smtClean="0"/>
              <a:t>i</a:t>
            </a:r>
            <a:r>
              <a:rPr lang="en-US" dirty="0" smtClean="0"/>
              <a:t>, </a:t>
            </a:r>
            <a:r>
              <a:rPr lang="en-US" dirty="0" err="1" smtClean="0"/>
              <a:t>RSSI</a:t>
            </a:r>
            <a:r>
              <a:rPr lang="en-US" baseline="-25000" dirty="0" err="1" smtClean="0"/>
              <a:t>i</a:t>
            </a:r>
            <a:r>
              <a:rPr lang="en-US" dirty="0" smtClean="0"/>
              <a:t>)}</a:t>
            </a:r>
            <a:endParaRPr lang="en-US" dirty="0"/>
          </a:p>
        </p:txBody>
      </p:sp>
      <p:sp>
        <p:nvSpPr>
          <p:cNvPr id="29" name="TextBox 28"/>
          <p:cNvSpPr txBox="1"/>
          <p:nvPr/>
        </p:nvSpPr>
        <p:spPr>
          <a:xfrm>
            <a:off x="860612" y="5325036"/>
            <a:ext cx="6992470" cy="830997"/>
          </a:xfrm>
          <a:prstGeom prst="rect">
            <a:avLst/>
          </a:prstGeom>
          <a:noFill/>
        </p:spPr>
        <p:txBody>
          <a:bodyPr wrap="square" rtlCol="0">
            <a:spAutoFit/>
          </a:bodyPr>
          <a:lstStyle/>
          <a:p>
            <a:r>
              <a:rPr lang="en-US" dirty="0" smtClean="0"/>
              <a:t>Always locates the AP inside the enclosing area that contains measurement points</a:t>
            </a:r>
            <a:endParaRPr lang="en-US" dirty="0"/>
          </a:p>
        </p:txBody>
      </p:sp>
      <p:sp>
        <p:nvSpPr>
          <p:cNvPr id="30" name="TextBox 29"/>
          <p:cNvSpPr txBox="1"/>
          <p:nvPr/>
        </p:nvSpPr>
        <p:spPr>
          <a:xfrm>
            <a:off x="4823013" y="3263155"/>
            <a:ext cx="3460376" cy="830997"/>
          </a:xfrm>
          <a:prstGeom prst="rect">
            <a:avLst/>
          </a:prstGeom>
          <a:noFill/>
        </p:spPr>
        <p:txBody>
          <a:bodyPr wrap="square" rtlCol="0">
            <a:spAutoFit/>
          </a:bodyPr>
          <a:lstStyle/>
          <a:p>
            <a:r>
              <a:rPr lang="en-US" dirty="0" smtClean="0">
                <a:solidFill>
                  <a:srgbClr val="FF0000"/>
                </a:solidFill>
              </a:rPr>
              <a:t>Weights reflect the signal strength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69"/>
          <p:cNvGrpSpPr/>
          <p:nvPr/>
        </p:nvGrpSpPr>
        <p:grpSpPr>
          <a:xfrm>
            <a:off x="2428209" y="1747851"/>
            <a:ext cx="4321951" cy="3694957"/>
            <a:chOff x="-2690533" y="1172940"/>
            <a:chExt cx="4327697" cy="4696027"/>
          </a:xfrm>
        </p:grpSpPr>
        <p:pic>
          <p:nvPicPr>
            <p:cNvPr id="1026" name="Picture 2"/>
            <p:cNvPicPr>
              <a:picLocks noChangeAspect="1" noChangeArrowheads="1"/>
            </p:cNvPicPr>
            <p:nvPr/>
          </p:nvPicPr>
          <p:blipFill>
            <a:blip r:embed="rId3"/>
            <a:srcRect l="12059" t="22745" r="34559" b="11634"/>
            <a:stretch>
              <a:fillRect/>
            </a:stretch>
          </p:blipFill>
          <p:spPr bwMode="auto">
            <a:xfrm rot="19041562">
              <a:off x="-2690533" y="1172940"/>
              <a:ext cx="4327697" cy="4696027"/>
            </a:xfrm>
            <a:prstGeom prst="rect">
              <a:avLst/>
            </a:prstGeom>
            <a:noFill/>
            <a:ln w="9525">
              <a:noFill/>
              <a:miter lim="800000"/>
              <a:headEnd/>
              <a:tailEnd/>
            </a:ln>
            <a:effectLst/>
          </p:spPr>
        </p:pic>
        <p:sp>
          <p:nvSpPr>
            <p:cNvPr id="369" name="Rectangle 368"/>
            <p:cNvSpPr/>
            <p:nvPr/>
          </p:nvSpPr>
          <p:spPr>
            <a:xfrm rot="1196374">
              <a:off x="-1272988" y="4052047"/>
              <a:ext cx="878541" cy="4840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4" name="Rectangle 373"/>
          <p:cNvSpPr/>
          <p:nvPr/>
        </p:nvSpPr>
        <p:spPr>
          <a:xfrm rot="1308909">
            <a:off x="1645786" y="869033"/>
            <a:ext cx="1156447"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p:cNvSpPr/>
          <p:nvPr/>
        </p:nvSpPr>
        <p:spPr>
          <a:xfrm>
            <a:off x="1465729" y="1281954"/>
            <a:ext cx="1156447"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p:cNvSpPr/>
          <p:nvPr/>
        </p:nvSpPr>
        <p:spPr>
          <a:xfrm rot="5400000">
            <a:off x="3754101" y="3787589"/>
            <a:ext cx="1156447"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p:cNvSpPr/>
          <p:nvPr/>
        </p:nvSpPr>
        <p:spPr>
          <a:xfrm>
            <a:off x="6454586" y="286872"/>
            <a:ext cx="2079812"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A50F94B9-473C-4754-9164-16E569AEA2F3}" type="datetime1">
              <a:rPr lang="en-US" smtClean="0"/>
              <a:pPr>
                <a:defRPr/>
              </a:pPr>
              <a:t>4/1/2009</a:t>
            </a:fld>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25</a:t>
            </a:fld>
            <a:endParaRPr lang="en-US"/>
          </a:p>
        </p:txBody>
      </p:sp>
      <p:sp>
        <p:nvSpPr>
          <p:cNvPr id="9" name="Isosceles Triangle 8"/>
          <p:cNvSpPr>
            <a:spLocks noChangeArrowheads="1"/>
          </p:cNvSpPr>
          <p:nvPr/>
        </p:nvSpPr>
        <p:spPr bwMode="auto">
          <a:xfrm>
            <a:off x="4892459" y="3529932"/>
            <a:ext cx="115888" cy="90487"/>
          </a:xfrm>
          <a:prstGeom prst="triangle">
            <a:avLst>
              <a:gd name="adj" fmla="val 50000"/>
            </a:avLst>
          </a:prstGeom>
          <a:solidFill>
            <a:srgbClr val="C00000"/>
          </a:solidFill>
          <a:ln w="25400" algn="ctr">
            <a:solidFill>
              <a:srgbClr val="C00000"/>
            </a:solidFill>
            <a:round/>
            <a:headEnd/>
            <a:tailEnd/>
          </a:ln>
        </p:spPr>
        <p:txBody>
          <a:bodyPr wrap="none" anchor="ctr"/>
          <a:lstStyle/>
          <a:p>
            <a:endParaRPr lang="en-US">
              <a:solidFill>
                <a:srgbClr val="C00000"/>
              </a:solidFill>
            </a:endParaRPr>
          </a:p>
        </p:txBody>
      </p:sp>
      <p:sp>
        <p:nvSpPr>
          <p:cNvPr id="366" name="Rectangle 365"/>
          <p:cNvSpPr/>
          <p:nvPr/>
        </p:nvSpPr>
        <p:spPr>
          <a:xfrm rot="1295616">
            <a:off x="5883219" y="1665825"/>
            <a:ext cx="2079812"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p:cNvSpPr/>
          <p:nvPr/>
        </p:nvSpPr>
        <p:spPr>
          <a:xfrm rot="17438714">
            <a:off x="4688578" y="-829044"/>
            <a:ext cx="1676561"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p:cNvSpPr/>
          <p:nvPr/>
        </p:nvSpPr>
        <p:spPr>
          <a:xfrm rot="16200000">
            <a:off x="4951946" y="-776179"/>
            <a:ext cx="1676561" cy="322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p:cNvSpPr/>
          <p:nvPr/>
        </p:nvSpPr>
        <p:spPr>
          <a:xfrm rot="6587294">
            <a:off x="2579725" y="2968132"/>
            <a:ext cx="1156447"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5"/>
          <p:cNvGrpSpPr>
            <a:grpSpLocks noChangeAspect="1"/>
          </p:cNvGrpSpPr>
          <p:nvPr/>
        </p:nvGrpSpPr>
        <p:grpSpPr bwMode="auto">
          <a:xfrm>
            <a:off x="1712622" y="1351250"/>
            <a:ext cx="5871520" cy="4673600"/>
            <a:chOff x="740" y="998"/>
            <a:chExt cx="3574" cy="2944"/>
          </a:xfrm>
        </p:grpSpPr>
        <p:sp>
          <p:nvSpPr>
            <p:cNvPr id="1321" name="Rectangle 297"/>
            <p:cNvSpPr>
              <a:spLocks noChangeArrowheads="1"/>
            </p:cNvSpPr>
            <p:nvPr/>
          </p:nvSpPr>
          <p:spPr bwMode="auto">
            <a:xfrm>
              <a:off x="1111" y="1048"/>
              <a:ext cx="1239" cy="320"/>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8" name="Group 206"/>
            <p:cNvGrpSpPr>
              <a:grpSpLocks/>
            </p:cNvGrpSpPr>
            <p:nvPr/>
          </p:nvGrpSpPr>
          <p:grpSpPr bwMode="auto">
            <a:xfrm>
              <a:off x="859" y="998"/>
              <a:ext cx="2966" cy="2785"/>
              <a:chOff x="859" y="998"/>
              <a:chExt cx="2966" cy="2785"/>
            </a:xfrm>
          </p:grpSpPr>
          <p:sp>
            <p:nvSpPr>
              <p:cNvPr id="1033" name="Line 9"/>
              <p:cNvSpPr>
                <a:spLocks noChangeShapeType="1"/>
              </p:cNvSpPr>
              <p:nvPr/>
            </p:nvSpPr>
            <p:spPr bwMode="auto">
              <a:xfrm flipV="1">
                <a:off x="1069" y="1021"/>
                <a:ext cx="1" cy="2676"/>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Line 10"/>
              <p:cNvSpPr>
                <a:spLocks noChangeShapeType="1"/>
              </p:cNvSpPr>
              <p:nvPr/>
            </p:nvSpPr>
            <p:spPr bwMode="auto">
              <a:xfrm>
                <a:off x="1069" y="1021"/>
                <a:ext cx="2755" cy="1"/>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Line 11"/>
              <p:cNvSpPr>
                <a:spLocks noChangeShapeType="1"/>
              </p:cNvSpPr>
              <p:nvPr/>
            </p:nvSpPr>
            <p:spPr bwMode="auto">
              <a:xfrm>
                <a:off x="3824" y="1021"/>
                <a:ext cx="1" cy="2676"/>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Line 12"/>
              <p:cNvSpPr>
                <a:spLocks noChangeShapeType="1"/>
              </p:cNvSpPr>
              <p:nvPr/>
            </p:nvSpPr>
            <p:spPr bwMode="auto">
              <a:xfrm flipH="1">
                <a:off x="1069" y="3697"/>
                <a:ext cx="2755" cy="1"/>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Line 13"/>
              <p:cNvSpPr>
                <a:spLocks noChangeShapeType="1"/>
              </p:cNvSpPr>
              <p:nvPr/>
            </p:nvSpPr>
            <p:spPr bwMode="auto">
              <a:xfrm>
                <a:off x="1069" y="3697"/>
                <a:ext cx="2756"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Line 15"/>
              <p:cNvSpPr>
                <a:spLocks noChangeShapeType="1"/>
              </p:cNvSpPr>
              <p:nvPr/>
            </p:nvSpPr>
            <p:spPr bwMode="auto">
              <a:xfrm flipV="1">
                <a:off x="1620"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Rectangle 16"/>
              <p:cNvSpPr>
                <a:spLocks noChangeArrowheads="1"/>
              </p:cNvSpPr>
              <p:nvPr/>
            </p:nvSpPr>
            <p:spPr bwMode="auto">
              <a:xfrm>
                <a:off x="1527" y="3761"/>
                <a:ext cx="23" cy="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p:nvSpPr>
            <p:spPr bwMode="auto">
              <a:xfrm>
                <a:off x="1556" y="3732"/>
                <a:ext cx="39" cy="51"/>
              </a:xfrm>
              <a:custGeom>
                <a:avLst/>
                <a:gdLst/>
                <a:ahLst/>
                <a:cxnLst>
                  <a:cxn ang="0">
                    <a:pos x="8" y="0"/>
                  </a:cxn>
                  <a:cxn ang="0">
                    <a:pos x="36" y="0"/>
                  </a:cxn>
                  <a:cxn ang="0">
                    <a:pos x="36" y="7"/>
                  </a:cxn>
                  <a:cxn ang="0">
                    <a:pos x="14" y="7"/>
                  </a:cxn>
                  <a:cxn ang="0">
                    <a:pos x="10" y="21"/>
                  </a:cxn>
                  <a:cxn ang="0">
                    <a:pos x="14" y="19"/>
                  </a:cxn>
                  <a:cxn ang="0">
                    <a:pos x="21" y="17"/>
                  </a:cxn>
                  <a:cxn ang="0">
                    <a:pos x="31" y="19"/>
                  </a:cxn>
                  <a:cxn ang="0">
                    <a:pos x="34" y="21"/>
                  </a:cxn>
                  <a:cxn ang="0">
                    <a:pos x="39" y="29"/>
                  </a:cxn>
                  <a:cxn ang="0">
                    <a:pos x="39" y="37"/>
                  </a:cxn>
                  <a:cxn ang="0">
                    <a:pos x="34" y="45"/>
                  </a:cxn>
                  <a:cxn ang="0">
                    <a:pos x="30" y="48"/>
                  </a:cxn>
                  <a:cxn ang="0">
                    <a:pos x="25" y="50"/>
                  </a:cxn>
                  <a:cxn ang="0">
                    <a:pos x="20" y="51"/>
                  </a:cxn>
                  <a:cxn ang="0">
                    <a:pos x="10" y="49"/>
                  </a:cxn>
                  <a:cxn ang="0">
                    <a:pos x="6" y="47"/>
                  </a:cxn>
                  <a:cxn ang="0">
                    <a:pos x="3" y="44"/>
                  </a:cxn>
                  <a:cxn ang="0">
                    <a:pos x="2" y="41"/>
                  </a:cxn>
                  <a:cxn ang="0">
                    <a:pos x="0" y="37"/>
                  </a:cxn>
                  <a:cxn ang="0">
                    <a:pos x="8" y="36"/>
                  </a:cxn>
                  <a:cxn ang="0">
                    <a:pos x="9" y="39"/>
                  </a:cxn>
                  <a:cxn ang="0">
                    <a:pos x="11" y="43"/>
                  </a:cxn>
                  <a:cxn ang="0">
                    <a:pos x="16" y="45"/>
                  </a:cxn>
                  <a:cxn ang="0">
                    <a:pos x="22" y="45"/>
                  </a:cxn>
                  <a:cxn ang="0">
                    <a:pos x="26" y="44"/>
                  </a:cxn>
                  <a:cxn ang="0">
                    <a:pos x="28" y="42"/>
                  </a:cxn>
                  <a:cxn ang="0">
                    <a:pos x="30" y="40"/>
                  </a:cxn>
                  <a:cxn ang="0">
                    <a:pos x="32" y="34"/>
                  </a:cxn>
                  <a:cxn ang="0">
                    <a:pos x="31" y="31"/>
                  </a:cxn>
                  <a:cxn ang="0">
                    <a:pos x="31" y="28"/>
                  </a:cxn>
                  <a:cxn ang="0">
                    <a:pos x="26" y="24"/>
                  </a:cxn>
                  <a:cxn ang="0">
                    <a:pos x="24" y="23"/>
                  </a:cxn>
                  <a:cxn ang="0">
                    <a:pos x="17" y="23"/>
                  </a:cxn>
                  <a:cxn ang="0">
                    <a:pos x="15" y="24"/>
                  </a:cxn>
                  <a:cxn ang="0">
                    <a:pos x="14" y="24"/>
                  </a:cxn>
                  <a:cxn ang="0">
                    <a:pos x="11" y="25"/>
                  </a:cxn>
                  <a:cxn ang="0">
                    <a:pos x="9" y="27"/>
                  </a:cxn>
                  <a:cxn ang="0">
                    <a:pos x="0" y="26"/>
                  </a:cxn>
                  <a:cxn ang="0">
                    <a:pos x="8" y="0"/>
                  </a:cxn>
                </a:cxnLst>
                <a:rect l="0" t="0" r="r" b="b"/>
                <a:pathLst>
                  <a:path w="39" h="51">
                    <a:moveTo>
                      <a:pt x="8" y="0"/>
                    </a:moveTo>
                    <a:lnTo>
                      <a:pt x="36" y="0"/>
                    </a:lnTo>
                    <a:lnTo>
                      <a:pt x="36" y="7"/>
                    </a:lnTo>
                    <a:lnTo>
                      <a:pt x="14" y="7"/>
                    </a:lnTo>
                    <a:lnTo>
                      <a:pt x="10" y="21"/>
                    </a:lnTo>
                    <a:lnTo>
                      <a:pt x="14" y="19"/>
                    </a:lnTo>
                    <a:lnTo>
                      <a:pt x="21" y="17"/>
                    </a:lnTo>
                    <a:lnTo>
                      <a:pt x="31" y="19"/>
                    </a:lnTo>
                    <a:lnTo>
                      <a:pt x="34" y="21"/>
                    </a:lnTo>
                    <a:lnTo>
                      <a:pt x="39" y="29"/>
                    </a:lnTo>
                    <a:lnTo>
                      <a:pt x="39" y="37"/>
                    </a:lnTo>
                    <a:lnTo>
                      <a:pt x="34" y="45"/>
                    </a:lnTo>
                    <a:lnTo>
                      <a:pt x="30" y="48"/>
                    </a:lnTo>
                    <a:lnTo>
                      <a:pt x="25" y="50"/>
                    </a:lnTo>
                    <a:lnTo>
                      <a:pt x="20" y="51"/>
                    </a:lnTo>
                    <a:lnTo>
                      <a:pt x="10" y="49"/>
                    </a:lnTo>
                    <a:lnTo>
                      <a:pt x="6" y="47"/>
                    </a:lnTo>
                    <a:lnTo>
                      <a:pt x="3" y="44"/>
                    </a:lnTo>
                    <a:lnTo>
                      <a:pt x="2" y="41"/>
                    </a:lnTo>
                    <a:lnTo>
                      <a:pt x="0" y="37"/>
                    </a:lnTo>
                    <a:lnTo>
                      <a:pt x="8" y="36"/>
                    </a:lnTo>
                    <a:lnTo>
                      <a:pt x="9" y="39"/>
                    </a:lnTo>
                    <a:lnTo>
                      <a:pt x="11" y="43"/>
                    </a:lnTo>
                    <a:lnTo>
                      <a:pt x="16" y="45"/>
                    </a:lnTo>
                    <a:lnTo>
                      <a:pt x="22" y="45"/>
                    </a:lnTo>
                    <a:lnTo>
                      <a:pt x="26" y="44"/>
                    </a:lnTo>
                    <a:lnTo>
                      <a:pt x="28" y="42"/>
                    </a:lnTo>
                    <a:lnTo>
                      <a:pt x="30" y="40"/>
                    </a:lnTo>
                    <a:lnTo>
                      <a:pt x="32" y="34"/>
                    </a:lnTo>
                    <a:lnTo>
                      <a:pt x="31" y="31"/>
                    </a:lnTo>
                    <a:lnTo>
                      <a:pt x="31" y="28"/>
                    </a:lnTo>
                    <a:lnTo>
                      <a:pt x="26" y="24"/>
                    </a:lnTo>
                    <a:lnTo>
                      <a:pt x="24" y="23"/>
                    </a:lnTo>
                    <a:lnTo>
                      <a:pt x="17" y="23"/>
                    </a:lnTo>
                    <a:lnTo>
                      <a:pt x="15" y="24"/>
                    </a:lnTo>
                    <a:lnTo>
                      <a:pt x="14" y="24"/>
                    </a:lnTo>
                    <a:lnTo>
                      <a:pt x="11" y="25"/>
                    </a:lnTo>
                    <a:lnTo>
                      <a:pt x="9" y="27"/>
                    </a:lnTo>
                    <a:lnTo>
                      <a:pt x="0" y="26"/>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p:nvSpPr>
            <p:spPr bwMode="auto">
              <a:xfrm>
                <a:off x="1603" y="3732"/>
                <a:ext cx="39" cy="51"/>
              </a:xfrm>
              <a:custGeom>
                <a:avLst/>
                <a:gdLst/>
                <a:ahLst/>
                <a:cxnLst>
                  <a:cxn ang="0">
                    <a:pos x="18" y="5"/>
                  </a:cxn>
                  <a:cxn ang="0">
                    <a:pos x="13" y="7"/>
                  </a:cxn>
                  <a:cxn ang="0">
                    <a:pos x="11" y="9"/>
                  </a:cxn>
                  <a:cxn ang="0">
                    <a:pos x="8" y="16"/>
                  </a:cxn>
                  <a:cxn ang="0">
                    <a:pos x="7" y="20"/>
                  </a:cxn>
                  <a:cxn ang="0">
                    <a:pos x="7" y="31"/>
                  </a:cxn>
                  <a:cxn ang="0">
                    <a:pos x="9" y="39"/>
                  </a:cxn>
                  <a:cxn ang="0">
                    <a:pos x="11" y="41"/>
                  </a:cxn>
                  <a:cxn ang="0">
                    <a:pos x="13" y="43"/>
                  </a:cxn>
                  <a:cxn ang="0">
                    <a:pos x="17" y="45"/>
                  </a:cxn>
                  <a:cxn ang="0">
                    <a:pos x="22" y="45"/>
                  </a:cxn>
                  <a:cxn ang="0">
                    <a:pos x="25" y="43"/>
                  </a:cxn>
                  <a:cxn ang="0">
                    <a:pos x="28" y="41"/>
                  </a:cxn>
                  <a:cxn ang="0">
                    <a:pos x="29" y="39"/>
                  </a:cxn>
                  <a:cxn ang="0">
                    <a:pos x="30" y="35"/>
                  </a:cxn>
                  <a:cxn ang="0">
                    <a:pos x="30" y="31"/>
                  </a:cxn>
                  <a:cxn ang="0">
                    <a:pos x="31" y="26"/>
                  </a:cxn>
                  <a:cxn ang="0">
                    <a:pos x="30" y="16"/>
                  </a:cxn>
                  <a:cxn ang="0">
                    <a:pos x="28" y="9"/>
                  </a:cxn>
                  <a:cxn ang="0">
                    <a:pos x="25" y="7"/>
                  </a:cxn>
                  <a:cxn ang="0">
                    <a:pos x="18" y="5"/>
                  </a:cxn>
                  <a:cxn ang="0">
                    <a:pos x="14" y="0"/>
                  </a:cxn>
                  <a:cxn ang="0">
                    <a:pos x="25" y="0"/>
                  </a:cxn>
                  <a:cxn ang="0">
                    <a:pos x="30" y="2"/>
                  </a:cxn>
                  <a:cxn ang="0">
                    <a:pos x="32" y="4"/>
                  </a:cxn>
                  <a:cxn ang="0">
                    <a:pos x="34" y="6"/>
                  </a:cxn>
                  <a:cxn ang="0">
                    <a:pos x="35" y="9"/>
                  </a:cxn>
                  <a:cxn ang="0">
                    <a:pos x="37" y="14"/>
                  </a:cxn>
                  <a:cxn ang="0">
                    <a:pos x="37" y="17"/>
                  </a:cxn>
                  <a:cxn ang="0">
                    <a:pos x="39" y="21"/>
                  </a:cxn>
                  <a:cxn ang="0">
                    <a:pos x="39" y="31"/>
                  </a:cxn>
                  <a:cxn ang="0">
                    <a:pos x="37" y="36"/>
                  </a:cxn>
                  <a:cxn ang="0">
                    <a:pos x="37" y="40"/>
                  </a:cxn>
                  <a:cxn ang="0">
                    <a:pos x="32" y="46"/>
                  </a:cxn>
                  <a:cxn ang="0">
                    <a:pos x="30" y="48"/>
                  </a:cxn>
                  <a:cxn ang="0">
                    <a:pos x="26" y="50"/>
                  </a:cxn>
                  <a:cxn ang="0">
                    <a:pos x="24" y="50"/>
                  </a:cxn>
                  <a:cxn ang="0">
                    <a:pos x="19" y="51"/>
                  </a:cxn>
                  <a:cxn ang="0">
                    <a:pos x="9" y="49"/>
                  </a:cxn>
                  <a:cxn ang="0">
                    <a:pos x="6" y="46"/>
                  </a:cxn>
                  <a:cxn ang="0">
                    <a:pos x="1" y="38"/>
                  </a:cxn>
                  <a:cxn ang="0">
                    <a:pos x="0" y="26"/>
                  </a:cxn>
                  <a:cxn ang="0">
                    <a:pos x="0" y="20"/>
                  </a:cxn>
                  <a:cxn ang="0">
                    <a:pos x="1" y="15"/>
                  </a:cxn>
                  <a:cxn ang="0">
                    <a:pos x="2" y="11"/>
                  </a:cxn>
                  <a:cxn ang="0">
                    <a:pos x="3" y="7"/>
                  </a:cxn>
                  <a:cxn ang="0">
                    <a:pos x="6" y="4"/>
                  </a:cxn>
                  <a:cxn ang="0">
                    <a:pos x="8" y="2"/>
                  </a:cxn>
                  <a:cxn ang="0">
                    <a:pos x="11" y="1"/>
                  </a:cxn>
                  <a:cxn ang="0">
                    <a:pos x="14" y="0"/>
                  </a:cxn>
                </a:cxnLst>
                <a:rect l="0" t="0" r="r" b="b"/>
                <a:pathLst>
                  <a:path w="39" h="51">
                    <a:moveTo>
                      <a:pt x="18" y="5"/>
                    </a:moveTo>
                    <a:lnTo>
                      <a:pt x="13" y="7"/>
                    </a:lnTo>
                    <a:lnTo>
                      <a:pt x="11" y="9"/>
                    </a:lnTo>
                    <a:lnTo>
                      <a:pt x="8" y="16"/>
                    </a:lnTo>
                    <a:lnTo>
                      <a:pt x="7" y="20"/>
                    </a:lnTo>
                    <a:lnTo>
                      <a:pt x="7" y="31"/>
                    </a:lnTo>
                    <a:lnTo>
                      <a:pt x="9" y="39"/>
                    </a:lnTo>
                    <a:lnTo>
                      <a:pt x="11" y="41"/>
                    </a:lnTo>
                    <a:lnTo>
                      <a:pt x="13" y="43"/>
                    </a:lnTo>
                    <a:lnTo>
                      <a:pt x="17" y="45"/>
                    </a:lnTo>
                    <a:lnTo>
                      <a:pt x="22" y="45"/>
                    </a:lnTo>
                    <a:lnTo>
                      <a:pt x="25" y="43"/>
                    </a:lnTo>
                    <a:lnTo>
                      <a:pt x="28" y="41"/>
                    </a:lnTo>
                    <a:lnTo>
                      <a:pt x="29" y="39"/>
                    </a:lnTo>
                    <a:lnTo>
                      <a:pt x="30" y="35"/>
                    </a:lnTo>
                    <a:lnTo>
                      <a:pt x="30" y="31"/>
                    </a:lnTo>
                    <a:lnTo>
                      <a:pt x="31" y="26"/>
                    </a:lnTo>
                    <a:lnTo>
                      <a:pt x="30" y="16"/>
                    </a:lnTo>
                    <a:lnTo>
                      <a:pt x="28" y="9"/>
                    </a:lnTo>
                    <a:lnTo>
                      <a:pt x="25" y="7"/>
                    </a:lnTo>
                    <a:lnTo>
                      <a:pt x="18" y="5"/>
                    </a:lnTo>
                    <a:close/>
                    <a:moveTo>
                      <a:pt x="14" y="0"/>
                    </a:moveTo>
                    <a:lnTo>
                      <a:pt x="25" y="0"/>
                    </a:lnTo>
                    <a:lnTo>
                      <a:pt x="30" y="2"/>
                    </a:lnTo>
                    <a:lnTo>
                      <a:pt x="32" y="4"/>
                    </a:lnTo>
                    <a:lnTo>
                      <a:pt x="34" y="6"/>
                    </a:lnTo>
                    <a:lnTo>
                      <a:pt x="35" y="9"/>
                    </a:lnTo>
                    <a:lnTo>
                      <a:pt x="37" y="14"/>
                    </a:lnTo>
                    <a:lnTo>
                      <a:pt x="37" y="17"/>
                    </a:lnTo>
                    <a:lnTo>
                      <a:pt x="39" y="21"/>
                    </a:lnTo>
                    <a:lnTo>
                      <a:pt x="39" y="31"/>
                    </a:lnTo>
                    <a:lnTo>
                      <a:pt x="37" y="36"/>
                    </a:lnTo>
                    <a:lnTo>
                      <a:pt x="37" y="40"/>
                    </a:lnTo>
                    <a:lnTo>
                      <a:pt x="32" y="46"/>
                    </a:lnTo>
                    <a:lnTo>
                      <a:pt x="30" y="48"/>
                    </a:lnTo>
                    <a:lnTo>
                      <a:pt x="26" y="50"/>
                    </a:lnTo>
                    <a:lnTo>
                      <a:pt x="24" y="50"/>
                    </a:lnTo>
                    <a:lnTo>
                      <a:pt x="19" y="51"/>
                    </a:lnTo>
                    <a:lnTo>
                      <a:pt x="9" y="49"/>
                    </a:lnTo>
                    <a:lnTo>
                      <a:pt x="6" y="46"/>
                    </a:lnTo>
                    <a:lnTo>
                      <a:pt x="1" y="38"/>
                    </a:lnTo>
                    <a:lnTo>
                      <a:pt x="0" y="26"/>
                    </a:lnTo>
                    <a:lnTo>
                      <a:pt x="0" y="20"/>
                    </a:lnTo>
                    <a:lnTo>
                      <a:pt x="1" y="15"/>
                    </a:lnTo>
                    <a:lnTo>
                      <a:pt x="2" y="11"/>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Line 19"/>
              <p:cNvSpPr>
                <a:spLocks noChangeShapeType="1"/>
              </p:cNvSpPr>
              <p:nvPr/>
            </p:nvSpPr>
            <p:spPr bwMode="auto">
              <a:xfrm flipV="1">
                <a:off x="2171"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noEditPoints="1"/>
              </p:cNvSpPr>
              <p:nvPr/>
            </p:nvSpPr>
            <p:spPr bwMode="auto">
              <a:xfrm>
                <a:off x="2151" y="3732"/>
                <a:ext cx="39" cy="51"/>
              </a:xfrm>
              <a:custGeom>
                <a:avLst/>
                <a:gdLst/>
                <a:ahLst/>
                <a:cxnLst>
                  <a:cxn ang="0">
                    <a:pos x="20" y="5"/>
                  </a:cxn>
                  <a:cxn ang="0">
                    <a:pos x="16" y="6"/>
                  </a:cxn>
                  <a:cxn ang="0">
                    <a:pos x="14" y="7"/>
                  </a:cxn>
                  <a:cxn ang="0">
                    <a:pos x="11" y="9"/>
                  </a:cxn>
                  <a:cxn ang="0">
                    <a:pos x="9" y="16"/>
                  </a:cxn>
                  <a:cxn ang="0">
                    <a:pos x="8" y="20"/>
                  </a:cxn>
                  <a:cxn ang="0">
                    <a:pos x="8" y="31"/>
                  </a:cxn>
                  <a:cxn ang="0">
                    <a:pos x="10" y="39"/>
                  </a:cxn>
                  <a:cxn ang="0">
                    <a:pos x="11" y="41"/>
                  </a:cxn>
                  <a:cxn ang="0">
                    <a:pos x="14" y="43"/>
                  </a:cxn>
                  <a:cxn ang="0">
                    <a:pos x="17" y="45"/>
                  </a:cxn>
                  <a:cxn ang="0">
                    <a:pos x="23" y="45"/>
                  </a:cxn>
                  <a:cxn ang="0">
                    <a:pos x="28" y="41"/>
                  </a:cxn>
                  <a:cxn ang="0">
                    <a:pos x="29" y="39"/>
                  </a:cxn>
                  <a:cxn ang="0">
                    <a:pos x="32" y="31"/>
                  </a:cxn>
                  <a:cxn ang="0">
                    <a:pos x="32" y="26"/>
                  </a:cxn>
                  <a:cxn ang="0">
                    <a:pos x="31" y="16"/>
                  </a:cxn>
                  <a:cxn ang="0">
                    <a:pos x="28" y="9"/>
                  </a:cxn>
                  <a:cxn ang="0">
                    <a:pos x="26" y="7"/>
                  </a:cxn>
                  <a:cxn ang="0">
                    <a:pos x="22" y="6"/>
                  </a:cxn>
                  <a:cxn ang="0">
                    <a:pos x="20" y="5"/>
                  </a:cxn>
                  <a:cxn ang="0">
                    <a:pos x="15" y="0"/>
                  </a:cxn>
                  <a:cxn ang="0">
                    <a:pos x="26" y="0"/>
                  </a:cxn>
                  <a:cxn ang="0">
                    <a:pos x="31" y="2"/>
                  </a:cxn>
                  <a:cxn ang="0">
                    <a:pos x="33" y="4"/>
                  </a:cxn>
                  <a:cxn ang="0">
                    <a:pos x="34" y="6"/>
                  </a:cxn>
                  <a:cxn ang="0">
                    <a:pos x="37" y="9"/>
                  </a:cxn>
                  <a:cxn ang="0">
                    <a:pos x="38" y="14"/>
                  </a:cxn>
                  <a:cxn ang="0">
                    <a:pos x="38" y="17"/>
                  </a:cxn>
                  <a:cxn ang="0">
                    <a:pos x="39" y="21"/>
                  </a:cxn>
                  <a:cxn ang="0">
                    <a:pos x="39" y="31"/>
                  </a:cxn>
                  <a:cxn ang="0">
                    <a:pos x="38" y="36"/>
                  </a:cxn>
                  <a:cxn ang="0">
                    <a:pos x="38" y="40"/>
                  </a:cxn>
                  <a:cxn ang="0">
                    <a:pos x="33" y="46"/>
                  </a:cxn>
                  <a:cxn ang="0">
                    <a:pos x="28" y="50"/>
                  </a:cxn>
                  <a:cxn ang="0">
                    <a:pos x="25" y="50"/>
                  </a:cxn>
                  <a:cxn ang="0">
                    <a:pos x="20" y="51"/>
                  </a:cxn>
                  <a:cxn ang="0">
                    <a:pos x="10" y="49"/>
                  </a:cxn>
                  <a:cxn ang="0">
                    <a:pos x="6" y="46"/>
                  </a:cxn>
                  <a:cxn ang="0">
                    <a:pos x="1" y="38"/>
                  </a:cxn>
                  <a:cxn ang="0">
                    <a:pos x="0" y="26"/>
                  </a:cxn>
                  <a:cxn ang="0">
                    <a:pos x="0" y="20"/>
                  </a:cxn>
                  <a:cxn ang="0">
                    <a:pos x="1" y="15"/>
                  </a:cxn>
                  <a:cxn ang="0">
                    <a:pos x="3" y="11"/>
                  </a:cxn>
                  <a:cxn ang="0">
                    <a:pos x="4" y="7"/>
                  </a:cxn>
                  <a:cxn ang="0">
                    <a:pos x="6" y="4"/>
                  </a:cxn>
                  <a:cxn ang="0">
                    <a:pos x="9" y="2"/>
                  </a:cxn>
                  <a:cxn ang="0">
                    <a:pos x="11" y="1"/>
                  </a:cxn>
                  <a:cxn ang="0">
                    <a:pos x="15" y="0"/>
                  </a:cxn>
                </a:cxnLst>
                <a:rect l="0" t="0" r="r" b="b"/>
                <a:pathLst>
                  <a:path w="39" h="51">
                    <a:moveTo>
                      <a:pt x="20" y="5"/>
                    </a:moveTo>
                    <a:lnTo>
                      <a:pt x="16" y="6"/>
                    </a:lnTo>
                    <a:lnTo>
                      <a:pt x="14" y="7"/>
                    </a:lnTo>
                    <a:lnTo>
                      <a:pt x="11" y="9"/>
                    </a:lnTo>
                    <a:lnTo>
                      <a:pt x="9" y="16"/>
                    </a:lnTo>
                    <a:lnTo>
                      <a:pt x="8" y="20"/>
                    </a:lnTo>
                    <a:lnTo>
                      <a:pt x="8" y="31"/>
                    </a:lnTo>
                    <a:lnTo>
                      <a:pt x="10" y="39"/>
                    </a:lnTo>
                    <a:lnTo>
                      <a:pt x="11" y="41"/>
                    </a:lnTo>
                    <a:lnTo>
                      <a:pt x="14" y="43"/>
                    </a:lnTo>
                    <a:lnTo>
                      <a:pt x="17" y="45"/>
                    </a:lnTo>
                    <a:lnTo>
                      <a:pt x="23" y="45"/>
                    </a:lnTo>
                    <a:lnTo>
                      <a:pt x="28" y="41"/>
                    </a:lnTo>
                    <a:lnTo>
                      <a:pt x="29" y="39"/>
                    </a:lnTo>
                    <a:lnTo>
                      <a:pt x="32" y="31"/>
                    </a:lnTo>
                    <a:lnTo>
                      <a:pt x="32" y="26"/>
                    </a:lnTo>
                    <a:lnTo>
                      <a:pt x="31" y="16"/>
                    </a:lnTo>
                    <a:lnTo>
                      <a:pt x="28" y="9"/>
                    </a:lnTo>
                    <a:lnTo>
                      <a:pt x="26" y="7"/>
                    </a:lnTo>
                    <a:lnTo>
                      <a:pt x="22" y="6"/>
                    </a:lnTo>
                    <a:lnTo>
                      <a:pt x="20" y="5"/>
                    </a:lnTo>
                    <a:close/>
                    <a:moveTo>
                      <a:pt x="15" y="0"/>
                    </a:moveTo>
                    <a:lnTo>
                      <a:pt x="26" y="0"/>
                    </a:lnTo>
                    <a:lnTo>
                      <a:pt x="31" y="2"/>
                    </a:lnTo>
                    <a:lnTo>
                      <a:pt x="33" y="4"/>
                    </a:lnTo>
                    <a:lnTo>
                      <a:pt x="34" y="6"/>
                    </a:lnTo>
                    <a:lnTo>
                      <a:pt x="37" y="9"/>
                    </a:lnTo>
                    <a:lnTo>
                      <a:pt x="38" y="14"/>
                    </a:lnTo>
                    <a:lnTo>
                      <a:pt x="38" y="17"/>
                    </a:lnTo>
                    <a:lnTo>
                      <a:pt x="39" y="21"/>
                    </a:lnTo>
                    <a:lnTo>
                      <a:pt x="39" y="31"/>
                    </a:lnTo>
                    <a:lnTo>
                      <a:pt x="38" y="36"/>
                    </a:lnTo>
                    <a:lnTo>
                      <a:pt x="38" y="40"/>
                    </a:lnTo>
                    <a:lnTo>
                      <a:pt x="33" y="46"/>
                    </a:lnTo>
                    <a:lnTo>
                      <a:pt x="28" y="50"/>
                    </a:lnTo>
                    <a:lnTo>
                      <a:pt x="25" y="50"/>
                    </a:lnTo>
                    <a:lnTo>
                      <a:pt x="20" y="51"/>
                    </a:lnTo>
                    <a:lnTo>
                      <a:pt x="10" y="49"/>
                    </a:lnTo>
                    <a:lnTo>
                      <a:pt x="6" y="46"/>
                    </a:lnTo>
                    <a:lnTo>
                      <a:pt x="1" y="38"/>
                    </a:lnTo>
                    <a:lnTo>
                      <a:pt x="0" y="26"/>
                    </a:lnTo>
                    <a:lnTo>
                      <a:pt x="0" y="20"/>
                    </a:lnTo>
                    <a:lnTo>
                      <a:pt x="1" y="15"/>
                    </a:lnTo>
                    <a:lnTo>
                      <a:pt x="3" y="11"/>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Line 21"/>
              <p:cNvSpPr>
                <a:spLocks noChangeShapeType="1"/>
              </p:cNvSpPr>
              <p:nvPr/>
            </p:nvSpPr>
            <p:spPr bwMode="auto">
              <a:xfrm flipV="1">
                <a:off x="2722"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2680" y="3732"/>
                <a:ext cx="39" cy="51"/>
              </a:xfrm>
              <a:custGeom>
                <a:avLst/>
                <a:gdLst/>
                <a:ahLst/>
                <a:cxnLst>
                  <a:cxn ang="0">
                    <a:pos x="8" y="0"/>
                  </a:cxn>
                  <a:cxn ang="0">
                    <a:pos x="36" y="0"/>
                  </a:cxn>
                  <a:cxn ang="0">
                    <a:pos x="36" y="7"/>
                  </a:cxn>
                  <a:cxn ang="0">
                    <a:pos x="14" y="7"/>
                  </a:cxn>
                  <a:cxn ang="0">
                    <a:pos x="10" y="21"/>
                  </a:cxn>
                  <a:cxn ang="0">
                    <a:pos x="14" y="19"/>
                  </a:cxn>
                  <a:cxn ang="0">
                    <a:pos x="21" y="17"/>
                  </a:cxn>
                  <a:cxn ang="0">
                    <a:pos x="31" y="19"/>
                  </a:cxn>
                  <a:cxn ang="0">
                    <a:pos x="34" y="21"/>
                  </a:cxn>
                  <a:cxn ang="0">
                    <a:pos x="39" y="29"/>
                  </a:cxn>
                  <a:cxn ang="0">
                    <a:pos x="39" y="37"/>
                  </a:cxn>
                  <a:cxn ang="0">
                    <a:pos x="37" y="41"/>
                  </a:cxn>
                  <a:cxn ang="0">
                    <a:pos x="36" y="45"/>
                  </a:cxn>
                  <a:cxn ang="0">
                    <a:pos x="31" y="48"/>
                  </a:cxn>
                  <a:cxn ang="0">
                    <a:pos x="25" y="50"/>
                  </a:cxn>
                  <a:cxn ang="0">
                    <a:pos x="20" y="51"/>
                  </a:cxn>
                  <a:cxn ang="0">
                    <a:pos x="10" y="49"/>
                  </a:cxn>
                  <a:cxn ang="0">
                    <a:pos x="6" y="47"/>
                  </a:cxn>
                  <a:cxn ang="0">
                    <a:pos x="2" y="41"/>
                  </a:cxn>
                  <a:cxn ang="0">
                    <a:pos x="0" y="37"/>
                  </a:cxn>
                  <a:cxn ang="0">
                    <a:pos x="8" y="36"/>
                  </a:cxn>
                  <a:cxn ang="0">
                    <a:pos x="9" y="39"/>
                  </a:cxn>
                  <a:cxn ang="0">
                    <a:pos x="11" y="43"/>
                  </a:cxn>
                  <a:cxn ang="0">
                    <a:pos x="16" y="45"/>
                  </a:cxn>
                  <a:cxn ang="0">
                    <a:pos x="23" y="45"/>
                  </a:cxn>
                  <a:cxn ang="0">
                    <a:pos x="26" y="44"/>
                  </a:cxn>
                  <a:cxn ang="0">
                    <a:pos x="31" y="40"/>
                  </a:cxn>
                  <a:cxn ang="0">
                    <a:pos x="31" y="37"/>
                  </a:cxn>
                  <a:cxn ang="0">
                    <a:pos x="32" y="34"/>
                  </a:cxn>
                  <a:cxn ang="0">
                    <a:pos x="32" y="31"/>
                  </a:cxn>
                  <a:cxn ang="0">
                    <a:pos x="31" y="28"/>
                  </a:cxn>
                  <a:cxn ang="0">
                    <a:pos x="26" y="24"/>
                  </a:cxn>
                  <a:cxn ang="0">
                    <a:pos x="23" y="23"/>
                  </a:cxn>
                  <a:cxn ang="0">
                    <a:pos x="17" y="23"/>
                  </a:cxn>
                  <a:cxn ang="0">
                    <a:pos x="15" y="24"/>
                  </a:cxn>
                  <a:cxn ang="0">
                    <a:pos x="14" y="24"/>
                  </a:cxn>
                  <a:cxn ang="0">
                    <a:pos x="11" y="25"/>
                  </a:cxn>
                  <a:cxn ang="0">
                    <a:pos x="9" y="27"/>
                  </a:cxn>
                  <a:cxn ang="0">
                    <a:pos x="2" y="26"/>
                  </a:cxn>
                  <a:cxn ang="0">
                    <a:pos x="8" y="0"/>
                  </a:cxn>
                </a:cxnLst>
                <a:rect l="0" t="0" r="r" b="b"/>
                <a:pathLst>
                  <a:path w="39" h="51">
                    <a:moveTo>
                      <a:pt x="8" y="0"/>
                    </a:moveTo>
                    <a:lnTo>
                      <a:pt x="36" y="0"/>
                    </a:lnTo>
                    <a:lnTo>
                      <a:pt x="36" y="7"/>
                    </a:lnTo>
                    <a:lnTo>
                      <a:pt x="14" y="7"/>
                    </a:lnTo>
                    <a:lnTo>
                      <a:pt x="10" y="21"/>
                    </a:lnTo>
                    <a:lnTo>
                      <a:pt x="14" y="19"/>
                    </a:lnTo>
                    <a:lnTo>
                      <a:pt x="21" y="17"/>
                    </a:lnTo>
                    <a:lnTo>
                      <a:pt x="31" y="19"/>
                    </a:lnTo>
                    <a:lnTo>
                      <a:pt x="34" y="21"/>
                    </a:lnTo>
                    <a:lnTo>
                      <a:pt x="39" y="29"/>
                    </a:lnTo>
                    <a:lnTo>
                      <a:pt x="39" y="37"/>
                    </a:lnTo>
                    <a:lnTo>
                      <a:pt x="37" y="41"/>
                    </a:lnTo>
                    <a:lnTo>
                      <a:pt x="36" y="45"/>
                    </a:lnTo>
                    <a:lnTo>
                      <a:pt x="31" y="48"/>
                    </a:lnTo>
                    <a:lnTo>
                      <a:pt x="25" y="50"/>
                    </a:lnTo>
                    <a:lnTo>
                      <a:pt x="20" y="51"/>
                    </a:lnTo>
                    <a:lnTo>
                      <a:pt x="10" y="49"/>
                    </a:lnTo>
                    <a:lnTo>
                      <a:pt x="6" y="47"/>
                    </a:lnTo>
                    <a:lnTo>
                      <a:pt x="2" y="41"/>
                    </a:lnTo>
                    <a:lnTo>
                      <a:pt x="0" y="37"/>
                    </a:lnTo>
                    <a:lnTo>
                      <a:pt x="8" y="36"/>
                    </a:lnTo>
                    <a:lnTo>
                      <a:pt x="9" y="39"/>
                    </a:lnTo>
                    <a:lnTo>
                      <a:pt x="11" y="43"/>
                    </a:lnTo>
                    <a:lnTo>
                      <a:pt x="16" y="45"/>
                    </a:lnTo>
                    <a:lnTo>
                      <a:pt x="23" y="45"/>
                    </a:lnTo>
                    <a:lnTo>
                      <a:pt x="26" y="44"/>
                    </a:lnTo>
                    <a:lnTo>
                      <a:pt x="31" y="40"/>
                    </a:lnTo>
                    <a:lnTo>
                      <a:pt x="31" y="37"/>
                    </a:lnTo>
                    <a:lnTo>
                      <a:pt x="32" y="34"/>
                    </a:lnTo>
                    <a:lnTo>
                      <a:pt x="32" y="31"/>
                    </a:lnTo>
                    <a:lnTo>
                      <a:pt x="31" y="28"/>
                    </a:lnTo>
                    <a:lnTo>
                      <a:pt x="26" y="24"/>
                    </a:lnTo>
                    <a:lnTo>
                      <a:pt x="23" y="23"/>
                    </a:lnTo>
                    <a:lnTo>
                      <a:pt x="17" y="23"/>
                    </a:lnTo>
                    <a:lnTo>
                      <a:pt x="15" y="24"/>
                    </a:lnTo>
                    <a:lnTo>
                      <a:pt x="14" y="24"/>
                    </a:lnTo>
                    <a:lnTo>
                      <a:pt x="11" y="25"/>
                    </a:lnTo>
                    <a:lnTo>
                      <a:pt x="9" y="27"/>
                    </a:lnTo>
                    <a:lnTo>
                      <a:pt x="2" y="26"/>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noEditPoints="1"/>
              </p:cNvSpPr>
              <p:nvPr/>
            </p:nvSpPr>
            <p:spPr bwMode="auto">
              <a:xfrm>
                <a:off x="2727" y="3732"/>
                <a:ext cx="39" cy="51"/>
              </a:xfrm>
              <a:custGeom>
                <a:avLst/>
                <a:gdLst/>
                <a:ahLst/>
                <a:cxnLst>
                  <a:cxn ang="0">
                    <a:pos x="19" y="5"/>
                  </a:cxn>
                  <a:cxn ang="0">
                    <a:pos x="15" y="6"/>
                  </a:cxn>
                  <a:cxn ang="0">
                    <a:pos x="13" y="7"/>
                  </a:cxn>
                  <a:cxn ang="0">
                    <a:pos x="11" y="9"/>
                  </a:cxn>
                  <a:cxn ang="0">
                    <a:pos x="8" y="16"/>
                  </a:cxn>
                  <a:cxn ang="0">
                    <a:pos x="7" y="20"/>
                  </a:cxn>
                  <a:cxn ang="0">
                    <a:pos x="7" y="31"/>
                  </a:cxn>
                  <a:cxn ang="0">
                    <a:pos x="9" y="39"/>
                  </a:cxn>
                  <a:cxn ang="0">
                    <a:pos x="11" y="41"/>
                  </a:cxn>
                  <a:cxn ang="0">
                    <a:pos x="13" y="43"/>
                  </a:cxn>
                  <a:cxn ang="0">
                    <a:pos x="17" y="45"/>
                  </a:cxn>
                  <a:cxn ang="0">
                    <a:pos x="23" y="45"/>
                  </a:cxn>
                  <a:cxn ang="0">
                    <a:pos x="28" y="41"/>
                  </a:cxn>
                  <a:cxn ang="0">
                    <a:pos x="29" y="39"/>
                  </a:cxn>
                  <a:cxn ang="0">
                    <a:pos x="30" y="35"/>
                  </a:cxn>
                  <a:cxn ang="0">
                    <a:pos x="30" y="31"/>
                  </a:cxn>
                  <a:cxn ang="0">
                    <a:pos x="31" y="26"/>
                  </a:cxn>
                  <a:cxn ang="0">
                    <a:pos x="30" y="16"/>
                  </a:cxn>
                  <a:cxn ang="0">
                    <a:pos x="28" y="9"/>
                  </a:cxn>
                  <a:cxn ang="0">
                    <a:pos x="25" y="7"/>
                  </a:cxn>
                  <a:cxn ang="0">
                    <a:pos x="21" y="6"/>
                  </a:cxn>
                  <a:cxn ang="0">
                    <a:pos x="19" y="5"/>
                  </a:cxn>
                  <a:cxn ang="0">
                    <a:pos x="14" y="0"/>
                  </a:cxn>
                  <a:cxn ang="0">
                    <a:pos x="25" y="0"/>
                  </a:cxn>
                  <a:cxn ang="0">
                    <a:pos x="30" y="2"/>
                  </a:cxn>
                  <a:cxn ang="0">
                    <a:pos x="32" y="4"/>
                  </a:cxn>
                  <a:cxn ang="0">
                    <a:pos x="34" y="6"/>
                  </a:cxn>
                  <a:cxn ang="0">
                    <a:pos x="35" y="9"/>
                  </a:cxn>
                  <a:cxn ang="0">
                    <a:pos x="37" y="14"/>
                  </a:cxn>
                  <a:cxn ang="0">
                    <a:pos x="37" y="17"/>
                  </a:cxn>
                  <a:cxn ang="0">
                    <a:pos x="39" y="21"/>
                  </a:cxn>
                  <a:cxn ang="0">
                    <a:pos x="39" y="31"/>
                  </a:cxn>
                  <a:cxn ang="0">
                    <a:pos x="37" y="36"/>
                  </a:cxn>
                  <a:cxn ang="0">
                    <a:pos x="37" y="40"/>
                  </a:cxn>
                  <a:cxn ang="0">
                    <a:pos x="32" y="46"/>
                  </a:cxn>
                  <a:cxn ang="0">
                    <a:pos x="28" y="50"/>
                  </a:cxn>
                  <a:cxn ang="0">
                    <a:pos x="24" y="50"/>
                  </a:cxn>
                  <a:cxn ang="0">
                    <a:pos x="19" y="51"/>
                  </a:cxn>
                  <a:cxn ang="0">
                    <a:pos x="9" y="49"/>
                  </a:cxn>
                  <a:cxn ang="0">
                    <a:pos x="6" y="46"/>
                  </a:cxn>
                  <a:cxn ang="0">
                    <a:pos x="1" y="38"/>
                  </a:cxn>
                  <a:cxn ang="0">
                    <a:pos x="0" y="26"/>
                  </a:cxn>
                  <a:cxn ang="0">
                    <a:pos x="0" y="20"/>
                  </a:cxn>
                  <a:cxn ang="0">
                    <a:pos x="1" y="15"/>
                  </a:cxn>
                  <a:cxn ang="0">
                    <a:pos x="2" y="11"/>
                  </a:cxn>
                  <a:cxn ang="0">
                    <a:pos x="3" y="7"/>
                  </a:cxn>
                  <a:cxn ang="0">
                    <a:pos x="6" y="4"/>
                  </a:cxn>
                  <a:cxn ang="0">
                    <a:pos x="8" y="2"/>
                  </a:cxn>
                  <a:cxn ang="0">
                    <a:pos x="11" y="1"/>
                  </a:cxn>
                  <a:cxn ang="0">
                    <a:pos x="14" y="0"/>
                  </a:cxn>
                </a:cxnLst>
                <a:rect l="0" t="0" r="r" b="b"/>
                <a:pathLst>
                  <a:path w="39" h="51">
                    <a:moveTo>
                      <a:pt x="19" y="5"/>
                    </a:moveTo>
                    <a:lnTo>
                      <a:pt x="15" y="6"/>
                    </a:lnTo>
                    <a:lnTo>
                      <a:pt x="13" y="7"/>
                    </a:lnTo>
                    <a:lnTo>
                      <a:pt x="11" y="9"/>
                    </a:lnTo>
                    <a:lnTo>
                      <a:pt x="8" y="16"/>
                    </a:lnTo>
                    <a:lnTo>
                      <a:pt x="7" y="20"/>
                    </a:lnTo>
                    <a:lnTo>
                      <a:pt x="7" y="31"/>
                    </a:lnTo>
                    <a:lnTo>
                      <a:pt x="9" y="39"/>
                    </a:lnTo>
                    <a:lnTo>
                      <a:pt x="11" y="41"/>
                    </a:lnTo>
                    <a:lnTo>
                      <a:pt x="13" y="43"/>
                    </a:lnTo>
                    <a:lnTo>
                      <a:pt x="17" y="45"/>
                    </a:lnTo>
                    <a:lnTo>
                      <a:pt x="23" y="45"/>
                    </a:lnTo>
                    <a:lnTo>
                      <a:pt x="28" y="41"/>
                    </a:lnTo>
                    <a:lnTo>
                      <a:pt x="29" y="39"/>
                    </a:lnTo>
                    <a:lnTo>
                      <a:pt x="30" y="35"/>
                    </a:lnTo>
                    <a:lnTo>
                      <a:pt x="30" y="31"/>
                    </a:lnTo>
                    <a:lnTo>
                      <a:pt x="31" y="26"/>
                    </a:lnTo>
                    <a:lnTo>
                      <a:pt x="30" y="16"/>
                    </a:lnTo>
                    <a:lnTo>
                      <a:pt x="28" y="9"/>
                    </a:lnTo>
                    <a:lnTo>
                      <a:pt x="25" y="7"/>
                    </a:lnTo>
                    <a:lnTo>
                      <a:pt x="21" y="6"/>
                    </a:lnTo>
                    <a:lnTo>
                      <a:pt x="19" y="5"/>
                    </a:lnTo>
                    <a:close/>
                    <a:moveTo>
                      <a:pt x="14" y="0"/>
                    </a:moveTo>
                    <a:lnTo>
                      <a:pt x="25" y="0"/>
                    </a:lnTo>
                    <a:lnTo>
                      <a:pt x="30" y="2"/>
                    </a:lnTo>
                    <a:lnTo>
                      <a:pt x="32" y="4"/>
                    </a:lnTo>
                    <a:lnTo>
                      <a:pt x="34" y="6"/>
                    </a:lnTo>
                    <a:lnTo>
                      <a:pt x="35" y="9"/>
                    </a:lnTo>
                    <a:lnTo>
                      <a:pt x="37" y="14"/>
                    </a:lnTo>
                    <a:lnTo>
                      <a:pt x="37" y="17"/>
                    </a:lnTo>
                    <a:lnTo>
                      <a:pt x="39" y="21"/>
                    </a:lnTo>
                    <a:lnTo>
                      <a:pt x="39" y="31"/>
                    </a:lnTo>
                    <a:lnTo>
                      <a:pt x="37" y="36"/>
                    </a:lnTo>
                    <a:lnTo>
                      <a:pt x="37" y="40"/>
                    </a:lnTo>
                    <a:lnTo>
                      <a:pt x="32" y="46"/>
                    </a:lnTo>
                    <a:lnTo>
                      <a:pt x="28" y="50"/>
                    </a:lnTo>
                    <a:lnTo>
                      <a:pt x="24" y="50"/>
                    </a:lnTo>
                    <a:lnTo>
                      <a:pt x="19" y="51"/>
                    </a:lnTo>
                    <a:lnTo>
                      <a:pt x="9" y="49"/>
                    </a:lnTo>
                    <a:lnTo>
                      <a:pt x="6" y="46"/>
                    </a:lnTo>
                    <a:lnTo>
                      <a:pt x="1" y="38"/>
                    </a:lnTo>
                    <a:lnTo>
                      <a:pt x="0" y="26"/>
                    </a:lnTo>
                    <a:lnTo>
                      <a:pt x="0" y="20"/>
                    </a:lnTo>
                    <a:lnTo>
                      <a:pt x="1" y="15"/>
                    </a:lnTo>
                    <a:lnTo>
                      <a:pt x="2" y="11"/>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Line 24"/>
              <p:cNvSpPr>
                <a:spLocks noChangeShapeType="1"/>
              </p:cNvSpPr>
              <p:nvPr/>
            </p:nvSpPr>
            <p:spPr bwMode="auto">
              <a:xfrm flipV="1">
                <a:off x="3274"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p:cNvSpPr>
              <p:nvPr/>
            </p:nvSpPr>
            <p:spPr bwMode="auto">
              <a:xfrm>
                <a:off x="3212" y="3732"/>
                <a:ext cx="22" cy="50"/>
              </a:xfrm>
              <a:custGeom>
                <a:avLst/>
                <a:gdLst/>
                <a:ahLst/>
                <a:cxnLst>
                  <a:cxn ang="0">
                    <a:pos x="17" y="0"/>
                  </a:cxn>
                  <a:cxn ang="0">
                    <a:pos x="22" y="0"/>
                  </a:cxn>
                  <a:cxn ang="0">
                    <a:pos x="22" y="50"/>
                  </a:cxn>
                  <a:cxn ang="0">
                    <a:pos x="15" y="50"/>
                  </a:cxn>
                  <a:cxn ang="0">
                    <a:pos x="15" y="11"/>
                  </a:cxn>
                  <a:cxn ang="0">
                    <a:pos x="12" y="13"/>
                  </a:cxn>
                  <a:cxn ang="0">
                    <a:pos x="10" y="14"/>
                  </a:cxn>
                  <a:cxn ang="0">
                    <a:pos x="7" y="16"/>
                  </a:cxn>
                  <a:cxn ang="0">
                    <a:pos x="0" y="18"/>
                  </a:cxn>
                  <a:cxn ang="0">
                    <a:pos x="0" y="13"/>
                  </a:cxn>
                  <a:cxn ang="0">
                    <a:pos x="11" y="6"/>
                  </a:cxn>
                  <a:cxn ang="0">
                    <a:pos x="16" y="2"/>
                  </a:cxn>
                  <a:cxn ang="0">
                    <a:pos x="17" y="0"/>
                  </a:cxn>
                </a:cxnLst>
                <a:rect l="0" t="0" r="r" b="b"/>
                <a:pathLst>
                  <a:path w="22" h="50">
                    <a:moveTo>
                      <a:pt x="17" y="0"/>
                    </a:moveTo>
                    <a:lnTo>
                      <a:pt x="22" y="0"/>
                    </a:lnTo>
                    <a:lnTo>
                      <a:pt x="22" y="50"/>
                    </a:lnTo>
                    <a:lnTo>
                      <a:pt x="15" y="50"/>
                    </a:lnTo>
                    <a:lnTo>
                      <a:pt x="15" y="11"/>
                    </a:lnTo>
                    <a:lnTo>
                      <a:pt x="12" y="13"/>
                    </a:lnTo>
                    <a:lnTo>
                      <a:pt x="10" y="14"/>
                    </a:lnTo>
                    <a:lnTo>
                      <a:pt x="7" y="16"/>
                    </a:lnTo>
                    <a:lnTo>
                      <a:pt x="0" y="18"/>
                    </a:lnTo>
                    <a:lnTo>
                      <a:pt x="0" y="13"/>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noEditPoints="1"/>
              </p:cNvSpPr>
              <p:nvPr/>
            </p:nvSpPr>
            <p:spPr bwMode="auto">
              <a:xfrm>
                <a:off x="3253" y="3732"/>
                <a:ext cx="39" cy="51"/>
              </a:xfrm>
              <a:custGeom>
                <a:avLst/>
                <a:gdLst/>
                <a:ahLst/>
                <a:cxnLst>
                  <a:cxn ang="0">
                    <a:pos x="20" y="5"/>
                  </a:cxn>
                  <a:cxn ang="0">
                    <a:pos x="16" y="6"/>
                  </a:cxn>
                  <a:cxn ang="0">
                    <a:pos x="14" y="7"/>
                  </a:cxn>
                  <a:cxn ang="0">
                    <a:pos x="11" y="9"/>
                  </a:cxn>
                  <a:cxn ang="0">
                    <a:pos x="9" y="16"/>
                  </a:cxn>
                  <a:cxn ang="0">
                    <a:pos x="8" y="20"/>
                  </a:cxn>
                  <a:cxn ang="0">
                    <a:pos x="8" y="31"/>
                  </a:cxn>
                  <a:cxn ang="0">
                    <a:pos x="10" y="39"/>
                  </a:cxn>
                  <a:cxn ang="0">
                    <a:pos x="11" y="41"/>
                  </a:cxn>
                  <a:cxn ang="0">
                    <a:pos x="14" y="43"/>
                  </a:cxn>
                  <a:cxn ang="0">
                    <a:pos x="17" y="45"/>
                  </a:cxn>
                  <a:cxn ang="0">
                    <a:pos x="23" y="45"/>
                  </a:cxn>
                  <a:cxn ang="0">
                    <a:pos x="28" y="41"/>
                  </a:cxn>
                  <a:cxn ang="0">
                    <a:pos x="29" y="39"/>
                  </a:cxn>
                  <a:cxn ang="0">
                    <a:pos x="31" y="35"/>
                  </a:cxn>
                  <a:cxn ang="0">
                    <a:pos x="31" y="31"/>
                  </a:cxn>
                  <a:cxn ang="0">
                    <a:pos x="32" y="26"/>
                  </a:cxn>
                  <a:cxn ang="0">
                    <a:pos x="31" y="16"/>
                  </a:cxn>
                  <a:cxn ang="0">
                    <a:pos x="28" y="9"/>
                  </a:cxn>
                  <a:cxn ang="0">
                    <a:pos x="26" y="7"/>
                  </a:cxn>
                  <a:cxn ang="0">
                    <a:pos x="22" y="6"/>
                  </a:cxn>
                  <a:cxn ang="0">
                    <a:pos x="20" y="5"/>
                  </a:cxn>
                  <a:cxn ang="0">
                    <a:pos x="15" y="0"/>
                  </a:cxn>
                  <a:cxn ang="0">
                    <a:pos x="26" y="0"/>
                  </a:cxn>
                  <a:cxn ang="0">
                    <a:pos x="31" y="2"/>
                  </a:cxn>
                  <a:cxn ang="0">
                    <a:pos x="33" y="4"/>
                  </a:cxn>
                  <a:cxn ang="0">
                    <a:pos x="34" y="6"/>
                  </a:cxn>
                  <a:cxn ang="0">
                    <a:pos x="36" y="9"/>
                  </a:cxn>
                  <a:cxn ang="0">
                    <a:pos x="38" y="14"/>
                  </a:cxn>
                  <a:cxn ang="0">
                    <a:pos x="38" y="17"/>
                  </a:cxn>
                  <a:cxn ang="0">
                    <a:pos x="39" y="21"/>
                  </a:cxn>
                  <a:cxn ang="0">
                    <a:pos x="39" y="31"/>
                  </a:cxn>
                  <a:cxn ang="0">
                    <a:pos x="38" y="36"/>
                  </a:cxn>
                  <a:cxn ang="0">
                    <a:pos x="38" y="40"/>
                  </a:cxn>
                  <a:cxn ang="0">
                    <a:pos x="33" y="46"/>
                  </a:cxn>
                  <a:cxn ang="0">
                    <a:pos x="28" y="50"/>
                  </a:cxn>
                  <a:cxn ang="0">
                    <a:pos x="25" y="50"/>
                  </a:cxn>
                  <a:cxn ang="0">
                    <a:pos x="20" y="51"/>
                  </a:cxn>
                  <a:cxn ang="0">
                    <a:pos x="10" y="49"/>
                  </a:cxn>
                  <a:cxn ang="0">
                    <a:pos x="6" y="46"/>
                  </a:cxn>
                  <a:cxn ang="0">
                    <a:pos x="2" y="38"/>
                  </a:cxn>
                  <a:cxn ang="0">
                    <a:pos x="0" y="26"/>
                  </a:cxn>
                  <a:cxn ang="0">
                    <a:pos x="0" y="20"/>
                  </a:cxn>
                  <a:cxn ang="0">
                    <a:pos x="2" y="15"/>
                  </a:cxn>
                  <a:cxn ang="0">
                    <a:pos x="3" y="11"/>
                  </a:cxn>
                  <a:cxn ang="0">
                    <a:pos x="4" y="7"/>
                  </a:cxn>
                  <a:cxn ang="0">
                    <a:pos x="6" y="4"/>
                  </a:cxn>
                  <a:cxn ang="0">
                    <a:pos x="9" y="2"/>
                  </a:cxn>
                  <a:cxn ang="0">
                    <a:pos x="11" y="1"/>
                  </a:cxn>
                  <a:cxn ang="0">
                    <a:pos x="15" y="0"/>
                  </a:cxn>
                </a:cxnLst>
                <a:rect l="0" t="0" r="r" b="b"/>
                <a:pathLst>
                  <a:path w="39" h="51">
                    <a:moveTo>
                      <a:pt x="20" y="5"/>
                    </a:moveTo>
                    <a:lnTo>
                      <a:pt x="16" y="6"/>
                    </a:lnTo>
                    <a:lnTo>
                      <a:pt x="14" y="7"/>
                    </a:lnTo>
                    <a:lnTo>
                      <a:pt x="11" y="9"/>
                    </a:lnTo>
                    <a:lnTo>
                      <a:pt x="9" y="16"/>
                    </a:lnTo>
                    <a:lnTo>
                      <a:pt x="8" y="20"/>
                    </a:lnTo>
                    <a:lnTo>
                      <a:pt x="8" y="31"/>
                    </a:lnTo>
                    <a:lnTo>
                      <a:pt x="10" y="39"/>
                    </a:lnTo>
                    <a:lnTo>
                      <a:pt x="11" y="41"/>
                    </a:lnTo>
                    <a:lnTo>
                      <a:pt x="14" y="43"/>
                    </a:lnTo>
                    <a:lnTo>
                      <a:pt x="17" y="45"/>
                    </a:lnTo>
                    <a:lnTo>
                      <a:pt x="23" y="45"/>
                    </a:lnTo>
                    <a:lnTo>
                      <a:pt x="28" y="41"/>
                    </a:lnTo>
                    <a:lnTo>
                      <a:pt x="29" y="39"/>
                    </a:lnTo>
                    <a:lnTo>
                      <a:pt x="31" y="35"/>
                    </a:lnTo>
                    <a:lnTo>
                      <a:pt x="31" y="31"/>
                    </a:lnTo>
                    <a:lnTo>
                      <a:pt x="32" y="26"/>
                    </a:lnTo>
                    <a:lnTo>
                      <a:pt x="31" y="16"/>
                    </a:lnTo>
                    <a:lnTo>
                      <a:pt x="28" y="9"/>
                    </a:lnTo>
                    <a:lnTo>
                      <a:pt x="26" y="7"/>
                    </a:lnTo>
                    <a:lnTo>
                      <a:pt x="22" y="6"/>
                    </a:lnTo>
                    <a:lnTo>
                      <a:pt x="20" y="5"/>
                    </a:lnTo>
                    <a:close/>
                    <a:moveTo>
                      <a:pt x="15" y="0"/>
                    </a:moveTo>
                    <a:lnTo>
                      <a:pt x="26" y="0"/>
                    </a:lnTo>
                    <a:lnTo>
                      <a:pt x="31" y="2"/>
                    </a:lnTo>
                    <a:lnTo>
                      <a:pt x="33" y="4"/>
                    </a:lnTo>
                    <a:lnTo>
                      <a:pt x="34" y="6"/>
                    </a:lnTo>
                    <a:lnTo>
                      <a:pt x="36" y="9"/>
                    </a:lnTo>
                    <a:lnTo>
                      <a:pt x="38" y="14"/>
                    </a:lnTo>
                    <a:lnTo>
                      <a:pt x="38" y="17"/>
                    </a:lnTo>
                    <a:lnTo>
                      <a:pt x="39" y="21"/>
                    </a:lnTo>
                    <a:lnTo>
                      <a:pt x="39" y="31"/>
                    </a:lnTo>
                    <a:lnTo>
                      <a:pt x="38" y="36"/>
                    </a:lnTo>
                    <a:lnTo>
                      <a:pt x="38" y="40"/>
                    </a:lnTo>
                    <a:lnTo>
                      <a:pt x="33" y="46"/>
                    </a:lnTo>
                    <a:lnTo>
                      <a:pt x="28" y="50"/>
                    </a:lnTo>
                    <a:lnTo>
                      <a:pt x="25" y="50"/>
                    </a:lnTo>
                    <a:lnTo>
                      <a:pt x="20" y="51"/>
                    </a:lnTo>
                    <a:lnTo>
                      <a:pt x="10" y="49"/>
                    </a:lnTo>
                    <a:lnTo>
                      <a:pt x="6" y="46"/>
                    </a:lnTo>
                    <a:lnTo>
                      <a:pt x="2" y="38"/>
                    </a:lnTo>
                    <a:lnTo>
                      <a:pt x="0" y="26"/>
                    </a:lnTo>
                    <a:lnTo>
                      <a:pt x="0" y="20"/>
                    </a:lnTo>
                    <a:lnTo>
                      <a:pt x="2" y="15"/>
                    </a:lnTo>
                    <a:lnTo>
                      <a:pt x="3" y="11"/>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noEditPoints="1"/>
              </p:cNvSpPr>
              <p:nvPr/>
            </p:nvSpPr>
            <p:spPr bwMode="auto">
              <a:xfrm>
                <a:off x="3300" y="3732"/>
                <a:ext cx="38" cy="51"/>
              </a:xfrm>
              <a:custGeom>
                <a:avLst/>
                <a:gdLst/>
                <a:ahLst/>
                <a:cxnLst>
                  <a:cxn ang="0">
                    <a:pos x="19" y="5"/>
                  </a:cxn>
                  <a:cxn ang="0">
                    <a:pos x="15" y="6"/>
                  </a:cxn>
                  <a:cxn ang="0">
                    <a:pos x="13" y="7"/>
                  </a:cxn>
                  <a:cxn ang="0">
                    <a:pos x="10" y="9"/>
                  </a:cxn>
                  <a:cxn ang="0">
                    <a:pos x="8" y="16"/>
                  </a:cxn>
                  <a:cxn ang="0">
                    <a:pos x="7" y="20"/>
                  </a:cxn>
                  <a:cxn ang="0">
                    <a:pos x="7" y="31"/>
                  </a:cxn>
                  <a:cxn ang="0">
                    <a:pos x="9" y="39"/>
                  </a:cxn>
                  <a:cxn ang="0">
                    <a:pos x="10" y="41"/>
                  </a:cxn>
                  <a:cxn ang="0">
                    <a:pos x="13" y="43"/>
                  </a:cxn>
                  <a:cxn ang="0">
                    <a:pos x="17" y="45"/>
                  </a:cxn>
                  <a:cxn ang="0">
                    <a:pos x="21" y="45"/>
                  </a:cxn>
                  <a:cxn ang="0">
                    <a:pos x="25" y="43"/>
                  </a:cxn>
                  <a:cxn ang="0">
                    <a:pos x="28" y="41"/>
                  </a:cxn>
                  <a:cxn ang="0">
                    <a:pos x="29" y="39"/>
                  </a:cxn>
                  <a:cxn ang="0">
                    <a:pos x="30" y="35"/>
                  </a:cxn>
                  <a:cxn ang="0">
                    <a:pos x="30" y="31"/>
                  </a:cxn>
                  <a:cxn ang="0">
                    <a:pos x="31" y="26"/>
                  </a:cxn>
                  <a:cxn ang="0">
                    <a:pos x="30" y="16"/>
                  </a:cxn>
                  <a:cxn ang="0">
                    <a:pos x="28" y="9"/>
                  </a:cxn>
                  <a:cxn ang="0">
                    <a:pos x="25" y="7"/>
                  </a:cxn>
                  <a:cxn ang="0">
                    <a:pos x="21" y="6"/>
                  </a:cxn>
                  <a:cxn ang="0">
                    <a:pos x="19" y="5"/>
                  </a:cxn>
                  <a:cxn ang="0">
                    <a:pos x="14" y="0"/>
                  </a:cxn>
                  <a:cxn ang="0">
                    <a:pos x="25" y="0"/>
                  </a:cxn>
                  <a:cxn ang="0">
                    <a:pos x="30" y="2"/>
                  </a:cxn>
                  <a:cxn ang="0">
                    <a:pos x="32" y="4"/>
                  </a:cxn>
                  <a:cxn ang="0">
                    <a:pos x="34" y="6"/>
                  </a:cxn>
                  <a:cxn ang="0">
                    <a:pos x="35" y="9"/>
                  </a:cxn>
                  <a:cxn ang="0">
                    <a:pos x="37" y="14"/>
                  </a:cxn>
                  <a:cxn ang="0">
                    <a:pos x="37" y="17"/>
                  </a:cxn>
                  <a:cxn ang="0">
                    <a:pos x="38" y="21"/>
                  </a:cxn>
                  <a:cxn ang="0">
                    <a:pos x="38" y="31"/>
                  </a:cxn>
                  <a:cxn ang="0">
                    <a:pos x="37" y="36"/>
                  </a:cxn>
                  <a:cxn ang="0">
                    <a:pos x="37" y="40"/>
                  </a:cxn>
                  <a:cxn ang="0">
                    <a:pos x="32" y="46"/>
                  </a:cxn>
                  <a:cxn ang="0">
                    <a:pos x="28" y="50"/>
                  </a:cxn>
                  <a:cxn ang="0">
                    <a:pos x="24" y="50"/>
                  </a:cxn>
                  <a:cxn ang="0">
                    <a:pos x="19" y="51"/>
                  </a:cxn>
                  <a:cxn ang="0">
                    <a:pos x="9" y="49"/>
                  </a:cxn>
                  <a:cxn ang="0">
                    <a:pos x="6" y="46"/>
                  </a:cxn>
                  <a:cxn ang="0">
                    <a:pos x="1" y="38"/>
                  </a:cxn>
                  <a:cxn ang="0">
                    <a:pos x="0" y="26"/>
                  </a:cxn>
                  <a:cxn ang="0">
                    <a:pos x="0" y="20"/>
                  </a:cxn>
                  <a:cxn ang="0">
                    <a:pos x="1" y="15"/>
                  </a:cxn>
                  <a:cxn ang="0">
                    <a:pos x="2" y="11"/>
                  </a:cxn>
                  <a:cxn ang="0">
                    <a:pos x="3" y="7"/>
                  </a:cxn>
                  <a:cxn ang="0">
                    <a:pos x="6" y="4"/>
                  </a:cxn>
                  <a:cxn ang="0">
                    <a:pos x="8" y="2"/>
                  </a:cxn>
                  <a:cxn ang="0">
                    <a:pos x="10" y="1"/>
                  </a:cxn>
                  <a:cxn ang="0">
                    <a:pos x="14" y="0"/>
                  </a:cxn>
                </a:cxnLst>
                <a:rect l="0" t="0" r="r" b="b"/>
                <a:pathLst>
                  <a:path w="38" h="51">
                    <a:moveTo>
                      <a:pt x="19" y="5"/>
                    </a:moveTo>
                    <a:lnTo>
                      <a:pt x="15" y="6"/>
                    </a:lnTo>
                    <a:lnTo>
                      <a:pt x="13" y="7"/>
                    </a:lnTo>
                    <a:lnTo>
                      <a:pt x="10" y="9"/>
                    </a:lnTo>
                    <a:lnTo>
                      <a:pt x="8" y="16"/>
                    </a:lnTo>
                    <a:lnTo>
                      <a:pt x="7" y="20"/>
                    </a:lnTo>
                    <a:lnTo>
                      <a:pt x="7" y="31"/>
                    </a:lnTo>
                    <a:lnTo>
                      <a:pt x="9" y="39"/>
                    </a:lnTo>
                    <a:lnTo>
                      <a:pt x="10" y="41"/>
                    </a:lnTo>
                    <a:lnTo>
                      <a:pt x="13" y="43"/>
                    </a:lnTo>
                    <a:lnTo>
                      <a:pt x="17" y="45"/>
                    </a:lnTo>
                    <a:lnTo>
                      <a:pt x="21" y="45"/>
                    </a:lnTo>
                    <a:lnTo>
                      <a:pt x="25" y="43"/>
                    </a:lnTo>
                    <a:lnTo>
                      <a:pt x="28" y="41"/>
                    </a:lnTo>
                    <a:lnTo>
                      <a:pt x="29" y="39"/>
                    </a:lnTo>
                    <a:lnTo>
                      <a:pt x="30" y="35"/>
                    </a:lnTo>
                    <a:lnTo>
                      <a:pt x="30" y="31"/>
                    </a:lnTo>
                    <a:lnTo>
                      <a:pt x="31" y="26"/>
                    </a:lnTo>
                    <a:lnTo>
                      <a:pt x="30" y="16"/>
                    </a:lnTo>
                    <a:lnTo>
                      <a:pt x="28" y="9"/>
                    </a:lnTo>
                    <a:lnTo>
                      <a:pt x="25" y="7"/>
                    </a:lnTo>
                    <a:lnTo>
                      <a:pt x="21" y="6"/>
                    </a:lnTo>
                    <a:lnTo>
                      <a:pt x="19" y="5"/>
                    </a:lnTo>
                    <a:close/>
                    <a:moveTo>
                      <a:pt x="14" y="0"/>
                    </a:moveTo>
                    <a:lnTo>
                      <a:pt x="25" y="0"/>
                    </a:lnTo>
                    <a:lnTo>
                      <a:pt x="30" y="2"/>
                    </a:lnTo>
                    <a:lnTo>
                      <a:pt x="32" y="4"/>
                    </a:lnTo>
                    <a:lnTo>
                      <a:pt x="34" y="6"/>
                    </a:lnTo>
                    <a:lnTo>
                      <a:pt x="35" y="9"/>
                    </a:lnTo>
                    <a:lnTo>
                      <a:pt x="37" y="14"/>
                    </a:lnTo>
                    <a:lnTo>
                      <a:pt x="37" y="17"/>
                    </a:lnTo>
                    <a:lnTo>
                      <a:pt x="38" y="21"/>
                    </a:lnTo>
                    <a:lnTo>
                      <a:pt x="38" y="31"/>
                    </a:lnTo>
                    <a:lnTo>
                      <a:pt x="37" y="36"/>
                    </a:lnTo>
                    <a:lnTo>
                      <a:pt x="37" y="40"/>
                    </a:lnTo>
                    <a:lnTo>
                      <a:pt x="32" y="46"/>
                    </a:lnTo>
                    <a:lnTo>
                      <a:pt x="28" y="50"/>
                    </a:lnTo>
                    <a:lnTo>
                      <a:pt x="24" y="50"/>
                    </a:lnTo>
                    <a:lnTo>
                      <a:pt x="19" y="51"/>
                    </a:lnTo>
                    <a:lnTo>
                      <a:pt x="9" y="49"/>
                    </a:lnTo>
                    <a:lnTo>
                      <a:pt x="6" y="46"/>
                    </a:lnTo>
                    <a:lnTo>
                      <a:pt x="1" y="38"/>
                    </a:lnTo>
                    <a:lnTo>
                      <a:pt x="0" y="26"/>
                    </a:lnTo>
                    <a:lnTo>
                      <a:pt x="0" y="20"/>
                    </a:lnTo>
                    <a:lnTo>
                      <a:pt x="1" y="15"/>
                    </a:lnTo>
                    <a:lnTo>
                      <a:pt x="2" y="11"/>
                    </a:lnTo>
                    <a:lnTo>
                      <a:pt x="3" y="7"/>
                    </a:lnTo>
                    <a:lnTo>
                      <a:pt x="6" y="4"/>
                    </a:lnTo>
                    <a:lnTo>
                      <a:pt x="8" y="2"/>
                    </a:lnTo>
                    <a:lnTo>
                      <a:pt x="10"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Line 28"/>
              <p:cNvSpPr>
                <a:spLocks noChangeShapeType="1"/>
              </p:cNvSpPr>
              <p:nvPr/>
            </p:nvSpPr>
            <p:spPr bwMode="auto">
              <a:xfrm>
                <a:off x="1069" y="3697"/>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Rectangle 29"/>
              <p:cNvSpPr>
                <a:spLocks noChangeArrowheads="1"/>
              </p:cNvSpPr>
              <p:nvPr/>
            </p:nvSpPr>
            <p:spPr bwMode="auto">
              <a:xfrm>
                <a:off x="859" y="3702"/>
                <a:ext cx="24" cy="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893" y="3674"/>
                <a:ext cx="22" cy="49"/>
              </a:xfrm>
              <a:custGeom>
                <a:avLst/>
                <a:gdLst/>
                <a:ahLst/>
                <a:cxnLst>
                  <a:cxn ang="0">
                    <a:pos x="17" y="0"/>
                  </a:cxn>
                  <a:cxn ang="0">
                    <a:pos x="22" y="0"/>
                  </a:cxn>
                  <a:cxn ang="0">
                    <a:pos x="22" y="49"/>
                  </a:cxn>
                  <a:cxn ang="0">
                    <a:pos x="15" y="49"/>
                  </a:cxn>
                  <a:cxn ang="0">
                    <a:pos x="15" y="10"/>
                  </a:cxn>
                  <a:cxn ang="0">
                    <a:pos x="13" y="12"/>
                  </a:cxn>
                  <a:cxn ang="0">
                    <a:pos x="10" y="13"/>
                  </a:cxn>
                  <a:cxn ang="0">
                    <a:pos x="8" y="15"/>
                  </a:cxn>
                  <a:cxn ang="0">
                    <a:pos x="0" y="17"/>
                  </a:cxn>
                  <a:cxn ang="0">
                    <a:pos x="0" y="12"/>
                  </a:cxn>
                  <a:cxn ang="0">
                    <a:pos x="7" y="9"/>
                  </a:cxn>
                  <a:cxn ang="0">
                    <a:pos x="11" y="6"/>
                  </a:cxn>
                  <a:cxn ang="0">
                    <a:pos x="16" y="2"/>
                  </a:cxn>
                  <a:cxn ang="0">
                    <a:pos x="17" y="0"/>
                  </a:cxn>
                </a:cxnLst>
                <a:rect l="0" t="0" r="r" b="b"/>
                <a:pathLst>
                  <a:path w="22" h="49">
                    <a:moveTo>
                      <a:pt x="17" y="0"/>
                    </a:moveTo>
                    <a:lnTo>
                      <a:pt x="22" y="0"/>
                    </a:lnTo>
                    <a:lnTo>
                      <a:pt x="22" y="49"/>
                    </a:lnTo>
                    <a:lnTo>
                      <a:pt x="15" y="49"/>
                    </a:lnTo>
                    <a:lnTo>
                      <a:pt x="15" y="10"/>
                    </a:lnTo>
                    <a:lnTo>
                      <a:pt x="13" y="12"/>
                    </a:lnTo>
                    <a:lnTo>
                      <a:pt x="10" y="13"/>
                    </a:lnTo>
                    <a:lnTo>
                      <a:pt x="8" y="15"/>
                    </a:lnTo>
                    <a:lnTo>
                      <a:pt x="0" y="17"/>
                    </a:lnTo>
                    <a:lnTo>
                      <a:pt x="0" y="12"/>
                    </a:lnTo>
                    <a:lnTo>
                      <a:pt x="7" y="9"/>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noEditPoints="1"/>
              </p:cNvSpPr>
              <p:nvPr/>
            </p:nvSpPr>
            <p:spPr bwMode="auto">
              <a:xfrm>
                <a:off x="935" y="3674"/>
                <a:ext cx="39" cy="50"/>
              </a:xfrm>
              <a:custGeom>
                <a:avLst/>
                <a:gdLst/>
                <a:ahLst/>
                <a:cxnLst>
                  <a:cxn ang="0">
                    <a:pos x="18" y="5"/>
                  </a:cxn>
                  <a:cxn ang="0">
                    <a:pos x="13" y="7"/>
                  </a:cxn>
                  <a:cxn ang="0">
                    <a:pos x="11" y="9"/>
                  </a:cxn>
                  <a:cxn ang="0">
                    <a:pos x="8" y="15"/>
                  </a:cxn>
                  <a:cxn ang="0">
                    <a:pos x="7" y="19"/>
                  </a:cxn>
                  <a:cxn ang="0">
                    <a:pos x="7" y="30"/>
                  </a:cxn>
                  <a:cxn ang="0">
                    <a:pos x="10" y="38"/>
                  </a:cxn>
                  <a:cxn ang="0">
                    <a:pos x="11" y="40"/>
                  </a:cxn>
                  <a:cxn ang="0">
                    <a:pos x="13" y="42"/>
                  </a:cxn>
                  <a:cxn ang="0">
                    <a:pos x="17" y="44"/>
                  </a:cxn>
                  <a:cxn ang="0">
                    <a:pos x="22" y="44"/>
                  </a:cxn>
                  <a:cxn ang="0">
                    <a:pos x="25" y="42"/>
                  </a:cxn>
                  <a:cxn ang="0">
                    <a:pos x="28" y="40"/>
                  </a:cxn>
                  <a:cxn ang="0">
                    <a:pos x="29" y="38"/>
                  </a:cxn>
                  <a:cxn ang="0">
                    <a:pos x="30" y="34"/>
                  </a:cxn>
                  <a:cxn ang="0">
                    <a:pos x="30" y="30"/>
                  </a:cxn>
                  <a:cxn ang="0">
                    <a:pos x="31" y="25"/>
                  </a:cxn>
                  <a:cxn ang="0">
                    <a:pos x="30" y="15"/>
                  </a:cxn>
                  <a:cxn ang="0">
                    <a:pos x="28" y="9"/>
                  </a:cxn>
                  <a:cxn ang="0">
                    <a:pos x="25" y="7"/>
                  </a:cxn>
                  <a:cxn ang="0">
                    <a:pos x="18" y="5"/>
                  </a:cxn>
                  <a:cxn ang="0">
                    <a:pos x="14" y="0"/>
                  </a:cxn>
                  <a:cxn ang="0">
                    <a:pos x="25" y="0"/>
                  </a:cxn>
                  <a:cxn ang="0">
                    <a:pos x="30"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30" y="47"/>
                  </a:cxn>
                  <a:cxn ang="0">
                    <a:pos x="27" y="49"/>
                  </a:cxn>
                  <a:cxn ang="0">
                    <a:pos x="24" y="49"/>
                  </a:cxn>
                  <a:cxn ang="0">
                    <a:pos x="19" y="50"/>
                  </a:cxn>
                  <a:cxn ang="0">
                    <a:pos x="10"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8" y="5"/>
                    </a:moveTo>
                    <a:lnTo>
                      <a:pt x="13" y="7"/>
                    </a:lnTo>
                    <a:lnTo>
                      <a:pt x="11" y="9"/>
                    </a:lnTo>
                    <a:lnTo>
                      <a:pt x="8" y="15"/>
                    </a:lnTo>
                    <a:lnTo>
                      <a:pt x="7" y="19"/>
                    </a:lnTo>
                    <a:lnTo>
                      <a:pt x="7" y="30"/>
                    </a:lnTo>
                    <a:lnTo>
                      <a:pt x="10" y="38"/>
                    </a:lnTo>
                    <a:lnTo>
                      <a:pt x="11" y="40"/>
                    </a:lnTo>
                    <a:lnTo>
                      <a:pt x="13" y="42"/>
                    </a:lnTo>
                    <a:lnTo>
                      <a:pt x="17" y="44"/>
                    </a:lnTo>
                    <a:lnTo>
                      <a:pt x="22" y="44"/>
                    </a:lnTo>
                    <a:lnTo>
                      <a:pt x="25" y="42"/>
                    </a:lnTo>
                    <a:lnTo>
                      <a:pt x="28" y="40"/>
                    </a:lnTo>
                    <a:lnTo>
                      <a:pt x="29" y="38"/>
                    </a:lnTo>
                    <a:lnTo>
                      <a:pt x="30" y="34"/>
                    </a:lnTo>
                    <a:lnTo>
                      <a:pt x="30" y="30"/>
                    </a:lnTo>
                    <a:lnTo>
                      <a:pt x="31" y="25"/>
                    </a:lnTo>
                    <a:lnTo>
                      <a:pt x="30" y="15"/>
                    </a:lnTo>
                    <a:lnTo>
                      <a:pt x="28" y="9"/>
                    </a:lnTo>
                    <a:lnTo>
                      <a:pt x="25" y="7"/>
                    </a:lnTo>
                    <a:lnTo>
                      <a:pt x="18" y="5"/>
                    </a:lnTo>
                    <a:close/>
                    <a:moveTo>
                      <a:pt x="14" y="0"/>
                    </a:moveTo>
                    <a:lnTo>
                      <a:pt x="25" y="0"/>
                    </a:lnTo>
                    <a:lnTo>
                      <a:pt x="30" y="2"/>
                    </a:lnTo>
                    <a:lnTo>
                      <a:pt x="33" y="4"/>
                    </a:lnTo>
                    <a:lnTo>
                      <a:pt x="34" y="6"/>
                    </a:lnTo>
                    <a:lnTo>
                      <a:pt x="35" y="9"/>
                    </a:lnTo>
                    <a:lnTo>
                      <a:pt x="38" y="13"/>
                    </a:lnTo>
                    <a:lnTo>
                      <a:pt x="38" y="16"/>
                    </a:lnTo>
                    <a:lnTo>
                      <a:pt x="39" y="20"/>
                    </a:lnTo>
                    <a:lnTo>
                      <a:pt x="39" y="30"/>
                    </a:lnTo>
                    <a:lnTo>
                      <a:pt x="38" y="35"/>
                    </a:lnTo>
                    <a:lnTo>
                      <a:pt x="38" y="39"/>
                    </a:lnTo>
                    <a:lnTo>
                      <a:pt x="33" y="45"/>
                    </a:lnTo>
                    <a:lnTo>
                      <a:pt x="30" y="47"/>
                    </a:lnTo>
                    <a:lnTo>
                      <a:pt x="27" y="49"/>
                    </a:lnTo>
                    <a:lnTo>
                      <a:pt x="24" y="49"/>
                    </a:lnTo>
                    <a:lnTo>
                      <a:pt x="19" y="50"/>
                    </a:lnTo>
                    <a:lnTo>
                      <a:pt x="10"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32"/>
              <p:cNvSpPr>
                <a:spLocks noEditPoints="1"/>
              </p:cNvSpPr>
              <p:nvPr/>
            </p:nvSpPr>
            <p:spPr bwMode="auto">
              <a:xfrm>
                <a:off x="981" y="3674"/>
                <a:ext cx="39" cy="50"/>
              </a:xfrm>
              <a:custGeom>
                <a:avLst/>
                <a:gdLst/>
                <a:ahLst/>
                <a:cxnLst>
                  <a:cxn ang="0">
                    <a:pos x="18" y="5"/>
                  </a:cxn>
                  <a:cxn ang="0">
                    <a:pos x="13" y="7"/>
                  </a:cxn>
                  <a:cxn ang="0">
                    <a:pos x="11" y="9"/>
                  </a:cxn>
                  <a:cxn ang="0">
                    <a:pos x="9" y="15"/>
                  </a:cxn>
                  <a:cxn ang="0">
                    <a:pos x="7" y="19"/>
                  </a:cxn>
                  <a:cxn ang="0">
                    <a:pos x="7" y="30"/>
                  </a:cxn>
                  <a:cxn ang="0">
                    <a:pos x="10" y="38"/>
                  </a:cxn>
                  <a:cxn ang="0">
                    <a:pos x="11" y="40"/>
                  </a:cxn>
                  <a:cxn ang="0">
                    <a:pos x="13" y="42"/>
                  </a:cxn>
                  <a:cxn ang="0">
                    <a:pos x="17" y="44"/>
                  </a:cxn>
                  <a:cxn ang="0">
                    <a:pos x="22" y="44"/>
                  </a:cxn>
                  <a:cxn ang="0">
                    <a:pos x="26" y="42"/>
                  </a:cxn>
                  <a:cxn ang="0">
                    <a:pos x="28" y="40"/>
                  </a:cxn>
                  <a:cxn ang="0">
                    <a:pos x="29" y="38"/>
                  </a:cxn>
                  <a:cxn ang="0">
                    <a:pos x="30" y="34"/>
                  </a:cxn>
                  <a:cxn ang="0">
                    <a:pos x="30" y="15"/>
                  </a:cxn>
                  <a:cxn ang="0">
                    <a:pos x="28" y="9"/>
                  </a:cxn>
                  <a:cxn ang="0">
                    <a:pos x="26" y="7"/>
                  </a:cxn>
                  <a:cxn ang="0">
                    <a:pos x="18" y="5"/>
                  </a:cxn>
                  <a:cxn ang="0">
                    <a:pos x="15" y="0"/>
                  </a:cxn>
                  <a:cxn ang="0">
                    <a:pos x="26" y="0"/>
                  </a:cxn>
                  <a:cxn ang="0">
                    <a:pos x="30" y="2"/>
                  </a:cxn>
                  <a:cxn ang="0">
                    <a:pos x="32" y="4"/>
                  </a:cxn>
                  <a:cxn ang="0">
                    <a:pos x="34" y="6"/>
                  </a:cxn>
                  <a:cxn ang="0">
                    <a:pos x="35" y="9"/>
                  </a:cxn>
                  <a:cxn ang="0">
                    <a:pos x="37" y="13"/>
                  </a:cxn>
                  <a:cxn ang="0">
                    <a:pos x="38" y="16"/>
                  </a:cxn>
                  <a:cxn ang="0">
                    <a:pos x="39" y="20"/>
                  </a:cxn>
                  <a:cxn ang="0">
                    <a:pos x="39" y="30"/>
                  </a:cxn>
                  <a:cxn ang="0">
                    <a:pos x="38" y="35"/>
                  </a:cxn>
                  <a:cxn ang="0">
                    <a:pos x="37" y="39"/>
                  </a:cxn>
                  <a:cxn ang="0">
                    <a:pos x="35" y="42"/>
                  </a:cxn>
                  <a:cxn ang="0">
                    <a:pos x="33" y="45"/>
                  </a:cxn>
                  <a:cxn ang="0">
                    <a:pos x="30" y="47"/>
                  </a:cxn>
                  <a:cxn ang="0">
                    <a:pos x="27" y="49"/>
                  </a:cxn>
                  <a:cxn ang="0">
                    <a:pos x="24" y="49"/>
                  </a:cxn>
                  <a:cxn ang="0">
                    <a:pos x="19" y="50"/>
                  </a:cxn>
                  <a:cxn ang="0">
                    <a:pos x="10" y="48"/>
                  </a:cxn>
                  <a:cxn ang="0">
                    <a:pos x="6" y="45"/>
                  </a:cxn>
                  <a:cxn ang="0">
                    <a:pos x="1" y="37"/>
                  </a:cxn>
                  <a:cxn ang="0">
                    <a:pos x="0" y="25"/>
                  </a:cxn>
                  <a:cxn ang="0">
                    <a:pos x="0" y="19"/>
                  </a:cxn>
                  <a:cxn ang="0">
                    <a:pos x="1" y="14"/>
                  </a:cxn>
                  <a:cxn ang="0">
                    <a:pos x="2" y="10"/>
                  </a:cxn>
                  <a:cxn ang="0">
                    <a:pos x="4" y="7"/>
                  </a:cxn>
                  <a:cxn ang="0">
                    <a:pos x="6" y="4"/>
                  </a:cxn>
                  <a:cxn ang="0">
                    <a:pos x="9" y="2"/>
                  </a:cxn>
                  <a:cxn ang="0">
                    <a:pos x="11" y="1"/>
                  </a:cxn>
                  <a:cxn ang="0">
                    <a:pos x="15" y="0"/>
                  </a:cxn>
                </a:cxnLst>
                <a:rect l="0" t="0" r="r" b="b"/>
                <a:pathLst>
                  <a:path w="39" h="50">
                    <a:moveTo>
                      <a:pt x="18" y="5"/>
                    </a:moveTo>
                    <a:lnTo>
                      <a:pt x="13" y="7"/>
                    </a:lnTo>
                    <a:lnTo>
                      <a:pt x="11" y="9"/>
                    </a:lnTo>
                    <a:lnTo>
                      <a:pt x="9" y="15"/>
                    </a:lnTo>
                    <a:lnTo>
                      <a:pt x="7" y="19"/>
                    </a:lnTo>
                    <a:lnTo>
                      <a:pt x="7" y="30"/>
                    </a:lnTo>
                    <a:lnTo>
                      <a:pt x="10" y="38"/>
                    </a:lnTo>
                    <a:lnTo>
                      <a:pt x="11" y="40"/>
                    </a:lnTo>
                    <a:lnTo>
                      <a:pt x="13" y="42"/>
                    </a:lnTo>
                    <a:lnTo>
                      <a:pt x="17" y="44"/>
                    </a:lnTo>
                    <a:lnTo>
                      <a:pt x="22" y="44"/>
                    </a:lnTo>
                    <a:lnTo>
                      <a:pt x="26" y="42"/>
                    </a:lnTo>
                    <a:lnTo>
                      <a:pt x="28" y="40"/>
                    </a:lnTo>
                    <a:lnTo>
                      <a:pt x="29" y="38"/>
                    </a:lnTo>
                    <a:lnTo>
                      <a:pt x="30" y="34"/>
                    </a:lnTo>
                    <a:lnTo>
                      <a:pt x="30" y="15"/>
                    </a:lnTo>
                    <a:lnTo>
                      <a:pt x="28" y="9"/>
                    </a:lnTo>
                    <a:lnTo>
                      <a:pt x="26" y="7"/>
                    </a:lnTo>
                    <a:lnTo>
                      <a:pt x="18" y="5"/>
                    </a:lnTo>
                    <a:close/>
                    <a:moveTo>
                      <a:pt x="15" y="0"/>
                    </a:moveTo>
                    <a:lnTo>
                      <a:pt x="26" y="0"/>
                    </a:lnTo>
                    <a:lnTo>
                      <a:pt x="30" y="2"/>
                    </a:lnTo>
                    <a:lnTo>
                      <a:pt x="32" y="4"/>
                    </a:lnTo>
                    <a:lnTo>
                      <a:pt x="34" y="6"/>
                    </a:lnTo>
                    <a:lnTo>
                      <a:pt x="35" y="9"/>
                    </a:lnTo>
                    <a:lnTo>
                      <a:pt x="37" y="13"/>
                    </a:lnTo>
                    <a:lnTo>
                      <a:pt x="38" y="16"/>
                    </a:lnTo>
                    <a:lnTo>
                      <a:pt x="39" y="20"/>
                    </a:lnTo>
                    <a:lnTo>
                      <a:pt x="39" y="30"/>
                    </a:lnTo>
                    <a:lnTo>
                      <a:pt x="38" y="35"/>
                    </a:lnTo>
                    <a:lnTo>
                      <a:pt x="37" y="39"/>
                    </a:lnTo>
                    <a:lnTo>
                      <a:pt x="35" y="42"/>
                    </a:lnTo>
                    <a:lnTo>
                      <a:pt x="33" y="45"/>
                    </a:lnTo>
                    <a:lnTo>
                      <a:pt x="30" y="47"/>
                    </a:lnTo>
                    <a:lnTo>
                      <a:pt x="27" y="49"/>
                    </a:lnTo>
                    <a:lnTo>
                      <a:pt x="24" y="49"/>
                    </a:lnTo>
                    <a:lnTo>
                      <a:pt x="19" y="50"/>
                    </a:lnTo>
                    <a:lnTo>
                      <a:pt x="10" y="48"/>
                    </a:lnTo>
                    <a:lnTo>
                      <a:pt x="6" y="45"/>
                    </a:lnTo>
                    <a:lnTo>
                      <a:pt x="1" y="37"/>
                    </a:lnTo>
                    <a:lnTo>
                      <a:pt x="0" y="25"/>
                    </a:lnTo>
                    <a:lnTo>
                      <a:pt x="0" y="19"/>
                    </a:lnTo>
                    <a:lnTo>
                      <a:pt x="1" y="14"/>
                    </a:lnTo>
                    <a:lnTo>
                      <a:pt x="2"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Line 33"/>
              <p:cNvSpPr>
                <a:spLocks noChangeShapeType="1"/>
              </p:cNvSpPr>
              <p:nvPr/>
            </p:nvSpPr>
            <p:spPr bwMode="auto">
              <a:xfrm>
                <a:off x="1069" y="3251"/>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Rectangle 34"/>
              <p:cNvSpPr>
                <a:spLocks noChangeArrowheads="1"/>
              </p:cNvSpPr>
              <p:nvPr/>
            </p:nvSpPr>
            <p:spPr bwMode="auto">
              <a:xfrm>
                <a:off x="906" y="3255"/>
                <a:ext cx="23" cy="7"/>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9" name="Freeform 35"/>
              <p:cNvSpPr>
                <a:spLocks/>
              </p:cNvSpPr>
              <p:nvPr/>
            </p:nvSpPr>
            <p:spPr bwMode="auto">
              <a:xfrm>
                <a:off x="935" y="3227"/>
                <a:ext cx="39" cy="51"/>
              </a:xfrm>
              <a:custGeom>
                <a:avLst/>
                <a:gdLst/>
                <a:ahLst/>
                <a:cxnLst>
                  <a:cxn ang="0">
                    <a:pos x="7" y="0"/>
                  </a:cxn>
                  <a:cxn ang="0">
                    <a:pos x="35" y="0"/>
                  </a:cxn>
                  <a:cxn ang="0">
                    <a:pos x="35" y="7"/>
                  </a:cxn>
                  <a:cxn ang="0">
                    <a:pos x="13" y="7"/>
                  </a:cxn>
                  <a:cxn ang="0">
                    <a:pos x="10" y="20"/>
                  </a:cxn>
                  <a:cxn ang="0">
                    <a:pos x="13" y="18"/>
                  </a:cxn>
                  <a:cxn ang="0">
                    <a:pos x="20" y="16"/>
                  </a:cxn>
                  <a:cxn ang="0">
                    <a:pos x="30" y="18"/>
                  </a:cxn>
                  <a:cxn ang="0">
                    <a:pos x="34" y="20"/>
                  </a:cxn>
                  <a:cxn ang="0">
                    <a:pos x="39" y="28"/>
                  </a:cxn>
                  <a:cxn ang="0">
                    <a:pos x="39" y="37"/>
                  </a:cxn>
                  <a:cxn ang="0">
                    <a:pos x="34" y="45"/>
                  </a:cxn>
                  <a:cxn ang="0">
                    <a:pos x="29" y="48"/>
                  </a:cxn>
                  <a:cxn ang="0">
                    <a:pos x="24" y="50"/>
                  </a:cxn>
                  <a:cxn ang="0">
                    <a:pos x="19" y="51"/>
                  </a:cxn>
                  <a:cxn ang="0">
                    <a:pos x="10" y="49"/>
                  </a:cxn>
                  <a:cxn ang="0">
                    <a:pos x="6" y="47"/>
                  </a:cxn>
                  <a:cxn ang="0">
                    <a:pos x="2" y="44"/>
                  </a:cxn>
                  <a:cxn ang="0">
                    <a:pos x="1" y="41"/>
                  </a:cxn>
                  <a:cxn ang="0">
                    <a:pos x="0" y="37"/>
                  </a:cxn>
                  <a:cxn ang="0">
                    <a:pos x="7" y="36"/>
                  </a:cxn>
                  <a:cxn ang="0">
                    <a:pos x="8" y="39"/>
                  </a:cxn>
                  <a:cxn ang="0">
                    <a:pos x="11" y="43"/>
                  </a:cxn>
                  <a:cxn ang="0">
                    <a:pos x="16" y="45"/>
                  </a:cxn>
                  <a:cxn ang="0">
                    <a:pos x="22" y="45"/>
                  </a:cxn>
                  <a:cxn ang="0">
                    <a:pos x="25" y="44"/>
                  </a:cxn>
                  <a:cxn ang="0">
                    <a:pos x="28" y="42"/>
                  </a:cxn>
                  <a:cxn ang="0">
                    <a:pos x="29" y="40"/>
                  </a:cxn>
                  <a:cxn ang="0">
                    <a:pos x="31" y="34"/>
                  </a:cxn>
                  <a:cxn ang="0">
                    <a:pos x="30" y="30"/>
                  </a:cxn>
                  <a:cxn ang="0">
                    <a:pos x="30" y="27"/>
                  </a:cxn>
                  <a:cxn ang="0">
                    <a:pos x="25" y="23"/>
                  </a:cxn>
                  <a:cxn ang="0">
                    <a:pos x="23" y="22"/>
                  </a:cxn>
                  <a:cxn ang="0">
                    <a:pos x="17" y="22"/>
                  </a:cxn>
                  <a:cxn ang="0">
                    <a:pos x="14" y="23"/>
                  </a:cxn>
                  <a:cxn ang="0">
                    <a:pos x="13" y="23"/>
                  </a:cxn>
                  <a:cxn ang="0">
                    <a:pos x="11" y="24"/>
                  </a:cxn>
                  <a:cxn ang="0">
                    <a:pos x="8" y="26"/>
                  </a:cxn>
                  <a:cxn ang="0">
                    <a:pos x="0" y="25"/>
                  </a:cxn>
                  <a:cxn ang="0">
                    <a:pos x="7" y="0"/>
                  </a:cxn>
                </a:cxnLst>
                <a:rect l="0" t="0" r="r" b="b"/>
                <a:pathLst>
                  <a:path w="39" h="51">
                    <a:moveTo>
                      <a:pt x="7" y="0"/>
                    </a:moveTo>
                    <a:lnTo>
                      <a:pt x="35" y="0"/>
                    </a:lnTo>
                    <a:lnTo>
                      <a:pt x="35" y="7"/>
                    </a:lnTo>
                    <a:lnTo>
                      <a:pt x="13" y="7"/>
                    </a:lnTo>
                    <a:lnTo>
                      <a:pt x="10" y="20"/>
                    </a:lnTo>
                    <a:lnTo>
                      <a:pt x="13" y="18"/>
                    </a:lnTo>
                    <a:lnTo>
                      <a:pt x="20" y="16"/>
                    </a:lnTo>
                    <a:lnTo>
                      <a:pt x="30" y="18"/>
                    </a:lnTo>
                    <a:lnTo>
                      <a:pt x="34" y="20"/>
                    </a:lnTo>
                    <a:lnTo>
                      <a:pt x="39" y="28"/>
                    </a:lnTo>
                    <a:lnTo>
                      <a:pt x="39" y="37"/>
                    </a:lnTo>
                    <a:lnTo>
                      <a:pt x="34" y="45"/>
                    </a:lnTo>
                    <a:lnTo>
                      <a:pt x="29" y="48"/>
                    </a:lnTo>
                    <a:lnTo>
                      <a:pt x="24" y="50"/>
                    </a:lnTo>
                    <a:lnTo>
                      <a:pt x="19" y="51"/>
                    </a:lnTo>
                    <a:lnTo>
                      <a:pt x="10" y="49"/>
                    </a:lnTo>
                    <a:lnTo>
                      <a:pt x="6" y="47"/>
                    </a:lnTo>
                    <a:lnTo>
                      <a:pt x="2" y="44"/>
                    </a:lnTo>
                    <a:lnTo>
                      <a:pt x="1" y="41"/>
                    </a:lnTo>
                    <a:lnTo>
                      <a:pt x="0" y="37"/>
                    </a:lnTo>
                    <a:lnTo>
                      <a:pt x="7" y="36"/>
                    </a:lnTo>
                    <a:lnTo>
                      <a:pt x="8" y="39"/>
                    </a:lnTo>
                    <a:lnTo>
                      <a:pt x="11" y="43"/>
                    </a:lnTo>
                    <a:lnTo>
                      <a:pt x="16" y="45"/>
                    </a:lnTo>
                    <a:lnTo>
                      <a:pt x="22" y="45"/>
                    </a:lnTo>
                    <a:lnTo>
                      <a:pt x="25" y="44"/>
                    </a:lnTo>
                    <a:lnTo>
                      <a:pt x="28" y="42"/>
                    </a:lnTo>
                    <a:lnTo>
                      <a:pt x="29" y="40"/>
                    </a:lnTo>
                    <a:lnTo>
                      <a:pt x="31" y="34"/>
                    </a:lnTo>
                    <a:lnTo>
                      <a:pt x="30" y="30"/>
                    </a:lnTo>
                    <a:lnTo>
                      <a:pt x="30" y="27"/>
                    </a:lnTo>
                    <a:lnTo>
                      <a:pt x="25" y="23"/>
                    </a:lnTo>
                    <a:lnTo>
                      <a:pt x="23" y="22"/>
                    </a:lnTo>
                    <a:lnTo>
                      <a:pt x="17" y="22"/>
                    </a:lnTo>
                    <a:lnTo>
                      <a:pt x="14" y="23"/>
                    </a:lnTo>
                    <a:lnTo>
                      <a:pt x="13" y="23"/>
                    </a:lnTo>
                    <a:lnTo>
                      <a:pt x="11" y="24"/>
                    </a:lnTo>
                    <a:lnTo>
                      <a:pt x="8" y="26"/>
                    </a:lnTo>
                    <a:lnTo>
                      <a:pt x="0"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36"/>
              <p:cNvSpPr>
                <a:spLocks noEditPoints="1"/>
              </p:cNvSpPr>
              <p:nvPr/>
            </p:nvSpPr>
            <p:spPr bwMode="auto">
              <a:xfrm>
                <a:off x="981" y="3227"/>
                <a:ext cx="39" cy="51"/>
              </a:xfrm>
              <a:custGeom>
                <a:avLst/>
                <a:gdLst/>
                <a:ahLst/>
                <a:cxnLst>
                  <a:cxn ang="0">
                    <a:pos x="18" y="5"/>
                  </a:cxn>
                  <a:cxn ang="0">
                    <a:pos x="13" y="7"/>
                  </a:cxn>
                  <a:cxn ang="0">
                    <a:pos x="11" y="9"/>
                  </a:cxn>
                  <a:cxn ang="0">
                    <a:pos x="9" y="15"/>
                  </a:cxn>
                  <a:cxn ang="0">
                    <a:pos x="7" y="19"/>
                  </a:cxn>
                  <a:cxn ang="0">
                    <a:pos x="7" y="30"/>
                  </a:cxn>
                  <a:cxn ang="0">
                    <a:pos x="10" y="39"/>
                  </a:cxn>
                  <a:cxn ang="0">
                    <a:pos x="11" y="41"/>
                  </a:cxn>
                  <a:cxn ang="0">
                    <a:pos x="13" y="43"/>
                  </a:cxn>
                  <a:cxn ang="0">
                    <a:pos x="17" y="45"/>
                  </a:cxn>
                  <a:cxn ang="0">
                    <a:pos x="22" y="45"/>
                  </a:cxn>
                  <a:cxn ang="0">
                    <a:pos x="26" y="43"/>
                  </a:cxn>
                  <a:cxn ang="0">
                    <a:pos x="28" y="41"/>
                  </a:cxn>
                  <a:cxn ang="0">
                    <a:pos x="29" y="39"/>
                  </a:cxn>
                  <a:cxn ang="0">
                    <a:pos x="30" y="35"/>
                  </a:cxn>
                  <a:cxn ang="0">
                    <a:pos x="30" y="30"/>
                  </a:cxn>
                  <a:cxn ang="0">
                    <a:pos x="32" y="25"/>
                  </a:cxn>
                  <a:cxn ang="0">
                    <a:pos x="30" y="15"/>
                  </a:cxn>
                  <a:cxn ang="0">
                    <a:pos x="28" y="9"/>
                  </a:cxn>
                  <a:cxn ang="0">
                    <a:pos x="26" y="7"/>
                  </a:cxn>
                  <a:cxn ang="0">
                    <a:pos x="18" y="5"/>
                  </a:cxn>
                  <a:cxn ang="0">
                    <a:pos x="15" y="0"/>
                  </a:cxn>
                  <a:cxn ang="0">
                    <a:pos x="26" y="0"/>
                  </a:cxn>
                  <a:cxn ang="0">
                    <a:pos x="30" y="2"/>
                  </a:cxn>
                  <a:cxn ang="0">
                    <a:pos x="33" y="4"/>
                  </a:cxn>
                  <a:cxn ang="0">
                    <a:pos x="34" y="6"/>
                  </a:cxn>
                  <a:cxn ang="0">
                    <a:pos x="35" y="9"/>
                  </a:cxn>
                  <a:cxn ang="0">
                    <a:pos x="38" y="13"/>
                  </a:cxn>
                  <a:cxn ang="0">
                    <a:pos x="38" y="16"/>
                  </a:cxn>
                  <a:cxn ang="0">
                    <a:pos x="39" y="20"/>
                  </a:cxn>
                  <a:cxn ang="0">
                    <a:pos x="39" y="30"/>
                  </a:cxn>
                  <a:cxn ang="0">
                    <a:pos x="38" y="36"/>
                  </a:cxn>
                  <a:cxn ang="0">
                    <a:pos x="38" y="40"/>
                  </a:cxn>
                  <a:cxn ang="0">
                    <a:pos x="33" y="46"/>
                  </a:cxn>
                  <a:cxn ang="0">
                    <a:pos x="30" y="48"/>
                  </a:cxn>
                  <a:cxn ang="0">
                    <a:pos x="27" y="50"/>
                  </a:cxn>
                  <a:cxn ang="0">
                    <a:pos x="24" y="50"/>
                  </a:cxn>
                  <a:cxn ang="0">
                    <a:pos x="19" y="51"/>
                  </a:cxn>
                  <a:cxn ang="0">
                    <a:pos x="10" y="49"/>
                  </a:cxn>
                  <a:cxn ang="0">
                    <a:pos x="6" y="46"/>
                  </a:cxn>
                  <a:cxn ang="0">
                    <a:pos x="1" y="38"/>
                  </a:cxn>
                  <a:cxn ang="0">
                    <a:pos x="0" y="25"/>
                  </a:cxn>
                  <a:cxn ang="0">
                    <a:pos x="0" y="19"/>
                  </a:cxn>
                  <a:cxn ang="0">
                    <a:pos x="1" y="14"/>
                  </a:cxn>
                  <a:cxn ang="0">
                    <a:pos x="2" y="10"/>
                  </a:cxn>
                  <a:cxn ang="0">
                    <a:pos x="4" y="7"/>
                  </a:cxn>
                  <a:cxn ang="0">
                    <a:pos x="6" y="4"/>
                  </a:cxn>
                  <a:cxn ang="0">
                    <a:pos x="9" y="2"/>
                  </a:cxn>
                  <a:cxn ang="0">
                    <a:pos x="11" y="1"/>
                  </a:cxn>
                  <a:cxn ang="0">
                    <a:pos x="15" y="0"/>
                  </a:cxn>
                </a:cxnLst>
                <a:rect l="0" t="0" r="r" b="b"/>
                <a:pathLst>
                  <a:path w="39" h="51">
                    <a:moveTo>
                      <a:pt x="18" y="5"/>
                    </a:moveTo>
                    <a:lnTo>
                      <a:pt x="13" y="7"/>
                    </a:lnTo>
                    <a:lnTo>
                      <a:pt x="11" y="9"/>
                    </a:lnTo>
                    <a:lnTo>
                      <a:pt x="9" y="15"/>
                    </a:lnTo>
                    <a:lnTo>
                      <a:pt x="7" y="19"/>
                    </a:lnTo>
                    <a:lnTo>
                      <a:pt x="7" y="30"/>
                    </a:lnTo>
                    <a:lnTo>
                      <a:pt x="10" y="39"/>
                    </a:lnTo>
                    <a:lnTo>
                      <a:pt x="11" y="41"/>
                    </a:lnTo>
                    <a:lnTo>
                      <a:pt x="13" y="43"/>
                    </a:lnTo>
                    <a:lnTo>
                      <a:pt x="17" y="45"/>
                    </a:lnTo>
                    <a:lnTo>
                      <a:pt x="22" y="45"/>
                    </a:lnTo>
                    <a:lnTo>
                      <a:pt x="26" y="43"/>
                    </a:lnTo>
                    <a:lnTo>
                      <a:pt x="28" y="41"/>
                    </a:lnTo>
                    <a:lnTo>
                      <a:pt x="29" y="39"/>
                    </a:lnTo>
                    <a:lnTo>
                      <a:pt x="30" y="35"/>
                    </a:lnTo>
                    <a:lnTo>
                      <a:pt x="30" y="30"/>
                    </a:lnTo>
                    <a:lnTo>
                      <a:pt x="32" y="25"/>
                    </a:lnTo>
                    <a:lnTo>
                      <a:pt x="30" y="15"/>
                    </a:lnTo>
                    <a:lnTo>
                      <a:pt x="28" y="9"/>
                    </a:lnTo>
                    <a:lnTo>
                      <a:pt x="26" y="7"/>
                    </a:lnTo>
                    <a:lnTo>
                      <a:pt x="18" y="5"/>
                    </a:lnTo>
                    <a:close/>
                    <a:moveTo>
                      <a:pt x="15" y="0"/>
                    </a:moveTo>
                    <a:lnTo>
                      <a:pt x="26" y="0"/>
                    </a:lnTo>
                    <a:lnTo>
                      <a:pt x="30" y="2"/>
                    </a:lnTo>
                    <a:lnTo>
                      <a:pt x="33" y="4"/>
                    </a:lnTo>
                    <a:lnTo>
                      <a:pt x="34" y="6"/>
                    </a:lnTo>
                    <a:lnTo>
                      <a:pt x="35" y="9"/>
                    </a:lnTo>
                    <a:lnTo>
                      <a:pt x="38" y="13"/>
                    </a:lnTo>
                    <a:lnTo>
                      <a:pt x="38" y="16"/>
                    </a:lnTo>
                    <a:lnTo>
                      <a:pt x="39" y="20"/>
                    </a:lnTo>
                    <a:lnTo>
                      <a:pt x="39" y="30"/>
                    </a:lnTo>
                    <a:lnTo>
                      <a:pt x="38" y="36"/>
                    </a:lnTo>
                    <a:lnTo>
                      <a:pt x="38" y="40"/>
                    </a:lnTo>
                    <a:lnTo>
                      <a:pt x="33" y="46"/>
                    </a:lnTo>
                    <a:lnTo>
                      <a:pt x="30" y="48"/>
                    </a:lnTo>
                    <a:lnTo>
                      <a:pt x="27" y="50"/>
                    </a:lnTo>
                    <a:lnTo>
                      <a:pt x="24" y="50"/>
                    </a:lnTo>
                    <a:lnTo>
                      <a:pt x="19" y="51"/>
                    </a:lnTo>
                    <a:lnTo>
                      <a:pt x="10" y="49"/>
                    </a:lnTo>
                    <a:lnTo>
                      <a:pt x="6" y="46"/>
                    </a:lnTo>
                    <a:lnTo>
                      <a:pt x="1" y="38"/>
                    </a:lnTo>
                    <a:lnTo>
                      <a:pt x="0" y="25"/>
                    </a:lnTo>
                    <a:lnTo>
                      <a:pt x="0" y="19"/>
                    </a:lnTo>
                    <a:lnTo>
                      <a:pt x="1" y="14"/>
                    </a:lnTo>
                    <a:lnTo>
                      <a:pt x="2"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1" name="Line 37"/>
              <p:cNvSpPr>
                <a:spLocks noChangeShapeType="1"/>
              </p:cNvSpPr>
              <p:nvPr/>
            </p:nvSpPr>
            <p:spPr bwMode="auto">
              <a:xfrm>
                <a:off x="1069" y="2806"/>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38"/>
              <p:cNvSpPr>
                <a:spLocks noEditPoints="1"/>
              </p:cNvSpPr>
              <p:nvPr/>
            </p:nvSpPr>
            <p:spPr bwMode="auto">
              <a:xfrm>
                <a:off x="1003" y="2782"/>
                <a:ext cx="39" cy="50"/>
              </a:xfrm>
              <a:custGeom>
                <a:avLst/>
                <a:gdLst/>
                <a:ahLst/>
                <a:cxnLst>
                  <a:cxn ang="0">
                    <a:pos x="19" y="5"/>
                  </a:cxn>
                  <a:cxn ang="0">
                    <a:pos x="16" y="6"/>
                  </a:cxn>
                  <a:cxn ang="0">
                    <a:pos x="13" y="7"/>
                  </a:cxn>
                  <a:cxn ang="0">
                    <a:pos x="11" y="9"/>
                  </a:cxn>
                  <a:cxn ang="0">
                    <a:pos x="8" y="15"/>
                  </a:cxn>
                  <a:cxn ang="0">
                    <a:pos x="7" y="19"/>
                  </a:cxn>
                  <a:cxn ang="0">
                    <a:pos x="7" y="30"/>
                  </a:cxn>
                  <a:cxn ang="0">
                    <a:pos x="10" y="38"/>
                  </a:cxn>
                  <a:cxn ang="0">
                    <a:pos x="11" y="40"/>
                  </a:cxn>
                  <a:cxn ang="0">
                    <a:pos x="13" y="42"/>
                  </a:cxn>
                  <a:cxn ang="0">
                    <a:pos x="17" y="44"/>
                  </a:cxn>
                  <a:cxn ang="0">
                    <a:pos x="23" y="44"/>
                  </a:cxn>
                  <a:cxn ang="0">
                    <a:pos x="28" y="40"/>
                  </a:cxn>
                  <a:cxn ang="0">
                    <a:pos x="29" y="38"/>
                  </a:cxn>
                  <a:cxn ang="0">
                    <a:pos x="32" y="30"/>
                  </a:cxn>
                  <a:cxn ang="0">
                    <a:pos x="32" y="25"/>
                  </a:cxn>
                  <a:cxn ang="0">
                    <a:pos x="30" y="15"/>
                  </a:cxn>
                  <a:cxn ang="0">
                    <a:pos x="28" y="9"/>
                  </a:cxn>
                  <a:cxn ang="0">
                    <a:pos x="25" y="7"/>
                  </a:cxn>
                  <a:cxn ang="0">
                    <a:pos x="22" y="6"/>
                  </a:cxn>
                  <a:cxn ang="0">
                    <a:pos x="19" y="5"/>
                  </a:cxn>
                  <a:cxn ang="0">
                    <a:pos x="15" y="0"/>
                  </a:cxn>
                  <a:cxn ang="0">
                    <a:pos x="25" y="0"/>
                  </a:cxn>
                  <a:cxn ang="0">
                    <a:pos x="30" y="2"/>
                  </a:cxn>
                  <a:cxn ang="0">
                    <a:pos x="33" y="4"/>
                  </a:cxn>
                  <a:cxn ang="0">
                    <a:pos x="34" y="6"/>
                  </a:cxn>
                  <a:cxn ang="0">
                    <a:pos x="36" y="9"/>
                  </a:cxn>
                  <a:cxn ang="0">
                    <a:pos x="38" y="13"/>
                  </a:cxn>
                  <a:cxn ang="0">
                    <a:pos x="38" y="16"/>
                  </a:cxn>
                  <a:cxn ang="0">
                    <a:pos x="39" y="20"/>
                  </a:cxn>
                  <a:cxn ang="0">
                    <a:pos x="39" y="30"/>
                  </a:cxn>
                  <a:cxn ang="0">
                    <a:pos x="38" y="35"/>
                  </a:cxn>
                  <a:cxn ang="0">
                    <a:pos x="38" y="39"/>
                  </a:cxn>
                  <a:cxn ang="0">
                    <a:pos x="33" y="45"/>
                  </a:cxn>
                  <a:cxn ang="0">
                    <a:pos x="28" y="49"/>
                  </a:cxn>
                  <a:cxn ang="0">
                    <a:pos x="24" y="49"/>
                  </a:cxn>
                  <a:cxn ang="0">
                    <a:pos x="19" y="50"/>
                  </a:cxn>
                  <a:cxn ang="0">
                    <a:pos x="10" y="48"/>
                  </a:cxn>
                  <a:cxn ang="0">
                    <a:pos x="6" y="45"/>
                  </a:cxn>
                  <a:cxn ang="0">
                    <a:pos x="1" y="37"/>
                  </a:cxn>
                  <a:cxn ang="0">
                    <a:pos x="0" y="25"/>
                  </a:cxn>
                  <a:cxn ang="0">
                    <a:pos x="0" y="19"/>
                  </a:cxn>
                  <a:cxn ang="0">
                    <a:pos x="1" y="14"/>
                  </a:cxn>
                  <a:cxn ang="0">
                    <a:pos x="2" y="10"/>
                  </a:cxn>
                  <a:cxn ang="0">
                    <a:pos x="4" y="7"/>
                  </a:cxn>
                  <a:cxn ang="0">
                    <a:pos x="6" y="4"/>
                  </a:cxn>
                  <a:cxn ang="0">
                    <a:pos x="8" y="2"/>
                  </a:cxn>
                  <a:cxn ang="0">
                    <a:pos x="11" y="1"/>
                  </a:cxn>
                  <a:cxn ang="0">
                    <a:pos x="15" y="0"/>
                  </a:cxn>
                </a:cxnLst>
                <a:rect l="0" t="0" r="r" b="b"/>
                <a:pathLst>
                  <a:path w="39" h="50">
                    <a:moveTo>
                      <a:pt x="19" y="5"/>
                    </a:moveTo>
                    <a:lnTo>
                      <a:pt x="16" y="6"/>
                    </a:lnTo>
                    <a:lnTo>
                      <a:pt x="13" y="7"/>
                    </a:lnTo>
                    <a:lnTo>
                      <a:pt x="11" y="9"/>
                    </a:lnTo>
                    <a:lnTo>
                      <a:pt x="8" y="15"/>
                    </a:lnTo>
                    <a:lnTo>
                      <a:pt x="7" y="19"/>
                    </a:lnTo>
                    <a:lnTo>
                      <a:pt x="7" y="30"/>
                    </a:lnTo>
                    <a:lnTo>
                      <a:pt x="10" y="38"/>
                    </a:lnTo>
                    <a:lnTo>
                      <a:pt x="11" y="40"/>
                    </a:lnTo>
                    <a:lnTo>
                      <a:pt x="13" y="42"/>
                    </a:lnTo>
                    <a:lnTo>
                      <a:pt x="17" y="44"/>
                    </a:lnTo>
                    <a:lnTo>
                      <a:pt x="23" y="44"/>
                    </a:lnTo>
                    <a:lnTo>
                      <a:pt x="28" y="40"/>
                    </a:lnTo>
                    <a:lnTo>
                      <a:pt x="29" y="38"/>
                    </a:lnTo>
                    <a:lnTo>
                      <a:pt x="32" y="30"/>
                    </a:lnTo>
                    <a:lnTo>
                      <a:pt x="32" y="25"/>
                    </a:lnTo>
                    <a:lnTo>
                      <a:pt x="30" y="15"/>
                    </a:lnTo>
                    <a:lnTo>
                      <a:pt x="28" y="9"/>
                    </a:lnTo>
                    <a:lnTo>
                      <a:pt x="25" y="7"/>
                    </a:lnTo>
                    <a:lnTo>
                      <a:pt x="22" y="6"/>
                    </a:lnTo>
                    <a:lnTo>
                      <a:pt x="19" y="5"/>
                    </a:lnTo>
                    <a:close/>
                    <a:moveTo>
                      <a:pt x="15" y="0"/>
                    </a:moveTo>
                    <a:lnTo>
                      <a:pt x="25" y="0"/>
                    </a:lnTo>
                    <a:lnTo>
                      <a:pt x="30" y="2"/>
                    </a:lnTo>
                    <a:lnTo>
                      <a:pt x="33" y="4"/>
                    </a:lnTo>
                    <a:lnTo>
                      <a:pt x="34" y="6"/>
                    </a:lnTo>
                    <a:lnTo>
                      <a:pt x="36" y="9"/>
                    </a:lnTo>
                    <a:lnTo>
                      <a:pt x="38" y="13"/>
                    </a:lnTo>
                    <a:lnTo>
                      <a:pt x="38" y="16"/>
                    </a:lnTo>
                    <a:lnTo>
                      <a:pt x="39" y="20"/>
                    </a:lnTo>
                    <a:lnTo>
                      <a:pt x="39" y="30"/>
                    </a:lnTo>
                    <a:lnTo>
                      <a:pt x="38" y="35"/>
                    </a:lnTo>
                    <a:lnTo>
                      <a:pt x="38" y="39"/>
                    </a:lnTo>
                    <a:lnTo>
                      <a:pt x="33" y="45"/>
                    </a:lnTo>
                    <a:lnTo>
                      <a:pt x="28" y="49"/>
                    </a:lnTo>
                    <a:lnTo>
                      <a:pt x="24" y="49"/>
                    </a:lnTo>
                    <a:lnTo>
                      <a:pt x="19" y="50"/>
                    </a:lnTo>
                    <a:lnTo>
                      <a:pt x="10" y="48"/>
                    </a:lnTo>
                    <a:lnTo>
                      <a:pt x="6" y="45"/>
                    </a:lnTo>
                    <a:lnTo>
                      <a:pt x="1" y="37"/>
                    </a:lnTo>
                    <a:lnTo>
                      <a:pt x="0" y="25"/>
                    </a:lnTo>
                    <a:lnTo>
                      <a:pt x="0" y="19"/>
                    </a:lnTo>
                    <a:lnTo>
                      <a:pt x="1" y="14"/>
                    </a:lnTo>
                    <a:lnTo>
                      <a:pt x="2" y="10"/>
                    </a:lnTo>
                    <a:lnTo>
                      <a:pt x="4" y="7"/>
                    </a:lnTo>
                    <a:lnTo>
                      <a:pt x="6" y="4"/>
                    </a:lnTo>
                    <a:lnTo>
                      <a:pt x="8"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3" name="Line 39"/>
              <p:cNvSpPr>
                <a:spLocks noChangeShapeType="1"/>
              </p:cNvSpPr>
              <p:nvPr/>
            </p:nvSpPr>
            <p:spPr bwMode="auto">
              <a:xfrm>
                <a:off x="1069" y="2360"/>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4" name="Freeform 40"/>
              <p:cNvSpPr>
                <a:spLocks/>
              </p:cNvSpPr>
              <p:nvPr/>
            </p:nvSpPr>
            <p:spPr bwMode="auto">
              <a:xfrm>
                <a:off x="955" y="2336"/>
                <a:ext cx="39" cy="50"/>
              </a:xfrm>
              <a:custGeom>
                <a:avLst/>
                <a:gdLst/>
                <a:ahLst/>
                <a:cxnLst>
                  <a:cxn ang="0">
                    <a:pos x="8" y="0"/>
                  </a:cxn>
                  <a:cxn ang="0">
                    <a:pos x="36" y="0"/>
                  </a:cxn>
                  <a:cxn ang="0">
                    <a:pos x="36" y="7"/>
                  </a:cxn>
                  <a:cxn ang="0">
                    <a:pos x="14" y="7"/>
                  </a:cxn>
                  <a:cxn ang="0">
                    <a:pos x="10" y="20"/>
                  </a:cxn>
                  <a:cxn ang="0">
                    <a:pos x="14" y="18"/>
                  </a:cxn>
                  <a:cxn ang="0">
                    <a:pos x="21" y="16"/>
                  </a:cxn>
                  <a:cxn ang="0">
                    <a:pos x="31" y="18"/>
                  </a:cxn>
                  <a:cxn ang="0">
                    <a:pos x="35" y="20"/>
                  </a:cxn>
                  <a:cxn ang="0">
                    <a:pos x="39" y="28"/>
                  </a:cxn>
                  <a:cxn ang="0">
                    <a:pos x="39" y="36"/>
                  </a:cxn>
                  <a:cxn ang="0">
                    <a:pos x="37" y="40"/>
                  </a:cxn>
                  <a:cxn ang="0">
                    <a:pos x="36" y="44"/>
                  </a:cxn>
                  <a:cxn ang="0">
                    <a:pos x="31" y="47"/>
                  </a:cxn>
                  <a:cxn ang="0">
                    <a:pos x="25" y="49"/>
                  </a:cxn>
                  <a:cxn ang="0">
                    <a:pos x="20" y="50"/>
                  </a:cxn>
                  <a:cxn ang="0">
                    <a:pos x="10" y="48"/>
                  </a:cxn>
                  <a:cxn ang="0">
                    <a:pos x="7" y="46"/>
                  </a:cxn>
                  <a:cxn ang="0">
                    <a:pos x="2" y="40"/>
                  </a:cxn>
                  <a:cxn ang="0">
                    <a:pos x="0" y="36"/>
                  </a:cxn>
                  <a:cxn ang="0">
                    <a:pos x="8" y="35"/>
                  </a:cxn>
                  <a:cxn ang="0">
                    <a:pos x="9" y="38"/>
                  </a:cxn>
                  <a:cxn ang="0">
                    <a:pos x="11" y="42"/>
                  </a:cxn>
                  <a:cxn ang="0">
                    <a:pos x="16" y="44"/>
                  </a:cxn>
                  <a:cxn ang="0">
                    <a:pos x="24" y="44"/>
                  </a:cxn>
                  <a:cxn ang="0">
                    <a:pos x="26" y="43"/>
                  </a:cxn>
                  <a:cxn ang="0">
                    <a:pos x="31" y="39"/>
                  </a:cxn>
                  <a:cxn ang="0">
                    <a:pos x="31" y="36"/>
                  </a:cxn>
                  <a:cxn ang="0">
                    <a:pos x="32" y="33"/>
                  </a:cxn>
                  <a:cxn ang="0">
                    <a:pos x="32" y="30"/>
                  </a:cxn>
                  <a:cxn ang="0">
                    <a:pos x="31" y="27"/>
                  </a:cxn>
                  <a:cxn ang="0">
                    <a:pos x="26" y="23"/>
                  </a:cxn>
                  <a:cxn ang="0">
                    <a:pos x="24" y="22"/>
                  </a:cxn>
                  <a:cxn ang="0">
                    <a:pos x="18" y="22"/>
                  </a:cxn>
                  <a:cxn ang="0">
                    <a:pos x="15" y="23"/>
                  </a:cxn>
                  <a:cxn ang="0">
                    <a:pos x="14" y="23"/>
                  </a:cxn>
                  <a:cxn ang="0">
                    <a:pos x="11" y="24"/>
                  </a:cxn>
                  <a:cxn ang="0">
                    <a:pos x="9" y="26"/>
                  </a:cxn>
                  <a:cxn ang="0">
                    <a:pos x="2" y="25"/>
                  </a:cxn>
                  <a:cxn ang="0">
                    <a:pos x="8" y="0"/>
                  </a:cxn>
                </a:cxnLst>
                <a:rect l="0" t="0" r="r" b="b"/>
                <a:pathLst>
                  <a:path w="39" h="50">
                    <a:moveTo>
                      <a:pt x="8" y="0"/>
                    </a:moveTo>
                    <a:lnTo>
                      <a:pt x="36" y="0"/>
                    </a:lnTo>
                    <a:lnTo>
                      <a:pt x="36" y="7"/>
                    </a:lnTo>
                    <a:lnTo>
                      <a:pt x="14" y="7"/>
                    </a:lnTo>
                    <a:lnTo>
                      <a:pt x="10" y="20"/>
                    </a:lnTo>
                    <a:lnTo>
                      <a:pt x="14" y="18"/>
                    </a:lnTo>
                    <a:lnTo>
                      <a:pt x="21" y="16"/>
                    </a:lnTo>
                    <a:lnTo>
                      <a:pt x="31" y="18"/>
                    </a:lnTo>
                    <a:lnTo>
                      <a:pt x="35" y="20"/>
                    </a:lnTo>
                    <a:lnTo>
                      <a:pt x="39" y="28"/>
                    </a:lnTo>
                    <a:lnTo>
                      <a:pt x="39" y="36"/>
                    </a:lnTo>
                    <a:lnTo>
                      <a:pt x="37" y="40"/>
                    </a:lnTo>
                    <a:lnTo>
                      <a:pt x="36" y="44"/>
                    </a:lnTo>
                    <a:lnTo>
                      <a:pt x="31" y="47"/>
                    </a:lnTo>
                    <a:lnTo>
                      <a:pt x="25" y="49"/>
                    </a:lnTo>
                    <a:lnTo>
                      <a:pt x="20" y="50"/>
                    </a:lnTo>
                    <a:lnTo>
                      <a:pt x="10" y="48"/>
                    </a:lnTo>
                    <a:lnTo>
                      <a:pt x="7" y="46"/>
                    </a:lnTo>
                    <a:lnTo>
                      <a:pt x="2" y="40"/>
                    </a:lnTo>
                    <a:lnTo>
                      <a:pt x="0" y="36"/>
                    </a:lnTo>
                    <a:lnTo>
                      <a:pt x="8" y="35"/>
                    </a:lnTo>
                    <a:lnTo>
                      <a:pt x="9" y="38"/>
                    </a:lnTo>
                    <a:lnTo>
                      <a:pt x="11" y="42"/>
                    </a:lnTo>
                    <a:lnTo>
                      <a:pt x="16" y="44"/>
                    </a:lnTo>
                    <a:lnTo>
                      <a:pt x="24" y="44"/>
                    </a:lnTo>
                    <a:lnTo>
                      <a:pt x="26" y="43"/>
                    </a:lnTo>
                    <a:lnTo>
                      <a:pt x="31" y="39"/>
                    </a:lnTo>
                    <a:lnTo>
                      <a:pt x="31" y="36"/>
                    </a:lnTo>
                    <a:lnTo>
                      <a:pt x="32" y="33"/>
                    </a:lnTo>
                    <a:lnTo>
                      <a:pt x="32" y="30"/>
                    </a:lnTo>
                    <a:lnTo>
                      <a:pt x="31" y="27"/>
                    </a:lnTo>
                    <a:lnTo>
                      <a:pt x="26" y="23"/>
                    </a:lnTo>
                    <a:lnTo>
                      <a:pt x="24" y="22"/>
                    </a:lnTo>
                    <a:lnTo>
                      <a:pt x="18" y="22"/>
                    </a:lnTo>
                    <a:lnTo>
                      <a:pt x="15" y="23"/>
                    </a:lnTo>
                    <a:lnTo>
                      <a:pt x="14" y="23"/>
                    </a:lnTo>
                    <a:lnTo>
                      <a:pt x="11" y="24"/>
                    </a:lnTo>
                    <a:lnTo>
                      <a:pt x="9" y="26"/>
                    </a:lnTo>
                    <a:lnTo>
                      <a:pt x="2" y="25"/>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5" name="Freeform 41"/>
              <p:cNvSpPr>
                <a:spLocks noEditPoints="1"/>
              </p:cNvSpPr>
              <p:nvPr/>
            </p:nvSpPr>
            <p:spPr bwMode="auto">
              <a:xfrm>
                <a:off x="1002" y="2336"/>
                <a:ext cx="39" cy="50"/>
              </a:xfrm>
              <a:custGeom>
                <a:avLst/>
                <a:gdLst/>
                <a:ahLst/>
                <a:cxnLst>
                  <a:cxn ang="0">
                    <a:pos x="19" y="5"/>
                  </a:cxn>
                  <a:cxn ang="0">
                    <a:pos x="16" y="6"/>
                  </a:cxn>
                  <a:cxn ang="0">
                    <a:pos x="13" y="7"/>
                  </a:cxn>
                  <a:cxn ang="0">
                    <a:pos x="11" y="9"/>
                  </a:cxn>
                  <a:cxn ang="0">
                    <a:pos x="8" y="15"/>
                  </a:cxn>
                  <a:cxn ang="0">
                    <a:pos x="7" y="19"/>
                  </a:cxn>
                  <a:cxn ang="0">
                    <a:pos x="7" y="30"/>
                  </a:cxn>
                  <a:cxn ang="0">
                    <a:pos x="9" y="38"/>
                  </a:cxn>
                  <a:cxn ang="0">
                    <a:pos x="11" y="40"/>
                  </a:cxn>
                  <a:cxn ang="0">
                    <a:pos x="13" y="42"/>
                  </a:cxn>
                  <a:cxn ang="0">
                    <a:pos x="17" y="44"/>
                  </a:cxn>
                  <a:cxn ang="0">
                    <a:pos x="23" y="44"/>
                  </a:cxn>
                  <a:cxn ang="0">
                    <a:pos x="28" y="40"/>
                  </a:cxn>
                  <a:cxn ang="0">
                    <a:pos x="29" y="38"/>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39"/>
                  </a:cxn>
                  <a:cxn ang="0">
                    <a:pos x="33" y="45"/>
                  </a:cxn>
                  <a:cxn ang="0">
                    <a:pos x="28" y="49"/>
                  </a:cxn>
                  <a:cxn ang="0">
                    <a:pos x="24" y="49"/>
                  </a:cxn>
                  <a:cxn ang="0">
                    <a:pos x="19" y="50"/>
                  </a:cxn>
                  <a:cxn ang="0">
                    <a:pos x="9"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9" y="5"/>
                    </a:moveTo>
                    <a:lnTo>
                      <a:pt x="16" y="6"/>
                    </a:lnTo>
                    <a:lnTo>
                      <a:pt x="13" y="7"/>
                    </a:lnTo>
                    <a:lnTo>
                      <a:pt x="11" y="9"/>
                    </a:lnTo>
                    <a:lnTo>
                      <a:pt x="8" y="15"/>
                    </a:lnTo>
                    <a:lnTo>
                      <a:pt x="7" y="19"/>
                    </a:lnTo>
                    <a:lnTo>
                      <a:pt x="7" y="30"/>
                    </a:lnTo>
                    <a:lnTo>
                      <a:pt x="9" y="38"/>
                    </a:lnTo>
                    <a:lnTo>
                      <a:pt x="11" y="40"/>
                    </a:lnTo>
                    <a:lnTo>
                      <a:pt x="13" y="42"/>
                    </a:lnTo>
                    <a:lnTo>
                      <a:pt x="17" y="44"/>
                    </a:lnTo>
                    <a:lnTo>
                      <a:pt x="23" y="44"/>
                    </a:lnTo>
                    <a:lnTo>
                      <a:pt x="28" y="40"/>
                    </a:lnTo>
                    <a:lnTo>
                      <a:pt x="29" y="38"/>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39"/>
                    </a:lnTo>
                    <a:lnTo>
                      <a:pt x="33" y="45"/>
                    </a:lnTo>
                    <a:lnTo>
                      <a:pt x="28" y="49"/>
                    </a:lnTo>
                    <a:lnTo>
                      <a:pt x="24" y="49"/>
                    </a:lnTo>
                    <a:lnTo>
                      <a:pt x="19" y="50"/>
                    </a:lnTo>
                    <a:lnTo>
                      <a:pt x="9"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6" name="Line 42"/>
              <p:cNvSpPr>
                <a:spLocks noChangeShapeType="1"/>
              </p:cNvSpPr>
              <p:nvPr/>
            </p:nvSpPr>
            <p:spPr bwMode="auto">
              <a:xfrm>
                <a:off x="1069" y="1913"/>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7" name="Freeform 43"/>
              <p:cNvSpPr>
                <a:spLocks/>
              </p:cNvSpPr>
              <p:nvPr/>
            </p:nvSpPr>
            <p:spPr bwMode="auto">
              <a:xfrm>
                <a:off x="914" y="1889"/>
                <a:ext cx="22" cy="50"/>
              </a:xfrm>
              <a:custGeom>
                <a:avLst/>
                <a:gdLst/>
                <a:ahLst/>
                <a:cxnLst>
                  <a:cxn ang="0">
                    <a:pos x="17" y="0"/>
                  </a:cxn>
                  <a:cxn ang="0">
                    <a:pos x="22" y="0"/>
                  </a:cxn>
                  <a:cxn ang="0">
                    <a:pos x="22" y="50"/>
                  </a:cxn>
                  <a:cxn ang="0">
                    <a:pos x="15" y="50"/>
                  </a:cxn>
                  <a:cxn ang="0">
                    <a:pos x="15" y="10"/>
                  </a:cxn>
                  <a:cxn ang="0">
                    <a:pos x="12" y="12"/>
                  </a:cxn>
                  <a:cxn ang="0">
                    <a:pos x="10" y="13"/>
                  </a:cxn>
                  <a:cxn ang="0">
                    <a:pos x="7" y="15"/>
                  </a:cxn>
                  <a:cxn ang="0">
                    <a:pos x="0" y="17"/>
                  </a:cxn>
                  <a:cxn ang="0">
                    <a:pos x="0" y="12"/>
                  </a:cxn>
                  <a:cxn ang="0">
                    <a:pos x="11" y="6"/>
                  </a:cxn>
                  <a:cxn ang="0">
                    <a:pos x="16" y="2"/>
                  </a:cxn>
                  <a:cxn ang="0">
                    <a:pos x="17" y="0"/>
                  </a:cxn>
                </a:cxnLst>
                <a:rect l="0" t="0" r="r" b="b"/>
                <a:pathLst>
                  <a:path w="22" h="50">
                    <a:moveTo>
                      <a:pt x="17" y="0"/>
                    </a:moveTo>
                    <a:lnTo>
                      <a:pt x="22" y="0"/>
                    </a:lnTo>
                    <a:lnTo>
                      <a:pt x="22" y="50"/>
                    </a:lnTo>
                    <a:lnTo>
                      <a:pt x="15" y="50"/>
                    </a:lnTo>
                    <a:lnTo>
                      <a:pt x="15"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8" name="Freeform 44"/>
              <p:cNvSpPr>
                <a:spLocks noEditPoints="1"/>
              </p:cNvSpPr>
              <p:nvPr/>
            </p:nvSpPr>
            <p:spPr bwMode="auto">
              <a:xfrm>
                <a:off x="955" y="1889"/>
                <a:ext cx="39" cy="51"/>
              </a:xfrm>
              <a:custGeom>
                <a:avLst/>
                <a:gdLst/>
                <a:ahLst/>
                <a:cxnLst>
                  <a:cxn ang="0">
                    <a:pos x="20" y="5"/>
                  </a:cxn>
                  <a:cxn ang="0">
                    <a:pos x="16" y="6"/>
                  </a:cxn>
                  <a:cxn ang="0">
                    <a:pos x="14" y="7"/>
                  </a:cxn>
                  <a:cxn ang="0">
                    <a:pos x="11" y="9"/>
                  </a:cxn>
                  <a:cxn ang="0">
                    <a:pos x="9" y="15"/>
                  </a:cxn>
                  <a:cxn ang="0">
                    <a:pos x="8" y="19"/>
                  </a:cxn>
                  <a:cxn ang="0">
                    <a:pos x="8" y="30"/>
                  </a:cxn>
                  <a:cxn ang="0">
                    <a:pos x="10" y="39"/>
                  </a:cxn>
                  <a:cxn ang="0">
                    <a:pos x="11" y="41"/>
                  </a:cxn>
                  <a:cxn ang="0">
                    <a:pos x="14" y="43"/>
                  </a:cxn>
                  <a:cxn ang="0">
                    <a:pos x="18" y="45"/>
                  </a:cxn>
                  <a:cxn ang="0">
                    <a:pos x="24" y="45"/>
                  </a:cxn>
                  <a:cxn ang="0">
                    <a:pos x="28" y="41"/>
                  </a:cxn>
                  <a:cxn ang="0">
                    <a:pos x="30" y="39"/>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5" y="6"/>
                  </a:cxn>
                  <a:cxn ang="0">
                    <a:pos x="36" y="9"/>
                  </a:cxn>
                  <a:cxn ang="0">
                    <a:pos x="38" y="13"/>
                  </a:cxn>
                  <a:cxn ang="0">
                    <a:pos x="38" y="16"/>
                  </a:cxn>
                  <a:cxn ang="0">
                    <a:pos x="39" y="20"/>
                  </a:cxn>
                  <a:cxn ang="0">
                    <a:pos x="39" y="30"/>
                  </a:cxn>
                  <a:cxn ang="0">
                    <a:pos x="38" y="35"/>
                  </a:cxn>
                  <a:cxn ang="0">
                    <a:pos x="38" y="40"/>
                  </a:cxn>
                  <a:cxn ang="0">
                    <a:pos x="33" y="46"/>
                  </a:cxn>
                  <a:cxn ang="0">
                    <a:pos x="28" y="50"/>
                  </a:cxn>
                  <a:cxn ang="0">
                    <a:pos x="25" y="50"/>
                  </a:cxn>
                  <a:cxn ang="0">
                    <a:pos x="20" y="51"/>
                  </a:cxn>
                  <a:cxn ang="0">
                    <a:pos x="10" y="49"/>
                  </a:cxn>
                  <a:cxn ang="0">
                    <a:pos x="7" y="46"/>
                  </a:cxn>
                  <a:cxn ang="0">
                    <a:pos x="2" y="37"/>
                  </a:cxn>
                  <a:cxn ang="0">
                    <a:pos x="0" y="25"/>
                  </a:cxn>
                  <a:cxn ang="0">
                    <a:pos x="0" y="19"/>
                  </a:cxn>
                  <a:cxn ang="0">
                    <a:pos x="2" y="14"/>
                  </a:cxn>
                  <a:cxn ang="0">
                    <a:pos x="3" y="10"/>
                  </a:cxn>
                  <a:cxn ang="0">
                    <a:pos x="4" y="7"/>
                  </a:cxn>
                  <a:cxn ang="0">
                    <a:pos x="7" y="4"/>
                  </a:cxn>
                  <a:cxn ang="0">
                    <a:pos x="9" y="2"/>
                  </a:cxn>
                  <a:cxn ang="0">
                    <a:pos x="11" y="1"/>
                  </a:cxn>
                  <a:cxn ang="0">
                    <a:pos x="15" y="0"/>
                  </a:cxn>
                </a:cxnLst>
                <a:rect l="0" t="0" r="r" b="b"/>
                <a:pathLst>
                  <a:path w="39" h="51">
                    <a:moveTo>
                      <a:pt x="20" y="5"/>
                    </a:moveTo>
                    <a:lnTo>
                      <a:pt x="16" y="6"/>
                    </a:lnTo>
                    <a:lnTo>
                      <a:pt x="14" y="7"/>
                    </a:lnTo>
                    <a:lnTo>
                      <a:pt x="11" y="9"/>
                    </a:lnTo>
                    <a:lnTo>
                      <a:pt x="9" y="15"/>
                    </a:lnTo>
                    <a:lnTo>
                      <a:pt x="8" y="19"/>
                    </a:lnTo>
                    <a:lnTo>
                      <a:pt x="8" y="30"/>
                    </a:lnTo>
                    <a:lnTo>
                      <a:pt x="10" y="39"/>
                    </a:lnTo>
                    <a:lnTo>
                      <a:pt x="11" y="41"/>
                    </a:lnTo>
                    <a:lnTo>
                      <a:pt x="14" y="43"/>
                    </a:lnTo>
                    <a:lnTo>
                      <a:pt x="18" y="45"/>
                    </a:lnTo>
                    <a:lnTo>
                      <a:pt x="24" y="45"/>
                    </a:lnTo>
                    <a:lnTo>
                      <a:pt x="28" y="41"/>
                    </a:lnTo>
                    <a:lnTo>
                      <a:pt x="30" y="39"/>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5" y="6"/>
                    </a:lnTo>
                    <a:lnTo>
                      <a:pt x="36" y="9"/>
                    </a:lnTo>
                    <a:lnTo>
                      <a:pt x="38" y="13"/>
                    </a:lnTo>
                    <a:lnTo>
                      <a:pt x="38" y="16"/>
                    </a:lnTo>
                    <a:lnTo>
                      <a:pt x="39" y="20"/>
                    </a:lnTo>
                    <a:lnTo>
                      <a:pt x="39" y="30"/>
                    </a:lnTo>
                    <a:lnTo>
                      <a:pt x="38" y="35"/>
                    </a:lnTo>
                    <a:lnTo>
                      <a:pt x="38" y="40"/>
                    </a:lnTo>
                    <a:lnTo>
                      <a:pt x="33" y="46"/>
                    </a:lnTo>
                    <a:lnTo>
                      <a:pt x="28" y="50"/>
                    </a:lnTo>
                    <a:lnTo>
                      <a:pt x="25" y="50"/>
                    </a:lnTo>
                    <a:lnTo>
                      <a:pt x="20" y="51"/>
                    </a:lnTo>
                    <a:lnTo>
                      <a:pt x="10" y="49"/>
                    </a:lnTo>
                    <a:lnTo>
                      <a:pt x="7" y="46"/>
                    </a:lnTo>
                    <a:lnTo>
                      <a:pt x="2" y="37"/>
                    </a:lnTo>
                    <a:lnTo>
                      <a:pt x="0" y="25"/>
                    </a:lnTo>
                    <a:lnTo>
                      <a:pt x="0" y="19"/>
                    </a:lnTo>
                    <a:lnTo>
                      <a:pt x="2" y="14"/>
                    </a:lnTo>
                    <a:lnTo>
                      <a:pt x="3" y="10"/>
                    </a:lnTo>
                    <a:lnTo>
                      <a:pt x="4" y="7"/>
                    </a:lnTo>
                    <a:lnTo>
                      <a:pt x="7"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9" name="Freeform 45"/>
              <p:cNvSpPr>
                <a:spLocks noEditPoints="1"/>
              </p:cNvSpPr>
              <p:nvPr/>
            </p:nvSpPr>
            <p:spPr bwMode="auto">
              <a:xfrm>
                <a:off x="1002" y="1889"/>
                <a:ext cx="39" cy="51"/>
              </a:xfrm>
              <a:custGeom>
                <a:avLst/>
                <a:gdLst/>
                <a:ahLst/>
                <a:cxnLst>
                  <a:cxn ang="0">
                    <a:pos x="19" y="5"/>
                  </a:cxn>
                  <a:cxn ang="0">
                    <a:pos x="16" y="6"/>
                  </a:cxn>
                  <a:cxn ang="0">
                    <a:pos x="13" y="7"/>
                  </a:cxn>
                  <a:cxn ang="0">
                    <a:pos x="11" y="9"/>
                  </a:cxn>
                  <a:cxn ang="0">
                    <a:pos x="8" y="15"/>
                  </a:cxn>
                  <a:cxn ang="0">
                    <a:pos x="7" y="19"/>
                  </a:cxn>
                  <a:cxn ang="0">
                    <a:pos x="7" y="30"/>
                  </a:cxn>
                  <a:cxn ang="0">
                    <a:pos x="9" y="39"/>
                  </a:cxn>
                  <a:cxn ang="0">
                    <a:pos x="11" y="41"/>
                  </a:cxn>
                  <a:cxn ang="0">
                    <a:pos x="13" y="43"/>
                  </a:cxn>
                  <a:cxn ang="0">
                    <a:pos x="17" y="45"/>
                  </a:cxn>
                  <a:cxn ang="0">
                    <a:pos x="22" y="45"/>
                  </a:cxn>
                  <a:cxn ang="0">
                    <a:pos x="25" y="43"/>
                  </a:cxn>
                  <a:cxn ang="0">
                    <a:pos x="28" y="41"/>
                  </a:cxn>
                  <a:cxn ang="0">
                    <a:pos x="29" y="39"/>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40"/>
                  </a:cxn>
                  <a:cxn ang="0">
                    <a:pos x="33" y="46"/>
                  </a:cxn>
                  <a:cxn ang="0">
                    <a:pos x="28" y="50"/>
                  </a:cxn>
                  <a:cxn ang="0">
                    <a:pos x="24" y="50"/>
                  </a:cxn>
                  <a:cxn ang="0">
                    <a:pos x="19" y="51"/>
                  </a:cxn>
                  <a:cxn ang="0">
                    <a:pos x="9" y="49"/>
                  </a:cxn>
                  <a:cxn ang="0">
                    <a:pos x="6" y="46"/>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1">
                    <a:moveTo>
                      <a:pt x="19" y="5"/>
                    </a:moveTo>
                    <a:lnTo>
                      <a:pt x="16" y="6"/>
                    </a:lnTo>
                    <a:lnTo>
                      <a:pt x="13" y="7"/>
                    </a:lnTo>
                    <a:lnTo>
                      <a:pt x="11" y="9"/>
                    </a:lnTo>
                    <a:lnTo>
                      <a:pt x="8" y="15"/>
                    </a:lnTo>
                    <a:lnTo>
                      <a:pt x="7" y="19"/>
                    </a:lnTo>
                    <a:lnTo>
                      <a:pt x="7" y="30"/>
                    </a:lnTo>
                    <a:lnTo>
                      <a:pt x="9" y="39"/>
                    </a:lnTo>
                    <a:lnTo>
                      <a:pt x="11" y="41"/>
                    </a:lnTo>
                    <a:lnTo>
                      <a:pt x="13" y="43"/>
                    </a:lnTo>
                    <a:lnTo>
                      <a:pt x="17" y="45"/>
                    </a:lnTo>
                    <a:lnTo>
                      <a:pt x="22" y="45"/>
                    </a:lnTo>
                    <a:lnTo>
                      <a:pt x="25" y="43"/>
                    </a:lnTo>
                    <a:lnTo>
                      <a:pt x="28" y="41"/>
                    </a:lnTo>
                    <a:lnTo>
                      <a:pt x="29" y="39"/>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40"/>
                    </a:lnTo>
                    <a:lnTo>
                      <a:pt x="33" y="46"/>
                    </a:lnTo>
                    <a:lnTo>
                      <a:pt x="28" y="50"/>
                    </a:lnTo>
                    <a:lnTo>
                      <a:pt x="24" y="50"/>
                    </a:lnTo>
                    <a:lnTo>
                      <a:pt x="19" y="51"/>
                    </a:lnTo>
                    <a:lnTo>
                      <a:pt x="9" y="49"/>
                    </a:lnTo>
                    <a:lnTo>
                      <a:pt x="6" y="46"/>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0" name="Line 46"/>
              <p:cNvSpPr>
                <a:spLocks noChangeShapeType="1"/>
              </p:cNvSpPr>
              <p:nvPr/>
            </p:nvSpPr>
            <p:spPr bwMode="auto">
              <a:xfrm>
                <a:off x="1069" y="1468"/>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1" name="Freeform 47"/>
              <p:cNvSpPr>
                <a:spLocks/>
              </p:cNvSpPr>
              <p:nvPr/>
            </p:nvSpPr>
            <p:spPr bwMode="auto">
              <a:xfrm>
                <a:off x="914" y="1444"/>
                <a:ext cx="22" cy="49"/>
              </a:xfrm>
              <a:custGeom>
                <a:avLst/>
                <a:gdLst/>
                <a:ahLst/>
                <a:cxnLst>
                  <a:cxn ang="0">
                    <a:pos x="17" y="0"/>
                  </a:cxn>
                  <a:cxn ang="0">
                    <a:pos x="22" y="0"/>
                  </a:cxn>
                  <a:cxn ang="0">
                    <a:pos x="22" y="49"/>
                  </a:cxn>
                  <a:cxn ang="0">
                    <a:pos x="15" y="49"/>
                  </a:cxn>
                  <a:cxn ang="0">
                    <a:pos x="15" y="10"/>
                  </a:cxn>
                  <a:cxn ang="0">
                    <a:pos x="12" y="12"/>
                  </a:cxn>
                  <a:cxn ang="0">
                    <a:pos x="10" y="13"/>
                  </a:cxn>
                  <a:cxn ang="0">
                    <a:pos x="7" y="15"/>
                  </a:cxn>
                  <a:cxn ang="0">
                    <a:pos x="0" y="17"/>
                  </a:cxn>
                  <a:cxn ang="0">
                    <a:pos x="0" y="12"/>
                  </a:cxn>
                  <a:cxn ang="0">
                    <a:pos x="11" y="6"/>
                  </a:cxn>
                  <a:cxn ang="0">
                    <a:pos x="16" y="2"/>
                  </a:cxn>
                  <a:cxn ang="0">
                    <a:pos x="17" y="0"/>
                  </a:cxn>
                </a:cxnLst>
                <a:rect l="0" t="0" r="r" b="b"/>
                <a:pathLst>
                  <a:path w="22" h="49">
                    <a:moveTo>
                      <a:pt x="17" y="0"/>
                    </a:moveTo>
                    <a:lnTo>
                      <a:pt x="22" y="0"/>
                    </a:lnTo>
                    <a:lnTo>
                      <a:pt x="22" y="49"/>
                    </a:lnTo>
                    <a:lnTo>
                      <a:pt x="15" y="49"/>
                    </a:lnTo>
                    <a:lnTo>
                      <a:pt x="15"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2" name="Freeform 48"/>
              <p:cNvSpPr>
                <a:spLocks/>
              </p:cNvSpPr>
              <p:nvPr/>
            </p:nvSpPr>
            <p:spPr bwMode="auto">
              <a:xfrm>
                <a:off x="955" y="1444"/>
                <a:ext cx="39" cy="50"/>
              </a:xfrm>
              <a:custGeom>
                <a:avLst/>
                <a:gdLst/>
                <a:ahLst/>
                <a:cxnLst>
                  <a:cxn ang="0">
                    <a:pos x="8" y="0"/>
                  </a:cxn>
                  <a:cxn ang="0">
                    <a:pos x="36" y="0"/>
                  </a:cxn>
                  <a:cxn ang="0">
                    <a:pos x="36" y="7"/>
                  </a:cxn>
                  <a:cxn ang="0">
                    <a:pos x="14" y="7"/>
                  </a:cxn>
                  <a:cxn ang="0">
                    <a:pos x="10" y="20"/>
                  </a:cxn>
                  <a:cxn ang="0">
                    <a:pos x="14" y="18"/>
                  </a:cxn>
                  <a:cxn ang="0">
                    <a:pos x="21" y="16"/>
                  </a:cxn>
                  <a:cxn ang="0">
                    <a:pos x="31" y="18"/>
                  </a:cxn>
                  <a:cxn ang="0">
                    <a:pos x="35" y="20"/>
                  </a:cxn>
                  <a:cxn ang="0">
                    <a:pos x="39" y="28"/>
                  </a:cxn>
                  <a:cxn ang="0">
                    <a:pos x="39" y="36"/>
                  </a:cxn>
                  <a:cxn ang="0">
                    <a:pos x="35" y="44"/>
                  </a:cxn>
                  <a:cxn ang="0">
                    <a:pos x="31" y="47"/>
                  </a:cxn>
                  <a:cxn ang="0">
                    <a:pos x="25" y="49"/>
                  </a:cxn>
                  <a:cxn ang="0">
                    <a:pos x="20" y="50"/>
                  </a:cxn>
                  <a:cxn ang="0">
                    <a:pos x="10" y="48"/>
                  </a:cxn>
                  <a:cxn ang="0">
                    <a:pos x="7" y="46"/>
                  </a:cxn>
                  <a:cxn ang="0">
                    <a:pos x="3" y="43"/>
                  </a:cxn>
                  <a:cxn ang="0">
                    <a:pos x="2" y="40"/>
                  </a:cxn>
                  <a:cxn ang="0">
                    <a:pos x="0" y="36"/>
                  </a:cxn>
                  <a:cxn ang="0">
                    <a:pos x="8" y="35"/>
                  </a:cxn>
                  <a:cxn ang="0">
                    <a:pos x="9" y="38"/>
                  </a:cxn>
                  <a:cxn ang="0">
                    <a:pos x="11" y="42"/>
                  </a:cxn>
                  <a:cxn ang="0">
                    <a:pos x="16" y="44"/>
                  </a:cxn>
                  <a:cxn ang="0">
                    <a:pos x="24" y="44"/>
                  </a:cxn>
                  <a:cxn ang="0">
                    <a:pos x="26" y="43"/>
                  </a:cxn>
                  <a:cxn ang="0">
                    <a:pos x="31" y="39"/>
                  </a:cxn>
                  <a:cxn ang="0">
                    <a:pos x="31" y="36"/>
                  </a:cxn>
                  <a:cxn ang="0">
                    <a:pos x="32" y="33"/>
                  </a:cxn>
                  <a:cxn ang="0">
                    <a:pos x="31" y="30"/>
                  </a:cxn>
                  <a:cxn ang="0">
                    <a:pos x="31" y="27"/>
                  </a:cxn>
                  <a:cxn ang="0">
                    <a:pos x="26" y="23"/>
                  </a:cxn>
                  <a:cxn ang="0">
                    <a:pos x="24" y="22"/>
                  </a:cxn>
                  <a:cxn ang="0">
                    <a:pos x="18" y="22"/>
                  </a:cxn>
                  <a:cxn ang="0">
                    <a:pos x="15" y="23"/>
                  </a:cxn>
                  <a:cxn ang="0">
                    <a:pos x="14" y="23"/>
                  </a:cxn>
                  <a:cxn ang="0">
                    <a:pos x="11" y="24"/>
                  </a:cxn>
                  <a:cxn ang="0">
                    <a:pos x="9" y="26"/>
                  </a:cxn>
                  <a:cxn ang="0">
                    <a:pos x="2" y="25"/>
                  </a:cxn>
                  <a:cxn ang="0">
                    <a:pos x="8" y="0"/>
                  </a:cxn>
                </a:cxnLst>
                <a:rect l="0" t="0" r="r" b="b"/>
                <a:pathLst>
                  <a:path w="39" h="50">
                    <a:moveTo>
                      <a:pt x="8" y="0"/>
                    </a:moveTo>
                    <a:lnTo>
                      <a:pt x="36" y="0"/>
                    </a:lnTo>
                    <a:lnTo>
                      <a:pt x="36" y="7"/>
                    </a:lnTo>
                    <a:lnTo>
                      <a:pt x="14" y="7"/>
                    </a:lnTo>
                    <a:lnTo>
                      <a:pt x="10" y="20"/>
                    </a:lnTo>
                    <a:lnTo>
                      <a:pt x="14" y="18"/>
                    </a:lnTo>
                    <a:lnTo>
                      <a:pt x="21" y="16"/>
                    </a:lnTo>
                    <a:lnTo>
                      <a:pt x="31" y="18"/>
                    </a:lnTo>
                    <a:lnTo>
                      <a:pt x="35" y="20"/>
                    </a:lnTo>
                    <a:lnTo>
                      <a:pt x="39" y="28"/>
                    </a:lnTo>
                    <a:lnTo>
                      <a:pt x="39" y="36"/>
                    </a:lnTo>
                    <a:lnTo>
                      <a:pt x="35" y="44"/>
                    </a:lnTo>
                    <a:lnTo>
                      <a:pt x="31" y="47"/>
                    </a:lnTo>
                    <a:lnTo>
                      <a:pt x="25" y="49"/>
                    </a:lnTo>
                    <a:lnTo>
                      <a:pt x="20" y="50"/>
                    </a:lnTo>
                    <a:lnTo>
                      <a:pt x="10" y="48"/>
                    </a:lnTo>
                    <a:lnTo>
                      <a:pt x="7" y="46"/>
                    </a:lnTo>
                    <a:lnTo>
                      <a:pt x="3" y="43"/>
                    </a:lnTo>
                    <a:lnTo>
                      <a:pt x="2" y="40"/>
                    </a:lnTo>
                    <a:lnTo>
                      <a:pt x="0" y="36"/>
                    </a:lnTo>
                    <a:lnTo>
                      <a:pt x="8" y="35"/>
                    </a:lnTo>
                    <a:lnTo>
                      <a:pt x="9" y="38"/>
                    </a:lnTo>
                    <a:lnTo>
                      <a:pt x="11" y="42"/>
                    </a:lnTo>
                    <a:lnTo>
                      <a:pt x="16" y="44"/>
                    </a:lnTo>
                    <a:lnTo>
                      <a:pt x="24" y="44"/>
                    </a:lnTo>
                    <a:lnTo>
                      <a:pt x="26" y="43"/>
                    </a:lnTo>
                    <a:lnTo>
                      <a:pt x="31" y="39"/>
                    </a:lnTo>
                    <a:lnTo>
                      <a:pt x="31" y="36"/>
                    </a:lnTo>
                    <a:lnTo>
                      <a:pt x="32" y="33"/>
                    </a:lnTo>
                    <a:lnTo>
                      <a:pt x="31" y="30"/>
                    </a:lnTo>
                    <a:lnTo>
                      <a:pt x="31" y="27"/>
                    </a:lnTo>
                    <a:lnTo>
                      <a:pt x="26" y="23"/>
                    </a:lnTo>
                    <a:lnTo>
                      <a:pt x="24" y="22"/>
                    </a:lnTo>
                    <a:lnTo>
                      <a:pt x="18" y="22"/>
                    </a:lnTo>
                    <a:lnTo>
                      <a:pt x="15" y="23"/>
                    </a:lnTo>
                    <a:lnTo>
                      <a:pt x="14" y="23"/>
                    </a:lnTo>
                    <a:lnTo>
                      <a:pt x="11" y="24"/>
                    </a:lnTo>
                    <a:lnTo>
                      <a:pt x="9" y="26"/>
                    </a:lnTo>
                    <a:lnTo>
                      <a:pt x="2" y="25"/>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3" name="Freeform 49"/>
              <p:cNvSpPr>
                <a:spLocks noEditPoints="1"/>
              </p:cNvSpPr>
              <p:nvPr/>
            </p:nvSpPr>
            <p:spPr bwMode="auto">
              <a:xfrm>
                <a:off x="1002" y="1444"/>
                <a:ext cx="39" cy="50"/>
              </a:xfrm>
              <a:custGeom>
                <a:avLst/>
                <a:gdLst/>
                <a:ahLst/>
                <a:cxnLst>
                  <a:cxn ang="0">
                    <a:pos x="19" y="5"/>
                  </a:cxn>
                  <a:cxn ang="0">
                    <a:pos x="16" y="6"/>
                  </a:cxn>
                  <a:cxn ang="0">
                    <a:pos x="13" y="7"/>
                  </a:cxn>
                  <a:cxn ang="0">
                    <a:pos x="11" y="9"/>
                  </a:cxn>
                  <a:cxn ang="0">
                    <a:pos x="8" y="15"/>
                  </a:cxn>
                  <a:cxn ang="0">
                    <a:pos x="7" y="19"/>
                  </a:cxn>
                  <a:cxn ang="0">
                    <a:pos x="7" y="30"/>
                  </a:cxn>
                  <a:cxn ang="0">
                    <a:pos x="9" y="38"/>
                  </a:cxn>
                  <a:cxn ang="0">
                    <a:pos x="11" y="40"/>
                  </a:cxn>
                  <a:cxn ang="0">
                    <a:pos x="13" y="42"/>
                  </a:cxn>
                  <a:cxn ang="0">
                    <a:pos x="17" y="44"/>
                  </a:cxn>
                  <a:cxn ang="0">
                    <a:pos x="22" y="44"/>
                  </a:cxn>
                  <a:cxn ang="0">
                    <a:pos x="25" y="42"/>
                  </a:cxn>
                  <a:cxn ang="0">
                    <a:pos x="28" y="40"/>
                  </a:cxn>
                  <a:cxn ang="0">
                    <a:pos x="29" y="38"/>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39"/>
                  </a:cxn>
                  <a:cxn ang="0">
                    <a:pos x="33" y="45"/>
                  </a:cxn>
                  <a:cxn ang="0">
                    <a:pos x="28" y="49"/>
                  </a:cxn>
                  <a:cxn ang="0">
                    <a:pos x="24" y="49"/>
                  </a:cxn>
                  <a:cxn ang="0">
                    <a:pos x="19" y="50"/>
                  </a:cxn>
                  <a:cxn ang="0">
                    <a:pos x="9"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9" y="5"/>
                    </a:moveTo>
                    <a:lnTo>
                      <a:pt x="16" y="6"/>
                    </a:lnTo>
                    <a:lnTo>
                      <a:pt x="13" y="7"/>
                    </a:lnTo>
                    <a:lnTo>
                      <a:pt x="11" y="9"/>
                    </a:lnTo>
                    <a:lnTo>
                      <a:pt x="8" y="15"/>
                    </a:lnTo>
                    <a:lnTo>
                      <a:pt x="7" y="19"/>
                    </a:lnTo>
                    <a:lnTo>
                      <a:pt x="7" y="30"/>
                    </a:lnTo>
                    <a:lnTo>
                      <a:pt x="9" y="38"/>
                    </a:lnTo>
                    <a:lnTo>
                      <a:pt x="11" y="40"/>
                    </a:lnTo>
                    <a:lnTo>
                      <a:pt x="13" y="42"/>
                    </a:lnTo>
                    <a:lnTo>
                      <a:pt x="17" y="44"/>
                    </a:lnTo>
                    <a:lnTo>
                      <a:pt x="22" y="44"/>
                    </a:lnTo>
                    <a:lnTo>
                      <a:pt x="25" y="42"/>
                    </a:lnTo>
                    <a:lnTo>
                      <a:pt x="28" y="40"/>
                    </a:lnTo>
                    <a:lnTo>
                      <a:pt x="29" y="38"/>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39"/>
                    </a:lnTo>
                    <a:lnTo>
                      <a:pt x="33" y="45"/>
                    </a:lnTo>
                    <a:lnTo>
                      <a:pt x="28" y="49"/>
                    </a:lnTo>
                    <a:lnTo>
                      <a:pt x="24" y="49"/>
                    </a:lnTo>
                    <a:lnTo>
                      <a:pt x="19" y="50"/>
                    </a:lnTo>
                    <a:lnTo>
                      <a:pt x="9"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4" name="Line 50"/>
              <p:cNvSpPr>
                <a:spLocks noChangeShapeType="1"/>
              </p:cNvSpPr>
              <p:nvPr/>
            </p:nvSpPr>
            <p:spPr bwMode="auto">
              <a:xfrm>
                <a:off x="1069" y="1022"/>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5" name="Freeform 51"/>
              <p:cNvSpPr>
                <a:spLocks/>
              </p:cNvSpPr>
              <p:nvPr/>
            </p:nvSpPr>
            <p:spPr bwMode="auto">
              <a:xfrm>
                <a:off x="908" y="998"/>
                <a:ext cx="39" cy="49"/>
              </a:xfrm>
              <a:custGeom>
                <a:avLst/>
                <a:gdLst/>
                <a:ahLst/>
                <a:cxnLst>
                  <a:cxn ang="0">
                    <a:pos x="16" y="0"/>
                  </a:cxn>
                  <a:cxn ang="0">
                    <a:pos x="26" y="0"/>
                  </a:cxn>
                  <a:cxn ang="0">
                    <a:pos x="30" y="1"/>
                  </a:cxn>
                  <a:cxn ang="0">
                    <a:pos x="37" y="6"/>
                  </a:cxn>
                  <a:cxn ang="0">
                    <a:pos x="38" y="10"/>
                  </a:cxn>
                  <a:cxn ang="0">
                    <a:pos x="39" y="13"/>
                  </a:cxn>
                  <a:cxn ang="0">
                    <a:pos x="37" y="19"/>
                  </a:cxn>
                  <a:cxn ang="0">
                    <a:pos x="33" y="25"/>
                  </a:cxn>
                  <a:cxn ang="0">
                    <a:pos x="27" y="30"/>
                  </a:cxn>
                  <a:cxn ang="0">
                    <a:pos x="22" y="33"/>
                  </a:cxn>
                  <a:cxn ang="0">
                    <a:pos x="12" y="41"/>
                  </a:cxn>
                  <a:cxn ang="0">
                    <a:pos x="11" y="43"/>
                  </a:cxn>
                  <a:cxn ang="0">
                    <a:pos x="39" y="43"/>
                  </a:cxn>
                  <a:cxn ang="0">
                    <a:pos x="39" y="49"/>
                  </a:cxn>
                  <a:cxn ang="0">
                    <a:pos x="0" y="49"/>
                  </a:cxn>
                  <a:cxn ang="0">
                    <a:pos x="0" y="47"/>
                  </a:cxn>
                  <a:cxn ang="0">
                    <a:pos x="1" y="45"/>
                  </a:cxn>
                  <a:cxn ang="0">
                    <a:pos x="2" y="41"/>
                  </a:cxn>
                  <a:cxn ang="0">
                    <a:pos x="5" y="38"/>
                  </a:cxn>
                  <a:cxn ang="0">
                    <a:pos x="15" y="30"/>
                  </a:cxn>
                  <a:cxn ang="0">
                    <a:pos x="20" y="27"/>
                  </a:cxn>
                  <a:cxn ang="0">
                    <a:pos x="23" y="25"/>
                  </a:cxn>
                  <a:cxn ang="0">
                    <a:pos x="26" y="22"/>
                  </a:cxn>
                  <a:cxn ang="0">
                    <a:pos x="27" y="20"/>
                  </a:cxn>
                  <a:cxn ang="0">
                    <a:pos x="29" y="18"/>
                  </a:cxn>
                  <a:cxn ang="0">
                    <a:pos x="30" y="16"/>
                  </a:cxn>
                  <a:cxn ang="0">
                    <a:pos x="30" y="11"/>
                  </a:cxn>
                  <a:cxn ang="0">
                    <a:pos x="28" y="7"/>
                  </a:cxn>
                  <a:cxn ang="0">
                    <a:pos x="21" y="5"/>
                  </a:cxn>
                  <a:cxn ang="0">
                    <a:pos x="17" y="5"/>
                  </a:cxn>
                  <a:cxn ang="0">
                    <a:pos x="12" y="7"/>
                  </a:cxn>
                  <a:cxn ang="0">
                    <a:pos x="10" y="9"/>
                  </a:cxn>
                  <a:cxn ang="0">
                    <a:pos x="10" y="11"/>
                  </a:cxn>
                  <a:cxn ang="0">
                    <a:pos x="9" y="14"/>
                  </a:cxn>
                  <a:cxn ang="0">
                    <a:pos x="1" y="13"/>
                  </a:cxn>
                  <a:cxn ang="0">
                    <a:pos x="2" y="9"/>
                  </a:cxn>
                  <a:cxn ang="0">
                    <a:pos x="4" y="6"/>
                  </a:cxn>
                  <a:cxn ang="0">
                    <a:pos x="7" y="3"/>
                  </a:cxn>
                  <a:cxn ang="0">
                    <a:pos x="11" y="1"/>
                  </a:cxn>
                  <a:cxn ang="0">
                    <a:pos x="16" y="0"/>
                  </a:cxn>
                </a:cxnLst>
                <a:rect l="0" t="0" r="r" b="b"/>
                <a:pathLst>
                  <a:path w="39" h="49">
                    <a:moveTo>
                      <a:pt x="16" y="0"/>
                    </a:moveTo>
                    <a:lnTo>
                      <a:pt x="26" y="0"/>
                    </a:lnTo>
                    <a:lnTo>
                      <a:pt x="30" y="1"/>
                    </a:lnTo>
                    <a:lnTo>
                      <a:pt x="37" y="6"/>
                    </a:lnTo>
                    <a:lnTo>
                      <a:pt x="38" y="10"/>
                    </a:lnTo>
                    <a:lnTo>
                      <a:pt x="39" y="13"/>
                    </a:lnTo>
                    <a:lnTo>
                      <a:pt x="37" y="19"/>
                    </a:lnTo>
                    <a:lnTo>
                      <a:pt x="33" y="25"/>
                    </a:lnTo>
                    <a:lnTo>
                      <a:pt x="27" y="30"/>
                    </a:lnTo>
                    <a:lnTo>
                      <a:pt x="22" y="33"/>
                    </a:lnTo>
                    <a:lnTo>
                      <a:pt x="12" y="41"/>
                    </a:lnTo>
                    <a:lnTo>
                      <a:pt x="11" y="43"/>
                    </a:lnTo>
                    <a:lnTo>
                      <a:pt x="39" y="43"/>
                    </a:lnTo>
                    <a:lnTo>
                      <a:pt x="39" y="49"/>
                    </a:lnTo>
                    <a:lnTo>
                      <a:pt x="0" y="49"/>
                    </a:lnTo>
                    <a:lnTo>
                      <a:pt x="0" y="47"/>
                    </a:lnTo>
                    <a:lnTo>
                      <a:pt x="1" y="45"/>
                    </a:lnTo>
                    <a:lnTo>
                      <a:pt x="2" y="41"/>
                    </a:lnTo>
                    <a:lnTo>
                      <a:pt x="5" y="38"/>
                    </a:lnTo>
                    <a:lnTo>
                      <a:pt x="15" y="30"/>
                    </a:lnTo>
                    <a:lnTo>
                      <a:pt x="20" y="27"/>
                    </a:lnTo>
                    <a:lnTo>
                      <a:pt x="23" y="25"/>
                    </a:lnTo>
                    <a:lnTo>
                      <a:pt x="26" y="22"/>
                    </a:lnTo>
                    <a:lnTo>
                      <a:pt x="27" y="20"/>
                    </a:lnTo>
                    <a:lnTo>
                      <a:pt x="29" y="18"/>
                    </a:lnTo>
                    <a:lnTo>
                      <a:pt x="30" y="16"/>
                    </a:lnTo>
                    <a:lnTo>
                      <a:pt x="30" y="11"/>
                    </a:lnTo>
                    <a:lnTo>
                      <a:pt x="28" y="7"/>
                    </a:lnTo>
                    <a:lnTo>
                      <a:pt x="21" y="5"/>
                    </a:lnTo>
                    <a:lnTo>
                      <a:pt x="17" y="5"/>
                    </a:lnTo>
                    <a:lnTo>
                      <a:pt x="12" y="7"/>
                    </a:lnTo>
                    <a:lnTo>
                      <a:pt x="10" y="9"/>
                    </a:lnTo>
                    <a:lnTo>
                      <a:pt x="10" y="11"/>
                    </a:lnTo>
                    <a:lnTo>
                      <a:pt x="9" y="14"/>
                    </a:lnTo>
                    <a:lnTo>
                      <a:pt x="1" y="13"/>
                    </a:lnTo>
                    <a:lnTo>
                      <a:pt x="2" y="9"/>
                    </a:lnTo>
                    <a:lnTo>
                      <a:pt x="4" y="6"/>
                    </a:lnTo>
                    <a:lnTo>
                      <a:pt x="7" y="3"/>
                    </a:lnTo>
                    <a:lnTo>
                      <a:pt x="11" y="1"/>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6" name="Freeform 52"/>
              <p:cNvSpPr>
                <a:spLocks noEditPoints="1"/>
              </p:cNvSpPr>
              <p:nvPr/>
            </p:nvSpPr>
            <p:spPr bwMode="auto">
              <a:xfrm>
                <a:off x="955" y="998"/>
                <a:ext cx="39" cy="50"/>
              </a:xfrm>
              <a:custGeom>
                <a:avLst/>
                <a:gdLst/>
                <a:ahLst/>
                <a:cxnLst>
                  <a:cxn ang="0">
                    <a:pos x="20" y="5"/>
                  </a:cxn>
                  <a:cxn ang="0">
                    <a:pos x="16" y="6"/>
                  </a:cxn>
                  <a:cxn ang="0">
                    <a:pos x="14" y="7"/>
                  </a:cxn>
                  <a:cxn ang="0">
                    <a:pos x="11" y="9"/>
                  </a:cxn>
                  <a:cxn ang="0">
                    <a:pos x="9" y="15"/>
                  </a:cxn>
                  <a:cxn ang="0">
                    <a:pos x="8" y="19"/>
                  </a:cxn>
                  <a:cxn ang="0">
                    <a:pos x="8" y="30"/>
                  </a:cxn>
                  <a:cxn ang="0">
                    <a:pos x="10" y="38"/>
                  </a:cxn>
                  <a:cxn ang="0">
                    <a:pos x="11" y="40"/>
                  </a:cxn>
                  <a:cxn ang="0">
                    <a:pos x="14" y="42"/>
                  </a:cxn>
                  <a:cxn ang="0">
                    <a:pos x="18" y="44"/>
                  </a:cxn>
                  <a:cxn ang="0">
                    <a:pos x="24" y="44"/>
                  </a:cxn>
                  <a:cxn ang="0">
                    <a:pos x="28" y="40"/>
                  </a:cxn>
                  <a:cxn ang="0">
                    <a:pos x="30"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5" y="6"/>
                  </a:cxn>
                  <a:cxn ang="0">
                    <a:pos x="36" y="9"/>
                  </a:cxn>
                  <a:cxn ang="0">
                    <a:pos x="38" y="13"/>
                  </a:cxn>
                  <a:cxn ang="0">
                    <a:pos x="38" y="16"/>
                  </a:cxn>
                  <a:cxn ang="0">
                    <a:pos x="39" y="20"/>
                  </a:cxn>
                  <a:cxn ang="0">
                    <a:pos x="39" y="30"/>
                  </a:cxn>
                  <a:cxn ang="0">
                    <a:pos x="38" y="35"/>
                  </a:cxn>
                  <a:cxn ang="0">
                    <a:pos x="38" y="39"/>
                  </a:cxn>
                  <a:cxn ang="0">
                    <a:pos x="33" y="45"/>
                  </a:cxn>
                  <a:cxn ang="0">
                    <a:pos x="28" y="49"/>
                  </a:cxn>
                  <a:cxn ang="0">
                    <a:pos x="25" y="49"/>
                  </a:cxn>
                  <a:cxn ang="0">
                    <a:pos x="20" y="50"/>
                  </a:cxn>
                  <a:cxn ang="0">
                    <a:pos x="10" y="48"/>
                  </a:cxn>
                  <a:cxn ang="0">
                    <a:pos x="7" y="45"/>
                  </a:cxn>
                  <a:cxn ang="0">
                    <a:pos x="2" y="37"/>
                  </a:cxn>
                  <a:cxn ang="0">
                    <a:pos x="0" y="25"/>
                  </a:cxn>
                  <a:cxn ang="0">
                    <a:pos x="0" y="19"/>
                  </a:cxn>
                  <a:cxn ang="0">
                    <a:pos x="2" y="14"/>
                  </a:cxn>
                  <a:cxn ang="0">
                    <a:pos x="3" y="10"/>
                  </a:cxn>
                  <a:cxn ang="0">
                    <a:pos x="4" y="7"/>
                  </a:cxn>
                  <a:cxn ang="0">
                    <a:pos x="7" y="4"/>
                  </a:cxn>
                  <a:cxn ang="0">
                    <a:pos x="9" y="2"/>
                  </a:cxn>
                  <a:cxn ang="0">
                    <a:pos x="11" y="1"/>
                  </a:cxn>
                  <a:cxn ang="0">
                    <a:pos x="15" y="0"/>
                  </a:cxn>
                </a:cxnLst>
                <a:rect l="0" t="0" r="r" b="b"/>
                <a:pathLst>
                  <a:path w="39" h="50">
                    <a:moveTo>
                      <a:pt x="20" y="5"/>
                    </a:moveTo>
                    <a:lnTo>
                      <a:pt x="16" y="6"/>
                    </a:lnTo>
                    <a:lnTo>
                      <a:pt x="14" y="7"/>
                    </a:lnTo>
                    <a:lnTo>
                      <a:pt x="11" y="9"/>
                    </a:lnTo>
                    <a:lnTo>
                      <a:pt x="9" y="15"/>
                    </a:lnTo>
                    <a:lnTo>
                      <a:pt x="8" y="19"/>
                    </a:lnTo>
                    <a:lnTo>
                      <a:pt x="8" y="30"/>
                    </a:lnTo>
                    <a:lnTo>
                      <a:pt x="10" y="38"/>
                    </a:lnTo>
                    <a:lnTo>
                      <a:pt x="11" y="40"/>
                    </a:lnTo>
                    <a:lnTo>
                      <a:pt x="14" y="42"/>
                    </a:lnTo>
                    <a:lnTo>
                      <a:pt x="18" y="44"/>
                    </a:lnTo>
                    <a:lnTo>
                      <a:pt x="24" y="44"/>
                    </a:lnTo>
                    <a:lnTo>
                      <a:pt x="28" y="40"/>
                    </a:lnTo>
                    <a:lnTo>
                      <a:pt x="30"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5" y="6"/>
                    </a:lnTo>
                    <a:lnTo>
                      <a:pt x="36" y="9"/>
                    </a:lnTo>
                    <a:lnTo>
                      <a:pt x="38" y="13"/>
                    </a:lnTo>
                    <a:lnTo>
                      <a:pt x="38" y="16"/>
                    </a:lnTo>
                    <a:lnTo>
                      <a:pt x="39" y="20"/>
                    </a:lnTo>
                    <a:lnTo>
                      <a:pt x="39" y="30"/>
                    </a:lnTo>
                    <a:lnTo>
                      <a:pt x="38" y="35"/>
                    </a:lnTo>
                    <a:lnTo>
                      <a:pt x="38" y="39"/>
                    </a:lnTo>
                    <a:lnTo>
                      <a:pt x="33" y="45"/>
                    </a:lnTo>
                    <a:lnTo>
                      <a:pt x="28" y="49"/>
                    </a:lnTo>
                    <a:lnTo>
                      <a:pt x="25" y="49"/>
                    </a:lnTo>
                    <a:lnTo>
                      <a:pt x="20" y="50"/>
                    </a:lnTo>
                    <a:lnTo>
                      <a:pt x="10" y="48"/>
                    </a:lnTo>
                    <a:lnTo>
                      <a:pt x="7" y="45"/>
                    </a:lnTo>
                    <a:lnTo>
                      <a:pt x="2" y="37"/>
                    </a:lnTo>
                    <a:lnTo>
                      <a:pt x="0" y="25"/>
                    </a:lnTo>
                    <a:lnTo>
                      <a:pt x="0" y="19"/>
                    </a:lnTo>
                    <a:lnTo>
                      <a:pt x="2" y="14"/>
                    </a:lnTo>
                    <a:lnTo>
                      <a:pt x="3" y="10"/>
                    </a:lnTo>
                    <a:lnTo>
                      <a:pt x="4" y="7"/>
                    </a:lnTo>
                    <a:lnTo>
                      <a:pt x="7"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7" name="Freeform 53"/>
              <p:cNvSpPr>
                <a:spLocks noEditPoints="1"/>
              </p:cNvSpPr>
              <p:nvPr/>
            </p:nvSpPr>
            <p:spPr bwMode="auto">
              <a:xfrm>
                <a:off x="1002" y="998"/>
                <a:ext cx="39" cy="50"/>
              </a:xfrm>
              <a:custGeom>
                <a:avLst/>
                <a:gdLst/>
                <a:ahLst/>
                <a:cxnLst>
                  <a:cxn ang="0">
                    <a:pos x="19" y="5"/>
                  </a:cxn>
                  <a:cxn ang="0">
                    <a:pos x="16" y="6"/>
                  </a:cxn>
                  <a:cxn ang="0">
                    <a:pos x="13" y="7"/>
                  </a:cxn>
                  <a:cxn ang="0">
                    <a:pos x="11" y="9"/>
                  </a:cxn>
                  <a:cxn ang="0">
                    <a:pos x="8" y="15"/>
                  </a:cxn>
                  <a:cxn ang="0">
                    <a:pos x="7" y="19"/>
                  </a:cxn>
                  <a:cxn ang="0">
                    <a:pos x="7" y="30"/>
                  </a:cxn>
                  <a:cxn ang="0">
                    <a:pos x="9" y="38"/>
                  </a:cxn>
                  <a:cxn ang="0">
                    <a:pos x="11" y="40"/>
                  </a:cxn>
                  <a:cxn ang="0">
                    <a:pos x="13" y="42"/>
                  </a:cxn>
                  <a:cxn ang="0">
                    <a:pos x="17" y="44"/>
                  </a:cxn>
                  <a:cxn ang="0">
                    <a:pos x="22" y="44"/>
                  </a:cxn>
                  <a:cxn ang="0">
                    <a:pos x="25" y="42"/>
                  </a:cxn>
                  <a:cxn ang="0">
                    <a:pos x="28" y="40"/>
                  </a:cxn>
                  <a:cxn ang="0">
                    <a:pos x="29" y="38"/>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39"/>
                  </a:cxn>
                  <a:cxn ang="0">
                    <a:pos x="33" y="45"/>
                  </a:cxn>
                  <a:cxn ang="0">
                    <a:pos x="28" y="49"/>
                  </a:cxn>
                  <a:cxn ang="0">
                    <a:pos x="24" y="49"/>
                  </a:cxn>
                  <a:cxn ang="0">
                    <a:pos x="19" y="50"/>
                  </a:cxn>
                  <a:cxn ang="0">
                    <a:pos x="9"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9" y="5"/>
                    </a:moveTo>
                    <a:lnTo>
                      <a:pt x="16" y="6"/>
                    </a:lnTo>
                    <a:lnTo>
                      <a:pt x="13" y="7"/>
                    </a:lnTo>
                    <a:lnTo>
                      <a:pt x="11" y="9"/>
                    </a:lnTo>
                    <a:lnTo>
                      <a:pt x="8" y="15"/>
                    </a:lnTo>
                    <a:lnTo>
                      <a:pt x="7" y="19"/>
                    </a:lnTo>
                    <a:lnTo>
                      <a:pt x="7" y="30"/>
                    </a:lnTo>
                    <a:lnTo>
                      <a:pt x="9" y="38"/>
                    </a:lnTo>
                    <a:lnTo>
                      <a:pt x="11" y="40"/>
                    </a:lnTo>
                    <a:lnTo>
                      <a:pt x="13" y="42"/>
                    </a:lnTo>
                    <a:lnTo>
                      <a:pt x="17" y="44"/>
                    </a:lnTo>
                    <a:lnTo>
                      <a:pt x="22" y="44"/>
                    </a:lnTo>
                    <a:lnTo>
                      <a:pt x="25" y="42"/>
                    </a:lnTo>
                    <a:lnTo>
                      <a:pt x="28" y="40"/>
                    </a:lnTo>
                    <a:lnTo>
                      <a:pt x="29" y="38"/>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39"/>
                    </a:lnTo>
                    <a:lnTo>
                      <a:pt x="33" y="45"/>
                    </a:lnTo>
                    <a:lnTo>
                      <a:pt x="28" y="49"/>
                    </a:lnTo>
                    <a:lnTo>
                      <a:pt x="24" y="49"/>
                    </a:lnTo>
                    <a:lnTo>
                      <a:pt x="19" y="50"/>
                    </a:lnTo>
                    <a:lnTo>
                      <a:pt x="9"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8" name="Freeform 54"/>
              <p:cNvSpPr>
                <a:spLocks/>
              </p:cNvSpPr>
              <p:nvPr/>
            </p:nvSpPr>
            <p:spPr bwMode="auto">
              <a:xfrm>
                <a:off x="2128" y="2683"/>
                <a:ext cx="127" cy="98"/>
              </a:xfrm>
              <a:custGeom>
                <a:avLst/>
                <a:gdLst/>
                <a:ahLst/>
                <a:cxnLst>
                  <a:cxn ang="0">
                    <a:pos x="65" y="0"/>
                  </a:cxn>
                  <a:cxn ang="0">
                    <a:pos x="81" y="38"/>
                  </a:cxn>
                  <a:cxn ang="0">
                    <a:pos x="127" y="38"/>
                  </a:cxn>
                  <a:cxn ang="0">
                    <a:pos x="89" y="61"/>
                  </a:cxn>
                  <a:cxn ang="0">
                    <a:pos x="102" y="98"/>
                  </a:cxn>
                  <a:cxn ang="0">
                    <a:pos x="63" y="76"/>
                  </a:cxn>
                  <a:cxn ang="0">
                    <a:pos x="25" y="98"/>
                  </a:cxn>
                  <a:cxn ang="0">
                    <a:pos x="38" y="61"/>
                  </a:cxn>
                  <a:cxn ang="0">
                    <a:pos x="0" y="38"/>
                  </a:cxn>
                  <a:cxn ang="0">
                    <a:pos x="49" y="38"/>
                  </a:cxn>
                  <a:cxn ang="0">
                    <a:pos x="65" y="0"/>
                  </a:cxn>
                </a:cxnLst>
                <a:rect l="0" t="0" r="r" b="b"/>
                <a:pathLst>
                  <a:path w="127" h="98">
                    <a:moveTo>
                      <a:pt x="65" y="0"/>
                    </a:moveTo>
                    <a:lnTo>
                      <a:pt x="81" y="38"/>
                    </a:lnTo>
                    <a:lnTo>
                      <a:pt x="127" y="38"/>
                    </a:lnTo>
                    <a:lnTo>
                      <a:pt x="89" y="61"/>
                    </a:lnTo>
                    <a:lnTo>
                      <a:pt x="102" y="98"/>
                    </a:lnTo>
                    <a:lnTo>
                      <a:pt x="63" y="76"/>
                    </a:lnTo>
                    <a:lnTo>
                      <a:pt x="25" y="98"/>
                    </a:lnTo>
                    <a:lnTo>
                      <a:pt x="38" y="61"/>
                    </a:lnTo>
                    <a:lnTo>
                      <a:pt x="0" y="38"/>
                    </a:lnTo>
                    <a:lnTo>
                      <a:pt x="49" y="38"/>
                    </a:lnTo>
                    <a:lnTo>
                      <a:pt x="65"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9" name="Rectangle 55"/>
              <p:cNvSpPr>
                <a:spLocks noChangeArrowheads="1"/>
              </p:cNvSpPr>
              <p:nvPr/>
            </p:nvSpPr>
            <p:spPr bwMode="auto">
              <a:xfrm>
                <a:off x="3308" y="2507"/>
                <a:ext cx="46" cy="39"/>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0" name="Rectangle 56"/>
              <p:cNvSpPr>
                <a:spLocks noChangeArrowheads="1"/>
              </p:cNvSpPr>
              <p:nvPr/>
            </p:nvSpPr>
            <p:spPr bwMode="auto">
              <a:xfrm>
                <a:off x="3167" y="2798"/>
                <a:ext cx="46" cy="38"/>
              </a:xfrm>
              <a:prstGeom prst="rect">
                <a:avLst/>
              </a:prstGeom>
              <a:solidFill>
                <a:srgbClr val="0000EF"/>
              </a:solidFill>
              <a:ln w="0">
                <a:solidFill>
                  <a:srgbClr val="000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1" name="Rectangle 57"/>
              <p:cNvSpPr>
                <a:spLocks noChangeArrowheads="1"/>
              </p:cNvSpPr>
              <p:nvPr/>
            </p:nvSpPr>
            <p:spPr bwMode="auto">
              <a:xfrm>
                <a:off x="3143" y="2839"/>
                <a:ext cx="46" cy="38"/>
              </a:xfrm>
              <a:prstGeom prst="rect">
                <a:avLst/>
              </a:prstGeom>
              <a:solidFill>
                <a:srgbClr val="0040FF"/>
              </a:solidFill>
              <a:ln w="0">
                <a:solidFill>
                  <a:srgbClr val="004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2" name="Rectangle 58"/>
              <p:cNvSpPr>
                <a:spLocks noChangeArrowheads="1"/>
              </p:cNvSpPr>
              <p:nvPr/>
            </p:nvSpPr>
            <p:spPr bwMode="auto">
              <a:xfrm>
                <a:off x="3119" y="2872"/>
                <a:ext cx="47" cy="39"/>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3" name="Rectangle 59"/>
              <p:cNvSpPr>
                <a:spLocks noChangeArrowheads="1"/>
              </p:cNvSpPr>
              <p:nvPr/>
            </p:nvSpPr>
            <p:spPr bwMode="auto">
              <a:xfrm>
                <a:off x="3092" y="2908"/>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4" name="Rectangle 60"/>
              <p:cNvSpPr>
                <a:spLocks noChangeArrowheads="1"/>
              </p:cNvSpPr>
              <p:nvPr/>
            </p:nvSpPr>
            <p:spPr bwMode="auto">
              <a:xfrm>
                <a:off x="3065" y="2925"/>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5" name="Rectangle 61"/>
              <p:cNvSpPr>
                <a:spLocks noChangeArrowheads="1"/>
              </p:cNvSpPr>
              <p:nvPr/>
            </p:nvSpPr>
            <p:spPr bwMode="auto">
              <a:xfrm>
                <a:off x="3068" y="2932"/>
                <a:ext cx="47"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6" name="Rectangle 62"/>
              <p:cNvSpPr>
                <a:spLocks noChangeArrowheads="1"/>
              </p:cNvSpPr>
              <p:nvPr/>
            </p:nvSpPr>
            <p:spPr bwMode="auto">
              <a:xfrm>
                <a:off x="3073" y="3000"/>
                <a:ext cx="46" cy="39"/>
              </a:xfrm>
              <a:prstGeom prst="rect">
                <a:avLst/>
              </a:prstGeom>
              <a:solidFill>
                <a:srgbClr val="00AFFF"/>
              </a:solidFill>
              <a:ln w="0">
                <a:solidFill>
                  <a:srgbClr val="00A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7" name="Rectangle 63"/>
              <p:cNvSpPr>
                <a:spLocks noChangeArrowheads="1"/>
              </p:cNvSpPr>
              <p:nvPr/>
            </p:nvSpPr>
            <p:spPr bwMode="auto">
              <a:xfrm>
                <a:off x="3045" y="2903"/>
                <a:ext cx="47"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8" name="Rectangle 64"/>
              <p:cNvSpPr>
                <a:spLocks noChangeArrowheads="1"/>
              </p:cNvSpPr>
              <p:nvPr/>
            </p:nvSpPr>
            <p:spPr bwMode="auto">
              <a:xfrm>
                <a:off x="3037" y="2078"/>
                <a:ext cx="46" cy="38"/>
              </a:xfrm>
              <a:prstGeom prst="rect">
                <a:avLst/>
              </a:prstGeom>
              <a:solidFill>
                <a:srgbClr val="0040FF"/>
              </a:solidFill>
              <a:ln w="0">
                <a:solidFill>
                  <a:srgbClr val="004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9" name="Rectangle 65"/>
              <p:cNvSpPr>
                <a:spLocks noChangeArrowheads="1"/>
              </p:cNvSpPr>
              <p:nvPr/>
            </p:nvSpPr>
            <p:spPr bwMode="auto">
              <a:xfrm>
                <a:off x="3022" y="2879"/>
                <a:ext cx="46" cy="39"/>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0" name="Rectangle 66"/>
              <p:cNvSpPr>
                <a:spLocks noChangeArrowheads="1"/>
              </p:cNvSpPr>
              <p:nvPr/>
            </p:nvSpPr>
            <p:spPr bwMode="auto">
              <a:xfrm>
                <a:off x="3009" y="2119"/>
                <a:ext cx="46" cy="38"/>
              </a:xfrm>
              <a:prstGeom prst="rect">
                <a:avLst/>
              </a:prstGeom>
              <a:solidFill>
                <a:srgbClr val="0020FF"/>
              </a:solidFill>
              <a:ln w="0">
                <a:solidFill>
                  <a:srgbClr val="002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1" name="Rectangle 67"/>
              <p:cNvSpPr>
                <a:spLocks noChangeArrowheads="1"/>
              </p:cNvSpPr>
              <p:nvPr/>
            </p:nvSpPr>
            <p:spPr bwMode="auto">
              <a:xfrm>
                <a:off x="3009" y="2897"/>
                <a:ext cx="46" cy="38"/>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2" name="Rectangle 68"/>
              <p:cNvSpPr>
                <a:spLocks noChangeArrowheads="1"/>
              </p:cNvSpPr>
              <p:nvPr/>
            </p:nvSpPr>
            <p:spPr bwMode="auto">
              <a:xfrm>
                <a:off x="3017" y="3019"/>
                <a:ext cx="47" cy="38"/>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3" name="Rectangle 69"/>
              <p:cNvSpPr>
                <a:spLocks noChangeArrowheads="1"/>
              </p:cNvSpPr>
              <p:nvPr/>
            </p:nvSpPr>
            <p:spPr bwMode="auto">
              <a:xfrm>
                <a:off x="3014" y="3110"/>
                <a:ext cx="46" cy="39"/>
              </a:xfrm>
              <a:prstGeom prst="rect">
                <a:avLst/>
              </a:prstGeom>
              <a:solidFill>
                <a:srgbClr val="00AFFF"/>
              </a:solidFill>
              <a:ln w="0">
                <a:solidFill>
                  <a:srgbClr val="00A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4" name="Rectangle 70"/>
              <p:cNvSpPr>
                <a:spLocks noChangeArrowheads="1"/>
              </p:cNvSpPr>
              <p:nvPr/>
            </p:nvSpPr>
            <p:spPr bwMode="auto">
              <a:xfrm>
                <a:off x="2998" y="2937"/>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5" name="Rectangle 71"/>
              <p:cNvSpPr>
                <a:spLocks noChangeArrowheads="1"/>
              </p:cNvSpPr>
              <p:nvPr/>
            </p:nvSpPr>
            <p:spPr bwMode="auto">
              <a:xfrm>
                <a:off x="2998" y="2995"/>
                <a:ext cx="46" cy="39"/>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6" name="Rectangle 72"/>
              <p:cNvSpPr>
                <a:spLocks noChangeArrowheads="1"/>
              </p:cNvSpPr>
              <p:nvPr/>
            </p:nvSpPr>
            <p:spPr bwMode="auto">
              <a:xfrm>
                <a:off x="2993" y="2856"/>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7" name="Rectangle 73"/>
              <p:cNvSpPr>
                <a:spLocks noChangeArrowheads="1"/>
              </p:cNvSpPr>
              <p:nvPr/>
            </p:nvSpPr>
            <p:spPr bwMode="auto">
              <a:xfrm>
                <a:off x="2984" y="1022"/>
                <a:ext cx="47"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8" name="Rectangle 74"/>
              <p:cNvSpPr>
                <a:spLocks noChangeArrowheads="1"/>
              </p:cNvSpPr>
              <p:nvPr/>
            </p:nvSpPr>
            <p:spPr bwMode="auto">
              <a:xfrm>
                <a:off x="2980" y="3088"/>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9" name="Rectangle 75"/>
              <p:cNvSpPr>
                <a:spLocks noChangeArrowheads="1"/>
              </p:cNvSpPr>
              <p:nvPr/>
            </p:nvSpPr>
            <p:spPr bwMode="auto">
              <a:xfrm>
                <a:off x="2970" y="2954"/>
                <a:ext cx="46"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0" name="Rectangle 76"/>
              <p:cNvSpPr>
                <a:spLocks noChangeArrowheads="1"/>
              </p:cNvSpPr>
              <p:nvPr/>
            </p:nvSpPr>
            <p:spPr bwMode="auto">
              <a:xfrm>
                <a:off x="2965" y="3204"/>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1" name="Rectangle 77"/>
              <p:cNvSpPr>
                <a:spLocks noChangeArrowheads="1"/>
              </p:cNvSpPr>
              <p:nvPr/>
            </p:nvSpPr>
            <p:spPr bwMode="auto">
              <a:xfrm>
                <a:off x="2956" y="2919"/>
                <a:ext cx="47"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 name="Rectangle 78"/>
              <p:cNvSpPr>
                <a:spLocks noChangeArrowheads="1"/>
              </p:cNvSpPr>
              <p:nvPr/>
            </p:nvSpPr>
            <p:spPr bwMode="auto">
              <a:xfrm>
                <a:off x="2882" y="1114"/>
                <a:ext cx="46"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3" name="Rectangle 79"/>
              <p:cNvSpPr>
                <a:spLocks noChangeArrowheads="1"/>
              </p:cNvSpPr>
              <p:nvPr/>
            </p:nvSpPr>
            <p:spPr bwMode="auto">
              <a:xfrm>
                <a:off x="2952" y="2832"/>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4" name="Rectangle 80"/>
              <p:cNvSpPr>
                <a:spLocks noChangeArrowheads="1"/>
              </p:cNvSpPr>
              <p:nvPr/>
            </p:nvSpPr>
            <p:spPr bwMode="auto">
              <a:xfrm>
                <a:off x="2947" y="2925"/>
                <a:ext cx="46" cy="38"/>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5" name="Rectangle 81"/>
              <p:cNvSpPr>
                <a:spLocks noChangeArrowheads="1"/>
              </p:cNvSpPr>
              <p:nvPr/>
            </p:nvSpPr>
            <p:spPr bwMode="auto">
              <a:xfrm>
                <a:off x="2924" y="1161"/>
                <a:ext cx="46" cy="38"/>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6" name="Rectangle 82"/>
              <p:cNvSpPr>
                <a:spLocks noChangeArrowheads="1"/>
              </p:cNvSpPr>
              <p:nvPr/>
            </p:nvSpPr>
            <p:spPr bwMode="auto">
              <a:xfrm>
                <a:off x="2924" y="3175"/>
                <a:ext cx="46"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7" name="Rectangle 83"/>
              <p:cNvSpPr>
                <a:spLocks noChangeArrowheads="1"/>
              </p:cNvSpPr>
              <p:nvPr/>
            </p:nvSpPr>
            <p:spPr bwMode="auto">
              <a:xfrm>
                <a:off x="2914" y="2903"/>
                <a:ext cx="46" cy="38"/>
              </a:xfrm>
              <a:prstGeom prst="rect">
                <a:avLst/>
              </a:prstGeom>
              <a:solidFill>
                <a:srgbClr val="DFFF20"/>
              </a:solidFill>
              <a:ln w="0">
                <a:solidFill>
                  <a:srgbClr val="DFF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8" name="Rectangle 84"/>
              <p:cNvSpPr>
                <a:spLocks noChangeArrowheads="1"/>
              </p:cNvSpPr>
              <p:nvPr/>
            </p:nvSpPr>
            <p:spPr bwMode="auto">
              <a:xfrm>
                <a:off x="2901" y="2031"/>
                <a:ext cx="46" cy="39"/>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9" name="Rectangle 85"/>
              <p:cNvSpPr>
                <a:spLocks noChangeArrowheads="1"/>
              </p:cNvSpPr>
              <p:nvPr/>
            </p:nvSpPr>
            <p:spPr bwMode="auto">
              <a:xfrm>
                <a:off x="2891" y="2856"/>
                <a:ext cx="46" cy="38"/>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0" name="Rectangle 86"/>
              <p:cNvSpPr>
                <a:spLocks noChangeArrowheads="1"/>
              </p:cNvSpPr>
              <p:nvPr/>
            </p:nvSpPr>
            <p:spPr bwMode="auto">
              <a:xfrm>
                <a:off x="2896" y="2897"/>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1" name="Rectangle 87"/>
              <p:cNvSpPr>
                <a:spLocks noChangeArrowheads="1"/>
              </p:cNvSpPr>
              <p:nvPr/>
            </p:nvSpPr>
            <p:spPr bwMode="auto">
              <a:xfrm>
                <a:off x="2877" y="2879"/>
                <a:ext cx="47" cy="39"/>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2" name="Rectangle 88"/>
              <p:cNvSpPr>
                <a:spLocks noChangeArrowheads="1"/>
              </p:cNvSpPr>
              <p:nvPr/>
            </p:nvSpPr>
            <p:spPr bwMode="auto">
              <a:xfrm>
                <a:off x="2882" y="3343"/>
                <a:ext cx="47" cy="39"/>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3" name="Rectangle 89"/>
              <p:cNvSpPr>
                <a:spLocks noChangeArrowheads="1"/>
              </p:cNvSpPr>
              <p:nvPr/>
            </p:nvSpPr>
            <p:spPr bwMode="auto">
              <a:xfrm>
                <a:off x="2864" y="1260"/>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4" name="Rectangle 90"/>
              <p:cNvSpPr>
                <a:spLocks noChangeArrowheads="1"/>
              </p:cNvSpPr>
              <p:nvPr/>
            </p:nvSpPr>
            <p:spPr bwMode="auto">
              <a:xfrm>
                <a:off x="2864" y="3274"/>
                <a:ext cx="46" cy="38"/>
              </a:xfrm>
              <a:prstGeom prst="rect">
                <a:avLst/>
              </a:prstGeom>
              <a:solidFill>
                <a:srgbClr val="00EFFF"/>
              </a:solidFill>
              <a:ln w="0">
                <a:solidFill>
                  <a:srgbClr val="00E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5" name="Rectangle 91"/>
              <p:cNvSpPr>
                <a:spLocks noChangeArrowheads="1"/>
              </p:cNvSpPr>
              <p:nvPr/>
            </p:nvSpPr>
            <p:spPr bwMode="auto">
              <a:xfrm>
                <a:off x="2845" y="2872"/>
                <a:ext cx="46" cy="39"/>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6" name="Rectangle 92"/>
              <p:cNvSpPr>
                <a:spLocks noChangeArrowheads="1"/>
              </p:cNvSpPr>
              <p:nvPr/>
            </p:nvSpPr>
            <p:spPr bwMode="auto">
              <a:xfrm>
                <a:off x="2840" y="1318"/>
                <a:ext cx="46" cy="39"/>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7" name="Rectangle 93"/>
              <p:cNvSpPr>
                <a:spLocks noChangeArrowheads="1"/>
              </p:cNvSpPr>
              <p:nvPr/>
            </p:nvSpPr>
            <p:spPr bwMode="auto">
              <a:xfrm>
                <a:off x="2835" y="2008"/>
                <a:ext cx="46"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8" name="Rectangle 94"/>
              <p:cNvSpPr>
                <a:spLocks noChangeArrowheads="1"/>
              </p:cNvSpPr>
              <p:nvPr/>
            </p:nvSpPr>
            <p:spPr bwMode="auto">
              <a:xfrm>
                <a:off x="2835" y="2793"/>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9" name="Rectangle 95"/>
              <p:cNvSpPr>
                <a:spLocks noChangeArrowheads="1"/>
              </p:cNvSpPr>
              <p:nvPr/>
            </p:nvSpPr>
            <p:spPr bwMode="auto">
              <a:xfrm>
                <a:off x="2835" y="3419"/>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0" name="Rectangle 96"/>
              <p:cNvSpPr>
                <a:spLocks noChangeArrowheads="1"/>
              </p:cNvSpPr>
              <p:nvPr/>
            </p:nvSpPr>
            <p:spPr bwMode="auto">
              <a:xfrm>
                <a:off x="2830" y="3325"/>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1" name="Rectangle 97"/>
              <p:cNvSpPr>
                <a:spLocks noChangeArrowheads="1"/>
              </p:cNvSpPr>
              <p:nvPr/>
            </p:nvSpPr>
            <p:spPr bwMode="auto">
              <a:xfrm>
                <a:off x="2815" y="1364"/>
                <a:ext cx="47"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2" name="Rectangle 98"/>
              <p:cNvSpPr>
                <a:spLocks noChangeArrowheads="1"/>
              </p:cNvSpPr>
              <p:nvPr/>
            </p:nvSpPr>
            <p:spPr bwMode="auto">
              <a:xfrm>
                <a:off x="2815" y="2049"/>
                <a:ext cx="47" cy="38"/>
              </a:xfrm>
              <a:prstGeom prst="rect">
                <a:avLst/>
              </a:prstGeom>
              <a:solidFill>
                <a:srgbClr val="00FFFF"/>
              </a:solidFill>
              <a:ln w="0">
                <a:solidFill>
                  <a:srgbClr val="00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3" name="Rectangle 99"/>
              <p:cNvSpPr>
                <a:spLocks noChangeArrowheads="1"/>
              </p:cNvSpPr>
              <p:nvPr/>
            </p:nvSpPr>
            <p:spPr bwMode="auto">
              <a:xfrm>
                <a:off x="2787" y="1416"/>
                <a:ext cx="47" cy="39"/>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4" name="Rectangle 100"/>
              <p:cNvSpPr>
                <a:spLocks noChangeArrowheads="1"/>
              </p:cNvSpPr>
              <p:nvPr/>
            </p:nvSpPr>
            <p:spPr bwMode="auto">
              <a:xfrm>
                <a:off x="2779" y="2850"/>
                <a:ext cx="46" cy="38"/>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5" name="Rectangle 101"/>
              <p:cNvSpPr>
                <a:spLocks noChangeArrowheads="1"/>
              </p:cNvSpPr>
              <p:nvPr/>
            </p:nvSpPr>
            <p:spPr bwMode="auto">
              <a:xfrm>
                <a:off x="2779" y="3402"/>
                <a:ext cx="46" cy="38"/>
              </a:xfrm>
              <a:prstGeom prst="rect">
                <a:avLst/>
              </a:prstGeom>
              <a:solidFill>
                <a:srgbClr val="BFFF40"/>
              </a:solidFill>
              <a:ln w="0">
                <a:solidFill>
                  <a:srgbClr val="BFFF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6" name="Rectangle 102"/>
              <p:cNvSpPr>
                <a:spLocks noChangeArrowheads="1"/>
              </p:cNvSpPr>
              <p:nvPr/>
            </p:nvSpPr>
            <p:spPr bwMode="auto">
              <a:xfrm>
                <a:off x="2769" y="1991"/>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 name="Rectangle 103"/>
              <p:cNvSpPr>
                <a:spLocks noChangeArrowheads="1"/>
              </p:cNvSpPr>
              <p:nvPr/>
            </p:nvSpPr>
            <p:spPr bwMode="auto">
              <a:xfrm>
                <a:off x="2756" y="2809"/>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 name="Rectangle 104"/>
              <p:cNvSpPr>
                <a:spLocks noChangeArrowheads="1"/>
              </p:cNvSpPr>
              <p:nvPr/>
            </p:nvSpPr>
            <p:spPr bwMode="auto">
              <a:xfrm>
                <a:off x="2764" y="2839"/>
                <a:ext cx="47"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9" name="Rectangle 105"/>
              <p:cNvSpPr>
                <a:spLocks noChangeArrowheads="1"/>
              </p:cNvSpPr>
              <p:nvPr/>
            </p:nvSpPr>
            <p:spPr bwMode="auto">
              <a:xfrm>
                <a:off x="2764" y="3482"/>
                <a:ext cx="47" cy="39"/>
              </a:xfrm>
              <a:prstGeom prst="rect">
                <a:avLst/>
              </a:prstGeom>
              <a:solidFill>
                <a:srgbClr val="80FF80"/>
              </a:solidFill>
              <a:ln w="0">
                <a:solidFill>
                  <a:srgbClr val="80FF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0" name="Rectangle 106"/>
              <p:cNvSpPr>
                <a:spLocks noChangeArrowheads="1"/>
              </p:cNvSpPr>
              <p:nvPr/>
            </p:nvSpPr>
            <p:spPr bwMode="auto">
              <a:xfrm>
                <a:off x="2746" y="1521"/>
                <a:ext cx="46" cy="38"/>
              </a:xfrm>
              <a:prstGeom prst="rect">
                <a:avLst/>
              </a:prstGeom>
              <a:solidFill>
                <a:srgbClr val="BFFF40"/>
              </a:solidFill>
              <a:ln w="0">
                <a:solidFill>
                  <a:srgbClr val="BFFF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1" name="Rectangle 107"/>
              <p:cNvSpPr>
                <a:spLocks noChangeArrowheads="1"/>
              </p:cNvSpPr>
              <p:nvPr/>
            </p:nvSpPr>
            <p:spPr bwMode="auto">
              <a:xfrm>
                <a:off x="2736" y="3453"/>
                <a:ext cx="47" cy="38"/>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2" name="Rectangle 108"/>
              <p:cNvSpPr>
                <a:spLocks noChangeArrowheads="1"/>
              </p:cNvSpPr>
              <p:nvPr/>
            </p:nvSpPr>
            <p:spPr bwMode="auto">
              <a:xfrm>
                <a:off x="2727" y="2826"/>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3" name="Rectangle 109"/>
              <p:cNvSpPr>
                <a:spLocks noChangeArrowheads="1"/>
              </p:cNvSpPr>
              <p:nvPr/>
            </p:nvSpPr>
            <p:spPr bwMode="auto">
              <a:xfrm>
                <a:off x="2717" y="1568"/>
                <a:ext cx="46"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 name="Rectangle 110"/>
              <p:cNvSpPr>
                <a:spLocks noChangeArrowheads="1"/>
              </p:cNvSpPr>
              <p:nvPr/>
            </p:nvSpPr>
            <p:spPr bwMode="auto">
              <a:xfrm>
                <a:off x="2712" y="3465"/>
                <a:ext cx="46" cy="39"/>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5" name="Rectangle 111"/>
              <p:cNvSpPr>
                <a:spLocks noChangeArrowheads="1"/>
              </p:cNvSpPr>
              <p:nvPr/>
            </p:nvSpPr>
            <p:spPr bwMode="auto">
              <a:xfrm>
                <a:off x="2703" y="2008"/>
                <a:ext cx="47"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6" name="Rectangle 112"/>
              <p:cNvSpPr>
                <a:spLocks noChangeArrowheads="1"/>
              </p:cNvSpPr>
              <p:nvPr/>
            </p:nvSpPr>
            <p:spPr bwMode="auto">
              <a:xfrm>
                <a:off x="2703" y="3482"/>
                <a:ext cx="47" cy="39"/>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7" name="Rectangle 113"/>
              <p:cNvSpPr>
                <a:spLocks noChangeArrowheads="1"/>
              </p:cNvSpPr>
              <p:nvPr/>
            </p:nvSpPr>
            <p:spPr bwMode="auto">
              <a:xfrm>
                <a:off x="2689" y="2786"/>
                <a:ext cx="46" cy="38"/>
              </a:xfrm>
              <a:prstGeom prst="rect">
                <a:avLst/>
              </a:prstGeom>
              <a:solidFill>
                <a:srgbClr val="80FF80"/>
              </a:solidFill>
              <a:ln w="0">
                <a:solidFill>
                  <a:srgbClr val="80FF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8" name="Rectangle 114"/>
              <p:cNvSpPr>
                <a:spLocks noChangeArrowheads="1"/>
              </p:cNvSpPr>
              <p:nvPr/>
            </p:nvSpPr>
            <p:spPr bwMode="auto">
              <a:xfrm>
                <a:off x="2680" y="3482"/>
                <a:ext cx="47" cy="39"/>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9" name="Rectangle 115"/>
              <p:cNvSpPr>
                <a:spLocks noChangeArrowheads="1"/>
              </p:cNvSpPr>
              <p:nvPr/>
            </p:nvSpPr>
            <p:spPr bwMode="auto">
              <a:xfrm>
                <a:off x="2671" y="1665"/>
                <a:ext cx="46" cy="39"/>
              </a:xfrm>
              <a:prstGeom prst="rect">
                <a:avLst/>
              </a:prstGeom>
              <a:solidFill>
                <a:srgbClr val="80FF80"/>
              </a:solidFill>
              <a:ln w="0">
                <a:solidFill>
                  <a:srgbClr val="80FF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0" name="Rectangle 116"/>
              <p:cNvSpPr>
                <a:spLocks noChangeArrowheads="1"/>
              </p:cNvSpPr>
              <p:nvPr/>
            </p:nvSpPr>
            <p:spPr bwMode="auto">
              <a:xfrm>
                <a:off x="2648" y="1950"/>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1" name="Rectangle 117"/>
              <p:cNvSpPr>
                <a:spLocks noChangeArrowheads="1"/>
              </p:cNvSpPr>
              <p:nvPr/>
            </p:nvSpPr>
            <p:spPr bwMode="auto">
              <a:xfrm>
                <a:off x="2648" y="2786"/>
                <a:ext cx="46" cy="38"/>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2" name="Rectangle 118"/>
              <p:cNvSpPr>
                <a:spLocks noChangeArrowheads="1"/>
              </p:cNvSpPr>
              <p:nvPr/>
            </p:nvSpPr>
            <p:spPr bwMode="auto">
              <a:xfrm>
                <a:off x="2634" y="2728"/>
                <a:ext cx="46" cy="38"/>
              </a:xfrm>
              <a:prstGeom prst="rect">
                <a:avLst/>
              </a:prstGeom>
              <a:solidFill>
                <a:srgbClr val="FF9F00"/>
              </a:solidFill>
              <a:ln w="0">
                <a:solidFill>
                  <a:srgbClr val="FF9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3" name="Rectangle 119"/>
              <p:cNvSpPr>
                <a:spLocks noChangeArrowheads="1"/>
              </p:cNvSpPr>
              <p:nvPr/>
            </p:nvSpPr>
            <p:spPr bwMode="auto">
              <a:xfrm>
                <a:off x="2638" y="3453"/>
                <a:ext cx="46" cy="38"/>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4" name="Rectangle 120"/>
              <p:cNvSpPr>
                <a:spLocks noChangeArrowheads="1"/>
              </p:cNvSpPr>
              <p:nvPr/>
            </p:nvSpPr>
            <p:spPr bwMode="auto">
              <a:xfrm>
                <a:off x="2601" y="1793"/>
                <a:ext cx="47" cy="39"/>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5" name="Rectangle 121"/>
              <p:cNvSpPr>
                <a:spLocks noChangeArrowheads="1"/>
              </p:cNvSpPr>
              <p:nvPr/>
            </p:nvSpPr>
            <p:spPr bwMode="auto">
              <a:xfrm>
                <a:off x="2611" y="1974"/>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6" name="Rectangle 122"/>
              <p:cNvSpPr>
                <a:spLocks noChangeArrowheads="1"/>
              </p:cNvSpPr>
              <p:nvPr/>
            </p:nvSpPr>
            <p:spPr bwMode="auto">
              <a:xfrm>
                <a:off x="2611" y="3430"/>
                <a:ext cx="46" cy="38"/>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7" name="Rectangle 123"/>
              <p:cNvSpPr>
                <a:spLocks noChangeArrowheads="1"/>
              </p:cNvSpPr>
              <p:nvPr/>
            </p:nvSpPr>
            <p:spPr bwMode="auto">
              <a:xfrm>
                <a:off x="2592" y="2786"/>
                <a:ext cx="46"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8" name="Rectangle 124"/>
              <p:cNvSpPr>
                <a:spLocks noChangeArrowheads="1"/>
              </p:cNvSpPr>
              <p:nvPr/>
            </p:nvSpPr>
            <p:spPr bwMode="auto">
              <a:xfrm>
                <a:off x="2587" y="1909"/>
                <a:ext cx="46" cy="39"/>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9" name="Rectangle 125"/>
              <p:cNvSpPr>
                <a:spLocks noChangeArrowheads="1"/>
              </p:cNvSpPr>
              <p:nvPr/>
            </p:nvSpPr>
            <p:spPr bwMode="auto">
              <a:xfrm>
                <a:off x="2573" y="1857"/>
                <a:ext cx="47" cy="38"/>
              </a:xfrm>
              <a:prstGeom prst="rect">
                <a:avLst/>
              </a:prstGeom>
              <a:solidFill>
                <a:srgbClr val="FF9F00"/>
              </a:solidFill>
              <a:ln w="0">
                <a:solidFill>
                  <a:srgbClr val="FF9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0" name="Rectangle 126"/>
              <p:cNvSpPr>
                <a:spLocks noChangeArrowheads="1"/>
              </p:cNvSpPr>
              <p:nvPr/>
            </p:nvSpPr>
            <p:spPr bwMode="auto">
              <a:xfrm>
                <a:off x="2567" y="1886"/>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1" name="Rectangle 127"/>
              <p:cNvSpPr>
                <a:spLocks noChangeArrowheads="1"/>
              </p:cNvSpPr>
              <p:nvPr/>
            </p:nvSpPr>
            <p:spPr bwMode="auto">
              <a:xfrm>
                <a:off x="2578" y="1974"/>
                <a:ext cx="46" cy="38"/>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2" name="Rectangle 128"/>
              <p:cNvSpPr>
                <a:spLocks noChangeArrowheads="1"/>
              </p:cNvSpPr>
              <p:nvPr/>
            </p:nvSpPr>
            <p:spPr bwMode="auto">
              <a:xfrm>
                <a:off x="2573" y="3396"/>
                <a:ext cx="47"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3" name="Rectangle 129"/>
              <p:cNvSpPr>
                <a:spLocks noChangeArrowheads="1"/>
              </p:cNvSpPr>
              <p:nvPr/>
            </p:nvSpPr>
            <p:spPr bwMode="auto">
              <a:xfrm>
                <a:off x="2559" y="1933"/>
                <a:ext cx="46" cy="38"/>
              </a:xfrm>
              <a:prstGeom prst="rect">
                <a:avLst/>
              </a:prstGeom>
              <a:solidFill>
                <a:srgbClr val="FFCF00"/>
              </a:solidFill>
              <a:ln w="0">
                <a:solidFill>
                  <a:srgbClr val="FFC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4" name="Rectangle 130"/>
              <p:cNvSpPr>
                <a:spLocks noChangeArrowheads="1"/>
              </p:cNvSpPr>
              <p:nvPr/>
            </p:nvSpPr>
            <p:spPr bwMode="auto">
              <a:xfrm>
                <a:off x="2559" y="1945"/>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5" name="Rectangle 131"/>
              <p:cNvSpPr>
                <a:spLocks noChangeArrowheads="1"/>
              </p:cNvSpPr>
              <p:nvPr/>
            </p:nvSpPr>
            <p:spPr bwMode="auto">
              <a:xfrm>
                <a:off x="2559" y="2037"/>
                <a:ext cx="46" cy="39"/>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6" name="Rectangle 132"/>
              <p:cNvSpPr>
                <a:spLocks noChangeArrowheads="1"/>
              </p:cNvSpPr>
              <p:nvPr/>
            </p:nvSpPr>
            <p:spPr bwMode="auto">
              <a:xfrm>
                <a:off x="2559" y="2733"/>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7" name="Rectangle 133"/>
              <p:cNvSpPr>
                <a:spLocks noChangeArrowheads="1"/>
              </p:cNvSpPr>
              <p:nvPr/>
            </p:nvSpPr>
            <p:spPr bwMode="auto">
              <a:xfrm>
                <a:off x="2554" y="1962"/>
                <a:ext cx="46" cy="38"/>
              </a:xfrm>
              <a:prstGeom prst="rect">
                <a:avLst/>
              </a:prstGeom>
              <a:solidFill>
                <a:srgbClr val="EF0000"/>
              </a:solidFill>
              <a:ln w="0">
                <a:solidFill>
                  <a:srgbClr val="E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8" name="Rectangle 134"/>
              <p:cNvSpPr>
                <a:spLocks noChangeArrowheads="1"/>
              </p:cNvSpPr>
              <p:nvPr/>
            </p:nvSpPr>
            <p:spPr bwMode="auto">
              <a:xfrm>
                <a:off x="2554" y="1979"/>
                <a:ext cx="46" cy="38"/>
              </a:xfrm>
              <a:prstGeom prst="rect">
                <a:avLst/>
              </a:prstGeom>
              <a:solidFill>
                <a:srgbClr val="FF3000"/>
              </a:solidFill>
              <a:ln w="0">
                <a:solidFill>
                  <a:srgbClr val="FF3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9" name="Rectangle 135"/>
              <p:cNvSpPr>
                <a:spLocks noChangeArrowheads="1"/>
              </p:cNvSpPr>
              <p:nvPr/>
            </p:nvSpPr>
            <p:spPr bwMode="auto">
              <a:xfrm>
                <a:off x="2539" y="1916"/>
                <a:ext cx="46" cy="39"/>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0" name="Rectangle 136"/>
              <p:cNvSpPr>
                <a:spLocks noChangeArrowheads="1"/>
              </p:cNvSpPr>
              <p:nvPr/>
            </p:nvSpPr>
            <p:spPr bwMode="auto">
              <a:xfrm>
                <a:off x="2544" y="1985"/>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1" name="Rectangle 137"/>
              <p:cNvSpPr>
                <a:spLocks noChangeArrowheads="1"/>
              </p:cNvSpPr>
              <p:nvPr/>
            </p:nvSpPr>
            <p:spPr bwMode="auto">
              <a:xfrm>
                <a:off x="2534" y="2089"/>
                <a:ext cx="47" cy="38"/>
              </a:xfrm>
              <a:prstGeom prst="rect">
                <a:avLst/>
              </a:prstGeom>
              <a:solidFill>
                <a:srgbClr val="EFFF10"/>
              </a:solidFill>
              <a:ln w="0">
                <a:solidFill>
                  <a:srgbClr val="EFFF1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2" name="Rectangle 138"/>
              <p:cNvSpPr>
                <a:spLocks noChangeArrowheads="1"/>
              </p:cNvSpPr>
              <p:nvPr/>
            </p:nvSpPr>
            <p:spPr bwMode="auto">
              <a:xfrm>
                <a:off x="2526" y="1991"/>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3" name="Rectangle 139"/>
              <p:cNvSpPr>
                <a:spLocks noChangeArrowheads="1"/>
              </p:cNvSpPr>
              <p:nvPr/>
            </p:nvSpPr>
            <p:spPr bwMode="auto">
              <a:xfrm>
                <a:off x="2531" y="2768"/>
                <a:ext cx="46" cy="39"/>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4" name="Rectangle 140"/>
              <p:cNvSpPr>
                <a:spLocks noChangeArrowheads="1"/>
              </p:cNvSpPr>
              <p:nvPr/>
            </p:nvSpPr>
            <p:spPr bwMode="auto">
              <a:xfrm>
                <a:off x="2511" y="2043"/>
                <a:ext cx="47" cy="39"/>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5" name="Rectangle 141"/>
              <p:cNvSpPr>
                <a:spLocks noChangeArrowheads="1"/>
              </p:cNvSpPr>
              <p:nvPr/>
            </p:nvSpPr>
            <p:spPr bwMode="auto">
              <a:xfrm>
                <a:off x="2511" y="2135"/>
                <a:ext cx="47" cy="39"/>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6" name="Rectangle 142"/>
              <p:cNvSpPr>
                <a:spLocks noChangeArrowheads="1"/>
              </p:cNvSpPr>
              <p:nvPr/>
            </p:nvSpPr>
            <p:spPr bwMode="auto">
              <a:xfrm>
                <a:off x="2508" y="2728"/>
                <a:ext cx="46" cy="38"/>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7" name="Rectangle 143"/>
              <p:cNvSpPr>
                <a:spLocks noChangeArrowheads="1"/>
              </p:cNvSpPr>
              <p:nvPr/>
            </p:nvSpPr>
            <p:spPr bwMode="auto">
              <a:xfrm>
                <a:off x="2498" y="1892"/>
                <a:ext cx="46" cy="39"/>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8" name="Rectangle 144"/>
              <p:cNvSpPr>
                <a:spLocks noChangeArrowheads="1"/>
              </p:cNvSpPr>
              <p:nvPr/>
            </p:nvSpPr>
            <p:spPr bwMode="auto">
              <a:xfrm>
                <a:off x="2498" y="1916"/>
                <a:ext cx="46" cy="39"/>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9" name="Rectangle 145"/>
              <p:cNvSpPr>
                <a:spLocks noChangeArrowheads="1"/>
              </p:cNvSpPr>
              <p:nvPr/>
            </p:nvSpPr>
            <p:spPr bwMode="auto">
              <a:xfrm>
                <a:off x="2498" y="2084"/>
                <a:ext cx="46" cy="38"/>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0" name="Rectangle 146"/>
              <p:cNvSpPr>
                <a:spLocks noChangeArrowheads="1"/>
              </p:cNvSpPr>
              <p:nvPr/>
            </p:nvSpPr>
            <p:spPr bwMode="auto">
              <a:xfrm>
                <a:off x="2488" y="2049"/>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1" name="Rectangle 147"/>
              <p:cNvSpPr>
                <a:spLocks noChangeArrowheads="1"/>
              </p:cNvSpPr>
              <p:nvPr/>
            </p:nvSpPr>
            <p:spPr bwMode="auto">
              <a:xfrm>
                <a:off x="2488" y="2183"/>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2" name="Rectangle 148"/>
              <p:cNvSpPr>
                <a:spLocks noChangeArrowheads="1"/>
              </p:cNvSpPr>
              <p:nvPr/>
            </p:nvSpPr>
            <p:spPr bwMode="auto">
              <a:xfrm>
                <a:off x="2470" y="2096"/>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3" name="Rectangle 149"/>
              <p:cNvSpPr>
                <a:spLocks noChangeArrowheads="1"/>
              </p:cNvSpPr>
              <p:nvPr/>
            </p:nvSpPr>
            <p:spPr bwMode="auto">
              <a:xfrm>
                <a:off x="2475" y="2130"/>
                <a:ext cx="46" cy="38"/>
              </a:xfrm>
              <a:prstGeom prst="rect">
                <a:avLst/>
              </a:prstGeom>
              <a:solidFill>
                <a:srgbClr val="FF8000"/>
              </a:solidFill>
              <a:ln w="0">
                <a:solidFill>
                  <a:srgbClr val="FF8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4" name="Rectangle 150"/>
              <p:cNvSpPr>
                <a:spLocks noChangeArrowheads="1"/>
              </p:cNvSpPr>
              <p:nvPr/>
            </p:nvSpPr>
            <p:spPr bwMode="auto">
              <a:xfrm>
                <a:off x="2475" y="2751"/>
                <a:ext cx="46" cy="39"/>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5" name="Rectangle 151"/>
              <p:cNvSpPr>
                <a:spLocks noChangeArrowheads="1"/>
              </p:cNvSpPr>
              <p:nvPr/>
            </p:nvSpPr>
            <p:spPr bwMode="auto">
              <a:xfrm>
                <a:off x="2475" y="3377"/>
                <a:ext cx="46" cy="39"/>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6" name="Rectangle 152"/>
              <p:cNvSpPr>
                <a:spLocks noChangeArrowheads="1"/>
              </p:cNvSpPr>
              <p:nvPr/>
            </p:nvSpPr>
            <p:spPr bwMode="auto">
              <a:xfrm>
                <a:off x="2455" y="1875"/>
                <a:ext cx="47"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7" name="Rectangle 153"/>
              <p:cNvSpPr>
                <a:spLocks noChangeArrowheads="1"/>
              </p:cNvSpPr>
              <p:nvPr/>
            </p:nvSpPr>
            <p:spPr bwMode="auto">
              <a:xfrm>
                <a:off x="2455" y="2124"/>
                <a:ext cx="47" cy="38"/>
              </a:xfrm>
              <a:prstGeom prst="rect">
                <a:avLst/>
              </a:prstGeom>
              <a:solidFill>
                <a:srgbClr val="FF2000"/>
              </a:solidFill>
              <a:ln w="0">
                <a:solidFill>
                  <a:srgbClr val="FF2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8" name="Rectangle 154"/>
              <p:cNvSpPr>
                <a:spLocks noChangeArrowheads="1"/>
              </p:cNvSpPr>
              <p:nvPr/>
            </p:nvSpPr>
            <p:spPr bwMode="auto">
              <a:xfrm>
                <a:off x="2446" y="2281"/>
                <a:ext cx="46" cy="39"/>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9" name="Rectangle 155"/>
              <p:cNvSpPr>
                <a:spLocks noChangeArrowheads="1"/>
              </p:cNvSpPr>
              <p:nvPr/>
            </p:nvSpPr>
            <p:spPr bwMode="auto">
              <a:xfrm>
                <a:off x="2441" y="2165"/>
                <a:ext cx="46" cy="39"/>
              </a:xfrm>
              <a:prstGeom prst="rect">
                <a:avLst/>
              </a:prstGeom>
              <a:solidFill>
                <a:srgbClr val="FF1000"/>
              </a:solidFill>
              <a:ln w="0">
                <a:solidFill>
                  <a:srgbClr val="FF1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0" name="Rectangle 156"/>
              <p:cNvSpPr>
                <a:spLocks noChangeArrowheads="1"/>
              </p:cNvSpPr>
              <p:nvPr/>
            </p:nvSpPr>
            <p:spPr bwMode="auto">
              <a:xfrm>
                <a:off x="2441" y="2664"/>
                <a:ext cx="46" cy="38"/>
              </a:xfrm>
              <a:prstGeom prst="rect">
                <a:avLst/>
              </a:prstGeom>
              <a:solidFill>
                <a:srgbClr val="BF0000"/>
              </a:solidFill>
              <a:ln w="0">
                <a:solidFill>
                  <a:srgbClr val="B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1" name="Rectangle 157"/>
              <p:cNvSpPr>
                <a:spLocks noChangeArrowheads="1"/>
              </p:cNvSpPr>
              <p:nvPr/>
            </p:nvSpPr>
            <p:spPr bwMode="auto">
              <a:xfrm>
                <a:off x="2433" y="2334"/>
                <a:ext cx="47"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2" name="Rectangle 158"/>
              <p:cNvSpPr>
                <a:spLocks noChangeArrowheads="1"/>
              </p:cNvSpPr>
              <p:nvPr/>
            </p:nvSpPr>
            <p:spPr bwMode="auto">
              <a:xfrm>
                <a:off x="2433" y="2687"/>
                <a:ext cx="47"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3" name="Rectangle 159"/>
              <p:cNvSpPr>
                <a:spLocks noChangeArrowheads="1"/>
              </p:cNvSpPr>
              <p:nvPr/>
            </p:nvSpPr>
            <p:spPr bwMode="auto">
              <a:xfrm>
                <a:off x="2414" y="1863"/>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4" name="Rectangle 160"/>
              <p:cNvSpPr>
                <a:spLocks noChangeArrowheads="1"/>
              </p:cNvSpPr>
              <p:nvPr/>
            </p:nvSpPr>
            <p:spPr bwMode="auto">
              <a:xfrm>
                <a:off x="2424" y="2235"/>
                <a:ext cx="46" cy="38"/>
              </a:xfrm>
              <a:prstGeom prst="rect">
                <a:avLst/>
              </a:prstGeom>
              <a:solidFill>
                <a:srgbClr val="FFCF00"/>
              </a:solidFill>
              <a:ln w="0">
                <a:solidFill>
                  <a:srgbClr val="FFC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5" name="Rectangle 161"/>
              <p:cNvSpPr>
                <a:spLocks noChangeArrowheads="1"/>
              </p:cNvSpPr>
              <p:nvPr/>
            </p:nvSpPr>
            <p:spPr bwMode="auto">
              <a:xfrm>
                <a:off x="2414" y="2728"/>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6" name="Rectangle 162"/>
              <p:cNvSpPr>
                <a:spLocks noChangeArrowheads="1"/>
              </p:cNvSpPr>
              <p:nvPr/>
            </p:nvSpPr>
            <p:spPr bwMode="auto">
              <a:xfrm>
                <a:off x="2414" y="3338"/>
                <a:ext cx="46"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7" name="Rectangle 163"/>
              <p:cNvSpPr>
                <a:spLocks noChangeArrowheads="1"/>
              </p:cNvSpPr>
              <p:nvPr/>
            </p:nvSpPr>
            <p:spPr bwMode="auto">
              <a:xfrm>
                <a:off x="2414" y="3360"/>
                <a:ext cx="46" cy="39"/>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8" name="Rectangle 164"/>
              <p:cNvSpPr>
                <a:spLocks noChangeArrowheads="1"/>
              </p:cNvSpPr>
              <p:nvPr/>
            </p:nvSpPr>
            <p:spPr bwMode="auto">
              <a:xfrm>
                <a:off x="2404" y="2246"/>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9" name="Rectangle 165"/>
              <p:cNvSpPr>
                <a:spLocks noChangeArrowheads="1"/>
              </p:cNvSpPr>
              <p:nvPr/>
            </p:nvSpPr>
            <p:spPr bwMode="auto">
              <a:xfrm>
                <a:off x="2395" y="2293"/>
                <a:ext cx="46"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0" name="Rectangle 166"/>
              <p:cNvSpPr>
                <a:spLocks noChangeArrowheads="1"/>
              </p:cNvSpPr>
              <p:nvPr/>
            </p:nvSpPr>
            <p:spPr bwMode="auto">
              <a:xfrm>
                <a:off x="2399" y="2380"/>
                <a:ext cx="47" cy="38"/>
              </a:xfrm>
              <a:prstGeom prst="rect">
                <a:avLst/>
              </a:prstGeom>
              <a:solidFill>
                <a:srgbClr val="FF8F00"/>
              </a:solidFill>
              <a:ln w="0">
                <a:solidFill>
                  <a:srgbClr val="FF8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1" name="Rectangle 167"/>
              <p:cNvSpPr>
                <a:spLocks noChangeArrowheads="1"/>
              </p:cNvSpPr>
              <p:nvPr/>
            </p:nvSpPr>
            <p:spPr bwMode="auto">
              <a:xfrm>
                <a:off x="2381" y="1846"/>
                <a:ext cx="46" cy="38"/>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2" name="Rectangle 168"/>
              <p:cNvSpPr>
                <a:spLocks noChangeArrowheads="1"/>
              </p:cNvSpPr>
              <p:nvPr/>
            </p:nvSpPr>
            <p:spPr bwMode="auto">
              <a:xfrm>
                <a:off x="2381" y="2334"/>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3" name="Rectangle 169"/>
              <p:cNvSpPr>
                <a:spLocks noChangeArrowheads="1"/>
              </p:cNvSpPr>
              <p:nvPr/>
            </p:nvSpPr>
            <p:spPr bwMode="auto">
              <a:xfrm>
                <a:off x="2390" y="2670"/>
                <a:ext cx="46"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4" name="Rectangle 170"/>
              <p:cNvSpPr>
                <a:spLocks noChangeArrowheads="1"/>
              </p:cNvSpPr>
              <p:nvPr/>
            </p:nvSpPr>
            <p:spPr bwMode="auto">
              <a:xfrm>
                <a:off x="2371" y="2339"/>
                <a:ext cx="47" cy="38"/>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5" name="Rectangle 171"/>
              <p:cNvSpPr>
                <a:spLocks noChangeArrowheads="1"/>
              </p:cNvSpPr>
              <p:nvPr/>
            </p:nvSpPr>
            <p:spPr bwMode="auto">
              <a:xfrm>
                <a:off x="2376" y="2433"/>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6" name="Rectangle 172"/>
              <p:cNvSpPr>
                <a:spLocks noChangeArrowheads="1"/>
              </p:cNvSpPr>
              <p:nvPr/>
            </p:nvSpPr>
            <p:spPr bwMode="auto">
              <a:xfrm>
                <a:off x="2358" y="2380"/>
                <a:ext cx="46" cy="38"/>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7" name="Rectangle 173"/>
              <p:cNvSpPr>
                <a:spLocks noChangeArrowheads="1"/>
              </p:cNvSpPr>
              <p:nvPr/>
            </p:nvSpPr>
            <p:spPr bwMode="auto">
              <a:xfrm>
                <a:off x="2362" y="2682"/>
                <a:ext cx="46" cy="38"/>
              </a:xfrm>
              <a:prstGeom prst="rect">
                <a:avLst/>
              </a:prstGeom>
              <a:solidFill>
                <a:srgbClr val="800000"/>
              </a:solidFill>
              <a:ln w="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8" name="Rectangle 174"/>
              <p:cNvSpPr>
                <a:spLocks noChangeArrowheads="1"/>
              </p:cNvSpPr>
              <p:nvPr/>
            </p:nvSpPr>
            <p:spPr bwMode="auto">
              <a:xfrm>
                <a:off x="2362" y="2705"/>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9" name="Rectangle 175"/>
              <p:cNvSpPr>
                <a:spLocks noChangeArrowheads="1"/>
              </p:cNvSpPr>
              <p:nvPr/>
            </p:nvSpPr>
            <p:spPr bwMode="auto">
              <a:xfrm>
                <a:off x="2353" y="2479"/>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0" name="Rectangle 176"/>
              <p:cNvSpPr>
                <a:spLocks noChangeArrowheads="1"/>
              </p:cNvSpPr>
              <p:nvPr/>
            </p:nvSpPr>
            <p:spPr bwMode="auto">
              <a:xfrm>
                <a:off x="2339" y="2651"/>
                <a:ext cx="46" cy="39"/>
              </a:xfrm>
              <a:prstGeom prst="rect">
                <a:avLst/>
              </a:prstGeom>
              <a:solidFill>
                <a:srgbClr val="EF0000"/>
              </a:solidFill>
              <a:ln w="0">
                <a:solidFill>
                  <a:srgbClr val="E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1" name="Rectangle 177"/>
              <p:cNvSpPr>
                <a:spLocks noChangeArrowheads="1"/>
              </p:cNvSpPr>
              <p:nvPr/>
            </p:nvSpPr>
            <p:spPr bwMode="auto">
              <a:xfrm>
                <a:off x="2330" y="2433"/>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2" name="Rectangle 178"/>
              <p:cNvSpPr>
                <a:spLocks noChangeArrowheads="1"/>
              </p:cNvSpPr>
              <p:nvPr/>
            </p:nvSpPr>
            <p:spPr bwMode="auto">
              <a:xfrm>
                <a:off x="2315" y="2473"/>
                <a:ext cx="47" cy="38"/>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3" name="Rectangle 179"/>
              <p:cNvSpPr>
                <a:spLocks noChangeArrowheads="1"/>
              </p:cNvSpPr>
              <p:nvPr/>
            </p:nvSpPr>
            <p:spPr bwMode="auto">
              <a:xfrm>
                <a:off x="2315" y="2612"/>
                <a:ext cx="47"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4" name="Rectangle 180"/>
              <p:cNvSpPr>
                <a:spLocks noChangeArrowheads="1"/>
              </p:cNvSpPr>
              <p:nvPr/>
            </p:nvSpPr>
            <p:spPr bwMode="auto">
              <a:xfrm>
                <a:off x="2315" y="2693"/>
                <a:ext cx="47"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5" name="Rectangle 181"/>
              <p:cNvSpPr>
                <a:spLocks noChangeArrowheads="1"/>
              </p:cNvSpPr>
              <p:nvPr/>
            </p:nvSpPr>
            <p:spPr bwMode="auto">
              <a:xfrm>
                <a:off x="2311" y="2548"/>
                <a:ext cx="46" cy="38"/>
              </a:xfrm>
              <a:prstGeom prst="rect">
                <a:avLst/>
              </a:prstGeom>
              <a:solidFill>
                <a:srgbClr val="FF1000"/>
              </a:solidFill>
              <a:ln w="0">
                <a:solidFill>
                  <a:srgbClr val="FF1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6" name="Rectangle 182"/>
              <p:cNvSpPr>
                <a:spLocks noChangeArrowheads="1"/>
              </p:cNvSpPr>
              <p:nvPr/>
            </p:nvSpPr>
            <p:spPr bwMode="auto">
              <a:xfrm>
                <a:off x="2311" y="3291"/>
                <a:ext cx="46" cy="38"/>
              </a:xfrm>
              <a:prstGeom prst="rect">
                <a:avLst/>
              </a:prstGeom>
              <a:solidFill>
                <a:srgbClr val="0070FF"/>
              </a:solidFill>
              <a:ln w="0">
                <a:solidFill>
                  <a:srgbClr val="007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7" name="Rectangle 183"/>
              <p:cNvSpPr>
                <a:spLocks noChangeArrowheads="1"/>
              </p:cNvSpPr>
              <p:nvPr/>
            </p:nvSpPr>
            <p:spPr bwMode="auto">
              <a:xfrm>
                <a:off x="2301" y="1823"/>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8" name="Rectangle 184"/>
              <p:cNvSpPr>
                <a:spLocks noChangeArrowheads="1"/>
              </p:cNvSpPr>
              <p:nvPr/>
            </p:nvSpPr>
            <p:spPr bwMode="auto">
              <a:xfrm>
                <a:off x="2296" y="2512"/>
                <a:ext cx="46" cy="39"/>
              </a:xfrm>
              <a:prstGeom prst="rect">
                <a:avLst/>
              </a:prstGeom>
              <a:solidFill>
                <a:srgbClr val="FF2000"/>
              </a:solidFill>
              <a:ln w="0">
                <a:solidFill>
                  <a:srgbClr val="FF2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9" name="Rectangle 185"/>
              <p:cNvSpPr>
                <a:spLocks noChangeArrowheads="1"/>
              </p:cNvSpPr>
              <p:nvPr/>
            </p:nvSpPr>
            <p:spPr bwMode="auto">
              <a:xfrm>
                <a:off x="2291" y="2519"/>
                <a:ext cx="46" cy="39"/>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0" name="Rectangle 186"/>
              <p:cNvSpPr>
                <a:spLocks noChangeArrowheads="1"/>
              </p:cNvSpPr>
              <p:nvPr/>
            </p:nvSpPr>
            <p:spPr bwMode="auto">
              <a:xfrm>
                <a:off x="2301" y="2646"/>
                <a:ext cx="46" cy="39"/>
              </a:xfrm>
              <a:prstGeom prst="rect">
                <a:avLst/>
              </a:prstGeom>
              <a:solidFill>
                <a:srgbClr val="FF9F00"/>
              </a:solidFill>
              <a:ln w="0">
                <a:solidFill>
                  <a:srgbClr val="FF9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1" name="Rectangle 187"/>
              <p:cNvSpPr>
                <a:spLocks noChangeArrowheads="1"/>
              </p:cNvSpPr>
              <p:nvPr/>
            </p:nvSpPr>
            <p:spPr bwMode="auto">
              <a:xfrm>
                <a:off x="2281" y="2555"/>
                <a:ext cx="47"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2" name="Rectangle 188"/>
              <p:cNvSpPr>
                <a:spLocks noChangeArrowheads="1"/>
              </p:cNvSpPr>
              <p:nvPr/>
            </p:nvSpPr>
            <p:spPr bwMode="auto">
              <a:xfrm>
                <a:off x="2273" y="2577"/>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3" name="Rectangle 189"/>
              <p:cNvSpPr>
                <a:spLocks noChangeArrowheads="1"/>
              </p:cNvSpPr>
              <p:nvPr/>
            </p:nvSpPr>
            <p:spPr bwMode="auto">
              <a:xfrm>
                <a:off x="2278" y="2629"/>
                <a:ext cx="46" cy="39"/>
              </a:xfrm>
              <a:prstGeom prst="rect">
                <a:avLst/>
              </a:prstGeom>
              <a:solidFill>
                <a:srgbClr val="FF0000"/>
              </a:solidFill>
              <a:ln w="0">
                <a:solidFill>
                  <a:srgbClr val="F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4" name="Rectangle 190"/>
              <p:cNvSpPr>
                <a:spLocks noChangeArrowheads="1"/>
              </p:cNvSpPr>
              <p:nvPr/>
            </p:nvSpPr>
            <p:spPr bwMode="auto">
              <a:xfrm>
                <a:off x="2263" y="2577"/>
                <a:ext cx="46" cy="38"/>
              </a:xfrm>
              <a:prstGeom prst="rect">
                <a:avLst/>
              </a:prstGeom>
              <a:solidFill>
                <a:srgbClr val="CF0000"/>
              </a:solidFill>
              <a:ln w="0">
                <a:solidFill>
                  <a:srgbClr val="C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5" name="Rectangle 191"/>
              <p:cNvSpPr>
                <a:spLocks noChangeArrowheads="1"/>
              </p:cNvSpPr>
              <p:nvPr/>
            </p:nvSpPr>
            <p:spPr bwMode="auto">
              <a:xfrm>
                <a:off x="2263" y="2589"/>
                <a:ext cx="46" cy="38"/>
              </a:xfrm>
              <a:prstGeom prst="rect">
                <a:avLst/>
              </a:prstGeom>
              <a:solidFill>
                <a:srgbClr val="FF3000"/>
              </a:solidFill>
              <a:ln w="0">
                <a:solidFill>
                  <a:srgbClr val="FF3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6" name="Rectangle 192"/>
              <p:cNvSpPr>
                <a:spLocks noChangeArrowheads="1"/>
              </p:cNvSpPr>
              <p:nvPr/>
            </p:nvSpPr>
            <p:spPr bwMode="auto">
              <a:xfrm>
                <a:off x="2258" y="2618"/>
                <a:ext cx="46" cy="39"/>
              </a:xfrm>
              <a:prstGeom prst="rect">
                <a:avLst/>
              </a:prstGeom>
              <a:solidFill>
                <a:srgbClr val="9F0000"/>
              </a:solidFill>
              <a:ln w="0">
                <a:solidFill>
                  <a:srgbClr val="9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7" name="Rectangle 193"/>
              <p:cNvSpPr>
                <a:spLocks noChangeArrowheads="1"/>
              </p:cNvSpPr>
              <p:nvPr/>
            </p:nvSpPr>
            <p:spPr bwMode="auto">
              <a:xfrm>
                <a:off x="2258" y="2641"/>
                <a:ext cx="46" cy="39"/>
              </a:xfrm>
              <a:prstGeom prst="rect">
                <a:avLst/>
              </a:prstGeom>
              <a:solidFill>
                <a:srgbClr val="9F0000"/>
              </a:solidFill>
              <a:ln w="0">
                <a:solidFill>
                  <a:srgbClr val="9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8" name="Rectangle 194"/>
              <p:cNvSpPr>
                <a:spLocks noChangeArrowheads="1"/>
              </p:cNvSpPr>
              <p:nvPr/>
            </p:nvSpPr>
            <p:spPr bwMode="auto">
              <a:xfrm>
                <a:off x="2250" y="2589"/>
                <a:ext cx="46" cy="38"/>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9" name="Rectangle 195"/>
              <p:cNvSpPr>
                <a:spLocks noChangeArrowheads="1"/>
              </p:cNvSpPr>
              <p:nvPr/>
            </p:nvSpPr>
            <p:spPr bwMode="auto">
              <a:xfrm>
                <a:off x="2166" y="2566"/>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0" name="Rectangle 196"/>
              <p:cNvSpPr>
                <a:spLocks noChangeArrowheads="1"/>
              </p:cNvSpPr>
              <p:nvPr/>
            </p:nvSpPr>
            <p:spPr bwMode="auto">
              <a:xfrm>
                <a:off x="2105" y="2543"/>
                <a:ext cx="46" cy="38"/>
              </a:xfrm>
              <a:prstGeom prst="rect">
                <a:avLst/>
              </a:prstGeom>
              <a:solidFill>
                <a:srgbClr val="FF8F00"/>
              </a:solidFill>
              <a:ln w="0">
                <a:solidFill>
                  <a:srgbClr val="FF8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1" name="Rectangle 197"/>
              <p:cNvSpPr>
                <a:spLocks noChangeArrowheads="1"/>
              </p:cNvSpPr>
              <p:nvPr/>
            </p:nvSpPr>
            <p:spPr bwMode="auto">
              <a:xfrm>
                <a:off x="2095" y="2577"/>
                <a:ext cx="46"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2" name="Rectangle 198"/>
              <p:cNvSpPr>
                <a:spLocks noChangeArrowheads="1"/>
              </p:cNvSpPr>
              <p:nvPr/>
            </p:nvSpPr>
            <p:spPr bwMode="auto">
              <a:xfrm>
                <a:off x="2086" y="3012"/>
                <a:ext cx="46" cy="39"/>
              </a:xfrm>
              <a:prstGeom prst="rect">
                <a:avLst/>
              </a:prstGeom>
              <a:solidFill>
                <a:srgbClr val="0080FF"/>
              </a:solidFill>
              <a:ln w="0">
                <a:solidFill>
                  <a:srgbClr val="008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3" name="Rectangle 199"/>
              <p:cNvSpPr>
                <a:spLocks noChangeArrowheads="1"/>
              </p:cNvSpPr>
              <p:nvPr/>
            </p:nvSpPr>
            <p:spPr bwMode="auto">
              <a:xfrm>
                <a:off x="2049" y="2519"/>
                <a:ext cx="46" cy="39"/>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4" name="Rectangle 200"/>
              <p:cNvSpPr>
                <a:spLocks noChangeArrowheads="1"/>
              </p:cNvSpPr>
              <p:nvPr/>
            </p:nvSpPr>
            <p:spPr bwMode="auto">
              <a:xfrm>
                <a:off x="2039" y="3170"/>
                <a:ext cx="47" cy="38"/>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5" name="Rectangle 201"/>
              <p:cNvSpPr>
                <a:spLocks noChangeArrowheads="1"/>
              </p:cNvSpPr>
              <p:nvPr/>
            </p:nvSpPr>
            <p:spPr bwMode="auto">
              <a:xfrm>
                <a:off x="2034" y="3030"/>
                <a:ext cx="47"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6" name="Rectangle 202"/>
              <p:cNvSpPr>
                <a:spLocks noChangeArrowheads="1"/>
              </p:cNvSpPr>
              <p:nvPr/>
            </p:nvSpPr>
            <p:spPr bwMode="auto">
              <a:xfrm>
                <a:off x="2030" y="3088"/>
                <a:ext cx="46" cy="38"/>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7" name="Rectangle 203"/>
              <p:cNvSpPr>
                <a:spLocks noChangeArrowheads="1"/>
              </p:cNvSpPr>
              <p:nvPr/>
            </p:nvSpPr>
            <p:spPr bwMode="auto">
              <a:xfrm>
                <a:off x="1974" y="2524"/>
                <a:ext cx="46" cy="39"/>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8" name="Rectangle 204"/>
              <p:cNvSpPr>
                <a:spLocks noChangeArrowheads="1"/>
              </p:cNvSpPr>
              <p:nvPr/>
            </p:nvSpPr>
            <p:spPr bwMode="auto">
              <a:xfrm>
                <a:off x="1954" y="2490"/>
                <a:ext cx="46" cy="38"/>
              </a:xfrm>
              <a:prstGeom prst="rect">
                <a:avLst/>
              </a:prstGeom>
              <a:solidFill>
                <a:srgbClr val="FF2000"/>
              </a:solidFill>
              <a:ln w="0">
                <a:solidFill>
                  <a:srgbClr val="FF2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9" name="Rectangle 205"/>
              <p:cNvSpPr>
                <a:spLocks noChangeArrowheads="1"/>
              </p:cNvSpPr>
              <p:nvPr/>
            </p:nvSpPr>
            <p:spPr bwMode="auto">
              <a:xfrm>
                <a:off x="1913" y="2467"/>
                <a:ext cx="46" cy="38"/>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 name="Line 14"/>
              <p:cNvSpPr>
                <a:spLocks noChangeShapeType="1"/>
              </p:cNvSpPr>
              <p:nvPr/>
            </p:nvSpPr>
            <p:spPr bwMode="auto">
              <a:xfrm flipV="1">
                <a:off x="1069" y="1022"/>
                <a:ext cx="1" cy="2675"/>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31" name="Rectangle 207"/>
            <p:cNvSpPr>
              <a:spLocks noChangeArrowheads="1"/>
            </p:cNvSpPr>
            <p:nvPr/>
          </p:nvSpPr>
          <p:spPr bwMode="auto">
            <a:xfrm>
              <a:off x="1913" y="3192"/>
              <a:ext cx="46" cy="38"/>
            </a:xfrm>
            <a:prstGeom prst="rect">
              <a:avLst/>
            </a:prstGeom>
            <a:solidFill>
              <a:srgbClr val="0070FF"/>
            </a:solidFill>
            <a:ln w="0">
              <a:solidFill>
                <a:srgbClr val="007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2" name="Rectangle 208"/>
            <p:cNvSpPr>
              <a:spLocks noChangeArrowheads="1"/>
            </p:cNvSpPr>
            <p:nvPr/>
          </p:nvSpPr>
          <p:spPr bwMode="auto">
            <a:xfrm>
              <a:off x="1899" y="2507"/>
              <a:ext cx="47" cy="39"/>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3" name="Rectangle 209"/>
            <p:cNvSpPr>
              <a:spLocks noChangeArrowheads="1"/>
            </p:cNvSpPr>
            <p:nvPr/>
          </p:nvSpPr>
          <p:spPr bwMode="auto">
            <a:xfrm>
              <a:off x="1880" y="2473"/>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4" name="Rectangle 210"/>
            <p:cNvSpPr>
              <a:spLocks noChangeArrowheads="1"/>
            </p:cNvSpPr>
            <p:nvPr/>
          </p:nvSpPr>
          <p:spPr bwMode="auto">
            <a:xfrm>
              <a:off x="1880" y="3117"/>
              <a:ext cx="46" cy="39"/>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5" name="Rectangle 211"/>
            <p:cNvSpPr>
              <a:spLocks noChangeArrowheads="1"/>
            </p:cNvSpPr>
            <p:nvPr/>
          </p:nvSpPr>
          <p:spPr bwMode="auto">
            <a:xfrm>
              <a:off x="1856" y="2449"/>
              <a:ext cx="46"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6" name="Rectangle 212"/>
            <p:cNvSpPr>
              <a:spLocks noChangeArrowheads="1"/>
            </p:cNvSpPr>
            <p:nvPr/>
          </p:nvSpPr>
          <p:spPr bwMode="auto">
            <a:xfrm>
              <a:off x="1773" y="2467"/>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7" name="Rectangle 213"/>
            <p:cNvSpPr>
              <a:spLocks noChangeArrowheads="1"/>
            </p:cNvSpPr>
            <p:nvPr/>
          </p:nvSpPr>
          <p:spPr bwMode="auto">
            <a:xfrm>
              <a:off x="1750" y="2408"/>
              <a:ext cx="46" cy="39"/>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8" name="Rectangle 214"/>
            <p:cNvSpPr>
              <a:spLocks noChangeArrowheads="1"/>
            </p:cNvSpPr>
            <p:nvPr/>
          </p:nvSpPr>
          <p:spPr bwMode="auto">
            <a:xfrm>
              <a:off x="1740" y="2416"/>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9" name="Rectangle 215"/>
            <p:cNvSpPr>
              <a:spLocks noChangeArrowheads="1"/>
            </p:cNvSpPr>
            <p:nvPr/>
          </p:nvSpPr>
          <p:spPr bwMode="auto">
            <a:xfrm>
              <a:off x="1712" y="2397"/>
              <a:ext cx="46" cy="39"/>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0" name="Rectangle 216"/>
            <p:cNvSpPr>
              <a:spLocks noChangeArrowheads="1"/>
            </p:cNvSpPr>
            <p:nvPr/>
          </p:nvSpPr>
          <p:spPr bwMode="auto">
            <a:xfrm>
              <a:off x="1707" y="2444"/>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1" name="Rectangle 217"/>
            <p:cNvSpPr>
              <a:spLocks noChangeArrowheads="1"/>
            </p:cNvSpPr>
            <p:nvPr/>
          </p:nvSpPr>
          <p:spPr bwMode="auto">
            <a:xfrm>
              <a:off x="1674" y="2391"/>
              <a:ext cx="47" cy="39"/>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2" name="Rectangle 218"/>
            <p:cNvSpPr>
              <a:spLocks noChangeArrowheads="1"/>
            </p:cNvSpPr>
            <p:nvPr/>
          </p:nvSpPr>
          <p:spPr bwMode="auto">
            <a:xfrm>
              <a:off x="1627" y="2356"/>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3" name="Rectangle 219"/>
            <p:cNvSpPr>
              <a:spLocks noChangeArrowheads="1"/>
            </p:cNvSpPr>
            <p:nvPr/>
          </p:nvSpPr>
          <p:spPr bwMode="auto">
            <a:xfrm>
              <a:off x="1609" y="2345"/>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4" name="Rectangle 220"/>
            <p:cNvSpPr>
              <a:spLocks noChangeArrowheads="1"/>
            </p:cNvSpPr>
            <p:nvPr/>
          </p:nvSpPr>
          <p:spPr bwMode="auto">
            <a:xfrm>
              <a:off x="1575" y="2327"/>
              <a:ext cx="46" cy="38"/>
            </a:xfrm>
            <a:prstGeom prst="rect">
              <a:avLst/>
            </a:prstGeom>
            <a:solidFill>
              <a:srgbClr val="00DFFF"/>
            </a:solidFill>
            <a:ln w="0">
              <a:solidFill>
                <a:srgbClr val="00D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5" name="Rectangle 221"/>
            <p:cNvSpPr>
              <a:spLocks noChangeArrowheads="1"/>
            </p:cNvSpPr>
            <p:nvPr/>
          </p:nvSpPr>
          <p:spPr bwMode="auto">
            <a:xfrm>
              <a:off x="1566" y="2397"/>
              <a:ext cx="46" cy="39"/>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6" name="Rectangle 222"/>
            <p:cNvSpPr>
              <a:spLocks noChangeArrowheads="1"/>
            </p:cNvSpPr>
            <p:nvPr/>
          </p:nvSpPr>
          <p:spPr bwMode="auto">
            <a:xfrm>
              <a:off x="1561" y="2351"/>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7" name="Rectangle 223"/>
            <p:cNvSpPr>
              <a:spLocks noChangeArrowheads="1"/>
            </p:cNvSpPr>
            <p:nvPr/>
          </p:nvSpPr>
          <p:spPr bwMode="auto">
            <a:xfrm>
              <a:off x="1528" y="2316"/>
              <a:ext cx="47" cy="38"/>
            </a:xfrm>
            <a:prstGeom prst="rect">
              <a:avLst/>
            </a:prstGeom>
            <a:solidFill>
              <a:srgbClr val="00DFFF"/>
            </a:solidFill>
            <a:ln w="0">
              <a:solidFill>
                <a:srgbClr val="00D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8" name="Rectangle 224"/>
            <p:cNvSpPr>
              <a:spLocks noChangeArrowheads="1"/>
            </p:cNvSpPr>
            <p:nvPr/>
          </p:nvSpPr>
          <p:spPr bwMode="auto">
            <a:xfrm>
              <a:off x="1510" y="2293"/>
              <a:ext cx="46" cy="38"/>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9" name="Rectangle 225"/>
            <p:cNvSpPr>
              <a:spLocks noChangeArrowheads="1"/>
            </p:cNvSpPr>
            <p:nvPr/>
          </p:nvSpPr>
          <p:spPr bwMode="auto">
            <a:xfrm>
              <a:off x="1510" y="2373"/>
              <a:ext cx="46" cy="39"/>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0" name="Rectangle 226"/>
            <p:cNvSpPr>
              <a:spLocks noChangeArrowheads="1"/>
            </p:cNvSpPr>
            <p:nvPr/>
          </p:nvSpPr>
          <p:spPr bwMode="auto">
            <a:xfrm>
              <a:off x="1500" y="2183"/>
              <a:ext cx="47" cy="38"/>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1" name="Rectangle 227"/>
            <p:cNvSpPr>
              <a:spLocks noChangeArrowheads="1"/>
            </p:cNvSpPr>
            <p:nvPr/>
          </p:nvSpPr>
          <p:spPr bwMode="auto">
            <a:xfrm>
              <a:off x="1505" y="2286"/>
              <a:ext cx="47" cy="39"/>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2" name="Rectangle 228"/>
            <p:cNvSpPr>
              <a:spLocks noChangeArrowheads="1"/>
            </p:cNvSpPr>
            <p:nvPr/>
          </p:nvSpPr>
          <p:spPr bwMode="auto">
            <a:xfrm>
              <a:off x="1500" y="2322"/>
              <a:ext cx="47" cy="38"/>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3" name="Rectangle 229"/>
            <p:cNvSpPr>
              <a:spLocks noChangeArrowheads="1"/>
            </p:cNvSpPr>
            <p:nvPr/>
          </p:nvSpPr>
          <p:spPr bwMode="auto">
            <a:xfrm>
              <a:off x="1487" y="2269"/>
              <a:ext cx="46" cy="39"/>
            </a:xfrm>
            <a:prstGeom prst="rect">
              <a:avLst/>
            </a:prstGeom>
            <a:solidFill>
              <a:srgbClr val="00FFFF"/>
            </a:solidFill>
            <a:ln w="0">
              <a:solidFill>
                <a:srgbClr val="00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4" name="Rectangle 230"/>
            <p:cNvSpPr>
              <a:spLocks noChangeArrowheads="1"/>
            </p:cNvSpPr>
            <p:nvPr/>
          </p:nvSpPr>
          <p:spPr bwMode="auto">
            <a:xfrm>
              <a:off x="1497" y="2286"/>
              <a:ext cx="46" cy="39"/>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5" name="Rectangle 231"/>
            <p:cNvSpPr>
              <a:spLocks noChangeArrowheads="1"/>
            </p:cNvSpPr>
            <p:nvPr/>
          </p:nvSpPr>
          <p:spPr bwMode="auto">
            <a:xfrm>
              <a:off x="1492" y="2310"/>
              <a:ext cx="46"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6" name="Rectangle 232"/>
            <p:cNvSpPr>
              <a:spLocks noChangeArrowheads="1"/>
            </p:cNvSpPr>
            <p:nvPr/>
          </p:nvSpPr>
          <p:spPr bwMode="auto">
            <a:xfrm>
              <a:off x="1477" y="2229"/>
              <a:ext cx="47"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7" name="Rectangle 233"/>
            <p:cNvSpPr>
              <a:spLocks noChangeArrowheads="1"/>
            </p:cNvSpPr>
            <p:nvPr/>
          </p:nvSpPr>
          <p:spPr bwMode="auto">
            <a:xfrm>
              <a:off x="1477" y="2293"/>
              <a:ext cx="47" cy="38"/>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8" name="Rectangle 234"/>
            <p:cNvSpPr>
              <a:spLocks noChangeArrowheads="1"/>
            </p:cNvSpPr>
            <p:nvPr/>
          </p:nvSpPr>
          <p:spPr bwMode="auto">
            <a:xfrm>
              <a:off x="1469" y="2258"/>
              <a:ext cx="46" cy="39"/>
            </a:xfrm>
            <a:prstGeom prst="rect">
              <a:avLst/>
            </a:prstGeom>
            <a:solidFill>
              <a:srgbClr val="00EFFF"/>
            </a:solidFill>
            <a:ln w="0">
              <a:solidFill>
                <a:srgbClr val="00E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9" name="Rectangle 235"/>
            <p:cNvSpPr>
              <a:spLocks noChangeArrowheads="1"/>
            </p:cNvSpPr>
            <p:nvPr/>
          </p:nvSpPr>
          <p:spPr bwMode="auto">
            <a:xfrm>
              <a:off x="1474" y="2263"/>
              <a:ext cx="46" cy="39"/>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0" name="Rectangle 236"/>
            <p:cNvSpPr>
              <a:spLocks noChangeArrowheads="1"/>
            </p:cNvSpPr>
            <p:nvPr/>
          </p:nvSpPr>
          <p:spPr bwMode="auto">
            <a:xfrm>
              <a:off x="1474" y="2286"/>
              <a:ext cx="46" cy="39"/>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1" name="Rectangle 237"/>
            <p:cNvSpPr>
              <a:spLocks noChangeArrowheads="1"/>
            </p:cNvSpPr>
            <p:nvPr/>
          </p:nvSpPr>
          <p:spPr bwMode="auto">
            <a:xfrm>
              <a:off x="1454" y="2299"/>
              <a:ext cx="46"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2" name="Rectangle 238"/>
            <p:cNvSpPr>
              <a:spLocks noChangeArrowheads="1"/>
            </p:cNvSpPr>
            <p:nvPr/>
          </p:nvSpPr>
          <p:spPr bwMode="auto">
            <a:xfrm>
              <a:off x="1421" y="2281"/>
              <a:ext cx="47" cy="39"/>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3" name="Rectangle 239"/>
            <p:cNvSpPr>
              <a:spLocks noChangeArrowheads="1"/>
            </p:cNvSpPr>
            <p:nvPr/>
          </p:nvSpPr>
          <p:spPr bwMode="auto">
            <a:xfrm>
              <a:off x="1398" y="2212"/>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4" name="Freeform 240"/>
            <p:cNvSpPr>
              <a:spLocks/>
            </p:cNvSpPr>
            <p:nvPr/>
          </p:nvSpPr>
          <p:spPr bwMode="auto">
            <a:xfrm>
              <a:off x="2343" y="3814"/>
              <a:ext cx="55" cy="50"/>
            </a:xfrm>
            <a:custGeom>
              <a:avLst/>
              <a:gdLst/>
              <a:ahLst/>
              <a:cxnLst>
                <a:cxn ang="0">
                  <a:pos x="4" y="0"/>
                </a:cxn>
                <a:cxn ang="0">
                  <a:pos x="14" y="0"/>
                </a:cxn>
                <a:cxn ang="0">
                  <a:pos x="24" y="12"/>
                </a:cxn>
                <a:cxn ang="0">
                  <a:pos x="26" y="14"/>
                </a:cxn>
                <a:cxn ang="0">
                  <a:pos x="27" y="16"/>
                </a:cxn>
                <a:cxn ang="0">
                  <a:pos x="27" y="17"/>
                </a:cxn>
                <a:cxn ang="0">
                  <a:pos x="30" y="15"/>
                </a:cxn>
                <a:cxn ang="0">
                  <a:pos x="42" y="0"/>
                </a:cxn>
                <a:cxn ang="0">
                  <a:pos x="52" y="0"/>
                </a:cxn>
                <a:cxn ang="0">
                  <a:pos x="32" y="23"/>
                </a:cxn>
                <a:cxn ang="0">
                  <a:pos x="55" y="50"/>
                </a:cxn>
                <a:cxn ang="0">
                  <a:pos x="45" y="50"/>
                </a:cxn>
                <a:cxn ang="0">
                  <a:pos x="31" y="31"/>
                </a:cxn>
                <a:cxn ang="0">
                  <a:pos x="30" y="30"/>
                </a:cxn>
                <a:cxn ang="0">
                  <a:pos x="28" y="28"/>
                </a:cxn>
                <a:cxn ang="0">
                  <a:pos x="26" y="30"/>
                </a:cxn>
                <a:cxn ang="0">
                  <a:pos x="25" y="32"/>
                </a:cxn>
                <a:cxn ang="0">
                  <a:pos x="10" y="50"/>
                </a:cxn>
                <a:cxn ang="0">
                  <a:pos x="0" y="50"/>
                </a:cxn>
                <a:cxn ang="0">
                  <a:pos x="24" y="23"/>
                </a:cxn>
                <a:cxn ang="0">
                  <a:pos x="4" y="0"/>
                </a:cxn>
              </a:cxnLst>
              <a:rect l="0" t="0" r="r" b="b"/>
              <a:pathLst>
                <a:path w="55" h="50">
                  <a:moveTo>
                    <a:pt x="4" y="0"/>
                  </a:moveTo>
                  <a:lnTo>
                    <a:pt x="14" y="0"/>
                  </a:lnTo>
                  <a:lnTo>
                    <a:pt x="24" y="12"/>
                  </a:lnTo>
                  <a:lnTo>
                    <a:pt x="26" y="14"/>
                  </a:lnTo>
                  <a:lnTo>
                    <a:pt x="27" y="16"/>
                  </a:lnTo>
                  <a:lnTo>
                    <a:pt x="27" y="17"/>
                  </a:lnTo>
                  <a:lnTo>
                    <a:pt x="30" y="15"/>
                  </a:lnTo>
                  <a:lnTo>
                    <a:pt x="42" y="0"/>
                  </a:lnTo>
                  <a:lnTo>
                    <a:pt x="52" y="0"/>
                  </a:lnTo>
                  <a:lnTo>
                    <a:pt x="32" y="23"/>
                  </a:lnTo>
                  <a:lnTo>
                    <a:pt x="55" y="50"/>
                  </a:lnTo>
                  <a:lnTo>
                    <a:pt x="45" y="50"/>
                  </a:lnTo>
                  <a:lnTo>
                    <a:pt x="31" y="31"/>
                  </a:lnTo>
                  <a:lnTo>
                    <a:pt x="30" y="30"/>
                  </a:lnTo>
                  <a:lnTo>
                    <a:pt x="28" y="28"/>
                  </a:lnTo>
                  <a:lnTo>
                    <a:pt x="26" y="30"/>
                  </a:lnTo>
                  <a:lnTo>
                    <a:pt x="25" y="32"/>
                  </a:lnTo>
                  <a:lnTo>
                    <a:pt x="10" y="50"/>
                  </a:lnTo>
                  <a:lnTo>
                    <a:pt x="0" y="50"/>
                  </a:lnTo>
                  <a:lnTo>
                    <a:pt x="24" y="23"/>
                  </a:lnTo>
                  <a:lnTo>
                    <a:pt x="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5" name="Freeform 241"/>
            <p:cNvSpPr>
              <a:spLocks/>
            </p:cNvSpPr>
            <p:nvPr/>
          </p:nvSpPr>
          <p:spPr bwMode="auto">
            <a:xfrm>
              <a:off x="2427" y="3814"/>
              <a:ext cx="21" cy="64"/>
            </a:xfrm>
            <a:custGeom>
              <a:avLst/>
              <a:gdLst/>
              <a:ahLst/>
              <a:cxnLst>
                <a:cxn ang="0">
                  <a:pos x="16" y="0"/>
                </a:cxn>
                <a:cxn ang="0">
                  <a:pos x="21" y="0"/>
                </a:cxn>
                <a:cxn ang="0">
                  <a:pos x="19" y="4"/>
                </a:cxn>
                <a:cxn ang="0">
                  <a:pos x="16" y="7"/>
                </a:cxn>
                <a:cxn ang="0">
                  <a:pos x="14" y="13"/>
                </a:cxn>
                <a:cxn ang="0">
                  <a:pos x="11" y="16"/>
                </a:cxn>
                <a:cxn ang="0">
                  <a:pos x="10" y="19"/>
                </a:cxn>
                <a:cxn ang="0">
                  <a:pos x="10" y="23"/>
                </a:cxn>
                <a:cxn ang="0">
                  <a:pos x="9" y="27"/>
                </a:cxn>
                <a:cxn ang="0">
                  <a:pos x="9" y="31"/>
                </a:cxn>
                <a:cxn ang="0">
                  <a:pos x="13" y="47"/>
                </a:cxn>
                <a:cxn ang="0">
                  <a:pos x="21" y="64"/>
                </a:cxn>
                <a:cxn ang="0">
                  <a:pos x="16" y="64"/>
                </a:cxn>
                <a:cxn ang="0">
                  <a:pos x="11" y="59"/>
                </a:cxn>
                <a:cxn ang="0">
                  <a:pos x="8" y="55"/>
                </a:cxn>
                <a:cxn ang="0">
                  <a:pos x="5" y="48"/>
                </a:cxn>
                <a:cxn ang="0">
                  <a:pos x="2" y="40"/>
                </a:cxn>
                <a:cxn ang="0">
                  <a:pos x="0" y="31"/>
                </a:cxn>
                <a:cxn ang="0">
                  <a:pos x="4" y="16"/>
                </a:cxn>
                <a:cxn ang="0">
                  <a:pos x="9" y="8"/>
                </a:cxn>
                <a:cxn ang="0">
                  <a:pos x="16" y="0"/>
                </a:cxn>
              </a:cxnLst>
              <a:rect l="0" t="0" r="r" b="b"/>
              <a:pathLst>
                <a:path w="21" h="64">
                  <a:moveTo>
                    <a:pt x="16" y="0"/>
                  </a:moveTo>
                  <a:lnTo>
                    <a:pt x="21" y="0"/>
                  </a:lnTo>
                  <a:lnTo>
                    <a:pt x="19" y="4"/>
                  </a:lnTo>
                  <a:lnTo>
                    <a:pt x="16" y="7"/>
                  </a:lnTo>
                  <a:lnTo>
                    <a:pt x="14" y="13"/>
                  </a:lnTo>
                  <a:lnTo>
                    <a:pt x="11" y="16"/>
                  </a:lnTo>
                  <a:lnTo>
                    <a:pt x="10" y="19"/>
                  </a:lnTo>
                  <a:lnTo>
                    <a:pt x="10" y="23"/>
                  </a:lnTo>
                  <a:lnTo>
                    <a:pt x="9" y="27"/>
                  </a:lnTo>
                  <a:lnTo>
                    <a:pt x="9" y="31"/>
                  </a:lnTo>
                  <a:lnTo>
                    <a:pt x="13" y="47"/>
                  </a:lnTo>
                  <a:lnTo>
                    <a:pt x="21" y="64"/>
                  </a:lnTo>
                  <a:lnTo>
                    <a:pt x="16" y="64"/>
                  </a:lnTo>
                  <a:lnTo>
                    <a:pt x="11" y="59"/>
                  </a:lnTo>
                  <a:lnTo>
                    <a:pt x="8" y="55"/>
                  </a:lnTo>
                  <a:lnTo>
                    <a:pt x="5" y="48"/>
                  </a:lnTo>
                  <a:lnTo>
                    <a:pt x="2" y="40"/>
                  </a:lnTo>
                  <a:lnTo>
                    <a:pt x="0" y="31"/>
                  </a:lnTo>
                  <a:lnTo>
                    <a:pt x="4" y="16"/>
                  </a:lnTo>
                  <a:lnTo>
                    <a:pt x="9" y="8"/>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6" name="Freeform 242"/>
            <p:cNvSpPr>
              <a:spLocks/>
            </p:cNvSpPr>
            <p:nvPr/>
          </p:nvSpPr>
          <p:spPr bwMode="auto">
            <a:xfrm>
              <a:off x="2455" y="3826"/>
              <a:ext cx="61" cy="38"/>
            </a:xfrm>
            <a:custGeom>
              <a:avLst/>
              <a:gdLst/>
              <a:ahLst/>
              <a:cxnLst>
                <a:cxn ang="0">
                  <a:pos x="22" y="0"/>
                </a:cxn>
                <a:cxn ang="0">
                  <a:pos x="30" y="2"/>
                </a:cxn>
                <a:cxn ang="0">
                  <a:pos x="33" y="5"/>
                </a:cxn>
                <a:cxn ang="0">
                  <a:pos x="34" y="7"/>
                </a:cxn>
                <a:cxn ang="0">
                  <a:pos x="37" y="4"/>
                </a:cxn>
                <a:cxn ang="0">
                  <a:pos x="39" y="2"/>
                </a:cxn>
                <a:cxn ang="0">
                  <a:pos x="47" y="0"/>
                </a:cxn>
                <a:cxn ang="0">
                  <a:pos x="51" y="1"/>
                </a:cxn>
                <a:cxn ang="0">
                  <a:pos x="55" y="2"/>
                </a:cxn>
                <a:cxn ang="0">
                  <a:pos x="58" y="3"/>
                </a:cxn>
                <a:cxn ang="0">
                  <a:pos x="60" y="6"/>
                </a:cxn>
                <a:cxn ang="0">
                  <a:pos x="61" y="9"/>
                </a:cxn>
                <a:cxn ang="0">
                  <a:pos x="61" y="38"/>
                </a:cxn>
                <a:cxn ang="0">
                  <a:pos x="53" y="38"/>
                </a:cxn>
                <a:cxn ang="0">
                  <a:pos x="53" y="10"/>
                </a:cxn>
                <a:cxn ang="0">
                  <a:pos x="51" y="8"/>
                </a:cxn>
                <a:cxn ang="0">
                  <a:pos x="49" y="7"/>
                </a:cxn>
                <a:cxn ang="0">
                  <a:pos x="48" y="6"/>
                </a:cxn>
                <a:cxn ang="0">
                  <a:pos x="45" y="6"/>
                </a:cxn>
                <a:cxn ang="0">
                  <a:pos x="42" y="7"/>
                </a:cxn>
                <a:cxn ang="0">
                  <a:pos x="37" y="8"/>
                </a:cxn>
                <a:cxn ang="0">
                  <a:pos x="36" y="10"/>
                </a:cxn>
                <a:cxn ang="0">
                  <a:pos x="36" y="13"/>
                </a:cxn>
                <a:cxn ang="0">
                  <a:pos x="34" y="16"/>
                </a:cxn>
                <a:cxn ang="0">
                  <a:pos x="34" y="38"/>
                </a:cxn>
                <a:cxn ang="0">
                  <a:pos x="27" y="38"/>
                </a:cxn>
                <a:cxn ang="0">
                  <a:pos x="27" y="12"/>
                </a:cxn>
                <a:cxn ang="0">
                  <a:pos x="25" y="8"/>
                </a:cxn>
                <a:cxn ang="0">
                  <a:pos x="22" y="6"/>
                </a:cxn>
                <a:cxn ang="0">
                  <a:pos x="19" y="6"/>
                </a:cxn>
                <a:cxn ang="0">
                  <a:pos x="11" y="9"/>
                </a:cxn>
                <a:cxn ang="0">
                  <a:pos x="9" y="13"/>
                </a:cxn>
                <a:cxn ang="0">
                  <a:pos x="9" y="38"/>
                </a:cxn>
                <a:cxn ang="0">
                  <a:pos x="0" y="38"/>
                </a:cxn>
                <a:cxn ang="0">
                  <a:pos x="0" y="1"/>
                </a:cxn>
                <a:cxn ang="0">
                  <a:pos x="9" y="1"/>
                </a:cxn>
                <a:cxn ang="0">
                  <a:pos x="9" y="7"/>
                </a:cxn>
                <a:cxn ang="0">
                  <a:pos x="11" y="4"/>
                </a:cxn>
                <a:cxn ang="0">
                  <a:pos x="14" y="2"/>
                </a:cxn>
                <a:cxn ang="0">
                  <a:pos x="17" y="1"/>
                </a:cxn>
                <a:cxn ang="0">
                  <a:pos x="22" y="0"/>
                </a:cxn>
              </a:cxnLst>
              <a:rect l="0" t="0" r="r" b="b"/>
              <a:pathLst>
                <a:path w="61" h="38">
                  <a:moveTo>
                    <a:pt x="22" y="0"/>
                  </a:moveTo>
                  <a:lnTo>
                    <a:pt x="30" y="2"/>
                  </a:lnTo>
                  <a:lnTo>
                    <a:pt x="33" y="5"/>
                  </a:lnTo>
                  <a:lnTo>
                    <a:pt x="34" y="7"/>
                  </a:lnTo>
                  <a:lnTo>
                    <a:pt x="37" y="4"/>
                  </a:lnTo>
                  <a:lnTo>
                    <a:pt x="39" y="2"/>
                  </a:lnTo>
                  <a:lnTo>
                    <a:pt x="47" y="0"/>
                  </a:lnTo>
                  <a:lnTo>
                    <a:pt x="51" y="1"/>
                  </a:lnTo>
                  <a:lnTo>
                    <a:pt x="55" y="2"/>
                  </a:lnTo>
                  <a:lnTo>
                    <a:pt x="58" y="3"/>
                  </a:lnTo>
                  <a:lnTo>
                    <a:pt x="60" y="6"/>
                  </a:lnTo>
                  <a:lnTo>
                    <a:pt x="61" y="9"/>
                  </a:lnTo>
                  <a:lnTo>
                    <a:pt x="61" y="38"/>
                  </a:lnTo>
                  <a:lnTo>
                    <a:pt x="53" y="38"/>
                  </a:lnTo>
                  <a:lnTo>
                    <a:pt x="53" y="10"/>
                  </a:lnTo>
                  <a:lnTo>
                    <a:pt x="51" y="8"/>
                  </a:lnTo>
                  <a:lnTo>
                    <a:pt x="49" y="7"/>
                  </a:lnTo>
                  <a:lnTo>
                    <a:pt x="48" y="6"/>
                  </a:lnTo>
                  <a:lnTo>
                    <a:pt x="45" y="6"/>
                  </a:lnTo>
                  <a:lnTo>
                    <a:pt x="42" y="7"/>
                  </a:lnTo>
                  <a:lnTo>
                    <a:pt x="37" y="8"/>
                  </a:lnTo>
                  <a:lnTo>
                    <a:pt x="36" y="10"/>
                  </a:lnTo>
                  <a:lnTo>
                    <a:pt x="36" y="13"/>
                  </a:lnTo>
                  <a:lnTo>
                    <a:pt x="34" y="16"/>
                  </a:lnTo>
                  <a:lnTo>
                    <a:pt x="34" y="38"/>
                  </a:lnTo>
                  <a:lnTo>
                    <a:pt x="27" y="38"/>
                  </a:lnTo>
                  <a:lnTo>
                    <a:pt x="27" y="12"/>
                  </a:lnTo>
                  <a:lnTo>
                    <a:pt x="25" y="8"/>
                  </a:lnTo>
                  <a:lnTo>
                    <a:pt x="22" y="6"/>
                  </a:lnTo>
                  <a:lnTo>
                    <a:pt x="19" y="6"/>
                  </a:lnTo>
                  <a:lnTo>
                    <a:pt x="11" y="9"/>
                  </a:lnTo>
                  <a:lnTo>
                    <a:pt x="9" y="13"/>
                  </a:lnTo>
                  <a:lnTo>
                    <a:pt x="9" y="38"/>
                  </a:lnTo>
                  <a:lnTo>
                    <a:pt x="0" y="38"/>
                  </a:lnTo>
                  <a:lnTo>
                    <a:pt x="0" y="1"/>
                  </a:lnTo>
                  <a:lnTo>
                    <a:pt x="9" y="1"/>
                  </a:lnTo>
                  <a:lnTo>
                    <a:pt x="9" y="7"/>
                  </a:lnTo>
                  <a:lnTo>
                    <a:pt x="11" y="4"/>
                  </a:lnTo>
                  <a:lnTo>
                    <a:pt x="14" y="2"/>
                  </a:lnTo>
                  <a:lnTo>
                    <a:pt x="17"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7" name="Freeform 243"/>
            <p:cNvSpPr>
              <a:spLocks/>
            </p:cNvSpPr>
            <p:nvPr/>
          </p:nvSpPr>
          <p:spPr bwMode="auto">
            <a:xfrm>
              <a:off x="2525" y="3814"/>
              <a:ext cx="19" cy="64"/>
            </a:xfrm>
            <a:custGeom>
              <a:avLst/>
              <a:gdLst/>
              <a:ahLst/>
              <a:cxnLst>
                <a:cxn ang="0">
                  <a:pos x="0" y="0"/>
                </a:cxn>
                <a:cxn ang="0">
                  <a:pos x="5" y="0"/>
                </a:cxn>
                <a:cxn ang="0">
                  <a:pos x="12" y="8"/>
                </a:cxn>
                <a:cxn ang="0">
                  <a:pos x="17" y="16"/>
                </a:cxn>
                <a:cxn ang="0">
                  <a:pos x="19" y="24"/>
                </a:cxn>
                <a:cxn ang="0">
                  <a:pos x="19" y="31"/>
                </a:cxn>
                <a:cxn ang="0">
                  <a:pos x="18" y="40"/>
                </a:cxn>
                <a:cxn ang="0">
                  <a:pos x="15" y="48"/>
                </a:cxn>
                <a:cxn ang="0">
                  <a:pos x="13" y="55"/>
                </a:cxn>
                <a:cxn ang="0">
                  <a:pos x="9" y="59"/>
                </a:cxn>
                <a:cxn ang="0">
                  <a:pos x="5" y="64"/>
                </a:cxn>
                <a:cxn ang="0">
                  <a:pos x="0" y="64"/>
                </a:cxn>
                <a:cxn ang="0">
                  <a:pos x="8" y="47"/>
                </a:cxn>
                <a:cxn ang="0">
                  <a:pos x="12" y="31"/>
                </a:cxn>
                <a:cxn ang="0">
                  <a:pos x="12" y="25"/>
                </a:cxn>
                <a:cxn ang="0">
                  <a:pos x="11" y="19"/>
                </a:cxn>
                <a:cxn ang="0">
                  <a:pos x="8" y="14"/>
                </a:cxn>
                <a:cxn ang="0">
                  <a:pos x="7" y="10"/>
                </a:cxn>
                <a:cxn ang="0">
                  <a:pos x="2" y="4"/>
                </a:cxn>
                <a:cxn ang="0">
                  <a:pos x="0" y="0"/>
                </a:cxn>
              </a:cxnLst>
              <a:rect l="0" t="0" r="r" b="b"/>
              <a:pathLst>
                <a:path w="19" h="64">
                  <a:moveTo>
                    <a:pt x="0" y="0"/>
                  </a:moveTo>
                  <a:lnTo>
                    <a:pt x="5" y="0"/>
                  </a:lnTo>
                  <a:lnTo>
                    <a:pt x="12" y="8"/>
                  </a:lnTo>
                  <a:lnTo>
                    <a:pt x="17" y="16"/>
                  </a:lnTo>
                  <a:lnTo>
                    <a:pt x="19" y="24"/>
                  </a:lnTo>
                  <a:lnTo>
                    <a:pt x="19" y="31"/>
                  </a:lnTo>
                  <a:lnTo>
                    <a:pt x="18" y="40"/>
                  </a:lnTo>
                  <a:lnTo>
                    <a:pt x="15" y="48"/>
                  </a:lnTo>
                  <a:lnTo>
                    <a:pt x="13" y="55"/>
                  </a:lnTo>
                  <a:lnTo>
                    <a:pt x="9" y="59"/>
                  </a:lnTo>
                  <a:lnTo>
                    <a:pt x="5" y="64"/>
                  </a:lnTo>
                  <a:lnTo>
                    <a:pt x="0" y="64"/>
                  </a:lnTo>
                  <a:lnTo>
                    <a:pt x="8" y="47"/>
                  </a:lnTo>
                  <a:lnTo>
                    <a:pt x="12" y="31"/>
                  </a:lnTo>
                  <a:lnTo>
                    <a:pt x="12" y="25"/>
                  </a:lnTo>
                  <a:lnTo>
                    <a:pt x="11" y="19"/>
                  </a:lnTo>
                  <a:lnTo>
                    <a:pt x="8" y="14"/>
                  </a:lnTo>
                  <a:lnTo>
                    <a:pt x="7" y="10"/>
                  </a:lnTo>
                  <a:lnTo>
                    <a:pt x="2" y="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8" name="Freeform 244"/>
            <p:cNvSpPr>
              <a:spLocks/>
            </p:cNvSpPr>
            <p:nvPr/>
          </p:nvSpPr>
          <p:spPr bwMode="auto">
            <a:xfrm>
              <a:off x="740" y="2400"/>
              <a:ext cx="60" cy="44"/>
            </a:xfrm>
            <a:custGeom>
              <a:avLst/>
              <a:gdLst/>
              <a:ahLst/>
              <a:cxnLst>
                <a:cxn ang="0">
                  <a:pos x="0" y="0"/>
                </a:cxn>
                <a:cxn ang="0">
                  <a:pos x="34" y="18"/>
                </a:cxn>
                <a:cxn ang="0">
                  <a:pos x="60" y="18"/>
                </a:cxn>
                <a:cxn ang="0">
                  <a:pos x="60" y="26"/>
                </a:cxn>
                <a:cxn ang="0">
                  <a:pos x="34" y="26"/>
                </a:cxn>
                <a:cxn ang="0">
                  <a:pos x="0" y="44"/>
                </a:cxn>
                <a:cxn ang="0">
                  <a:pos x="0" y="36"/>
                </a:cxn>
                <a:cxn ang="0">
                  <a:pos x="18" y="27"/>
                </a:cxn>
                <a:cxn ang="0">
                  <a:pos x="23" y="24"/>
                </a:cxn>
                <a:cxn ang="0">
                  <a:pos x="27" y="22"/>
                </a:cxn>
                <a:cxn ang="0">
                  <a:pos x="25" y="21"/>
                </a:cxn>
                <a:cxn ang="0">
                  <a:pos x="17" y="17"/>
                </a:cxn>
                <a:cxn ang="0">
                  <a:pos x="0" y="7"/>
                </a:cxn>
                <a:cxn ang="0">
                  <a:pos x="0" y="0"/>
                </a:cxn>
              </a:cxnLst>
              <a:rect l="0" t="0" r="r" b="b"/>
              <a:pathLst>
                <a:path w="60" h="44">
                  <a:moveTo>
                    <a:pt x="0" y="0"/>
                  </a:moveTo>
                  <a:lnTo>
                    <a:pt x="34" y="18"/>
                  </a:lnTo>
                  <a:lnTo>
                    <a:pt x="60" y="18"/>
                  </a:lnTo>
                  <a:lnTo>
                    <a:pt x="60" y="26"/>
                  </a:lnTo>
                  <a:lnTo>
                    <a:pt x="34" y="26"/>
                  </a:lnTo>
                  <a:lnTo>
                    <a:pt x="0" y="44"/>
                  </a:lnTo>
                  <a:lnTo>
                    <a:pt x="0" y="36"/>
                  </a:lnTo>
                  <a:lnTo>
                    <a:pt x="18" y="27"/>
                  </a:lnTo>
                  <a:lnTo>
                    <a:pt x="23" y="24"/>
                  </a:lnTo>
                  <a:lnTo>
                    <a:pt x="27" y="22"/>
                  </a:lnTo>
                  <a:lnTo>
                    <a:pt x="25" y="21"/>
                  </a:lnTo>
                  <a:lnTo>
                    <a:pt x="17" y="17"/>
                  </a:lnTo>
                  <a:lnTo>
                    <a:pt x="0" y="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9" name="Freeform 245"/>
            <p:cNvSpPr>
              <a:spLocks/>
            </p:cNvSpPr>
            <p:nvPr/>
          </p:nvSpPr>
          <p:spPr bwMode="auto">
            <a:xfrm>
              <a:off x="740" y="2359"/>
              <a:ext cx="77" cy="16"/>
            </a:xfrm>
            <a:custGeom>
              <a:avLst/>
              <a:gdLst/>
              <a:ahLst/>
              <a:cxnLst>
                <a:cxn ang="0">
                  <a:pos x="0" y="0"/>
                </a:cxn>
                <a:cxn ang="0">
                  <a:pos x="5" y="2"/>
                </a:cxn>
                <a:cxn ang="0">
                  <a:pos x="9" y="4"/>
                </a:cxn>
                <a:cxn ang="0">
                  <a:pos x="23" y="8"/>
                </a:cxn>
                <a:cxn ang="0">
                  <a:pos x="33" y="10"/>
                </a:cxn>
                <a:cxn ang="0">
                  <a:pos x="38" y="10"/>
                </a:cxn>
                <a:cxn ang="0">
                  <a:pos x="57" y="7"/>
                </a:cxn>
                <a:cxn ang="0">
                  <a:pos x="77" y="0"/>
                </a:cxn>
                <a:cxn ang="0">
                  <a:pos x="77" y="4"/>
                </a:cxn>
                <a:cxn ang="0">
                  <a:pos x="71" y="7"/>
                </a:cxn>
                <a:cxn ang="0">
                  <a:pos x="66" y="10"/>
                </a:cxn>
                <a:cxn ang="0">
                  <a:pos x="59" y="13"/>
                </a:cxn>
                <a:cxn ang="0">
                  <a:pos x="49" y="15"/>
                </a:cxn>
                <a:cxn ang="0">
                  <a:pos x="38" y="16"/>
                </a:cxn>
                <a:cxn ang="0">
                  <a:pos x="32" y="16"/>
                </a:cxn>
                <a:cxn ang="0">
                  <a:pos x="26" y="15"/>
                </a:cxn>
                <a:cxn ang="0">
                  <a:pos x="20" y="13"/>
                </a:cxn>
                <a:cxn ang="0">
                  <a:pos x="10" y="9"/>
                </a:cxn>
                <a:cxn ang="0">
                  <a:pos x="0" y="4"/>
                </a:cxn>
                <a:cxn ang="0">
                  <a:pos x="0" y="0"/>
                </a:cxn>
              </a:cxnLst>
              <a:rect l="0" t="0" r="r" b="b"/>
              <a:pathLst>
                <a:path w="77" h="16">
                  <a:moveTo>
                    <a:pt x="0" y="0"/>
                  </a:moveTo>
                  <a:lnTo>
                    <a:pt x="5" y="2"/>
                  </a:lnTo>
                  <a:lnTo>
                    <a:pt x="9" y="4"/>
                  </a:lnTo>
                  <a:lnTo>
                    <a:pt x="23" y="8"/>
                  </a:lnTo>
                  <a:lnTo>
                    <a:pt x="33" y="10"/>
                  </a:lnTo>
                  <a:lnTo>
                    <a:pt x="38" y="10"/>
                  </a:lnTo>
                  <a:lnTo>
                    <a:pt x="57" y="7"/>
                  </a:lnTo>
                  <a:lnTo>
                    <a:pt x="77" y="0"/>
                  </a:lnTo>
                  <a:lnTo>
                    <a:pt x="77" y="4"/>
                  </a:lnTo>
                  <a:lnTo>
                    <a:pt x="71" y="7"/>
                  </a:lnTo>
                  <a:lnTo>
                    <a:pt x="66" y="10"/>
                  </a:lnTo>
                  <a:lnTo>
                    <a:pt x="59" y="13"/>
                  </a:lnTo>
                  <a:lnTo>
                    <a:pt x="49" y="15"/>
                  </a:lnTo>
                  <a:lnTo>
                    <a:pt x="38" y="16"/>
                  </a:lnTo>
                  <a:lnTo>
                    <a:pt x="32" y="16"/>
                  </a:lnTo>
                  <a:lnTo>
                    <a:pt x="26" y="15"/>
                  </a:lnTo>
                  <a:lnTo>
                    <a:pt x="20" y="13"/>
                  </a:lnTo>
                  <a:lnTo>
                    <a:pt x="10" y="9"/>
                  </a:lnTo>
                  <a:lnTo>
                    <a:pt x="0" y="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0" name="Freeform 246"/>
            <p:cNvSpPr>
              <a:spLocks/>
            </p:cNvSpPr>
            <p:nvPr/>
          </p:nvSpPr>
          <p:spPr bwMode="auto">
            <a:xfrm>
              <a:off x="755" y="2303"/>
              <a:ext cx="45" cy="49"/>
            </a:xfrm>
            <a:custGeom>
              <a:avLst/>
              <a:gdLst/>
              <a:ahLst/>
              <a:cxnLst>
                <a:cxn ang="0">
                  <a:pos x="11" y="0"/>
                </a:cxn>
                <a:cxn ang="0">
                  <a:pos x="45" y="0"/>
                </a:cxn>
                <a:cxn ang="0">
                  <a:pos x="45" y="6"/>
                </a:cxn>
                <a:cxn ang="0">
                  <a:pos x="16" y="6"/>
                </a:cxn>
                <a:cxn ang="0">
                  <a:pos x="13" y="7"/>
                </a:cxn>
                <a:cxn ang="0">
                  <a:pos x="11" y="7"/>
                </a:cxn>
                <a:cxn ang="0">
                  <a:pos x="8" y="9"/>
                </a:cxn>
                <a:cxn ang="0">
                  <a:pos x="7" y="11"/>
                </a:cxn>
                <a:cxn ang="0">
                  <a:pos x="7" y="13"/>
                </a:cxn>
                <a:cxn ang="0">
                  <a:pos x="10" y="19"/>
                </a:cxn>
                <a:cxn ang="0">
                  <a:pos x="12" y="20"/>
                </a:cxn>
                <a:cxn ang="0">
                  <a:pos x="16" y="21"/>
                </a:cxn>
                <a:cxn ang="0">
                  <a:pos x="45" y="21"/>
                </a:cxn>
                <a:cxn ang="0">
                  <a:pos x="45" y="28"/>
                </a:cxn>
                <a:cxn ang="0">
                  <a:pos x="14" y="28"/>
                </a:cxn>
                <a:cxn ang="0">
                  <a:pos x="12" y="29"/>
                </a:cxn>
                <a:cxn ang="0">
                  <a:pos x="10" y="29"/>
                </a:cxn>
                <a:cxn ang="0">
                  <a:pos x="8" y="30"/>
                </a:cxn>
                <a:cxn ang="0">
                  <a:pos x="7" y="32"/>
                </a:cxn>
                <a:cxn ang="0">
                  <a:pos x="7" y="34"/>
                </a:cxn>
                <a:cxn ang="0">
                  <a:pos x="8" y="36"/>
                </a:cxn>
                <a:cxn ang="0">
                  <a:pos x="10" y="39"/>
                </a:cxn>
                <a:cxn ang="0">
                  <a:pos x="13" y="42"/>
                </a:cxn>
                <a:cxn ang="0">
                  <a:pos x="16" y="43"/>
                </a:cxn>
                <a:cxn ang="0">
                  <a:pos x="45" y="43"/>
                </a:cxn>
                <a:cxn ang="0">
                  <a:pos x="45" y="49"/>
                </a:cxn>
                <a:cxn ang="0">
                  <a:pos x="1" y="49"/>
                </a:cxn>
                <a:cxn ang="0">
                  <a:pos x="1" y="43"/>
                </a:cxn>
                <a:cxn ang="0">
                  <a:pos x="8" y="43"/>
                </a:cxn>
                <a:cxn ang="0">
                  <a:pos x="5" y="41"/>
                </a:cxn>
                <a:cxn ang="0">
                  <a:pos x="2" y="39"/>
                </a:cxn>
                <a:cxn ang="0">
                  <a:pos x="1" y="35"/>
                </a:cxn>
                <a:cxn ang="0">
                  <a:pos x="0" y="32"/>
                </a:cxn>
                <a:cxn ang="0">
                  <a:pos x="2" y="26"/>
                </a:cxn>
                <a:cxn ang="0">
                  <a:pos x="3" y="24"/>
                </a:cxn>
                <a:cxn ang="0">
                  <a:pos x="8" y="22"/>
                </a:cxn>
                <a:cxn ang="0">
                  <a:pos x="5" y="20"/>
                </a:cxn>
                <a:cxn ang="0">
                  <a:pos x="2" y="17"/>
                </a:cxn>
                <a:cxn ang="0">
                  <a:pos x="0" y="11"/>
                </a:cxn>
                <a:cxn ang="0">
                  <a:pos x="2" y="5"/>
                </a:cxn>
                <a:cxn ang="0">
                  <a:pos x="3" y="3"/>
                </a:cxn>
                <a:cxn ang="0">
                  <a:pos x="7" y="1"/>
                </a:cxn>
                <a:cxn ang="0">
                  <a:pos x="11" y="0"/>
                </a:cxn>
              </a:cxnLst>
              <a:rect l="0" t="0" r="r" b="b"/>
              <a:pathLst>
                <a:path w="45" h="49">
                  <a:moveTo>
                    <a:pt x="11" y="0"/>
                  </a:moveTo>
                  <a:lnTo>
                    <a:pt x="45" y="0"/>
                  </a:lnTo>
                  <a:lnTo>
                    <a:pt x="45" y="6"/>
                  </a:lnTo>
                  <a:lnTo>
                    <a:pt x="16" y="6"/>
                  </a:lnTo>
                  <a:lnTo>
                    <a:pt x="13" y="7"/>
                  </a:lnTo>
                  <a:lnTo>
                    <a:pt x="11" y="7"/>
                  </a:lnTo>
                  <a:lnTo>
                    <a:pt x="8" y="9"/>
                  </a:lnTo>
                  <a:lnTo>
                    <a:pt x="7" y="11"/>
                  </a:lnTo>
                  <a:lnTo>
                    <a:pt x="7" y="13"/>
                  </a:lnTo>
                  <a:lnTo>
                    <a:pt x="10" y="19"/>
                  </a:lnTo>
                  <a:lnTo>
                    <a:pt x="12" y="20"/>
                  </a:lnTo>
                  <a:lnTo>
                    <a:pt x="16" y="21"/>
                  </a:lnTo>
                  <a:lnTo>
                    <a:pt x="45" y="21"/>
                  </a:lnTo>
                  <a:lnTo>
                    <a:pt x="45" y="28"/>
                  </a:lnTo>
                  <a:lnTo>
                    <a:pt x="14" y="28"/>
                  </a:lnTo>
                  <a:lnTo>
                    <a:pt x="12" y="29"/>
                  </a:lnTo>
                  <a:lnTo>
                    <a:pt x="10" y="29"/>
                  </a:lnTo>
                  <a:lnTo>
                    <a:pt x="8" y="30"/>
                  </a:lnTo>
                  <a:lnTo>
                    <a:pt x="7" y="32"/>
                  </a:lnTo>
                  <a:lnTo>
                    <a:pt x="7" y="34"/>
                  </a:lnTo>
                  <a:lnTo>
                    <a:pt x="8" y="36"/>
                  </a:lnTo>
                  <a:lnTo>
                    <a:pt x="10" y="39"/>
                  </a:lnTo>
                  <a:lnTo>
                    <a:pt x="13" y="42"/>
                  </a:lnTo>
                  <a:lnTo>
                    <a:pt x="16" y="43"/>
                  </a:lnTo>
                  <a:lnTo>
                    <a:pt x="45" y="43"/>
                  </a:lnTo>
                  <a:lnTo>
                    <a:pt x="45" y="49"/>
                  </a:lnTo>
                  <a:lnTo>
                    <a:pt x="1" y="49"/>
                  </a:lnTo>
                  <a:lnTo>
                    <a:pt x="1" y="43"/>
                  </a:lnTo>
                  <a:lnTo>
                    <a:pt x="8" y="43"/>
                  </a:lnTo>
                  <a:lnTo>
                    <a:pt x="5" y="41"/>
                  </a:lnTo>
                  <a:lnTo>
                    <a:pt x="2" y="39"/>
                  </a:lnTo>
                  <a:lnTo>
                    <a:pt x="1" y="35"/>
                  </a:lnTo>
                  <a:lnTo>
                    <a:pt x="0" y="32"/>
                  </a:lnTo>
                  <a:lnTo>
                    <a:pt x="2" y="26"/>
                  </a:lnTo>
                  <a:lnTo>
                    <a:pt x="3" y="24"/>
                  </a:lnTo>
                  <a:lnTo>
                    <a:pt x="8" y="22"/>
                  </a:lnTo>
                  <a:lnTo>
                    <a:pt x="5" y="20"/>
                  </a:lnTo>
                  <a:lnTo>
                    <a:pt x="2" y="17"/>
                  </a:lnTo>
                  <a:lnTo>
                    <a:pt x="0" y="11"/>
                  </a:lnTo>
                  <a:lnTo>
                    <a:pt x="2" y="5"/>
                  </a:lnTo>
                  <a:lnTo>
                    <a:pt x="3" y="3"/>
                  </a:lnTo>
                  <a:lnTo>
                    <a:pt x="7" y="1"/>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1" name="Freeform 247"/>
            <p:cNvSpPr>
              <a:spLocks/>
            </p:cNvSpPr>
            <p:nvPr/>
          </p:nvSpPr>
          <p:spPr bwMode="auto">
            <a:xfrm>
              <a:off x="740" y="2278"/>
              <a:ext cx="77" cy="18"/>
            </a:xfrm>
            <a:custGeom>
              <a:avLst/>
              <a:gdLst/>
              <a:ahLst/>
              <a:cxnLst>
                <a:cxn ang="0">
                  <a:pos x="38" y="0"/>
                </a:cxn>
                <a:cxn ang="0">
                  <a:pos x="59" y="4"/>
                </a:cxn>
                <a:cxn ang="0">
                  <a:pos x="66" y="6"/>
                </a:cxn>
                <a:cxn ang="0">
                  <a:pos x="71" y="9"/>
                </a:cxn>
                <a:cxn ang="0">
                  <a:pos x="77" y="13"/>
                </a:cxn>
                <a:cxn ang="0">
                  <a:pos x="77" y="18"/>
                </a:cxn>
                <a:cxn ang="0">
                  <a:pos x="57" y="9"/>
                </a:cxn>
                <a:cxn ang="0">
                  <a:pos x="38" y="7"/>
                </a:cxn>
                <a:cxn ang="0">
                  <a:pos x="28" y="7"/>
                </a:cxn>
                <a:cxn ang="0">
                  <a:pos x="23" y="8"/>
                </a:cxn>
                <a:cxn ang="0">
                  <a:pos x="12" y="11"/>
                </a:cxn>
                <a:cxn ang="0">
                  <a:pos x="9" y="14"/>
                </a:cxn>
                <a:cxn ang="0">
                  <a:pos x="5" y="15"/>
                </a:cxn>
                <a:cxn ang="0">
                  <a:pos x="0" y="18"/>
                </a:cxn>
                <a:cxn ang="0">
                  <a:pos x="0" y="13"/>
                </a:cxn>
                <a:cxn ang="0">
                  <a:pos x="10" y="7"/>
                </a:cxn>
                <a:cxn ang="0">
                  <a:pos x="20" y="3"/>
                </a:cxn>
                <a:cxn ang="0">
                  <a:pos x="26" y="1"/>
                </a:cxn>
                <a:cxn ang="0">
                  <a:pos x="32" y="1"/>
                </a:cxn>
                <a:cxn ang="0">
                  <a:pos x="38" y="0"/>
                </a:cxn>
              </a:cxnLst>
              <a:rect l="0" t="0" r="r" b="b"/>
              <a:pathLst>
                <a:path w="77" h="18">
                  <a:moveTo>
                    <a:pt x="38" y="0"/>
                  </a:moveTo>
                  <a:lnTo>
                    <a:pt x="59" y="4"/>
                  </a:lnTo>
                  <a:lnTo>
                    <a:pt x="66" y="6"/>
                  </a:lnTo>
                  <a:lnTo>
                    <a:pt x="71" y="9"/>
                  </a:lnTo>
                  <a:lnTo>
                    <a:pt x="77" y="13"/>
                  </a:lnTo>
                  <a:lnTo>
                    <a:pt x="77" y="18"/>
                  </a:lnTo>
                  <a:lnTo>
                    <a:pt x="57" y="9"/>
                  </a:lnTo>
                  <a:lnTo>
                    <a:pt x="38" y="7"/>
                  </a:lnTo>
                  <a:lnTo>
                    <a:pt x="28" y="7"/>
                  </a:lnTo>
                  <a:lnTo>
                    <a:pt x="23" y="8"/>
                  </a:lnTo>
                  <a:lnTo>
                    <a:pt x="12" y="11"/>
                  </a:lnTo>
                  <a:lnTo>
                    <a:pt x="9" y="14"/>
                  </a:lnTo>
                  <a:lnTo>
                    <a:pt x="5" y="15"/>
                  </a:lnTo>
                  <a:lnTo>
                    <a:pt x="0" y="18"/>
                  </a:lnTo>
                  <a:lnTo>
                    <a:pt x="0" y="13"/>
                  </a:lnTo>
                  <a:lnTo>
                    <a:pt x="10" y="7"/>
                  </a:lnTo>
                  <a:lnTo>
                    <a:pt x="20" y="3"/>
                  </a:lnTo>
                  <a:lnTo>
                    <a:pt x="26" y="1"/>
                  </a:lnTo>
                  <a:lnTo>
                    <a:pt x="32" y="1"/>
                  </a:lnTo>
                  <a:lnTo>
                    <a:pt x="3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2" name="Rectangle 248"/>
            <p:cNvSpPr>
              <a:spLocks noChangeArrowheads="1"/>
            </p:cNvSpPr>
            <p:nvPr/>
          </p:nvSpPr>
          <p:spPr bwMode="auto">
            <a:xfrm>
              <a:off x="3950" y="1022"/>
              <a:ext cx="168" cy="2676"/>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3" name="Freeform 249"/>
            <p:cNvSpPr>
              <a:spLocks noEditPoints="1"/>
            </p:cNvSpPr>
            <p:nvPr/>
          </p:nvSpPr>
          <p:spPr bwMode="auto">
            <a:xfrm>
              <a:off x="3949" y="1021"/>
              <a:ext cx="172" cy="2679"/>
            </a:xfrm>
            <a:custGeom>
              <a:avLst/>
              <a:gdLst/>
              <a:ahLst/>
              <a:cxnLst>
                <a:cxn ang="0">
                  <a:pos x="4" y="3"/>
                </a:cxn>
                <a:cxn ang="0">
                  <a:pos x="4" y="2676"/>
                </a:cxn>
                <a:cxn ang="0">
                  <a:pos x="168" y="2676"/>
                </a:cxn>
                <a:cxn ang="0">
                  <a:pos x="168" y="3"/>
                </a:cxn>
                <a:cxn ang="0">
                  <a:pos x="4" y="3"/>
                </a:cxn>
                <a:cxn ang="0">
                  <a:pos x="1" y="0"/>
                </a:cxn>
                <a:cxn ang="0">
                  <a:pos x="169" y="0"/>
                </a:cxn>
                <a:cxn ang="0">
                  <a:pos x="170" y="1"/>
                </a:cxn>
                <a:cxn ang="0">
                  <a:pos x="172" y="1"/>
                </a:cxn>
                <a:cxn ang="0">
                  <a:pos x="172" y="2677"/>
                </a:cxn>
                <a:cxn ang="0">
                  <a:pos x="170" y="2677"/>
                </a:cxn>
                <a:cxn ang="0">
                  <a:pos x="169" y="2678"/>
                </a:cxn>
                <a:cxn ang="0">
                  <a:pos x="169" y="2679"/>
                </a:cxn>
                <a:cxn ang="0">
                  <a:pos x="3" y="2679"/>
                </a:cxn>
                <a:cxn ang="0">
                  <a:pos x="3" y="2677"/>
                </a:cxn>
                <a:cxn ang="0">
                  <a:pos x="0" y="2677"/>
                </a:cxn>
                <a:cxn ang="0">
                  <a:pos x="0" y="1"/>
                </a:cxn>
                <a:cxn ang="0">
                  <a:pos x="1" y="0"/>
                </a:cxn>
              </a:cxnLst>
              <a:rect l="0" t="0" r="r" b="b"/>
              <a:pathLst>
                <a:path w="172" h="2679">
                  <a:moveTo>
                    <a:pt x="4" y="3"/>
                  </a:moveTo>
                  <a:lnTo>
                    <a:pt x="4" y="2676"/>
                  </a:lnTo>
                  <a:lnTo>
                    <a:pt x="168" y="2676"/>
                  </a:lnTo>
                  <a:lnTo>
                    <a:pt x="168" y="3"/>
                  </a:lnTo>
                  <a:lnTo>
                    <a:pt x="4" y="3"/>
                  </a:lnTo>
                  <a:close/>
                  <a:moveTo>
                    <a:pt x="1" y="0"/>
                  </a:moveTo>
                  <a:lnTo>
                    <a:pt x="169" y="0"/>
                  </a:lnTo>
                  <a:lnTo>
                    <a:pt x="170" y="1"/>
                  </a:lnTo>
                  <a:lnTo>
                    <a:pt x="172" y="1"/>
                  </a:lnTo>
                  <a:lnTo>
                    <a:pt x="172" y="2677"/>
                  </a:lnTo>
                  <a:lnTo>
                    <a:pt x="170" y="2677"/>
                  </a:lnTo>
                  <a:lnTo>
                    <a:pt x="169" y="2678"/>
                  </a:lnTo>
                  <a:lnTo>
                    <a:pt x="169" y="2679"/>
                  </a:lnTo>
                  <a:lnTo>
                    <a:pt x="3" y="2679"/>
                  </a:lnTo>
                  <a:lnTo>
                    <a:pt x="3" y="2677"/>
                  </a:lnTo>
                  <a:lnTo>
                    <a:pt x="0" y="2677"/>
                  </a:lnTo>
                  <a:lnTo>
                    <a:pt x="0" y="1"/>
                  </a:lnTo>
                  <a:lnTo>
                    <a:pt x="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274" name="Picture 250"/>
            <p:cNvPicPr>
              <a:picLocks noChangeAspect="1" noChangeArrowheads="1"/>
            </p:cNvPicPr>
            <p:nvPr/>
          </p:nvPicPr>
          <p:blipFill>
            <a:blip r:embed="rId4"/>
            <a:srcRect/>
            <a:stretch>
              <a:fillRect/>
            </a:stretch>
          </p:blipFill>
          <p:spPr bwMode="auto">
            <a:xfrm>
              <a:off x="3950" y="1023"/>
              <a:ext cx="168" cy="2675"/>
            </a:xfrm>
            <a:prstGeom prst="rect">
              <a:avLst/>
            </a:prstGeom>
            <a:noFill/>
            <a:ln w="9525">
              <a:noFill/>
              <a:miter lim="800000"/>
              <a:headEnd/>
              <a:tailEnd/>
            </a:ln>
          </p:spPr>
        </p:pic>
        <p:sp>
          <p:nvSpPr>
            <p:cNvPr id="1275" name="Rectangle 251"/>
            <p:cNvSpPr>
              <a:spLocks noChangeArrowheads="1"/>
            </p:cNvSpPr>
            <p:nvPr/>
          </p:nvSpPr>
          <p:spPr bwMode="auto">
            <a:xfrm>
              <a:off x="3950" y="1023"/>
              <a:ext cx="168" cy="26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276" name="Picture 252"/>
            <p:cNvPicPr>
              <a:picLocks noChangeAspect="1" noChangeArrowheads="1"/>
            </p:cNvPicPr>
            <p:nvPr/>
          </p:nvPicPr>
          <p:blipFill>
            <a:blip r:embed="rId4"/>
            <a:srcRect/>
            <a:stretch>
              <a:fillRect/>
            </a:stretch>
          </p:blipFill>
          <p:spPr bwMode="auto">
            <a:xfrm>
              <a:off x="3950" y="1023"/>
              <a:ext cx="168" cy="2675"/>
            </a:xfrm>
            <a:prstGeom prst="rect">
              <a:avLst/>
            </a:prstGeom>
            <a:noFill/>
            <a:ln w="9525">
              <a:noFill/>
              <a:miter lim="800000"/>
              <a:headEnd/>
              <a:tailEnd/>
            </a:ln>
          </p:spPr>
        </p:pic>
        <p:sp>
          <p:nvSpPr>
            <p:cNvPr id="1277" name="Rectangle 253"/>
            <p:cNvSpPr>
              <a:spLocks noChangeArrowheads="1"/>
            </p:cNvSpPr>
            <p:nvPr/>
          </p:nvSpPr>
          <p:spPr bwMode="auto">
            <a:xfrm>
              <a:off x="3950" y="3697"/>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8" name="Rectangle 254"/>
            <p:cNvSpPr>
              <a:spLocks noChangeArrowheads="1"/>
            </p:cNvSpPr>
            <p:nvPr/>
          </p:nvSpPr>
          <p:spPr bwMode="auto">
            <a:xfrm>
              <a:off x="3950" y="1021"/>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9" name="Rectangle 255"/>
            <p:cNvSpPr>
              <a:spLocks noChangeArrowheads="1"/>
            </p:cNvSpPr>
            <p:nvPr/>
          </p:nvSpPr>
          <p:spPr bwMode="auto">
            <a:xfrm>
              <a:off x="3949"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0" name="Rectangle 256"/>
            <p:cNvSpPr>
              <a:spLocks noChangeArrowheads="1"/>
            </p:cNvSpPr>
            <p:nvPr/>
          </p:nvSpPr>
          <p:spPr bwMode="auto">
            <a:xfrm>
              <a:off x="4117"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1" name="Rectangle 257"/>
            <p:cNvSpPr>
              <a:spLocks noChangeArrowheads="1"/>
            </p:cNvSpPr>
            <p:nvPr/>
          </p:nvSpPr>
          <p:spPr bwMode="auto">
            <a:xfrm>
              <a:off x="3950" y="3697"/>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2" name="Rectangle 258"/>
            <p:cNvSpPr>
              <a:spLocks noChangeArrowheads="1"/>
            </p:cNvSpPr>
            <p:nvPr/>
          </p:nvSpPr>
          <p:spPr bwMode="auto">
            <a:xfrm>
              <a:off x="4117"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3" name="Rectangle 259"/>
            <p:cNvSpPr>
              <a:spLocks noChangeArrowheads="1"/>
            </p:cNvSpPr>
            <p:nvPr/>
          </p:nvSpPr>
          <p:spPr bwMode="auto">
            <a:xfrm>
              <a:off x="4085" y="3697"/>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4" name="Rectangle 260"/>
            <p:cNvSpPr>
              <a:spLocks noChangeArrowheads="1"/>
            </p:cNvSpPr>
            <p:nvPr/>
          </p:nvSpPr>
          <p:spPr bwMode="auto">
            <a:xfrm>
              <a:off x="3950" y="3697"/>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5" name="Rectangle 261"/>
            <p:cNvSpPr>
              <a:spLocks noChangeArrowheads="1"/>
            </p:cNvSpPr>
            <p:nvPr/>
          </p:nvSpPr>
          <p:spPr bwMode="auto">
            <a:xfrm>
              <a:off x="4144" y="3702"/>
              <a:ext cx="23" cy="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6" name="Freeform 262"/>
            <p:cNvSpPr>
              <a:spLocks/>
            </p:cNvSpPr>
            <p:nvPr/>
          </p:nvSpPr>
          <p:spPr bwMode="auto">
            <a:xfrm>
              <a:off x="4173" y="3674"/>
              <a:ext cx="39" cy="50"/>
            </a:xfrm>
            <a:custGeom>
              <a:avLst/>
              <a:gdLst/>
              <a:ahLst/>
              <a:cxnLst>
                <a:cxn ang="0">
                  <a:pos x="7" y="0"/>
                </a:cxn>
                <a:cxn ang="0">
                  <a:pos x="35" y="0"/>
                </a:cxn>
                <a:cxn ang="0">
                  <a:pos x="35" y="7"/>
                </a:cxn>
                <a:cxn ang="0">
                  <a:pos x="13" y="7"/>
                </a:cxn>
                <a:cxn ang="0">
                  <a:pos x="10" y="20"/>
                </a:cxn>
                <a:cxn ang="0">
                  <a:pos x="13" y="18"/>
                </a:cxn>
                <a:cxn ang="0">
                  <a:pos x="21" y="16"/>
                </a:cxn>
                <a:cxn ang="0">
                  <a:pos x="30" y="18"/>
                </a:cxn>
                <a:cxn ang="0">
                  <a:pos x="34" y="20"/>
                </a:cxn>
                <a:cxn ang="0">
                  <a:pos x="39" y="28"/>
                </a:cxn>
                <a:cxn ang="0">
                  <a:pos x="39" y="36"/>
                </a:cxn>
                <a:cxn ang="0">
                  <a:pos x="34" y="44"/>
                </a:cxn>
                <a:cxn ang="0">
                  <a:pos x="29" y="47"/>
                </a:cxn>
                <a:cxn ang="0">
                  <a:pos x="24" y="49"/>
                </a:cxn>
                <a:cxn ang="0">
                  <a:pos x="19" y="50"/>
                </a:cxn>
                <a:cxn ang="0">
                  <a:pos x="10" y="48"/>
                </a:cxn>
                <a:cxn ang="0">
                  <a:pos x="6" y="46"/>
                </a:cxn>
                <a:cxn ang="0">
                  <a:pos x="2" y="43"/>
                </a:cxn>
                <a:cxn ang="0">
                  <a:pos x="1" y="40"/>
                </a:cxn>
                <a:cxn ang="0">
                  <a:pos x="0" y="36"/>
                </a:cxn>
                <a:cxn ang="0">
                  <a:pos x="7" y="35"/>
                </a:cxn>
                <a:cxn ang="0">
                  <a:pos x="8" y="38"/>
                </a:cxn>
                <a:cxn ang="0">
                  <a:pos x="11" y="42"/>
                </a:cxn>
                <a:cxn ang="0">
                  <a:pos x="16" y="44"/>
                </a:cxn>
                <a:cxn ang="0">
                  <a:pos x="22" y="44"/>
                </a:cxn>
                <a:cxn ang="0">
                  <a:pos x="25" y="43"/>
                </a:cxn>
                <a:cxn ang="0">
                  <a:pos x="28" y="41"/>
                </a:cxn>
                <a:cxn ang="0">
                  <a:pos x="29" y="39"/>
                </a:cxn>
                <a:cxn ang="0">
                  <a:pos x="32" y="33"/>
                </a:cxn>
                <a:cxn ang="0">
                  <a:pos x="30" y="30"/>
                </a:cxn>
                <a:cxn ang="0">
                  <a:pos x="30" y="27"/>
                </a:cxn>
                <a:cxn ang="0">
                  <a:pos x="25" y="23"/>
                </a:cxn>
                <a:cxn ang="0">
                  <a:pos x="23" y="22"/>
                </a:cxn>
                <a:cxn ang="0">
                  <a:pos x="17" y="22"/>
                </a:cxn>
                <a:cxn ang="0">
                  <a:pos x="15" y="23"/>
                </a:cxn>
                <a:cxn ang="0">
                  <a:pos x="13" y="23"/>
                </a:cxn>
                <a:cxn ang="0">
                  <a:pos x="11" y="24"/>
                </a:cxn>
                <a:cxn ang="0">
                  <a:pos x="8" y="26"/>
                </a:cxn>
                <a:cxn ang="0">
                  <a:pos x="0" y="25"/>
                </a:cxn>
                <a:cxn ang="0">
                  <a:pos x="7" y="0"/>
                </a:cxn>
              </a:cxnLst>
              <a:rect l="0" t="0" r="r" b="b"/>
              <a:pathLst>
                <a:path w="39" h="50">
                  <a:moveTo>
                    <a:pt x="7" y="0"/>
                  </a:moveTo>
                  <a:lnTo>
                    <a:pt x="35" y="0"/>
                  </a:lnTo>
                  <a:lnTo>
                    <a:pt x="35" y="7"/>
                  </a:lnTo>
                  <a:lnTo>
                    <a:pt x="13" y="7"/>
                  </a:lnTo>
                  <a:lnTo>
                    <a:pt x="10" y="20"/>
                  </a:lnTo>
                  <a:lnTo>
                    <a:pt x="13" y="18"/>
                  </a:lnTo>
                  <a:lnTo>
                    <a:pt x="21" y="16"/>
                  </a:lnTo>
                  <a:lnTo>
                    <a:pt x="30" y="18"/>
                  </a:lnTo>
                  <a:lnTo>
                    <a:pt x="34" y="20"/>
                  </a:lnTo>
                  <a:lnTo>
                    <a:pt x="39" y="28"/>
                  </a:lnTo>
                  <a:lnTo>
                    <a:pt x="39" y="36"/>
                  </a:lnTo>
                  <a:lnTo>
                    <a:pt x="34" y="44"/>
                  </a:lnTo>
                  <a:lnTo>
                    <a:pt x="29" y="47"/>
                  </a:lnTo>
                  <a:lnTo>
                    <a:pt x="24" y="49"/>
                  </a:lnTo>
                  <a:lnTo>
                    <a:pt x="19" y="50"/>
                  </a:lnTo>
                  <a:lnTo>
                    <a:pt x="10" y="48"/>
                  </a:lnTo>
                  <a:lnTo>
                    <a:pt x="6" y="46"/>
                  </a:lnTo>
                  <a:lnTo>
                    <a:pt x="2" y="43"/>
                  </a:lnTo>
                  <a:lnTo>
                    <a:pt x="1" y="40"/>
                  </a:lnTo>
                  <a:lnTo>
                    <a:pt x="0" y="36"/>
                  </a:lnTo>
                  <a:lnTo>
                    <a:pt x="7" y="35"/>
                  </a:lnTo>
                  <a:lnTo>
                    <a:pt x="8" y="38"/>
                  </a:lnTo>
                  <a:lnTo>
                    <a:pt x="11" y="42"/>
                  </a:lnTo>
                  <a:lnTo>
                    <a:pt x="16" y="44"/>
                  </a:lnTo>
                  <a:lnTo>
                    <a:pt x="22" y="44"/>
                  </a:lnTo>
                  <a:lnTo>
                    <a:pt x="25" y="43"/>
                  </a:lnTo>
                  <a:lnTo>
                    <a:pt x="28" y="41"/>
                  </a:lnTo>
                  <a:lnTo>
                    <a:pt x="29" y="39"/>
                  </a:lnTo>
                  <a:lnTo>
                    <a:pt x="32" y="33"/>
                  </a:lnTo>
                  <a:lnTo>
                    <a:pt x="30" y="30"/>
                  </a:lnTo>
                  <a:lnTo>
                    <a:pt x="30" y="27"/>
                  </a:lnTo>
                  <a:lnTo>
                    <a:pt x="25" y="23"/>
                  </a:lnTo>
                  <a:lnTo>
                    <a:pt x="23" y="22"/>
                  </a:lnTo>
                  <a:lnTo>
                    <a:pt x="17" y="22"/>
                  </a:lnTo>
                  <a:lnTo>
                    <a:pt x="15" y="23"/>
                  </a:lnTo>
                  <a:lnTo>
                    <a:pt x="13" y="23"/>
                  </a:lnTo>
                  <a:lnTo>
                    <a:pt x="11" y="24"/>
                  </a:lnTo>
                  <a:lnTo>
                    <a:pt x="8" y="26"/>
                  </a:lnTo>
                  <a:lnTo>
                    <a:pt x="0"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7" name="Rectangle 263"/>
            <p:cNvSpPr>
              <a:spLocks noChangeArrowheads="1"/>
            </p:cNvSpPr>
            <p:nvPr/>
          </p:nvSpPr>
          <p:spPr bwMode="auto">
            <a:xfrm>
              <a:off x="4085" y="3362"/>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8" name="Rectangle 264"/>
            <p:cNvSpPr>
              <a:spLocks noChangeArrowheads="1"/>
            </p:cNvSpPr>
            <p:nvPr/>
          </p:nvSpPr>
          <p:spPr bwMode="auto">
            <a:xfrm>
              <a:off x="3950" y="3362"/>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9" name="Freeform 265"/>
            <p:cNvSpPr>
              <a:spLocks noEditPoints="1"/>
            </p:cNvSpPr>
            <p:nvPr/>
          </p:nvSpPr>
          <p:spPr bwMode="auto">
            <a:xfrm>
              <a:off x="4145" y="3339"/>
              <a:ext cx="39" cy="51"/>
            </a:xfrm>
            <a:custGeom>
              <a:avLst/>
              <a:gdLst/>
              <a:ahLst/>
              <a:cxnLst>
                <a:cxn ang="0">
                  <a:pos x="19" y="5"/>
                </a:cxn>
                <a:cxn ang="0">
                  <a:pos x="16" y="6"/>
                </a:cxn>
                <a:cxn ang="0">
                  <a:pos x="13" y="7"/>
                </a:cxn>
                <a:cxn ang="0">
                  <a:pos x="11" y="9"/>
                </a:cxn>
                <a:cxn ang="0">
                  <a:pos x="8" y="15"/>
                </a:cxn>
                <a:cxn ang="0">
                  <a:pos x="7" y="19"/>
                </a:cxn>
                <a:cxn ang="0">
                  <a:pos x="7" y="30"/>
                </a:cxn>
                <a:cxn ang="0">
                  <a:pos x="10" y="38"/>
                </a:cxn>
                <a:cxn ang="0">
                  <a:pos x="11" y="41"/>
                </a:cxn>
                <a:cxn ang="0">
                  <a:pos x="13" y="43"/>
                </a:cxn>
                <a:cxn ang="0">
                  <a:pos x="17" y="45"/>
                </a:cxn>
                <a:cxn ang="0">
                  <a:pos x="23" y="45"/>
                </a:cxn>
                <a:cxn ang="0">
                  <a:pos x="28" y="41"/>
                </a:cxn>
                <a:cxn ang="0">
                  <a:pos x="29" y="38"/>
                </a:cxn>
                <a:cxn ang="0">
                  <a:pos x="32" y="30"/>
                </a:cxn>
                <a:cxn ang="0">
                  <a:pos x="32" y="25"/>
                </a:cxn>
                <a:cxn ang="0">
                  <a:pos x="30" y="15"/>
                </a:cxn>
                <a:cxn ang="0">
                  <a:pos x="28" y="9"/>
                </a:cxn>
                <a:cxn ang="0">
                  <a:pos x="25" y="7"/>
                </a:cxn>
                <a:cxn ang="0">
                  <a:pos x="22" y="6"/>
                </a:cxn>
                <a:cxn ang="0">
                  <a:pos x="19" y="5"/>
                </a:cxn>
                <a:cxn ang="0">
                  <a:pos x="15" y="0"/>
                </a:cxn>
                <a:cxn ang="0">
                  <a:pos x="25" y="0"/>
                </a:cxn>
                <a:cxn ang="0">
                  <a:pos x="30" y="2"/>
                </a:cxn>
                <a:cxn ang="0">
                  <a:pos x="33" y="4"/>
                </a:cxn>
                <a:cxn ang="0">
                  <a:pos x="34" y="6"/>
                </a:cxn>
                <a:cxn ang="0">
                  <a:pos x="36" y="9"/>
                </a:cxn>
                <a:cxn ang="0">
                  <a:pos x="38" y="13"/>
                </a:cxn>
                <a:cxn ang="0">
                  <a:pos x="38" y="16"/>
                </a:cxn>
                <a:cxn ang="0">
                  <a:pos x="39" y="20"/>
                </a:cxn>
                <a:cxn ang="0">
                  <a:pos x="39" y="30"/>
                </a:cxn>
                <a:cxn ang="0">
                  <a:pos x="38" y="35"/>
                </a:cxn>
                <a:cxn ang="0">
                  <a:pos x="38" y="39"/>
                </a:cxn>
                <a:cxn ang="0">
                  <a:pos x="33" y="46"/>
                </a:cxn>
                <a:cxn ang="0">
                  <a:pos x="28" y="50"/>
                </a:cxn>
                <a:cxn ang="0">
                  <a:pos x="24" y="50"/>
                </a:cxn>
                <a:cxn ang="0">
                  <a:pos x="19" y="51"/>
                </a:cxn>
                <a:cxn ang="0">
                  <a:pos x="10" y="49"/>
                </a:cxn>
                <a:cxn ang="0">
                  <a:pos x="6" y="46"/>
                </a:cxn>
                <a:cxn ang="0">
                  <a:pos x="1" y="37"/>
                </a:cxn>
                <a:cxn ang="0">
                  <a:pos x="0" y="25"/>
                </a:cxn>
                <a:cxn ang="0">
                  <a:pos x="0" y="19"/>
                </a:cxn>
                <a:cxn ang="0">
                  <a:pos x="1" y="14"/>
                </a:cxn>
                <a:cxn ang="0">
                  <a:pos x="2" y="10"/>
                </a:cxn>
                <a:cxn ang="0">
                  <a:pos x="4" y="7"/>
                </a:cxn>
                <a:cxn ang="0">
                  <a:pos x="6" y="4"/>
                </a:cxn>
                <a:cxn ang="0">
                  <a:pos x="8" y="2"/>
                </a:cxn>
                <a:cxn ang="0">
                  <a:pos x="11" y="1"/>
                </a:cxn>
                <a:cxn ang="0">
                  <a:pos x="15" y="0"/>
                </a:cxn>
              </a:cxnLst>
              <a:rect l="0" t="0" r="r" b="b"/>
              <a:pathLst>
                <a:path w="39" h="51">
                  <a:moveTo>
                    <a:pt x="19" y="5"/>
                  </a:moveTo>
                  <a:lnTo>
                    <a:pt x="16" y="6"/>
                  </a:lnTo>
                  <a:lnTo>
                    <a:pt x="13" y="7"/>
                  </a:lnTo>
                  <a:lnTo>
                    <a:pt x="11" y="9"/>
                  </a:lnTo>
                  <a:lnTo>
                    <a:pt x="8" y="15"/>
                  </a:lnTo>
                  <a:lnTo>
                    <a:pt x="7" y="19"/>
                  </a:lnTo>
                  <a:lnTo>
                    <a:pt x="7" y="30"/>
                  </a:lnTo>
                  <a:lnTo>
                    <a:pt x="10" y="38"/>
                  </a:lnTo>
                  <a:lnTo>
                    <a:pt x="11" y="41"/>
                  </a:lnTo>
                  <a:lnTo>
                    <a:pt x="13" y="43"/>
                  </a:lnTo>
                  <a:lnTo>
                    <a:pt x="17" y="45"/>
                  </a:lnTo>
                  <a:lnTo>
                    <a:pt x="23" y="45"/>
                  </a:lnTo>
                  <a:lnTo>
                    <a:pt x="28" y="41"/>
                  </a:lnTo>
                  <a:lnTo>
                    <a:pt x="29" y="38"/>
                  </a:lnTo>
                  <a:lnTo>
                    <a:pt x="32" y="30"/>
                  </a:lnTo>
                  <a:lnTo>
                    <a:pt x="32" y="25"/>
                  </a:lnTo>
                  <a:lnTo>
                    <a:pt x="30" y="15"/>
                  </a:lnTo>
                  <a:lnTo>
                    <a:pt x="28" y="9"/>
                  </a:lnTo>
                  <a:lnTo>
                    <a:pt x="25" y="7"/>
                  </a:lnTo>
                  <a:lnTo>
                    <a:pt x="22" y="6"/>
                  </a:lnTo>
                  <a:lnTo>
                    <a:pt x="19" y="5"/>
                  </a:lnTo>
                  <a:close/>
                  <a:moveTo>
                    <a:pt x="15" y="0"/>
                  </a:moveTo>
                  <a:lnTo>
                    <a:pt x="25" y="0"/>
                  </a:lnTo>
                  <a:lnTo>
                    <a:pt x="30" y="2"/>
                  </a:lnTo>
                  <a:lnTo>
                    <a:pt x="33" y="4"/>
                  </a:lnTo>
                  <a:lnTo>
                    <a:pt x="34" y="6"/>
                  </a:lnTo>
                  <a:lnTo>
                    <a:pt x="36" y="9"/>
                  </a:lnTo>
                  <a:lnTo>
                    <a:pt x="38" y="13"/>
                  </a:lnTo>
                  <a:lnTo>
                    <a:pt x="38" y="16"/>
                  </a:lnTo>
                  <a:lnTo>
                    <a:pt x="39" y="20"/>
                  </a:lnTo>
                  <a:lnTo>
                    <a:pt x="39" y="30"/>
                  </a:lnTo>
                  <a:lnTo>
                    <a:pt x="38" y="35"/>
                  </a:lnTo>
                  <a:lnTo>
                    <a:pt x="38" y="39"/>
                  </a:lnTo>
                  <a:lnTo>
                    <a:pt x="33" y="46"/>
                  </a:lnTo>
                  <a:lnTo>
                    <a:pt x="28" y="50"/>
                  </a:lnTo>
                  <a:lnTo>
                    <a:pt x="24" y="50"/>
                  </a:lnTo>
                  <a:lnTo>
                    <a:pt x="19" y="51"/>
                  </a:lnTo>
                  <a:lnTo>
                    <a:pt x="10" y="49"/>
                  </a:lnTo>
                  <a:lnTo>
                    <a:pt x="6" y="46"/>
                  </a:lnTo>
                  <a:lnTo>
                    <a:pt x="1" y="37"/>
                  </a:lnTo>
                  <a:lnTo>
                    <a:pt x="0" y="25"/>
                  </a:lnTo>
                  <a:lnTo>
                    <a:pt x="0" y="19"/>
                  </a:lnTo>
                  <a:lnTo>
                    <a:pt x="1" y="14"/>
                  </a:lnTo>
                  <a:lnTo>
                    <a:pt x="2" y="10"/>
                  </a:lnTo>
                  <a:lnTo>
                    <a:pt x="4" y="7"/>
                  </a:lnTo>
                  <a:lnTo>
                    <a:pt x="6" y="4"/>
                  </a:lnTo>
                  <a:lnTo>
                    <a:pt x="8"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0" name="Rectangle 266"/>
            <p:cNvSpPr>
              <a:spLocks noChangeArrowheads="1"/>
            </p:cNvSpPr>
            <p:nvPr/>
          </p:nvSpPr>
          <p:spPr bwMode="auto">
            <a:xfrm>
              <a:off x="4085" y="3028"/>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1" name="Rectangle 267"/>
            <p:cNvSpPr>
              <a:spLocks noChangeArrowheads="1"/>
            </p:cNvSpPr>
            <p:nvPr/>
          </p:nvSpPr>
          <p:spPr bwMode="auto">
            <a:xfrm>
              <a:off x="3950" y="3028"/>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2" name="Freeform 268"/>
            <p:cNvSpPr>
              <a:spLocks/>
            </p:cNvSpPr>
            <p:nvPr/>
          </p:nvSpPr>
          <p:spPr bwMode="auto">
            <a:xfrm>
              <a:off x="4145" y="3004"/>
              <a:ext cx="39" cy="51"/>
            </a:xfrm>
            <a:custGeom>
              <a:avLst/>
              <a:gdLst/>
              <a:ahLst/>
              <a:cxnLst>
                <a:cxn ang="0">
                  <a:pos x="7" y="0"/>
                </a:cxn>
                <a:cxn ang="0">
                  <a:pos x="35" y="0"/>
                </a:cxn>
                <a:cxn ang="0">
                  <a:pos x="35" y="7"/>
                </a:cxn>
                <a:cxn ang="0">
                  <a:pos x="13" y="7"/>
                </a:cxn>
                <a:cxn ang="0">
                  <a:pos x="10" y="21"/>
                </a:cxn>
                <a:cxn ang="0">
                  <a:pos x="13" y="19"/>
                </a:cxn>
                <a:cxn ang="0">
                  <a:pos x="21" y="17"/>
                </a:cxn>
                <a:cxn ang="0">
                  <a:pos x="30" y="19"/>
                </a:cxn>
                <a:cxn ang="0">
                  <a:pos x="34" y="21"/>
                </a:cxn>
                <a:cxn ang="0">
                  <a:pos x="39" y="29"/>
                </a:cxn>
                <a:cxn ang="0">
                  <a:pos x="39" y="37"/>
                </a:cxn>
                <a:cxn ang="0">
                  <a:pos x="36" y="41"/>
                </a:cxn>
                <a:cxn ang="0">
                  <a:pos x="35" y="45"/>
                </a:cxn>
                <a:cxn ang="0">
                  <a:pos x="30" y="48"/>
                </a:cxn>
                <a:cxn ang="0">
                  <a:pos x="24" y="50"/>
                </a:cxn>
                <a:cxn ang="0">
                  <a:pos x="19" y="51"/>
                </a:cxn>
                <a:cxn ang="0">
                  <a:pos x="10" y="49"/>
                </a:cxn>
                <a:cxn ang="0">
                  <a:pos x="6" y="47"/>
                </a:cxn>
                <a:cxn ang="0">
                  <a:pos x="1" y="41"/>
                </a:cxn>
                <a:cxn ang="0">
                  <a:pos x="0" y="37"/>
                </a:cxn>
                <a:cxn ang="0">
                  <a:pos x="7" y="36"/>
                </a:cxn>
                <a:cxn ang="0">
                  <a:pos x="8" y="39"/>
                </a:cxn>
                <a:cxn ang="0">
                  <a:pos x="11" y="43"/>
                </a:cxn>
                <a:cxn ang="0">
                  <a:pos x="16" y="45"/>
                </a:cxn>
                <a:cxn ang="0">
                  <a:pos x="23" y="45"/>
                </a:cxn>
                <a:cxn ang="0">
                  <a:pos x="25" y="44"/>
                </a:cxn>
                <a:cxn ang="0">
                  <a:pos x="30" y="40"/>
                </a:cxn>
                <a:cxn ang="0">
                  <a:pos x="30" y="37"/>
                </a:cxn>
                <a:cxn ang="0">
                  <a:pos x="32" y="34"/>
                </a:cxn>
                <a:cxn ang="0">
                  <a:pos x="32" y="31"/>
                </a:cxn>
                <a:cxn ang="0">
                  <a:pos x="30" y="28"/>
                </a:cxn>
                <a:cxn ang="0">
                  <a:pos x="25" y="24"/>
                </a:cxn>
                <a:cxn ang="0">
                  <a:pos x="23" y="23"/>
                </a:cxn>
                <a:cxn ang="0">
                  <a:pos x="17" y="23"/>
                </a:cxn>
                <a:cxn ang="0">
                  <a:pos x="15" y="24"/>
                </a:cxn>
                <a:cxn ang="0">
                  <a:pos x="13" y="24"/>
                </a:cxn>
                <a:cxn ang="0">
                  <a:pos x="11" y="25"/>
                </a:cxn>
                <a:cxn ang="0">
                  <a:pos x="8" y="27"/>
                </a:cxn>
                <a:cxn ang="0">
                  <a:pos x="1" y="26"/>
                </a:cxn>
                <a:cxn ang="0">
                  <a:pos x="7" y="0"/>
                </a:cxn>
              </a:cxnLst>
              <a:rect l="0" t="0" r="r" b="b"/>
              <a:pathLst>
                <a:path w="39" h="51">
                  <a:moveTo>
                    <a:pt x="7" y="0"/>
                  </a:moveTo>
                  <a:lnTo>
                    <a:pt x="35" y="0"/>
                  </a:lnTo>
                  <a:lnTo>
                    <a:pt x="35" y="7"/>
                  </a:lnTo>
                  <a:lnTo>
                    <a:pt x="13" y="7"/>
                  </a:lnTo>
                  <a:lnTo>
                    <a:pt x="10" y="21"/>
                  </a:lnTo>
                  <a:lnTo>
                    <a:pt x="13" y="19"/>
                  </a:lnTo>
                  <a:lnTo>
                    <a:pt x="21" y="17"/>
                  </a:lnTo>
                  <a:lnTo>
                    <a:pt x="30" y="19"/>
                  </a:lnTo>
                  <a:lnTo>
                    <a:pt x="34" y="21"/>
                  </a:lnTo>
                  <a:lnTo>
                    <a:pt x="39" y="29"/>
                  </a:lnTo>
                  <a:lnTo>
                    <a:pt x="39" y="37"/>
                  </a:lnTo>
                  <a:lnTo>
                    <a:pt x="36" y="41"/>
                  </a:lnTo>
                  <a:lnTo>
                    <a:pt x="35" y="45"/>
                  </a:lnTo>
                  <a:lnTo>
                    <a:pt x="30" y="48"/>
                  </a:lnTo>
                  <a:lnTo>
                    <a:pt x="24" y="50"/>
                  </a:lnTo>
                  <a:lnTo>
                    <a:pt x="19" y="51"/>
                  </a:lnTo>
                  <a:lnTo>
                    <a:pt x="10" y="49"/>
                  </a:lnTo>
                  <a:lnTo>
                    <a:pt x="6" y="47"/>
                  </a:lnTo>
                  <a:lnTo>
                    <a:pt x="1" y="41"/>
                  </a:lnTo>
                  <a:lnTo>
                    <a:pt x="0" y="37"/>
                  </a:lnTo>
                  <a:lnTo>
                    <a:pt x="7" y="36"/>
                  </a:lnTo>
                  <a:lnTo>
                    <a:pt x="8" y="39"/>
                  </a:lnTo>
                  <a:lnTo>
                    <a:pt x="11" y="43"/>
                  </a:lnTo>
                  <a:lnTo>
                    <a:pt x="16" y="45"/>
                  </a:lnTo>
                  <a:lnTo>
                    <a:pt x="23" y="45"/>
                  </a:lnTo>
                  <a:lnTo>
                    <a:pt x="25" y="44"/>
                  </a:lnTo>
                  <a:lnTo>
                    <a:pt x="30" y="40"/>
                  </a:lnTo>
                  <a:lnTo>
                    <a:pt x="30" y="37"/>
                  </a:lnTo>
                  <a:lnTo>
                    <a:pt x="32" y="34"/>
                  </a:lnTo>
                  <a:lnTo>
                    <a:pt x="32" y="31"/>
                  </a:lnTo>
                  <a:lnTo>
                    <a:pt x="30" y="28"/>
                  </a:lnTo>
                  <a:lnTo>
                    <a:pt x="25" y="24"/>
                  </a:lnTo>
                  <a:lnTo>
                    <a:pt x="23" y="23"/>
                  </a:lnTo>
                  <a:lnTo>
                    <a:pt x="17" y="23"/>
                  </a:lnTo>
                  <a:lnTo>
                    <a:pt x="15" y="24"/>
                  </a:lnTo>
                  <a:lnTo>
                    <a:pt x="13" y="24"/>
                  </a:lnTo>
                  <a:lnTo>
                    <a:pt x="11" y="25"/>
                  </a:lnTo>
                  <a:lnTo>
                    <a:pt x="8" y="27"/>
                  </a:lnTo>
                  <a:lnTo>
                    <a:pt x="1" y="26"/>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3" name="Rectangle 269"/>
            <p:cNvSpPr>
              <a:spLocks noChangeArrowheads="1"/>
            </p:cNvSpPr>
            <p:nvPr/>
          </p:nvSpPr>
          <p:spPr bwMode="auto">
            <a:xfrm>
              <a:off x="4085" y="2693"/>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4" name="Rectangle 270"/>
            <p:cNvSpPr>
              <a:spLocks noChangeArrowheads="1"/>
            </p:cNvSpPr>
            <p:nvPr/>
          </p:nvSpPr>
          <p:spPr bwMode="auto">
            <a:xfrm>
              <a:off x="3950" y="2693"/>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5" name="Freeform 271"/>
            <p:cNvSpPr>
              <a:spLocks/>
            </p:cNvSpPr>
            <p:nvPr/>
          </p:nvSpPr>
          <p:spPr bwMode="auto">
            <a:xfrm>
              <a:off x="4150" y="2670"/>
              <a:ext cx="22" cy="49"/>
            </a:xfrm>
            <a:custGeom>
              <a:avLst/>
              <a:gdLst/>
              <a:ahLst/>
              <a:cxnLst>
                <a:cxn ang="0">
                  <a:pos x="17" y="0"/>
                </a:cxn>
                <a:cxn ang="0">
                  <a:pos x="22" y="0"/>
                </a:cxn>
                <a:cxn ang="0">
                  <a:pos x="22" y="49"/>
                </a:cxn>
                <a:cxn ang="0">
                  <a:pos x="14" y="49"/>
                </a:cxn>
                <a:cxn ang="0">
                  <a:pos x="14" y="10"/>
                </a:cxn>
                <a:cxn ang="0">
                  <a:pos x="12" y="12"/>
                </a:cxn>
                <a:cxn ang="0">
                  <a:pos x="10" y="13"/>
                </a:cxn>
                <a:cxn ang="0">
                  <a:pos x="7" y="15"/>
                </a:cxn>
                <a:cxn ang="0">
                  <a:pos x="0" y="17"/>
                </a:cxn>
                <a:cxn ang="0">
                  <a:pos x="0" y="12"/>
                </a:cxn>
                <a:cxn ang="0">
                  <a:pos x="11" y="6"/>
                </a:cxn>
                <a:cxn ang="0">
                  <a:pos x="16" y="2"/>
                </a:cxn>
                <a:cxn ang="0">
                  <a:pos x="17" y="0"/>
                </a:cxn>
              </a:cxnLst>
              <a:rect l="0" t="0" r="r" b="b"/>
              <a:pathLst>
                <a:path w="22" h="49">
                  <a:moveTo>
                    <a:pt x="17" y="0"/>
                  </a:moveTo>
                  <a:lnTo>
                    <a:pt x="22" y="0"/>
                  </a:lnTo>
                  <a:lnTo>
                    <a:pt x="22" y="49"/>
                  </a:lnTo>
                  <a:lnTo>
                    <a:pt x="14" y="49"/>
                  </a:lnTo>
                  <a:lnTo>
                    <a:pt x="14"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6" name="Freeform 272"/>
            <p:cNvSpPr>
              <a:spLocks noEditPoints="1"/>
            </p:cNvSpPr>
            <p:nvPr/>
          </p:nvSpPr>
          <p:spPr bwMode="auto">
            <a:xfrm>
              <a:off x="4191" y="2670"/>
              <a:ext cx="39" cy="50"/>
            </a:xfrm>
            <a:custGeom>
              <a:avLst/>
              <a:gdLst/>
              <a:ahLst/>
              <a:cxnLst>
                <a:cxn ang="0">
                  <a:pos x="20" y="5"/>
                </a:cxn>
                <a:cxn ang="0">
                  <a:pos x="16" y="6"/>
                </a:cxn>
                <a:cxn ang="0">
                  <a:pos x="14" y="7"/>
                </a:cxn>
                <a:cxn ang="0">
                  <a:pos x="11" y="9"/>
                </a:cxn>
                <a:cxn ang="0">
                  <a:pos x="9" y="15"/>
                </a:cxn>
                <a:cxn ang="0">
                  <a:pos x="7" y="19"/>
                </a:cxn>
                <a:cxn ang="0">
                  <a:pos x="7" y="30"/>
                </a:cxn>
                <a:cxn ang="0">
                  <a:pos x="10" y="38"/>
                </a:cxn>
                <a:cxn ang="0">
                  <a:pos x="11" y="40"/>
                </a:cxn>
                <a:cxn ang="0">
                  <a:pos x="14" y="42"/>
                </a:cxn>
                <a:cxn ang="0">
                  <a:pos x="17" y="44"/>
                </a:cxn>
                <a:cxn ang="0">
                  <a:pos x="23" y="44"/>
                </a:cxn>
                <a:cxn ang="0">
                  <a:pos x="28" y="40"/>
                </a:cxn>
                <a:cxn ang="0">
                  <a:pos x="29"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28" y="49"/>
                </a:cxn>
                <a:cxn ang="0">
                  <a:pos x="24" y="49"/>
                </a:cxn>
                <a:cxn ang="0">
                  <a:pos x="20" y="50"/>
                </a:cxn>
                <a:cxn ang="0">
                  <a:pos x="10" y="48"/>
                </a:cxn>
                <a:cxn ang="0">
                  <a:pos x="6" y="45"/>
                </a:cxn>
                <a:cxn ang="0">
                  <a:pos x="1" y="37"/>
                </a:cxn>
                <a:cxn ang="0">
                  <a:pos x="0" y="25"/>
                </a:cxn>
                <a:cxn ang="0">
                  <a:pos x="0" y="19"/>
                </a:cxn>
                <a:cxn ang="0">
                  <a:pos x="1" y="14"/>
                </a:cxn>
                <a:cxn ang="0">
                  <a:pos x="3" y="10"/>
                </a:cxn>
                <a:cxn ang="0">
                  <a:pos x="4" y="7"/>
                </a:cxn>
                <a:cxn ang="0">
                  <a:pos x="6" y="4"/>
                </a:cxn>
                <a:cxn ang="0">
                  <a:pos x="9" y="2"/>
                </a:cxn>
                <a:cxn ang="0">
                  <a:pos x="11" y="1"/>
                </a:cxn>
                <a:cxn ang="0">
                  <a:pos x="15" y="0"/>
                </a:cxn>
              </a:cxnLst>
              <a:rect l="0" t="0" r="r" b="b"/>
              <a:pathLst>
                <a:path w="39" h="50">
                  <a:moveTo>
                    <a:pt x="20" y="5"/>
                  </a:moveTo>
                  <a:lnTo>
                    <a:pt x="16" y="6"/>
                  </a:lnTo>
                  <a:lnTo>
                    <a:pt x="14" y="7"/>
                  </a:lnTo>
                  <a:lnTo>
                    <a:pt x="11" y="9"/>
                  </a:lnTo>
                  <a:lnTo>
                    <a:pt x="9" y="15"/>
                  </a:lnTo>
                  <a:lnTo>
                    <a:pt x="7" y="19"/>
                  </a:lnTo>
                  <a:lnTo>
                    <a:pt x="7" y="30"/>
                  </a:lnTo>
                  <a:lnTo>
                    <a:pt x="10" y="38"/>
                  </a:lnTo>
                  <a:lnTo>
                    <a:pt x="11" y="40"/>
                  </a:lnTo>
                  <a:lnTo>
                    <a:pt x="14" y="42"/>
                  </a:lnTo>
                  <a:lnTo>
                    <a:pt x="17" y="44"/>
                  </a:lnTo>
                  <a:lnTo>
                    <a:pt x="23" y="44"/>
                  </a:lnTo>
                  <a:lnTo>
                    <a:pt x="28" y="40"/>
                  </a:lnTo>
                  <a:lnTo>
                    <a:pt x="29"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4" y="6"/>
                  </a:lnTo>
                  <a:lnTo>
                    <a:pt x="35" y="9"/>
                  </a:lnTo>
                  <a:lnTo>
                    <a:pt x="38" y="13"/>
                  </a:lnTo>
                  <a:lnTo>
                    <a:pt x="38" y="16"/>
                  </a:lnTo>
                  <a:lnTo>
                    <a:pt x="39" y="20"/>
                  </a:lnTo>
                  <a:lnTo>
                    <a:pt x="39" y="30"/>
                  </a:lnTo>
                  <a:lnTo>
                    <a:pt x="38" y="35"/>
                  </a:lnTo>
                  <a:lnTo>
                    <a:pt x="38" y="39"/>
                  </a:lnTo>
                  <a:lnTo>
                    <a:pt x="33" y="45"/>
                  </a:lnTo>
                  <a:lnTo>
                    <a:pt x="28" y="49"/>
                  </a:lnTo>
                  <a:lnTo>
                    <a:pt x="24" y="49"/>
                  </a:lnTo>
                  <a:lnTo>
                    <a:pt x="20" y="50"/>
                  </a:lnTo>
                  <a:lnTo>
                    <a:pt x="10" y="48"/>
                  </a:lnTo>
                  <a:lnTo>
                    <a:pt x="6" y="45"/>
                  </a:lnTo>
                  <a:lnTo>
                    <a:pt x="1" y="37"/>
                  </a:lnTo>
                  <a:lnTo>
                    <a:pt x="0" y="25"/>
                  </a:lnTo>
                  <a:lnTo>
                    <a:pt x="0" y="19"/>
                  </a:lnTo>
                  <a:lnTo>
                    <a:pt x="1" y="14"/>
                  </a:lnTo>
                  <a:lnTo>
                    <a:pt x="3"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7" name="Rectangle 273"/>
            <p:cNvSpPr>
              <a:spLocks noChangeArrowheads="1"/>
            </p:cNvSpPr>
            <p:nvPr/>
          </p:nvSpPr>
          <p:spPr bwMode="auto">
            <a:xfrm>
              <a:off x="4085" y="2359"/>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8" name="Rectangle 274"/>
            <p:cNvSpPr>
              <a:spLocks noChangeArrowheads="1"/>
            </p:cNvSpPr>
            <p:nvPr/>
          </p:nvSpPr>
          <p:spPr bwMode="auto">
            <a:xfrm>
              <a:off x="3950" y="2359"/>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9" name="Freeform 275"/>
            <p:cNvSpPr>
              <a:spLocks/>
            </p:cNvSpPr>
            <p:nvPr/>
          </p:nvSpPr>
          <p:spPr bwMode="auto">
            <a:xfrm>
              <a:off x="4150" y="2336"/>
              <a:ext cx="22" cy="49"/>
            </a:xfrm>
            <a:custGeom>
              <a:avLst/>
              <a:gdLst/>
              <a:ahLst/>
              <a:cxnLst>
                <a:cxn ang="0">
                  <a:pos x="17" y="0"/>
                </a:cxn>
                <a:cxn ang="0">
                  <a:pos x="22" y="0"/>
                </a:cxn>
                <a:cxn ang="0">
                  <a:pos x="22" y="49"/>
                </a:cxn>
                <a:cxn ang="0">
                  <a:pos x="14" y="49"/>
                </a:cxn>
                <a:cxn ang="0">
                  <a:pos x="14" y="10"/>
                </a:cxn>
                <a:cxn ang="0">
                  <a:pos x="12" y="12"/>
                </a:cxn>
                <a:cxn ang="0">
                  <a:pos x="10" y="13"/>
                </a:cxn>
                <a:cxn ang="0">
                  <a:pos x="7" y="15"/>
                </a:cxn>
                <a:cxn ang="0">
                  <a:pos x="0" y="17"/>
                </a:cxn>
                <a:cxn ang="0">
                  <a:pos x="0" y="12"/>
                </a:cxn>
                <a:cxn ang="0">
                  <a:pos x="11" y="6"/>
                </a:cxn>
                <a:cxn ang="0">
                  <a:pos x="16" y="2"/>
                </a:cxn>
                <a:cxn ang="0">
                  <a:pos x="17" y="0"/>
                </a:cxn>
              </a:cxnLst>
              <a:rect l="0" t="0" r="r" b="b"/>
              <a:pathLst>
                <a:path w="22" h="49">
                  <a:moveTo>
                    <a:pt x="17" y="0"/>
                  </a:moveTo>
                  <a:lnTo>
                    <a:pt x="22" y="0"/>
                  </a:lnTo>
                  <a:lnTo>
                    <a:pt x="22" y="49"/>
                  </a:lnTo>
                  <a:lnTo>
                    <a:pt x="14" y="49"/>
                  </a:lnTo>
                  <a:lnTo>
                    <a:pt x="14"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0" name="Freeform 276"/>
            <p:cNvSpPr>
              <a:spLocks/>
            </p:cNvSpPr>
            <p:nvPr/>
          </p:nvSpPr>
          <p:spPr bwMode="auto">
            <a:xfrm>
              <a:off x="4191" y="2336"/>
              <a:ext cx="39" cy="50"/>
            </a:xfrm>
            <a:custGeom>
              <a:avLst/>
              <a:gdLst/>
              <a:ahLst/>
              <a:cxnLst>
                <a:cxn ang="0">
                  <a:pos x="7" y="0"/>
                </a:cxn>
                <a:cxn ang="0">
                  <a:pos x="35" y="0"/>
                </a:cxn>
                <a:cxn ang="0">
                  <a:pos x="35" y="7"/>
                </a:cxn>
                <a:cxn ang="0">
                  <a:pos x="14" y="7"/>
                </a:cxn>
                <a:cxn ang="0">
                  <a:pos x="10" y="20"/>
                </a:cxn>
                <a:cxn ang="0">
                  <a:pos x="14" y="18"/>
                </a:cxn>
                <a:cxn ang="0">
                  <a:pos x="21" y="16"/>
                </a:cxn>
                <a:cxn ang="0">
                  <a:pos x="31" y="18"/>
                </a:cxn>
                <a:cxn ang="0">
                  <a:pos x="34" y="20"/>
                </a:cxn>
                <a:cxn ang="0">
                  <a:pos x="39" y="28"/>
                </a:cxn>
                <a:cxn ang="0">
                  <a:pos x="39" y="36"/>
                </a:cxn>
                <a:cxn ang="0">
                  <a:pos x="34" y="44"/>
                </a:cxn>
                <a:cxn ang="0">
                  <a:pos x="31" y="47"/>
                </a:cxn>
                <a:cxn ang="0">
                  <a:pos x="24" y="49"/>
                </a:cxn>
                <a:cxn ang="0">
                  <a:pos x="20" y="50"/>
                </a:cxn>
                <a:cxn ang="0">
                  <a:pos x="10" y="48"/>
                </a:cxn>
                <a:cxn ang="0">
                  <a:pos x="6" y="46"/>
                </a:cxn>
                <a:cxn ang="0">
                  <a:pos x="3" y="43"/>
                </a:cxn>
                <a:cxn ang="0">
                  <a:pos x="1" y="40"/>
                </a:cxn>
                <a:cxn ang="0">
                  <a:pos x="0" y="36"/>
                </a:cxn>
                <a:cxn ang="0">
                  <a:pos x="7" y="35"/>
                </a:cxn>
                <a:cxn ang="0">
                  <a:pos x="9" y="38"/>
                </a:cxn>
                <a:cxn ang="0">
                  <a:pos x="11" y="42"/>
                </a:cxn>
                <a:cxn ang="0">
                  <a:pos x="16" y="44"/>
                </a:cxn>
                <a:cxn ang="0">
                  <a:pos x="23" y="44"/>
                </a:cxn>
                <a:cxn ang="0">
                  <a:pos x="26" y="43"/>
                </a:cxn>
                <a:cxn ang="0">
                  <a:pos x="31" y="39"/>
                </a:cxn>
                <a:cxn ang="0">
                  <a:pos x="31" y="36"/>
                </a:cxn>
                <a:cxn ang="0">
                  <a:pos x="32" y="33"/>
                </a:cxn>
                <a:cxn ang="0">
                  <a:pos x="31" y="30"/>
                </a:cxn>
                <a:cxn ang="0">
                  <a:pos x="31" y="27"/>
                </a:cxn>
                <a:cxn ang="0">
                  <a:pos x="26" y="23"/>
                </a:cxn>
                <a:cxn ang="0">
                  <a:pos x="23" y="22"/>
                </a:cxn>
                <a:cxn ang="0">
                  <a:pos x="17" y="22"/>
                </a:cxn>
                <a:cxn ang="0">
                  <a:pos x="15" y="23"/>
                </a:cxn>
                <a:cxn ang="0">
                  <a:pos x="14" y="23"/>
                </a:cxn>
                <a:cxn ang="0">
                  <a:pos x="11" y="24"/>
                </a:cxn>
                <a:cxn ang="0">
                  <a:pos x="9" y="26"/>
                </a:cxn>
                <a:cxn ang="0">
                  <a:pos x="1" y="25"/>
                </a:cxn>
                <a:cxn ang="0">
                  <a:pos x="7" y="0"/>
                </a:cxn>
              </a:cxnLst>
              <a:rect l="0" t="0" r="r" b="b"/>
              <a:pathLst>
                <a:path w="39" h="50">
                  <a:moveTo>
                    <a:pt x="7" y="0"/>
                  </a:moveTo>
                  <a:lnTo>
                    <a:pt x="35" y="0"/>
                  </a:lnTo>
                  <a:lnTo>
                    <a:pt x="35" y="7"/>
                  </a:lnTo>
                  <a:lnTo>
                    <a:pt x="14" y="7"/>
                  </a:lnTo>
                  <a:lnTo>
                    <a:pt x="10" y="20"/>
                  </a:lnTo>
                  <a:lnTo>
                    <a:pt x="14" y="18"/>
                  </a:lnTo>
                  <a:lnTo>
                    <a:pt x="21" y="16"/>
                  </a:lnTo>
                  <a:lnTo>
                    <a:pt x="31" y="18"/>
                  </a:lnTo>
                  <a:lnTo>
                    <a:pt x="34" y="20"/>
                  </a:lnTo>
                  <a:lnTo>
                    <a:pt x="39" y="28"/>
                  </a:lnTo>
                  <a:lnTo>
                    <a:pt x="39" y="36"/>
                  </a:lnTo>
                  <a:lnTo>
                    <a:pt x="34" y="44"/>
                  </a:lnTo>
                  <a:lnTo>
                    <a:pt x="31" y="47"/>
                  </a:lnTo>
                  <a:lnTo>
                    <a:pt x="24" y="49"/>
                  </a:lnTo>
                  <a:lnTo>
                    <a:pt x="20" y="50"/>
                  </a:lnTo>
                  <a:lnTo>
                    <a:pt x="10" y="48"/>
                  </a:lnTo>
                  <a:lnTo>
                    <a:pt x="6" y="46"/>
                  </a:lnTo>
                  <a:lnTo>
                    <a:pt x="3" y="43"/>
                  </a:lnTo>
                  <a:lnTo>
                    <a:pt x="1" y="40"/>
                  </a:lnTo>
                  <a:lnTo>
                    <a:pt x="0" y="36"/>
                  </a:lnTo>
                  <a:lnTo>
                    <a:pt x="7" y="35"/>
                  </a:lnTo>
                  <a:lnTo>
                    <a:pt x="9" y="38"/>
                  </a:lnTo>
                  <a:lnTo>
                    <a:pt x="11" y="42"/>
                  </a:lnTo>
                  <a:lnTo>
                    <a:pt x="16" y="44"/>
                  </a:lnTo>
                  <a:lnTo>
                    <a:pt x="23" y="44"/>
                  </a:lnTo>
                  <a:lnTo>
                    <a:pt x="26" y="43"/>
                  </a:lnTo>
                  <a:lnTo>
                    <a:pt x="31" y="39"/>
                  </a:lnTo>
                  <a:lnTo>
                    <a:pt x="31" y="36"/>
                  </a:lnTo>
                  <a:lnTo>
                    <a:pt x="32" y="33"/>
                  </a:lnTo>
                  <a:lnTo>
                    <a:pt x="31" y="30"/>
                  </a:lnTo>
                  <a:lnTo>
                    <a:pt x="31" y="27"/>
                  </a:lnTo>
                  <a:lnTo>
                    <a:pt x="26" y="23"/>
                  </a:lnTo>
                  <a:lnTo>
                    <a:pt x="23" y="22"/>
                  </a:lnTo>
                  <a:lnTo>
                    <a:pt x="17" y="22"/>
                  </a:lnTo>
                  <a:lnTo>
                    <a:pt x="15" y="23"/>
                  </a:lnTo>
                  <a:lnTo>
                    <a:pt x="14" y="23"/>
                  </a:lnTo>
                  <a:lnTo>
                    <a:pt x="11" y="24"/>
                  </a:lnTo>
                  <a:lnTo>
                    <a:pt x="9" y="26"/>
                  </a:lnTo>
                  <a:lnTo>
                    <a:pt x="1"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1" name="Rectangle 277"/>
            <p:cNvSpPr>
              <a:spLocks noChangeArrowheads="1"/>
            </p:cNvSpPr>
            <p:nvPr/>
          </p:nvSpPr>
          <p:spPr bwMode="auto">
            <a:xfrm>
              <a:off x="4085" y="2024"/>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2" name="Rectangle 278"/>
            <p:cNvSpPr>
              <a:spLocks noChangeArrowheads="1"/>
            </p:cNvSpPr>
            <p:nvPr/>
          </p:nvSpPr>
          <p:spPr bwMode="auto">
            <a:xfrm>
              <a:off x="3950" y="2024"/>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3" name="Freeform 279"/>
            <p:cNvSpPr>
              <a:spLocks/>
            </p:cNvSpPr>
            <p:nvPr/>
          </p:nvSpPr>
          <p:spPr bwMode="auto">
            <a:xfrm>
              <a:off x="4144" y="2001"/>
              <a:ext cx="39" cy="50"/>
            </a:xfrm>
            <a:custGeom>
              <a:avLst/>
              <a:gdLst/>
              <a:ahLst/>
              <a:cxnLst>
                <a:cxn ang="0">
                  <a:pos x="16" y="0"/>
                </a:cxn>
                <a:cxn ang="0">
                  <a:pos x="25" y="0"/>
                </a:cxn>
                <a:cxn ang="0">
                  <a:pos x="30" y="1"/>
                </a:cxn>
                <a:cxn ang="0">
                  <a:pos x="36" y="6"/>
                </a:cxn>
                <a:cxn ang="0">
                  <a:pos x="37" y="10"/>
                </a:cxn>
                <a:cxn ang="0">
                  <a:pos x="39" y="13"/>
                </a:cxn>
                <a:cxn ang="0">
                  <a:pos x="36" y="19"/>
                </a:cxn>
                <a:cxn ang="0">
                  <a:pos x="33" y="25"/>
                </a:cxn>
                <a:cxn ang="0">
                  <a:pos x="26" y="30"/>
                </a:cxn>
                <a:cxn ang="0">
                  <a:pos x="22" y="33"/>
                </a:cxn>
                <a:cxn ang="0">
                  <a:pos x="12" y="41"/>
                </a:cxn>
                <a:cxn ang="0">
                  <a:pos x="11" y="43"/>
                </a:cxn>
                <a:cxn ang="0">
                  <a:pos x="39" y="43"/>
                </a:cxn>
                <a:cxn ang="0">
                  <a:pos x="39" y="50"/>
                </a:cxn>
                <a:cxn ang="0">
                  <a:pos x="0" y="50"/>
                </a:cxn>
                <a:cxn ang="0">
                  <a:pos x="0" y="48"/>
                </a:cxn>
                <a:cxn ang="0">
                  <a:pos x="1" y="45"/>
                </a:cxn>
                <a:cxn ang="0">
                  <a:pos x="2" y="41"/>
                </a:cxn>
                <a:cxn ang="0">
                  <a:pos x="5" y="38"/>
                </a:cxn>
                <a:cxn ang="0">
                  <a:pos x="14" y="30"/>
                </a:cxn>
                <a:cxn ang="0">
                  <a:pos x="19" y="27"/>
                </a:cxn>
                <a:cxn ang="0">
                  <a:pos x="23" y="25"/>
                </a:cxn>
                <a:cxn ang="0">
                  <a:pos x="25" y="22"/>
                </a:cxn>
                <a:cxn ang="0">
                  <a:pos x="26" y="20"/>
                </a:cxn>
                <a:cxn ang="0">
                  <a:pos x="29" y="18"/>
                </a:cxn>
                <a:cxn ang="0">
                  <a:pos x="30" y="16"/>
                </a:cxn>
                <a:cxn ang="0">
                  <a:pos x="30" y="11"/>
                </a:cxn>
                <a:cxn ang="0">
                  <a:pos x="28" y="7"/>
                </a:cxn>
                <a:cxn ang="0">
                  <a:pos x="20" y="5"/>
                </a:cxn>
                <a:cxn ang="0">
                  <a:pos x="17" y="5"/>
                </a:cxn>
                <a:cxn ang="0">
                  <a:pos x="12" y="7"/>
                </a:cxn>
                <a:cxn ang="0">
                  <a:pos x="9" y="9"/>
                </a:cxn>
                <a:cxn ang="0">
                  <a:pos x="9" y="11"/>
                </a:cxn>
                <a:cxn ang="0">
                  <a:pos x="8" y="14"/>
                </a:cxn>
                <a:cxn ang="0">
                  <a:pos x="1" y="13"/>
                </a:cxn>
                <a:cxn ang="0">
                  <a:pos x="2" y="9"/>
                </a:cxn>
                <a:cxn ang="0">
                  <a:pos x="3" y="6"/>
                </a:cxn>
                <a:cxn ang="0">
                  <a:pos x="7" y="3"/>
                </a:cxn>
                <a:cxn ang="0">
                  <a:pos x="11" y="1"/>
                </a:cxn>
                <a:cxn ang="0">
                  <a:pos x="16" y="0"/>
                </a:cxn>
              </a:cxnLst>
              <a:rect l="0" t="0" r="r" b="b"/>
              <a:pathLst>
                <a:path w="39" h="50">
                  <a:moveTo>
                    <a:pt x="16" y="0"/>
                  </a:moveTo>
                  <a:lnTo>
                    <a:pt x="25" y="0"/>
                  </a:lnTo>
                  <a:lnTo>
                    <a:pt x="30" y="1"/>
                  </a:lnTo>
                  <a:lnTo>
                    <a:pt x="36" y="6"/>
                  </a:lnTo>
                  <a:lnTo>
                    <a:pt x="37" y="10"/>
                  </a:lnTo>
                  <a:lnTo>
                    <a:pt x="39" y="13"/>
                  </a:lnTo>
                  <a:lnTo>
                    <a:pt x="36" y="19"/>
                  </a:lnTo>
                  <a:lnTo>
                    <a:pt x="33" y="25"/>
                  </a:lnTo>
                  <a:lnTo>
                    <a:pt x="26" y="30"/>
                  </a:lnTo>
                  <a:lnTo>
                    <a:pt x="22" y="33"/>
                  </a:lnTo>
                  <a:lnTo>
                    <a:pt x="12" y="41"/>
                  </a:lnTo>
                  <a:lnTo>
                    <a:pt x="11" y="43"/>
                  </a:lnTo>
                  <a:lnTo>
                    <a:pt x="39" y="43"/>
                  </a:lnTo>
                  <a:lnTo>
                    <a:pt x="39" y="50"/>
                  </a:lnTo>
                  <a:lnTo>
                    <a:pt x="0" y="50"/>
                  </a:lnTo>
                  <a:lnTo>
                    <a:pt x="0" y="48"/>
                  </a:lnTo>
                  <a:lnTo>
                    <a:pt x="1" y="45"/>
                  </a:lnTo>
                  <a:lnTo>
                    <a:pt x="2" y="41"/>
                  </a:lnTo>
                  <a:lnTo>
                    <a:pt x="5" y="38"/>
                  </a:lnTo>
                  <a:lnTo>
                    <a:pt x="14" y="30"/>
                  </a:lnTo>
                  <a:lnTo>
                    <a:pt x="19" y="27"/>
                  </a:lnTo>
                  <a:lnTo>
                    <a:pt x="23" y="25"/>
                  </a:lnTo>
                  <a:lnTo>
                    <a:pt x="25" y="22"/>
                  </a:lnTo>
                  <a:lnTo>
                    <a:pt x="26" y="20"/>
                  </a:lnTo>
                  <a:lnTo>
                    <a:pt x="29" y="18"/>
                  </a:lnTo>
                  <a:lnTo>
                    <a:pt x="30" y="16"/>
                  </a:lnTo>
                  <a:lnTo>
                    <a:pt x="30" y="11"/>
                  </a:lnTo>
                  <a:lnTo>
                    <a:pt x="28" y="7"/>
                  </a:lnTo>
                  <a:lnTo>
                    <a:pt x="20" y="5"/>
                  </a:lnTo>
                  <a:lnTo>
                    <a:pt x="17" y="5"/>
                  </a:lnTo>
                  <a:lnTo>
                    <a:pt x="12" y="7"/>
                  </a:lnTo>
                  <a:lnTo>
                    <a:pt x="9" y="9"/>
                  </a:lnTo>
                  <a:lnTo>
                    <a:pt x="9" y="11"/>
                  </a:lnTo>
                  <a:lnTo>
                    <a:pt x="8" y="14"/>
                  </a:lnTo>
                  <a:lnTo>
                    <a:pt x="1" y="13"/>
                  </a:lnTo>
                  <a:lnTo>
                    <a:pt x="2" y="9"/>
                  </a:lnTo>
                  <a:lnTo>
                    <a:pt x="3" y="6"/>
                  </a:lnTo>
                  <a:lnTo>
                    <a:pt x="7" y="3"/>
                  </a:lnTo>
                  <a:lnTo>
                    <a:pt x="11" y="1"/>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4" name="Freeform 280"/>
            <p:cNvSpPr>
              <a:spLocks noEditPoints="1"/>
            </p:cNvSpPr>
            <p:nvPr/>
          </p:nvSpPr>
          <p:spPr bwMode="auto">
            <a:xfrm>
              <a:off x="4191" y="2001"/>
              <a:ext cx="39" cy="51"/>
            </a:xfrm>
            <a:custGeom>
              <a:avLst/>
              <a:gdLst/>
              <a:ahLst/>
              <a:cxnLst>
                <a:cxn ang="0">
                  <a:pos x="20" y="5"/>
                </a:cxn>
                <a:cxn ang="0">
                  <a:pos x="16" y="6"/>
                </a:cxn>
                <a:cxn ang="0">
                  <a:pos x="14" y="7"/>
                </a:cxn>
                <a:cxn ang="0">
                  <a:pos x="11" y="9"/>
                </a:cxn>
                <a:cxn ang="0">
                  <a:pos x="9" y="15"/>
                </a:cxn>
                <a:cxn ang="0">
                  <a:pos x="7" y="19"/>
                </a:cxn>
                <a:cxn ang="0">
                  <a:pos x="7" y="30"/>
                </a:cxn>
                <a:cxn ang="0">
                  <a:pos x="10" y="38"/>
                </a:cxn>
                <a:cxn ang="0">
                  <a:pos x="11" y="40"/>
                </a:cxn>
                <a:cxn ang="0">
                  <a:pos x="14" y="42"/>
                </a:cxn>
                <a:cxn ang="0">
                  <a:pos x="17" y="44"/>
                </a:cxn>
                <a:cxn ang="0">
                  <a:pos x="23" y="44"/>
                </a:cxn>
                <a:cxn ang="0">
                  <a:pos x="28" y="40"/>
                </a:cxn>
                <a:cxn ang="0">
                  <a:pos x="29"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28" y="50"/>
                </a:cxn>
                <a:cxn ang="0">
                  <a:pos x="24" y="50"/>
                </a:cxn>
                <a:cxn ang="0">
                  <a:pos x="20" y="51"/>
                </a:cxn>
                <a:cxn ang="0">
                  <a:pos x="10" y="49"/>
                </a:cxn>
                <a:cxn ang="0">
                  <a:pos x="6" y="45"/>
                </a:cxn>
                <a:cxn ang="0">
                  <a:pos x="1" y="37"/>
                </a:cxn>
                <a:cxn ang="0">
                  <a:pos x="0" y="25"/>
                </a:cxn>
                <a:cxn ang="0">
                  <a:pos x="0" y="19"/>
                </a:cxn>
                <a:cxn ang="0">
                  <a:pos x="1" y="14"/>
                </a:cxn>
                <a:cxn ang="0">
                  <a:pos x="3" y="10"/>
                </a:cxn>
                <a:cxn ang="0">
                  <a:pos x="4" y="7"/>
                </a:cxn>
                <a:cxn ang="0">
                  <a:pos x="6" y="4"/>
                </a:cxn>
                <a:cxn ang="0">
                  <a:pos x="9" y="2"/>
                </a:cxn>
                <a:cxn ang="0">
                  <a:pos x="11" y="1"/>
                </a:cxn>
                <a:cxn ang="0">
                  <a:pos x="15" y="0"/>
                </a:cxn>
              </a:cxnLst>
              <a:rect l="0" t="0" r="r" b="b"/>
              <a:pathLst>
                <a:path w="39" h="51">
                  <a:moveTo>
                    <a:pt x="20" y="5"/>
                  </a:moveTo>
                  <a:lnTo>
                    <a:pt x="16" y="6"/>
                  </a:lnTo>
                  <a:lnTo>
                    <a:pt x="14" y="7"/>
                  </a:lnTo>
                  <a:lnTo>
                    <a:pt x="11" y="9"/>
                  </a:lnTo>
                  <a:lnTo>
                    <a:pt x="9" y="15"/>
                  </a:lnTo>
                  <a:lnTo>
                    <a:pt x="7" y="19"/>
                  </a:lnTo>
                  <a:lnTo>
                    <a:pt x="7" y="30"/>
                  </a:lnTo>
                  <a:lnTo>
                    <a:pt x="10" y="38"/>
                  </a:lnTo>
                  <a:lnTo>
                    <a:pt x="11" y="40"/>
                  </a:lnTo>
                  <a:lnTo>
                    <a:pt x="14" y="42"/>
                  </a:lnTo>
                  <a:lnTo>
                    <a:pt x="17" y="44"/>
                  </a:lnTo>
                  <a:lnTo>
                    <a:pt x="23" y="44"/>
                  </a:lnTo>
                  <a:lnTo>
                    <a:pt x="28" y="40"/>
                  </a:lnTo>
                  <a:lnTo>
                    <a:pt x="29"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4" y="6"/>
                  </a:lnTo>
                  <a:lnTo>
                    <a:pt x="35" y="9"/>
                  </a:lnTo>
                  <a:lnTo>
                    <a:pt x="38" y="13"/>
                  </a:lnTo>
                  <a:lnTo>
                    <a:pt x="38" y="16"/>
                  </a:lnTo>
                  <a:lnTo>
                    <a:pt x="39" y="20"/>
                  </a:lnTo>
                  <a:lnTo>
                    <a:pt x="39" y="30"/>
                  </a:lnTo>
                  <a:lnTo>
                    <a:pt x="38" y="35"/>
                  </a:lnTo>
                  <a:lnTo>
                    <a:pt x="38" y="39"/>
                  </a:lnTo>
                  <a:lnTo>
                    <a:pt x="33" y="45"/>
                  </a:lnTo>
                  <a:lnTo>
                    <a:pt x="28" y="50"/>
                  </a:lnTo>
                  <a:lnTo>
                    <a:pt x="24" y="50"/>
                  </a:lnTo>
                  <a:lnTo>
                    <a:pt x="20" y="51"/>
                  </a:lnTo>
                  <a:lnTo>
                    <a:pt x="10" y="49"/>
                  </a:lnTo>
                  <a:lnTo>
                    <a:pt x="6" y="45"/>
                  </a:lnTo>
                  <a:lnTo>
                    <a:pt x="1" y="37"/>
                  </a:lnTo>
                  <a:lnTo>
                    <a:pt x="0" y="25"/>
                  </a:lnTo>
                  <a:lnTo>
                    <a:pt x="0" y="19"/>
                  </a:lnTo>
                  <a:lnTo>
                    <a:pt x="1" y="14"/>
                  </a:lnTo>
                  <a:lnTo>
                    <a:pt x="3"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5" name="Rectangle 281"/>
            <p:cNvSpPr>
              <a:spLocks noChangeArrowheads="1"/>
            </p:cNvSpPr>
            <p:nvPr/>
          </p:nvSpPr>
          <p:spPr bwMode="auto">
            <a:xfrm>
              <a:off x="4085" y="1690"/>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6" name="Rectangle 282"/>
            <p:cNvSpPr>
              <a:spLocks noChangeArrowheads="1"/>
            </p:cNvSpPr>
            <p:nvPr/>
          </p:nvSpPr>
          <p:spPr bwMode="auto">
            <a:xfrm>
              <a:off x="3950" y="1690"/>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7" name="Freeform 283"/>
            <p:cNvSpPr>
              <a:spLocks/>
            </p:cNvSpPr>
            <p:nvPr/>
          </p:nvSpPr>
          <p:spPr bwMode="auto">
            <a:xfrm>
              <a:off x="4144" y="1666"/>
              <a:ext cx="39" cy="50"/>
            </a:xfrm>
            <a:custGeom>
              <a:avLst/>
              <a:gdLst/>
              <a:ahLst/>
              <a:cxnLst>
                <a:cxn ang="0">
                  <a:pos x="16" y="0"/>
                </a:cxn>
                <a:cxn ang="0">
                  <a:pos x="25" y="0"/>
                </a:cxn>
                <a:cxn ang="0">
                  <a:pos x="30" y="1"/>
                </a:cxn>
                <a:cxn ang="0">
                  <a:pos x="36" y="6"/>
                </a:cxn>
                <a:cxn ang="0">
                  <a:pos x="37" y="10"/>
                </a:cxn>
                <a:cxn ang="0">
                  <a:pos x="39" y="13"/>
                </a:cxn>
                <a:cxn ang="0">
                  <a:pos x="36" y="20"/>
                </a:cxn>
                <a:cxn ang="0">
                  <a:pos x="33" y="26"/>
                </a:cxn>
                <a:cxn ang="0">
                  <a:pos x="26" y="31"/>
                </a:cxn>
                <a:cxn ang="0">
                  <a:pos x="22" y="34"/>
                </a:cxn>
                <a:cxn ang="0">
                  <a:pos x="12" y="42"/>
                </a:cxn>
                <a:cxn ang="0">
                  <a:pos x="11" y="44"/>
                </a:cxn>
                <a:cxn ang="0">
                  <a:pos x="39" y="44"/>
                </a:cxn>
                <a:cxn ang="0">
                  <a:pos x="39" y="50"/>
                </a:cxn>
                <a:cxn ang="0">
                  <a:pos x="0" y="50"/>
                </a:cxn>
                <a:cxn ang="0">
                  <a:pos x="0" y="48"/>
                </a:cxn>
                <a:cxn ang="0">
                  <a:pos x="1" y="46"/>
                </a:cxn>
                <a:cxn ang="0">
                  <a:pos x="2" y="42"/>
                </a:cxn>
                <a:cxn ang="0">
                  <a:pos x="5" y="39"/>
                </a:cxn>
                <a:cxn ang="0">
                  <a:pos x="14" y="31"/>
                </a:cxn>
                <a:cxn ang="0">
                  <a:pos x="19" y="28"/>
                </a:cxn>
                <a:cxn ang="0">
                  <a:pos x="23" y="26"/>
                </a:cxn>
                <a:cxn ang="0">
                  <a:pos x="25" y="23"/>
                </a:cxn>
                <a:cxn ang="0">
                  <a:pos x="26" y="21"/>
                </a:cxn>
                <a:cxn ang="0">
                  <a:pos x="29" y="18"/>
                </a:cxn>
                <a:cxn ang="0">
                  <a:pos x="30" y="16"/>
                </a:cxn>
                <a:cxn ang="0">
                  <a:pos x="30" y="11"/>
                </a:cxn>
                <a:cxn ang="0">
                  <a:pos x="28" y="7"/>
                </a:cxn>
                <a:cxn ang="0">
                  <a:pos x="20" y="5"/>
                </a:cxn>
                <a:cxn ang="0">
                  <a:pos x="17" y="5"/>
                </a:cxn>
                <a:cxn ang="0">
                  <a:pos x="12" y="7"/>
                </a:cxn>
                <a:cxn ang="0">
                  <a:pos x="9" y="9"/>
                </a:cxn>
                <a:cxn ang="0">
                  <a:pos x="9" y="11"/>
                </a:cxn>
                <a:cxn ang="0">
                  <a:pos x="8" y="14"/>
                </a:cxn>
                <a:cxn ang="0">
                  <a:pos x="1" y="13"/>
                </a:cxn>
                <a:cxn ang="0">
                  <a:pos x="2" y="9"/>
                </a:cxn>
                <a:cxn ang="0">
                  <a:pos x="3" y="6"/>
                </a:cxn>
                <a:cxn ang="0">
                  <a:pos x="7" y="3"/>
                </a:cxn>
                <a:cxn ang="0">
                  <a:pos x="11" y="1"/>
                </a:cxn>
                <a:cxn ang="0">
                  <a:pos x="16" y="0"/>
                </a:cxn>
              </a:cxnLst>
              <a:rect l="0" t="0" r="r" b="b"/>
              <a:pathLst>
                <a:path w="39" h="50">
                  <a:moveTo>
                    <a:pt x="16" y="0"/>
                  </a:moveTo>
                  <a:lnTo>
                    <a:pt x="25" y="0"/>
                  </a:lnTo>
                  <a:lnTo>
                    <a:pt x="30" y="1"/>
                  </a:lnTo>
                  <a:lnTo>
                    <a:pt x="36" y="6"/>
                  </a:lnTo>
                  <a:lnTo>
                    <a:pt x="37" y="10"/>
                  </a:lnTo>
                  <a:lnTo>
                    <a:pt x="39" y="13"/>
                  </a:lnTo>
                  <a:lnTo>
                    <a:pt x="36" y="20"/>
                  </a:lnTo>
                  <a:lnTo>
                    <a:pt x="33" y="26"/>
                  </a:lnTo>
                  <a:lnTo>
                    <a:pt x="26" y="31"/>
                  </a:lnTo>
                  <a:lnTo>
                    <a:pt x="22" y="34"/>
                  </a:lnTo>
                  <a:lnTo>
                    <a:pt x="12" y="42"/>
                  </a:lnTo>
                  <a:lnTo>
                    <a:pt x="11" y="44"/>
                  </a:lnTo>
                  <a:lnTo>
                    <a:pt x="39" y="44"/>
                  </a:lnTo>
                  <a:lnTo>
                    <a:pt x="39" y="50"/>
                  </a:lnTo>
                  <a:lnTo>
                    <a:pt x="0" y="50"/>
                  </a:lnTo>
                  <a:lnTo>
                    <a:pt x="0" y="48"/>
                  </a:lnTo>
                  <a:lnTo>
                    <a:pt x="1" y="46"/>
                  </a:lnTo>
                  <a:lnTo>
                    <a:pt x="2" y="42"/>
                  </a:lnTo>
                  <a:lnTo>
                    <a:pt x="5" y="39"/>
                  </a:lnTo>
                  <a:lnTo>
                    <a:pt x="14" y="31"/>
                  </a:lnTo>
                  <a:lnTo>
                    <a:pt x="19" y="28"/>
                  </a:lnTo>
                  <a:lnTo>
                    <a:pt x="23" y="26"/>
                  </a:lnTo>
                  <a:lnTo>
                    <a:pt x="25" y="23"/>
                  </a:lnTo>
                  <a:lnTo>
                    <a:pt x="26" y="21"/>
                  </a:lnTo>
                  <a:lnTo>
                    <a:pt x="29" y="18"/>
                  </a:lnTo>
                  <a:lnTo>
                    <a:pt x="30" y="16"/>
                  </a:lnTo>
                  <a:lnTo>
                    <a:pt x="30" y="11"/>
                  </a:lnTo>
                  <a:lnTo>
                    <a:pt x="28" y="7"/>
                  </a:lnTo>
                  <a:lnTo>
                    <a:pt x="20" y="5"/>
                  </a:lnTo>
                  <a:lnTo>
                    <a:pt x="17" y="5"/>
                  </a:lnTo>
                  <a:lnTo>
                    <a:pt x="12" y="7"/>
                  </a:lnTo>
                  <a:lnTo>
                    <a:pt x="9" y="9"/>
                  </a:lnTo>
                  <a:lnTo>
                    <a:pt x="9" y="11"/>
                  </a:lnTo>
                  <a:lnTo>
                    <a:pt x="8" y="14"/>
                  </a:lnTo>
                  <a:lnTo>
                    <a:pt x="1" y="13"/>
                  </a:lnTo>
                  <a:lnTo>
                    <a:pt x="2" y="9"/>
                  </a:lnTo>
                  <a:lnTo>
                    <a:pt x="3" y="6"/>
                  </a:lnTo>
                  <a:lnTo>
                    <a:pt x="7" y="3"/>
                  </a:lnTo>
                  <a:lnTo>
                    <a:pt x="11" y="1"/>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8" name="Freeform 284"/>
            <p:cNvSpPr>
              <a:spLocks/>
            </p:cNvSpPr>
            <p:nvPr/>
          </p:nvSpPr>
          <p:spPr bwMode="auto">
            <a:xfrm>
              <a:off x="4191" y="1666"/>
              <a:ext cx="39" cy="51"/>
            </a:xfrm>
            <a:custGeom>
              <a:avLst/>
              <a:gdLst/>
              <a:ahLst/>
              <a:cxnLst>
                <a:cxn ang="0">
                  <a:pos x="7" y="0"/>
                </a:cxn>
                <a:cxn ang="0">
                  <a:pos x="35" y="0"/>
                </a:cxn>
                <a:cxn ang="0">
                  <a:pos x="35" y="7"/>
                </a:cxn>
                <a:cxn ang="0">
                  <a:pos x="14" y="7"/>
                </a:cxn>
                <a:cxn ang="0">
                  <a:pos x="10" y="21"/>
                </a:cxn>
                <a:cxn ang="0">
                  <a:pos x="14" y="18"/>
                </a:cxn>
                <a:cxn ang="0">
                  <a:pos x="21" y="16"/>
                </a:cxn>
                <a:cxn ang="0">
                  <a:pos x="31" y="18"/>
                </a:cxn>
                <a:cxn ang="0">
                  <a:pos x="34" y="21"/>
                </a:cxn>
                <a:cxn ang="0">
                  <a:pos x="39" y="29"/>
                </a:cxn>
                <a:cxn ang="0">
                  <a:pos x="39" y="37"/>
                </a:cxn>
                <a:cxn ang="0">
                  <a:pos x="34" y="45"/>
                </a:cxn>
                <a:cxn ang="0">
                  <a:pos x="31" y="48"/>
                </a:cxn>
                <a:cxn ang="0">
                  <a:pos x="24" y="50"/>
                </a:cxn>
                <a:cxn ang="0">
                  <a:pos x="20" y="51"/>
                </a:cxn>
                <a:cxn ang="0">
                  <a:pos x="10" y="49"/>
                </a:cxn>
                <a:cxn ang="0">
                  <a:pos x="6" y="47"/>
                </a:cxn>
                <a:cxn ang="0">
                  <a:pos x="3" y="44"/>
                </a:cxn>
                <a:cxn ang="0">
                  <a:pos x="1" y="41"/>
                </a:cxn>
                <a:cxn ang="0">
                  <a:pos x="0" y="37"/>
                </a:cxn>
                <a:cxn ang="0">
                  <a:pos x="7" y="36"/>
                </a:cxn>
                <a:cxn ang="0">
                  <a:pos x="9" y="39"/>
                </a:cxn>
                <a:cxn ang="0">
                  <a:pos x="11" y="43"/>
                </a:cxn>
                <a:cxn ang="0">
                  <a:pos x="16" y="45"/>
                </a:cxn>
                <a:cxn ang="0">
                  <a:pos x="23" y="45"/>
                </a:cxn>
                <a:cxn ang="0">
                  <a:pos x="26" y="44"/>
                </a:cxn>
                <a:cxn ang="0">
                  <a:pos x="31" y="40"/>
                </a:cxn>
                <a:cxn ang="0">
                  <a:pos x="31" y="37"/>
                </a:cxn>
                <a:cxn ang="0">
                  <a:pos x="32" y="34"/>
                </a:cxn>
                <a:cxn ang="0">
                  <a:pos x="31" y="31"/>
                </a:cxn>
                <a:cxn ang="0">
                  <a:pos x="31" y="28"/>
                </a:cxn>
                <a:cxn ang="0">
                  <a:pos x="26" y="24"/>
                </a:cxn>
                <a:cxn ang="0">
                  <a:pos x="23" y="23"/>
                </a:cxn>
                <a:cxn ang="0">
                  <a:pos x="17" y="23"/>
                </a:cxn>
                <a:cxn ang="0">
                  <a:pos x="15" y="24"/>
                </a:cxn>
                <a:cxn ang="0">
                  <a:pos x="14" y="24"/>
                </a:cxn>
                <a:cxn ang="0">
                  <a:pos x="11" y="25"/>
                </a:cxn>
                <a:cxn ang="0">
                  <a:pos x="9" y="27"/>
                </a:cxn>
                <a:cxn ang="0">
                  <a:pos x="1" y="26"/>
                </a:cxn>
                <a:cxn ang="0">
                  <a:pos x="7" y="0"/>
                </a:cxn>
              </a:cxnLst>
              <a:rect l="0" t="0" r="r" b="b"/>
              <a:pathLst>
                <a:path w="39" h="51">
                  <a:moveTo>
                    <a:pt x="7" y="0"/>
                  </a:moveTo>
                  <a:lnTo>
                    <a:pt x="35" y="0"/>
                  </a:lnTo>
                  <a:lnTo>
                    <a:pt x="35" y="7"/>
                  </a:lnTo>
                  <a:lnTo>
                    <a:pt x="14" y="7"/>
                  </a:lnTo>
                  <a:lnTo>
                    <a:pt x="10" y="21"/>
                  </a:lnTo>
                  <a:lnTo>
                    <a:pt x="14" y="18"/>
                  </a:lnTo>
                  <a:lnTo>
                    <a:pt x="21" y="16"/>
                  </a:lnTo>
                  <a:lnTo>
                    <a:pt x="31" y="18"/>
                  </a:lnTo>
                  <a:lnTo>
                    <a:pt x="34" y="21"/>
                  </a:lnTo>
                  <a:lnTo>
                    <a:pt x="39" y="29"/>
                  </a:lnTo>
                  <a:lnTo>
                    <a:pt x="39" y="37"/>
                  </a:lnTo>
                  <a:lnTo>
                    <a:pt x="34" y="45"/>
                  </a:lnTo>
                  <a:lnTo>
                    <a:pt x="31" y="48"/>
                  </a:lnTo>
                  <a:lnTo>
                    <a:pt x="24" y="50"/>
                  </a:lnTo>
                  <a:lnTo>
                    <a:pt x="20" y="51"/>
                  </a:lnTo>
                  <a:lnTo>
                    <a:pt x="10" y="49"/>
                  </a:lnTo>
                  <a:lnTo>
                    <a:pt x="6" y="47"/>
                  </a:lnTo>
                  <a:lnTo>
                    <a:pt x="3" y="44"/>
                  </a:lnTo>
                  <a:lnTo>
                    <a:pt x="1" y="41"/>
                  </a:lnTo>
                  <a:lnTo>
                    <a:pt x="0" y="37"/>
                  </a:lnTo>
                  <a:lnTo>
                    <a:pt x="7" y="36"/>
                  </a:lnTo>
                  <a:lnTo>
                    <a:pt x="9" y="39"/>
                  </a:lnTo>
                  <a:lnTo>
                    <a:pt x="11" y="43"/>
                  </a:lnTo>
                  <a:lnTo>
                    <a:pt x="16" y="45"/>
                  </a:lnTo>
                  <a:lnTo>
                    <a:pt x="23" y="45"/>
                  </a:lnTo>
                  <a:lnTo>
                    <a:pt x="26" y="44"/>
                  </a:lnTo>
                  <a:lnTo>
                    <a:pt x="31" y="40"/>
                  </a:lnTo>
                  <a:lnTo>
                    <a:pt x="31" y="37"/>
                  </a:lnTo>
                  <a:lnTo>
                    <a:pt x="32" y="34"/>
                  </a:lnTo>
                  <a:lnTo>
                    <a:pt x="31" y="31"/>
                  </a:lnTo>
                  <a:lnTo>
                    <a:pt x="31" y="28"/>
                  </a:lnTo>
                  <a:lnTo>
                    <a:pt x="26" y="24"/>
                  </a:lnTo>
                  <a:lnTo>
                    <a:pt x="23" y="23"/>
                  </a:lnTo>
                  <a:lnTo>
                    <a:pt x="17" y="23"/>
                  </a:lnTo>
                  <a:lnTo>
                    <a:pt x="15" y="24"/>
                  </a:lnTo>
                  <a:lnTo>
                    <a:pt x="14" y="24"/>
                  </a:lnTo>
                  <a:lnTo>
                    <a:pt x="11" y="25"/>
                  </a:lnTo>
                  <a:lnTo>
                    <a:pt x="9" y="27"/>
                  </a:lnTo>
                  <a:lnTo>
                    <a:pt x="1" y="26"/>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9" name="Rectangle 285"/>
            <p:cNvSpPr>
              <a:spLocks noChangeArrowheads="1"/>
            </p:cNvSpPr>
            <p:nvPr/>
          </p:nvSpPr>
          <p:spPr bwMode="auto">
            <a:xfrm>
              <a:off x="4085" y="1355"/>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0" name="Rectangle 286"/>
            <p:cNvSpPr>
              <a:spLocks noChangeArrowheads="1"/>
            </p:cNvSpPr>
            <p:nvPr/>
          </p:nvSpPr>
          <p:spPr bwMode="auto">
            <a:xfrm>
              <a:off x="3950" y="1355"/>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1" name="Freeform 287"/>
            <p:cNvSpPr>
              <a:spLocks/>
            </p:cNvSpPr>
            <p:nvPr/>
          </p:nvSpPr>
          <p:spPr bwMode="auto">
            <a:xfrm>
              <a:off x="4145" y="1333"/>
              <a:ext cx="39" cy="50"/>
            </a:xfrm>
            <a:custGeom>
              <a:avLst/>
              <a:gdLst/>
              <a:ahLst/>
              <a:cxnLst>
                <a:cxn ang="0">
                  <a:pos x="15" y="0"/>
                </a:cxn>
                <a:cxn ang="0">
                  <a:pos x="24" y="0"/>
                </a:cxn>
                <a:cxn ang="0">
                  <a:pos x="29" y="2"/>
                </a:cxn>
                <a:cxn ang="0">
                  <a:pos x="34" y="6"/>
                </a:cxn>
                <a:cxn ang="0">
                  <a:pos x="35" y="8"/>
                </a:cxn>
                <a:cxn ang="0">
                  <a:pos x="35" y="15"/>
                </a:cxn>
                <a:cxn ang="0">
                  <a:pos x="34" y="17"/>
                </a:cxn>
                <a:cxn ang="0">
                  <a:pos x="32" y="19"/>
                </a:cxn>
                <a:cxn ang="0">
                  <a:pos x="30" y="21"/>
                </a:cxn>
                <a:cxn ang="0">
                  <a:pos x="28" y="22"/>
                </a:cxn>
                <a:cxn ang="0">
                  <a:pos x="30" y="23"/>
                </a:cxn>
                <a:cxn ang="0">
                  <a:pos x="34" y="24"/>
                </a:cxn>
                <a:cxn ang="0">
                  <a:pos x="35" y="26"/>
                </a:cxn>
                <a:cxn ang="0">
                  <a:pos x="38" y="28"/>
                </a:cxn>
                <a:cxn ang="0">
                  <a:pos x="39" y="31"/>
                </a:cxn>
                <a:cxn ang="0">
                  <a:pos x="39" y="38"/>
                </a:cxn>
                <a:cxn ang="0">
                  <a:pos x="36" y="42"/>
                </a:cxn>
                <a:cxn ang="0">
                  <a:pos x="29" y="48"/>
                </a:cxn>
                <a:cxn ang="0">
                  <a:pos x="19" y="50"/>
                </a:cxn>
                <a:cxn ang="0">
                  <a:pos x="10" y="48"/>
                </a:cxn>
                <a:cxn ang="0">
                  <a:pos x="6" y="46"/>
                </a:cxn>
                <a:cxn ang="0">
                  <a:pos x="1" y="40"/>
                </a:cxn>
                <a:cxn ang="0">
                  <a:pos x="0" y="36"/>
                </a:cxn>
                <a:cxn ang="0">
                  <a:pos x="7" y="35"/>
                </a:cxn>
                <a:cxn ang="0">
                  <a:pos x="8" y="38"/>
                </a:cxn>
                <a:cxn ang="0">
                  <a:pos x="10" y="40"/>
                </a:cxn>
                <a:cxn ang="0">
                  <a:pos x="12" y="42"/>
                </a:cxn>
                <a:cxn ang="0">
                  <a:pos x="17" y="44"/>
                </a:cxn>
                <a:cxn ang="0">
                  <a:pos x="23" y="44"/>
                </a:cxn>
                <a:cxn ang="0">
                  <a:pos x="25" y="43"/>
                </a:cxn>
                <a:cxn ang="0">
                  <a:pos x="30" y="39"/>
                </a:cxn>
                <a:cxn ang="0">
                  <a:pos x="30" y="37"/>
                </a:cxn>
                <a:cxn ang="0">
                  <a:pos x="32" y="34"/>
                </a:cxn>
                <a:cxn ang="0">
                  <a:pos x="30" y="31"/>
                </a:cxn>
                <a:cxn ang="0">
                  <a:pos x="29" y="29"/>
                </a:cxn>
                <a:cxn ang="0">
                  <a:pos x="25" y="26"/>
                </a:cxn>
                <a:cxn ang="0">
                  <a:pos x="23" y="25"/>
                </a:cxn>
                <a:cxn ang="0">
                  <a:pos x="15" y="25"/>
                </a:cxn>
                <a:cxn ang="0">
                  <a:pos x="16" y="20"/>
                </a:cxn>
                <a:cxn ang="0">
                  <a:pos x="21" y="19"/>
                </a:cxn>
                <a:cxn ang="0">
                  <a:pos x="24" y="18"/>
                </a:cxn>
                <a:cxn ang="0">
                  <a:pos x="27" y="17"/>
                </a:cxn>
                <a:cxn ang="0">
                  <a:pos x="28" y="15"/>
                </a:cxn>
                <a:cxn ang="0">
                  <a:pos x="28" y="12"/>
                </a:cxn>
                <a:cxn ang="0">
                  <a:pos x="27" y="10"/>
                </a:cxn>
                <a:cxn ang="0">
                  <a:pos x="25" y="7"/>
                </a:cxn>
                <a:cxn ang="0">
                  <a:pos x="23" y="6"/>
                </a:cxn>
                <a:cxn ang="0">
                  <a:pos x="22" y="6"/>
                </a:cxn>
                <a:cxn ang="0">
                  <a:pos x="19" y="5"/>
                </a:cxn>
                <a:cxn ang="0">
                  <a:pos x="17" y="5"/>
                </a:cxn>
                <a:cxn ang="0">
                  <a:pos x="12" y="7"/>
                </a:cxn>
                <a:cxn ang="0">
                  <a:pos x="8" y="13"/>
                </a:cxn>
                <a:cxn ang="0">
                  <a:pos x="1" y="12"/>
                </a:cxn>
                <a:cxn ang="0">
                  <a:pos x="2" y="8"/>
                </a:cxn>
                <a:cxn ang="0">
                  <a:pos x="4" y="6"/>
                </a:cxn>
                <a:cxn ang="0">
                  <a:pos x="7" y="3"/>
                </a:cxn>
                <a:cxn ang="0">
                  <a:pos x="11" y="1"/>
                </a:cxn>
                <a:cxn ang="0">
                  <a:pos x="15" y="0"/>
                </a:cxn>
              </a:cxnLst>
              <a:rect l="0" t="0" r="r" b="b"/>
              <a:pathLst>
                <a:path w="39" h="50">
                  <a:moveTo>
                    <a:pt x="15" y="0"/>
                  </a:moveTo>
                  <a:lnTo>
                    <a:pt x="24" y="0"/>
                  </a:lnTo>
                  <a:lnTo>
                    <a:pt x="29" y="2"/>
                  </a:lnTo>
                  <a:lnTo>
                    <a:pt x="34" y="6"/>
                  </a:lnTo>
                  <a:lnTo>
                    <a:pt x="35" y="8"/>
                  </a:lnTo>
                  <a:lnTo>
                    <a:pt x="35" y="15"/>
                  </a:lnTo>
                  <a:lnTo>
                    <a:pt x="34" y="17"/>
                  </a:lnTo>
                  <a:lnTo>
                    <a:pt x="32" y="19"/>
                  </a:lnTo>
                  <a:lnTo>
                    <a:pt x="30" y="21"/>
                  </a:lnTo>
                  <a:lnTo>
                    <a:pt x="28" y="22"/>
                  </a:lnTo>
                  <a:lnTo>
                    <a:pt x="30" y="23"/>
                  </a:lnTo>
                  <a:lnTo>
                    <a:pt x="34" y="24"/>
                  </a:lnTo>
                  <a:lnTo>
                    <a:pt x="35" y="26"/>
                  </a:lnTo>
                  <a:lnTo>
                    <a:pt x="38" y="28"/>
                  </a:lnTo>
                  <a:lnTo>
                    <a:pt x="39" y="31"/>
                  </a:lnTo>
                  <a:lnTo>
                    <a:pt x="39" y="38"/>
                  </a:lnTo>
                  <a:lnTo>
                    <a:pt x="36" y="42"/>
                  </a:lnTo>
                  <a:lnTo>
                    <a:pt x="29" y="48"/>
                  </a:lnTo>
                  <a:lnTo>
                    <a:pt x="19" y="50"/>
                  </a:lnTo>
                  <a:lnTo>
                    <a:pt x="10" y="48"/>
                  </a:lnTo>
                  <a:lnTo>
                    <a:pt x="6" y="46"/>
                  </a:lnTo>
                  <a:lnTo>
                    <a:pt x="1" y="40"/>
                  </a:lnTo>
                  <a:lnTo>
                    <a:pt x="0" y="36"/>
                  </a:lnTo>
                  <a:lnTo>
                    <a:pt x="7" y="35"/>
                  </a:lnTo>
                  <a:lnTo>
                    <a:pt x="8" y="38"/>
                  </a:lnTo>
                  <a:lnTo>
                    <a:pt x="10" y="40"/>
                  </a:lnTo>
                  <a:lnTo>
                    <a:pt x="12" y="42"/>
                  </a:lnTo>
                  <a:lnTo>
                    <a:pt x="17" y="44"/>
                  </a:lnTo>
                  <a:lnTo>
                    <a:pt x="23" y="44"/>
                  </a:lnTo>
                  <a:lnTo>
                    <a:pt x="25" y="43"/>
                  </a:lnTo>
                  <a:lnTo>
                    <a:pt x="30" y="39"/>
                  </a:lnTo>
                  <a:lnTo>
                    <a:pt x="30" y="37"/>
                  </a:lnTo>
                  <a:lnTo>
                    <a:pt x="32" y="34"/>
                  </a:lnTo>
                  <a:lnTo>
                    <a:pt x="30" y="31"/>
                  </a:lnTo>
                  <a:lnTo>
                    <a:pt x="29" y="29"/>
                  </a:lnTo>
                  <a:lnTo>
                    <a:pt x="25" y="26"/>
                  </a:lnTo>
                  <a:lnTo>
                    <a:pt x="23" y="25"/>
                  </a:lnTo>
                  <a:lnTo>
                    <a:pt x="15" y="25"/>
                  </a:lnTo>
                  <a:lnTo>
                    <a:pt x="16" y="20"/>
                  </a:lnTo>
                  <a:lnTo>
                    <a:pt x="21" y="19"/>
                  </a:lnTo>
                  <a:lnTo>
                    <a:pt x="24" y="18"/>
                  </a:lnTo>
                  <a:lnTo>
                    <a:pt x="27" y="17"/>
                  </a:lnTo>
                  <a:lnTo>
                    <a:pt x="28" y="15"/>
                  </a:lnTo>
                  <a:lnTo>
                    <a:pt x="28" y="12"/>
                  </a:lnTo>
                  <a:lnTo>
                    <a:pt x="27" y="10"/>
                  </a:lnTo>
                  <a:lnTo>
                    <a:pt x="25" y="7"/>
                  </a:lnTo>
                  <a:lnTo>
                    <a:pt x="23" y="6"/>
                  </a:lnTo>
                  <a:lnTo>
                    <a:pt x="22" y="6"/>
                  </a:lnTo>
                  <a:lnTo>
                    <a:pt x="19" y="5"/>
                  </a:lnTo>
                  <a:lnTo>
                    <a:pt x="17" y="5"/>
                  </a:lnTo>
                  <a:lnTo>
                    <a:pt x="12" y="7"/>
                  </a:lnTo>
                  <a:lnTo>
                    <a:pt x="8" y="13"/>
                  </a:lnTo>
                  <a:lnTo>
                    <a:pt x="1" y="12"/>
                  </a:lnTo>
                  <a:lnTo>
                    <a:pt x="2" y="8"/>
                  </a:lnTo>
                  <a:lnTo>
                    <a:pt x="4" y="6"/>
                  </a:lnTo>
                  <a:lnTo>
                    <a:pt x="7" y="3"/>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2" name="Freeform 288"/>
            <p:cNvSpPr>
              <a:spLocks noEditPoints="1"/>
            </p:cNvSpPr>
            <p:nvPr/>
          </p:nvSpPr>
          <p:spPr bwMode="auto">
            <a:xfrm>
              <a:off x="4191" y="1333"/>
              <a:ext cx="39" cy="50"/>
            </a:xfrm>
            <a:custGeom>
              <a:avLst/>
              <a:gdLst/>
              <a:ahLst/>
              <a:cxnLst>
                <a:cxn ang="0">
                  <a:pos x="20" y="5"/>
                </a:cxn>
                <a:cxn ang="0">
                  <a:pos x="16" y="6"/>
                </a:cxn>
                <a:cxn ang="0">
                  <a:pos x="14" y="7"/>
                </a:cxn>
                <a:cxn ang="0">
                  <a:pos x="11" y="9"/>
                </a:cxn>
                <a:cxn ang="0">
                  <a:pos x="9" y="15"/>
                </a:cxn>
                <a:cxn ang="0">
                  <a:pos x="7" y="19"/>
                </a:cxn>
                <a:cxn ang="0">
                  <a:pos x="7" y="30"/>
                </a:cxn>
                <a:cxn ang="0">
                  <a:pos x="10" y="38"/>
                </a:cxn>
                <a:cxn ang="0">
                  <a:pos x="11" y="40"/>
                </a:cxn>
                <a:cxn ang="0">
                  <a:pos x="14" y="42"/>
                </a:cxn>
                <a:cxn ang="0">
                  <a:pos x="17" y="44"/>
                </a:cxn>
                <a:cxn ang="0">
                  <a:pos x="23" y="44"/>
                </a:cxn>
                <a:cxn ang="0">
                  <a:pos x="28" y="40"/>
                </a:cxn>
                <a:cxn ang="0">
                  <a:pos x="29"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28" y="49"/>
                </a:cxn>
                <a:cxn ang="0">
                  <a:pos x="24" y="49"/>
                </a:cxn>
                <a:cxn ang="0">
                  <a:pos x="20" y="50"/>
                </a:cxn>
                <a:cxn ang="0">
                  <a:pos x="10" y="48"/>
                </a:cxn>
                <a:cxn ang="0">
                  <a:pos x="6" y="45"/>
                </a:cxn>
                <a:cxn ang="0">
                  <a:pos x="1" y="37"/>
                </a:cxn>
                <a:cxn ang="0">
                  <a:pos x="0" y="25"/>
                </a:cxn>
                <a:cxn ang="0">
                  <a:pos x="0" y="19"/>
                </a:cxn>
                <a:cxn ang="0">
                  <a:pos x="1" y="14"/>
                </a:cxn>
                <a:cxn ang="0">
                  <a:pos x="3" y="10"/>
                </a:cxn>
                <a:cxn ang="0">
                  <a:pos x="4" y="7"/>
                </a:cxn>
                <a:cxn ang="0">
                  <a:pos x="6" y="4"/>
                </a:cxn>
                <a:cxn ang="0">
                  <a:pos x="9" y="2"/>
                </a:cxn>
                <a:cxn ang="0">
                  <a:pos x="11" y="1"/>
                </a:cxn>
                <a:cxn ang="0">
                  <a:pos x="15" y="0"/>
                </a:cxn>
              </a:cxnLst>
              <a:rect l="0" t="0" r="r" b="b"/>
              <a:pathLst>
                <a:path w="39" h="50">
                  <a:moveTo>
                    <a:pt x="20" y="5"/>
                  </a:moveTo>
                  <a:lnTo>
                    <a:pt x="16" y="6"/>
                  </a:lnTo>
                  <a:lnTo>
                    <a:pt x="14" y="7"/>
                  </a:lnTo>
                  <a:lnTo>
                    <a:pt x="11" y="9"/>
                  </a:lnTo>
                  <a:lnTo>
                    <a:pt x="9" y="15"/>
                  </a:lnTo>
                  <a:lnTo>
                    <a:pt x="7" y="19"/>
                  </a:lnTo>
                  <a:lnTo>
                    <a:pt x="7" y="30"/>
                  </a:lnTo>
                  <a:lnTo>
                    <a:pt x="10" y="38"/>
                  </a:lnTo>
                  <a:lnTo>
                    <a:pt x="11" y="40"/>
                  </a:lnTo>
                  <a:lnTo>
                    <a:pt x="14" y="42"/>
                  </a:lnTo>
                  <a:lnTo>
                    <a:pt x="17" y="44"/>
                  </a:lnTo>
                  <a:lnTo>
                    <a:pt x="23" y="44"/>
                  </a:lnTo>
                  <a:lnTo>
                    <a:pt x="28" y="40"/>
                  </a:lnTo>
                  <a:lnTo>
                    <a:pt x="29"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4" y="6"/>
                  </a:lnTo>
                  <a:lnTo>
                    <a:pt x="35" y="9"/>
                  </a:lnTo>
                  <a:lnTo>
                    <a:pt x="38" y="13"/>
                  </a:lnTo>
                  <a:lnTo>
                    <a:pt x="38" y="16"/>
                  </a:lnTo>
                  <a:lnTo>
                    <a:pt x="39" y="20"/>
                  </a:lnTo>
                  <a:lnTo>
                    <a:pt x="39" y="30"/>
                  </a:lnTo>
                  <a:lnTo>
                    <a:pt x="38" y="35"/>
                  </a:lnTo>
                  <a:lnTo>
                    <a:pt x="38" y="39"/>
                  </a:lnTo>
                  <a:lnTo>
                    <a:pt x="33" y="45"/>
                  </a:lnTo>
                  <a:lnTo>
                    <a:pt x="28" y="49"/>
                  </a:lnTo>
                  <a:lnTo>
                    <a:pt x="24" y="49"/>
                  </a:lnTo>
                  <a:lnTo>
                    <a:pt x="20" y="50"/>
                  </a:lnTo>
                  <a:lnTo>
                    <a:pt x="10" y="48"/>
                  </a:lnTo>
                  <a:lnTo>
                    <a:pt x="6" y="45"/>
                  </a:lnTo>
                  <a:lnTo>
                    <a:pt x="1" y="37"/>
                  </a:lnTo>
                  <a:lnTo>
                    <a:pt x="0" y="25"/>
                  </a:lnTo>
                  <a:lnTo>
                    <a:pt x="0" y="19"/>
                  </a:lnTo>
                  <a:lnTo>
                    <a:pt x="1" y="14"/>
                  </a:lnTo>
                  <a:lnTo>
                    <a:pt x="3"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3" name="Rectangle 289"/>
            <p:cNvSpPr>
              <a:spLocks noChangeArrowheads="1"/>
            </p:cNvSpPr>
            <p:nvPr/>
          </p:nvSpPr>
          <p:spPr bwMode="auto">
            <a:xfrm>
              <a:off x="4085" y="1021"/>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4" name="Rectangle 290"/>
            <p:cNvSpPr>
              <a:spLocks noChangeArrowheads="1"/>
            </p:cNvSpPr>
            <p:nvPr/>
          </p:nvSpPr>
          <p:spPr bwMode="auto">
            <a:xfrm>
              <a:off x="3950" y="1021"/>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5" name="Freeform 291"/>
            <p:cNvSpPr>
              <a:spLocks/>
            </p:cNvSpPr>
            <p:nvPr/>
          </p:nvSpPr>
          <p:spPr bwMode="auto">
            <a:xfrm>
              <a:off x="4145" y="998"/>
              <a:ext cx="39" cy="50"/>
            </a:xfrm>
            <a:custGeom>
              <a:avLst/>
              <a:gdLst/>
              <a:ahLst/>
              <a:cxnLst>
                <a:cxn ang="0">
                  <a:pos x="15" y="0"/>
                </a:cxn>
                <a:cxn ang="0">
                  <a:pos x="24" y="0"/>
                </a:cxn>
                <a:cxn ang="0">
                  <a:pos x="29" y="2"/>
                </a:cxn>
                <a:cxn ang="0">
                  <a:pos x="34" y="6"/>
                </a:cxn>
                <a:cxn ang="0">
                  <a:pos x="35" y="8"/>
                </a:cxn>
                <a:cxn ang="0">
                  <a:pos x="35" y="15"/>
                </a:cxn>
                <a:cxn ang="0">
                  <a:pos x="34" y="17"/>
                </a:cxn>
                <a:cxn ang="0">
                  <a:pos x="32" y="19"/>
                </a:cxn>
                <a:cxn ang="0">
                  <a:pos x="30" y="21"/>
                </a:cxn>
                <a:cxn ang="0">
                  <a:pos x="28" y="22"/>
                </a:cxn>
                <a:cxn ang="0">
                  <a:pos x="30" y="23"/>
                </a:cxn>
                <a:cxn ang="0">
                  <a:pos x="34" y="24"/>
                </a:cxn>
                <a:cxn ang="0">
                  <a:pos x="35" y="26"/>
                </a:cxn>
                <a:cxn ang="0">
                  <a:pos x="38" y="28"/>
                </a:cxn>
                <a:cxn ang="0">
                  <a:pos x="39" y="31"/>
                </a:cxn>
                <a:cxn ang="0">
                  <a:pos x="39" y="38"/>
                </a:cxn>
                <a:cxn ang="0">
                  <a:pos x="36" y="42"/>
                </a:cxn>
                <a:cxn ang="0">
                  <a:pos x="29" y="48"/>
                </a:cxn>
                <a:cxn ang="0">
                  <a:pos x="19" y="50"/>
                </a:cxn>
                <a:cxn ang="0">
                  <a:pos x="10" y="48"/>
                </a:cxn>
                <a:cxn ang="0">
                  <a:pos x="6" y="46"/>
                </a:cxn>
                <a:cxn ang="0">
                  <a:pos x="1" y="40"/>
                </a:cxn>
                <a:cxn ang="0">
                  <a:pos x="0" y="36"/>
                </a:cxn>
                <a:cxn ang="0">
                  <a:pos x="7" y="35"/>
                </a:cxn>
                <a:cxn ang="0">
                  <a:pos x="8" y="38"/>
                </a:cxn>
                <a:cxn ang="0">
                  <a:pos x="10" y="40"/>
                </a:cxn>
                <a:cxn ang="0">
                  <a:pos x="12" y="42"/>
                </a:cxn>
                <a:cxn ang="0">
                  <a:pos x="17" y="44"/>
                </a:cxn>
                <a:cxn ang="0">
                  <a:pos x="23" y="44"/>
                </a:cxn>
                <a:cxn ang="0">
                  <a:pos x="25" y="43"/>
                </a:cxn>
                <a:cxn ang="0">
                  <a:pos x="30" y="39"/>
                </a:cxn>
                <a:cxn ang="0">
                  <a:pos x="30" y="37"/>
                </a:cxn>
                <a:cxn ang="0">
                  <a:pos x="32" y="34"/>
                </a:cxn>
                <a:cxn ang="0">
                  <a:pos x="30" y="31"/>
                </a:cxn>
                <a:cxn ang="0">
                  <a:pos x="29" y="29"/>
                </a:cxn>
                <a:cxn ang="0">
                  <a:pos x="25" y="26"/>
                </a:cxn>
                <a:cxn ang="0">
                  <a:pos x="23" y="25"/>
                </a:cxn>
                <a:cxn ang="0">
                  <a:pos x="15" y="25"/>
                </a:cxn>
                <a:cxn ang="0">
                  <a:pos x="16" y="20"/>
                </a:cxn>
                <a:cxn ang="0">
                  <a:pos x="21" y="19"/>
                </a:cxn>
                <a:cxn ang="0">
                  <a:pos x="24" y="18"/>
                </a:cxn>
                <a:cxn ang="0">
                  <a:pos x="27" y="17"/>
                </a:cxn>
                <a:cxn ang="0">
                  <a:pos x="28" y="15"/>
                </a:cxn>
                <a:cxn ang="0">
                  <a:pos x="28" y="12"/>
                </a:cxn>
                <a:cxn ang="0">
                  <a:pos x="27" y="10"/>
                </a:cxn>
                <a:cxn ang="0">
                  <a:pos x="25" y="7"/>
                </a:cxn>
                <a:cxn ang="0">
                  <a:pos x="23" y="6"/>
                </a:cxn>
                <a:cxn ang="0">
                  <a:pos x="22" y="6"/>
                </a:cxn>
                <a:cxn ang="0">
                  <a:pos x="19" y="5"/>
                </a:cxn>
                <a:cxn ang="0">
                  <a:pos x="17" y="5"/>
                </a:cxn>
                <a:cxn ang="0">
                  <a:pos x="12" y="7"/>
                </a:cxn>
                <a:cxn ang="0">
                  <a:pos x="8" y="13"/>
                </a:cxn>
                <a:cxn ang="0">
                  <a:pos x="1" y="12"/>
                </a:cxn>
                <a:cxn ang="0">
                  <a:pos x="2" y="8"/>
                </a:cxn>
                <a:cxn ang="0">
                  <a:pos x="4" y="6"/>
                </a:cxn>
                <a:cxn ang="0">
                  <a:pos x="7" y="3"/>
                </a:cxn>
                <a:cxn ang="0">
                  <a:pos x="11" y="1"/>
                </a:cxn>
                <a:cxn ang="0">
                  <a:pos x="15" y="0"/>
                </a:cxn>
              </a:cxnLst>
              <a:rect l="0" t="0" r="r" b="b"/>
              <a:pathLst>
                <a:path w="39" h="50">
                  <a:moveTo>
                    <a:pt x="15" y="0"/>
                  </a:moveTo>
                  <a:lnTo>
                    <a:pt x="24" y="0"/>
                  </a:lnTo>
                  <a:lnTo>
                    <a:pt x="29" y="2"/>
                  </a:lnTo>
                  <a:lnTo>
                    <a:pt x="34" y="6"/>
                  </a:lnTo>
                  <a:lnTo>
                    <a:pt x="35" y="8"/>
                  </a:lnTo>
                  <a:lnTo>
                    <a:pt x="35" y="15"/>
                  </a:lnTo>
                  <a:lnTo>
                    <a:pt x="34" y="17"/>
                  </a:lnTo>
                  <a:lnTo>
                    <a:pt x="32" y="19"/>
                  </a:lnTo>
                  <a:lnTo>
                    <a:pt x="30" y="21"/>
                  </a:lnTo>
                  <a:lnTo>
                    <a:pt x="28" y="22"/>
                  </a:lnTo>
                  <a:lnTo>
                    <a:pt x="30" y="23"/>
                  </a:lnTo>
                  <a:lnTo>
                    <a:pt x="34" y="24"/>
                  </a:lnTo>
                  <a:lnTo>
                    <a:pt x="35" y="26"/>
                  </a:lnTo>
                  <a:lnTo>
                    <a:pt x="38" y="28"/>
                  </a:lnTo>
                  <a:lnTo>
                    <a:pt x="39" y="31"/>
                  </a:lnTo>
                  <a:lnTo>
                    <a:pt x="39" y="38"/>
                  </a:lnTo>
                  <a:lnTo>
                    <a:pt x="36" y="42"/>
                  </a:lnTo>
                  <a:lnTo>
                    <a:pt x="29" y="48"/>
                  </a:lnTo>
                  <a:lnTo>
                    <a:pt x="19" y="50"/>
                  </a:lnTo>
                  <a:lnTo>
                    <a:pt x="10" y="48"/>
                  </a:lnTo>
                  <a:lnTo>
                    <a:pt x="6" y="46"/>
                  </a:lnTo>
                  <a:lnTo>
                    <a:pt x="1" y="40"/>
                  </a:lnTo>
                  <a:lnTo>
                    <a:pt x="0" y="36"/>
                  </a:lnTo>
                  <a:lnTo>
                    <a:pt x="7" y="35"/>
                  </a:lnTo>
                  <a:lnTo>
                    <a:pt x="8" y="38"/>
                  </a:lnTo>
                  <a:lnTo>
                    <a:pt x="10" y="40"/>
                  </a:lnTo>
                  <a:lnTo>
                    <a:pt x="12" y="42"/>
                  </a:lnTo>
                  <a:lnTo>
                    <a:pt x="17" y="44"/>
                  </a:lnTo>
                  <a:lnTo>
                    <a:pt x="23" y="44"/>
                  </a:lnTo>
                  <a:lnTo>
                    <a:pt x="25" y="43"/>
                  </a:lnTo>
                  <a:lnTo>
                    <a:pt x="30" y="39"/>
                  </a:lnTo>
                  <a:lnTo>
                    <a:pt x="30" y="37"/>
                  </a:lnTo>
                  <a:lnTo>
                    <a:pt x="32" y="34"/>
                  </a:lnTo>
                  <a:lnTo>
                    <a:pt x="30" y="31"/>
                  </a:lnTo>
                  <a:lnTo>
                    <a:pt x="29" y="29"/>
                  </a:lnTo>
                  <a:lnTo>
                    <a:pt x="25" y="26"/>
                  </a:lnTo>
                  <a:lnTo>
                    <a:pt x="23" y="25"/>
                  </a:lnTo>
                  <a:lnTo>
                    <a:pt x="15" y="25"/>
                  </a:lnTo>
                  <a:lnTo>
                    <a:pt x="16" y="20"/>
                  </a:lnTo>
                  <a:lnTo>
                    <a:pt x="21" y="19"/>
                  </a:lnTo>
                  <a:lnTo>
                    <a:pt x="24" y="18"/>
                  </a:lnTo>
                  <a:lnTo>
                    <a:pt x="27" y="17"/>
                  </a:lnTo>
                  <a:lnTo>
                    <a:pt x="28" y="15"/>
                  </a:lnTo>
                  <a:lnTo>
                    <a:pt x="28" y="12"/>
                  </a:lnTo>
                  <a:lnTo>
                    <a:pt x="27" y="10"/>
                  </a:lnTo>
                  <a:lnTo>
                    <a:pt x="25" y="7"/>
                  </a:lnTo>
                  <a:lnTo>
                    <a:pt x="23" y="6"/>
                  </a:lnTo>
                  <a:lnTo>
                    <a:pt x="22" y="6"/>
                  </a:lnTo>
                  <a:lnTo>
                    <a:pt x="19" y="5"/>
                  </a:lnTo>
                  <a:lnTo>
                    <a:pt x="17" y="5"/>
                  </a:lnTo>
                  <a:lnTo>
                    <a:pt x="12" y="7"/>
                  </a:lnTo>
                  <a:lnTo>
                    <a:pt x="8" y="13"/>
                  </a:lnTo>
                  <a:lnTo>
                    <a:pt x="1" y="12"/>
                  </a:lnTo>
                  <a:lnTo>
                    <a:pt x="2" y="8"/>
                  </a:lnTo>
                  <a:lnTo>
                    <a:pt x="4" y="6"/>
                  </a:lnTo>
                  <a:lnTo>
                    <a:pt x="7" y="3"/>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6" name="Freeform 292"/>
            <p:cNvSpPr>
              <a:spLocks/>
            </p:cNvSpPr>
            <p:nvPr/>
          </p:nvSpPr>
          <p:spPr bwMode="auto">
            <a:xfrm>
              <a:off x="4191" y="998"/>
              <a:ext cx="39" cy="50"/>
            </a:xfrm>
            <a:custGeom>
              <a:avLst/>
              <a:gdLst/>
              <a:ahLst/>
              <a:cxnLst>
                <a:cxn ang="0">
                  <a:pos x="7" y="0"/>
                </a:cxn>
                <a:cxn ang="0">
                  <a:pos x="35" y="0"/>
                </a:cxn>
                <a:cxn ang="0">
                  <a:pos x="35" y="7"/>
                </a:cxn>
                <a:cxn ang="0">
                  <a:pos x="14" y="7"/>
                </a:cxn>
                <a:cxn ang="0">
                  <a:pos x="10" y="20"/>
                </a:cxn>
                <a:cxn ang="0">
                  <a:pos x="14" y="18"/>
                </a:cxn>
                <a:cxn ang="0">
                  <a:pos x="21" y="16"/>
                </a:cxn>
                <a:cxn ang="0">
                  <a:pos x="31" y="18"/>
                </a:cxn>
                <a:cxn ang="0">
                  <a:pos x="34" y="20"/>
                </a:cxn>
                <a:cxn ang="0">
                  <a:pos x="39" y="28"/>
                </a:cxn>
                <a:cxn ang="0">
                  <a:pos x="39" y="36"/>
                </a:cxn>
                <a:cxn ang="0">
                  <a:pos x="34" y="44"/>
                </a:cxn>
                <a:cxn ang="0">
                  <a:pos x="31" y="47"/>
                </a:cxn>
                <a:cxn ang="0">
                  <a:pos x="24" y="49"/>
                </a:cxn>
                <a:cxn ang="0">
                  <a:pos x="20" y="50"/>
                </a:cxn>
                <a:cxn ang="0">
                  <a:pos x="10" y="48"/>
                </a:cxn>
                <a:cxn ang="0">
                  <a:pos x="6" y="46"/>
                </a:cxn>
                <a:cxn ang="0">
                  <a:pos x="3" y="43"/>
                </a:cxn>
                <a:cxn ang="0">
                  <a:pos x="1" y="40"/>
                </a:cxn>
                <a:cxn ang="0">
                  <a:pos x="0" y="36"/>
                </a:cxn>
                <a:cxn ang="0">
                  <a:pos x="7" y="35"/>
                </a:cxn>
                <a:cxn ang="0">
                  <a:pos x="9" y="38"/>
                </a:cxn>
                <a:cxn ang="0">
                  <a:pos x="11" y="42"/>
                </a:cxn>
                <a:cxn ang="0">
                  <a:pos x="16" y="44"/>
                </a:cxn>
                <a:cxn ang="0">
                  <a:pos x="23" y="44"/>
                </a:cxn>
                <a:cxn ang="0">
                  <a:pos x="26" y="43"/>
                </a:cxn>
                <a:cxn ang="0">
                  <a:pos x="31" y="39"/>
                </a:cxn>
                <a:cxn ang="0">
                  <a:pos x="31" y="36"/>
                </a:cxn>
                <a:cxn ang="0">
                  <a:pos x="32" y="33"/>
                </a:cxn>
                <a:cxn ang="0">
                  <a:pos x="31" y="30"/>
                </a:cxn>
                <a:cxn ang="0">
                  <a:pos x="31" y="27"/>
                </a:cxn>
                <a:cxn ang="0">
                  <a:pos x="26" y="23"/>
                </a:cxn>
                <a:cxn ang="0">
                  <a:pos x="23" y="22"/>
                </a:cxn>
                <a:cxn ang="0">
                  <a:pos x="17" y="22"/>
                </a:cxn>
                <a:cxn ang="0">
                  <a:pos x="15" y="23"/>
                </a:cxn>
                <a:cxn ang="0">
                  <a:pos x="14" y="23"/>
                </a:cxn>
                <a:cxn ang="0">
                  <a:pos x="11" y="24"/>
                </a:cxn>
                <a:cxn ang="0">
                  <a:pos x="9" y="26"/>
                </a:cxn>
                <a:cxn ang="0">
                  <a:pos x="1" y="25"/>
                </a:cxn>
                <a:cxn ang="0">
                  <a:pos x="7" y="0"/>
                </a:cxn>
              </a:cxnLst>
              <a:rect l="0" t="0" r="r" b="b"/>
              <a:pathLst>
                <a:path w="39" h="50">
                  <a:moveTo>
                    <a:pt x="7" y="0"/>
                  </a:moveTo>
                  <a:lnTo>
                    <a:pt x="35" y="0"/>
                  </a:lnTo>
                  <a:lnTo>
                    <a:pt x="35" y="7"/>
                  </a:lnTo>
                  <a:lnTo>
                    <a:pt x="14" y="7"/>
                  </a:lnTo>
                  <a:lnTo>
                    <a:pt x="10" y="20"/>
                  </a:lnTo>
                  <a:lnTo>
                    <a:pt x="14" y="18"/>
                  </a:lnTo>
                  <a:lnTo>
                    <a:pt x="21" y="16"/>
                  </a:lnTo>
                  <a:lnTo>
                    <a:pt x="31" y="18"/>
                  </a:lnTo>
                  <a:lnTo>
                    <a:pt x="34" y="20"/>
                  </a:lnTo>
                  <a:lnTo>
                    <a:pt x="39" y="28"/>
                  </a:lnTo>
                  <a:lnTo>
                    <a:pt x="39" y="36"/>
                  </a:lnTo>
                  <a:lnTo>
                    <a:pt x="34" y="44"/>
                  </a:lnTo>
                  <a:lnTo>
                    <a:pt x="31" y="47"/>
                  </a:lnTo>
                  <a:lnTo>
                    <a:pt x="24" y="49"/>
                  </a:lnTo>
                  <a:lnTo>
                    <a:pt x="20" y="50"/>
                  </a:lnTo>
                  <a:lnTo>
                    <a:pt x="10" y="48"/>
                  </a:lnTo>
                  <a:lnTo>
                    <a:pt x="6" y="46"/>
                  </a:lnTo>
                  <a:lnTo>
                    <a:pt x="3" y="43"/>
                  </a:lnTo>
                  <a:lnTo>
                    <a:pt x="1" y="40"/>
                  </a:lnTo>
                  <a:lnTo>
                    <a:pt x="0" y="36"/>
                  </a:lnTo>
                  <a:lnTo>
                    <a:pt x="7" y="35"/>
                  </a:lnTo>
                  <a:lnTo>
                    <a:pt x="9" y="38"/>
                  </a:lnTo>
                  <a:lnTo>
                    <a:pt x="11" y="42"/>
                  </a:lnTo>
                  <a:lnTo>
                    <a:pt x="16" y="44"/>
                  </a:lnTo>
                  <a:lnTo>
                    <a:pt x="23" y="44"/>
                  </a:lnTo>
                  <a:lnTo>
                    <a:pt x="26" y="43"/>
                  </a:lnTo>
                  <a:lnTo>
                    <a:pt x="31" y="39"/>
                  </a:lnTo>
                  <a:lnTo>
                    <a:pt x="31" y="36"/>
                  </a:lnTo>
                  <a:lnTo>
                    <a:pt x="32" y="33"/>
                  </a:lnTo>
                  <a:lnTo>
                    <a:pt x="31" y="30"/>
                  </a:lnTo>
                  <a:lnTo>
                    <a:pt x="31" y="27"/>
                  </a:lnTo>
                  <a:lnTo>
                    <a:pt x="26" y="23"/>
                  </a:lnTo>
                  <a:lnTo>
                    <a:pt x="23" y="22"/>
                  </a:lnTo>
                  <a:lnTo>
                    <a:pt x="17" y="22"/>
                  </a:lnTo>
                  <a:lnTo>
                    <a:pt x="15" y="23"/>
                  </a:lnTo>
                  <a:lnTo>
                    <a:pt x="14" y="23"/>
                  </a:lnTo>
                  <a:lnTo>
                    <a:pt x="11" y="24"/>
                  </a:lnTo>
                  <a:lnTo>
                    <a:pt x="9" y="26"/>
                  </a:lnTo>
                  <a:lnTo>
                    <a:pt x="1"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7" name="Rectangle 293"/>
            <p:cNvSpPr>
              <a:spLocks noChangeArrowheads="1"/>
            </p:cNvSpPr>
            <p:nvPr/>
          </p:nvSpPr>
          <p:spPr bwMode="auto">
            <a:xfrm>
              <a:off x="3950" y="3697"/>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8" name="Rectangle 294"/>
            <p:cNvSpPr>
              <a:spLocks noChangeArrowheads="1"/>
            </p:cNvSpPr>
            <p:nvPr/>
          </p:nvSpPr>
          <p:spPr bwMode="auto">
            <a:xfrm>
              <a:off x="3950" y="1021"/>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9" name="Rectangle 295"/>
            <p:cNvSpPr>
              <a:spLocks noChangeArrowheads="1"/>
            </p:cNvSpPr>
            <p:nvPr/>
          </p:nvSpPr>
          <p:spPr bwMode="auto">
            <a:xfrm>
              <a:off x="3949"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0" name="Rectangle 296"/>
            <p:cNvSpPr>
              <a:spLocks noChangeArrowheads="1"/>
            </p:cNvSpPr>
            <p:nvPr/>
          </p:nvSpPr>
          <p:spPr bwMode="auto">
            <a:xfrm>
              <a:off x="4117"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2" name="Freeform 298"/>
            <p:cNvSpPr>
              <a:spLocks noEditPoints="1"/>
            </p:cNvSpPr>
            <p:nvPr/>
          </p:nvSpPr>
          <p:spPr bwMode="auto">
            <a:xfrm>
              <a:off x="1110" y="1047"/>
              <a:ext cx="1072" cy="323"/>
            </a:xfrm>
            <a:custGeom>
              <a:avLst/>
              <a:gdLst/>
              <a:ahLst/>
              <a:cxnLst>
                <a:cxn ang="0">
                  <a:pos x="4" y="3"/>
                </a:cxn>
                <a:cxn ang="0">
                  <a:pos x="4" y="320"/>
                </a:cxn>
                <a:cxn ang="0">
                  <a:pos x="1068" y="320"/>
                </a:cxn>
                <a:cxn ang="0">
                  <a:pos x="1068" y="3"/>
                </a:cxn>
                <a:cxn ang="0">
                  <a:pos x="4" y="3"/>
                </a:cxn>
                <a:cxn ang="0">
                  <a:pos x="1" y="0"/>
                </a:cxn>
                <a:cxn ang="0">
                  <a:pos x="1069" y="0"/>
                </a:cxn>
                <a:cxn ang="0">
                  <a:pos x="1070" y="1"/>
                </a:cxn>
                <a:cxn ang="0">
                  <a:pos x="1072" y="1"/>
                </a:cxn>
                <a:cxn ang="0">
                  <a:pos x="1072" y="321"/>
                </a:cxn>
                <a:cxn ang="0">
                  <a:pos x="1070" y="321"/>
                </a:cxn>
                <a:cxn ang="0">
                  <a:pos x="1069" y="322"/>
                </a:cxn>
                <a:cxn ang="0">
                  <a:pos x="1069" y="323"/>
                </a:cxn>
                <a:cxn ang="0">
                  <a:pos x="1" y="323"/>
                </a:cxn>
                <a:cxn ang="0">
                  <a:pos x="1" y="321"/>
                </a:cxn>
                <a:cxn ang="0">
                  <a:pos x="0" y="321"/>
                </a:cxn>
                <a:cxn ang="0">
                  <a:pos x="0" y="1"/>
                </a:cxn>
                <a:cxn ang="0">
                  <a:pos x="1" y="0"/>
                </a:cxn>
              </a:cxnLst>
              <a:rect l="0" t="0" r="r" b="b"/>
              <a:pathLst>
                <a:path w="1072" h="323">
                  <a:moveTo>
                    <a:pt x="4" y="3"/>
                  </a:moveTo>
                  <a:lnTo>
                    <a:pt x="4" y="320"/>
                  </a:lnTo>
                  <a:lnTo>
                    <a:pt x="1068" y="320"/>
                  </a:lnTo>
                  <a:lnTo>
                    <a:pt x="1068" y="3"/>
                  </a:lnTo>
                  <a:lnTo>
                    <a:pt x="4" y="3"/>
                  </a:lnTo>
                  <a:close/>
                  <a:moveTo>
                    <a:pt x="1" y="0"/>
                  </a:moveTo>
                  <a:lnTo>
                    <a:pt x="1069" y="0"/>
                  </a:lnTo>
                  <a:lnTo>
                    <a:pt x="1070" y="1"/>
                  </a:lnTo>
                  <a:lnTo>
                    <a:pt x="1072" y="1"/>
                  </a:lnTo>
                  <a:lnTo>
                    <a:pt x="1072" y="321"/>
                  </a:lnTo>
                  <a:lnTo>
                    <a:pt x="1070" y="321"/>
                  </a:lnTo>
                  <a:lnTo>
                    <a:pt x="1069" y="322"/>
                  </a:lnTo>
                  <a:lnTo>
                    <a:pt x="1069" y="323"/>
                  </a:lnTo>
                  <a:lnTo>
                    <a:pt x="1" y="323"/>
                  </a:lnTo>
                  <a:lnTo>
                    <a:pt x="1" y="321"/>
                  </a:lnTo>
                  <a:lnTo>
                    <a:pt x="0" y="321"/>
                  </a:lnTo>
                  <a:lnTo>
                    <a:pt x="0" y="1"/>
                  </a:lnTo>
                  <a:lnTo>
                    <a:pt x="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3" name="Rectangle 299"/>
            <p:cNvSpPr>
              <a:spLocks noChangeArrowheads="1"/>
            </p:cNvSpPr>
            <p:nvPr/>
          </p:nvSpPr>
          <p:spPr bwMode="auto">
            <a:xfrm>
              <a:off x="1111" y="1367"/>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4" name="Rectangle 300"/>
            <p:cNvSpPr>
              <a:spLocks noChangeArrowheads="1"/>
            </p:cNvSpPr>
            <p:nvPr/>
          </p:nvSpPr>
          <p:spPr bwMode="auto">
            <a:xfrm>
              <a:off x="1111" y="1048"/>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5" name="Rectangle 301"/>
            <p:cNvSpPr>
              <a:spLocks noChangeArrowheads="1"/>
            </p:cNvSpPr>
            <p:nvPr/>
          </p:nvSpPr>
          <p:spPr bwMode="auto">
            <a:xfrm>
              <a:off x="1110" y="1049"/>
              <a:ext cx="4"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6" name="Rectangle 302"/>
            <p:cNvSpPr>
              <a:spLocks noChangeArrowheads="1"/>
            </p:cNvSpPr>
            <p:nvPr/>
          </p:nvSpPr>
          <p:spPr bwMode="auto">
            <a:xfrm>
              <a:off x="2177" y="1049"/>
              <a:ext cx="3"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7" name="Rectangle 303"/>
            <p:cNvSpPr>
              <a:spLocks noChangeArrowheads="1"/>
            </p:cNvSpPr>
            <p:nvPr/>
          </p:nvSpPr>
          <p:spPr bwMode="auto">
            <a:xfrm>
              <a:off x="1111" y="1367"/>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8" name="Rectangle 304"/>
            <p:cNvSpPr>
              <a:spLocks noChangeArrowheads="1"/>
            </p:cNvSpPr>
            <p:nvPr/>
          </p:nvSpPr>
          <p:spPr bwMode="auto">
            <a:xfrm>
              <a:off x="1110" y="1049"/>
              <a:ext cx="4"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9" name="Rectangle 305"/>
            <p:cNvSpPr>
              <a:spLocks noChangeArrowheads="1"/>
            </p:cNvSpPr>
            <p:nvPr/>
          </p:nvSpPr>
          <p:spPr bwMode="auto">
            <a:xfrm>
              <a:off x="1111" y="1367"/>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0" name="Rectangle 306"/>
            <p:cNvSpPr>
              <a:spLocks noChangeArrowheads="1"/>
            </p:cNvSpPr>
            <p:nvPr/>
          </p:nvSpPr>
          <p:spPr bwMode="auto">
            <a:xfrm>
              <a:off x="1111" y="1048"/>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1" name="Rectangle 307"/>
            <p:cNvSpPr>
              <a:spLocks noChangeArrowheads="1"/>
            </p:cNvSpPr>
            <p:nvPr/>
          </p:nvSpPr>
          <p:spPr bwMode="auto">
            <a:xfrm>
              <a:off x="1110" y="1049"/>
              <a:ext cx="4"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2" name="Rectangle 308"/>
            <p:cNvSpPr>
              <a:spLocks noChangeArrowheads="1"/>
            </p:cNvSpPr>
            <p:nvPr/>
          </p:nvSpPr>
          <p:spPr bwMode="auto">
            <a:xfrm>
              <a:off x="2177" y="1049"/>
              <a:ext cx="3"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3" name="Freeform 309"/>
            <p:cNvSpPr>
              <a:spLocks noEditPoints="1"/>
            </p:cNvSpPr>
            <p:nvPr/>
          </p:nvSpPr>
          <p:spPr bwMode="auto">
            <a:xfrm>
              <a:off x="1449" y="1100"/>
              <a:ext cx="79" cy="69"/>
            </a:xfrm>
            <a:custGeom>
              <a:avLst/>
              <a:gdLst/>
              <a:ahLst/>
              <a:cxnLst>
                <a:cxn ang="0">
                  <a:pos x="40" y="8"/>
                </a:cxn>
                <a:cxn ang="0">
                  <a:pos x="37" y="14"/>
                </a:cxn>
                <a:cxn ang="0">
                  <a:pos x="34" y="20"/>
                </a:cxn>
                <a:cxn ang="0">
                  <a:pos x="26" y="40"/>
                </a:cxn>
                <a:cxn ang="0">
                  <a:pos x="54" y="40"/>
                </a:cxn>
                <a:cxn ang="0">
                  <a:pos x="45" y="21"/>
                </a:cxn>
                <a:cxn ang="0">
                  <a:pos x="43" y="16"/>
                </a:cxn>
                <a:cxn ang="0">
                  <a:pos x="42" y="11"/>
                </a:cxn>
                <a:cxn ang="0">
                  <a:pos x="40" y="8"/>
                </a:cxn>
                <a:cxn ang="0">
                  <a:pos x="34" y="0"/>
                </a:cxn>
                <a:cxn ang="0">
                  <a:pos x="45" y="0"/>
                </a:cxn>
                <a:cxn ang="0">
                  <a:pos x="79" y="69"/>
                </a:cxn>
                <a:cxn ang="0">
                  <a:pos x="67" y="69"/>
                </a:cxn>
                <a:cxn ang="0">
                  <a:pos x="58" y="48"/>
                </a:cxn>
                <a:cxn ang="0">
                  <a:pos x="22" y="48"/>
                </a:cxn>
                <a:cxn ang="0">
                  <a:pos x="13" y="69"/>
                </a:cxn>
                <a:cxn ang="0">
                  <a:pos x="0" y="69"/>
                </a:cxn>
                <a:cxn ang="0">
                  <a:pos x="34" y="0"/>
                </a:cxn>
              </a:cxnLst>
              <a:rect l="0" t="0" r="r" b="b"/>
              <a:pathLst>
                <a:path w="79" h="69">
                  <a:moveTo>
                    <a:pt x="40" y="8"/>
                  </a:moveTo>
                  <a:lnTo>
                    <a:pt x="37" y="14"/>
                  </a:lnTo>
                  <a:lnTo>
                    <a:pt x="34" y="20"/>
                  </a:lnTo>
                  <a:lnTo>
                    <a:pt x="26" y="40"/>
                  </a:lnTo>
                  <a:lnTo>
                    <a:pt x="54" y="40"/>
                  </a:lnTo>
                  <a:lnTo>
                    <a:pt x="45" y="21"/>
                  </a:lnTo>
                  <a:lnTo>
                    <a:pt x="43" y="16"/>
                  </a:lnTo>
                  <a:lnTo>
                    <a:pt x="42" y="11"/>
                  </a:lnTo>
                  <a:lnTo>
                    <a:pt x="40" y="8"/>
                  </a:lnTo>
                  <a:close/>
                  <a:moveTo>
                    <a:pt x="34" y="0"/>
                  </a:moveTo>
                  <a:lnTo>
                    <a:pt x="45" y="0"/>
                  </a:lnTo>
                  <a:lnTo>
                    <a:pt x="79" y="69"/>
                  </a:lnTo>
                  <a:lnTo>
                    <a:pt x="67" y="69"/>
                  </a:lnTo>
                  <a:lnTo>
                    <a:pt x="58" y="48"/>
                  </a:lnTo>
                  <a:lnTo>
                    <a:pt x="22" y="48"/>
                  </a:lnTo>
                  <a:lnTo>
                    <a:pt x="13" y="69"/>
                  </a:lnTo>
                  <a:lnTo>
                    <a:pt x="0" y="69"/>
                  </a:lnTo>
                  <a:lnTo>
                    <a:pt x="3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4" name="Freeform 310"/>
            <p:cNvSpPr>
              <a:spLocks/>
            </p:cNvSpPr>
            <p:nvPr/>
          </p:nvSpPr>
          <p:spPr bwMode="auto">
            <a:xfrm>
              <a:off x="1533" y="1118"/>
              <a:ext cx="53" cy="52"/>
            </a:xfrm>
            <a:custGeom>
              <a:avLst/>
              <a:gdLst/>
              <a:ahLst/>
              <a:cxnLst>
                <a:cxn ang="0">
                  <a:pos x="22" y="0"/>
                </a:cxn>
                <a:cxn ang="0">
                  <a:pos x="32" y="0"/>
                </a:cxn>
                <a:cxn ang="0">
                  <a:pos x="37" y="1"/>
                </a:cxn>
                <a:cxn ang="0">
                  <a:pos x="40" y="2"/>
                </a:cxn>
                <a:cxn ang="0">
                  <a:pos x="43" y="4"/>
                </a:cxn>
                <a:cxn ang="0">
                  <a:pos x="47" y="6"/>
                </a:cxn>
                <a:cxn ang="0">
                  <a:pos x="49" y="9"/>
                </a:cxn>
                <a:cxn ang="0">
                  <a:pos x="50" y="12"/>
                </a:cxn>
                <a:cxn ang="0">
                  <a:pos x="51" y="16"/>
                </a:cxn>
                <a:cxn ang="0">
                  <a:pos x="40" y="17"/>
                </a:cxn>
                <a:cxn ang="0">
                  <a:pos x="39" y="14"/>
                </a:cxn>
                <a:cxn ang="0">
                  <a:pos x="38" y="12"/>
                </a:cxn>
                <a:cxn ang="0">
                  <a:pos x="36" y="10"/>
                </a:cxn>
                <a:cxn ang="0">
                  <a:pos x="31" y="8"/>
                </a:cxn>
                <a:cxn ang="0">
                  <a:pos x="23" y="8"/>
                </a:cxn>
                <a:cxn ang="0">
                  <a:pos x="19" y="10"/>
                </a:cxn>
                <a:cxn ang="0">
                  <a:pos x="16" y="12"/>
                </a:cxn>
                <a:cxn ang="0">
                  <a:pos x="14" y="15"/>
                </a:cxn>
                <a:cxn ang="0">
                  <a:pos x="12" y="18"/>
                </a:cxn>
                <a:cxn ang="0">
                  <a:pos x="11" y="22"/>
                </a:cxn>
                <a:cxn ang="0">
                  <a:pos x="11" y="30"/>
                </a:cxn>
                <a:cxn ang="0">
                  <a:pos x="12" y="34"/>
                </a:cxn>
                <a:cxn ang="0">
                  <a:pos x="14" y="37"/>
                </a:cxn>
                <a:cxn ang="0">
                  <a:pos x="16" y="40"/>
                </a:cxn>
                <a:cxn ang="0">
                  <a:pos x="19" y="42"/>
                </a:cxn>
                <a:cxn ang="0">
                  <a:pos x="23" y="44"/>
                </a:cxn>
                <a:cxn ang="0">
                  <a:pos x="31" y="44"/>
                </a:cxn>
                <a:cxn ang="0">
                  <a:pos x="34" y="43"/>
                </a:cxn>
                <a:cxn ang="0">
                  <a:pos x="39" y="39"/>
                </a:cxn>
                <a:cxn ang="0">
                  <a:pos x="42" y="33"/>
                </a:cxn>
                <a:cxn ang="0">
                  <a:pos x="53" y="34"/>
                </a:cxn>
                <a:cxn ang="0">
                  <a:pos x="50" y="42"/>
                </a:cxn>
                <a:cxn ang="0">
                  <a:pos x="48" y="45"/>
                </a:cxn>
                <a:cxn ang="0">
                  <a:pos x="37" y="51"/>
                </a:cxn>
                <a:cxn ang="0">
                  <a:pos x="32" y="52"/>
                </a:cxn>
                <a:cxn ang="0">
                  <a:pos x="22" y="52"/>
                </a:cxn>
                <a:cxn ang="0">
                  <a:pos x="16" y="50"/>
                </a:cxn>
                <a:cxn ang="0">
                  <a:pos x="12" y="48"/>
                </a:cxn>
                <a:cxn ang="0">
                  <a:pos x="8" y="45"/>
                </a:cxn>
                <a:cxn ang="0">
                  <a:pos x="3" y="37"/>
                </a:cxn>
                <a:cxn ang="0">
                  <a:pos x="0" y="26"/>
                </a:cxn>
                <a:cxn ang="0">
                  <a:pos x="0" y="21"/>
                </a:cxn>
                <a:cxn ang="0">
                  <a:pos x="3" y="16"/>
                </a:cxn>
                <a:cxn ang="0">
                  <a:pos x="4" y="12"/>
                </a:cxn>
                <a:cxn ang="0">
                  <a:pos x="6" y="9"/>
                </a:cxn>
                <a:cxn ang="0">
                  <a:pos x="8" y="7"/>
                </a:cxn>
                <a:cxn ang="0">
                  <a:pos x="11" y="5"/>
                </a:cxn>
                <a:cxn ang="0">
                  <a:pos x="14" y="3"/>
                </a:cxn>
                <a:cxn ang="0">
                  <a:pos x="17" y="1"/>
                </a:cxn>
                <a:cxn ang="0">
                  <a:pos x="22" y="0"/>
                </a:cxn>
              </a:cxnLst>
              <a:rect l="0" t="0" r="r" b="b"/>
              <a:pathLst>
                <a:path w="53" h="52">
                  <a:moveTo>
                    <a:pt x="22" y="0"/>
                  </a:moveTo>
                  <a:lnTo>
                    <a:pt x="32" y="0"/>
                  </a:lnTo>
                  <a:lnTo>
                    <a:pt x="37" y="1"/>
                  </a:lnTo>
                  <a:lnTo>
                    <a:pt x="40" y="2"/>
                  </a:lnTo>
                  <a:lnTo>
                    <a:pt x="43" y="4"/>
                  </a:lnTo>
                  <a:lnTo>
                    <a:pt x="47" y="6"/>
                  </a:lnTo>
                  <a:lnTo>
                    <a:pt x="49" y="9"/>
                  </a:lnTo>
                  <a:lnTo>
                    <a:pt x="50" y="12"/>
                  </a:lnTo>
                  <a:lnTo>
                    <a:pt x="51" y="16"/>
                  </a:lnTo>
                  <a:lnTo>
                    <a:pt x="40" y="17"/>
                  </a:lnTo>
                  <a:lnTo>
                    <a:pt x="39" y="14"/>
                  </a:lnTo>
                  <a:lnTo>
                    <a:pt x="38" y="12"/>
                  </a:lnTo>
                  <a:lnTo>
                    <a:pt x="36" y="10"/>
                  </a:lnTo>
                  <a:lnTo>
                    <a:pt x="31" y="8"/>
                  </a:lnTo>
                  <a:lnTo>
                    <a:pt x="23" y="8"/>
                  </a:lnTo>
                  <a:lnTo>
                    <a:pt x="19" y="10"/>
                  </a:lnTo>
                  <a:lnTo>
                    <a:pt x="16" y="12"/>
                  </a:lnTo>
                  <a:lnTo>
                    <a:pt x="14" y="15"/>
                  </a:lnTo>
                  <a:lnTo>
                    <a:pt x="12" y="18"/>
                  </a:lnTo>
                  <a:lnTo>
                    <a:pt x="11" y="22"/>
                  </a:lnTo>
                  <a:lnTo>
                    <a:pt x="11" y="30"/>
                  </a:lnTo>
                  <a:lnTo>
                    <a:pt x="12" y="34"/>
                  </a:lnTo>
                  <a:lnTo>
                    <a:pt x="14" y="37"/>
                  </a:lnTo>
                  <a:lnTo>
                    <a:pt x="16" y="40"/>
                  </a:lnTo>
                  <a:lnTo>
                    <a:pt x="19" y="42"/>
                  </a:lnTo>
                  <a:lnTo>
                    <a:pt x="23" y="44"/>
                  </a:lnTo>
                  <a:lnTo>
                    <a:pt x="31" y="44"/>
                  </a:lnTo>
                  <a:lnTo>
                    <a:pt x="34" y="43"/>
                  </a:lnTo>
                  <a:lnTo>
                    <a:pt x="39" y="39"/>
                  </a:lnTo>
                  <a:lnTo>
                    <a:pt x="42" y="33"/>
                  </a:lnTo>
                  <a:lnTo>
                    <a:pt x="53" y="34"/>
                  </a:lnTo>
                  <a:lnTo>
                    <a:pt x="50" y="42"/>
                  </a:lnTo>
                  <a:lnTo>
                    <a:pt x="48" y="45"/>
                  </a:lnTo>
                  <a:lnTo>
                    <a:pt x="37" y="51"/>
                  </a:lnTo>
                  <a:lnTo>
                    <a:pt x="32" y="52"/>
                  </a:lnTo>
                  <a:lnTo>
                    <a:pt x="22" y="52"/>
                  </a:lnTo>
                  <a:lnTo>
                    <a:pt x="16" y="50"/>
                  </a:lnTo>
                  <a:lnTo>
                    <a:pt x="12" y="48"/>
                  </a:lnTo>
                  <a:lnTo>
                    <a:pt x="8" y="45"/>
                  </a:lnTo>
                  <a:lnTo>
                    <a:pt x="3" y="37"/>
                  </a:lnTo>
                  <a:lnTo>
                    <a:pt x="0" y="26"/>
                  </a:lnTo>
                  <a:lnTo>
                    <a:pt x="0" y="21"/>
                  </a:lnTo>
                  <a:lnTo>
                    <a:pt x="3" y="16"/>
                  </a:lnTo>
                  <a:lnTo>
                    <a:pt x="4" y="12"/>
                  </a:lnTo>
                  <a:lnTo>
                    <a:pt x="6" y="9"/>
                  </a:lnTo>
                  <a:lnTo>
                    <a:pt x="8" y="7"/>
                  </a:lnTo>
                  <a:lnTo>
                    <a:pt x="11" y="5"/>
                  </a:lnTo>
                  <a:lnTo>
                    <a:pt x="14" y="3"/>
                  </a:lnTo>
                  <a:lnTo>
                    <a:pt x="17"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5" name="Freeform 311"/>
            <p:cNvSpPr>
              <a:spLocks noEditPoints="1"/>
            </p:cNvSpPr>
            <p:nvPr/>
          </p:nvSpPr>
          <p:spPr bwMode="auto">
            <a:xfrm>
              <a:off x="1590" y="1118"/>
              <a:ext cx="56" cy="52"/>
            </a:xfrm>
            <a:custGeom>
              <a:avLst/>
              <a:gdLst/>
              <a:ahLst/>
              <a:cxnLst>
                <a:cxn ang="0">
                  <a:pos x="25" y="8"/>
                </a:cxn>
                <a:cxn ang="0">
                  <a:pos x="20" y="9"/>
                </a:cxn>
                <a:cxn ang="0">
                  <a:pos x="16" y="11"/>
                </a:cxn>
                <a:cxn ang="0">
                  <a:pos x="13" y="17"/>
                </a:cxn>
                <a:cxn ang="0">
                  <a:pos x="11" y="20"/>
                </a:cxn>
                <a:cxn ang="0">
                  <a:pos x="45" y="20"/>
                </a:cxn>
                <a:cxn ang="0">
                  <a:pos x="45" y="15"/>
                </a:cxn>
                <a:cxn ang="0">
                  <a:pos x="44" y="13"/>
                </a:cxn>
                <a:cxn ang="0">
                  <a:pos x="42" y="12"/>
                </a:cxn>
                <a:cxn ang="0">
                  <a:pos x="39" y="10"/>
                </a:cxn>
                <a:cxn ang="0">
                  <a:pos x="37" y="9"/>
                </a:cxn>
                <a:cxn ang="0">
                  <a:pos x="33" y="8"/>
                </a:cxn>
                <a:cxn ang="0">
                  <a:pos x="25" y="8"/>
                </a:cxn>
                <a:cxn ang="0">
                  <a:pos x="28" y="0"/>
                </a:cxn>
                <a:cxn ang="0">
                  <a:pos x="41" y="2"/>
                </a:cxn>
                <a:cxn ang="0">
                  <a:pos x="49" y="7"/>
                </a:cxn>
                <a:cxn ang="0">
                  <a:pos x="54" y="12"/>
                </a:cxn>
                <a:cxn ang="0">
                  <a:pos x="56" y="18"/>
                </a:cxn>
                <a:cxn ang="0">
                  <a:pos x="56" y="28"/>
                </a:cxn>
                <a:cxn ang="0">
                  <a:pos x="11" y="28"/>
                </a:cxn>
                <a:cxn ang="0">
                  <a:pos x="13" y="33"/>
                </a:cxn>
                <a:cxn ang="0">
                  <a:pos x="15" y="37"/>
                </a:cxn>
                <a:cxn ang="0">
                  <a:pos x="17" y="40"/>
                </a:cxn>
                <a:cxn ang="0">
                  <a:pos x="20" y="42"/>
                </a:cxn>
                <a:cxn ang="0">
                  <a:pos x="24" y="43"/>
                </a:cxn>
                <a:cxn ang="0">
                  <a:pos x="26" y="44"/>
                </a:cxn>
                <a:cxn ang="0">
                  <a:pos x="33" y="44"/>
                </a:cxn>
                <a:cxn ang="0">
                  <a:pos x="37" y="43"/>
                </a:cxn>
                <a:cxn ang="0">
                  <a:pos x="42" y="41"/>
                </a:cxn>
                <a:cxn ang="0">
                  <a:pos x="44" y="39"/>
                </a:cxn>
                <a:cxn ang="0">
                  <a:pos x="45" y="36"/>
                </a:cxn>
                <a:cxn ang="0">
                  <a:pos x="56" y="37"/>
                </a:cxn>
                <a:cxn ang="0">
                  <a:pos x="52" y="45"/>
                </a:cxn>
                <a:cxn ang="0">
                  <a:pos x="47" y="48"/>
                </a:cxn>
                <a:cxn ang="0">
                  <a:pos x="43" y="50"/>
                </a:cxn>
                <a:cxn ang="0">
                  <a:pos x="36" y="52"/>
                </a:cxn>
                <a:cxn ang="0">
                  <a:pos x="30" y="52"/>
                </a:cxn>
                <a:cxn ang="0">
                  <a:pos x="19" y="50"/>
                </a:cxn>
                <a:cxn ang="0">
                  <a:pos x="8" y="45"/>
                </a:cxn>
                <a:cxn ang="0">
                  <a:pos x="3" y="37"/>
                </a:cxn>
                <a:cxn ang="0">
                  <a:pos x="0" y="26"/>
                </a:cxn>
                <a:cxn ang="0">
                  <a:pos x="3" y="15"/>
                </a:cxn>
                <a:cxn ang="0">
                  <a:pos x="8" y="7"/>
                </a:cxn>
                <a:cxn ang="0">
                  <a:pos x="17" y="2"/>
                </a:cxn>
                <a:cxn ang="0">
                  <a:pos x="28" y="0"/>
                </a:cxn>
              </a:cxnLst>
              <a:rect l="0" t="0" r="r" b="b"/>
              <a:pathLst>
                <a:path w="56" h="52">
                  <a:moveTo>
                    <a:pt x="25" y="8"/>
                  </a:moveTo>
                  <a:lnTo>
                    <a:pt x="20" y="9"/>
                  </a:lnTo>
                  <a:lnTo>
                    <a:pt x="16" y="11"/>
                  </a:lnTo>
                  <a:lnTo>
                    <a:pt x="13" y="17"/>
                  </a:lnTo>
                  <a:lnTo>
                    <a:pt x="11" y="20"/>
                  </a:lnTo>
                  <a:lnTo>
                    <a:pt x="45" y="20"/>
                  </a:lnTo>
                  <a:lnTo>
                    <a:pt x="45" y="15"/>
                  </a:lnTo>
                  <a:lnTo>
                    <a:pt x="44" y="13"/>
                  </a:lnTo>
                  <a:lnTo>
                    <a:pt x="42" y="12"/>
                  </a:lnTo>
                  <a:lnTo>
                    <a:pt x="39" y="10"/>
                  </a:lnTo>
                  <a:lnTo>
                    <a:pt x="37" y="9"/>
                  </a:lnTo>
                  <a:lnTo>
                    <a:pt x="33" y="8"/>
                  </a:lnTo>
                  <a:lnTo>
                    <a:pt x="25" y="8"/>
                  </a:lnTo>
                  <a:close/>
                  <a:moveTo>
                    <a:pt x="28" y="0"/>
                  </a:moveTo>
                  <a:lnTo>
                    <a:pt x="41" y="2"/>
                  </a:lnTo>
                  <a:lnTo>
                    <a:pt x="49" y="7"/>
                  </a:lnTo>
                  <a:lnTo>
                    <a:pt x="54" y="12"/>
                  </a:lnTo>
                  <a:lnTo>
                    <a:pt x="56" y="18"/>
                  </a:lnTo>
                  <a:lnTo>
                    <a:pt x="56" y="28"/>
                  </a:lnTo>
                  <a:lnTo>
                    <a:pt x="11" y="28"/>
                  </a:lnTo>
                  <a:lnTo>
                    <a:pt x="13" y="33"/>
                  </a:lnTo>
                  <a:lnTo>
                    <a:pt x="15" y="37"/>
                  </a:lnTo>
                  <a:lnTo>
                    <a:pt x="17" y="40"/>
                  </a:lnTo>
                  <a:lnTo>
                    <a:pt x="20" y="42"/>
                  </a:lnTo>
                  <a:lnTo>
                    <a:pt x="24" y="43"/>
                  </a:lnTo>
                  <a:lnTo>
                    <a:pt x="26" y="44"/>
                  </a:lnTo>
                  <a:lnTo>
                    <a:pt x="33" y="44"/>
                  </a:lnTo>
                  <a:lnTo>
                    <a:pt x="37" y="43"/>
                  </a:lnTo>
                  <a:lnTo>
                    <a:pt x="42" y="41"/>
                  </a:lnTo>
                  <a:lnTo>
                    <a:pt x="44" y="39"/>
                  </a:lnTo>
                  <a:lnTo>
                    <a:pt x="45" y="36"/>
                  </a:lnTo>
                  <a:lnTo>
                    <a:pt x="56" y="37"/>
                  </a:lnTo>
                  <a:lnTo>
                    <a:pt x="52" y="45"/>
                  </a:lnTo>
                  <a:lnTo>
                    <a:pt x="47" y="48"/>
                  </a:lnTo>
                  <a:lnTo>
                    <a:pt x="43" y="50"/>
                  </a:lnTo>
                  <a:lnTo>
                    <a:pt x="36" y="52"/>
                  </a:lnTo>
                  <a:lnTo>
                    <a:pt x="30" y="52"/>
                  </a:lnTo>
                  <a:lnTo>
                    <a:pt x="19" y="50"/>
                  </a:lnTo>
                  <a:lnTo>
                    <a:pt x="8" y="45"/>
                  </a:lnTo>
                  <a:lnTo>
                    <a:pt x="3" y="37"/>
                  </a:lnTo>
                  <a:lnTo>
                    <a:pt x="0" y="26"/>
                  </a:lnTo>
                  <a:lnTo>
                    <a:pt x="3" y="15"/>
                  </a:lnTo>
                  <a:lnTo>
                    <a:pt x="8" y="7"/>
                  </a:lnTo>
                  <a:lnTo>
                    <a:pt x="17"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6" name="Freeform 312"/>
            <p:cNvSpPr>
              <a:spLocks/>
            </p:cNvSpPr>
            <p:nvPr/>
          </p:nvSpPr>
          <p:spPr bwMode="auto">
            <a:xfrm>
              <a:off x="1655" y="1118"/>
              <a:ext cx="51" cy="52"/>
            </a:xfrm>
            <a:custGeom>
              <a:avLst/>
              <a:gdLst/>
              <a:ahLst/>
              <a:cxnLst>
                <a:cxn ang="0">
                  <a:pos x="28" y="0"/>
                </a:cxn>
                <a:cxn ang="0">
                  <a:pos x="36" y="2"/>
                </a:cxn>
                <a:cxn ang="0">
                  <a:pos x="44" y="6"/>
                </a:cxn>
                <a:cxn ang="0">
                  <a:pos x="47" y="14"/>
                </a:cxn>
                <a:cxn ang="0">
                  <a:pos x="34" y="11"/>
                </a:cxn>
                <a:cxn ang="0">
                  <a:pos x="30" y="9"/>
                </a:cxn>
                <a:cxn ang="0">
                  <a:pos x="21" y="8"/>
                </a:cxn>
                <a:cxn ang="0">
                  <a:pos x="15" y="10"/>
                </a:cxn>
                <a:cxn ang="0">
                  <a:pos x="13" y="12"/>
                </a:cxn>
                <a:cxn ang="0">
                  <a:pos x="12" y="15"/>
                </a:cxn>
                <a:cxn ang="0">
                  <a:pos x="16" y="17"/>
                </a:cxn>
                <a:cxn ang="0">
                  <a:pos x="19" y="18"/>
                </a:cxn>
                <a:cxn ang="0">
                  <a:pos x="34" y="22"/>
                </a:cxn>
                <a:cxn ang="0">
                  <a:pos x="40" y="24"/>
                </a:cxn>
                <a:cxn ang="0">
                  <a:pos x="46" y="27"/>
                </a:cxn>
                <a:cxn ang="0">
                  <a:pos x="50" y="31"/>
                </a:cxn>
                <a:cxn ang="0">
                  <a:pos x="51" y="36"/>
                </a:cxn>
                <a:cxn ang="0">
                  <a:pos x="46" y="47"/>
                </a:cxn>
                <a:cxn ang="0">
                  <a:pos x="40" y="50"/>
                </a:cxn>
                <a:cxn ang="0">
                  <a:pos x="21" y="52"/>
                </a:cxn>
                <a:cxn ang="0">
                  <a:pos x="12" y="50"/>
                </a:cxn>
                <a:cxn ang="0">
                  <a:pos x="5" y="45"/>
                </a:cxn>
                <a:cxn ang="0">
                  <a:pos x="0" y="36"/>
                </a:cxn>
                <a:cxn ang="0">
                  <a:pos x="12" y="38"/>
                </a:cxn>
                <a:cxn ang="0">
                  <a:pos x="16" y="42"/>
                </a:cxn>
                <a:cxn ang="0">
                  <a:pos x="30" y="44"/>
                </a:cxn>
                <a:cxn ang="0">
                  <a:pos x="36" y="42"/>
                </a:cxn>
                <a:cxn ang="0">
                  <a:pos x="40" y="37"/>
                </a:cxn>
                <a:cxn ang="0">
                  <a:pos x="36" y="33"/>
                </a:cxn>
                <a:cxn ang="0">
                  <a:pos x="30" y="31"/>
                </a:cxn>
                <a:cxn ang="0">
                  <a:pos x="13" y="27"/>
                </a:cxn>
                <a:cxn ang="0">
                  <a:pos x="4" y="21"/>
                </a:cxn>
                <a:cxn ang="0">
                  <a:pos x="1" y="12"/>
                </a:cxn>
                <a:cxn ang="0">
                  <a:pos x="2" y="8"/>
                </a:cxn>
                <a:cxn ang="0">
                  <a:pos x="8" y="4"/>
                </a:cxn>
                <a:cxn ang="0">
                  <a:pos x="17" y="0"/>
                </a:cxn>
              </a:cxnLst>
              <a:rect l="0" t="0" r="r" b="b"/>
              <a:pathLst>
                <a:path w="51" h="52">
                  <a:moveTo>
                    <a:pt x="17" y="0"/>
                  </a:moveTo>
                  <a:lnTo>
                    <a:pt x="28" y="0"/>
                  </a:lnTo>
                  <a:lnTo>
                    <a:pt x="32" y="1"/>
                  </a:lnTo>
                  <a:lnTo>
                    <a:pt x="36" y="2"/>
                  </a:lnTo>
                  <a:lnTo>
                    <a:pt x="41" y="4"/>
                  </a:lnTo>
                  <a:lnTo>
                    <a:pt x="44" y="6"/>
                  </a:lnTo>
                  <a:lnTo>
                    <a:pt x="45" y="8"/>
                  </a:lnTo>
                  <a:lnTo>
                    <a:pt x="47" y="14"/>
                  </a:lnTo>
                  <a:lnTo>
                    <a:pt x="36" y="15"/>
                  </a:lnTo>
                  <a:lnTo>
                    <a:pt x="34" y="11"/>
                  </a:lnTo>
                  <a:lnTo>
                    <a:pt x="33" y="10"/>
                  </a:lnTo>
                  <a:lnTo>
                    <a:pt x="30" y="9"/>
                  </a:lnTo>
                  <a:lnTo>
                    <a:pt x="27" y="8"/>
                  </a:lnTo>
                  <a:lnTo>
                    <a:pt x="21" y="8"/>
                  </a:lnTo>
                  <a:lnTo>
                    <a:pt x="17" y="9"/>
                  </a:lnTo>
                  <a:lnTo>
                    <a:pt x="15" y="10"/>
                  </a:lnTo>
                  <a:lnTo>
                    <a:pt x="13" y="11"/>
                  </a:lnTo>
                  <a:lnTo>
                    <a:pt x="13" y="12"/>
                  </a:lnTo>
                  <a:lnTo>
                    <a:pt x="12" y="14"/>
                  </a:lnTo>
                  <a:lnTo>
                    <a:pt x="12" y="15"/>
                  </a:lnTo>
                  <a:lnTo>
                    <a:pt x="15" y="17"/>
                  </a:lnTo>
                  <a:lnTo>
                    <a:pt x="16" y="17"/>
                  </a:lnTo>
                  <a:lnTo>
                    <a:pt x="16" y="18"/>
                  </a:lnTo>
                  <a:lnTo>
                    <a:pt x="19" y="18"/>
                  </a:lnTo>
                  <a:lnTo>
                    <a:pt x="24" y="20"/>
                  </a:lnTo>
                  <a:lnTo>
                    <a:pt x="34" y="22"/>
                  </a:lnTo>
                  <a:lnTo>
                    <a:pt x="36" y="23"/>
                  </a:lnTo>
                  <a:lnTo>
                    <a:pt x="40" y="24"/>
                  </a:lnTo>
                  <a:lnTo>
                    <a:pt x="43" y="25"/>
                  </a:lnTo>
                  <a:lnTo>
                    <a:pt x="46" y="27"/>
                  </a:lnTo>
                  <a:lnTo>
                    <a:pt x="49" y="29"/>
                  </a:lnTo>
                  <a:lnTo>
                    <a:pt x="50" y="31"/>
                  </a:lnTo>
                  <a:lnTo>
                    <a:pt x="50" y="33"/>
                  </a:lnTo>
                  <a:lnTo>
                    <a:pt x="51" y="36"/>
                  </a:lnTo>
                  <a:lnTo>
                    <a:pt x="49" y="44"/>
                  </a:lnTo>
                  <a:lnTo>
                    <a:pt x="46" y="47"/>
                  </a:lnTo>
                  <a:lnTo>
                    <a:pt x="43" y="49"/>
                  </a:lnTo>
                  <a:lnTo>
                    <a:pt x="40" y="50"/>
                  </a:lnTo>
                  <a:lnTo>
                    <a:pt x="30" y="52"/>
                  </a:lnTo>
                  <a:lnTo>
                    <a:pt x="21" y="52"/>
                  </a:lnTo>
                  <a:lnTo>
                    <a:pt x="16" y="51"/>
                  </a:lnTo>
                  <a:lnTo>
                    <a:pt x="12" y="50"/>
                  </a:lnTo>
                  <a:lnTo>
                    <a:pt x="7" y="48"/>
                  </a:lnTo>
                  <a:lnTo>
                    <a:pt x="5" y="45"/>
                  </a:lnTo>
                  <a:lnTo>
                    <a:pt x="2" y="41"/>
                  </a:lnTo>
                  <a:lnTo>
                    <a:pt x="0" y="36"/>
                  </a:lnTo>
                  <a:lnTo>
                    <a:pt x="11" y="35"/>
                  </a:lnTo>
                  <a:lnTo>
                    <a:pt x="12" y="38"/>
                  </a:lnTo>
                  <a:lnTo>
                    <a:pt x="15" y="40"/>
                  </a:lnTo>
                  <a:lnTo>
                    <a:pt x="16" y="42"/>
                  </a:lnTo>
                  <a:lnTo>
                    <a:pt x="25" y="44"/>
                  </a:lnTo>
                  <a:lnTo>
                    <a:pt x="30" y="44"/>
                  </a:lnTo>
                  <a:lnTo>
                    <a:pt x="34" y="43"/>
                  </a:lnTo>
                  <a:lnTo>
                    <a:pt x="36" y="42"/>
                  </a:lnTo>
                  <a:lnTo>
                    <a:pt x="38" y="41"/>
                  </a:lnTo>
                  <a:lnTo>
                    <a:pt x="40" y="37"/>
                  </a:lnTo>
                  <a:lnTo>
                    <a:pt x="39" y="35"/>
                  </a:lnTo>
                  <a:lnTo>
                    <a:pt x="36" y="33"/>
                  </a:lnTo>
                  <a:lnTo>
                    <a:pt x="34" y="32"/>
                  </a:lnTo>
                  <a:lnTo>
                    <a:pt x="30" y="31"/>
                  </a:lnTo>
                  <a:lnTo>
                    <a:pt x="21" y="29"/>
                  </a:lnTo>
                  <a:lnTo>
                    <a:pt x="13" y="27"/>
                  </a:lnTo>
                  <a:lnTo>
                    <a:pt x="8" y="25"/>
                  </a:lnTo>
                  <a:lnTo>
                    <a:pt x="4" y="21"/>
                  </a:lnTo>
                  <a:lnTo>
                    <a:pt x="1" y="15"/>
                  </a:lnTo>
                  <a:lnTo>
                    <a:pt x="1" y="12"/>
                  </a:lnTo>
                  <a:lnTo>
                    <a:pt x="2" y="10"/>
                  </a:lnTo>
                  <a:lnTo>
                    <a:pt x="2" y="8"/>
                  </a:lnTo>
                  <a:lnTo>
                    <a:pt x="6" y="5"/>
                  </a:lnTo>
                  <a:lnTo>
                    <a:pt x="8" y="4"/>
                  </a:lnTo>
                  <a:lnTo>
                    <a:pt x="12"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7" name="Freeform 313"/>
            <p:cNvSpPr>
              <a:spLocks/>
            </p:cNvSpPr>
            <p:nvPr/>
          </p:nvSpPr>
          <p:spPr bwMode="auto">
            <a:xfrm>
              <a:off x="1715" y="1118"/>
              <a:ext cx="49" cy="52"/>
            </a:xfrm>
            <a:custGeom>
              <a:avLst/>
              <a:gdLst/>
              <a:ahLst/>
              <a:cxnLst>
                <a:cxn ang="0">
                  <a:pos x="26" y="0"/>
                </a:cxn>
                <a:cxn ang="0">
                  <a:pos x="35" y="2"/>
                </a:cxn>
                <a:cxn ang="0">
                  <a:pos x="42" y="6"/>
                </a:cxn>
                <a:cxn ang="0">
                  <a:pos x="46" y="14"/>
                </a:cxn>
                <a:cxn ang="0">
                  <a:pos x="32" y="11"/>
                </a:cxn>
                <a:cxn ang="0">
                  <a:pos x="26" y="8"/>
                </a:cxn>
                <a:cxn ang="0">
                  <a:pos x="14" y="10"/>
                </a:cxn>
                <a:cxn ang="0">
                  <a:pos x="12" y="16"/>
                </a:cxn>
                <a:cxn ang="0">
                  <a:pos x="13" y="17"/>
                </a:cxn>
                <a:cxn ang="0">
                  <a:pos x="14" y="18"/>
                </a:cxn>
                <a:cxn ang="0">
                  <a:pos x="20" y="19"/>
                </a:cxn>
                <a:cxn ang="0">
                  <a:pos x="32" y="22"/>
                </a:cxn>
                <a:cxn ang="0">
                  <a:pos x="41" y="25"/>
                </a:cxn>
                <a:cxn ang="0">
                  <a:pos x="47" y="29"/>
                </a:cxn>
                <a:cxn ang="0">
                  <a:pos x="48" y="33"/>
                </a:cxn>
                <a:cxn ang="0">
                  <a:pos x="47" y="44"/>
                </a:cxn>
                <a:cxn ang="0">
                  <a:pos x="41" y="49"/>
                </a:cxn>
                <a:cxn ang="0">
                  <a:pos x="34" y="51"/>
                </a:cxn>
                <a:cxn ang="0">
                  <a:pos x="19" y="52"/>
                </a:cxn>
                <a:cxn ang="0">
                  <a:pos x="10" y="50"/>
                </a:cxn>
                <a:cxn ang="0">
                  <a:pos x="3" y="45"/>
                </a:cxn>
                <a:cxn ang="0">
                  <a:pos x="0" y="36"/>
                </a:cxn>
                <a:cxn ang="0">
                  <a:pos x="10" y="37"/>
                </a:cxn>
                <a:cxn ang="0">
                  <a:pos x="15" y="42"/>
                </a:cxn>
                <a:cxn ang="0">
                  <a:pos x="21" y="44"/>
                </a:cxn>
                <a:cxn ang="0">
                  <a:pos x="32" y="43"/>
                </a:cxn>
                <a:cxn ang="0">
                  <a:pos x="36" y="41"/>
                </a:cxn>
                <a:cxn ang="0">
                  <a:pos x="37" y="35"/>
                </a:cxn>
                <a:cxn ang="0">
                  <a:pos x="32" y="32"/>
                </a:cxn>
                <a:cxn ang="0">
                  <a:pos x="15" y="28"/>
                </a:cxn>
                <a:cxn ang="0">
                  <a:pos x="10" y="26"/>
                </a:cxn>
                <a:cxn ang="0">
                  <a:pos x="4" y="23"/>
                </a:cxn>
                <a:cxn ang="0">
                  <a:pos x="1" y="18"/>
                </a:cxn>
                <a:cxn ang="0">
                  <a:pos x="3" y="6"/>
                </a:cxn>
                <a:cxn ang="0">
                  <a:pos x="9" y="3"/>
                </a:cxn>
              </a:cxnLst>
              <a:rect l="0" t="0" r="r" b="b"/>
              <a:pathLst>
                <a:path w="49" h="52">
                  <a:moveTo>
                    <a:pt x="17" y="0"/>
                  </a:moveTo>
                  <a:lnTo>
                    <a:pt x="26" y="0"/>
                  </a:lnTo>
                  <a:lnTo>
                    <a:pt x="31" y="1"/>
                  </a:lnTo>
                  <a:lnTo>
                    <a:pt x="35" y="2"/>
                  </a:lnTo>
                  <a:lnTo>
                    <a:pt x="40" y="4"/>
                  </a:lnTo>
                  <a:lnTo>
                    <a:pt x="42" y="6"/>
                  </a:lnTo>
                  <a:lnTo>
                    <a:pt x="43" y="8"/>
                  </a:lnTo>
                  <a:lnTo>
                    <a:pt x="46" y="14"/>
                  </a:lnTo>
                  <a:lnTo>
                    <a:pt x="35" y="15"/>
                  </a:lnTo>
                  <a:lnTo>
                    <a:pt x="32" y="11"/>
                  </a:lnTo>
                  <a:lnTo>
                    <a:pt x="31" y="10"/>
                  </a:lnTo>
                  <a:lnTo>
                    <a:pt x="26" y="8"/>
                  </a:lnTo>
                  <a:lnTo>
                    <a:pt x="19" y="8"/>
                  </a:lnTo>
                  <a:lnTo>
                    <a:pt x="14" y="10"/>
                  </a:lnTo>
                  <a:lnTo>
                    <a:pt x="12" y="12"/>
                  </a:lnTo>
                  <a:lnTo>
                    <a:pt x="12" y="16"/>
                  </a:lnTo>
                  <a:lnTo>
                    <a:pt x="13" y="16"/>
                  </a:lnTo>
                  <a:lnTo>
                    <a:pt x="13" y="17"/>
                  </a:lnTo>
                  <a:lnTo>
                    <a:pt x="14" y="17"/>
                  </a:lnTo>
                  <a:lnTo>
                    <a:pt x="14" y="18"/>
                  </a:lnTo>
                  <a:lnTo>
                    <a:pt x="18" y="18"/>
                  </a:lnTo>
                  <a:lnTo>
                    <a:pt x="20" y="19"/>
                  </a:lnTo>
                  <a:lnTo>
                    <a:pt x="28" y="21"/>
                  </a:lnTo>
                  <a:lnTo>
                    <a:pt x="32" y="22"/>
                  </a:lnTo>
                  <a:lnTo>
                    <a:pt x="36" y="23"/>
                  </a:lnTo>
                  <a:lnTo>
                    <a:pt x="41" y="25"/>
                  </a:lnTo>
                  <a:lnTo>
                    <a:pt x="45" y="27"/>
                  </a:lnTo>
                  <a:lnTo>
                    <a:pt x="47" y="29"/>
                  </a:lnTo>
                  <a:lnTo>
                    <a:pt x="48" y="31"/>
                  </a:lnTo>
                  <a:lnTo>
                    <a:pt x="48" y="33"/>
                  </a:lnTo>
                  <a:lnTo>
                    <a:pt x="49" y="36"/>
                  </a:lnTo>
                  <a:lnTo>
                    <a:pt x="47" y="44"/>
                  </a:lnTo>
                  <a:lnTo>
                    <a:pt x="45" y="47"/>
                  </a:lnTo>
                  <a:lnTo>
                    <a:pt x="41" y="49"/>
                  </a:lnTo>
                  <a:lnTo>
                    <a:pt x="38" y="50"/>
                  </a:lnTo>
                  <a:lnTo>
                    <a:pt x="34" y="51"/>
                  </a:lnTo>
                  <a:lnTo>
                    <a:pt x="30" y="52"/>
                  </a:lnTo>
                  <a:lnTo>
                    <a:pt x="19" y="52"/>
                  </a:lnTo>
                  <a:lnTo>
                    <a:pt x="14" y="51"/>
                  </a:lnTo>
                  <a:lnTo>
                    <a:pt x="10" y="50"/>
                  </a:lnTo>
                  <a:lnTo>
                    <a:pt x="7" y="48"/>
                  </a:lnTo>
                  <a:lnTo>
                    <a:pt x="3" y="45"/>
                  </a:lnTo>
                  <a:lnTo>
                    <a:pt x="1" y="41"/>
                  </a:lnTo>
                  <a:lnTo>
                    <a:pt x="0" y="36"/>
                  </a:lnTo>
                  <a:lnTo>
                    <a:pt x="10" y="35"/>
                  </a:lnTo>
                  <a:lnTo>
                    <a:pt x="10" y="37"/>
                  </a:lnTo>
                  <a:lnTo>
                    <a:pt x="12" y="39"/>
                  </a:lnTo>
                  <a:lnTo>
                    <a:pt x="15" y="42"/>
                  </a:lnTo>
                  <a:lnTo>
                    <a:pt x="18" y="43"/>
                  </a:lnTo>
                  <a:lnTo>
                    <a:pt x="21" y="44"/>
                  </a:lnTo>
                  <a:lnTo>
                    <a:pt x="29" y="44"/>
                  </a:lnTo>
                  <a:lnTo>
                    <a:pt x="32" y="43"/>
                  </a:lnTo>
                  <a:lnTo>
                    <a:pt x="35" y="42"/>
                  </a:lnTo>
                  <a:lnTo>
                    <a:pt x="36" y="41"/>
                  </a:lnTo>
                  <a:lnTo>
                    <a:pt x="38" y="37"/>
                  </a:lnTo>
                  <a:lnTo>
                    <a:pt x="37" y="35"/>
                  </a:lnTo>
                  <a:lnTo>
                    <a:pt x="35" y="33"/>
                  </a:lnTo>
                  <a:lnTo>
                    <a:pt x="32" y="32"/>
                  </a:lnTo>
                  <a:lnTo>
                    <a:pt x="25" y="30"/>
                  </a:lnTo>
                  <a:lnTo>
                    <a:pt x="15" y="28"/>
                  </a:lnTo>
                  <a:lnTo>
                    <a:pt x="12" y="27"/>
                  </a:lnTo>
                  <a:lnTo>
                    <a:pt x="10" y="26"/>
                  </a:lnTo>
                  <a:lnTo>
                    <a:pt x="7" y="25"/>
                  </a:lnTo>
                  <a:lnTo>
                    <a:pt x="4" y="23"/>
                  </a:lnTo>
                  <a:lnTo>
                    <a:pt x="3" y="21"/>
                  </a:lnTo>
                  <a:lnTo>
                    <a:pt x="1" y="18"/>
                  </a:lnTo>
                  <a:lnTo>
                    <a:pt x="1" y="10"/>
                  </a:lnTo>
                  <a:lnTo>
                    <a:pt x="3" y="6"/>
                  </a:lnTo>
                  <a:lnTo>
                    <a:pt x="8" y="4"/>
                  </a:lnTo>
                  <a:lnTo>
                    <a:pt x="9" y="3"/>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8" name="Freeform 314"/>
            <p:cNvSpPr>
              <a:spLocks noEditPoints="1"/>
            </p:cNvSpPr>
            <p:nvPr/>
          </p:nvSpPr>
          <p:spPr bwMode="auto">
            <a:xfrm>
              <a:off x="1812" y="1100"/>
              <a:ext cx="62" cy="69"/>
            </a:xfrm>
            <a:custGeom>
              <a:avLst/>
              <a:gdLst/>
              <a:ahLst/>
              <a:cxnLst>
                <a:cxn ang="0">
                  <a:pos x="11" y="8"/>
                </a:cxn>
                <a:cxn ang="0">
                  <a:pos x="11" y="33"/>
                </a:cxn>
                <a:cxn ang="0">
                  <a:pos x="36" y="33"/>
                </a:cxn>
                <a:cxn ang="0">
                  <a:pos x="44" y="31"/>
                </a:cxn>
                <a:cxn ang="0">
                  <a:pos x="46" y="30"/>
                </a:cxn>
                <a:cxn ang="0">
                  <a:pos x="49" y="28"/>
                </a:cxn>
                <a:cxn ang="0">
                  <a:pos x="50" y="26"/>
                </a:cxn>
                <a:cxn ang="0">
                  <a:pos x="51" y="23"/>
                </a:cxn>
                <a:cxn ang="0">
                  <a:pos x="51" y="17"/>
                </a:cxn>
                <a:cxn ang="0">
                  <a:pos x="47" y="11"/>
                </a:cxn>
                <a:cxn ang="0">
                  <a:pos x="46" y="10"/>
                </a:cxn>
                <a:cxn ang="0">
                  <a:pos x="44" y="9"/>
                </a:cxn>
                <a:cxn ang="0">
                  <a:pos x="41" y="9"/>
                </a:cxn>
                <a:cxn ang="0">
                  <a:pos x="40" y="8"/>
                </a:cxn>
                <a:cxn ang="0">
                  <a:pos x="11" y="8"/>
                </a:cxn>
                <a:cxn ang="0">
                  <a:pos x="0" y="0"/>
                </a:cxn>
                <a:cxn ang="0">
                  <a:pos x="39" y="0"/>
                </a:cxn>
                <a:cxn ang="0">
                  <a:pos x="42" y="1"/>
                </a:cxn>
                <a:cxn ang="0">
                  <a:pos x="46" y="1"/>
                </a:cxn>
                <a:cxn ang="0">
                  <a:pos x="53" y="4"/>
                </a:cxn>
                <a:cxn ang="0">
                  <a:pos x="58" y="8"/>
                </a:cxn>
                <a:cxn ang="0">
                  <a:pos x="59" y="11"/>
                </a:cxn>
                <a:cxn ang="0">
                  <a:pos x="61" y="15"/>
                </a:cxn>
                <a:cxn ang="0">
                  <a:pos x="62" y="20"/>
                </a:cxn>
                <a:cxn ang="0">
                  <a:pos x="61" y="26"/>
                </a:cxn>
                <a:cxn ang="0">
                  <a:pos x="59" y="31"/>
                </a:cxn>
                <a:cxn ang="0">
                  <a:pos x="56" y="35"/>
                </a:cxn>
                <a:cxn ang="0">
                  <a:pos x="46" y="39"/>
                </a:cxn>
                <a:cxn ang="0">
                  <a:pos x="31" y="41"/>
                </a:cxn>
                <a:cxn ang="0">
                  <a:pos x="11" y="41"/>
                </a:cxn>
                <a:cxn ang="0">
                  <a:pos x="11" y="69"/>
                </a:cxn>
                <a:cxn ang="0">
                  <a:pos x="0" y="69"/>
                </a:cxn>
                <a:cxn ang="0">
                  <a:pos x="0" y="0"/>
                </a:cxn>
              </a:cxnLst>
              <a:rect l="0" t="0" r="r" b="b"/>
              <a:pathLst>
                <a:path w="62" h="69">
                  <a:moveTo>
                    <a:pt x="11" y="8"/>
                  </a:moveTo>
                  <a:lnTo>
                    <a:pt x="11" y="33"/>
                  </a:lnTo>
                  <a:lnTo>
                    <a:pt x="36" y="33"/>
                  </a:lnTo>
                  <a:lnTo>
                    <a:pt x="44" y="31"/>
                  </a:lnTo>
                  <a:lnTo>
                    <a:pt x="46" y="30"/>
                  </a:lnTo>
                  <a:lnTo>
                    <a:pt x="49" y="28"/>
                  </a:lnTo>
                  <a:lnTo>
                    <a:pt x="50" y="26"/>
                  </a:lnTo>
                  <a:lnTo>
                    <a:pt x="51" y="23"/>
                  </a:lnTo>
                  <a:lnTo>
                    <a:pt x="51" y="17"/>
                  </a:lnTo>
                  <a:lnTo>
                    <a:pt x="47" y="11"/>
                  </a:lnTo>
                  <a:lnTo>
                    <a:pt x="46" y="10"/>
                  </a:lnTo>
                  <a:lnTo>
                    <a:pt x="44" y="9"/>
                  </a:lnTo>
                  <a:lnTo>
                    <a:pt x="41" y="9"/>
                  </a:lnTo>
                  <a:lnTo>
                    <a:pt x="40" y="8"/>
                  </a:lnTo>
                  <a:lnTo>
                    <a:pt x="11" y="8"/>
                  </a:lnTo>
                  <a:close/>
                  <a:moveTo>
                    <a:pt x="0" y="0"/>
                  </a:moveTo>
                  <a:lnTo>
                    <a:pt x="39" y="0"/>
                  </a:lnTo>
                  <a:lnTo>
                    <a:pt x="42" y="1"/>
                  </a:lnTo>
                  <a:lnTo>
                    <a:pt x="46" y="1"/>
                  </a:lnTo>
                  <a:lnTo>
                    <a:pt x="53" y="4"/>
                  </a:lnTo>
                  <a:lnTo>
                    <a:pt x="58" y="8"/>
                  </a:lnTo>
                  <a:lnTo>
                    <a:pt x="59" y="11"/>
                  </a:lnTo>
                  <a:lnTo>
                    <a:pt x="61" y="15"/>
                  </a:lnTo>
                  <a:lnTo>
                    <a:pt x="62" y="20"/>
                  </a:lnTo>
                  <a:lnTo>
                    <a:pt x="61" y="26"/>
                  </a:lnTo>
                  <a:lnTo>
                    <a:pt x="59" y="31"/>
                  </a:lnTo>
                  <a:lnTo>
                    <a:pt x="56" y="35"/>
                  </a:lnTo>
                  <a:lnTo>
                    <a:pt x="46" y="39"/>
                  </a:lnTo>
                  <a:lnTo>
                    <a:pt x="31" y="41"/>
                  </a:lnTo>
                  <a:lnTo>
                    <a:pt x="11" y="41"/>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9" name="Freeform 315"/>
            <p:cNvSpPr>
              <a:spLocks noEditPoints="1"/>
            </p:cNvSpPr>
            <p:nvPr/>
          </p:nvSpPr>
          <p:spPr bwMode="auto">
            <a:xfrm>
              <a:off x="1885" y="1118"/>
              <a:ext cx="55" cy="52"/>
            </a:xfrm>
            <a:custGeom>
              <a:avLst/>
              <a:gdLst/>
              <a:ahLst/>
              <a:cxnLst>
                <a:cxn ang="0">
                  <a:pos x="24" y="8"/>
                </a:cxn>
                <a:cxn ang="0">
                  <a:pos x="21" y="9"/>
                </a:cxn>
                <a:cxn ang="0">
                  <a:pos x="18" y="10"/>
                </a:cxn>
                <a:cxn ang="0">
                  <a:pos x="16" y="12"/>
                </a:cxn>
                <a:cxn ang="0">
                  <a:pos x="13" y="15"/>
                </a:cxn>
                <a:cxn ang="0">
                  <a:pos x="12" y="18"/>
                </a:cxn>
                <a:cxn ang="0">
                  <a:pos x="11" y="22"/>
                </a:cxn>
                <a:cxn ang="0">
                  <a:pos x="11" y="30"/>
                </a:cxn>
                <a:cxn ang="0">
                  <a:pos x="12" y="34"/>
                </a:cxn>
                <a:cxn ang="0">
                  <a:pos x="13" y="37"/>
                </a:cxn>
                <a:cxn ang="0">
                  <a:pos x="16" y="40"/>
                </a:cxn>
                <a:cxn ang="0">
                  <a:pos x="18" y="42"/>
                </a:cxn>
                <a:cxn ang="0">
                  <a:pos x="21" y="43"/>
                </a:cxn>
                <a:cxn ang="0">
                  <a:pos x="24" y="44"/>
                </a:cxn>
                <a:cxn ang="0">
                  <a:pos x="28" y="44"/>
                </a:cxn>
                <a:cxn ang="0">
                  <a:pos x="33" y="43"/>
                </a:cxn>
                <a:cxn ang="0">
                  <a:pos x="36" y="42"/>
                </a:cxn>
                <a:cxn ang="0">
                  <a:pos x="39" y="39"/>
                </a:cxn>
                <a:cxn ang="0">
                  <a:pos x="41" y="37"/>
                </a:cxn>
                <a:cxn ang="0">
                  <a:pos x="42" y="34"/>
                </a:cxn>
                <a:cxn ang="0">
                  <a:pos x="44" y="30"/>
                </a:cxn>
                <a:cxn ang="0">
                  <a:pos x="44" y="22"/>
                </a:cxn>
                <a:cxn ang="0">
                  <a:pos x="42" y="18"/>
                </a:cxn>
                <a:cxn ang="0">
                  <a:pos x="41" y="15"/>
                </a:cxn>
                <a:cxn ang="0">
                  <a:pos x="39" y="12"/>
                </a:cxn>
                <a:cxn ang="0">
                  <a:pos x="36" y="10"/>
                </a:cxn>
                <a:cxn ang="0">
                  <a:pos x="34" y="9"/>
                </a:cxn>
                <a:cxn ang="0">
                  <a:pos x="30" y="8"/>
                </a:cxn>
                <a:cxn ang="0">
                  <a:pos x="24" y="8"/>
                </a:cxn>
                <a:cxn ang="0">
                  <a:pos x="23" y="0"/>
                </a:cxn>
                <a:cxn ang="0">
                  <a:pos x="28" y="0"/>
                </a:cxn>
                <a:cxn ang="0">
                  <a:pos x="39" y="2"/>
                </a:cxn>
                <a:cxn ang="0">
                  <a:pos x="47" y="7"/>
                </a:cxn>
                <a:cxn ang="0">
                  <a:pos x="53" y="14"/>
                </a:cxn>
                <a:cxn ang="0">
                  <a:pos x="55" y="25"/>
                </a:cxn>
                <a:cxn ang="0">
                  <a:pos x="55" y="30"/>
                </a:cxn>
                <a:cxn ang="0">
                  <a:pos x="53" y="34"/>
                </a:cxn>
                <a:cxn ang="0">
                  <a:pos x="51" y="40"/>
                </a:cxn>
                <a:cxn ang="0">
                  <a:pos x="48" y="43"/>
                </a:cxn>
                <a:cxn ang="0">
                  <a:pos x="47" y="45"/>
                </a:cxn>
                <a:cxn ang="0">
                  <a:pos x="45" y="47"/>
                </a:cxn>
                <a:cxn ang="0">
                  <a:pos x="38" y="51"/>
                </a:cxn>
                <a:cxn ang="0">
                  <a:pos x="33" y="52"/>
                </a:cxn>
                <a:cxn ang="0">
                  <a:pos x="28" y="52"/>
                </a:cxn>
                <a:cxn ang="0">
                  <a:pos x="16" y="50"/>
                </a:cxn>
                <a:cxn ang="0">
                  <a:pos x="7" y="45"/>
                </a:cxn>
                <a:cxn ang="0">
                  <a:pos x="1" y="37"/>
                </a:cxn>
                <a:cxn ang="0">
                  <a:pos x="0" y="26"/>
                </a:cxn>
                <a:cxn ang="0">
                  <a:pos x="1" y="18"/>
                </a:cxn>
                <a:cxn ang="0">
                  <a:pos x="3" y="11"/>
                </a:cxn>
                <a:cxn ang="0">
                  <a:pos x="8" y="6"/>
                </a:cxn>
                <a:cxn ang="0">
                  <a:pos x="12" y="3"/>
                </a:cxn>
                <a:cxn ang="0">
                  <a:pos x="17" y="1"/>
                </a:cxn>
                <a:cxn ang="0">
                  <a:pos x="23" y="0"/>
                </a:cxn>
              </a:cxnLst>
              <a:rect l="0" t="0" r="r" b="b"/>
              <a:pathLst>
                <a:path w="55" h="52">
                  <a:moveTo>
                    <a:pt x="24" y="8"/>
                  </a:moveTo>
                  <a:lnTo>
                    <a:pt x="21" y="9"/>
                  </a:lnTo>
                  <a:lnTo>
                    <a:pt x="18" y="10"/>
                  </a:lnTo>
                  <a:lnTo>
                    <a:pt x="16" y="12"/>
                  </a:lnTo>
                  <a:lnTo>
                    <a:pt x="13" y="15"/>
                  </a:lnTo>
                  <a:lnTo>
                    <a:pt x="12" y="18"/>
                  </a:lnTo>
                  <a:lnTo>
                    <a:pt x="11" y="22"/>
                  </a:lnTo>
                  <a:lnTo>
                    <a:pt x="11" y="30"/>
                  </a:lnTo>
                  <a:lnTo>
                    <a:pt x="12" y="34"/>
                  </a:lnTo>
                  <a:lnTo>
                    <a:pt x="13" y="37"/>
                  </a:lnTo>
                  <a:lnTo>
                    <a:pt x="16" y="40"/>
                  </a:lnTo>
                  <a:lnTo>
                    <a:pt x="18" y="42"/>
                  </a:lnTo>
                  <a:lnTo>
                    <a:pt x="21" y="43"/>
                  </a:lnTo>
                  <a:lnTo>
                    <a:pt x="24" y="44"/>
                  </a:lnTo>
                  <a:lnTo>
                    <a:pt x="28" y="44"/>
                  </a:lnTo>
                  <a:lnTo>
                    <a:pt x="33" y="43"/>
                  </a:lnTo>
                  <a:lnTo>
                    <a:pt x="36" y="42"/>
                  </a:lnTo>
                  <a:lnTo>
                    <a:pt x="39" y="39"/>
                  </a:lnTo>
                  <a:lnTo>
                    <a:pt x="41" y="37"/>
                  </a:lnTo>
                  <a:lnTo>
                    <a:pt x="42" y="34"/>
                  </a:lnTo>
                  <a:lnTo>
                    <a:pt x="44" y="30"/>
                  </a:lnTo>
                  <a:lnTo>
                    <a:pt x="44" y="22"/>
                  </a:lnTo>
                  <a:lnTo>
                    <a:pt x="42" y="18"/>
                  </a:lnTo>
                  <a:lnTo>
                    <a:pt x="41" y="15"/>
                  </a:lnTo>
                  <a:lnTo>
                    <a:pt x="39" y="12"/>
                  </a:lnTo>
                  <a:lnTo>
                    <a:pt x="36" y="10"/>
                  </a:lnTo>
                  <a:lnTo>
                    <a:pt x="34" y="9"/>
                  </a:lnTo>
                  <a:lnTo>
                    <a:pt x="30" y="8"/>
                  </a:lnTo>
                  <a:lnTo>
                    <a:pt x="24" y="8"/>
                  </a:lnTo>
                  <a:close/>
                  <a:moveTo>
                    <a:pt x="23" y="0"/>
                  </a:moveTo>
                  <a:lnTo>
                    <a:pt x="28" y="0"/>
                  </a:lnTo>
                  <a:lnTo>
                    <a:pt x="39" y="2"/>
                  </a:lnTo>
                  <a:lnTo>
                    <a:pt x="47" y="7"/>
                  </a:lnTo>
                  <a:lnTo>
                    <a:pt x="53" y="14"/>
                  </a:lnTo>
                  <a:lnTo>
                    <a:pt x="55" y="25"/>
                  </a:lnTo>
                  <a:lnTo>
                    <a:pt x="55" y="30"/>
                  </a:lnTo>
                  <a:lnTo>
                    <a:pt x="53" y="34"/>
                  </a:lnTo>
                  <a:lnTo>
                    <a:pt x="51" y="40"/>
                  </a:lnTo>
                  <a:lnTo>
                    <a:pt x="48" y="43"/>
                  </a:lnTo>
                  <a:lnTo>
                    <a:pt x="47" y="45"/>
                  </a:lnTo>
                  <a:lnTo>
                    <a:pt x="45" y="47"/>
                  </a:lnTo>
                  <a:lnTo>
                    <a:pt x="38" y="51"/>
                  </a:lnTo>
                  <a:lnTo>
                    <a:pt x="33" y="52"/>
                  </a:lnTo>
                  <a:lnTo>
                    <a:pt x="28" y="52"/>
                  </a:lnTo>
                  <a:lnTo>
                    <a:pt x="16" y="50"/>
                  </a:lnTo>
                  <a:lnTo>
                    <a:pt x="7" y="45"/>
                  </a:lnTo>
                  <a:lnTo>
                    <a:pt x="1" y="37"/>
                  </a:lnTo>
                  <a:lnTo>
                    <a:pt x="0" y="26"/>
                  </a:lnTo>
                  <a:lnTo>
                    <a:pt x="1" y="18"/>
                  </a:lnTo>
                  <a:lnTo>
                    <a:pt x="3" y="11"/>
                  </a:lnTo>
                  <a:lnTo>
                    <a:pt x="8" y="6"/>
                  </a:lnTo>
                  <a:lnTo>
                    <a:pt x="12" y="3"/>
                  </a:lnTo>
                  <a:lnTo>
                    <a:pt x="17" y="1"/>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0" name="Freeform 316"/>
            <p:cNvSpPr>
              <a:spLocks noEditPoints="1"/>
            </p:cNvSpPr>
            <p:nvPr/>
          </p:nvSpPr>
          <p:spPr bwMode="auto">
            <a:xfrm>
              <a:off x="1953" y="1100"/>
              <a:ext cx="11" cy="69"/>
            </a:xfrm>
            <a:custGeom>
              <a:avLst/>
              <a:gdLst/>
              <a:ahLst/>
              <a:cxnLst>
                <a:cxn ang="0">
                  <a:pos x="0" y="19"/>
                </a:cxn>
                <a:cxn ang="0">
                  <a:pos x="11" y="19"/>
                </a:cxn>
                <a:cxn ang="0">
                  <a:pos x="11" y="69"/>
                </a:cxn>
                <a:cxn ang="0">
                  <a:pos x="0" y="69"/>
                </a:cxn>
                <a:cxn ang="0">
                  <a:pos x="0" y="19"/>
                </a:cxn>
                <a:cxn ang="0">
                  <a:pos x="0" y="0"/>
                </a:cxn>
                <a:cxn ang="0">
                  <a:pos x="11" y="0"/>
                </a:cxn>
                <a:cxn ang="0">
                  <a:pos x="11" y="9"/>
                </a:cxn>
                <a:cxn ang="0">
                  <a:pos x="0" y="9"/>
                </a:cxn>
                <a:cxn ang="0">
                  <a:pos x="0" y="0"/>
                </a:cxn>
              </a:cxnLst>
              <a:rect l="0" t="0" r="r" b="b"/>
              <a:pathLst>
                <a:path w="11" h="69">
                  <a:moveTo>
                    <a:pt x="0" y="19"/>
                  </a:moveTo>
                  <a:lnTo>
                    <a:pt x="11" y="19"/>
                  </a:lnTo>
                  <a:lnTo>
                    <a:pt x="11" y="69"/>
                  </a:lnTo>
                  <a:lnTo>
                    <a:pt x="0" y="69"/>
                  </a:lnTo>
                  <a:lnTo>
                    <a:pt x="0" y="19"/>
                  </a:lnTo>
                  <a:close/>
                  <a:moveTo>
                    <a:pt x="0" y="0"/>
                  </a:moveTo>
                  <a:lnTo>
                    <a:pt x="11" y="0"/>
                  </a:lnTo>
                  <a:lnTo>
                    <a:pt x="11" y="9"/>
                  </a:lnTo>
                  <a:lnTo>
                    <a:pt x="0" y="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Freeform 317"/>
            <p:cNvSpPr>
              <a:spLocks/>
            </p:cNvSpPr>
            <p:nvPr/>
          </p:nvSpPr>
          <p:spPr bwMode="auto">
            <a:xfrm>
              <a:off x="1978" y="1118"/>
              <a:ext cx="48" cy="51"/>
            </a:xfrm>
            <a:custGeom>
              <a:avLst/>
              <a:gdLst/>
              <a:ahLst/>
              <a:cxnLst>
                <a:cxn ang="0">
                  <a:pos x="24" y="0"/>
                </a:cxn>
                <a:cxn ang="0">
                  <a:pos x="28" y="0"/>
                </a:cxn>
                <a:cxn ang="0">
                  <a:pos x="35" y="1"/>
                </a:cxn>
                <a:cxn ang="0">
                  <a:pos x="38" y="2"/>
                </a:cxn>
                <a:cxn ang="0">
                  <a:pos x="43" y="4"/>
                </a:cxn>
                <a:cxn ang="0">
                  <a:pos x="44" y="6"/>
                </a:cxn>
                <a:cxn ang="0">
                  <a:pos x="47" y="9"/>
                </a:cxn>
                <a:cxn ang="0">
                  <a:pos x="48" y="12"/>
                </a:cxn>
                <a:cxn ang="0">
                  <a:pos x="48" y="51"/>
                </a:cxn>
                <a:cxn ang="0">
                  <a:pos x="37" y="51"/>
                </a:cxn>
                <a:cxn ang="0">
                  <a:pos x="37" y="15"/>
                </a:cxn>
                <a:cxn ang="0">
                  <a:pos x="36" y="14"/>
                </a:cxn>
                <a:cxn ang="0">
                  <a:pos x="36" y="12"/>
                </a:cxn>
                <a:cxn ang="0">
                  <a:pos x="35" y="10"/>
                </a:cxn>
                <a:cxn ang="0">
                  <a:pos x="32" y="9"/>
                </a:cxn>
                <a:cxn ang="0">
                  <a:pos x="31" y="8"/>
                </a:cxn>
                <a:cxn ang="0">
                  <a:pos x="26" y="8"/>
                </a:cxn>
                <a:cxn ang="0">
                  <a:pos x="21" y="9"/>
                </a:cxn>
                <a:cxn ang="0">
                  <a:pos x="15" y="11"/>
                </a:cxn>
                <a:cxn ang="0">
                  <a:pos x="14" y="13"/>
                </a:cxn>
                <a:cxn ang="0">
                  <a:pos x="13" y="16"/>
                </a:cxn>
                <a:cxn ang="0">
                  <a:pos x="11" y="20"/>
                </a:cxn>
                <a:cxn ang="0">
                  <a:pos x="11" y="51"/>
                </a:cxn>
                <a:cxn ang="0">
                  <a:pos x="0" y="51"/>
                </a:cxn>
                <a:cxn ang="0">
                  <a:pos x="0" y="1"/>
                </a:cxn>
                <a:cxn ang="0">
                  <a:pos x="11" y="1"/>
                </a:cxn>
                <a:cxn ang="0">
                  <a:pos x="11" y="8"/>
                </a:cxn>
                <a:cxn ang="0">
                  <a:pos x="19" y="2"/>
                </a:cxn>
                <a:cxn ang="0">
                  <a:pos x="24" y="0"/>
                </a:cxn>
              </a:cxnLst>
              <a:rect l="0" t="0" r="r" b="b"/>
              <a:pathLst>
                <a:path w="48" h="51">
                  <a:moveTo>
                    <a:pt x="24" y="0"/>
                  </a:moveTo>
                  <a:lnTo>
                    <a:pt x="28" y="0"/>
                  </a:lnTo>
                  <a:lnTo>
                    <a:pt x="35" y="1"/>
                  </a:lnTo>
                  <a:lnTo>
                    <a:pt x="38" y="2"/>
                  </a:lnTo>
                  <a:lnTo>
                    <a:pt x="43" y="4"/>
                  </a:lnTo>
                  <a:lnTo>
                    <a:pt x="44" y="6"/>
                  </a:lnTo>
                  <a:lnTo>
                    <a:pt x="47" y="9"/>
                  </a:lnTo>
                  <a:lnTo>
                    <a:pt x="48" y="12"/>
                  </a:lnTo>
                  <a:lnTo>
                    <a:pt x="48" y="51"/>
                  </a:lnTo>
                  <a:lnTo>
                    <a:pt x="37" y="51"/>
                  </a:lnTo>
                  <a:lnTo>
                    <a:pt x="37" y="15"/>
                  </a:lnTo>
                  <a:lnTo>
                    <a:pt x="36" y="14"/>
                  </a:lnTo>
                  <a:lnTo>
                    <a:pt x="36" y="12"/>
                  </a:lnTo>
                  <a:lnTo>
                    <a:pt x="35" y="10"/>
                  </a:lnTo>
                  <a:lnTo>
                    <a:pt x="32" y="9"/>
                  </a:lnTo>
                  <a:lnTo>
                    <a:pt x="31" y="8"/>
                  </a:lnTo>
                  <a:lnTo>
                    <a:pt x="26" y="8"/>
                  </a:lnTo>
                  <a:lnTo>
                    <a:pt x="21" y="9"/>
                  </a:lnTo>
                  <a:lnTo>
                    <a:pt x="15" y="11"/>
                  </a:lnTo>
                  <a:lnTo>
                    <a:pt x="14" y="13"/>
                  </a:lnTo>
                  <a:lnTo>
                    <a:pt x="13" y="16"/>
                  </a:lnTo>
                  <a:lnTo>
                    <a:pt x="11" y="20"/>
                  </a:lnTo>
                  <a:lnTo>
                    <a:pt x="11" y="51"/>
                  </a:lnTo>
                  <a:lnTo>
                    <a:pt x="0" y="51"/>
                  </a:lnTo>
                  <a:lnTo>
                    <a:pt x="0" y="1"/>
                  </a:lnTo>
                  <a:lnTo>
                    <a:pt x="11" y="1"/>
                  </a:lnTo>
                  <a:lnTo>
                    <a:pt x="11" y="8"/>
                  </a:lnTo>
                  <a:lnTo>
                    <a:pt x="19" y="2"/>
                  </a:lnTo>
                  <a:lnTo>
                    <a:pt x="2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Freeform 318"/>
            <p:cNvSpPr>
              <a:spLocks/>
            </p:cNvSpPr>
            <p:nvPr/>
          </p:nvSpPr>
          <p:spPr bwMode="auto">
            <a:xfrm>
              <a:off x="2037" y="1102"/>
              <a:ext cx="29" cy="68"/>
            </a:xfrm>
            <a:custGeom>
              <a:avLst/>
              <a:gdLst/>
              <a:ahLst/>
              <a:cxnLst>
                <a:cxn ang="0">
                  <a:pos x="18" y="0"/>
                </a:cxn>
                <a:cxn ang="0">
                  <a:pos x="18" y="17"/>
                </a:cxn>
                <a:cxn ang="0">
                  <a:pos x="28" y="17"/>
                </a:cxn>
                <a:cxn ang="0">
                  <a:pos x="28" y="25"/>
                </a:cxn>
                <a:cxn ang="0">
                  <a:pos x="18" y="25"/>
                </a:cxn>
                <a:cxn ang="0">
                  <a:pos x="18" y="58"/>
                </a:cxn>
                <a:cxn ang="0">
                  <a:pos x="19" y="59"/>
                </a:cxn>
                <a:cxn ang="0">
                  <a:pos x="21" y="59"/>
                </a:cxn>
                <a:cxn ang="0">
                  <a:pos x="22" y="60"/>
                </a:cxn>
                <a:cxn ang="0">
                  <a:pos x="28" y="60"/>
                </a:cxn>
                <a:cxn ang="0">
                  <a:pos x="29" y="68"/>
                </a:cxn>
                <a:cxn ang="0">
                  <a:pos x="14" y="68"/>
                </a:cxn>
                <a:cxn ang="0">
                  <a:pos x="13" y="67"/>
                </a:cxn>
                <a:cxn ang="0">
                  <a:pos x="11" y="66"/>
                </a:cxn>
                <a:cxn ang="0">
                  <a:pos x="10" y="64"/>
                </a:cxn>
                <a:cxn ang="0">
                  <a:pos x="8" y="63"/>
                </a:cxn>
                <a:cxn ang="0">
                  <a:pos x="7" y="61"/>
                </a:cxn>
                <a:cxn ang="0">
                  <a:pos x="7" y="25"/>
                </a:cxn>
                <a:cxn ang="0">
                  <a:pos x="0" y="25"/>
                </a:cxn>
                <a:cxn ang="0">
                  <a:pos x="0" y="17"/>
                </a:cxn>
                <a:cxn ang="0">
                  <a:pos x="7" y="17"/>
                </a:cxn>
                <a:cxn ang="0">
                  <a:pos x="7" y="5"/>
                </a:cxn>
                <a:cxn ang="0">
                  <a:pos x="18" y="0"/>
                </a:cxn>
              </a:cxnLst>
              <a:rect l="0" t="0" r="r" b="b"/>
              <a:pathLst>
                <a:path w="29" h="68">
                  <a:moveTo>
                    <a:pt x="18" y="0"/>
                  </a:moveTo>
                  <a:lnTo>
                    <a:pt x="18" y="17"/>
                  </a:lnTo>
                  <a:lnTo>
                    <a:pt x="28" y="17"/>
                  </a:lnTo>
                  <a:lnTo>
                    <a:pt x="28" y="25"/>
                  </a:lnTo>
                  <a:lnTo>
                    <a:pt x="18" y="25"/>
                  </a:lnTo>
                  <a:lnTo>
                    <a:pt x="18" y="58"/>
                  </a:lnTo>
                  <a:lnTo>
                    <a:pt x="19" y="59"/>
                  </a:lnTo>
                  <a:lnTo>
                    <a:pt x="21" y="59"/>
                  </a:lnTo>
                  <a:lnTo>
                    <a:pt x="22" y="60"/>
                  </a:lnTo>
                  <a:lnTo>
                    <a:pt x="28" y="60"/>
                  </a:lnTo>
                  <a:lnTo>
                    <a:pt x="29" y="68"/>
                  </a:lnTo>
                  <a:lnTo>
                    <a:pt x="14" y="68"/>
                  </a:lnTo>
                  <a:lnTo>
                    <a:pt x="13" y="67"/>
                  </a:lnTo>
                  <a:lnTo>
                    <a:pt x="11" y="66"/>
                  </a:lnTo>
                  <a:lnTo>
                    <a:pt x="10" y="64"/>
                  </a:lnTo>
                  <a:lnTo>
                    <a:pt x="8" y="63"/>
                  </a:lnTo>
                  <a:lnTo>
                    <a:pt x="7" y="61"/>
                  </a:lnTo>
                  <a:lnTo>
                    <a:pt x="7" y="25"/>
                  </a:lnTo>
                  <a:lnTo>
                    <a:pt x="0" y="25"/>
                  </a:lnTo>
                  <a:lnTo>
                    <a:pt x="0" y="17"/>
                  </a:lnTo>
                  <a:lnTo>
                    <a:pt x="7" y="17"/>
                  </a:lnTo>
                  <a:lnTo>
                    <a:pt x="7" y="5"/>
                  </a:lnTo>
                  <a:lnTo>
                    <a:pt x="1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3" name="Freeform 319"/>
            <p:cNvSpPr>
              <a:spLocks/>
            </p:cNvSpPr>
            <p:nvPr/>
          </p:nvSpPr>
          <p:spPr bwMode="auto">
            <a:xfrm>
              <a:off x="1269" y="1114"/>
              <a:ext cx="48" cy="37"/>
            </a:xfrm>
            <a:custGeom>
              <a:avLst/>
              <a:gdLst/>
              <a:ahLst/>
              <a:cxnLst>
                <a:cxn ang="0">
                  <a:pos x="23" y="0"/>
                </a:cxn>
                <a:cxn ang="0">
                  <a:pos x="30" y="14"/>
                </a:cxn>
                <a:cxn ang="0">
                  <a:pos x="48" y="14"/>
                </a:cxn>
                <a:cxn ang="0">
                  <a:pos x="33" y="23"/>
                </a:cxn>
                <a:cxn ang="0">
                  <a:pos x="39" y="37"/>
                </a:cxn>
                <a:cxn ang="0">
                  <a:pos x="25" y="28"/>
                </a:cxn>
                <a:cxn ang="0">
                  <a:pos x="9" y="37"/>
                </a:cxn>
                <a:cxn ang="0">
                  <a:pos x="15" y="23"/>
                </a:cxn>
                <a:cxn ang="0">
                  <a:pos x="0" y="14"/>
                </a:cxn>
                <a:cxn ang="0">
                  <a:pos x="17" y="14"/>
                </a:cxn>
                <a:cxn ang="0">
                  <a:pos x="23" y="0"/>
                </a:cxn>
              </a:cxnLst>
              <a:rect l="0" t="0" r="r" b="b"/>
              <a:pathLst>
                <a:path w="48" h="37">
                  <a:moveTo>
                    <a:pt x="23" y="0"/>
                  </a:moveTo>
                  <a:lnTo>
                    <a:pt x="30" y="14"/>
                  </a:lnTo>
                  <a:lnTo>
                    <a:pt x="48" y="14"/>
                  </a:lnTo>
                  <a:lnTo>
                    <a:pt x="33" y="23"/>
                  </a:lnTo>
                  <a:lnTo>
                    <a:pt x="39" y="37"/>
                  </a:lnTo>
                  <a:lnTo>
                    <a:pt x="25" y="28"/>
                  </a:lnTo>
                  <a:lnTo>
                    <a:pt x="9" y="37"/>
                  </a:lnTo>
                  <a:lnTo>
                    <a:pt x="15" y="23"/>
                  </a:lnTo>
                  <a:lnTo>
                    <a:pt x="0" y="14"/>
                  </a:lnTo>
                  <a:lnTo>
                    <a:pt x="17" y="14"/>
                  </a:lnTo>
                  <a:lnTo>
                    <a:pt x="23"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4" name="Freeform 320"/>
            <p:cNvSpPr>
              <a:spLocks/>
            </p:cNvSpPr>
            <p:nvPr/>
          </p:nvSpPr>
          <p:spPr bwMode="auto">
            <a:xfrm>
              <a:off x="1459" y="1248"/>
              <a:ext cx="79" cy="69"/>
            </a:xfrm>
            <a:custGeom>
              <a:avLst/>
              <a:gdLst/>
              <a:ahLst/>
              <a:cxnLst>
                <a:cxn ang="0">
                  <a:pos x="0" y="0"/>
                </a:cxn>
                <a:cxn ang="0">
                  <a:pos x="17" y="0"/>
                </a:cxn>
                <a:cxn ang="0">
                  <a:pos x="35" y="49"/>
                </a:cxn>
                <a:cxn ang="0">
                  <a:pos x="38" y="53"/>
                </a:cxn>
                <a:cxn ang="0">
                  <a:pos x="40" y="59"/>
                </a:cxn>
                <a:cxn ang="0">
                  <a:pos x="40" y="57"/>
                </a:cxn>
                <a:cxn ang="0">
                  <a:pos x="44" y="48"/>
                </a:cxn>
                <a:cxn ang="0">
                  <a:pos x="62" y="0"/>
                </a:cxn>
                <a:cxn ang="0">
                  <a:pos x="79" y="0"/>
                </a:cxn>
                <a:cxn ang="0">
                  <a:pos x="79" y="69"/>
                </a:cxn>
                <a:cxn ang="0">
                  <a:pos x="68" y="69"/>
                </a:cxn>
                <a:cxn ang="0">
                  <a:pos x="68" y="10"/>
                </a:cxn>
                <a:cxn ang="0">
                  <a:pos x="46" y="69"/>
                </a:cxn>
                <a:cxn ang="0">
                  <a:pos x="33" y="69"/>
                </a:cxn>
                <a:cxn ang="0">
                  <a:pos x="11" y="10"/>
                </a:cxn>
                <a:cxn ang="0">
                  <a:pos x="11" y="69"/>
                </a:cxn>
                <a:cxn ang="0">
                  <a:pos x="0" y="69"/>
                </a:cxn>
                <a:cxn ang="0">
                  <a:pos x="0" y="0"/>
                </a:cxn>
              </a:cxnLst>
              <a:rect l="0" t="0" r="r" b="b"/>
              <a:pathLst>
                <a:path w="79" h="69">
                  <a:moveTo>
                    <a:pt x="0" y="0"/>
                  </a:moveTo>
                  <a:lnTo>
                    <a:pt x="17" y="0"/>
                  </a:lnTo>
                  <a:lnTo>
                    <a:pt x="35" y="49"/>
                  </a:lnTo>
                  <a:lnTo>
                    <a:pt x="38" y="53"/>
                  </a:lnTo>
                  <a:lnTo>
                    <a:pt x="40" y="59"/>
                  </a:lnTo>
                  <a:lnTo>
                    <a:pt x="40" y="57"/>
                  </a:lnTo>
                  <a:lnTo>
                    <a:pt x="44" y="48"/>
                  </a:lnTo>
                  <a:lnTo>
                    <a:pt x="62" y="0"/>
                  </a:lnTo>
                  <a:lnTo>
                    <a:pt x="79" y="0"/>
                  </a:lnTo>
                  <a:lnTo>
                    <a:pt x="79" y="69"/>
                  </a:lnTo>
                  <a:lnTo>
                    <a:pt x="68" y="69"/>
                  </a:lnTo>
                  <a:lnTo>
                    <a:pt x="68" y="10"/>
                  </a:lnTo>
                  <a:lnTo>
                    <a:pt x="46" y="69"/>
                  </a:lnTo>
                  <a:lnTo>
                    <a:pt x="33" y="69"/>
                  </a:lnTo>
                  <a:lnTo>
                    <a:pt x="11" y="10"/>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5" name="Freeform 321"/>
            <p:cNvSpPr>
              <a:spLocks noEditPoints="1"/>
            </p:cNvSpPr>
            <p:nvPr/>
          </p:nvSpPr>
          <p:spPr bwMode="auto">
            <a:xfrm>
              <a:off x="1550" y="1266"/>
              <a:ext cx="56" cy="52"/>
            </a:xfrm>
            <a:custGeom>
              <a:avLst/>
              <a:gdLst/>
              <a:ahLst/>
              <a:cxnLst>
                <a:cxn ang="0">
                  <a:pos x="23" y="8"/>
                </a:cxn>
                <a:cxn ang="0">
                  <a:pos x="20" y="9"/>
                </a:cxn>
                <a:cxn ang="0">
                  <a:pos x="16" y="11"/>
                </a:cxn>
                <a:cxn ang="0">
                  <a:pos x="15" y="13"/>
                </a:cxn>
                <a:cxn ang="0">
                  <a:pos x="12" y="15"/>
                </a:cxn>
                <a:cxn ang="0">
                  <a:pos x="12" y="17"/>
                </a:cxn>
                <a:cxn ang="0">
                  <a:pos x="11" y="20"/>
                </a:cxn>
                <a:cxn ang="0">
                  <a:pos x="45" y="20"/>
                </a:cxn>
                <a:cxn ang="0">
                  <a:pos x="45" y="15"/>
                </a:cxn>
                <a:cxn ang="0">
                  <a:pos x="44" y="13"/>
                </a:cxn>
                <a:cxn ang="0">
                  <a:pos x="42" y="12"/>
                </a:cxn>
                <a:cxn ang="0">
                  <a:pos x="39" y="10"/>
                </a:cxn>
                <a:cxn ang="0">
                  <a:pos x="37" y="9"/>
                </a:cxn>
                <a:cxn ang="0">
                  <a:pos x="33" y="8"/>
                </a:cxn>
                <a:cxn ang="0">
                  <a:pos x="23" y="8"/>
                </a:cxn>
                <a:cxn ang="0">
                  <a:pos x="28" y="0"/>
                </a:cxn>
                <a:cxn ang="0">
                  <a:pos x="40" y="2"/>
                </a:cxn>
                <a:cxn ang="0">
                  <a:pos x="49" y="7"/>
                </a:cxn>
                <a:cxn ang="0">
                  <a:pos x="54" y="12"/>
                </a:cxn>
                <a:cxn ang="0">
                  <a:pos x="56" y="18"/>
                </a:cxn>
                <a:cxn ang="0">
                  <a:pos x="56" y="28"/>
                </a:cxn>
                <a:cxn ang="0">
                  <a:pos x="11" y="28"/>
                </a:cxn>
                <a:cxn ang="0">
                  <a:pos x="12" y="33"/>
                </a:cxn>
                <a:cxn ang="0">
                  <a:pos x="15" y="37"/>
                </a:cxn>
                <a:cxn ang="0">
                  <a:pos x="17" y="40"/>
                </a:cxn>
                <a:cxn ang="0">
                  <a:pos x="20" y="42"/>
                </a:cxn>
                <a:cxn ang="0">
                  <a:pos x="22" y="43"/>
                </a:cxn>
                <a:cxn ang="0">
                  <a:pos x="26" y="44"/>
                </a:cxn>
                <a:cxn ang="0">
                  <a:pos x="30" y="44"/>
                </a:cxn>
                <a:cxn ang="0">
                  <a:pos x="36" y="43"/>
                </a:cxn>
                <a:cxn ang="0">
                  <a:pos x="39" y="42"/>
                </a:cxn>
                <a:cxn ang="0">
                  <a:pos x="42" y="41"/>
                </a:cxn>
                <a:cxn ang="0">
                  <a:pos x="44" y="39"/>
                </a:cxn>
                <a:cxn ang="0">
                  <a:pos x="45" y="36"/>
                </a:cxn>
                <a:cxn ang="0">
                  <a:pos x="56" y="37"/>
                </a:cxn>
                <a:cxn ang="0">
                  <a:pos x="51" y="45"/>
                </a:cxn>
                <a:cxn ang="0">
                  <a:pos x="47" y="48"/>
                </a:cxn>
                <a:cxn ang="0">
                  <a:pos x="43" y="50"/>
                </a:cxn>
                <a:cxn ang="0">
                  <a:pos x="39" y="51"/>
                </a:cxn>
                <a:cxn ang="0">
                  <a:pos x="34" y="52"/>
                </a:cxn>
                <a:cxn ang="0">
                  <a:pos x="30" y="52"/>
                </a:cxn>
                <a:cxn ang="0">
                  <a:pos x="17" y="50"/>
                </a:cxn>
                <a:cxn ang="0">
                  <a:pos x="8" y="45"/>
                </a:cxn>
                <a:cxn ang="0">
                  <a:pos x="3" y="37"/>
                </a:cxn>
                <a:cxn ang="0">
                  <a:pos x="0" y="26"/>
                </a:cxn>
                <a:cxn ang="0">
                  <a:pos x="3" y="15"/>
                </a:cxn>
                <a:cxn ang="0">
                  <a:pos x="8" y="7"/>
                </a:cxn>
                <a:cxn ang="0">
                  <a:pos x="17" y="2"/>
                </a:cxn>
                <a:cxn ang="0">
                  <a:pos x="28" y="0"/>
                </a:cxn>
              </a:cxnLst>
              <a:rect l="0" t="0" r="r" b="b"/>
              <a:pathLst>
                <a:path w="56" h="52">
                  <a:moveTo>
                    <a:pt x="23" y="8"/>
                  </a:moveTo>
                  <a:lnTo>
                    <a:pt x="20" y="9"/>
                  </a:lnTo>
                  <a:lnTo>
                    <a:pt x="16" y="11"/>
                  </a:lnTo>
                  <a:lnTo>
                    <a:pt x="15" y="13"/>
                  </a:lnTo>
                  <a:lnTo>
                    <a:pt x="12" y="15"/>
                  </a:lnTo>
                  <a:lnTo>
                    <a:pt x="12" y="17"/>
                  </a:lnTo>
                  <a:lnTo>
                    <a:pt x="11" y="20"/>
                  </a:lnTo>
                  <a:lnTo>
                    <a:pt x="45" y="20"/>
                  </a:lnTo>
                  <a:lnTo>
                    <a:pt x="45" y="15"/>
                  </a:lnTo>
                  <a:lnTo>
                    <a:pt x="44" y="13"/>
                  </a:lnTo>
                  <a:lnTo>
                    <a:pt x="42" y="12"/>
                  </a:lnTo>
                  <a:lnTo>
                    <a:pt x="39" y="10"/>
                  </a:lnTo>
                  <a:lnTo>
                    <a:pt x="37" y="9"/>
                  </a:lnTo>
                  <a:lnTo>
                    <a:pt x="33" y="8"/>
                  </a:lnTo>
                  <a:lnTo>
                    <a:pt x="23" y="8"/>
                  </a:lnTo>
                  <a:close/>
                  <a:moveTo>
                    <a:pt x="28" y="0"/>
                  </a:moveTo>
                  <a:lnTo>
                    <a:pt x="40" y="2"/>
                  </a:lnTo>
                  <a:lnTo>
                    <a:pt x="49" y="7"/>
                  </a:lnTo>
                  <a:lnTo>
                    <a:pt x="54" y="12"/>
                  </a:lnTo>
                  <a:lnTo>
                    <a:pt x="56" y="18"/>
                  </a:lnTo>
                  <a:lnTo>
                    <a:pt x="56" y="28"/>
                  </a:lnTo>
                  <a:lnTo>
                    <a:pt x="11" y="28"/>
                  </a:lnTo>
                  <a:lnTo>
                    <a:pt x="12" y="33"/>
                  </a:lnTo>
                  <a:lnTo>
                    <a:pt x="15" y="37"/>
                  </a:lnTo>
                  <a:lnTo>
                    <a:pt x="17" y="40"/>
                  </a:lnTo>
                  <a:lnTo>
                    <a:pt x="20" y="42"/>
                  </a:lnTo>
                  <a:lnTo>
                    <a:pt x="22" y="43"/>
                  </a:lnTo>
                  <a:lnTo>
                    <a:pt x="26" y="44"/>
                  </a:lnTo>
                  <a:lnTo>
                    <a:pt x="30" y="44"/>
                  </a:lnTo>
                  <a:lnTo>
                    <a:pt x="36" y="43"/>
                  </a:lnTo>
                  <a:lnTo>
                    <a:pt x="39" y="42"/>
                  </a:lnTo>
                  <a:lnTo>
                    <a:pt x="42" y="41"/>
                  </a:lnTo>
                  <a:lnTo>
                    <a:pt x="44" y="39"/>
                  </a:lnTo>
                  <a:lnTo>
                    <a:pt x="45" y="36"/>
                  </a:lnTo>
                  <a:lnTo>
                    <a:pt x="56" y="37"/>
                  </a:lnTo>
                  <a:lnTo>
                    <a:pt x="51" y="45"/>
                  </a:lnTo>
                  <a:lnTo>
                    <a:pt x="47" y="48"/>
                  </a:lnTo>
                  <a:lnTo>
                    <a:pt x="43" y="50"/>
                  </a:lnTo>
                  <a:lnTo>
                    <a:pt x="39" y="51"/>
                  </a:lnTo>
                  <a:lnTo>
                    <a:pt x="34" y="52"/>
                  </a:lnTo>
                  <a:lnTo>
                    <a:pt x="30" y="52"/>
                  </a:lnTo>
                  <a:lnTo>
                    <a:pt x="17" y="50"/>
                  </a:lnTo>
                  <a:lnTo>
                    <a:pt x="8" y="45"/>
                  </a:lnTo>
                  <a:lnTo>
                    <a:pt x="3" y="37"/>
                  </a:lnTo>
                  <a:lnTo>
                    <a:pt x="0" y="26"/>
                  </a:lnTo>
                  <a:lnTo>
                    <a:pt x="3" y="15"/>
                  </a:lnTo>
                  <a:lnTo>
                    <a:pt x="8" y="7"/>
                  </a:lnTo>
                  <a:lnTo>
                    <a:pt x="17"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6" name="Freeform 322"/>
            <p:cNvSpPr>
              <a:spLocks noEditPoints="1"/>
            </p:cNvSpPr>
            <p:nvPr/>
          </p:nvSpPr>
          <p:spPr bwMode="auto">
            <a:xfrm>
              <a:off x="1616" y="1266"/>
              <a:ext cx="55" cy="52"/>
            </a:xfrm>
            <a:custGeom>
              <a:avLst/>
              <a:gdLst/>
              <a:ahLst/>
              <a:cxnLst>
                <a:cxn ang="0">
                  <a:pos x="35" y="28"/>
                </a:cxn>
                <a:cxn ang="0">
                  <a:pos x="24" y="30"/>
                </a:cxn>
                <a:cxn ang="0">
                  <a:pos x="17" y="31"/>
                </a:cxn>
                <a:cxn ang="0">
                  <a:pos x="11" y="35"/>
                </a:cxn>
                <a:cxn ang="0">
                  <a:pos x="12" y="40"/>
                </a:cxn>
                <a:cxn ang="0">
                  <a:pos x="16" y="43"/>
                </a:cxn>
                <a:cxn ang="0">
                  <a:pos x="26" y="44"/>
                </a:cxn>
                <a:cxn ang="0">
                  <a:pos x="34" y="41"/>
                </a:cxn>
                <a:cxn ang="0">
                  <a:pos x="39" y="35"/>
                </a:cxn>
                <a:cxn ang="0">
                  <a:pos x="28" y="0"/>
                </a:cxn>
                <a:cxn ang="0">
                  <a:pos x="40" y="1"/>
                </a:cxn>
                <a:cxn ang="0">
                  <a:pos x="47" y="5"/>
                </a:cxn>
                <a:cxn ang="0">
                  <a:pos x="51" y="11"/>
                </a:cxn>
                <a:cxn ang="0">
                  <a:pos x="52" y="39"/>
                </a:cxn>
                <a:cxn ang="0">
                  <a:pos x="54" y="46"/>
                </a:cxn>
                <a:cxn ang="0">
                  <a:pos x="55" y="51"/>
                </a:cxn>
                <a:cxn ang="0">
                  <a:pos x="41" y="48"/>
                </a:cxn>
                <a:cxn ang="0">
                  <a:pos x="33" y="49"/>
                </a:cxn>
                <a:cxn ang="0">
                  <a:pos x="28" y="51"/>
                </a:cxn>
                <a:cxn ang="0">
                  <a:pos x="16" y="52"/>
                </a:cxn>
                <a:cxn ang="0">
                  <a:pos x="5" y="48"/>
                </a:cxn>
                <a:cxn ang="0">
                  <a:pos x="1" y="42"/>
                </a:cxn>
                <a:cxn ang="0">
                  <a:pos x="1" y="35"/>
                </a:cxn>
                <a:cxn ang="0">
                  <a:pos x="4" y="29"/>
                </a:cxn>
                <a:cxn ang="0">
                  <a:pos x="13" y="23"/>
                </a:cxn>
                <a:cxn ang="0">
                  <a:pos x="19" y="22"/>
                </a:cxn>
                <a:cxn ang="0">
                  <a:pos x="29" y="21"/>
                </a:cxn>
                <a:cxn ang="0">
                  <a:pos x="39" y="19"/>
                </a:cxn>
                <a:cxn ang="0">
                  <a:pos x="38" y="12"/>
                </a:cxn>
                <a:cxn ang="0">
                  <a:pos x="30" y="8"/>
                </a:cxn>
                <a:cxn ang="0">
                  <a:pos x="17" y="10"/>
                </a:cxn>
                <a:cxn ang="0">
                  <a:pos x="12" y="16"/>
                </a:cxn>
                <a:cxn ang="0">
                  <a:pos x="2" y="12"/>
                </a:cxn>
                <a:cxn ang="0">
                  <a:pos x="6" y="7"/>
                </a:cxn>
                <a:cxn ang="0">
                  <a:pos x="15" y="2"/>
                </a:cxn>
                <a:cxn ang="0">
                  <a:pos x="28" y="0"/>
                </a:cxn>
              </a:cxnLst>
              <a:rect l="0" t="0" r="r" b="b"/>
              <a:pathLst>
                <a:path w="55" h="52">
                  <a:moveTo>
                    <a:pt x="39" y="27"/>
                  </a:moveTo>
                  <a:lnTo>
                    <a:pt x="35" y="28"/>
                  </a:lnTo>
                  <a:lnTo>
                    <a:pt x="30" y="29"/>
                  </a:lnTo>
                  <a:lnTo>
                    <a:pt x="24" y="30"/>
                  </a:lnTo>
                  <a:lnTo>
                    <a:pt x="19" y="30"/>
                  </a:lnTo>
                  <a:lnTo>
                    <a:pt x="17" y="31"/>
                  </a:lnTo>
                  <a:lnTo>
                    <a:pt x="16" y="31"/>
                  </a:lnTo>
                  <a:lnTo>
                    <a:pt x="11" y="35"/>
                  </a:lnTo>
                  <a:lnTo>
                    <a:pt x="11" y="37"/>
                  </a:lnTo>
                  <a:lnTo>
                    <a:pt x="12" y="40"/>
                  </a:lnTo>
                  <a:lnTo>
                    <a:pt x="13" y="42"/>
                  </a:lnTo>
                  <a:lnTo>
                    <a:pt x="16" y="43"/>
                  </a:lnTo>
                  <a:lnTo>
                    <a:pt x="19" y="44"/>
                  </a:lnTo>
                  <a:lnTo>
                    <a:pt x="26" y="44"/>
                  </a:lnTo>
                  <a:lnTo>
                    <a:pt x="29" y="43"/>
                  </a:lnTo>
                  <a:lnTo>
                    <a:pt x="34" y="41"/>
                  </a:lnTo>
                  <a:lnTo>
                    <a:pt x="36" y="39"/>
                  </a:lnTo>
                  <a:lnTo>
                    <a:pt x="39" y="35"/>
                  </a:lnTo>
                  <a:lnTo>
                    <a:pt x="39" y="27"/>
                  </a:lnTo>
                  <a:close/>
                  <a:moveTo>
                    <a:pt x="28" y="0"/>
                  </a:moveTo>
                  <a:lnTo>
                    <a:pt x="39" y="0"/>
                  </a:lnTo>
                  <a:lnTo>
                    <a:pt x="40" y="1"/>
                  </a:lnTo>
                  <a:lnTo>
                    <a:pt x="44" y="2"/>
                  </a:lnTo>
                  <a:lnTo>
                    <a:pt x="47" y="5"/>
                  </a:lnTo>
                  <a:lnTo>
                    <a:pt x="50" y="8"/>
                  </a:lnTo>
                  <a:lnTo>
                    <a:pt x="51" y="11"/>
                  </a:lnTo>
                  <a:lnTo>
                    <a:pt x="51" y="34"/>
                  </a:lnTo>
                  <a:lnTo>
                    <a:pt x="52" y="39"/>
                  </a:lnTo>
                  <a:lnTo>
                    <a:pt x="52" y="44"/>
                  </a:lnTo>
                  <a:lnTo>
                    <a:pt x="54" y="46"/>
                  </a:lnTo>
                  <a:lnTo>
                    <a:pt x="54" y="49"/>
                  </a:lnTo>
                  <a:lnTo>
                    <a:pt x="55" y="51"/>
                  </a:lnTo>
                  <a:lnTo>
                    <a:pt x="44" y="51"/>
                  </a:lnTo>
                  <a:lnTo>
                    <a:pt x="41" y="48"/>
                  </a:lnTo>
                  <a:lnTo>
                    <a:pt x="40" y="45"/>
                  </a:lnTo>
                  <a:lnTo>
                    <a:pt x="33" y="49"/>
                  </a:lnTo>
                  <a:lnTo>
                    <a:pt x="29" y="50"/>
                  </a:lnTo>
                  <a:lnTo>
                    <a:pt x="28" y="51"/>
                  </a:lnTo>
                  <a:lnTo>
                    <a:pt x="26" y="52"/>
                  </a:lnTo>
                  <a:lnTo>
                    <a:pt x="16" y="52"/>
                  </a:lnTo>
                  <a:lnTo>
                    <a:pt x="9" y="50"/>
                  </a:lnTo>
                  <a:lnTo>
                    <a:pt x="5" y="48"/>
                  </a:lnTo>
                  <a:lnTo>
                    <a:pt x="2" y="45"/>
                  </a:lnTo>
                  <a:lnTo>
                    <a:pt x="1" y="42"/>
                  </a:lnTo>
                  <a:lnTo>
                    <a:pt x="0" y="38"/>
                  </a:lnTo>
                  <a:lnTo>
                    <a:pt x="1" y="35"/>
                  </a:lnTo>
                  <a:lnTo>
                    <a:pt x="1" y="33"/>
                  </a:lnTo>
                  <a:lnTo>
                    <a:pt x="4" y="29"/>
                  </a:lnTo>
                  <a:lnTo>
                    <a:pt x="10" y="24"/>
                  </a:lnTo>
                  <a:lnTo>
                    <a:pt x="13" y="23"/>
                  </a:lnTo>
                  <a:lnTo>
                    <a:pt x="16" y="23"/>
                  </a:lnTo>
                  <a:lnTo>
                    <a:pt x="19" y="22"/>
                  </a:lnTo>
                  <a:lnTo>
                    <a:pt x="22" y="22"/>
                  </a:lnTo>
                  <a:lnTo>
                    <a:pt x="29" y="21"/>
                  </a:lnTo>
                  <a:lnTo>
                    <a:pt x="35" y="20"/>
                  </a:lnTo>
                  <a:lnTo>
                    <a:pt x="39" y="19"/>
                  </a:lnTo>
                  <a:lnTo>
                    <a:pt x="39" y="14"/>
                  </a:lnTo>
                  <a:lnTo>
                    <a:pt x="38" y="12"/>
                  </a:lnTo>
                  <a:lnTo>
                    <a:pt x="34" y="9"/>
                  </a:lnTo>
                  <a:lnTo>
                    <a:pt x="30" y="8"/>
                  </a:lnTo>
                  <a:lnTo>
                    <a:pt x="22" y="8"/>
                  </a:lnTo>
                  <a:lnTo>
                    <a:pt x="17" y="10"/>
                  </a:lnTo>
                  <a:lnTo>
                    <a:pt x="13" y="13"/>
                  </a:lnTo>
                  <a:lnTo>
                    <a:pt x="12" y="16"/>
                  </a:lnTo>
                  <a:lnTo>
                    <a:pt x="1" y="15"/>
                  </a:lnTo>
                  <a:lnTo>
                    <a:pt x="2" y="12"/>
                  </a:lnTo>
                  <a:lnTo>
                    <a:pt x="5" y="9"/>
                  </a:lnTo>
                  <a:lnTo>
                    <a:pt x="6" y="7"/>
                  </a:lnTo>
                  <a:lnTo>
                    <a:pt x="11" y="3"/>
                  </a:lnTo>
                  <a:lnTo>
                    <a:pt x="15" y="2"/>
                  </a:lnTo>
                  <a:lnTo>
                    <a:pt x="21" y="1"/>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7" name="Freeform 323"/>
            <p:cNvSpPr>
              <a:spLocks/>
            </p:cNvSpPr>
            <p:nvPr/>
          </p:nvSpPr>
          <p:spPr bwMode="auto">
            <a:xfrm>
              <a:off x="1679" y="1266"/>
              <a:ext cx="51" cy="52"/>
            </a:xfrm>
            <a:custGeom>
              <a:avLst/>
              <a:gdLst/>
              <a:ahLst/>
              <a:cxnLst>
                <a:cxn ang="0">
                  <a:pos x="28" y="0"/>
                </a:cxn>
                <a:cxn ang="0">
                  <a:pos x="37" y="2"/>
                </a:cxn>
                <a:cxn ang="0">
                  <a:pos x="44" y="6"/>
                </a:cxn>
                <a:cxn ang="0">
                  <a:pos x="48" y="14"/>
                </a:cxn>
                <a:cxn ang="0">
                  <a:pos x="34" y="11"/>
                </a:cxn>
                <a:cxn ang="0">
                  <a:pos x="31" y="9"/>
                </a:cxn>
                <a:cxn ang="0">
                  <a:pos x="21" y="8"/>
                </a:cxn>
                <a:cxn ang="0">
                  <a:pos x="14" y="12"/>
                </a:cxn>
                <a:cxn ang="0">
                  <a:pos x="15" y="16"/>
                </a:cxn>
                <a:cxn ang="0">
                  <a:pos x="16" y="17"/>
                </a:cxn>
                <a:cxn ang="0">
                  <a:pos x="20" y="18"/>
                </a:cxn>
                <a:cxn ang="0">
                  <a:pos x="29" y="21"/>
                </a:cxn>
                <a:cxn ang="0">
                  <a:pos x="38" y="23"/>
                </a:cxn>
                <a:cxn ang="0">
                  <a:pos x="46" y="27"/>
                </a:cxn>
                <a:cxn ang="0">
                  <a:pos x="50" y="31"/>
                </a:cxn>
                <a:cxn ang="0">
                  <a:pos x="51" y="36"/>
                </a:cxn>
                <a:cxn ang="0">
                  <a:pos x="46" y="47"/>
                </a:cxn>
                <a:cxn ang="0">
                  <a:pos x="40" y="50"/>
                </a:cxn>
                <a:cxn ang="0">
                  <a:pos x="32" y="52"/>
                </a:cxn>
                <a:cxn ang="0">
                  <a:pos x="16" y="51"/>
                </a:cxn>
                <a:cxn ang="0">
                  <a:pos x="9" y="48"/>
                </a:cxn>
                <a:cxn ang="0">
                  <a:pos x="3" y="41"/>
                </a:cxn>
                <a:cxn ang="0">
                  <a:pos x="12" y="35"/>
                </a:cxn>
                <a:cxn ang="0">
                  <a:pos x="14" y="39"/>
                </a:cxn>
                <a:cxn ang="0">
                  <a:pos x="20" y="43"/>
                </a:cxn>
                <a:cxn ang="0">
                  <a:pos x="31" y="44"/>
                </a:cxn>
                <a:cxn ang="0">
                  <a:pos x="37" y="42"/>
                </a:cxn>
                <a:cxn ang="0">
                  <a:pos x="40" y="37"/>
                </a:cxn>
                <a:cxn ang="0">
                  <a:pos x="37" y="33"/>
                </a:cxn>
                <a:cxn ang="0">
                  <a:pos x="27" y="30"/>
                </a:cxn>
                <a:cxn ang="0">
                  <a:pos x="14" y="27"/>
                </a:cxn>
                <a:cxn ang="0">
                  <a:pos x="9" y="25"/>
                </a:cxn>
                <a:cxn ang="0">
                  <a:pos x="1" y="15"/>
                </a:cxn>
                <a:cxn ang="0">
                  <a:pos x="3" y="10"/>
                </a:cxn>
                <a:cxn ang="0">
                  <a:pos x="5" y="6"/>
                </a:cxn>
                <a:cxn ang="0">
                  <a:pos x="11" y="3"/>
                </a:cxn>
              </a:cxnLst>
              <a:rect l="0" t="0" r="r" b="b"/>
              <a:pathLst>
                <a:path w="51" h="52">
                  <a:moveTo>
                    <a:pt x="19" y="0"/>
                  </a:moveTo>
                  <a:lnTo>
                    <a:pt x="28" y="0"/>
                  </a:lnTo>
                  <a:lnTo>
                    <a:pt x="33" y="1"/>
                  </a:lnTo>
                  <a:lnTo>
                    <a:pt x="37" y="2"/>
                  </a:lnTo>
                  <a:lnTo>
                    <a:pt x="42" y="4"/>
                  </a:lnTo>
                  <a:lnTo>
                    <a:pt x="44" y="6"/>
                  </a:lnTo>
                  <a:lnTo>
                    <a:pt x="45" y="8"/>
                  </a:lnTo>
                  <a:lnTo>
                    <a:pt x="48" y="14"/>
                  </a:lnTo>
                  <a:lnTo>
                    <a:pt x="37" y="15"/>
                  </a:lnTo>
                  <a:lnTo>
                    <a:pt x="34" y="11"/>
                  </a:lnTo>
                  <a:lnTo>
                    <a:pt x="33" y="10"/>
                  </a:lnTo>
                  <a:lnTo>
                    <a:pt x="31" y="9"/>
                  </a:lnTo>
                  <a:lnTo>
                    <a:pt x="27" y="8"/>
                  </a:lnTo>
                  <a:lnTo>
                    <a:pt x="21" y="8"/>
                  </a:lnTo>
                  <a:lnTo>
                    <a:pt x="16" y="10"/>
                  </a:lnTo>
                  <a:lnTo>
                    <a:pt x="14" y="12"/>
                  </a:lnTo>
                  <a:lnTo>
                    <a:pt x="14" y="16"/>
                  </a:lnTo>
                  <a:lnTo>
                    <a:pt x="15" y="16"/>
                  </a:lnTo>
                  <a:lnTo>
                    <a:pt x="15" y="17"/>
                  </a:lnTo>
                  <a:lnTo>
                    <a:pt x="16" y="17"/>
                  </a:lnTo>
                  <a:lnTo>
                    <a:pt x="16" y="18"/>
                  </a:lnTo>
                  <a:lnTo>
                    <a:pt x="20" y="18"/>
                  </a:lnTo>
                  <a:lnTo>
                    <a:pt x="22" y="19"/>
                  </a:lnTo>
                  <a:lnTo>
                    <a:pt x="29" y="21"/>
                  </a:lnTo>
                  <a:lnTo>
                    <a:pt x="34" y="22"/>
                  </a:lnTo>
                  <a:lnTo>
                    <a:pt x="38" y="23"/>
                  </a:lnTo>
                  <a:lnTo>
                    <a:pt x="43" y="25"/>
                  </a:lnTo>
                  <a:lnTo>
                    <a:pt x="46" y="27"/>
                  </a:lnTo>
                  <a:lnTo>
                    <a:pt x="49" y="29"/>
                  </a:lnTo>
                  <a:lnTo>
                    <a:pt x="50" y="31"/>
                  </a:lnTo>
                  <a:lnTo>
                    <a:pt x="50" y="33"/>
                  </a:lnTo>
                  <a:lnTo>
                    <a:pt x="51" y="36"/>
                  </a:lnTo>
                  <a:lnTo>
                    <a:pt x="49" y="44"/>
                  </a:lnTo>
                  <a:lnTo>
                    <a:pt x="46" y="47"/>
                  </a:lnTo>
                  <a:lnTo>
                    <a:pt x="43" y="49"/>
                  </a:lnTo>
                  <a:lnTo>
                    <a:pt x="40" y="50"/>
                  </a:lnTo>
                  <a:lnTo>
                    <a:pt x="36" y="51"/>
                  </a:lnTo>
                  <a:lnTo>
                    <a:pt x="32" y="52"/>
                  </a:lnTo>
                  <a:lnTo>
                    <a:pt x="21" y="52"/>
                  </a:lnTo>
                  <a:lnTo>
                    <a:pt x="16" y="51"/>
                  </a:lnTo>
                  <a:lnTo>
                    <a:pt x="12" y="50"/>
                  </a:lnTo>
                  <a:lnTo>
                    <a:pt x="9" y="48"/>
                  </a:lnTo>
                  <a:lnTo>
                    <a:pt x="5" y="45"/>
                  </a:lnTo>
                  <a:lnTo>
                    <a:pt x="3" y="41"/>
                  </a:lnTo>
                  <a:lnTo>
                    <a:pt x="0" y="36"/>
                  </a:lnTo>
                  <a:lnTo>
                    <a:pt x="12" y="35"/>
                  </a:lnTo>
                  <a:lnTo>
                    <a:pt x="12" y="37"/>
                  </a:lnTo>
                  <a:lnTo>
                    <a:pt x="14" y="39"/>
                  </a:lnTo>
                  <a:lnTo>
                    <a:pt x="17" y="42"/>
                  </a:lnTo>
                  <a:lnTo>
                    <a:pt x="20" y="43"/>
                  </a:lnTo>
                  <a:lnTo>
                    <a:pt x="23" y="44"/>
                  </a:lnTo>
                  <a:lnTo>
                    <a:pt x="31" y="44"/>
                  </a:lnTo>
                  <a:lnTo>
                    <a:pt x="34" y="43"/>
                  </a:lnTo>
                  <a:lnTo>
                    <a:pt x="37" y="42"/>
                  </a:lnTo>
                  <a:lnTo>
                    <a:pt x="38" y="41"/>
                  </a:lnTo>
                  <a:lnTo>
                    <a:pt x="40" y="37"/>
                  </a:lnTo>
                  <a:lnTo>
                    <a:pt x="39" y="35"/>
                  </a:lnTo>
                  <a:lnTo>
                    <a:pt x="37" y="33"/>
                  </a:lnTo>
                  <a:lnTo>
                    <a:pt x="34" y="32"/>
                  </a:lnTo>
                  <a:lnTo>
                    <a:pt x="27" y="30"/>
                  </a:lnTo>
                  <a:lnTo>
                    <a:pt x="17" y="28"/>
                  </a:lnTo>
                  <a:lnTo>
                    <a:pt x="14" y="27"/>
                  </a:lnTo>
                  <a:lnTo>
                    <a:pt x="12" y="26"/>
                  </a:lnTo>
                  <a:lnTo>
                    <a:pt x="9" y="25"/>
                  </a:lnTo>
                  <a:lnTo>
                    <a:pt x="4" y="21"/>
                  </a:lnTo>
                  <a:lnTo>
                    <a:pt x="1" y="15"/>
                  </a:lnTo>
                  <a:lnTo>
                    <a:pt x="1" y="12"/>
                  </a:lnTo>
                  <a:lnTo>
                    <a:pt x="3" y="10"/>
                  </a:lnTo>
                  <a:lnTo>
                    <a:pt x="3" y="8"/>
                  </a:lnTo>
                  <a:lnTo>
                    <a:pt x="5" y="6"/>
                  </a:lnTo>
                  <a:lnTo>
                    <a:pt x="10" y="4"/>
                  </a:lnTo>
                  <a:lnTo>
                    <a:pt x="11" y="3"/>
                  </a:lnTo>
                  <a:lnTo>
                    <a:pt x="1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8" name="Freeform 324"/>
            <p:cNvSpPr>
              <a:spLocks/>
            </p:cNvSpPr>
            <p:nvPr/>
          </p:nvSpPr>
          <p:spPr bwMode="auto">
            <a:xfrm>
              <a:off x="1744" y="1267"/>
              <a:ext cx="47" cy="51"/>
            </a:xfrm>
            <a:custGeom>
              <a:avLst/>
              <a:gdLst/>
              <a:ahLst/>
              <a:cxnLst>
                <a:cxn ang="0">
                  <a:pos x="0" y="0"/>
                </a:cxn>
                <a:cxn ang="0">
                  <a:pos x="11" y="0"/>
                </a:cxn>
                <a:cxn ang="0">
                  <a:pos x="11" y="36"/>
                </a:cxn>
                <a:cxn ang="0">
                  <a:pos x="12" y="39"/>
                </a:cxn>
                <a:cxn ang="0">
                  <a:pos x="14" y="41"/>
                </a:cxn>
                <a:cxn ang="0">
                  <a:pos x="22" y="43"/>
                </a:cxn>
                <a:cxn ang="0">
                  <a:pos x="24" y="43"/>
                </a:cxn>
                <a:cxn ang="0">
                  <a:pos x="26" y="42"/>
                </a:cxn>
                <a:cxn ang="0">
                  <a:pos x="30" y="41"/>
                </a:cxn>
                <a:cxn ang="0">
                  <a:pos x="34" y="38"/>
                </a:cxn>
                <a:cxn ang="0">
                  <a:pos x="35" y="36"/>
                </a:cxn>
                <a:cxn ang="0">
                  <a:pos x="35" y="33"/>
                </a:cxn>
                <a:cxn ang="0">
                  <a:pos x="36" y="30"/>
                </a:cxn>
                <a:cxn ang="0">
                  <a:pos x="36" y="0"/>
                </a:cxn>
                <a:cxn ang="0">
                  <a:pos x="47" y="0"/>
                </a:cxn>
                <a:cxn ang="0">
                  <a:pos x="47" y="50"/>
                </a:cxn>
                <a:cxn ang="0">
                  <a:pos x="36" y="50"/>
                </a:cxn>
                <a:cxn ang="0">
                  <a:pos x="36" y="42"/>
                </a:cxn>
                <a:cxn ang="0">
                  <a:pos x="33" y="46"/>
                </a:cxn>
                <a:cxn ang="0">
                  <a:pos x="28" y="49"/>
                </a:cxn>
                <a:cxn ang="0">
                  <a:pos x="24" y="50"/>
                </a:cxn>
                <a:cxn ang="0">
                  <a:pos x="19" y="51"/>
                </a:cxn>
                <a:cxn ang="0">
                  <a:pos x="13" y="51"/>
                </a:cxn>
                <a:cxn ang="0">
                  <a:pos x="11" y="50"/>
                </a:cxn>
                <a:cxn ang="0">
                  <a:pos x="9" y="49"/>
                </a:cxn>
                <a:cxn ang="0">
                  <a:pos x="5" y="47"/>
                </a:cxn>
                <a:cxn ang="0">
                  <a:pos x="3" y="45"/>
                </a:cxn>
                <a:cxn ang="0">
                  <a:pos x="1" y="42"/>
                </a:cxn>
                <a:cxn ang="0">
                  <a:pos x="0" y="39"/>
                </a:cxn>
                <a:cxn ang="0">
                  <a:pos x="0" y="0"/>
                </a:cxn>
              </a:cxnLst>
              <a:rect l="0" t="0" r="r" b="b"/>
              <a:pathLst>
                <a:path w="47" h="51">
                  <a:moveTo>
                    <a:pt x="0" y="0"/>
                  </a:moveTo>
                  <a:lnTo>
                    <a:pt x="11" y="0"/>
                  </a:lnTo>
                  <a:lnTo>
                    <a:pt x="11" y="36"/>
                  </a:lnTo>
                  <a:lnTo>
                    <a:pt x="12" y="39"/>
                  </a:lnTo>
                  <a:lnTo>
                    <a:pt x="14" y="41"/>
                  </a:lnTo>
                  <a:lnTo>
                    <a:pt x="22" y="43"/>
                  </a:lnTo>
                  <a:lnTo>
                    <a:pt x="24" y="43"/>
                  </a:lnTo>
                  <a:lnTo>
                    <a:pt x="26" y="42"/>
                  </a:lnTo>
                  <a:lnTo>
                    <a:pt x="30" y="41"/>
                  </a:lnTo>
                  <a:lnTo>
                    <a:pt x="34" y="38"/>
                  </a:lnTo>
                  <a:lnTo>
                    <a:pt x="35" y="36"/>
                  </a:lnTo>
                  <a:lnTo>
                    <a:pt x="35" y="33"/>
                  </a:lnTo>
                  <a:lnTo>
                    <a:pt x="36" y="30"/>
                  </a:lnTo>
                  <a:lnTo>
                    <a:pt x="36" y="0"/>
                  </a:lnTo>
                  <a:lnTo>
                    <a:pt x="47" y="0"/>
                  </a:lnTo>
                  <a:lnTo>
                    <a:pt x="47" y="50"/>
                  </a:lnTo>
                  <a:lnTo>
                    <a:pt x="36" y="50"/>
                  </a:lnTo>
                  <a:lnTo>
                    <a:pt x="36" y="42"/>
                  </a:lnTo>
                  <a:lnTo>
                    <a:pt x="33" y="46"/>
                  </a:lnTo>
                  <a:lnTo>
                    <a:pt x="28" y="49"/>
                  </a:lnTo>
                  <a:lnTo>
                    <a:pt x="24" y="50"/>
                  </a:lnTo>
                  <a:lnTo>
                    <a:pt x="19" y="51"/>
                  </a:lnTo>
                  <a:lnTo>
                    <a:pt x="13" y="51"/>
                  </a:lnTo>
                  <a:lnTo>
                    <a:pt x="11" y="50"/>
                  </a:lnTo>
                  <a:lnTo>
                    <a:pt x="9" y="49"/>
                  </a:lnTo>
                  <a:lnTo>
                    <a:pt x="5" y="47"/>
                  </a:lnTo>
                  <a:lnTo>
                    <a:pt x="3" y="45"/>
                  </a:lnTo>
                  <a:lnTo>
                    <a:pt x="1" y="42"/>
                  </a:lnTo>
                  <a:lnTo>
                    <a:pt x="0" y="3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9" name="Freeform 325"/>
            <p:cNvSpPr>
              <a:spLocks/>
            </p:cNvSpPr>
            <p:nvPr/>
          </p:nvSpPr>
          <p:spPr bwMode="auto">
            <a:xfrm>
              <a:off x="1808" y="1266"/>
              <a:ext cx="32" cy="51"/>
            </a:xfrm>
            <a:custGeom>
              <a:avLst/>
              <a:gdLst/>
              <a:ahLst/>
              <a:cxnLst>
                <a:cxn ang="0">
                  <a:pos x="20" y="0"/>
                </a:cxn>
                <a:cxn ang="0">
                  <a:pos x="26" y="0"/>
                </a:cxn>
                <a:cxn ang="0">
                  <a:pos x="28" y="1"/>
                </a:cxn>
                <a:cxn ang="0">
                  <a:pos x="32" y="2"/>
                </a:cxn>
                <a:cxn ang="0">
                  <a:pos x="28" y="10"/>
                </a:cxn>
                <a:cxn ang="0">
                  <a:pos x="26" y="9"/>
                </a:cxn>
                <a:cxn ang="0">
                  <a:pos x="25" y="8"/>
                </a:cxn>
                <a:cxn ang="0">
                  <a:pos x="20" y="8"/>
                </a:cxn>
                <a:cxn ang="0">
                  <a:pos x="18" y="9"/>
                </a:cxn>
                <a:cxn ang="0">
                  <a:pos x="16" y="10"/>
                </a:cxn>
                <a:cxn ang="0">
                  <a:pos x="14" y="12"/>
                </a:cxn>
                <a:cxn ang="0">
                  <a:pos x="12" y="14"/>
                </a:cxn>
                <a:cxn ang="0">
                  <a:pos x="11" y="17"/>
                </a:cxn>
                <a:cxn ang="0">
                  <a:pos x="11" y="51"/>
                </a:cxn>
                <a:cxn ang="0">
                  <a:pos x="0" y="51"/>
                </a:cxn>
                <a:cxn ang="0">
                  <a:pos x="0" y="1"/>
                </a:cxn>
                <a:cxn ang="0">
                  <a:pos x="10" y="1"/>
                </a:cxn>
                <a:cxn ang="0">
                  <a:pos x="10" y="8"/>
                </a:cxn>
                <a:cxn ang="0">
                  <a:pos x="12" y="5"/>
                </a:cxn>
                <a:cxn ang="0">
                  <a:pos x="14" y="3"/>
                </a:cxn>
                <a:cxn ang="0">
                  <a:pos x="18" y="1"/>
                </a:cxn>
                <a:cxn ang="0">
                  <a:pos x="20" y="0"/>
                </a:cxn>
              </a:cxnLst>
              <a:rect l="0" t="0" r="r" b="b"/>
              <a:pathLst>
                <a:path w="32" h="51">
                  <a:moveTo>
                    <a:pt x="20" y="0"/>
                  </a:moveTo>
                  <a:lnTo>
                    <a:pt x="26" y="0"/>
                  </a:lnTo>
                  <a:lnTo>
                    <a:pt x="28" y="1"/>
                  </a:lnTo>
                  <a:lnTo>
                    <a:pt x="32" y="2"/>
                  </a:lnTo>
                  <a:lnTo>
                    <a:pt x="28" y="10"/>
                  </a:lnTo>
                  <a:lnTo>
                    <a:pt x="26" y="9"/>
                  </a:lnTo>
                  <a:lnTo>
                    <a:pt x="25" y="8"/>
                  </a:lnTo>
                  <a:lnTo>
                    <a:pt x="20" y="8"/>
                  </a:lnTo>
                  <a:lnTo>
                    <a:pt x="18" y="9"/>
                  </a:lnTo>
                  <a:lnTo>
                    <a:pt x="16" y="10"/>
                  </a:lnTo>
                  <a:lnTo>
                    <a:pt x="14" y="12"/>
                  </a:lnTo>
                  <a:lnTo>
                    <a:pt x="12" y="14"/>
                  </a:lnTo>
                  <a:lnTo>
                    <a:pt x="11" y="17"/>
                  </a:lnTo>
                  <a:lnTo>
                    <a:pt x="11" y="51"/>
                  </a:lnTo>
                  <a:lnTo>
                    <a:pt x="0" y="51"/>
                  </a:lnTo>
                  <a:lnTo>
                    <a:pt x="0" y="1"/>
                  </a:lnTo>
                  <a:lnTo>
                    <a:pt x="10" y="1"/>
                  </a:lnTo>
                  <a:lnTo>
                    <a:pt x="10" y="8"/>
                  </a:lnTo>
                  <a:lnTo>
                    <a:pt x="12" y="5"/>
                  </a:lnTo>
                  <a:lnTo>
                    <a:pt x="14" y="3"/>
                  </a:lnTo>
                  <a:lnTo>
                    <a:pt x="18" y="1"/>
                  </a:lnTo>
                  <a:lnTo>
                    <a:pt x="2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0" name="Freeform 326"/>
            <p:cNvSpPr>
              <a:spLocks noEditPoints="1"/>
            </p:cNvSpPr>
            <p:nvPr/>
          </p:nvSpPr>
          <p:spPr bwMode="auto">
            <a:xfrm>
              <a:off x="1842" y="1266"/>
              <a:ext cx="56" cy="52"/>
            </a:xfrm>
            <a:custGeom>
              <a:avLst/>
              <a:gdLst/>
              <a:ahLst/>
              <a:cxnLst>
                <a:cxn ang="0">
                  <a:pos x="23" y="8"/>
                </a:cxn>
                <a:cxn ang="0">
                  <a:pos x="20" y="9"/>
                </a:cxn>
                <a:cxn ang="0">
                  <a:pos x="16" y="11"/>
                </a:cxn>
                <a:cxn ang="0">
                  <a:pos x="14" y="13"/>
                </a:cxn>
                <a:cxn ang="0">
                  <a:pos x="11" y="17"/>
                </a:cxn>
                <a:cxn ang="0">
                  <a:pos x="11" y="20"/>
                </a:cxn>
                <a:cxn ang="0">
                  <a:pos x="45" y="20"/>
                </a:cxn>
                <a:cxn ang="0">
                  <a:pos x="45" y="17"/>
                </a:cxn>
                <a:cxn ang="0">
                  <a:pos x="43" y="13"/>
                </a:cxn>
                <a:cxn ang="0">
                  <a:pos x="39" y="10"/>
                </a:cxn>
                <a:cxn ang="0">
                  <a:pos x="32" y="8"/>
                </a:cxn>
                <a:cxn ang="0">
                  <a:pos x="23" y="8"/>
                </a:cxn>
                <a:cxn ang="0">
                  <a:pos x="28" y="0"/>
                </a:cxn>
                <a:cxn ang="0">
                  <a:pos x="39" y="2"/>
                </a:cxn>
                <a:cxn ang="0">
                  <a:pos x="49" y="7"/>
                </a:cxn>
                <a:cxn ang="0">
                  <a:pos x="54" y="15"/>
                </a:cxn>
                <a:cxn ang="0">
                  <a:pos x="56" y="26"/>
                </a:cxn>
                <a:cxn ang="0">
                  <a:pos x="56" y="28"/>
                </a:cxn>
                <a:cxn ang="0">
                  <a:pos x="11" y="28"/>
                </a:cxn>
                <a:cxn ang="0">
                  <a:pos x="11" y="32"/>
                </a:cxn>
                <a:cxn ang="0">
                  <a:pos x="12" y="35"/>
                </a:cxn>
                <a:cxn ang="0">
                  <a:pos x="15" y="38"/>
                </a:cxn>
                <a:cxn ang="0">
                  <a:pos x="20" y="42"/>
                </a:cxn>
                <a:cxn ang="0">
                  <a:pos x="22" y="43"/>
                </a:cxn>
                <a:cxn ang="0">
                  <a:pos x="26" y="44"/>
                </a:cxn>
                <a:cxn ang="0">
                  <a:pos x="29" y="44"/>
                </a:cxn>
                <a:cxn ang="0">
                  <a:pos x="39" y="42"/>
                </a:cxn>
                <a:cxn ang="0">
                  <a:pos x="42" y="41"/>
                </a:cxn>
                <a:cxn ang="0">
                  <a:pos x="44" y="39"/>
                </a:cxn>
                <a:cxn ang="0">
                  <a:pos x="45" y="36"/>
                </a:cxn>
                <a:cxn ang="0">
                  <a:pos x="56" y="37"/>
                </a:cxn>
                <a:cxn ang="0">
                  <a:pos x="54" y="41"/>
                </a:cxn>
                <a:cxn ang="0">
                  <a:pos x="50" y="45"/>
                </a:cxn>
                <a:cxn ang="0">
                  <a:pos x="46" y="48"/>
                </a:cxn>
                <a:cxn ang="0">
                  <a:pos x="43" y="50"/>
                </a:cxn>
                <a:cxn ang="0">
                  <a:pos x="39" y="51"/>
                </a:cxn>
                <a:cxn ang="0">
                  <a:pos x="34" y="52"/>
                </a:cxn>
                <a:cxn ang="0">
                  <a:pos x="29" y="52"/>
                </a:cxn>
                <a:cxn ang="0">
                  <a:pos x="17" y="50"/>
                </a:cxn>
                <a:cxn ang="0">
                  <a:pos x="8" y="45"/>
                </a:cxn>
                <a:cxn ang="0">
                  <a:pos x="1" y="37"/>
                </a:cxn>
                <a:cxn ang="0">
                  <a:pos x="0" y="26"/>
                </a:cxn>
                <a:cxn ang="0">
                  <a:pos x="1" y="15"/>
                </a:cxn>
                <a:cxn ang="0">
                  <a:pos x="8" y="7"/>
                </a:cxn>
                <a:cxn ang="0">
                  <a:pos x="17" y="2"/>
                </a:cxn>
                <a:cxn ang="0">
                  <a:pos x="28" y="0"/>
                </a:cxn>
              </a:cxnLst>
              <a:rect l="0" t="0" r="r" b="b"/>
              <a:pathLst>
                <a:path w="56" h="52">
                  <a:moveTo>
                    <a:pt x="23" y="8"/>
                  </a:moveTo>
                  <a:lnTo>
                    <a:pt x="20" y="9"/>
                  </a:lnTo>
                  <a:lnTo>
                    <a:pt x="16" y="11"/>
                  </a:lnTo>
                  <a:lnTo>
                    <a:pt x="14" y="13"/>
                  </a:lnTo>
                  <a:lnTo>
                    <a:pt x="11" y="17"/>
                  </a:lnTo>
                  <a:lnTo>
                    <a:pt x="11" y="20"/>
                  </a:lnTo>
                  <a:lnTo>
                    <a:pt x="45" y="20"/>
                  </a:lnTo>
                  <a:lnTo>
                    <a:pt x="45" y="17"/>
                  </a:lnTo>
                  <a:lnTo>
                    <a:pt x="43" y="13"/>
                  </a:lnTo>
                  <a:lnTo>
                    <a:pt x="39" y="10"/>
                  </a:lnTo>
                  <a:lnTo>
                    <a:pt x="32" y="8"/>
                  </a:lnTo>
                  <a:lnTo>
                    <a:pt x="23" y="8"/>
                  </a:lnTo>
                  <a:close/>
                  <a:moveTo>
                    <a:pt x="28" y="0"/>
                  </a:moveTo>
                  <a:lnTo>
                    <a:pt x="39" y="2"/>
                  </a:lnTo>
                  <a:lnTo>
                    <a:pt x="49" y="7"/>
                  </a:lnTo>
                  <a:lnTo>
                    <a:pt x="54" y="15"/>
                  </a:lnTo>
                  <a:lnTo>
                    <a:pt x="56" y="26"/>
                  </a:lnTo>
                  <a:lnTo>
                    <a:pt x="56" y="28"/>
                  </a:lnTo>
                  <a:lnTo>
                    <a:pt x="11" y="28"/>
                  </a:lnTo>
                  <a:lnTo>
                    <a:pt x="11" y="32"/>
                  </a:lnTo>
                  <a:lnTo>
                    <a:pt x="12" y="35"/>
                  </a:lnTo>
                  <a:lnTo>
                    <a:pt x="15" y="38"/>
                  </a:lnTo>
                  <a:lnTo>
                    <a:pt x="20" y="42"/>
                  </a:lnTo>
                  <a:lnTo>
                    <a:pt x="22" y="43"/>
                  </a:lnTo>
                  <a:lnTo>
                    <a:pt x="26" y="44"/>
                  </a:lnTo>
                  <a:lnTo>
                    <a:pt x="29" y="44"/>
                  </a:lnTo>
                  <a:lnTo>
                    <a:pt x="39" y="42"/>
                  </a:lnTo>
                  <a:lnTo>
                    <a:pt x="42" y="41"/>
                  </a:lnTo>
                  <a:lnTo>
                    <a:pt x="44" y="39"/>
                  </a:lnTo>
                  <a:lnTo>
                    <a:pt x="45" y="36"/>
                  </a:lnTo>
                  <a:lnTo>
                    <a:pt x="56" y="37"/>
                  </a:lnTo>
                  <a:lnTo>
                    <a:pt x="54" y="41"/>
                  </a:lnTo>
                  <a:lnTo>
                    <a:pt x="50" y="45"/>
                  </a:lnTo>
                  <a:lnTo>
                    <a:pt x="46" y="48"/>
                  </a:lnTo>
                  <a:lnTo>
                    <a:pt x="43" y="50"/>
                  </a:lnTo>
                  <a:lnTo>
                    <a:pt x="39" y="51"/>
                  </a:lnTo>
                  <a:lnTo>
                    <a:pt x="34" y="52"/>
                  </a:lnTo>
                  <a:lnTo>
                    <a:pt x="29" y="52"/>
                  </a:lnTo>
                  <a:lnTo>
                    <a:pt x="17" y="50"/>
                  </a:lnTo>
                  <a:lnTo>
                    <a:pt x="8" y="45"/>
                  </a:lnTo>
                  <a:lnTo>
                    <a:pt x="1" y="37"/>
                  </a:lnTo>
                  <a:lnTo>
                    <a:pt x="0" y="26"/>
                  </a:lnTo>
                  <a:lnTo>
                    <a:pt x="1" y="15"/>
                  </a:lnTo>
                  <a:lnTo>
                    <a:pt x="8" y="7"/>
                  </a:lnTo>
                  <a:lnTo>
                    <a:pt x="17"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1" name="Freeform 327"/>
            <p:cNvSpPr>
              <a:spLocks/>
            </p:cNvSpPr>
            <p:nvPr/>
          </p:nvSpPr>
          <p:spPr bwMode="auto">
            <a:xfrm>
              <a:off x="1910" y="1266"/>
              <a:ext cx="84" cy="51"/>
            </a:xfrm>
            <a:custGeom>
              <a:avLst/>
              <a:gdLst/>
              <a:ahLst/>
              <a:cxnLst>
                <a:cxn ang="0">
                  <a:pos x="30" y="0"/>
                </a:cxn>
                <a:cxn ang="0">
                  <a:pos x="36" y="1"/>
                </a:cxn>
                <a:cxn ang="0">
                  <a:pos x="41" y="2"/>
                </a:cxn>
                <a:cxn ang="0">
                  <a:pos x="45" y="6"/>
                </a:cxn>
                <a:cxn ang="0">
                  <a:pos x="47" y="9"/>
                </a:cxn>
                <a:cxn ang="0">
                  <a:pos x="50" y="5"/>
                </a:cxn>
                <a:cxn ang="0">
                  <a:pos x="55" y="2"/>
                </a:cxn>
                <a:cxn ang="0">
                  <a:pos x="60" y="0"/>
                </a:cxn>
                <a:cxn ang="0">
                  <a:pos x="70" y="0"/>
                </a:cxn>
                <a:cxn ang="0">
                  <a:pos x="77" y="2"/>
                </a:cxn>
                <a:cxn ang="0">
                  <a:pos x="82" y="6"/>
                </a:cxn>
                <a:cxn ang="0">
                  <a:pos x="83" y="9"/>
                </a:cxn>
                <a:cxn ang="0">
                  <a:pos x="84" y="13"/>
                </a:cxn>
                <a:cxn ang="0">
                  <a:pos x="84" y="51"/>
                </a:cxn>
                <a:cxn ang="0">
                  <a:pos x="73" y="51"/>
                </a:cxn>
                <a:cxn ang="0">
                  <a:pos x="73" y="14"/>
                </a:cxn>
                <a:cxn ang="0">
                  <a:pos x="72" y="13"/>
                </a:cxn>
                <a:cxn ang="0">
                  <a:pos x="72" y="11"/>
                </a:cxn>
                <a:cxn ang="0">
                  <a:pos x="71" y="10"/>
                </a:cxn>
                <a:cxn ang="0">
                  <a:pos x="68" y="9"/>
                </a:cxn>
                <a:cxn ang="0">
                  <a:pos x="67" y="8"/>
                </a:cxn>
                <a:cxn ang="0">
                  <a:pos x="62" y="8"/>
                </a:cxn>
                <a:cxn ang="0">
                  <a:pos x="58" y="9"/>
                </a:cxn>
                <a:cxn ang="0">
                  <a:pos x="51" y="11"/>
                </a:cxn>
                <a:cxn ang="0">
                  <a:pos x="50" y="13"/>
                </a:cxn>
                <a:cxn ang="0">
                  <a:pos x="48" y="19"/>
                </a:cxn>
                <a:cxn ang="0">
                  <a:pos x="48" y="51"/>
                </a:cxn>
                <a:cxn ang="0">
                  <a:pos x="37" y="51"/>
                </a:cxn>
                <a:cxn ang="0">
                  <a:pos x="37" y="16"/>
                </a:cxn>
                <a:cxn ang="0">
                  <a:pos x="36" y="14"/>
                </a:cxn>
                <a:cxn ang="0">
                  <a:pos x="36" y="12"/>
                </a:cxn>
                <a:cxn ang="0">
                  <a:pos x="33" y="10"/>
                </a:cxn>
                <a:cxn ang="0">
                  <a:pos x="28" y="8"/>
                </a:cxn>
                <a:cxn ang="0">
                  <a:pos x="26" y="8"/>
                </a:cxn>
                <a:cxn ang="0">
                  <a:pos x="19" y="10"/>
                </a:cxn>
                <a:cxn ang="0">
                  <a:pos x="15" y="12"/>
                </a:cxn>
                <a:cxn ang="0">
                  <a:pos x="13" y="15"/>
                </a:cxn>
                <a:cxn ang="0">
                  <a:pos x="11" y="18"/>
                </a:cxn>
                <a:cxn ang="0">
                  <a:pos x="11" y="51"/>
                </a:cxn>
                <a:cxn ang="0">
                  <a:pos x="0" y="51"/>
                </a:cxn>
                <a:cxn ang="0">
                  <a:pos x="0" y="1"/>
                </a:cxn>
                <a:cxn ang="0">
                  <a:pos x="11" y="1"/>
                </a:cxn>
                <a:cxn ang="0">
                  <a:pos x="11" y="9"/>
                </a:cxn>
                <a:cxn ang="0">
                  <a:pos x="15" y="5"/>
                </a:cxn>
                <a:cxn ang="0">
                  <a:pos x="19" y="2"/>
                </a:cxn>
                <a:cxn ang="0">
                  <a:pos x="25" y="1"/>
                </a:cxn>
                <a:cxn ang="0">
                  <a:pos x="30" y="0"/>
                </a:cxn>
              </a:cxnLst>
              <a:rect l="0" t="0" r="r" b="b"/>
              <a:pathLst>
                <a:path w="84" h="51">
                  <a:moveTo>
                    <a:pt x="30" y="0"/>
                  </a:moveTo>
                  <a:lnTo>
                    <a:pt x="36" y="1"/>
                  </a:lnTo>
                  <a:lnTo>
                    <a:pt x="41" y="2"/>
                  </a:lnTo>
                  <a:lnTo>
                    <a:pt x="45" y="6"/>
                  </a:lnTo>
                  <a:lnTo>
                    <a:pt x="47" y="9"/>
                  </a:lnTo>
                  <a:lnTo>
                    <a:pt x="50" y="5"/>
                  </a:lnTo>
                  <a:lnTo>
                    <a:pt x="55" y="2"/>
                  </a:lnTo>
                  <a:lnTo>
                    <a:pt x="60" y="0"/>
                  </a:lnTo>
                  <a:lnTo>
                    <a:pt x="70" y="0"/>
                  </a:lnTo>
                  <a:lnTo>
                    <a:pt x="77" y="2"/>
                  </a:lnTo>
                  <a:lnTo>
                    <a:pt x="82" y="6"/>
                  </a:lnTo>
                  <a:lnTo>
                    <a:pt x="83" y="9"/>
                  </a:lnTo>
                  <a:lnTo>
                    <a:pt x="84" y="13"/>
                  </a:lnTo>
                  <a:lnTo>
                    <a:pt x="84" y="51"/>
                  </a:lnTo>
                  <a:lnTo>
                    <a:pt x="73" y="51"/>
                  </a:lnTo>
                  <a:lnTo>
                    <a:pt x="73" y="14"/>
                  </a:lnTo>
                  <a:lnTo>
                    <a:pt x="72" y="13"/>
                  </a:lnTo>
                  <a:lnTo>
                    <a:pt x="72" y="11"/>
                  </a:lnTo>
                  <a:lnTo>
                    <a:pt x="71" y="10"/>
                  </a:lnTo>
                  <a:lnTo>
                    <a:pt x="68" y="9"/>
                  </a:lnTo>
                  <a:lnTo>
                    <a:pt x="67" y="8"/>
                  </a:lnTo>
                  <a:lnTo>
                    <a:pt x="62" y="8"/>
                  </a:lnTo>
                  <a:lnTo>
                    <a:pt x="58" y="9"/>
                  </a:lnTo>
                  <a:lnTo>
                    <a:pt x="51" y="11"/>
                  </a:lnTo>
                  <a:lnTo>
                    <a:pt x="50" y="13"/>
                  </a:lnTo>
                  <a:lnTo>
                    <a:pt x="48" y="19"/>
                  </a:lnTo>
                  <a:lnTo>
                    <a:pt x="48" y="51"/>
                  </a:lnTo>
                  <a:lnTo>
                    <a:pt x="37" y="51"/>
                  </a:lnTo>
                  <a:lnTo>
                    <a:pt x="37" y="16"/>
                  </a:lnTo>
                  <a:lnTo>
                    <a:pt x="36" y="14"/>
                  </a:lnTo>
                  <a:lnTo>
                    <a:pt x="36" y="12"/>
                  </a:lnTo>
                  <a:lnTo>
                    <a:pt x="33" y="10"/>
                  </a:lnTo>
                  <a:lnTo>
                    <a:pt x="28" y="8"/>
                  </a:lnTo>
                  <a:lnTo>
                    <a:pt x="26" y="8"/>
                  </a:lnTo>
                  <a:lnTo>
                    <a:pt x="19" y="10"/>
                  </a:lnTo>
                  <a:lnTo>
                    <a:pt x="15" y="12"/>
                  </a:lnTo>
                  <a:lnTo>
                    <a:pt x="13" y="15"/>
                  </a:lnTo>
                  <a:lnTo>
                    <a:pt x="11" y="18"/>
                  </a:lnTo>
                  <a:lnTo>
                    <a:pt x="11" y="51"/>
                  </a:lnTo>
                  <a:lnTo>
                    <a:pt x="0" y="51"/>
                  </a:lnTo>
                  <a:lnTo>
                    <a:pt x="0" y="1"/>
                  </a:lnTo>
                  <a:lnTo>
                    <a:pt x="11" y="1"/>
                  </a:lnTo>
                  <a:lnTo>
                    <a:pt x="11" y="9"/>
                  </a:lnTo>
                  <a:lnTo>
                    <a:pt x="15" y="5"/>
                  </a:lnTo>
                  <a:lnTo>
                    <a:pt x="19" y="2"/>
                  </a:lnTo>
                  <a:lnTo>
                    <a:pt x="25" y="1"/>
                  </a:lnTo>
                  <a:lnTo>
                    <a:pt x="3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2" name="Freeform 328"/>
            <p:cNvSpPr>
              <a:spLocks noEditPoints="1"/>
            </p:cNvSpPr>
            <p:nvPr/>
          </p:nvSpPr>
          <p:spPr bwMode="auto">
            <a:xfrm>
              <a:off x="2006" y="1266"/>
              <a:ext cx="56" cy="52"/>
            </a:xfrm>
            <a:custGeom>
              <a:avLst/>
              <a:gdLst/>
              <a:ahLst/>
              <a:cxnLst>
                <a:cxn ang="0">
                  <a:pos x="24" y="8"/>
                </a:cxn>
                <a:cxn ang="0">
                  <a:pos x="20" y="9"/>
                </a:cxn>
                <a:cxn ang="0">
                  <a:pos x="16" y="11"/>
                </a:cxn>
                <a:cxn ang="0">
                  <a:pos x="15" y="13"/>
                </a:cxn>
                <a:cxn ang="0">
                  <a:pos x="13" y="15"/>
                </a:cxn>
                <a:cxn ang="0">
                  <a:pos x="13" y="17"/>
                </a:cxn>
                <a:cxn ang="0">
                  <a:pos x="11" y="20"/>
                </a:cxn>
                <a:cxn ang="0">
                  <a:pos x="45" y="20"/>
                </a:cxn>
                <a:cxn ang="0">
                  <a:pos x="45" y="17"/>
                </a:cxn>
                <a:cxn ang="0">
                  <a:pos x="44" y="15"/>
                </a:cxn>
                <a:cxn ang="0">
                  <a:pos x="44" y="13"/>
                </a:cxn>
                <a:cxn ang="0">
                  <a:pos x="42" y="12"/>
                </a:cxn>
                <a:cxn ang="0">
                  <a:pos x="39" y="10"/>
                </a:cxn>
                <a:cxn ang="0">
                  <a:pos x="36" y="9"/>
                </a:cxn>
                <a:cxn ang="0">
                  <a:pos x="33" y="8"/>
                </a:cxn>
                <a:cxn ang="0">
                  <a:pos x="24" y="8"/>
                </a:cxn>
                <a:cxn ang="0">
                  <a:pos x="28" y="0"/>
                </a:cxn>
                <a:cxn ang="0">
                  <a:pos x="39" y="2"/>
                </a:cxn>
                <a:cxn ang="0">
                  <a:pos x="49" y="7"/>
                </a:cxn>
                <a:cxn ang="0">
                  <a:pos x="54" y="12"/>
                </a:cxn>
                <a:cxn ang="0">
                  <a:pos x="56" y="18"/>
                </a:cxn>
                <a:cxn ang="0">
                  <a:pos x="56" y="28"/>
                </a:cxn>
                <a:cxn ang="0">
                  <a:pos x="11" y="28"/>
                </a:cxn>
                <a:cxn ang="0">
                  <a:pos x="13" y="33"/>
                </a:cxn>
                <a:cxn ang="0">
                  <a:pos x="15" y="37"/>
                </a:cxn>
                <a:cxn ang="0">
                  <a:pos x="18" y="40"/>
                </a:cxn>
                <a:cxn ang="0">
                  <a:pos x="20" y="42"/>
                </a:cxn>
                <a:cxn ang="0">
                  <a:pos x="22" y="43"/>
                </a:cxn>
                <a:cxn ang="0">
                  <a:pos x="26" y="44"/>
                </a:cxn>
                <a:cxn ang="0">
                  <a:pos x="30" y="44"/>
                </a:cxn>
                <a:cxn ang="0">
                  <a:pos x="36" y="43"/>
                </a:cxn>
                <a:cxn ang="0">
                  <a:pos x="39" y="42"/>
                </a:cxn>
                <a:cxn ang="0">
                  <a:pos x="42" y="41"/>
                </a:cxn>
                <a:cxn ang="0">
                  <a:pos x="44" y="39"/>
                </a:cxn>
                <a:cxn ang="0">
                  <a:pos x="45" y="36"/>
                </a:cxn>
                <a:cxn ang="0">
                  <a:pos x="56" y="37"/>
                </a:cxn>
                <a:cxn ang="0">
                  <a:pos x="52" y="45"/>
                </a:cxn>
                <a:cxn ang="0">
                  <a:pos x="47" y="48"/>
                </a:cxn>
                <a:cxn ang="0">
                  <a:pos x="43" y="50"/>
                </a:cxn>
                <a:cxn ang="0">
                  <a:pos x="39" y="51"/>
                </a:cxn>
                <a:cxn ang="0">
                  <a:pos x="35" y="52"/>
                </a:cxn>
                <a:cxn ang="0">
                  <a:pos x="30" y="52"/>
                </a:cxn>
                <a:cxn ang="0">
                  <a:pos x="18" y="50"/>
                </a:cxn>
                <a:cxn ang="0">
                  <a:pos x="8" y="45"/>
                </a:cxn>
                <a:cxn ang="0">
                  <a:pos x="3" y="37"/>
                </a:cxn>
                <a:cxn ang="0">
                  <a:pos x="0" y="26"/>
                </a:cxn>
                <a:cxn ang="0">
                  <a:pos x="3" y="15"/>
                </a:cxn>
                <a:cxn ang="0">
                  <a:pos x="8" y="7"/>
                </a:cxn>
                <a:cxn ang="0">
                  <a:pos x="18" y="2"/>
                </a:cxn>
                <a:cxn ang="0">
                  <a:pos x="28" y="0"/>
                </a:cxn>
              </a:cxnLst>
              <a:rect l="0" t="0" r="r" b="b"/>
              <a:pathLst>
                <a:path w="56" h="52">
                  <a:moveTo>
                    <a:pt x="24" y="8"/>
                  </a:moveTo>
                  <a:lnTo>
                    <a:pt x="20" y="9"/>
                  </a:lnTo>
                  <a:lnTo>
                    <a:pt x="16" y="11"/>
                  </a:lnTo>
                  <a:lnTo>
                    <a:pt x="15" y="13"/>
                  </a:lnTo>
                  <a:lnTo>
                    <a:pt x="13" y="15"/>
                  </a:lnTo>
                  <a:lnTo>
                    <a:pt x="13" y="17"/>
                  </a:lnTo>
                  <a:lnTo>
                    <a:pt x="11" y="20"/>
                  </a:lnTo>
                  <a:lnTo>
                    <a:pt x="45" y="20"/>
                  </a:lnTo>
                  <a:lnTo>
                    <a:pt x="45" y="17"/>
                  </a:lnTo>
                  <a:lnTo>
                    <a:pt x="44" y="15"/>
                  </a:lnTo>
                  <a:lnTo>
                    <a:pt x="44" y="13"/>
                  </a:lnTo>
                  <a:lnTo>
                    <a:pt x="42" y="12"/>
                  </a:lnTo>
                  <a:lnTo>
                    <a:pt x="39" y="10"/>
                  </a:lnTo>
                  <a:lnTo>
                    <a:pt x="36" y="9"/>
                  </a:lnTo>
                  <a:lnTo>
                    <a:pt x="33" y="8"/>
                  </a:lnTo>
                  <a:lnTo>
                    <a:pt x="24" y="8"/>
                  </a:lnTo>
                  <a:close/>
                  <a:moveTo>
                    <a:pt x="28" y="0"/>
                  </a:moveTo>
                  <a:lnTo>
                    <a:pt x="39" y="2"/>
                  </a:lnTo>
                  <a:lnTo>
                    <a:pt x="49" y="7"/>
                  </a:lnTo>
                  <a:lnTo>
                    <a:pt x="54" y="12"/>
                  </a:lnTo>
                  <a:lnTo>
                    <a:pt x="56" y="18"/>
                  </a:lnTo>
                  <a:lnTo>
                    <a:pt x="56" y="28"/>
                  </a:lnTo>
                  <a:lnTo>
                    <a:pt x="11" y="28"/>
                  </a:lnTo>
                  <a:lnTo>
                    <a:pt x="13" y="33"/>
                  </a:lnTo>
                  <a:lnTo>
                    <a:pt x="15" y="37"/>
                  </a:lnTo>
                  <a:lnTo>
                    <a:pt x="18" y="40"/>
                  </a:lnTo>
                  <a:lnTo>
                    <a:pt x="20" y="42"/>
                  </a:lnTo>
                  <a:lnTo>
                    <a:pt x="22" y="43"/>
                  </a:lnTo>
                  <a:lnTo>
                    <a:pt x="26" y="44"/>
                  </a:lnTo>
                  <a:lnTo>
                    <a:pt x="30" y="44"/>
                  </a:lnTo>
                  <a:lnTo>
                    <a:pt x="36" y="43"/>
                  </a:lnTo>
                  <a:lnTo>
                    <a:pt x="39" y="42"/>
                  </a:lnTo>
                  <a:lnTo>
                    <a:pt x="42" y="41"/>
                  </a:lnTo>
                  <a:lnTo>
                    <a:pt x="44" y="39"/>
                  </a:lnTo>
                  <a:lnTo>
                    <a:pt x="45" y="36"/>
                  </a:lnTo>
                  <a:lnTo>
                    <a:pt x="56" y="37"/>
                  </a:lnTo>
                  <a:lnTo>
                    <a:pt x="52" y="45"/>
                  </a:lnTo>
                  <a:lnTo>
                    <a:pt x="47" y="48"/>
                  </a:lnTo>
                  <a:lnTo>
                    <a:pt x="43" y="50"/>
                  </a:lnTo>
                  <a:lnTo>
                    <a:pt x="39" y="51"/>
                  </a:lnTo>
                  <a:lnTo>
                    <a:pt x="35" y="52"/>
                  </a:lnTo>
                  <a:lnTo>
                    <a:pt x="30" y="52"/>
                  </a:lnTo>
                  <a:lnTo>
                    <a:pt x="18" y="50"/>
                  </a:lnTo>
                  <a:lnTo>
                    <a:pt x="8" y="45"/>
                  </a:lnTo>
                  <a:lnTo>
                    <a:pt x="3" y="37"/>
                  </a:lnTo>
                  <a:lnTo>
                    <a:pt x="0" y="26"/>
                  </a:lnTo>
                  <a:lnTo>
                    <a:pt x="3" y="15"/>
                  </a:lnTo>
                  <a:lnTo>
                    <a:pt x="8" y="7"/>
                  </a:lnTo>
                  <a:lnTo>
                    <a:pt x="18"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3" name="Freeform 329"/>
            <p:cNvSpPr>
              <a:spLocks/>
            </p:cNvSpPr>
            <p:nvPr/>
          </p:nvSpPr>
          <p:spPr bwMode="auto">
            <a:xfrm>
              <a:off x="2076" y="1266"/>
              <a:ext cx="47" cy="51"/>
            </a:xfrm>
            <a:custGeom>
              <a:avLst/>
              <a:gdLst/>
              <a:ahLst/>
              <a:cxnLst>
                <a:cxn ang="0">
                  <a:pos x="23" y="0"/>
                </a:cxn>
                <a:cxn ang="0">
                  <a:pos x="31" y="0"/>
                </a:cxn>
                <a:cxn ang="0">
                  <a:pos x="35" y="1"/>
                </a:cxn>
                <a:cxn ang="0">
                  <a:pos x="42" y="4"/>
                </a:cxn>
                <a:cxn ang="0">
                  <a:pos x="44" y="6"/>
                </a:cxn>
                <a:cxn ang="0">
                  <a:pos x="46" y="9"/>
                </a:cxn>
                <a:cxn ang="0">
                  <a:pos x="47" y="12"/>
                </a:cxn>
                <a:cxn ang="0">
                  <a:pos x="47" y="51"/>
                </a:cxn>
                <a:cxn ang="0">
                  <a:pos x="36" y="51"/>
                </a:cxn>
                <a:cxn ang="0">
                  <a:pos x="36" y="15"/>
                </a:cxn>
                <a:cxn ang="0">
                  <a:pos x="35" y="14"/>
                </a:cxn>
                <a:cxn ang="0">
                  <a:pos x="35" y="12"/>
                </a:cxn>
                <a:cxn ang="0">
                  <a:pos x="34" y="10"/>
                </a:cxn>
                <a:cxn ang="0">
                  <a:pos x="31" y="9"/>
                </a:cxn>
                <a:cxn ang="0">
                  <a:pos x="30" y="8"/>
                </a:cxn>
                <a:cxn ang="0">
                  <a:pos x="22" y="8"/>
                </a:cxn>
                <a:cxn ang="0">
                  <a:pos x="18" y="9"/>
                </a:cxn>
                <a:cxn ang="0">
                  <a:pos x="14" y="11"/>
                </a:cxn>
                <a:cxn ang="0">
                  <a:pos x="13" y="13"/>
                </a:cxn>
                <a:cxn ang="0">
                  <a:pos x="12" y="16"/>
                </a:cxn>
                <a:cxn ang="0">
                  <a:pos x="12" y="20"/>
                </a:cxn>
                <a:cxn ang="0">
                  <a:pos x="11" y="24"/>
                </a:cxn>
                <a:cxn ang="0">
                  <a:pos x="11" y="51"/>
                </a:cxn>
                <a:cxn ang="0">
                  <a:pos x="0" y="51"/>
                </a:cxn>
                <a:cxn ang="0">
                  <a:pos x="0" y="1"/>
                </a:cxn>
                <a:cxn ang="0">
                  <a:pos x="11" y="1"/>
                </a:cxn>
                <a:cxn ang="0">
                  <a:pos x="11" y="8"/>
                </a:cxn>
                <a:cxn ang="0">
                  <a:pos x="18" y="2"/>
                </a:cxn>
                <a:cxn ang="0">
                  <a:pos x="23" y="0"/>
                </a:cxn>
              </a:cxnLst>
              <a:rect l="0" t="0" r="r" b="b"/>
              <a:pathLst>
                <a:path w="47" h="51">
                  <a:moveTo>
                    <a:pt x="23" y="0"/>
                  </a:moveTo>
                  <a:lnTo>
                    <a:pt x="31" y="0"/>
                  </a:lnTo>
                  <a:lnTo>
                    <a:pt x="35" y="1"/>
                  </a:lnTo>
                  <a:lnTo>
                    <a:pt x="42" y="4"/>
                  </a:lnTo>
                  <a:lnTo>
                    <a:pt x="44" y="6"/>
                  </a:lnTo>
                  <a:lnTo>
                    <a:pt x="46" y="9"/>
                  </a:lnTo>
                  <a:lnTo>
                    <a:pt x="47" y="12"/>
                  </a:lnTo>
                  <a:lnTo>
                    <a:pt x="47" y="51"/>
                  </a:lnTo>
                  <a:lnTo>
                    <a:pt x="36" y="51"/>
                  </a:lnTo>
                  <a:lnTo>
                    <a:pt x="36" y="15"/>
                  </a:lnTo>
                  <a:lnTo>
                    <a:pt x="35" y="14"/>
                  </a:lnTo>
                  <a:lnTo>
                    <a:pt x="35" y="12"/>
                  </a:lnTo>
                  <a:lnTo>
                    <a:pt x="34" y="10"/>
                  </a:lnTo>
                  <a:lnTo>
                    <a:pt x="31" y="9"/>
                  </a:lnTo>
                  <a:lnTo>
                    <a:pt x="30" y="8"/>
                  </a:lnTo>
                  <a:lnTo>
                    <a:pt x="22" y="8"/>
                  </a:lnTo>
                  <a:lnTo>
                    <a:pt x="18" y="9"/>
                  </a:lnTo>
                  <a:lnTo>
                    <a:pt x="14" y="11"/>
                  </a:lnTo>
                  <a:lnTo>
                    <a:pt x="13" y="13"/>
                  </a:lnTo>
                  <a:lnTo>
                    <a:pt x="12" y="16"/>
                  </a:lnTo>
                  <a:lnTo>
                    <a:pt x="12" y="20"/>
                  </a:lnTo>
                  <a:lnTo>
                    <a:pt x="11" y="24"/>
                  </a:lnTo>
                  <a:lnTo>
                    <a:pt x="11" y="51"/>
                  </a:lnTo>
                  <a:lnTo>
                    <a:pt x="0" y="51"/>
                  </a:lnTo>
                  <a:lnTo>
                    <a:pt x="0" y="1"/>
                  </a:lnTo>
                  <a:lnTo>
                    <a:pt x="11" y="1"/>
                  </a:lnTo>
                  <a:lnTo>
                    <a:pt x="11" y="8"/>
                  </a:lnTo>
                  <a:lnTo>
                    <a:pt x="18" y="2"/>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4" name="Freeform 330"/>
            <p:cNvSpPr>
              <a:spLocks/>
            </p:cNvSpPr>
            <p:nvPr/>
          </p:nvSpPr>
          <p:spPr bwMode="auto">
            <a:xfrm>
              <a:off x="2134" y="1250"/>
              <a:ext cx="31" cy="68"/>
            </a:xfrm>
            <a:custGeom>
              <a:avLst/>
              <a:gdLst/>
              <a:ahLst/>
              <a:cxnLst>
                <a:cxn ang="0">
                  <a:pos x="18" y="0"/>
                </a:cxn>
                <a:cxn ang="0">
                  <a:pos x="18" y="17"/>
                </a:cxn>
                <a:cxn ang="0">
                  <a:pos x="29" y="17"/>
                </a:cxn>
                <a:cxn ang="0">
                  <a:pos x="29" y="25"/>
                </a:cxn>
                <a:cxn ang="0">
                  <a:pos x="18" y="25"/>
                </a:cxn>
                <a:cxn ang="0">
                  <a:pos x="18" y="58"/>
                </a:cxn>
                <a:cxn ang="0">
                  <a:pos x="20" y="59"/>
                </a:cxn>
                <a:cxn ang="0">
                  <a:pos x="22" y="59"/>
                </a:cxn>
                <a:cxn ang="0">
                  <a:pos x="22" y="60"/>
                </a:cxn>
                <a:cxn ang="0">
                  <a:pos x="29" y="60"/>
                </a:cxn>
                <a:cxn ang="0">
                  <a:pos x="31" y="68"/>
                </a:cxn>
                <a:cxn ang="0">
                  <a:pos x="16" y="68"/>
                </a:cxn>
                <a:cxn ang="0">
                  <a:pos x="14" y="67"/>
                </a:cxn>
                <a:cxn ang="0">
                  <a:pos x="12" y="66"/>
                </a:cxn>
                <a:cxn ang="0">
                  <a:pos x="11" y="64"/>
                </a:cxn>
                <a:cxn ang="0">
                  <a:pos x="9" y="63"/>
                </a:cxn>
                <a:cxn ang="0">
                  <a:pos x="9" y="61"/>
                </a:cxn>
                <a:cxn ang="0">
                  <a:pos x="7" y="57"/>
                </a:cxn>
                <a:cxn ang="0">
                  <a:pos x="7" y="25"/>
                </a:cxn>
                <a:cxn ang="0">
                  <a:pos x="0" y="25"/>
                </a:cxn>
                <a:cxn ang="0">
                  <a:pos x="0" y="17"/>
                </a:cxn>
                <a:cxn ang="0">
                  <a:pos x="7" y="17"/>
                </a:cxn>
                <a:cxn ang="0">
                  <a:pos x="7" y="5"/>
                </a:cxn>
                <a:cxn ang="0">
                  <a:pos x="18" y="0"/>
                </a:cxn>
              </a:cxnLst>
              <a:rect l="0" t="0" r="r" b="b"/>
              <a:pathLst>
                <a:path w="31" h="68">
                  <a:moveTo>
                    <a:pt x="18" y="0"/>
                  </a:moveTo>
                  <a:lnTo>
                    <a:pt x="18" y="17"/>
                  </a:lnTo>
                  <a:lnTo>
                    <a:pt x="29" y="17"/>
                  </a:lnTo>
                  <a:lnTo>
                    <a:pt x="29" y="25"/>
                  </a:lnTo>
                  <a:lnTo>
                    <a:pt x="18" y="25"/>
                  </a:lnTo>
                  <a:lnTo>
                    <a:pt x="18" y="58"/>
                  </a:lnTo>
                  <a:lnTo>
                    <a:pt x="20" y="59"/>
                  </a:lnTo>
                  <a:lnTo>
                    <a:pt x="22" y="59"/>
                  </a:lnTo>
                  <a:lnTo>
                    <a:pt x="22" y="60"/>
                  </a:lnTo>
                  <a:lnTo>
                    <a:pt x="29" y="60"/>
                  </a:lnTo>
                  <a:lnTo>
                    <a:pt x="31" y="68"/>
                  </a:lnTo>
                  <a:lnTo>
                    <a:pt x="16" y="68"/>
                  </a:lnTo>
                  <a:lnTo>
                    <a:pt x="14" y="67"/>
                  </a:lnTo>
                  <a:lnTo>
                    <a:pt x="12" y="66"/>
                  </a:lnTo>
                  <a:lnTo>
                    <a:pt x="11" y="64"/>
                  </a:lnTo>
                  <a:lnTo>
                    <a:pt x="9" y="63"/>
                  </a:lnTo>
                  <a:lnTo>
                    <a:pt x="9" y="61"/>
                  </a:lnTo>
                  <a:lnTo>
                    <a:pt x="7" y="57"/>
                  </a:lnTo>
                  <a:lnTo>
                    <a:pt x="7" y="25"/>
                  </a:lnTo>
                  <a:lnTo>
                    <a:pt x="0" y="25"/>
                  </a:lnTo>
                  <a:lnTo>
                    <a:pt x="0" y="17"/>
                  </a:lnTo>
                  <a:lnTo>
                    <a:pt x="7" y="17"/>
                  </a:lnTo>
                  <a:lnTo>
                    <a:pt x="7" y="5"/>
                  </a:lnTo>
                  <a:lnTo>
                    <a:pt x="1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5" name="Rectangle 331"/>
            <p:cNvSpPr>
              <a:spLocks noChangeArrowheads="1"/>
            </p:cNvSpPr>
            <p:nvPr/>
          </p:nvSpPr>
          <p:spPr bwMode="auto">
            <a:xfrm>
              <a:off x="1273" y="1265"/>
              <a:ext cx="40" cy="33"/>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1" name="Freeform 337"/>
            <p:cNvSpPr>
              <a:spLocks/>
            </p:cNvSpPr>
            <p:nvPr/>
          </p:nvSpPr>
          <p:spPr bwMode="auto">
            <a:xfrm>
              <a:off x="3936" y="3759"/>
              <a:ext cx="65" cy="71"/>
            </a:xfrm>
            <a:custGeom>
              <a:avLst/>
              <a:gdLst/>
              <a:ahLst/>
              <a:cxnLst>
                <a:cxn ang="0">
                  <a:pos x="39" y="0"/>
                </a:cxn>
                <a:cxn ang="0">
                  <a:pos x="48" y="3"/>
                </a:cxn>
                <a:cxn ang="0">
                  <a:pos x="59" y="10"/>
                </a:cxn>
                <a:cxn ang="0">
                  <a:pos x="63" y="17"/>
                </a:cxn>
                <a:cxn ang="0">
                  <a:pos x="52" y="21"/>
                </a:cxn>
                <a:cxn ang="0">
                  <a:pos x="51" y="15"/>
                </a:cxn>
                <a:cxn ang="0">
                  <a:pos x="41" y="9"/>
                </a:cxn>
                <a:cxn ang="0">
                  <a:pos x="28" y="8"/>
                </a:cxn>
                <a:cxn ang="0">
                  <a:pos x="19" y="11"/>
                </a:cxn>
                <a:cxn ang="0">
                  <a:pos x="14" y="21"/>
                </a:cxn>
                <a:cxn ang="0">
                  <a:pos x="20" y="25"/>
                </a:cxn>
                <a:cxn ang="0">
                  <a:pos x="28" y="28"/>
                </a:cxn>
                <a:cxn ang="0">
                  <a:pos x="45" y="31"/>
                </a:cxn>
                <a:cxn ang="0">
                  <a:pos x="56" y="36"/>
                </a:cxn>
                <a:cxn ang="0">
                  <a:pos x="62" y="41"/>
                </a:cxn>
                <a:cxn ang="0">
                  <a:pos x="65" y="50"/>
                </a:cxn>
                <a:cxn ang="0">
                  <a:pos x="64" y="58"/>
                </a:cxn>
                <a:cxn ang="0">
                  <a:pos x="54" y="67"/>
                </a:cxn>
                <a:cxn ang="0">
                  <a:pos x="46" y="70"/>
                </a:cxn>
                <a:cxn ang="0">
                  <a:pos x="25" y="71"/>
                </a:cxn>
                <a:cxn ang="0">
                  <a:pos x="11" y="66"/>
                </a:cxn>
                <a:cxn ang="0">
                  <a:pos x="0" y="51"/>
                </a:cxn>
                <a:cxn ang="0">
                  <a:pos x="11" y="46"/>
                </a:cxn>
                <a:cxn ang="0">
                  <a:pos x="12" y="53"/>
                </a:cxn>
                <a:cxn ang="0">
                  <a:pos x="17" y="58"/>
                </a:cxn>
                <a:cxn ang="0">
                  <a:pos x="28" y="62"/>
                </a:cxn>
                <a:cxn ang="0">
                  <a:pos x="45" y="61"/>
                </a:cxn>
                <a:cxn ang="0">
                  <a:pos x="51" y="59"/>
                </a:cxn>
                <a:cxn ang="0">
                  <a:pos x="54" y="51"/>
                </a:cxn>
                <a:cxn ang="0">
                  <a:pos x="51" y="44"/>
                </a:cxn>
                <a:cxn ang="0">
                  <a:pos x="45" y="42"/>
                </a:cxn>
                <a:cxn ang="0">
                  <a:pos x="36" y="39"/>
                </a:cxn>
                <a:cxn ang="0">
                  <a:pos x="18" y="35"/>
                </a:cxn>
                <a:cxn ang="0">
                  <a:pos x="6" y="28"/>
                </a:cxn>
                <a:cxn ang="0">
                  <a:pos x="3" y="19"/>
                </a:cxn>
                <a:cxn ang="0">
                  <a:pos x="5" y="12"/>
                </a:cxn>
                <a:cxn ang="0">
                  <a:pos x="17" y="2"/>
                </a:cxn>
              </a:cxnLst>
              <a:rect l="0" t="0" r="r" b="b"/>
              <a:pathLst>
                <a:path w="65" h="71">
                  <a:moveTo>
                    <a:pt x="26" y="0"/>
                  </a:moveTo>
                  <a:lnTo>
                    <a:pt x="39" y="0"/>
                  </a:lnTo>
                  <a:lnTo>
                    <a:pt x="44" y="1"/>
                  </a:lnTo>
                  <a:lnTo>
                    <a:pt x="48" y="3"/>
                  </a:lnTo>
                  <a:lnTo>
                    <a:pt x="52" y="4"/>
                  </a:lnTo>
                  <a:lnTo>
                    <a:pt x="59" y="10"/>
                  </a:lnTo>
                  <a:lnTo>
                    <a:pt x="62" y="13"/>
                  </a:lnTo>
                  <a:lnTo>
                    <a:pt x="63" y="17"/>
                  </a:lnTo>
                  <a:lnTo>
                    <a:pt x="63" y="21"/>
                  </a:lnTo>
                  <a:lnTo>
                    <a:pt x="52" y="21"/>
                  </a:lnTo>
                  <a:lnTo>
                    <a:pt x="52" y="18"/>
                  </a:lnTo>
                  <a:lnTo>
                    <a:pt x="51" y="15"/>
                  </a:lnTo>
                  <a:lnTo>
                    <a:pt x="46" y="11"/>
                  </a:lnTo>
                  <a:lnTo>
                    <a:pt x="41" y="9"/>
                  </a:lnTo>
                  <a:lnTo>
                    <a:pt x="37" y="8"/>
                  </a:lnTo>
                  <a:lnTo>
                    <a:pt x="28" y="8"/>
                  </a:lnTo>
                  <a:lnTo>
                    <a:pt x="24" y="9"/>
                  </a:lnTo>
                  <a:lnTo>
                    <a:pt x="19" y="11"/>
                  </a:lnTo>
                  <a:lnTo>
                    <a:pt x="14" y="15"/>
                  </a:lnTo>
                  <a:lnTo>
                    <a:pt x="14" y="21"/>
                  </a:lnTo>
                  <a:lnTo>
                    <a:pt x="16" y="23"/>
                  </a:lnTo>
                  <a:lnTo>
                    <a:pt x="20" y="25"/>
                  </a:lnTo>
                  <a:lnTo>
                    <a:pt x="23" y="27"/>
                  </a:lnTo>
                  <a:lnTo>
                    <a:pt x="28" y="28"/>
                  </a:lnTo>
                  <a:lnTo>
                    <a:pt x="40" y="30"/>
                  </a:lnTo>
                  <a:lnTo>
                    <a:pt x="45" y="31"/>
                  </a:lnTo>
                  <a:lnTo>
                    <a:pt x="48" y="33"/>
                  </a:lnTo>
                  <a:lnTo>
                    <a:pt x="56" y="36"/>
                  </a:lnTo>
                  <a:lnTo>
                    <a:pt x="59" y="38"/>
                  </a:lnTo>
                  <a:lnTo>
                    <a:pt x="62" y="41"/>
                  </a:lnTo>
                  <a:lnTo>
                    <a:pt x="64" y="45"/>
                  </a:lnTo>
                  <a:lnTo>
                    <a:pt x="65" y="50"/>
                  </a:lnTo>
                  <a:lnTo>
                    <a:pt x="65" y="54"/>
                  </a:lnTo>
                  <a:lnTo>
                    <a:pt x="64" y="58"/>
                  </a:lnTo>
                  <a:lnTo>
                    <a:pt x="62" y="61"/>
                  </a:lnTo>
                  <a:lnTo>
                    <a:pt x="54" y="67"/>
                  </a:lnTo>
                  <a:lnTo>
                    <a:pt x="51" y="68"/>
                  </a:lnTo>
                  <a:lnTo>
                    <a:pt x="46" y="70"/>
                  </a:lnTo>
                  <a:lnTo>
                    <a:pt x="41" y="71"/>
                  </a:lnTo>
                  <a:lnTo>
                    <a:pt x="25" y="71"/>
                  </a:lnTo>
                  <a:lnTo>
                    <a:pt x="20" y="70"/>
                  </a:lnTo>
                  <a:lnTo>
                    <a:pt x="11" y="66"/>
                  </a:lnTo>
                  <a:lnTo>
                    <a:pt x="7" y="63"/>
                  </a:lnTo>
                  <a:lnTo>
                    <a:pt x="0" y="51"/>
                  </a:lnTo>
                  <a:lnTo>
                    <a:pt x="0" y="46"/>
                  </a:lnTo>
                  <a:lnTo>
                    <a:pt x="11" y="46"/>
                  </a:lnTo>
                  <a:lnTo>
                    <a:pt x="11" y="50"/>
                  </a:lnTo>
                  <a:lnTo>
                    <a:pt x="12" y="53"/>
                  </a:lnTo>
                  <a:lnTo>
                    <a:pt x="14" y="55"/>
                  </a:lnTo>
                  <a:lnTo>
                    <a:pt x="17" y="58"/>
                  </a:lnTo>
                  <a:lnTo>
                    <a:pt x="22" y="61"/>
                  </a:lnTo>
                  <a:lnTo>
                    <a:pt x="28" y="62"/>
                  </a:lnTo>
                  <a:lnTo>
                    <a:pt x="35" y="63"/>
                  </a:lnTo>
                  <a:lnTo>
                    <a:pt x="45" y="61"/>
                  </a:lnTo>
                  <a:lnTo>
                    <a:pt x="48" y="60"/>
                  </a:lnTo>
                  <a:lnTo>
                    <a:pt x="51" y="59"/>
                  </a:lnTo>
                  <a:lnTo>
                    <a:pt x="52" y="57"/>
                  </a:lnTo>
                  <a:lnTo>
                    <a:pt x="54" y="51"/>
                  </a:lnTo>
                  <a:lnTo>
                    <a:pt x="53" y="48"/>
                  </a:lnTo>
                  <a:lnTo>
                    <a:pt x="51" y="44"/>
                  </a:lnTo>
                  <a:lnTo>
                    <a:pt x="48" y="43"/>
                  </a:lnTo>
                  <a:lnTo>
                    <a:pt x="45" y="42"/>
                  </a:lnTo>
                  <a:lnTo>
                    <a:pt x="40" y="40"/>
                  </a:lnTo>
                  <a:lnTo>
                    <a:pt x="36" y="39"/>
                  </a:lnTo>
                  <a:lnTo>
                    <a:pt x="22" y="36"/>
                  </a:lnTo>
                  <a:lnTo>
                    <a:pt x="18" y="35"/>
                  </a:lnTo>
                  <a:lnTo>
                    <a:pt x="16" y="34"/>
                  </a:lnTo>
                  <a:lnTo>
                    <a:pt x="6" y="28"/>
                  </a:lnTo>
                  <a:lnTo>
                    <a:pt x="5" y="23"/>
                  </a:lnTo>
                  <a:lnTo>
                    <a:pt x="3" y="19"/>
                  </a:lnTo>
                  <a:lnTo>
                    <a:pt x="3" y="15"/>
                  </a:lnTo>
                  <a:lnTo>
                    <a:pt x="5" y="12"/>
                  </a:lnTo>
                  <a:lnTo>
                    <a:pt x="9" y="6"/>
                  </a:lnTo>
                  <a:lnTo>
                    <a:pt x="17" y="2"/>
                  </a:lnTo>
                  <a:lnTo>
                    <a:pt x="2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2" name="Freeform 338"/>
            <p:cNvSpPr>
              <a:spLocks/>
            </p:cNvSpPr>
            <p:nvPr/>
          </p:nvSpPr>
          <p:spPr bwMode="auto">
            <a:xfrm>
              <a:off x="4017" y="3760"/>
              <a:ext cx="65" cy="69"/>
            </a:xfrm>
            <a:custGeom>
              <a:avLst/>
              <a:gdLst/>
              <a:ahLst/>
              <a:cxnLst>
                <a:cxn ang="0">
                  <a:pos x="0" y="0"/>
                </a:cxn>
                <a:cxn ang="0">
                  <a:pos x="12" y="0"/>
                </a:cxn>
                <a:cxn ang="0">
                  <a:pos x="54" y="53"/>
                </a:cxn>
                <a:cxn ang="0">
                  <a:pos x="54" y="0"/>
                </a:cxn>
                <a:cxn ang="0">
                  <a:pos x="65" y="0"/>
                </a:cxn>
                <a:cxn ang="0">
                  <a:pos x="65" y="69"/>
                </a:cxn>
                <a:cxn ang="0">
                  <a:pos x="53" y="69"/>
                </a:cxn>
                <a:cxn ang="0">
                  <a:pos x="11" y="16"/>
                </a:cxn>
                <a:cxn ang="0">
                  <a:pos x="11" y="69"/>
                </a:cxn>
                <a:cxn ang="0">
                  <a:pos x="0" y="69"/>
                </a:cxn>
                <a:cxn ang="0">
                  <a:pos x="0" y="0"/>
                </a:cxn>
              </a:cxnLst>
              <a:rect l="0" t="0" r="r" b="b"/>
              <a:pathLst>
                <a:path w="65" h="69">
                  <a:moveTo>
                    <a:pt x="0" y="0"/>
                  </a:moveTo>
                  <a:lnTo>
                    <a:pt x="12" y="0"/>
                  </a:lnTo>
                  <a:lnTo>
                    <a:pt x="54" y="53"/>
                  </a:lnTo>
                  <a:lnTo>
                    <a:pt x="54" y="0"/>
                  </a:lnTo>
                  <a:lnTo>
                    <a:pt x="65" y="0"/>
                  </a:lnTo>
                  <a:lnTo>
                    <a:pt x="65" y="69"/>
                  </a:lnTo>
                  <a:lnTo>
                    <a:pt x="53" y="69"/>
                  </a:lnTo>
                  <a:lnTo>
                    <a:pt x="11" y="16"/>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3" name="Freeform 339"/>
            <p:cNvSpPr>
              <a:spLocks noEditPoints="1"/>
            </p:cNvSpPr>
            <p:nvPr/>
          </p:nvSpPr>
          <p:spPr bwMode="auto">
            <a:xfrm>
              <a:off x="4101" y="3760"/>
              <a:ext cx="72" cy="69"/>
            </a:xfrm>
            <a:custGeom>
              <a:avLst/>
              <a:gdLst/>
              <a:ahLst/>
              <a:cxnLst>
                <a:cxn ang="0">
                  <a:pos x="11" y="8"/>
                </a:cxn>
                <a:cxn ang="0">
                  <a:pos x="11" y="30"/>
                </a:cxn>
                <a:cxn ang="0">
                  <a:pos x="43" y="30"/>
                </a:cxn>
                <a:cxn ang="0">
                  <a:pos x="50" y="27"/>
                </a:cxn>
                <a:cxn ang="0">
                  <a:pos x="51" y="25"/>
                </a:cxn>
                <a:cxn ang="0">
                  <a:pos x="54" y="22"/>
                </a:cxn>
                <a:cxn ang="0">
                  <a:pos x="54" y="16"/>
                </a:cxn>
                <a:cxn ang="0">
                  <a:pos x="52" y="13"/>
                </a:cxn>
                <a:cxn ang="0">
                  <a:pos x="50" y="11"/>
                </a:cxn>
                <a:cxn ang="0">
                  <a:pos x="45" y="9"/>
                </a:cxn>
                <a:cxn ang="0">
                  <a:pos x="42" y="8"/>
                </a:cxn>
                <a:cxn ang="0">
                  <a:pos x="11" y="8"/>
                </a:cxn>
                <a:cxn ang="0">
                  <a:pos x="0" y="0"/>
                </a:cxn>
                <a:cxn ang="0">
                  <a:pos x="46" y="0"/>
                </a:cxn>
                <a:cxn ang="0">
                  <a:pos x="50" y="1"/>
                </a:cxn>
                <a:cxn ang="0">
                  <a:pos x="52" y="2"/>
                </a:cxn>
                <a:cxn ang="0">
                  <a:pos x="56" y="3"/>
                </a:cxn>
                <a:cxn ang="0">
                  <a:pos x="59" y="5"/>
                </a:cxn>
                <a:cxn ang="0">
                  <a:pos x="63" y="11"/>
                </a:cxn>
                <a:cxn ang="0">
                  <a:pos x="66" y="19"/>
                </a:cxn>
                <a:cxn ang="0">
                  <a:pos x="65" y="23"/>
                </a:cxn>
                <a:cxn ang="0">
                  <a:pos x="62" y="27"/>
                </a:cxn>
                <a:cxn ang="0">
                  <a:pos x="59" y="31"/>
                </a:cxn>
                <a:cxn ang="0">
                  <a:pos x="56" y="33"/>
                </a:cxn>
                <a:cxn ang="0">
                  <a:pos x="52" y="35"/>
                </a:cxn>
                <a:cxn ang="0">
                  <a:pos x="48" y="36"/>
                </a:cxn>
                <a:cxn ang="0">
                  <a:pos x="42" y="37"/>
                </a:cxn>
                <a:cxn ang="0">
                  <a:pos x="46" y="39"/>
                </a:cxn>
                <a:cxn ang="0">
                  <a:pos x="48" y="41"/>
                </a:cxn>
                <a:cxn ang="0">
                  <a:pos x="51" y="43"/>
                </a:cxn>
                <a:cxn ang="0">
                  <a:pos x="54" y="46"/>
                </a:cxn>
                <a:cxn ang="0">
                  <a:pos x="56" y="50"/>
                </a:cxn>
                <a:cxn ang="0">
                  <a:pos x="72" y="69"/>
                </a:cxn>
                <a:cxn ang="0">
                  <a:pos x="57" y="69"/>
                </a:cxn>
                <a:cxn ang="0">
                  <a:pos x="48" y="54"/>
                </a:cxn>
                <a:cxn ang="0">
                  <a:pos x="45" y="50"/>
                </a:cxn>
                <a:cxn ang="0">
                  <a:pos x="39" y="45"/>
                </a:cxn>
                <a:cxn ang="0">
                  <a:pos x="37" y="41"/>
                </a:cxn>
                <a:cxn ang="0">
                  <a:pos x="34" y="40"/>
                </a:cxn>
                <a:cxn ang="0">
                  <a:pos x="33" y="39"/>
                </a:cxn>
                <a:cxn ang="0">
                  <a:pos x="32" y="39"/>
                </a:cxn>
                <a:cxn ang="0">
                  <a:pos x="29" y="38"/>
                </a:cxn>
                <a:cxn ang="0">
                  <a:pos x="11" y="38"/>
                </a:cxn>
                <a:cxn ang="0">
                  <a:pos x="11" y="69"/>
                </a:cxn>
                <a:cxn ang="0">
                  <a:pos x="0" y="69"/>
                </a:cxn>
                <a:cxn ang="0">
                  <a:pos x="0" y="0"/>
                </a:cxn>
              </a:cxnLst>
              <a:rect l="0" t="0" r="r" b="b"/>
              <a:pathLst>
                <a:path w="72" h="69">
                  <a:moveTo>
                    <a:pt x="11" y="8"/>
                  </a:moveTo>
                  <a:lnTo>
                    <a:pt x="11" y="30"/>
                  </a:lnTo>
                  <a:lnTo>
                    <a:pt x="43" y="30"/>
                  </a:lnTo>
                  <a:lnTo>
                    <a:pt x="50" y="27"/>
                  </a:lnTo>
                  <a:lnTo>
                    <a:pt x="51" y="25"/>
                  </a:lnTo>
                  <a:lnTo>
                    <a:pt x="54" y="22"/>
                  </a:lnTo>
                  <a:lnTo>
                    <a:pt x="54" y="16"/>
                  </a:lnTo>
                  <a:lnTo>
                    <a:pt x="52" y="13"/>
                  </a:lnTo>
                  <a:lnTo>
                    <a:pt x="50" y="11"/>
                  </a:lnTo>
                  <a:lnTo>
                    <a:pt x="45" y="9"/>
                  </a:lnTo>
                  <a:lnTo>
                    <a:pt x="42" y="8"/>
                  </a:lnTo>
                  <a:lnTo>
                    <a:pt x="11" y="8"/>
                  </a:lnTo>
                  <a:close/>
                  <a:moveTo>
                    <a:pt x="0" y="0"/>
                  </a:moveTo>
                  <a:lnTo>
                    <a:pt x="46" y="0"/>
                  </a:lnTo>
                  <a:lnTo>
                    <a:pt x="50" y="1"/>
                  </a:lnTo>
                  <a:lnTo>
                    <a:pt x="52" y="2"/>
                  </a:lnTo>
                  <a:lnTo>
                    <a:pt x="56" y="3"/>
                  </a:lnTo>
                  <a:lnTo>
                    <a:pt x="59" y="5"/>
                  </a:lnTo>
                  <a:lnTo>
                    <a:pt x="63" y="11"/>
                  </a:lnTo>
                  <a:lnTo>
                    <a:pt x="66" y="19"/>
                  </a:lnTo>
                  <a:lnTo>
                    <a:pt x="65" y="23"/>
                  </a:lnTo>
                  <a:lnTo>
                    <a:pt x="62" y="27"/>
                  </a:lnTo>
                  <a:lnTo>
                    <a:pt x="59" y="31"/>
                  </a:lnTo>
                  <a:lnTo>
                    <a:pt x="56" y="33"/>
                  </a:lnTo>
                  <a:lnTo>
                    <a:pt x="52" y="35"/>
                  </a:lnTo>
                  <a:lnTo>
                    <a:pt x="48" y="36"/>
                  </a:lnTo>
                  <a:lnTo>
                    <a:pt x="42" y="37"/>
                  </a:lnTo>
                  <a:lnTo>
                    <a:pt x="46" y="39"/>
                  </a:lnTo>
                  <a:lnTo>
                    <a:pt x="48" y="41"/>
                  </a:lnTo>
                  <a:lnTo>
                    <a:pt x="51" y="43"/>
                  </a:lnTo>
                  <a:lnTo>
                    <a:pt x="54" y="46"/>
                  </a:lnTo>
                  <a:lnTo>
                    <a:pt x="56" y="50"/>
                  </a:lnTo>
                  <a:lnTo>
                    <a:pt x="72" y="69"/>
                  </a:lnTo>
                  <a:lnTo>
                    <a:pt x="57" y="69"/>
                  </a:lnTo>
                  <a:lnTo>
                    <a:pt x="48" y="54"/>
                  </a:lnTo>
                  <a:lnTo>
                    <a:pt x="45" y="50"/>
                  </a:lnTo>
                  <a:lnTo>
                    <a:pt x="39" y="45"/>
                  </a:lnTo>
                  <a:lnTo>
                    <a:pt x="37" y="41"/>
                  </a:lnTo>
                  <a:lnTo>
                    <a:pt x="34" y="40"/>
                  </a:lnTo>
                  <a:lnTo>
                    <a:pt x="33" y="39"/>
                  </a:lnTo>
                  <a:lnTo>
                    <a:pt x="32" y="39"/>
                  </a:lnTo>
                  <a:lnTo>
                    <a:pt x="29" y="38"/>
                  </a:lnTo>
                  <a:lnTo>
                    <a:pt x="11" y="38"/>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4" name="Rectangle 340"/>
            <p:cNvSpPr>
              <a:spLocks noChangeArrowheads="1"/>
            </p:cNvSpPr>
            <p:nvPr/>
          </p:nvSpPr>
          <p:spPr bwMode="auto">
            <a:xfrm>
              <a:off x="3941" y="3872"/>
              <a:ext cx="11" cy="69"/>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5" name="Freeform 341"/>
            <p:cNvSpPr>
              <a:spLocks/>
            </p:cNvSpPr>
            <p:nvPr/>
          </p:nvSpPr>
          <p:spPr bwMode="auto">
            <a:xfrm>
              <a:off x="3971" y="3890"/>
              <a:ext cx="47" cy="51"/>
            </a:xfrm>
            <a:custGeom>
              <a:avLst/>
              <a:gdLst/>
              <a:ahLst/>
              <a:cxnLst>
                <a:cxn ang="0">
                  <a:pos x="23" y="0"/>
                </a:cxn>
                <a:cxn ang="0">
                  <a:pos x="28" y="0"/>
                </a:cxn>
                <a:cxn ang="0">
                  <a:pos x="34" y="1"/>
                </a:cxn>
                <a:cxn ang="0">
                  <a:pos x="38" y="2"/>
                </a:cxn>
                <a:cxn ang="0">
                  <a:pos x="43" y="4"/>
                </a:cxn>
                <a:cxn ang="0">
                  <a:pos x="47" y="12"/>
                </a:cxn>
                <a:cxn ang="0">
                  <a:pos x="47" y="51"/>
                </a:cxn>
                <a:cxn ang="0">
                  <a:pos x="36" y="51"/>
                </a:cxn>
                <a:cxn ang="0">
                  <a:pos x="36" y="15"/>
                </a:cxn>
                <a:cxn ang="0">
                  <a:pos x="35" y="14"/>
                </a:cxn>
                <a:cxn ang="0">
                  <a:pos x="35" y="12"/>
                </a:cxn>
                <a:cxn ang="0">
                  <a:pos x="34" y="10"/>
                </a:cxn>
                <a:cxn ang="0">
                  <a:pos x="32" y="9"/>
                </a:cxn>
                <a:cxn ang="0">
                  <a:pos x="30" y="8"/>
                </a:cxn>
                <a:cxn ang="0">
                  <a:pos x="26" y="8"/>
                </a:cxn>
                <a:cxn ang="0">
                  <a:pos x="21" y="9"/>
                </a:cxn>
                <a:cxn ang="0">
                  <a:pos x="15" y="11"/>
                </a:cxn>
                <a:cxn ang="0">
                  <a:pos x="13" y="13"/>
                </a:cxn>
                <a:cxn ang="0">
                  <a:pos x="12" y="16"/>
                </a:cxn>
                <a:cxn ang="0">
                  <a:pos x="11" y="20"/>
                </a:cxn>
                <a:cxn ang="0">
                  <a:pos x="11" y="51"/>
                </a:cxn>
                <a:cxn ang="0">
                  <a:pos x="0" y="51"/>
                </a:cxn>
                <a:cxn ang="0">
                  <a:pos x="0" y="1"/>
                </a:cxn>
                <a:cxn ang="0">
                  <a:pos x="11" y="1"/>
                </a:cxn>
                <a:cxn ang="0">
                  <a:pos x="11" y="8"/>
                </a:cxn>
                <a:cxn ang="0">
                  <a:pos x="18" y="2"/>
                </a:cxn>
                <a:cxn ang="0">
                  <a:pos x="23" y="0"/>
                </a:cxn>
              </a:cxnLst>
              <a:rect l="0" t="0" r="r" b="b"/>
              <a:pathLst>
                <a:path w="47" h="51">
                  <a:moveTo>
                    <a:pt x="23" y="0"/>
                  </a:moveTo>
                  <a:lnTo>
                    <a:pt x="28" y="0"/>
                  </a:lnTo>
                  <a:lnTo>
                    <a:pt x="34" y="1"/>
                  </a:lnTo>
                  <a:lnTo>
                    <a:pt x="38" y="2"/>
                  </a:lnTo>
                  <a:lnTo>
                    <a:pt x="43" y="4"/>
                  </a:lnTo>
                  <a:lnTo>
                    <a:pt x="47" y="12"/>
                  </a:lnTo>
                  <a:lnTo>
                    <a:pt x="47" y="51"/>
                  </a:lnTo>
                  <a:lnTo>
                    <a:pt x="36" y="51"/>
                  </a:lnTo>
                  <a:lnTo>
                    <a:pt x="36" y="15"/>
                  </a:lnTo>
                  <a:lnTo>
                    <a:pt x="35" y="14"/>
                  </a:lnTo>
                  <a:lnTo>
                    <a:pt x="35" y="12"/>
                  </a:lnTo>
                  <a:lnTo>
                    <a:pt x="34" y="10"/>
                  </a:lnTo>
                  <a:lnTo>
                    <a:pt x="32" y="9"/>
                  </a:lnTo>
                  <a:lnTo>
                    <a:pt x="30" y="8"/>
                  </a:lnTo>
                  <a:lnTo>
                    <a:pt x="26" y="8"/>
                  </a:lnTo>
                  <a:lnTo>
                    <a:pt x="21" y="9"/>
                  </a:lnTo>
                  <a:lnTo>
                    <a:pt x="15" y="11"/>
                  </a:lnTo>
                  <a:lnTo>
                    <a:pt x="13" y="13"/>
                  </a:lnTo>
                  <a:lnTo>
                    <a:pt x="12" y="16"/>
                  </a:lnTo>
                  <a:lnTo>
                    <a:pt x="11" y="20"/>
                  </a:lnTo>
                  <a:lnTo>
                    <a:pt x="11" y="51"/>
                  </a:lnTo>
                  <a:lnTo>
                    <a:pt x="0" y="51"/>
                  </a:lnTo>
                  <a:lnTo>
                    <a:pt x="0" y="1"/>
                  </a:lnTo>
                  <a:lnTo>
                    <a:pt x="11" y="1"/>
                  </a:lnTo>
                  <a:lnTo>
                    <a:pt x="11" y="8"/>
                  </a:lnTo>
                  <a:lnTo>
                    <a:pt x="18" y="2"/>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6" name="Freeform 342"/>
            <p:cNvSpPr>
              <a:spLocks noEditPoints="1"/>
            </p:cNvSpPr>
            <p:nvPr/>
          </p:nvSpPr>
          <p:spPr bwMode="auto">
            <a:xfrm>
              <a:off x="4035" y="3872"/>
              <a:ext cx="11" cy="69"/>
            </a:xfrm>
            <a:custGeom>
              <a:avLst/>
              <a:gdLst/>
              <a:ahLst/>
              <a:cxnLst>
                <a:cxn ang="0">
                  <a:pos x="0" y="19"/>
                </a:cxn>
                <a:cxn ang="0">
                  <a:pos x="11" y="19"/>
                </a:cxn>
                <a:cxn ang="0">
                  <a:pos x="11" y="69"/>
                </a:cxn>
                <a:cxn ang="0">
                  <a:pos x="0" y="69"/>
                </a:cxn>
                <a:cxn ang="0">
                  <a:pos x="0" y="19"/>
                </a:cxn>
                <a:cxn ang="0">
                  <a:pos x="0" y="0"/>
                </a:cxn>
                <a:cxn ang="0">
                  <a:pos x="11" y="0"/>
                </a:cxn>
                <a:cxn ang="0">
                  <a:pos x="11" y="9"/>
                </a:cxn>
                <a:cxn ang="0">
                  <a:pos x="0" y="9"/>
                </a:cxn>
                <a:cxn ang="0">
                  <a:pos x="0" y="0"/>
                </a:cxn>
              </a:cxnLst>
              <a:rect l="0" t="0" r="r" b="b"/>
              <a:pathLst>
                <a:path w="11" h="69">
                  <a:moveTo>
                    <a:pt x="0" y="19"/>
                  </a:moveTo>
                  <a:lnTo>
                    <a:pt x="11" y="19"/>
                  </a:lnTo>
                  <a:lnTo>
                    <a:pt x="11" y="69"/>
                  </a:lnTo>
                  <a:lnTo>
                    <a:pt x="0" y="69"/>
                  </a:lnTo>
                  <a:lnTo>
                    <a:pt x="0" y="19"/>
                  </a:lnTo>
                  <a:close/>
                  <a:moveTo>
                    <a:pt x="0" y="0"/>
                  </a:moveTo>
                  <a:lnTo>
                    <a:pt x="11" y="0"/>
                  </a:lnTo>
                  <a:lnTo>
                    <a:pt x="11" y="9"/>
                  </a:lnTo>
                  <a:lnTo>
                    <a:pt x="0" y="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7" name="Freeform 343"/>
            <p:cNvSpPr>
              <a:spLocks/>
            </p:cNvSpPr>
            <p:nvPr/>
          </p:nvSpPr>
          <p:spPr bwMode="auto">
            <a:xfrm>
              <a:off x="4057" y="3890"/>
              <a:ext cx="53" cy="52"/>
            </a:xfrm>
            <a:custGeom>
              <a:avLst/>
              <a:gdLst/>
              <a:ahLst/>
              <a:cxnLst>
                <a:cxn ang="0">
                  <a:pos x="22" y="0"/>
                </a:cxn>
                <a:cxn ang="0">
                  <a:pos x="32" y="0"/>
                </a:cxn>
                <a:cxn ang="0">
                  <a:pos x="37" y="1"/>
                </a:cxn>
                <a:cxn ang="0">
                  <a:pos x="40" y="2"/>
                </a:cxn>
                <a:cxn ang="0">
                  <a:pos x="43" y="4"/>
                </a:cxn>
                <a:cxn ang="0">
                  <a:pos x="47" y="6"/>
                </a:cxn>
                <a:cxn ang="0">
                  <a:pos x="49" y="9"/>
                </a:cxn>
                <a:cxn ang="0">
                  <a:pos x="50" y="12"/>
                </a:cxn>
                <a:cxn ang="0">
                  <a:pos x="51" y="16"/>
                </a:cxn>
                <a:cxn ang="0">
                  <a:pos x="40" y="17"/>
                </a:cxn>
                <a:cxn ang="0">
                  <a:pos x="39" y="14"/>
                </a:cxn>
                <a:cxn ang="0">
                  <a:pos x="38" y="12"/>
                </a:cxn>
                <a:cxn ang="0">
                  <a:pos x="36" y="10"/>
                </a:cxn>
                <a:cxn ang="0">
                  <a:pos x="31" y="8"/>
                </a:cxn>
                <a:cxn ang="0">
                  <a:pos x="23" y="8"/>
                </a:cxn>
                <a:cxn ang="0">
                  <a:pos x="19" y="10"/>
                </a:cxn>
                <a:cxn ang="0">
                  <a:pos x="16" y="12"/>
                </a:cxn>
                <a:cxn ang="0">
                  <a:pos x="14" y="15"/>
                </a:cxn>
                <a:cxn ang="0">
                  <a:pos x="13" y="18"/>
                </a:cxn>
                <a:cxn ang="0">
                  <a:pos x="11" y="22"/>
                </a:cxn>
                <a:cxn ang="0">
                  <a:pos x="11" y="30"/>
                </a:cxn>
                <a:cxn ang="0">
                  <a:pos x="13" y="34"/>
                </a:cxn>
                <a:cxn ang="0">
                  <a:pos x="14" y="37"/>
                </a:cxn>
                <a:cxn ang="0">
                  <a:pos x="16" y="40"/>
                </a:cxn>
                <a:cxn ang="0">
                  <a:pos x="23" y="44"/>
                </a:cxn>
                <a:cxn ang="0">
                  <a:pos x="31" y="44"/>
                </a:cxn>
                <a:cxn ang="0">
                  <a:pos x="34" y="43"/>
                </a:cxn>
                <a:cxn ang="0">
                  <a:pos x="39" y="39"/>
                </a:cxn>
                <a:cxn ang="0">
                  <a:pos x="42" y="33"/>
                </a:cxn>
                <a:cxn ang="0">
                  <a:pos x="53" y="34"/>
                </a:cxn>
                <a:cxn ang="0">
                  <a:pos x="50" y="42"/>
                </a:cxn>
                <a:cxn ang="0">
                  <a:pos x="48" y="45"/>
                </a:cxn>
                <a:cxn ang="0">
                  <a:pos x="37" y="51"/>
                </a:cxn>
                <a:cxn ang="0">
                  <a:pos x="32" y="52"/>
                </a:cxn>
                <a:cxn ang="0">
                  <a:pos x="22" y="52"/>
                </a:cxn>
                <a:cxn ang="0">
                  <a:pos x="13" y="48"/>
                </a:cxn>
                <a:cxn ang="0">
                  <a:pos x="8" y="45"/>
                </a:cxn>
                <a:cxn ang="0">
                  <a:pos x="3" y="37"/>
                </a:cxn>
                <a:cxn ang="0">
                  <a:pos x="0" y="26"/>
                </a:cxn>
                <a:cxn ang="0">
                  <a:pos x="3" y="16"/>
                </a:cxn>
                <a:cxn ang="0">
                  <a:pos x="4" y="12"/>
                </a:cxn>
                <a:cxn ang="0">
                  <a:pos x="6" y="9"/>
                </a:cxn>
                <a:cxn ang="0">
                  <a:pos x="14" y="3"/>
                </a:cxn>
                <a:cxn ang="0">
                  <a:pos x="19" y="1"/>
                </a:cxn>
                <a:cxn ang="0">
                  <a:pos x="22" y="0"/>
                </a:cxn>
              </a:cxnLst>
              <a:rect l="0" t="0" r="r" b="b"/>
              <a:pathLst>
                <a:path w="53" h="52">
                  <a:moveTo>
                    <a:pt x="22" y="0"/>
                  </a:moveTo>
                  <a:lnTo>
                    <a:pt x="32" y="0"/>
                  </a:lnTo>
                  <a:lnTo>
                    <a:pt x="37" y="1"/>
                  </a:lnTo>
                  <a:lnTo>
                    <a:pt x="40" y="2"/>
                  </a:lnTo>
                  <a:lnTo>
                    <a:pt x="43" y="4"/>
                  </a:lnTo>
                  <a:lnTo>
                    <a:pt x="47" y="6"/>
                  </a:lnTo>
                  <a:lnTo>
                    <a:pt x="49" y="9"/>
                  </a:lnTo>
                  <a:lnTo>
                    <a:pt x="50" y="12"/>
                  </a:lnTo>
                  <a:lnTo>
                    <a:pt x="51" y="16"/>
                  </a:lnTo>
                  <a:lnTo>
                    <a:pt x="40" y="17"/>
                  </a:lnTo>
                  <a:lnTo>
                    <a:pt x="39" y="14"/>
                  </a:lnTo>
                  <a:lnTo>
                    <a:pt x="38" y="12"/>
                  </a:lnTo>
                  <a:lnTo>
                    <a:pt x="36" y="10"/>
                  </a:lnTo>
                  <a:lnTo>
                    <a:pt x="31" y="8"/>
                  </a:lnTo>
                  <a:lnTo>
                    <a:pt x="23" y="8"/>
                  </a:lnTo>
                  <a:lnTo>
                    <a:pt x="19" y="10"/>
                  </a:lnTo>
                  <a:lnTo>
                    <a:pt x="16" y="12"/>
                  </a:lnTo>
                  <a:lnTo>
                    <a:pt x="14" y="15"/>
                  </a:lnTo>
                  <a:lnTo>
                    <a:pt x="13" y="18"/>
                  </a:lnTo>
                  <a:lnTo>
                    <a:pt x="11" y="22"/>
                  </a:lnTo>
                  <a:lnTo>
                    <a:pt x="11" y="30"/>
                  </a:lnTo>
                  <a:lnTo>
                    <a:pt x="13" y="34"/>
                  </a:lnTo>
                  <a:lnTo>
                    <a:pt x="14" y="37"/>
                  </a:lnTo>
                  <a:lnTo>
                    <a:pt x="16" y="40"/>
                  </a:lnTo>
                  <a:lnTo>
                    <a:pt x="23" y="44"/>
                  </a:lnTo>
                  <a:lnTo>
                    <a:pt x="31" y="44"/>
                  </a:lnTo>
                  <a:lnTo>
                    <a:pt x="34" y="43"/>
                  </a:lnTo>
                  <a:lnTo>
                    <a:pt x="39" y="39"/>
                  </a:lnTo>
                  <a:lnTo>
                    <a:pt x="42" y="33"/>
                  </a:lnTo>
                  <a:lnTo>
                    <a:pt x="53" y="34"/>
                  </a:lnTo>
                  <a:lnTo>
                    <a:pt x="50" y="42"/>
                  </a:lnTo>
                  <a:lnTo>
                    <a:pt x="48" y="45"/>
                  </a:lnTo>
                  <a:lnTo>
                    <a:pt x="37" y="51"/>
                  </a:lnTo>
                  <a:lnTo>
                    <a:pt x="32" y="52"/>
                  </a:lnTo>
                  <a:lnTo>
                    <a:pt x="22" y="52"/>
                  </a:lnTo>
                  <a:lnTo>
                    <a:pt x="13" y="48"/>
                  </a:lnTo>
                  <a:lnTo>
                    <a:pt x="8" y="45"/>
                  </a:lnTo>
                  <a:lnTo>
                    <a:pt x="3" y="37"/>
                  </a:lnTo>
                  <a:lnTo>
                    <a:pt x="0" y="26"/>
                  </a:lnTo>
                  <a:lnTo>
                    <a:pt x="3" y="16"/>
                  </a:lnTo>
                  <a:lnTo>
                    <a:pt x="4" y="12"/>
                  </a:lnTo>
                  <a:lnTo>
                    <a:pt x="6" y="9"/>
                  </a:lnTo>
                  <a:lnTo>
                    <a:pt x="14" y="3"/>
                  </a:lnTo>
                  <a:lnTo>
                    <a:pt x="19"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8" name="Freeform 344"/>
            <p:cNvSpPr>
              <a:spLocks noEditPoints="1"/>
            </p:cNvSpPr>
            <p:nvPr/>
          </p:nvSpPr>
          <p:spPr bwMode="auto">
            <a:xfrm>
              <a:off x="4116" y="3890"/>
              <a:ext cx="56" cy="52"/>
            </a:xfrm>
            <a:custGeom>
              <a:avLst/>
              <a:gdLst/>
              <a:ahLst/>
              <a:cxnLst>
                <a:cxn ang="0">
                  <a:pos x="35" y="28"/>
                </a:cxn>
                <a:cxn ang="0">
                  <a:pos x="24" y="30"/>
                </a:cxn>
                <a:cxn ang="0">
                  <a:pos x="18" y="31"/>
                </a:cxn>
                <a:cxn ang="0">
                  <a:pos x="11" y="35"/>
                </a:cxn>
                <a:cxn ang="0">
                  <a:pos x="12" y="40"/>
                </a:cxn>
                <a:cxn ang="0">
                  <a:pos x="16" y="43"/>
                </a:cxn>
                <a:cxn ang="0">
                  <a:pos x="25" y="44"/>
                </a:cxn>
                <a:cxn ang="0">
                  <a:pos x="34" y="41"/>
                </a:cxn>
                <a:cxn ang="0">
                  <a:pos x="39" y="35"/>
                </a:cxn>
                <a:cxn ang="0">
                  <a:pos x="28" y="0"/>
                </a:cxn>
                <a:cxn ang="0">
                  <a:pos x="40" y="1"/>
                </a:cxn>
                <a:cxn ang="0">
                  <a:pos x="46" y="4"/>
                </a:cxn>
                <a:cxn ang="0">
                  <a:pos x="50" y="8"/>
                </a:cxn>
                <a:cxn ang="0">
                  <a:pos x="52" y="42"/>
                </a:cxn>
                <a:cxn ang="0">
                  <a:pos x="53" y="46"/>
                </a:cxn>
                <a:cxn ang="0">
                  <a:pos x="56" y="51"/>
                </a:cxn>
                <a:cxn ang="0">
                  <a:pos x="41" y="48"/>
                </a:cxn>
                <a:cxn ang="0">
                  <a:pos x="33" y="49"/>
                </a:cxn>
                <a:cxn ang="0">
                  <a:pos x="28" y="51"/>
                </a:cxn>
                <a:cxn ang="0">
                  <a:pos x="16" y="52"/>
                </a:cxn>
                <a:cxn ang="0">
                  <a:pos x="5" y="48"/>
                </a:cxn>
                <a:cxn ang="0">
                  <a:pos x="1" y="42"/>
                </a:cxn>
                <a:cxn ang="0">
                  <a:pos x="1" y="35"/>
                </a:cxn>
                <a:cxn ang="0">
                  <a:pos x="3" y="29"/>
                </a:cxn>
                <a:cxn ang="0">
                  <a:pos x="13" y="23"/>
                </a:cxn>
                <a:cxn ang="0">
                  <a:pos x="19" y="22"/>
                </a:cxn>
                <a:cxn ang="0">
                  <a:pos x="29" y="21"/>
                </a:cxn>
                <a:cxn ang="0">
                  <a:pos x="39" y="19"/>
                </a:cxn>
                <a:cxn ang="0">
                  <a:pos x="37" y="12"/>
                </a:cxn>
                <a:cxn ang="0">
                  <a:pos x="30" y="8"/>
                </a:cxn>
                <a:cxn ang="0">
                  <a:pos x="17" y="10"/>
                </a:cxn>
                <a:cxn ang="0">
                  <a:pos x="12" y="16"/>
                </a:cxn>
                <a:cxn ang="0">
                  <a:pos x="2" y="12"/>
                </a:cxn>
                <a:cxn ang="0">
                  <a:pos x="6" y="7"/>
                </a:cxn>
                <a:cxn ang="0">
                  <a:pos x="14" y="2"/>
                </a:cxn>
                <a:cxn ang="0">
                  <a:pos x="28" y="0"/>
                </a:cxn>
              </a:cxnLst>
              <a:rect l="0" t="0" r="r" b="b"/>
              <a:pathLst>
                <a:path w="56" h="52">
                  <a:moveTo>
                    <a:pt x="39" y="27"/>
                  </a:moveTo>
                  <a:lnTo>
                    <a:pt x="35" y="28"/>
                  </a:lnTo>
                  <a:lnTo>
                    <a:pt x="30" y="29"/>
                  </a:lnTo>
                  <a:lnTo>
                    <a:pt x="24" y="30"/>
                  </a:lnTo>
                  <a:lnTo>
                    <a:pt x="19" y="30"/>
                  </a:lnTo>
                  <a:lnTo>
                    <a:pt x="18" y="31"/>
                  </a:lnTo>
                  <a:lnTo>
                    <a:pt x="16" y="31"/>
                  </a:lnTo>
                  <a:lnTo>
                    <a:pt x="11" y="35"/>
                  </a:lnTo>
                  <a:lnTo>
                    <a:pt x="11" y="37"/>
                  </a:lnTo>
                  <a:lnTo>
                    <a:pt x="12" y="40"/>
                  </a:lnTo>
                  <a:lnTo>
                    <a:pt x="13" y="42"/>
                  </a:lnTo>
                  <a:lnTo>
                    <a:pt x="16" y="43"/>
                  </a:lnTo>
                  <a:lnTo>
                    <a:pt x="19" y="44"/>
                  </a:lnTo>
                  <a:lnTo>
                    <a:pt x="25" y="44"/>
                  </a:lnTo>
                  <a:lnTo>
                    <a:pt x="29" y="43"/>
                  </a:lnTo>
                  <a:lnTo>
                    <a:pt x="34" y="41"/>
                  </a:lnTo>
                  <a:lnTo>
                    <a:pt x="36" y="39"/>
                  </a:lnTo>
                  <a:lnTo>
                    <a:pt x="39" y="35"/>
                  </a:lnTo>
                  <a:lnTo>
                    <a:pt x="39" y="27"/>
                  </a:lnTo>
                  <a:close/>
                  <a:moveTo>
                    <a:pt x="28" y="0"/>
                  </a:moveTo>
                  <a:lnTo>
                    <a:pt x="39" y="0"/>
                  </a:lnTo>
                  <a:lnTo>
                    <a:pt x="40" y="1"/>
                  </a:lnTo>
                  <a:lnTo>
                    <a:pt x="44" y="2"/>
                  </a:lnTo>
                  <a:lnTo>
                    <a:pt x="46" y="4"/>
                  </a:lnTo>
                  <a:lnTo>
                    <a:pt x="48" y="5"/>
                  </a:lnTo>
                  <a:lnTo>
                    <a:pt x="50" y="8"/>
                  </a:lnTo>
                  <a:lnTo>
                    <a:pt x="52" y="11"/>
                  </a:lnTo>
                  <a:lnTo>
                    <a:pt x="52" y="42"/>
                  </a:lnTo>
                  <a:lnTo>
                    <a:pt x="53" y="44"/>
                  </a:lnTo>
                  <a:lnTo>
                    <a:pt x="53" y="46"/>
                  </a:lnTo>
                  <a:lnTo>
                    <a:pt x="54" y="49"/>
                  </a:lnTo>
                  <a:lnTo>
                    <a:pt x="56" y="51"/>
                  </a:lnTo>
                  <a:lnTo>
                    <a:pt x="44" y="51"/>
                  </a:lnTo>
                  <a:lnTo>
                    <a:pt x="41" y="48"/>
                  </a:lnTo>
                  <a:lnTo>
                    <a:pt x="40" y="45"/>
                  </a:lnTo>
                  <a:lnTo>
                    <a:pt x="33" y="49"/>
                  </a:lnTo>
                  <a:lnTo>
                    <a:pt x="29" y="50"/>
                  </a:lnTo>
                  <a:lnTo>
                    <a:pt x="28" y="51"/>
                  </a:lnTo>
                  <a:lnTo>
                    <a:pt x="25" y="52"/>
                  </a:lnTo>
                  <a:lnTo>
                    <a:pt x="16" y="52"/>
                  </a:lnTo>
                  <a:lnTo>
                    <a:pt x="8" y="50"/>
                  </a:lnTo>
                  <a:lnTo>
                    <a:pt x="5" y="48"/>
                  </a:lnTo>
                  <a:lnTo>
                    <a:pt x="2" y="45"/>
                  </a:lnTo>
                  <a:lnTo>
                    <a:pt x="1" y="42"/>
                  </a:lnTo>
                  <a:lnTo>
                    <a:pt x="0" y="38"/>
                  </a:lnTo>
                  <a:lnTo>
                    <a:pt x="1" y="35"/>
                  </a:lnTo>
                  <a:lnTo>
                    <a:pt x="1" y="33"/>
                  </a:lnTo>
                  <a:lnTo>
                    <a:pt x="3" y="29"/>
                  </a:lnTo>
                  <a:lnTo>
                    <a:pt x="9" y="24"/>
                  </a:lnTo>
                  <a:lnTo>
                    <a:pt x="13" y="23"/>
                  </a:lnTo>
                  <a:lnTo>
                    <a:pt x="16" y="23"/>
                  </a:lnTo>
                  <a:lnTo>
                    <a:pt x="19" y="22"/>
                  </a:lnTo>
                  <a:lnTo>
                    <a:pt x="22" y="22"/>
                  </a:lnTo>
                  <a:lnTo>
                    <a:pt x="29" y="21"/>
                  </a:lnTo>
                  <a:lnTo>
                    <a:pt x="35" y="20"/>
                  </a:lnTo>
                  <a:lnTo>
                    <a:pt x="39" y="19"/>
                  </a:lnTo>
                  <a:lnTo>
                    <a:pt x="39" y="14"/>
                  </a:lnTo>
                  <a:lnTo>
                    <a:pt x="37" y="12"/>
                  </a:lnTo>
                  <a:lnTo>
                    <a:pt x="34" y="9"/>
                  </a:lnTo>
                  <a:lnTo>
                    <a:pt x="30" y="8"/>
                  </a:lnTo>
                  <a:lnTo>
                    <a:pt x="22" y="8"/>
                  </a:lnTo>
                  <a:lnTo>
                    <a:pt x="17" y="10"/>
                  </a:lnTo>
                  <a:lnTo>
                    <a:pt x="13" y="13"/>
                  </a:lnTo>
                  <a:lnTo>
                    <a:pt x="12" y="16"/>
                  </a:lnTo>
                  <a:lnTo>
                    <a:pt x="1" y="15"/>
                  </a:lnTo>
                  <a:lnTo>
                    <a:pt x="2" y="12"/>
                  </a:lnTo>
                  <a:lnTo>
                    <a:pt x="5" y="9"/>
                  </a:lnTo>
                  <a:lnTo>
                    <a:pt x="6" y="7"/>
                  </a:lnTo>
                  <a:lnTo>
                    <a:pt x="11" y="3"/>
                  </a:lnTo>
                  <a:lnTo>
                    <a:pt x="14" y="2"/>
                  </a:lnTo>
                  <a:lnTo>
                    <a:pt x="22" y="1"/>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9" name="Freeform 345"/>
            <p:cNvSpPr>
              <a:spLocks/>
            </p:cNvSpPr>
            <p:nvPr/>
          </p:nvSpPr>
          <p:spPr bwMode="auto">
            <a:xfrm>
              <a:off x="4179" y="3874"/>
              <a:ext cx="29" cy="68"/>
            </a:xfrm>
            <a:custGeom>
              <a:avLst/>
              <a:gdLst/>
              <a:ahLst/>
              <a:cxnLst>
                <a:cxn ang="0">
                  <a:pos x="18" y="0"/>
                </a:cxn>
                <a:cxn ang="0">
                  <a:pos x="18" y="17"/>
                </a:cxn>
                <a:cxn ang="0">
                  <a:pos x="28" y="17"/>
                </a:cxn>
                <a:cxn ang="0">
                  <a:pos x="28" y="25"/>
                </a:cxn>
                <a:cxn ang="0">
                  <a:pos x="18" y="25"/>
                </a:cxn>
                <a:cxn ang="0">
                  <a:pos x="18" y="59"/>
                </a:cxn>
                <a:cxn ang="0">
                  <a:pos x="21" y="59"/>
                </a:cxn>
                <a:cxn ang="0">
                  <a:pos x="21" y="60"/>
                </a:cxn>
                <a:cxn ang="0">
                  <a:pos x="28" y="60"/>
                </a:cxn>
                <a:cxn ang="0">
                  <a:pos x="29" y="68"/>
                </a:cxn>
                <a:cxn ang="0">
                  <a:pos x="15" y="68"/>
                </a:cxn>
                <a:cxn ang="0">
                  <a:pos x="13" y="67"/>
                </a:cxn>
                <a:cxn ang="0">
                  <a:pos x="11" y="66"/>
                </a:cxn>
                <a:cxn ang="0">
                  <a:pos x="10" y="64"/>
                </a:cxn>
                <a:cxn ang="0">
                  <a:pos x="9" y="63"/>
                </a:cxn>
                <a:cxn ang="0">
                  <a:pos x="7" y="61"/>
                </a:cxn>
                <a:cxn ang="0">
                  <a:pos x="7" y="25"/>
                </a:cxn>
                <a:cxn ang="0">
                  <a:pos x="0" y="25"/>
                </a:cxn>
                <a:cxn ang="0">
                  <a:pos x="0" y="17"/>
                </a:cxn>
                <a:cxn ang="0">
                  <a:pos x="7" y="17"/>
                </a:cxn>
                <a:cxn ang="0">
                  <a:pos x="7" y="5"/>
                </a:cxn>
                <a:cxn ang="0">
                  <a:pos x="18" y="0"/>
                </a:cxn>
              </a:cxnLst>
              <a:rect l="0" t="0" r="r" b="b"/>
              <a:pathLst>
                <a:path w="29" h="68">
                  <a:moveTo>
                    <a:pt x="18" y="0"/>
                  </a:moveTo>
                  <a:lnTo>
                    <a:pt x="18" y="17"/>
                  </a:lnTo>
                  <a:lnTo>
                    <a:pt x="28" y="17"/>
                  </a:lnTo>
                  <a:lnTo>
                    <a:pt x="28" y="25"/>
                  </a:lnTo>
                  <a:lnTo>
                    <a:pt x="18" y="25"/>
                  </a:lnTo>
                  <a:lnTo>
                    <a:pt x="18" y="59"/>
                  </a:lnTo>
                  <a:lnTo>
                    <a:pt x="21" y="59"/>
                  </a:lnTo>
                  <a:lnTo>
                    <a:pt x="21" y="60"/>
                  </a:lnTo>
                  <a:lnTo>
                    <a:pt x="28" y="60"/>
                  </a:lnTo>
                  <a:lnTo>
                    <a:pt x="29" y="68"/>
                  </a:lnTo>
                  <a:lnTo>
                    <a:pt x="15" y="68"/>
                  </a:lnTo>
                  <a:lnTo>
                    <a:pt x="13" y="67"/>
                  </a:lnTo>
                  <a:lnTo>
                    <a:pt x="11" y="66"/>
                  </a:lnTo>
                  <a:lnTo>
                    <a:pt x="10" y="64"/>
                  </a:lnTo>
                  <a:lnTo>
                    <a:pt x="9" y="63"/>
                  </a:lnTo>
                  <a:lnTo>
                    <a:pt x="7" y="61"/>
                  </a:lnTo>
                  <a:lnTo>
                    <a:pt x="7" y="25"/>
                  </a:lnTo>
                  <a:lnTo>
                    <a:pt x="0" y="25"/>
                  </a:lnTo>
                  <a:lnTo>
                    <a:pt x="0" y="17"/>
                  </a:lnTo>
                  <a:lnTo>
                    <a:pt x="7" y="17"/>
                  </a:lnTo>
                  <a:lnTo>
                    <a:pt x="7" y="5"/>
                  </a:lnTo>
                  <a:lnTo>
                    <a:pt x="1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0" name="Freeform 346"/>
            <p:cNvSpPr>
              <a:spLocks noEditPoints="1"/>
            </p:cNvSpPr>
            <p:nvPr/>
          </p:nvSpPr>
          <p:spPr bwMode="auto">
            <a:xfrm>
              <a:off x="4214" y="3890"/>
              <a:ext cx="55" cy="52"/>
            </a:xfrm>
            <a:custGeom>
              <a:avLst/>
              <a:gdLst/>
              <a:ahLst/>
              <a:cxnLst>
                <a:cxn ang="0">
                  <a:pos x="25" y="8"/>
                </a:cxn>
                <a:cxn ang="0">
                  <a:pos x="17" y="10"/>
                </a:cxn>
                <a:cxn ang="0">
                  <a:pos x="16" y="12"/>
                </a:cxn>
                <a:cxn ang="0">
                  <a:pos x="14" y="15"/>
                </a:cxn>
                <a:cxn ang="0">
                  <a:pos x="12" y="18"/>
                </a:cxn>
                <a:cxn ang="0">
                  <a:pos x="11" y="22"/>
                </a:cxn>
                <a:cxn ang="0">
                  <a:pos x="11" y="30"/>
                </a:cxn>
                <a:cxn ang="0">
                  <a:pos x="12" y="34"/>
                </a:cxn>
                <a:cxn ang="0">
                  <a:pos x="14" y="37"/>
                </a:cxn>
                <a:cxn ang="0">
                  <a:pos x="16" y="40"/>
                </a:cxn>
                <a:cxn ang="0">
                  <a:pos x="19" y="42"/>
                </a:cxn>
                <a:cxn ang="0">
                  <a:pos x="21" y="43"/>
                </a:cxn>
                <a:cxn ang="0">
                  <a:pos x="25" y="44"/>
                </a:cxn>
                <a:cxn ang="0">
                  <a:pos x="28" y="44"/>
                </a:cxn>
                <a:cxn ang="0">
                  <a:pos x="36" y="42"/>
                </a:cxn>
                <a:cxn ang="0">
                  <a:pos x="42" y="37"/>
                </a:cxn>
                <a:cxn ang="0">
                  <a:pos x="43" y="34"/>
                </a:cxn>
                <a:cxn ang="0">
                  <a:pos x="44" y="30"/>
                </a:cxn>
                <a:cxn ang="0">
                  <a:pos x="44" y="22"/>
                </a:cxn>
                <a:cxn ang="0">
                  <a:pos x="43" y="18"/>
                </a:cxn>
                <a:cxn ang="0">
                  <a:pos x="42" y="15"/>
                </a:cxn>
                <a:cxn ang="0">
                  <a:pos x="39" y="12"/>
                </a:cxn>
                <a:cxn ang="0">
                  <a:pos x="37" y="10"/>
                </a:cxn>
                <a:cxn ang="0">
                  <a:pos x="34" y="9"/>
                </a:cxn>
                <a:cxn ang="0">
                  <a:pos x="31" y="8"/>
                </a:cxn>
                <a:cxn ang="0">
                  <a:pos x="25" y="8"/>
                </a:cxn>
                <a:cxn ang="0">
                  <a:pos x="22" y="0"/>
                </a:cxn>
                <a:cxn ang="0">
                  <a:pos x="33" y="0"/>
                </a:cxn>
                <a:cxn ang="0">
                  <a:pos x="43" y="4"/>
                </a:cxn>
                <a:cxn ang="0">
                  <a:pos x="48" y="7"/>
                </a:cxn>
                <a:cxn ang="0">
                  <a:pos x="53" y="14"/>
                </a:cxn>
                <a:cxn ang="0">
                  <a:pos x="55" y="25"/>
                </a:cxn>
                <a:cxn ang="0">
                  <a:pos x="55" y="30"/>
                </a:cxn>
                <a:cxn ang="0">
                  <a:pos x="54" y="34"/>
                </a:cxn>
                <a:cxn ang="0">
                  <a:pos x="51" y="40"/>
                </a:cxn>
                <a:cxn ang="0">
                  <a:pos x="49" y="43"/>
                </a:cxn>
                <a:cxn ang="0">
                  <a:pos x="42" y="49"/>
                </a:cxn>
                <a:cxn ang="0">
                  <a:pos x="37" y="51"/>
                </a:cxn>
                <a:cxn ang="0">
                  <a:pos x="33" y="52"/>
                </a:cxn>
                <a:cxn ang="0">
                  <a:pos x="28" y="52"/>
                </a:cxn>
                <a:cxn ang="0">
                  <a:pos x="16" y="50"/>
                </a:cxn>
                <a:cxn ang="0">
                  <a:pos x="8" y="45"/>
                </a:cxn>
                <a:cxn ang="0">
                  <a:pos x="3" y="40"/>
                </a:cxn>
                <a:cxn ang="0">
                  <a:pos x="0" y="34"/>
                </a:cxn>
                <a:cxn ang="0">
                  <a:pos x="0" y="18"/>
                </a:cxn>
                <a:cxn ang="0">
                  <a:pos x="4" y="11"/>
                </a:cxn>
                <a:cxn ang="0">
                  <a:pos x="9" y="6"/>
                </a:cxn>
                <a:cxn ang="0">
                  <a:pos x="12" y="3"/>
                </a:cxn>
                <a:cxn ang="0">
                  <a:pos x="17" y="1"/>
                </a:cxn>
                <a:cxn ang="0">
                  <a:pos x="22" y="0"/>
                </a:cxn>
              </a:cxnLst>
              <a:rect l="0" t="0" r="r" b="b"/>
              <a:pathLst>
                <a:path w="55" h="52">
                  <a:moveTo>
                    <a:pt x="25" y="8"/>
                  </a:moveTo>
                  <a:lnTo>
                    <a:pt x="17" y="10"/>
                  </a:lnTo>
                  <a:lnTo>
                    <a:pt x="16" y="12"/>
                  </a:lnTo>
                  <a:lnTo>
                    <a:pt x="14" y="15"/>
                  </a:lnTo>
                  <a:lnTo>
                    <a:pt x="12" y="18"/>
                  </a:lnTo>
                  <a:lnTo>
                    <a:pt x="11" y="22"/>
                  </a:lnTo>
                  <a:lnTo>
                    <a:pt x="11" y="30"/>
                  </a:lnTo>
                  <a:lnTo>
                    <a:pt x="12" y="34"/>
                  </a:lnTo>
                  <a:lnTo>
                    <a:pt x="14" y="37"/>
                  </a:lnTo>
                  <a:lnTo>
                    <a:pt x="16" y="40"/>
                  </a:lnTo>
                  <a:lnTo>
                    <a:pt x="19" y="42"/>
                  </a:lnTo>
                  <a:lnTo>
                    <a:pt x="21" y="43"/>
                  </a:lnTo>
                  <a:lnTo>
                    <a:pt x="25" y="44"/>
                  </a:lnTo>
                  <a:lnTo>
                    <a:pt x="28" y="44"/>
                  </a:lnTo>
                  <a:lnTo>
                    <a:pt x="36" y="42"/>
                  </a:lnTo>
                  <a:lnTo>
                    <a:pt x="42" y="37"/>
                  </a:lnTo>
                  <a:lnTo>
                    <a:pt x="43" y="34"/>
                  </a:lnTo>
                  <a:lnTo>
                    <a:pt x="44" y="30"/>
                  </a:lnTo>
                  <a:lnTo>
                    <a:pt x="44" y="22"/>
                  </a:lnTo>
                  <a:lnTo>
                    <a:pt x="43" y="18"/>
                  </a:lnTo>
                  <a:lnTo>
                    <a:pt x="42" y="15"/>
                  </a:lnTo>
                  <a:lnTo>
                    <a:pt x="39" y="12"/>
                  </a:lnTo>
                  <a:lnTo>
                    <a:pt x="37" y="10"/>
                  </a:lnTo>
                  <a:lnTo>
                    <a:pt x="34" y="9"/>
                  </a:lnTo>
                  <a:lnTo>
                    <a:pt x="31" y="8"/>
                  </a:lnTo>
                  <a:lnTo>
                    <a:pt x="25" y="8"/>
                  </a:lnTo>
                  <a:close/>
                  <a:moveTo>
                    <a:pt x="22" y="0"/>
                  </a:moveTo>
                  <a:lnTo>
                    <a:pt x="33" y="0"/>
                  </a:lnTo>
                  <a:lnTo>
                    <a:pt x="43" y="4"/>
                  </a:lnTo>
                  <a:lnTo>
                    <a:pt x="48" y="7"/>
                  </a:lnTo>
                  <a:lnTo>
                    <a:pt x="53" y="14"/>
                  </a:lnTo>
                  <a:lnTo>
                    <a:pt x="55" y="25"/>
                  </a:lnTo>
                  <a:lnTo>
                    <a:pt x="55" y="30"/>
                  </a:lnTo>
                  <a:lnTo>
                    <a:pt x="54" y="34"/>
                  </a:lnTo>
                  <a:lnTo>
                    <a:pt x="51" y="40"/>
                  </a:lnTo>
                  <a:lnTo>
                    <a:pt x="49" y="43"/>
                  </a:lnTo>
                  <a:lnTo>
                    <a:pt x="42" y="49"/>
                  </a:lnTo>
                  <a:lnTo>
                    <a:pt x="37" y="51"/>
                  </a:lnTo>
                  <a:lnTo>
                    <a:pt x="33" y="52"/>
                  </a:lnTo>
                  <a:lnTo>
                    <a:pt x="28" y="52"/>
                  </a:lnTo>
                  <a:lnTo>
                    <a:pt x="16" y="50"/>
                  </a:lnTo>
                  <a:lnTo>
                    <a:pt x="8" y="45"/>
                  </a:lnTo>
                  <a:lnTo>
                    <a:pt x="3" y="40"/>
                  </a:lnTo>
                  <a:lnTo>
                    <a:pt x="0" y="34"/>
                  </a:lnTo>
                  <a:lnTo>
                    <a:pt x="0" y="18"/>
                  </a:lnTo>
                  <a:lnTo>
                    <a:pt x="4" y="11"/>
                  </a:lnTo>
                  <a:lnTo>
                    <a:pt x="9" y="6"/>
                  </a:lnTo>
                  <a:lnTo>
                    <a:pt x="12" y="3"/>
                  </a:lnTo>
                  <a:lnTo>
                    <a:pt x="17"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1" name="Freeform 347"/>
            <p:cNvSpPr>
              <a:spLocks/>
            </p:cNvSpPr>
            <p:nvPr/>
          </p:nvSpPr>
          <p:spPr bwMode="auto">
            <a:xfrm>
              <a:off x="4282" y="3890"/>
              <a:ext cx="32" cy="51"/>
            </a:xfrm>
            <a:custGeom>
              <a:avLst/>
              <a:gdLst/>
              <a:ahLst/>
              <a:cxnLst>
                <a:cxn ang="0">
                  <a:pos x="20" y="0"/>
                </a:cxn>
                <a:cxn ang="0">
                  <a:pos x="26" y="0"/>
                </a:cxn>
                <a:cxn ang="0">
                  <a:pos x="28" y="1"/>
                </a:cxn>
                <a:cxn ang="0">
                  <a:pos x="32" y="2"/>
                </a:cxn>
                <a:cxn ang="0">
                  <a:pos x="28" y="10"/>
                </a:cxn>
                <a:cxn ang="0">
                  <a:pos x="26" y="9"/>
                </a:cxn>
                <a:cxn ang="0">
                  <a:pos x="25" y="8"/>
                </a:cxn>
                <a:cxn ang="0">
                  <a:pos x="20" y="8"/>
                </a:cxn>
                <a:cxn ang="0">
                  <a:pos x="19" y="9"/>
                </a:cxn>
                <a:cxn ang="0">
                  <a:pos x="16" y="10"/>
                </a:cxn>
                <a:cxn ang="0">
                  <a:pos x="14" y="12"/>
                </a:cxn>
                <a:cxn ang="0">
                  <a:pos x="13" y="14"/>
                </a:cxn>
                <a:cxn ang="0">
                  <a:pos x="11" y="17"/>
                </a:cxn>
                <a:cxn ang="0">
                  <a:pos x="11" y="51"/>
                </a:cxn>
                <a:cxn ang="0">
                  <a:pos x="0" y="51"/>
                </a:cxn>
                <a:cxn ang="0">
                  <a:pos x="0" y="1"/>
                </a:cxn>
                <a:cxn ang="0">
                  <a:pos x="10" y="1"/>
                </a:cxn>
                <a:cxn ang="0">
                  <a:pos x="10" y="8"/>
                </a:cxn>
                <a:cxn ang="0">
                  <a:pos x="13" y="5"/>
                </a:cxn>
                <a:cxn ang="0">
                  <a:pos x="14" y="3"/>
                </a:cxn>
                <a:cxn ang="0">
                  <a:pos x="19" y="1"/>
                </a:cxn>
                <a:cxn ang="0">
                  <a:pos x="20" y="0"/>
                </a:cxn>
              </a:cxnLst>
              <a:rect l="0" t="0" r="r" b="b"/>
              <a:pathLst>
                <a:path w="32" h="51">
                  <a:moveTo>
                    <a:pt x="20" y="0"/>
                  </a:moveTo>
                  <a:lnTo>
                    <a:pt x="26" y="0"/>
                  </a:lnTo>
                  <a:lnTo>
                    <a:pt x="28" y="1"/>
                  </a:lnTo>
                  <a:lnTo>
                    <a:pt x="32" y="2"/>
                  </a:lnTo>
                  <a:lnTo>
                    <a:pt x="28" y="10"/>
                  </a:lnTo>
                  <a:lnTo>
                    <a:pt x="26" y="9"/>
                  </a:lnTo>
                  <a:lnTo>
                    <a:pt x="25" y="8"/>
                  </a:lnTo>
                  <a:lnTo>
                    <a:pt x="20" y="8"/>
                  </a:lnTo>
                  <a:lnTo>
                    <a:pt x="19" y="9"/>
                  </a:lnTo>
                  <a:lnTo>
                    <a:pt x="16" y="10"/>
                  </a:lnTo>
                  <a:lnTo>
                    <a:pt x="14" y="12"/>
                  </a:lnTo>
                  <a:lnTo>
                    <a:pt x="13" y="14"/>
                  </a:lnTo>
                  <a:lnTo>
                    <a:pt x="11" y="17"/>
                  </a:lnTo>
                  <a:lnTo>
                    <a:pt x="11" y="51"/>
                  </a:lnTo>
                  <a:lnTo>
                    <a:pt x="0" y="51"/>
                  </a:lnTo>
                  <a:lnTo>
                    <a:pt x="0" y="1"/>
                  </a:lnTo>
                  <a:lnTo>
                    <a:pt x="10" y="1"/>
                  </a:lnTo>
                  <a:lnTo>
                    <a:pt x="10" y="8"/>
                  </a:lnTo>
                  <a:lnTo>
                    <a:pt x="13" y="5"/>
                  </a:lnTo>
                  <a:lnTo>
                    <a:pt x="14" y="3"/>
                  </a:lnTo>
                  <a:lnTo>
                    <a:pt x="19" y="1"/>
                  </a:lnTo>
                  <a:lnTo>
                    <a:pt x="2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75129" y="274638"/>
            <a:ext cx="8229600" cy="1143000"/>
          </a:xfrm>
        </p:spPr>
        <p:txBody>
          <a:bodyPr/>
          <a:lstStyle/>
          <a:p>
            <a:r>
              <a:rPr lang="en-US" dirty="0" smtClean="0"/>
              <a:t>Gradient Algorithm- Intuition</a:t>
            </a:r>
            <a:endParaRPr lang="en-US" dirty="0"/>
          </a:p>
        </p:txBody>
      </p:sp>
      <p:sp>
        <p:nvSpPr>
          <p:cNvPr id="5" name="Footer Placeholder 4"/>
          <p:cNvSpPr>
            <a:spLocks noGrp="1"/>
          </p:cNvSpPr>
          <p:nvPr>
            <p:ph type="ftr" sz="quarter" idx="11"/>
          </p:nvPr>
        </p:nvSpPr>
        <p:spPr/>
        <p:txBody>
          <a:bodyPr/>
          <a:lstStyle/>
          <a:p>
            <a:pPr>
              <a:defRPr/>
            </a:pPr>
            <a:r>
              <a:rPr lang="en-US" dirty="0" smtClean="0"/>
              <a:t>Access Point Localization</a:t>
            </a:r>
            <a:endParaRPr lang="en-US" dirty="0"/>
          </a:p>
        </p:txBody>
      </p:sp>
      <p:cxnSp>
        <p:nvCxnSpPr>
          <p:cNvPr id="375" name="Straight Arrow Connector 374"/>
          <p:cNvCxnSpPr/>
          <p:nvPr/>
        </p:nvCxnSpPr>
        <p:spPr>
          <a:xfrm rot="5400000">
            <a:off x="3989297" y="2680449"/>
            <a:ext cx="1721220" cy="806822"/>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4640554" y="3028778"/>
            <a:ext cx="1725613" cy="584775"/>
          </a:xfrm>
          <a:prstGeom prst="rect">
            <a:avLst/>
          </a:prstGeom>
          <a:noFill/>
          <a:ln w="9525">
            <a:noFill/>
            <a:miter lim="800000"/>
            <a:headEnd/>
            <a:tailEnd/>
          </a:ln>
        </p:spPr>
        <p:txBody>
          <a:bodyPr>
            <a:spAutoFit/>
          </a:bodyPr>
          <a:lstStyle/>
          <a:p>
            <a:r>
              <a:rPr lang="en-US" sz="1600" b="1" dirty="0" err="1" smtClean="0">
                <a:solidFill>
                  <a:srgbClr val="C00000"/>
                </a:solidFill>
              </a:rPr>
              <a:t>Wcentroid</a:t>
            </a:r>
            <a:endParaRPr lang="en-US" sz="1600" b="1" dirty="0" smtClean="0">
              <a:solidFill>
                <a:srgbClr val="C00000"/>
              </a:solidFill>
            </a:endParaRPr>
          </a:p>
          <a:p>
            <a:r>
              <a:rPr lang="en-US" sz="1600" b="1" dirty="0" smtClean="0">
                <a:solidFill>
                  <a:srgbClr val="C00000"/>
                </a:solidFill>
              </a:rPr>
              <a:t>50m error</a:t>
            </a:r>
            <a:endParaRPr lang="en-US" sz="1600" b="1" dirty="0">
              <a:solidFill>
                <a:srgbClr val="C00000"/>
              </a:solidFill>
            </a:endParaRPr>
          </a:p>
        </p:txBody>
      </p:sp>
      <p:sp>
        <p:nvSpPr>
          <p:cNvPr id="357" name="Rectangle 356"/>
          <p:cNvSpPr/>
          <p:nvPr/>
        </p:nvSpPr>
        <p:spPr>
          <a:xfrm rot="1392862">
            <a:off x="3805051" y="4004774"/>
            <a:ext cx="543077" cy="451484"/>
          </a:xfrm>
          <a:prstGeom prst="rect">
            <a:avLst/>
          </a:prstGeom>
          <a:noFill/>
          <a:ln w="508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Arrow Connector 376"/>
          <p:cNvCxnSpPr/>
          <p:nvPr/>
        </p:nvCxnSpPr>
        <p:spPr>
          <a:xfrm rot="10800000">
            <a:off x="4303060" y="4159625"/>
            <a:ext cx="1004049" cy="376519"/>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0" name="Straight Arrow Connector 379"/>
          <p:cNvCxnSpPr/>
          <p:nvPr/>
        </p:nvCxnSpPr>
        <p:spPr>
          <a:xfrm>
            <a:off x="2904565" y="3585882"/>
            <a:ext cx="1147482" cy="412377"/>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Comparison</a:t>
            </a:r>
            <a:endParaRPr lang="en-US" dirty="0"/>
          </a:p>
        </p:txBody>
      </p:sp>
      <p:sp>
        <p:nvSpPr>
          <p:cNvPr id="4" name="Date Placeholder 3"/>
          <p:cNvSpPr>
            <a:spLocks noGrp="1"/>
          </p:cNvSpPr>
          <p:nvPr>
            <p:ph type="dt" sz="half" idx="10"/>
          </p:nvPr>
        </p:nvSpPr>
        <p:spPr/>
        <p:txBody>
          <a:bodyPr/>
          <a:lstStyle/>
          <a:p>
            <a:pPr>
              <a:defRPr/>
            </a:pPr>
            <a:fld id="{FD4EE751-51B9-4F6F-AFD6-F6DEE87B4D51}" type="datetime1">
              <a:rPr lang="en-US" smtClean="0"/>
              <a:pPr>
                <a:defRPr/>
              </a:pPr>
              <a:t>4/1/2009</a:t>
            </a:fld>
            <a:endParaRPr lang="en-US" dirty="0"/>
          </a:p>
        </p:txBody>
      </p:sp>
      <p:sp>
        <p:nvSpPr>
          <p:cNvPr id="5" name="Footer Placeholder 4"/>
          <p:cNvSpPr>
            <a:spLocks noGrp="1"/>
          </p:cNvSpPr>
          <p:nvPr>
            <p:ph type="ftr" sz="quarter" idx="11"/>
          </p:nvPr>
        </p:nvSpPr>
        <p:spPr/>
        <p:txBody>
          <a:bodyPr/>
          <a:lstStyle/>
          <a:p>
            <a:pPr>
              <a:defRPr/>
            </a:pPr>
            <a:r>
              <a:rPr lang="en-US" smtClean="0"/>
              <a:t>Access Point Localization</a:t>
            </a:r>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26</a:t>
            </a:fld>
            <a:endParaRPr lang="en-US"/>
          </a:p>
        </p:txBody>
      </p:sp>
      <p:sp>
        <p:nvSpPr>
          <p:cNvPr id="8" name="Content Placeholder 7"/>
          <p:cNvSpPr>
            <a:spLocks noGrp="1"/>
          </p:cNvSpPr>
          <p:nvPr>
            <p:ph idx="1"/>
          </p:nvPr>
        </p:nvSpPr>
        <p:spPr>
          <a:xfrm>
            <a:off x="457200" y="1600200"/>
            <a:ext cx="4850296" cy="4525963"/>
          </a:xfrm>
        </p:spPr>
        <p:txBody>
          <a:bodyPr/>
          <a:lstStyle/>
          <a:p>
            <a:r>
              <a:rPr lang="en-US" dirty="0" smtClean="0"/>
              <a:t>Directional Antenna</a:t>
            </a:r>
            <a:endParaRPr lang="en-US" dirty="0"/>
          </a:p>
        </p:txBody>
      </p:sp>
      <p:pic>
        <p:nvPicPr>
          <p:cNvPr id="1027" name="Picture 3"/>
          <p:cNvPicPr>
            <a:picLocks noChangeAspect="1" noChangeArrowheads="1"/>
          </p:cNvPicPr>
          <p:nvPr/>
        </p:nvPicPr>
        <p:blipFill>
          <a:blip r:embed="rId3"/>
          <a:srcRect l="28641" t="20930" r="15272" b="10725"/>
          <a:stretch>
            <a:fillRect/>
          </a:stretch>
        </p:blipFill>
        <p:spPr bwMode="auto">
          <a:xfrm>
            <a:off x="19878" y="2345632"/>
            <a:ext cx="4872160" cy="3339545"/>
          </a:xfrm>
          <a:prstGeom prst="rect">
            <a:avLst/>
          </a:prstGeom>
          <a:noFill/>
          <a:ln w="9525">
            <a:noFill/>
            <a:miter lim="800000"/>
            <a:headEnd/>
            <a:tailEnd/>
          </a:ln>
          <a:effectLst/>
        </p:spPr>
      </p:pic>
      <p:sp>
        <p:nvSpPr>
          <p:cNvPr id="10" name="TextBox 9"/>
          <p:cNvSpPr txBox="1"/>
          <p:nvPr/>
        </p:nvSpPr>
        <p:spPr>
          <a:xfrm>
            <a:off x="1073426" y="5645427"/>
            <a:ext cx="3220278" cy="461665"/>
          </a:xfrm>
          <a:prstGeom prst="rect">
            <a:avLst/>
          </a:prstGeom>
          <a:noFill/>
        </p:spPr>
        <p:txBody>
          <a:bodyPr wrap="square" rtlCol="0">
            <a:spAutoFit/>
          </a:bodyPr>
          <a:lstStyle/>
          <a:p>
            <a:r>
              <a:rPr lang="en-US" dirty="0" smtClean="0"/>
              <a:t>Median 32 m</a:t>
            </a:r>
          </a:p>
        </p:txBody>
      </p:sp>
      <p:graphicFrame>
        <p:nvGraphicFramePr>
          <p:cNvPr id="12" name="Table 11"/>
          <p:cNvGraphicFramePr>
            <a:graphicFrameLocks noGrp="1"/>
          </p:cNvGraphicFramePr>
          <p:nvPr/>
        </p:nvGraphicFramePr>
        <p:xfrm>
          <a:off x="5303598" y="2677394"/>
          <a:ext cx="3492137" cy="1854200"/>
        </p:xfrm>
        <a:graphic>
          <a:graphicData uri="http://schemas.openxmlformats.org/drawingml/2006/table">
            <a:tbl>
              <a:tblPr firstRow="1" bandRow="1">
                <a:tableStyleId>{5C22544A-7EE6-4342-B048-85BDC9FD1C3A}</a:tableStyleId>
              </a:tblPr>
              <a:tblGrid>
                <a:gridCol w="2125129"/>
                <a:gridCol w="1367008"/>
              </a:tblGrid>
              <a:tr h="370840">
                <a:tc>
                  <a:txBody>
                    <a:bodyPr/>
                    <a:lstStyle/>
                    <a:p>
                      <a:r>
                        <a:rPr lang="en-US" dirty="0" smtClean="0"/>
                        <a:t>Data</a:t>
                      </a:r>
                      <a:r>
                        <a:rPr lang="en-US" baseline="0" dirty="0" smtClean="0"/>
                        <a:t> Set: </a:t>
                      </a:r>
                      <a:r>
                        <a:rPr lang="en-US" dirty="0" smtClean="0"/>
                        <a:t>25 APs</a:t>
                      </a:r>
                      <a:endParaRPr lang="en-US" dirty="0"/>
                    </a:p>
                  </a:txBody>
                  <a:tcPr/>
                </a:tc>
                <a:tc>
                  <a:txBody>
                    <a:bodyPr/>
                    <a:lstStyle/>
                    <a:p>
                      <a:r>
                        <a:rPr lang="en-US" b="1" dirty="0" smtClean="0"/>
                        <a:t>Gradient</a:t>
                      </a:r>
                      <a:endParaRPr lang="en-US" b="1" dirty="0"/>
                    </a:p>
                  </a:txBody>
                  <a:tcPr/>
                </a:tc>
              </a:tr>
              <a:tr h="370840">
                <a:tc>
                  <a:txBody>
                    <a:bodyPr/>
                    <a:lstStyle/>
                    <a:p>
                      <a:r>
                        <a:rPr lang="en-US" b="1" dirty="0" smtClean="0"/>
                        <a:t>Mean</a:t>
                      </a:r>
                      <a:r>
                        <a:rPr lang="en-US" b="1" baseline="0" dirty="0" smtClean="0"/>
                        <a:t> Error</a:t>
                      </a:r>
                      <a:endParaRPr lang="en-US" b="1" dirty="0"/>
                    </a:p>
                  </a:txBody>
                  <a:tcPr/>
                </a:tc>
                <a:tc>
                  <a:txBody>
                    <a:bodyPr/>
                    <a:lstStyle/>
                    <a:p>
                      <a:r>
                        <a:rPr lang="en-US" b="1" dirty="0" smtClean="0"/>
                        <a:t>34</a:t>
                      </a:r>
                      <a:r>
                        <a:rPr lang="en-US" b="1" baseline="0" dirty="0" smtClean="0"/>
                        <a:t> m</a:t>
                      </a:r>
                      <a:endParaRPr lang="en-US" b="1" dirty="0"/>
                    </a:p>
                  </a:txBody>
                  <a:tcPr/>
                </a:tc>
              </a:tr>
              <a:tr h="370840">
                <a:tc>
                  <a:txBody>
                    <a:bodyPr/>
                    <a:lstStyle/>
                    <a:p>
                      <a:r>
                        <a:rPr lang="en-US" b="1" dirty="0" smtClean="0"/>
                        <a:t>Median</a:t>
                      </a:r>
                      <a:r>
                        <a:rPr lang="en-US" b="1" baseline="0" dirty="0" smtClean="0"/>
                        <a:t> Error</a:t>
                      </a:r>
                      <a:endParaRPr lang="en-US" b="1" dirty="0"/>
                    </a:p>
                  </a:txBody>
                  <a:tcPr/>
                </a:tc>
                <a:tc>
                  <a:txBody>
                    <a:bodyPr/>
                    <a:lstStyle/>
                    <a:p>
                      <a:r>
                        <a:rPr lang="en-US" b="1" dirty="0" smtClean="0"/>
                        <a:t>33 m</a:t>
                      </a:r>
                      <a:endParaRPr lang="en-US" b="1" dirty="0"/>
                    </a:p>
                  </a:txBody>
                  <a:tcPr/>
                </a:tc>
              </a:tr>
              <a:tr h="370840">
                <a:tc>
                  <a:txBody>
                    <a:bodyPr/>
                    <a:lstStyle/>
                    <a:p>
                      <a:r>
                        <a:rPr lang="en-US" b="1" dirty="0" smtClean="0"/>
                        <a:t>Maximum</a:t>
                      </a:r>
                      <a:r>
                        <a:rPr lang="en-US" b="1" baseline="0" dirty="0" smtClean="0"/>
                        <a:t> Error</a:t>
                      </a:r>
                      <a:endParaRPr lang="en-US" b="1" dirty="0"/>
                    </a:p>
                  </a:txBody>
                  <a:tcPr/>
                </a:tc>
                <a:tc>
                  <a:txBody>
                    <a:bodyPr/>
                    <a:lstStyle/>
                    <a:p>
                      <a:r>
                        <a:rPr lang="en-US" b="1" dirty="0" smtClean="0"/>
                        <a:t>59 m</a:t>
                      </a:r>
                      <a:endParaRPr lang="en-US" b="1" dirty="0"/>
                    </a:p>
                  </a:txBody>
                  <a:tcPr/>
                </a:tc>
              </a:tr>
              <a:tr h="370840">
                <a:tc>
                  <a:txBody>
                    <a:bodyPr/>
                    <a:lstStyle/>
                    <a:p>
                      <a:r>
                        <a:rPr lang="en-US" b="1" dirty="0" smtClean="0"/>
                        <a:t>Standard</a:t>
                      </a:r>
                      <a:r>
                        <a:rPr lang="en-US" b="1" baseline="0" dirty="0" smtClean="0"/>
                        <a:t> Deviation</a:t>
                      </a:r>
                      <a:endParaRPr lang="en-US" b="1" dirty="0"/>
                    </a:p>
                  </a:txBody>
                  <a:tcPr/>
                </a:tc>
                <a:tc>
                  <a:txBody>
                    <a:bodyPr/>
                    <a:lstStyle/>
                    <a:p>
                      <a:r>
                        <a:rPr lang="en-US" b="1" dirty="0" smtClean="0"/>
                        <a:t>14 m</a:t>
                      </a:r>
                      <a:endParaRPr lang="en-US" b="1" dirty="0"/>
                    </a:p>
                  </a:txBody>
                  <a:tcPr/>
                </a:tc>
              </a:tr>
            </a:tbl>
          </a:graphicData>
        </a:graphic>
      </p:graphicFrame>
      <p:sp>
        <p:nvSpPr>
          <p:cNvPr id="13" name="Content Placeholder 7"/>
          <p:cNvSpPr txBox="1">
            <a:spLocks/>
          </p:cNvSpPr>
          <p:nvPr/>
        </p:nvSpPr>
        <p:spPr>
          <a:xfrm>
            <a:off x="5022574" y="1712844"/>
            <a:ext cx="4850296"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Gradient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a:grpSpLocks noChangeAspect="1"/>
          </p:cNvGrpSpPr>
          <p:nvPr/>
        </p:nvGrpSpPr>
        <p:grpSpPr>
          <a:xfrm>
            <a:off x="2025001" y="1696537"/>
            <a:ext cx="4330640" cy="3800734"/>
            <a:chOff x="2418708" y="1911685"/>
            <a:chExt cx="3608867" cy="3167278"/>
          </a:xfrm>
        </p:grpSpPr>
        <p:grpSp>
          <p:nvGrpSpPr>
            <p:cNvPr id="10" name="Group 177"/>
            <p:cNvGrpSpPr/>
            <p:nvPr/>
          </p:nvGrpSpPr>
          <p:grpSpPr>
            <a:xfrm>
              <a:off x="2434254" y="1911685"/>
              <a:ext cx="3593321" cy="3167278"/>
              <a:chOff x="1021982" y="779939"/>
              <a:chExt cx="4849916" cy="4854662"/>
            </a:xfrm>
          </p:grpSpPr>
          <p:sp>
            <p:nvSpPr>
              <p:cNvPr id="173" name="Pie 172"/>
              <p:cNvSpPr>
                <a:spLocks noChangeAspect="1"/>
              </p:cNvSpPr>
              <p:nvPr/>
            </p:nvSpPr>
            <p:spPr>
              <a:xfrm>
                <a:off x="1021982" y="793660"/>
                <a:ext cx="4840940" cy="4840941"/>
              </a:xfrm>
              <a:prstGeom prst="pie">
                <a:avLst>
                  <a:gd name="adj1" fmla="val 10800000"/>
                  <a:gd name="adj2" fmla="val 16200000"/>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Pie 174"/>
              <p:cNvSpPr>
                <a:spLocks noChangeAspect="1"/>
              </p:cNvSpPr>
              <p:nvPr/>
            </p:nvSpPr>
            <p:spPr>
              <a:xfrm rot="10800000">
                <a:off x="1021988" y="779939"/>
                <a:ext cx="4840941" cy="4840941"/>
              </a:xfrm>
              <a:prstGeom prst="pie">
                <a:avLst>
                  <a:gd name="adj1" fmla="val 10800000"/>
                  <a:gd name="adj2" fmla="val 16200000"/>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Pie 175"/>
              <p:cNvSpPr>
                <a:spLocks noChangeAspect="1"/>
              </p:cNvSpPr>
              <p:nvPr/>
            </p:nvSpPr>
            <p:spPr>
              <a:xfrm rot="16200000">
                <a:off x="1030957" y="779940"/>
                <a:ext cx="4840941" cy="4840941"/>
              </a:xfrm>
              <a:prstGeom prst="pie">
                <a:avLst>
                  <a:gd name="adj1" fmla="val 10800000"/>
                  <a:gd name="adj2" fmla="val 16200000"/>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2" name="Pie 41"/>
            <p:cNvSpPr>
              <a:spLocks noChangeAspect="1"/>
            </p:cNvSpPr>
            <p:nvPr/>
          </p:nvSpPr>
          <p:spPr>
            <a:xfrm flipH="1">
              <a:off x="2437364" y="1920637"/>
              <a:ext cx="3586671" cy="3158326"/>
            </a:xfrm>
            <a:prstGeom prst="pie">
              <a:avLst>
                <a:gd name="adj1" fmla="val 13440895"/>
                <a:gd name="adj2" fmla="val 16200000"/>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Pie 43"/>
            <p:cNvSpPr>
              <a:spLocks noChangeAspect="1"/>
            </p:cNvSpPr>
            <p:nvPr/>
          </p:nvSpPr>
          <p:spPr>
            <a:xfrm rot="10800000" flipV="1">
              <a:off x="2418708" y="1914795"/>
              <a:ext cx="3586671" cy="3158326"/>
            </a:xfrm>
            <a:prstGeom prst="pie">
              <a:avLst>
                <a:gd name="adj1" fmla="val 10800000"/>
                <a:gd name="adj2" fmla="val 13407283"/>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ate Placeholder 3"/>
          <p:cNvSpPr>
            <a:spLocks noGrp="1"/>
          </p:cNvSpPr>
          <p:nvPr>
            <p:ph type="dt" sz="half" idx="10"/>
          </p:nvPr>
        </p:nvSpPr>
        <p:spPr>
          <a:xfrm>
            <a:off x="1335721" y="6338421"/>
            <a:ext cx="2133600" cy="365125"/>
          </a:xfrm>
        </p:spPr>
        <p:txBody>
          <a:bodyPr/>
          <a:lstStyle/>
          <a:p>
            <a:pPr>
              <a:defRPr/>
            </a:pPr>
            <a:fld id="{FE5FFF52-A519-4DA2-9AEC-3AE6199C72C4}" type="datetime1">
              <a:rPr lang="en-US" smtClean="0"/>
              <a:pPr>
                <a:defRPr/>
              </a:pPr>
              <a:t>4/1/2009</a:t>
            </a:fld>
            <a:endParaRPr lang="en-US" dirty="0"/>
          </a:p>
        </p:txBody>
      </p:sp>
      <p:sp>
        <p:nvSpPr>
          <p:cNvPr id="5" name="Footer Placeholder 4"/>
          <p:cNvSpPr>
            <a:spLocks noGrp="1"/>
          </p:cNvSpPr>
          <p:nvPr>
            <p:ph type="ftr" sz="quarter" idx="11"/>
          </p:nvPr>
        </p:nvSpPr>
        <p:spPr>
          <a:xfrm>
            <a:off x="4002721" y="6338421"/>
            <a:ext cx="2895600" cy="365125"/>
          </a:xfrm>
        </p:spPr>
        <p:txBody>
          <a:bodyPr/>
          <a:lstStyle/>
          <a:p>
            <a:pPr>
              <a:defRPr/>
            </a:pPr>
            <a:r>
              <a:rPr lang="en-US" smtClean="0"/>
              <a:t>Access Point Localization</a:t>
            </a:r>
            <a:endParaRPr lang="en-US" dirty="0"/>
          </a:p>
        </p:txBody>
      </p:sp>
      <p:sp>
        <p:nvSpPr>
          <p:cNvPr id="6" name="Slide Number Placeholder 5"/>
          <p:cNvSpPr>
            <a:spLocks noGrp="1"/>
          </p:cNvSpPr>
          <p:nvPr>
            <p:ph type="sldNum" sz="quarter" idx="12"/>
          </p:nvPr>
        </p:nvSpPr>
        <p:spPr>
          <a:xfrm>
            <a:off x="6553200" y="6338421"/>
            <a:ext cx="2133600" cy="365125"/>
          </a:xfrm>
        </p:spPr>
        <p:txBody>
          <a:bodyPr/>
          <a:lstStyle/>
          <a:p>
            <a:pPr>
              <a:defRPr/>
            </a:pPr>
            <a:fld id="{C5A6FE55-FA21-43F9-B558-DCA38C1071B8}" type="slidenum">
              <a:rPr lang="en-US" smtClean="0"/>
              <a:pPr>
                <a:defRPr/>
              </a:pPr>
              <a:t>3</a:t>
            </a:fld>
            <a:endParaRPr lang="en-US" dirty="0"/>
          </a:p>
        </p:txBody>
      </p:sp>
      <p:grpSp>
        <p:nvGrpSpPr>
          <p:cNvPr id="39" name="Group 38"/>
          <p:cNvGrpSpPr/>
          <p:nvPr/>
        </p:nvGrpSpPr>
        <p:grpSpPr>
          <a:xfrm>
            <a:off x="1096075" y="793650"/>
            <a:ext cx="6176134" cy="5181593"/>
            <a:chOff x="1248659" y="770962"/>
            <a:chExt cx="6176134" cy="5181593"/>
          </a:xfrm>
        </p:grpSpPr>
        <p:grpSp>
          <p:nvGrpSpPr>
            <p:cNvPr id="38" name="Group 37"/>
            <p:cNvGrpSpPr/>
            <p:nvPr/>
          </p:nvGrpSpPr>
          <p:grpSpPr>
            <a:xfrm>
              <a:off x="1248659" y="770962"/>
              <a:ext cx="6176134" cy="5181593"/>
              <a:chOff x="1248659" y="770962"/>
              <a:chExt cx="6176134" cy="5181593"/>
            </a:xfrm>
          </p:grpSpPr>
          <p:grpSp>
            <p:nvGrpSpPr>
              <p:cNvPr id="37" name="Group 36"/>
              <p:cNvGrpSpPr/>
              <p:nvPr/>
            </p:nvGrpSpPr>
            <p:grpSpPr>
              <a:xfrm>
                <a:off x="1248659" y="770962"/>
                <a:ext cx="6158205" cy="4011432"/>
                <a:chOff x="1248659" y="770962"/>
                <a:chExt cx="6158205" cy="4011432"/>
              </a:xfrm>
            </p:grpSpPr>
            <p:sp>
              <p:nvSpPr>
                <p:cNvPr id="21" name="Rectangle 20"/>
                <p:cNvSpPr/>
                <p:nvPr/>
              </p:nvSpPr>
              <p:spPr>
                <a:xfrm>
                  <a:off x="1272993" y="1931618"/>
                  <a:ext cx="3585878" cy="2850776"/>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58"/>
                <p:cNvGraphicFramePr>
                  <a:graphicFrameLocks/>
                </p:cNvGraphicFramePr>
                <p:nvPr/>
              </p:nvGraphicFramePr>
              <p:xfrm>
                <a:off x="1248659" y="770962"/>
                <a:ext cx="6158205" cy="663388"/>
              </p:xfrm>
              <a:graphic>
                <a:graphicData uri="http://schemas.openxmlformats.org/drawingml/2006/table">
                  <a:tbl>
                    <a:tblPr firstRow="1" bandRow="1">
                      <a:tableStyleId>{5C22544A-7EE6-4342-B048-85BDC9FD1C3A}</a:tableStyleId>
                    </a:tblPr>
                    <a:tblGrid>
                      <a:gridCol w="6158205"/>
                    </a:tblGrid>
                    <a:tr h="663388">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sp>
            <p:nvSpPr>
              <p:cNvPr id="23" name="Rectangle 22"/>
              <p:cNvSpPr/>
              <p:nvPr/>
            </p:nvSpPr>
            <p:spPr>
              <a:xfrm>
                <a:off x="5916711" y="1972230"/>
                <a:ext cx="1488135" cy="2868706"/>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58"/>
              <p:cNvGraphicFramePr>
                <a:graphicFrameLocks/>
              </p:cNvGraphicFramePr>
              <p:nvPr/>
            </p:nvGraphicFramePr>
            <p:xfrm>
              <a:off x="1266588" y="5378815"/>
              <a:ext cx="6158205" cy="573740"/>
            </p:xfrm>
            <a:graphic>
              <a:graphicData uri="http://schemas.openxmlformats.org/drawingml/2006/table">
                <a:tbl>
                  <a:tblPr firstRow="1" bandRow="1">
                    <a:tableStyleId>{5C22544A-7EE6-4342-B048-85BDC9FD1C3A}</a:tableStyleId>
                  </a:tblPr>
                  <a:tblGrid>
                    <a:gridCol w="6158205"/>
                  </a:tblGrid>
                  <a:tr h="573740">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grpSp>
          <p:nvGrpSpPr>
            <p:cNvPr id="33" name="Group 32"/>
            <p:cNvGrpSpPr/>
            <p:nvPr/>
          </p:nvGrpSpPr>
          <p:grpSpPr>
            <a:xfrm>
              <a:off x="3765176" y="1488141"/>
              <a:ext cx="2052919" cy="3749026"/>
              <a:chOff x="3765176" y="1488141"/>
              <a:chExt cx="2052919" cy="3749026"/>
            </a:xfrm>
          </p:grpSpPr>
          <p:sp>
            <p:nvSpPr>
              <p:cNvPr id="25" name="TextBox 24"/>
              <p:cNvSpPr txBox="1"/>
              <p:nvPr/>
            </p:nvSpPr>
            <p:spPr>
              <a:xfrm>
                <a:off x="3765176" y="1488141"/>
                <a:ext cx="2008094" cy="369332"/>
              </a:xfrm>
              <a:prstGeom prst="rect">
                <a:avLst/>
              </a:prstGeom>
              <a:noFill/>
            </p:spPr>
            <p:txBody>
              <a:bodyPr wrap="square" rtlCol="0">
                <a:spAutoFit/>
              </a:bodyPr>
              <a:lstStyle/>
              <a:p>
                <a:r>
                  <a:rPr lang="en-US" sz="1800" dirty="0" smtClean="0"/>
                  <a:t>5th Ave</a:t>
                </a:r>
                <a:endParaRPr lang="en-US" sz="1800" dirty="0"/>
              </a:p>
            </p:txBody>
          </p:sp>
          <p:grpSp>
            <p:nvGrpSpPr>
              <p:cNvPr id="29" name="Group 28"/>
              <p:cNvGrpSpPr/>
              <p:nvPr/>
            </p:nvGrpSpPr>
            <p:grpSpPr>
              <a:xfrm>
                <a:off x="3810001" y="2579585"/>
                <a:ext cx="2008094" cy="2657582"/>
                <a:chOff x="3810001" y="2579585"/>
                <a:chExt cx="2008094" cy="2657582"/>
              </a:xfrm>
            </p:grpSpPr>
            <p:sp>
              <p:nvSpPr>
                <p:cNvPr id="26" name="TextBox 25"/>
                <p:cNvSpPr txBox="1"/>
                <p:nvPr/>
              </p:nvSpPr>
              <p:spPr>
                <a:xfrm>
                  <a:off x="3810001" y="4867835"/>
                  <a:ext cx="2008094" cy="369332"/>
                </a:xfrm>
                <a:prstGeom prst="rect">
                  <a:avLst/>
                </a:prstGeom>
                <a:noFill/>
              </p:spPr>
              <p:txBody>
                <a:bodyPr wrap="square" rtlCol="0">
                  <a:spAutoFit/>
                </a:bodyPr>
                <a:lstStyle/>
                <a:p>
                  <a:r>
                    <a:rPr lang="en-US" sz="1800" dirty="0" smtClean="0"/>
                    <a:t>Forbes Ave</a:t>
                  </a:r>
                  <a:endParaRPr lang="en-US" sz="1800" dirty="0"/>
                </a:p>
              </p:txBody>
            </p:sp>
            <p:sp>
              <p:nvSpPr>
                <p:cNvPr id="28" name="TextBox 27"/>
                <p:cNvSpPr txBox="1"/>
                <p:nvPr/>
              </p:nvSpPr>
              <p:spPr>
                <a:xfrm rot="16200000">
                  <a:off x="4356848" y="3398966"/>
                  <a:ext cx="2008094" cy="369332"/>
                </a:xfrm>
                <a:prstGeom prst="rect">
                  <a:avLst/>
                </a:prstGeom>
                <a:noFill/>
              </p:spPr>
              <p:txBody>
                <a:bodyPr wrap="square" rtlCol="0">
                  <a:spAutoFit/>
                </a:bodyPr>
                <a:lstStyle/>
                <a:p>
                  <a:r>
                    <a:rPr lang="en-US" sz="1800" dirty="0" smtClean="0"/>
                    <a:t>Beeler St</a:t>
                  </a:r>
                  <a:endParaRPr lang="en-US" sz="1800" dirty="0"/>
                </a:p>
              </p:txBody>
            </p:sp>
          </p:grpSp>
        </p:grpSp>
      </p:grpSp>
      <p:sp>
        <p:nvSpPr>
          <p:cNvPr id="34" name="Oval 33"/>
          <p:cNvSpPr/>
          <p:nvPr/>
        </p:nvSpPr>
        <p:spPr>
          <a:xfrm>
            <a:off x="5002426" y="2384602"/>
            <a:ext cx="182880" cy="179294"/>
          </a:xfrm>
          <a:prstGeom prst="ellipse">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descr="C:\Users\Dongsu\AppData\Local\Microsoft\Windows\Temporary Internet Files\Content.IE5\RO2ICISK\MCj03226910000[1].wmf"/>
          <p:cNvPicPr>
            <a:picLocks noChangeAspect="1" noChangeArrowheads="1"/>
          </p:cNvPicPr>
          <p:nvPr/>
        </p:nvPicPr>
        <p:blipFill>
          <a:blip r:embed="rId3"/>
          <a:srcRect/>
          <a:stretch>
            <a:fillRect/>
          </a:stretch>
        </p:blipFill>
        <p:spPr bwMode="auto">
          <a:xfrm>
            <a:off x="3932290" y="2994212"/>
            <a:ext cx="522742" cy="800981"/>
          </a:xfrm>
          <a:prstGeom prst="rect">
            <a:avLst/>
          </a:prstGeom>
          <a:noFill/>
        </p:spPr>
      </p:pic>
      <p:grpSp>
        <p:nvGrpSpPr>
          <p:cNvPr id="54" name="Group 53"/>
          <p:cNvGrpSpPr>
            <a:grpSpLocks noChangeAspect="1"/>
          </p:cNvGrpSpPr>
          <p:nvPr/>
        </p:nvGrpSpPr>
        <p:grpSpPr>
          <a:xfrm>
            <a:off x="3675531" y="1129560"/>
            <a:ext cx="2922496" cy="2741097"/>
            <a:chOff x="-2097741" y="2390844"/>
            <a:chExt cx="1279272" cy="1188090"/>
          </a:xfrm>
        </p:grpSpPr>
        <p:sp>
          <p:nvSpPr>
            <p:cNvPr id="51" name="Oval 177"/>
            <p:cNvSpPr>
              <a:spLocks noChangeArrowheads="1"/>
            </p:cNvSpPr>
            <p:nvPr/>
          </p:nvSpPr>
          <p:spPr bwMode="auto">
            <a:xfrm>
              <a:off x="-2097741" y="2390844"/>
              <a:ext cx="1279272" cy="1188090"/>
            </a:xfrm>
            <a:prstGeom prst="ellipse">
              <a:avLst/>
            </a:prstGeom>
            <a:noFill/>
            <a:ln w="38100">
              <a:solidFill>
                <a:schemeClr val="bg1">
                  <a:lumMod val="50000"/>
                  <a:alpha val="50000"/>
                </a:schemeClr>
              </a:solidFill>
              <a:round/>
              <a:headEnd/>
              <a:tailEnd/>
            </a:ln>
          </p:spPr>
          <p:txBody>
            <a:bodyPr wrap="none" anchor="ctr"/>
            <a:lstStyle/>
            <a:p>
              <a:endParaRPr lang="en-US" sz="3600"/>
            </a:p>
          </p:txBody>
        </p:sp>
        <p:cxnSp>
          <p:nvCxnSpPr>
            <p:cNvPr id="52" name="Straight Arrow Connector 40"/>
            <p:cNvCxnSpPr>
              <a:cxnSpLocks noChangeShapeType="1"/>
            </p:cNvCxnSpPr>
            <p:nvPr/>
          </p:nvCxnSpPr>
          <p:spPr bwMode="auto">
            <a:xfrm>
              <a:off x="-2071273" y="2740283"/>
              <a:ext cx="609698" cy="218394"/>
            </a:xfrm>
            <a:prstGeom prst="straightConnector1">
              <a:avLst/>
            </a:prstGeom>
            <a:noFill/>
            <a:ln w="57150" algn="ctr">
              <a:solidFill>
                <a:schemeClr val="bg1">
                  <a:lumMod val="50000"/>
                  <a:alpha val="50000"/>
                </a:schemeClr>
              </a:solidFill>
              <a:round/>
              <a:headEnd type="arrow" w="med" len="med"/>
              <a:tailEnd type="arrow" w="med" len="med"/>
            </a:ln>
          </p:spPr>
        </p:cxnSp>
      </p:grpSp>
      <p:grpSp>
        <p:nvGrpSpPr>
          <p:cNvPr id="71" name="Group 70"/>
          <p:cNvGrpSpPr/>
          <p:nvPr/>
        </p:nvGrpSpPr>
        <p:grpSpPr>
          <a:xfrm>
            <a:off x="4204446" y="2205323"/>
            <a:ext cx="2468241" cy="2465295"/>
            <a:chOff x="4204446" y="2205323"/>
            <a:chExt cx="2468241" cy="2465295"/>
          </a:xfrm>
        </p:grpSpPr>
        <p:sp>
          <p:nvSpPr>
            <p:cNvPr id="35" name="Oval 34"/>
            <p:cNvSpPr/>
            <p:nvPr/>
          </p:nvSpPr>
          <p:spPr>
            <a:xfrm>
              <a:off x="5405100" y="3348931"/>
              <a:ext cx="182880" cy="179294"/>
            </a:xfrm>
            <a:prstGeom prst="ellipse">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a:grpSpLocks noChangeAspect="1"/>
            </p:cNvGrpSpPr>
            <p:nvPr/>
          </p:nvGrpSpPr>
          <p:grpSpPr>
            <a:xfrm>
              <a:off x="4204446" y="2205323"/>
              <a:ext cx="2468241" cy="2465295"/>
              <a:chOff x="-2097741" y="2417052"/>
              <a:chExt cx="1280799" cy="1188090"/>
            </a:xfrm>
          </p:grpSpPr>
          <p:sp>
            <p:nvSpPr>
              <p:cNvPr id="62" name="Oval 177"/>
              <p:cNvSpPr>
                <a:spLocks noChangeArrowheads="1"/>
              </p:cNvSpPr>
              <p:nvPr/>
            </p:nvSpPr>
            <p:spPr bwMode="auto">
              <a:xfrm>
                <a:off x="-2097741" y="2417052"/>
                <a:ext cx="1279272" cy="1188090"/>
              </a:xfrm>
              <a:prstGeom prst="ellipse">
                <a:avLst/>
              </a:prstGeom>
              <a:noFill/>
              <a:ln w="38100">
                <a:solidFill>
                  <a:schemeClr val="bg1">
                    <a:lumMod val="50000"/>
                    <a:alpha val="50000"/>
                  </a:schemeClr>
                </a:solidFill>
                <a:round/>
                <a:headEnd/>
                <a:tailEnd/>
              </a:ln>
            </p:spPr>
            <p:txBody>
              <a:bodyPr wrap="none" anchor="ctr"/>
              <a:lstStyle/>
              <a:p>
                <a:endParaRPr lang="en-US" sz="3600"/>
              </a:p>
            </p:txBody>
          </p:sp>
          <p:cxnSp>
            <p:nvCxnSpPr>
              <p:cNvPr id="63" name="Straight Arrow Connector 40"/>
              <p:cNvCxnSpPr>
                <a:cxnSpLocks noChangeShapeType="1"/>
              </p:cNvCxnSpPr>
              <p:nvPr/>
            </p:nvCxnSpPr>
            <p:spPr bwMode="auto">
              <a:xfrm rot="10800000" flipV="1">
                <a:off x="-1447798" y="2913981"/>
                <a:ext cx="630856" cy="114677"/>
              </a:xfrm>
              <a:prstGeom prst="straightConnector1">
                <a:avLst/>
              </a:prstGeom>
              <a:noFill/>
              <a:ln w="57150" algn="ctr">
                <a:solidFill>
                  <a:schemeClr val="bg1">
                    <a:lumMod val="50000"/>
                    <a:alpha val="50000"/>
                  </a:schemeClr>
                </a:solidFill>
                <a:round/>
                <a:headEnd type="arrow" w="med" len="med"/>
                <a:tailEnd type="arrow" w="med" len="med"/>
              </a:ln>
            </p:spPr>
          </p:cxnSp>
        </p:grpSp>
      </p:grpSp>
      <p:grpSp>
        <p:nvGrpSpPr>
          <p:cNvPr id="70" name="Group 69"/>
          <p:cNvGrpSpPr/>
          <p:nvPr/>
        </p:nvGrpSpPr>
        <p:grpSpPr>
          <a:xfrm>
            <a:off x="3585882" y="3263153"/>
            <a:ext cx="2680451" cy="2689410"/>
            <a:chOff x="3801035" y="3110758"/>
            <a:chExt cx="2465298" cy="2501149"/>
          </a:xfrm>
        </p:grpSpPr>
        <p:sp>
          <p:nvSpPr>
            <p:cNvPr id="36" name="Oval 35"/>
            <p:cNvSpPr/>
            <p:nvPr/>
          </p:nvSpPr>
          <p:spPr>
            <a:xfrm>
              <a:off x="4966575" y="4362021"/>
              <a:ext cx="182880" cy="179294"/>
            </a:xfrm>
            <a:prstGeom prst="ellipse">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a:grpSpLocks noChangeAspect="1"/>
            </p:cNvGrpSpPr>
            <p:nvPr/>
          </p:nvGrpSpPr>
          <p:grpSpPr>
            <a:xfrm>
              <a:off x="3801035" y="3110758"/>
              <a:ext cx="2465298" cy="2501149"/>
              <a:chOff x="-2097741" y="2417052"/>
              <a:chExt cx="1279272" cy="1205369"/>
            </a:xfrm>
          </p:grpSpPr>
          <p:sp>
            <p:nvSpPr>
              <p:cNvPr id="66" name="Oval 177"/>
              <p:cNvSpPr>
                <a:spLocks noChangeArrowheads="1"/>
              </p:cNvSpPr>
              <p:nvPr/>
            </p:nvSpPr>
            <p:spPr bwMode="auto">
              <a:xfrm>
                <a:off x="-2097741" y="2417052"/>
                <a:ext cx="1279272" cy="1188090"/>
              </a:xfrm>
              <a:prstGeom prst="ellipse">
                <a:avLst/>
              </a:prstGeom>
              <a:noFill/>
              <a:ln w="38100">
                <a:solidFill>
                  <a:schemeClr val="bg1">
                    <a:lumMod val="50000"/>
                    <a:alpha val="50000"/>
                  </a:schemeClr>
                </a:solidFill>
                <a:round/>
                <a:headEnd/>
                <a:tailEnd/>
              </a:ln>
            </p:spPr>
            <p:txBody>
              <a:bodyPr wrap="none" anchor="ctr"/>
              <a:lstStyle/>
              <a:p>
                <a:endParaRPr lang="en-US" sz="3600"/>
              </a:p>
            </p:txBody>
          </p:sp>
          <p:cxnSp>
            <p:nvCxnSpPr>
              <p:cNvPr id="67" name="Straight Arrow Connector 40"/>
              <p:cNvCxnSpPr>
                <a:cxnSpLocks noChangeShapeType="1"/>
              </p:cNvCxnSpPr>
              <p:nvPr/>
            </p:nvCxnSpPr>
            <p:spPr bwMode="auto">
              <a:xfrm rot="5400000" flipH="1" flipV="1">
                <a:off x="-1786217" y="3293306"/>
                <a:ext cx="585121" cy="73109"/>
              </a:xfrm>
              <a:prstGeom prst="straightConnector1">
                <a:avLst/>
              </a:prstGeom>
              <a:noFill/>
              <a:ln w="57150" algn="ctr">
                <a:solidFill>
                  <a:schemeClr val="bg1">
                    <a:lumMod val="50000"/>
                    <a:alpha val="50000"/>
                  </a:schemeClr>
                </a:solidFill>
                <a:round/>
                <a:headEnd type="arrow" w="med" len="med"/>
                <a:tailEnd type="arrow" w="med" len="med"/>
              </a:ln>
            </p:spPr>
          </p:cxnSp>
        </p:grpSp>
      </p:grpSp>
      <p:sp>
        <p:nvSpPr>
          <p:cNvPr id="69" name="Multiply 68"/>
          <p:cNvSpPr/>
          <p:nvPr/>
        </p:nvSpPr>
        <p:spPr>
          <a:xfrm>
            <a:off x="3890682" y="3245224"/>
            <a:ext cx="519953" cy="484094"/>
          </a:xfrm>
          <a:prstGeom prst="mathMultiply">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Multiply 79"/>
          <p:cNvSpPr/>
          <p:nvPr/>
        </p:nvSpPr>
        <p:spPr>
          <a:xfrm>
            <a:off x="3917579" y="3254192"/>
            <a:ext cx="519953" cy="484094"/>
          </a:xfrm>
          <a:prstGeom prst="mathMultiply">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20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2" nodeType="clickEffect">
                                  <p:stCondLst>
                                    <p:cond delay="0"/>
                                  </p:stCondLst>
                                  <p:childTnLst>
                                    <p:animMotion origin="layout" path="M -8.33333E-7 4.74341E-6 L 0.1059 0.03398 " pathEditMode="relative" rAng="0" ptsTypes="AA">
                                      <p:cBhvr>
                                        <p:cTn id="15" dur="2000" fill="hold"/>
                                        <p:tgtEl>
                                          <p:spTgt spid="80"/>
                                        </p:tgtEl>
                                        <p:attrNameLst>
                                          <p:attrName>ppt_x</p:attrName>
                                          <p:attrName>ppt_y</p:attrName>
                                        </p:attrNameLst>
                                      </p:cBhvr>
                                      <p:rCtr x="53" y="17"/>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childTnLst>
                                </p:cTn>
                              </p:par>
                              <p:par>
                                <p:cTn id="20" presetID="1" presetClass="exit" presetSubtype="0" fill="hold" grpId="1" nodeType="withEffect">
                                  <p:stCondLst>
                                    <p:cond delay="0"/>
                                  </p:stCondLst>
                                  <p:childTnLst>
                                    <p:set>
                                      <p:cBhvr>
                                        <p:cTn id="21" dur="1" fill="hold">
                                          <p:stCondLst>
                                            <p:cond delay="0"/>
                                          </p:stCondLst>
                                        </p:cTn>
                                        <p:tgtEl>
                                          <p:spTgt spid="8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69" grpId="0" animBg="1"/>
      <p:bldP spid="80" grpId="0" animBg="1"/>
      <p:bldP spid="80" grpId="1" animBg="1"/>
      <p:bldP spid="80"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noChangeAspect="1"/>
          </p:cNvGrpSpPr>
          <p:nvPr/>
        </p:nvGrpSpPr>
        <p:grpSpPr>
          <a:xfrm>
            <a:off x="2078788" y="1678608"/>
            <a:ext cx="4330640" cy="3800734"/>
            <a:chOff x="2418708" y="1911685"/>
            <a:chExt cx="3608867" cy="3167278"/>
          </a:xfrm>
        </p:grpSpPr>
        <p:grpSp>
          <p:nvGrpSpPr>
            <p:cNvPr id="3" name="Group 177"/>
            <p:cNvGrpSpPr/>
            <p:nvPr/>
          </p:nvGrpSpPr>
          <p:grpSpPr>
            <a:xfrm>
              <a:off x="2434254" y="1911685"/>
              <a:ext cx="3593321" cy="3167278"/>
              <a:chOff x="1021982" y="779939"/>
              <a:chExt cx="4849916" cy="4854662"/>
            </a:xfrm>
          </p:grpSpPr>
          <p:sp>
            <p:nvSpPr>
              <p:cNvPr id="173" name="Pie 172"/>
              <p:cNvSpPr>
                <a:spLocks noChangeAspect="1"/>
              </p:cNvSpPr>
              <p:nvPr/>
            </p:nvSpPr>
            <p:spPr>
              <a:xfrm>
                <a:off x="1021982" y="793660"/>
                <a:ext cx="4840940" cy="4840941"/>
              </a:xfrm>
              <a:prstGeom prst="pie">
                <a:avLst>
                  <a:gd name="adj1" fmla="val 10800000"/>
                  <a:gd name="adj2" fmla="val 16200000"/>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Pie 174"/>
              <p:cNvSpPr>
                <a:spLocks noChangeAspect="1"/>
              </p:cNvSpPr>
              <p:nvPr/>
            </p:nvSpPr>
            <p:spPr>
              <a:xfrm rot="10800000">
                <a:off x="1021988" y="779939"/>
                <a:ext cx="4840941" cy="4840941"/>
              </a:xfrm>
              <a:prstGeom prst="pie">
                <a:avLst>
                  <a:gd name="adj1" fmla="val 10800000"/>
                  <a:gd name="adj2" fmla="val 16200000"/>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Pie 175"/>
              <p:cNvSpPr>
                <a:spLocks noChangeAspect="1"/>
              </p:cNvSpPr>
              <p:nvPr/>
            </p:nvSpPr>
            <p:spPr>
              <a:xfrm rot="16200000">
                <a:off x="1030957" y="779940"/>
                <a:ext cx="4840941" cy="4840941"/>
              </a:xfrm>
              <a:prstGeom prst="pie">
                <a:avLst>
                  <a:gd name="adj1" fmla="val 10800000"/>
                  <a:gd name="adj2" fmla="val 16200000"/>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2" name="Pie 41"/>
            <p:cNvSpPr>
              <a:spLocks noChangeAspect="1"/>
            </p:cNvSpPr>
            <p:nvPr/>
          </p:nvSpPr>
          <p:spPr>
            <a:xfrm flipH="1">
              <a:off x="2437364" y="1920637"/>
              <a:ext cx="3586671" cy="3158326"/>
            </a:xfrm>
            <a:prstGeom prst="pie">
              <a:avLst>
                <a:gd name="adj1" fmla="val 13440895"/>
                <a:gd name="adj2" fmla="val 16200000"/>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Pie 43"/>
            <p:cNvSpPr>
              <a:spLocks noChangeAspect="1"/>
            </p:cNvSpPr>
            <p:nvPr/>
          </p:nvSpPr>
          <p:spPr>
            <a:xfrm rot="10800000" flipV="1">
              <a:off x="2418708" y="1914795"/>
              <a:ext cx="3586671" cy="3158326"/>
            </a:xfrm>
            <a:prstGeom prst="pie">
              <a:avLst>
                <a:gd name="adj1" fmla="val 10800000"/>
                <a:gd name="adj2" fmla="val 13407283"/>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ate Placeholder 3"/>
          <p:cNvSpPr>
            <a:spLocks noGrp="1"/>
          </p:cNvSpPr>
          <p:nvPr>
            <p:ph type="dt" sz="half" idx="10"/>
          </p:nvPr>
        </p:nvSpPr>
        <p:spPr>
          <a:xfrm>
            <a:off x="1335721" y="6338421"/>
            <a:ext cx="2133600" cy="365125"/>
          </a:xfrm>
        </p:spPr>
        <p:txBody>
          <a:bodyPr/>
          <a:lstStyle/>
          <a:p>
            <a:pPr>
              <a:defRPr/>
            </a:pPr>
            <a:fld id="{FE5FFF52-A519-4DA2-9AEC-3AE6199C72C4}" type="datetime1">
              <a:rPr lang="en-US" smtClean="0"/>
              <a:pPr>
                <a:defRPr/>
              </a:pPr>
              <a:t>4/1/2009</a:t>
            </a:fld>
            <a:endParaRPr lang="en-US" dirty="0"/>
          </a:p>
        </p:txBody>
      </p:sp>
      <p:sp>
        <p:nvSpPr>
          <p:cNvPr id="5" name="Footer Placeholder 4"/>
          <p:cNvSpPr>
            <a:spLocks noGrp="1"/>
          </p:cNvSpPr>
          <p:nvPr>
            <p:ph type="ftr" sz="quarter" idx="11"/>
          </p:nvPr>
        </p:nvSpPr>
        <p:spPr>
          <a:xfrm>
            <a:off x="4002721" y="6338421"/>
            <a:ext cx="2895600" cy="365125"/>
          </a:xfrm>
        </p:spPr>
        <p:txBody>
          <a:bodyPr/>
          <a:lstStyle/>
          <a:p>
            <a:pPr>
              <a:defRPr/>
            </a:pPr>
            <a:r>
              <a:rPr lang="en-US" smtClean="0"/>
              <a:t>Access Point Localization</a:t>
            </a:r>
            <a:endParaRPr lang="en-US" dirty="0"/>
          </a:p>
        </p:txBody>
      </p:sp>
      <p:sp>
        <p:nvSpPr>
          <p:cNvPr id="6" name="Slide Number Placeholder 5"/>
          <p:cNvSpPr>
            <a:spLocks noGrp="1"/>
          </p:cNvSpPr>
          <p:nvPr>
            <p:ph type="sldNum" sz="quarter" idx="12"/>
          </p:nvPr>
        </p:nvSpPr>
        <p:spPr>
          <a:xfrm>
            <a:off x="6553200" y="6338421"/>
            <a:ext cx="2133600" cy="365125"/>
          </a:xfrm>
        </p:spPr>
        <p:txBody>
          <a:bodyPr/>
          <a:lstStyle/>
          <a:p>
            <a:pPr>
              <a:defRPr/>
            </a:pPr>
            <a:fld id="{C5A6FE55-FA21-43F9-B558-DCA38C1071B8}" type="slidenum">
              <a:rPr lang="en-US" smtClean="0"/>
              <a:pPr>
                <a:defRPr/>
              </a:pPr>
              <a:t>4</a:t>
            </a:fld>
            <a:endParaRPr lang="en-US" dirty="0"/>
          </a:p>
        </p:txBody>
      </p:sp>
      <p:grpSp>
        <p:nvGrpSpPr>
          <p:cNvPr id="8" name="Group 38"/>
          <p:cNvGrpSpPr/>
          <p:nvPr/>
        </p:nvGrpSpPr>
        <p:grpSpPr>
          <a:xfrm>
            <a:off x="1096075" y="793650"/>
            <a:ext cx="6176134" cy="5181593"/>
            <a:chOff x="1248659" y="770962"/>
            <a:chExt cx="6176134" cy="5181593"/>
          </a:xfrm>
        </p:grpSpPr>
        <p:grpSp>
          <p:nvGrpSpPr>
            <p:cNvPr id="9" name="Group 37"/>
            <p:cNvGrpSpPr/>
            <p:nvPr/>
          </p:nvGrpSpPr>
          <p:grpSpPr>
            <a:xfrm>
              <a:off x="1248659" y="770962"/>
              <a:ext cx="6176134" cy="5181593"/>
              <a:chOff x="1248659" y="770962"/>
              <a:chExt cx="6176134" cy="5181593"/>
            </a:xfrm>
          </p:grpSpPr>
          <p:grpSp>
            <p:nvGrpSpPr>
              <p:cNvPr id="10" name="Group 36"/>
              <p:cNvGrpSpPr/>
              <p:nvPr/>
            </p:nvGrpSpPr>
            <p:grpSpPr>
              <a:xfrm>
                <a:off x="1248659" y="770962"/>
                <a:ext cx="6158205" cy="3975574"/>
                <a:chOff x="1248659" y="770962"/>
                <a:chExt cx="6158205" cy="3975574"/>
              </a:xfrm>
            </p:grpSpPr>
            <p:sp>
              <p:nvSpPr>
                <p:cNvPr id="21" name="Rectangle 20"/>
                <p:cNvSpPr/>
                <p:nvPr/>
              </p:nvSpPr>
              <p:spPr>
                <a:xfrm>
                  <a:off x="1272993" y="1949547"/>
                  <a:ext cx="3585878" cy="279698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58"/>
                <p:cNvGraphicFramePr>
                  <a:graphicFrameLocks/>
                </p:cNvGraphicFramePr>
                <p:nvPr/>
              </p:nvGraphicFramePr>
              <p:xfrm>
                <a:off x="1248659" y="770962"/>
                <a:ext cx="6158205" cy="663388"/>
              </p:xfrm>
              <a:graphic>
                <a:graphicData uri="http://schemas.openxmlformats.org/drawingml/2006/table">
                  <a:tbl>
                    <a:tblPr firstRow="1" bandRow="1">
                      <a:tableStyleId>{5C22544A-7EE6-4342-B048-85BDC9FD1C3A}</a:tableStyleId>
                    </a:tblPr>
                    <a:tblGrid>
                      <a:gridCol w="6158205"/>
                    </a:tblGrid>
                    <a:tr h="663388">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sp>
            <p:nvSpPr>
              <p:cNvPr id="23" name="Rectangle 22"/>
              <p:cNvSpPr/>
              <p:nvPr/>
            </p:nvSpPr>
            <p:spPr>
              <a:xfrm>
                <a:off x="5916711" y="1972230"/>
                <a:ext cx="1488135" cy="2868706"/>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58"/>
              <p:cNvGraphicFramePr>
                <a:graphicFrameLocks/>
              </p:cNvGraphicFramePr>
              <p:nvPr/>
            </p:nvGraphicFramePr>
            <p:xfrm>
              <a:off x="1266588" y="5378815"/>
              <a:ext cx="6158205" cy="573740"/>
            </p:xfrm>
            <a:graphic>
              <a:graphicData uri="http://schemas.openxmlformats.org/drawingml/2006/table">
                <a:tbl>
                  <a:tblPr firstRow="1" bandRow="1">
                    <a:tableStyleId>{5C22544A-7EE6-4342-B048-85BDC9FD1C3A}</a:tableStyleId>
                  </a:tblPr>
                  <a:tblGrid>
                    <a:gridCol w="6158205"/>
                  </a:tblGrid>
                  <a:tr h="573740">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grpSp>
          <p:nvGrpSpPr>
            <p:cNvPr id="11" name="Group 32"/>
            <p:cNvGrpSpPr/>
            <p:nvPr/>
          </p:nvGrpSpPr>
          <p:grpSpPr>
            <a:xfrm>
              <a:off x="3765176" y="1488141"/>
              <a:ext cx="2052919" cy="3749026"/>
              <a:chOff x="3765176" y="1488141"/>
              <a:chExt cx="2052919" cy="3749026"/>
            </a:xfrm>
          </p:grpSpPr>
          <p:sp>
            <p:nvSpPr>
              <p:cNvPr id="25" name="TextBox 24"/>
              <p:cNvSpPr txBox="1"/>
              <p:nvPr/>
            </p:nvSpPr>
            <p:spPr>
              <a:xfrm>
                <a:off x="3765176" y="1488141"/>
                <a:ext cx="2008094" cy="369332"/>
              </a:xfrm>
              <a:prstGeom prst="rect">
                <a:avLst/>
              </a:prstGeom>
              <a:noFill/>
            </p:spPr>
            <p:txBody>
              <a:bodyPr wrap="square" rtlCol="0">
                <a:spAutoFit/>
              </a:bodyPr>
              <a:lstStyle/>
              <a:p>
                <a:r>
                  <a:rPr lang="en-US" sz="1800" dirty="0" smtClean="0"/>
                  <a:t>5th Ave</a:t>
                </a:r>
                <a:endParaRPr lang="en-US" sz="1800" dirty="0"/>
              </a:p>
            </p:txBody>
          </p:sp>
          <p:grpSp>
            <p:nvGrpSpPr>
              <p:cNvPr id="12" name="Group 28"/>
              <p:cNvGrpSpPr/>
              <p:nvPr/>
            </p:nvGrpSpPr>
            <p:grpSpPr>
              <a:xfrm>
                <a:off x="3810001" y="2579585"/>
                <a:ext cx="2008094" cy="2657582"/>
                <a:chOff x="3810001" y="2579585"/>
                <a:chExt cx="2008094" cy="2657582"/>
              </a:xfrm>
            </p:grpSpPr>
            <p:sp>
              <p:nvSpPr>
                <p:cNvPr id="26" name="TextBox 25"/>
                <p:cNvSpPr txBox="1"/>
                <p:nvPr/>
              </p:nvSpPr>
              <p:spPr>
                <a:xfrm>
                  <a:off x="3810001" y="4867835"/>
                  <a:ext cx="2008094" cy="369332"/>
                </a:xfrm>
                <a:prstGeom prst="rect">
                  <a:avLst/>
                </a:prstGeom>
                <a:noFill/>
              </p:spPr>
              <p:txBody>
                <a:bodyPr wrap="square" rtlCol="0">
                  <a:spAutoFit/>
                </a:bodyPr>
                <a:lstStyle/>
                <a:p>
                  <a:r>
                    <a:rPr lang="en-US" sz="1800" dirty="0" smtClean="0"/>
                    <a:t>Forbes Ave</a:t>
                  </a:r>
                  <a:endParaRPr lang="en-US" sz="1800" dirty="0"/>
                </a:p>
              </p:txBody>
            </p:sp>
            <p:sp>
              <p:nvSpPr>
                <p:cNvPr id="28" name="TextBox 27"/>
                <p:cNvSpPr txBox="1"/>
                <p:nvPr/>
              </p:nvSpPr>
              <p:spPr>
                <a:xfrm rot="16200000">
                  <a:off x="4356848" y="3398966"/>
                  <a:ext cx="2008094" cy="369332"/>
                </a:xfrm>
                <a:prstGeom prst="rect">
                  <a:avLst/>
                </a:prstGeom>
                <a:noFill/>
              </p:spPr>
              <p:txBody>
                <a:bodyPr wrap="square" rtlCol="0">
                  <a:spAutoFit/>
                </a:bodyPr>
                <a:lstStyle/>
                <a:p>
                  <a:r>
                    <a:rPr lang="en-US" sz="1800" dirty="0" smtClean="0"/>
                    <a:t>Beeler St</a:t>
                  </a:r>
                  <a:endParaRPr lang="en-US" sz="1800" dirty="0"/>
                </a:p>
              </p:txBody>
            </p:sp>
          </p:grpSp>
        </p:grpSp>
      </p:grpSp>
      <p:sp>
        <p:nvSpPr>
          <p:cNvPr id="34" name="Oval 33"/>
          <p:cNvSpPr/>
          <p:nvPr/>
        </p:nvSpPr>
        <p:spPr>
          <a:xfrm>
            <a:off x="5002426" y="2384602"/>
            <a:ext cx="182880" cy="179294"/>
          </a:xfrm>
          <a:prstGeom prst="ellipse">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descr="C:\Users\Dongsu\AppData\Local\Microsoft\Windows\Temporary Internet Files\Content.IE5\RO2ICISK\MCj03226910000[1].wmf"/>
          <p:cNvPicPr>
            <a:picLocks noChangeAspect="1" noChangeArrowheads="1"/>
          </p:cNvPicPr>
          <p:nvPr/>
        </p:nvPicPr>
        <p:blipFill>
          <a:blip r:embed="rId3"/>
          <a:srcRect/>
          <a:stretch>
            <a:fillRect/>
          </a:stretch>
        </p:blipFill>
        <p:spPr bwMode="auto">
          <a:xfrm>
            <a:off x="3932290" y="2994212"/>
            <a:ext cx="522742" cy="800981"/>
          </a:xfrm>
          <a:prstGeom prst="rect">
            <a:avLst/>
          </a:prstGeom>
          <a:noFill/>
        </p:spPr>
      </p:pic>
      <p:grpSp>
        <p:nvGrpSpPr>
          <p:cNvPr id="18" name="Group 72"/>
          <p:cNvGrpSpPr/>
          <p:nvPr/>
        </p:nvGrpSpPr>
        <p:grpSpPr>
          <a:xfrm>
            <a:off x="2940423" y="2411504"/>
            <a:ext cx="1658471" cy="2097746"/>
            <a:chOff x="2940423" y="2411504"/>
            <a:chExt cx="1658471" cy="2097746"/>
          </a:xfrm>
        </p:grpSpPr>
        <p:sp>
          <p:nvSpPr>
            <p:cNvPr id="74" name="Action Button: Home 73">
              <a:hlinkClick r:id="" action="ppaction://hlinkshowjump?jump=firstslide" highlightClick="1"/>
            </p:cNvPr>
            <p:cNvSpPr/>
            <p:nvPr/>
          </p:nvSpPr>
          <p:spPr>
            <a:xfrm>
              <a:off x="3899646" y="2411504"/>
              <a:ext cx="699248" cy="537881"/>
            </a:xfrm>
            <a:prstGeom prst="actionButtonHome">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ction Button: Home 74">
              <a:hlinkClick r:id="" action="ppaction://hlinkshowjump?jump=firstslide" highlightClick="1"/>
            </p:cNvPr>
            <p:cNvSpPr/>
            <p:nvPr/>
          </p:nvSpPr>
          <p:spPr>
            <a:xfrm>
              <a:off x="3872752" y="3971369"/>
              <a:ext cx="699248" cy="537881"/>
            </a:xfrm>
            <a:prstGeom prst="actionButtonHome">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ction Button: Home 75">
              <a:hlinkClick r:id="" action="ppaction://hlinkshowjump?jump=firstslide" highlightClick="1"/>
            </p:cNvPr>
            <p:cNvSpPr/>
            <p:nvPr/>
          </p:nvSpPr>
          <p:spPr>
            <a:xfrm>
              <a:off x="2940423" y="3971369"/>
              <a:ext cx="699248" cy="537881"/>
            </a:xfrm>
            <a:prstGeom prst="actionButtonHome">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Oval 44"/>
          <p:cNvSpPr/>
          <p:nvPr/>
        </p:nvSpPr>
        <p:spPr>
          <a:xfrm>
            <a:off x="5405832" y="3361736"/>
            <a:ext cx="182880" cy="179294"/>
          </a:xfrm>
          <a:prstGeom prst="ellipse">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011394" y="4545050"/>
            <a:ext cx="182880" cy="179294"/>
          </a:xfrm>
          <a:prstGeom prst="ellipse">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a:grpSpLocks noChangeAspect="1"/>
          </p:cNvGrpSpPr>
          <p:nvPr/>
        </p:nvGrpSpPr>
        <p:grpSpPr>
          <a:xfrm>
            <a:off x="2070273" y="1687750"/>
            <a:ext cx="4347029" cy="3800735"/>
            <a:chOff x="2902247" y="1911685"/>
            <a:chExt cx="3622524" cy="3167279"/>
          </a:xfrm>
        </p:grpSpPr>
        <p:sp>
          <p:nvSpPr>
            <p:cNvPr id="46" name="Pie 45"/>
            <p:cNvSpPr>
              <a:spLocks noChangeAspect="1"/>
            </p:cNvSpPr>
            <p:nvPr/>
          </p:nvSpPr>
          <p:spPr>
            <a:xfrm rot="10800000">
              <a:off x="2947069" y="1956508"/>
              <a:ext cx="3377437" cy="2974080"/>
            </a:xfrm>
            <a:prstGeom prst="pie">
              <a:avLst>
                <a:gd name="adj1" fmla="val 13492411"/>
                <a:gd name="adj2" fmla="val 16200000"/>
              </a:avLst>
            </a:prstGeom>
            <a:gradFill flip="none" rotWithShape="1">
              <a:gsLst>
                <a:gs pos="0">
                  <a:srgbClr val="FF0000">
                    <a:alpha val="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 name="Group 44"/>
            <p:cNvGrpSpPr/>
            <p:nvPr/>
          </p:nvGrpSpPr>
          <p:grpSpPr>
            <a:xfrm>
              <a:off x="2902247" y="1911685"/>
              <a:ext cx="3622524" cy="3167279"/>
              <a:chOff x="2398400" y="1911685"/>
              <a:chExt cx="3622524" cy="3167279"/>
            </a:xfrm>
          </p:grpSpPr>
          <p:grpSp>
            <p:nvGrpSpPr>
              <p:cNvPr id="3" name="Group 177"/>
              <p:cNvGrpSpPr/>
              <p:nvPr/>
            </p:nvGrpSpPr>
            <p:grpSpPr>
              <a:xfrm>
                <a:off x="2398400" y="1911685"/>
                <a:ext cx="3622524" cy="3167279"/>
                <a:chOff x="973590" y="779938"/>
                <a:chExt cx="4889332" cy="4854663"/>
              </a:xfrm>
            </p:grpSpPr>
            <p:sp>
              <p:nvSpPr>
                <p:cNvPr id="173" name="Pie 172"/>
                <p:cNvSpPr>
                  <a:spLocks noChangeAspect="1"/>
                </p:cNvSpPr>
                <p:nvPr/>
              </p:nvSpPr>
              <p:spPr>
                <a:xfrm>
                  <a:off x="1021982" y="793660"/>
                  <a:ext cx="4840940" cy="4840941"/>
                </a:xfrm>
                <a:prstGeom prst="pie">
                  <a:avLst>
                    <a:gd name="adj1" fmla="val 10800000"/>
                    <a:gd name="adj2" fmla="val 16200000"/>
                  </a:avLst>
                </a:prstGeom>
                <a:gradFill flip="none" rotWithShape="1">
                  <a:gsLst>
                    <a:gs pos="13000">
                      <a:srgbClr val="FF0000">
                        <a:alpha val="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Pie 174"/>
                <p:cNvSpPr>
                  <a:spLocks noChangeAspect="1"/>
                </p:cNvSpPr>
                <p:nvPr/>
              </p:nvSpPr>
              <p:spPr>
                <a:xfrm rot="10800000">
                  <a:off x="973590" y="779938"/>
                  <a:ext cx="4840940" cy="4840940"/>
                </a:xfrm>
                <a:prstGeom prst="pie">
                  <a:avLst>
                    <a:gd name="adj1" fmla="val 10800000"/>
                    <a:gd name="adj2" fmla="val 13523555"/>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Pie 175"/>
                <p:cNvSpPr>
                  <a:spLocks noChangeAspect="1"/>
                </p:cNvSpPr>
                <p:nvPr/>
              </p:nvSpPr>
              <p:spPr>
                <a:xfrm rot="16200000">
                  <a:off x="1184753" y="779941"/>
                  <a:ext cx="4320702" cy="4320704"/>
                </a:xfrm>
                <a:prstGeom prst="pie">
                  <a:avLst>
                    <a:gd name="adj1" fmla="val 10800000"/>
                    <a:gd name="adj2" fmla="val 16200000"/>
                  </a:avLst>
                </a:prstGeom>
                <a:gradFill flip="none" rotWithShape="1">
                  <a:gsLst>
                    <a:gs pos="53000">
                      <a:schemeClr val="bg1"/>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2" name="Pie 41"/>
              <p:cNvSpPr>
                <a:spLocks noChangeAspect="1"/>
              </p:cNvSpPr>
              <p:nvPr/>
            </p:nvSpPr>
            <p:spPr>
              <a:xfrm flipH="1">
                <a:off x="2452914" y="2010472"/>
                <a:ext cx="3466991" cy="3052939"/>
              </a:xfrm>
              <a:prstGeom prst="pie">
                <a:avLst>
                  <a:gd name="adj1" fmla="val 13440895"/>
                  <a:gd name="adj2" fmla="val 16093891"/>
                </a:avLst>
              </a:prstGeom>
              <a:gradFill flip="none" rotWithShape="1">
                <a:gsLst>
                  <a:gs pos="0">
                    <a:srgbClr val="FF0000">
                      <a:alpha val="30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Pie 43"/>
              <p:cNvSpPr>
                <a:spLocks noChangeAspect="1"/>
              </p:cNvSpPr>
              <p:nvPr/>
            </p:nvSpPr>
            <p:spPr>
              <a:xfrm rot="10800000" flipV="1">
                <a:off x="2418708" y="1914795"/>
                <a:ext cx="3586671" cy="3158326"/>
              </a:xfrm>
              <a:prstGeom prst="pie">
                <a:avLst>
                  <a:gd name="adj1" fmla="val 10800000"/>
                  <a:gd name="adj2" fmla="val 13407283"/>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4" name="Date Placeholder 3"/>
          <p:cNvSpPr>
            <a:spLocks noGrp="1"/>
          </p:cNvSpPr>
          <p:nvPr>
            <p:ph type="dt" sz="half" idx="10"/>
          </p:nvPr>
        </p:nvSpPr>
        <p:spPr>
          <a:xfrm>
            <a:off x="1335721" y="6338421"/>
            <a:ext cx="2133600" cy="365125"/>
          </a:xfrm>
        </p:spPr>
        <p:txBody>
          <a:bodyPr/>
          <a:lstStyle/>
          <a:p>
            <a:pPr>
              <a:defRPr/>
            </a:pPr>
            <a:fld id="{FE5FFF52-A519-4DA2-9AEC-3AE6199C72C4}" type="datetime1">
              <a:rPr lang="en-US" smtClean="0"/>
              <a:pPr>
                <a:defRPr/>
              </a:pPr>
              <a:t>4/1/2009</a:t>
            </a:fld>
            <a:endParaRPr lang="en-US" dirty="0"/>
          </a:p>
        </p:txBody>
      </p:sp>
      <p:sp>
        <p:nvSpPr>
          <p:cNvPr id="5" name="Footer Placeholder 4"/>
          <p:cNvSpPr>
            <a:spLocks noGrp="1"/>
          </p:cNvSpPr>
          <p:nvPr>
            <p:ph type="ftr" sz="quarter" idx="11"/>
          </p:nvPr>
        </p:nvSpPr>
        <p:spPr>
          <a:xfrm>
            <a:off x="4002721" y="6338421"/>
            <a:ext cx="2895600" cy="365125"/>
          </a:xfrm>
        </p:spPr>
        <p:txBody>
          <a:bodyPr/>
          <a:lstStyle/>
          <a:p>
            <a:pPr>
              <a:defRPr/>
            </a:pPr>
            <a:r>
              <a:rPr lang="en-US" smtClean="0"/>
              <a:t>Access Point Localization</a:t>
            </a:r>
            <a:endParaRPr lang="en-US" dirty="0"/>
          </a:p>
        </p:txBody>
      </p:sp>
      <p:sp>
        <p:nvSpPr>
          <p:cNvPr id="6" name="Slide Number Placeholder 5"/>
          <p:cNvSpPr>
            <a:spLocks noGrp="1"/>
          </p:cNvSpPr>
          <p:nvPr>
            <p:ph type="sldNum" sz="quarter" idx="12"/>
          </p:nvPr>
        </p:nvSpPr>
        <p:spPr>
          <a:xfrm>
            <a:off x="6553200" y="6338421"/>
            <a:ext cx="2133600" cy="365125"/>
          </a:xfrm>
        </p:spPr>
        <p:txBody>
          <a:bodyPr/>
          <a:lstStyle/>
          <a:p>
            <a:pPr>
              <a:defRPr/>
            </a:pPr>
            <a:fld id="{C5A6FE55-FA21-43F9-B558-DCA38C1071B8}" type="slidenum">
              <a:rPr lang="en-US" smtClean="0"/>
              <a:pPr>
                <a:defRPr/>
              </a:pPr>
              <a:t>5</a:t>
            </a:fld>
            <a:endParaRPr lang="en-US" dirty="0"/>
          </a:p>
        </p:txBody>
      </p:sp>
      <p:grpSp>
        <p:nvGrpSpPr>
          <p:cNvPr id="8" name="Group 38"/>
          <p:cNvGrpSpPr>
            <a:grpSpLocks noChangeAspect="1"/>
          </p:cNvGrpSpPr>
          <p:nvPr/>
        </p:nvGrpSpPr>
        <p:grpSpPr>
          <a:xfrm>
            <a:off x="1096072" y="793654"/>
            <a:ext cx="6176192" cy="5339227"/>
            <a:chOff x="1248659" y="770962"/>
            <a:chExt cx="6156187" cy="5162615"/>
          </a:xfrm>
        </p:grpSpPr>
        <p:grpSp>
          <p:nvGrpSpPr>
            <p:cNvPr id="9" name="Group 37"/>
            <p:cNvGrpSpPr/>
            <p:nvPr/>
          </p:nvGrpSpPr>
          <p:grpSpPr>
            <a:xfrm>
              <a:off x="1248659" y="770962"/>
              <a:ext cx="6156187" cy="5162615"/>
              <a:chOff x="1248659" y="770962"/>
              <a:chExt cx="6156187" cy="5162615"/>
            </a:xfrm>
          </p:grpSpPr>
          <p:grpSp>
            <p:nvGrpSpPr>
              <p:cNvPr id="10" name="Group 36"/>
              <p:cNvGrpSpPr/>
              <p:nvPr/>
            </p:nvGrpSpPr>
            <p:grpSpPr>
              <a:xfrm>
                <a:off x="1248659" y="770962"/>
                <a:ext cx="6138258" cy="3903852"/>
                <a:chOff x="1248659" y="770962"/>
                <a:chExt cx="6138258" cy="3903852"/>
              </a:xfrm>
            </p:grpSpPr>
            <p:sp>
              <p:nvSpPr>
                <p:cNvPr id="21" name="Rectangle 20"/>
                <p:cNvSpPr/>
                <p:nvPr/>
              </p:nvSpPr>
              <p:spPr>
                <a:xfrm>
                  <a:off x="1272993" y="1979903"/>
                  <a:ext cx="3585877" cy="269491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58"/>
                <p:cNvGraphicFramePr>
                  <a:graphicFrameLocks/>
                </p:cNvGraphicFramePr>
                <p:nvPr/>
              </p:nvGraphicFramePr>
              <p:xfrm>
                <a:off x="1248659" y="770962"/>
                <a:ext cx="6138258" cy="641444"/>
              </p:xfrm>
              <a:graphic>
                <a:graphicData uri="http://schemas.openxmlformats.org/drawingml/2006/table">
                  <a:tbl>
                    <a:tblPr firstRow="1" bandRow="1">
                      <a:tableStyleId>{5C22544A-7EE6-4342-B048-85BDC9FD1C3A}</a:tableStyleId>
                    </a:tblPr>
                    <a:tblGrid>
                      <a:gridCol w="6158205"/>
                    </a:tblGrid>
                    <a:tr h="663388">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sp>
            <p:nvSpPr>
              <p:cNvPr id="23" name="Rectangle 22"/>
              <p:cNvSpPr/>
              <p:nvPr/>
            </p:nvSpPr>
            <p:spPr>
              <a:xfrm>
                <a:off x="5916711" y="1972230"/>
                <a:ext cx="1488135" cy="2868706"/>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58"/>
              <p:cNvGraphicFramePr>
                <a:graphicFrameLocks/>
              </p:cNvGraphicFramePr>
              <p:nvPr/>
            </p:nvGraphicFramePr>
            <p:xfrm>
              <a:off x="1266588" y="5378815"/>
              <a:ext cx="6138258" cy="554762"/>
            </p:xfrm>
            <a:graphic>
              <a:graphicData uri="http://schemas.openxmlformats.org/drawingml/2006/table">
                <a:tbl>
                  <a:tblPr firstRow="1" bandRow="1">
                    <a:tableStyleId>{5C22544A-7EE6-4342-B048-85BDC9FD1C3A}</a:tableStyleId>
                  </a:tblPr>
                  <a:tblGrid>
                    <a:gridCol w="6158205"/>
                  </a:tblGrid>
                  <a:tr h="573740">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grpSp>
          <p:nvGrpSpPr>
            <p:cNvPr id="11" name="Group 32"/>
            <p:cNvGrpSpPr/>
            <p:nvPr/>
          </p:nvGrpSpPr>
          <p:grpSpPr>
            <a:xfrm>
              <a:off x="3738282" y="1488141"/>
              <a:ext cx="2034988" cy="3766955"/>
              <a:chOff x="3738282" y="1488141"/>
              <a:chExt cx="2034988" cy="3766955"/>
            </a:xfrm>
          </p:grpSpPr>
          <p:sp>
            <p:nvSpPr>
              <p:cNvPr id="25" name="TextBox 24"/>
              <p:cNvSpPr txBox="1"/>
              <p:nvPr/>
            </p:nvSpPr>
            <p:spPr>
              <a:xfrm>
                <a:off x="3765176" y="1488141"/>
                <a:ext cx="2008094" cy="369332"/>
              </a:xfrm>
              <a:prstGeom prst="rect">
                <a:avLst/>
              </a:prstGeom>
              <a:noFill/>
            </p:spPr>
            <p:txBody>
              <a:bodyPr wrap="square" rtlCol="0">
                <a:spAutoFit/>
              </a:bodyPr>
              <a:lstStyle/>
              <a:p>
                <a:r>
                  <a:rPr lang="en-US" sz="1800" dirty="0" smtClean="0"/>
                  <a:t>5th Ave</a:t>
                </a:r>
                <a:endParaRPr lang="en-US" sz="1800" dirty="0"/>
              </a:p>
            </p:txBody>
          </p:sp>
          <p:grpSp>
            <p:nvGrpSpPr>
              <p:cNvPr id="12" name="Group 28"/>
              <p:cNvGrpSpPr/>
              <p:nvPr/>
            </p:nvGrpSpPr>
            <p:grpSpPr>
              <a:xfrm>
                <a:off x="3738282" y="2579585"/>
                <a:ext cx="2008094" cy="2675511"/>
                <a:chOff x="3738282" y="2579585"/>
                <a:chExt cx="2008094" cy="2675511"/>
              </a:xfrm>
            </p:grpSpPr>
            <p:sp>
              <p:nvSpPr>
                <p:cNvPr id="26" name="TextBox 25"/>
                <p:cNvSpPr txBox="1"/>
                <p:nvPr/>
              </p:nvSpPr>
              <p:spPr>
                <a:xfrm>
                  <a:off x="3738282" y="4885764"/>
                  <a:ext cx="2008094" cy="369332"/>
                </a:xfrm>
                <a:prstGeom prst="rect">
                  <a:avLst/>
                </a:prstGeom>
                <a:noFill/>
              </p:spPr>
              <p:txBody>
                <a:bodyPr wrap="square" rtlCol="0">
                  <a:spAutoFit/>
                </a:bodyPr>
                <a:lstStyle/>
                <a:p>
                  <a:r>
                    <a:rPr lang="en-US" sz="1800" dirty="0" smtClean="0"/>
                    <a:t>Forbes Ave</a:t>
                  </a:r>
                  <a:endParaRPr lang="en-US" sz="1800" dirty="0"/>
                </a:p>
              </p:txBody>
            </p:sp>
            <p:sp>
              <p:nvSpPr>
                <p:cNvPr id="28" name="TextBox 27"/>
                <p:cNvSpPr txBox="1"/>
                <p:nvPr/>
              </p:nvSpPr>
              <p:spPr>
                <a:xfrm rot="16200000">
                  <a:off x="4356848" y="3398966"/>
                  <a:ext cx="2008094" cy="369332"/>
                </a:xfrm>
                <a:prstGeom prst="rect">
                  <a:avLst/>
                </a:prstGeom>
                <a:noFill/>
              </p:spPr>
              <p:txBody>
                <a:bodyPr wrap="square" rtlCol="0">
                  <a:spAutoFit/>
                </a:bodyPr>
                <a:lstStyle/>
                <a:p>
                  <a:r>
                    <a:rPr lang="en-US" sz="1800" dirty="0" smtClean="0"/>
                    <a:t>Beeler St</a:t>
                  </a:r>
                  <a:endParaRPr lang="en-US" sz="1800" dirty="0"/>
                </a:p>
              </p:txBody>
            </p:sp>
          </p:grpSp>
        </p:grpSp>
      </p:grpSp>
      <p:sp>
        <p:nvSpPr>
          <p:cNvPr id="34" name="Oval 33"/>
          <p:cNvSpPr/>
          <p:nvPr/>
        </p:nvSpPr>
        <p:spPr>
          <a:xfrm>
            <a:off x="5002426" y="2384602"/>
            <a:ext cx="182880" cy="179294"/>
          </a:xfrm>
          <a:prstGeom prst="ellipse">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descr="C:\Users\Dongsu\AppData\Local\Microsoft\Windows\Temporary Internet Files\Content.IE5\RO2ICISK\MCj03226910000[1].wmf"/>
          <p:cNvPicPr>
            <a:picLocks noChangeAspect="1" noChangeArrowheads="1"/>
          </p:cNvPicPr>
          <p:nvPr/>
        </p:nvPicPr>
        <p:blipFill>
          <a:blip r:embed="rId3"/>
          <a:srcRect/>
          <a:stretch>
            <a:fillRect/>
          </a:stretch>
        </p:blipFill>
        <p:spPr bwMode="auto">
          <a:xfrm>
            <a:off x="3932290" y="2994212"/>
            <a:ext cx="522742" cy="800981"/>
          </a:xfrm>
          <a:prstGeom prst="rect">
            <a:avLst/>
          </a:prstGeom>
          <a:noFill/>
        </p:spPr>
      </p:pic>
      <p:grpSp>
        <p:nvGrpSpPr>
          <p:cNvPr id="18" name="Group 72"/>
          <p:cNvGrpSpPr/>
          <p:nvPr/>
        </p:nvGrpSpPr>
        <p:grpSpPr>
          <a:xfrm>
            <a:off x="2940423" y="2424951"/>
            <a:ext cx="1671918" cy="2084299"/>
            <a:chOff x="2940423" y="2371164"/>
            <a:chExt cx="1671918" cy="2084299"/>
          </a:xfrm>
        </p:grpSpPr>
        <p:sp>
          <p:nvSpPr>
            <p:cNvPr id="74" name="Action Button: Home 73">
              <a:hlinkClick r:id="" action="ppaction://hlinkshowjump?jump=firstslide" highlightClick="1"/>
            </p:cNvPr>
            <p:cNvSpPr/>
            <p:nvPr/>
          </p:nvSpPr>
          <p:spPr>
            <a:xfrm>
              <a:off x="3913093" y="2371164"/>
              <a:ext cx="699248" cy="537881"/>
            </a:xfrm>
            <a:prstGeom prst="actionButtonHome">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ction Button: Home 74">
              <a:hlinkClick r:id="" action="ppaction://hlinkshowjump?jump=firstslide" highlightClick="1"/>
            </p:cNvPr>
            <p:cNvSpPr/>
            <p:nvPr/>
          </p:nvSpPr>
          <p:spPr>
            <a:xfrm>
              <a:off x="3872752" y="3917582"/>
              <a:ext cx="699248" cy="537881"/>
            </a:xfrm>
            <a:prstGeom prst="actionButtonHome">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ction Button: Home 75">
              <a:hlinkClick r:id="" action="ppaction://hlinkshowjump?jump=firstslide" highlightClick="1"/>
            </p:cNvPr>
            <p:cNvSpPr/>
            <p:nvPr/>
          </p:nvSpPr>
          <p:spPr>
            <a:xfrm>
              <a:off x="2940423" y="3917582"/>
              <a:ext cx="699248" cy="537881"/>
            </a:xfrm>
            <a:prstGeom prst="actionButtonHome">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p:cNvSpPr/>
          <p:nvPr/>
        </p:nvSpPr>
        <p:spPr>
          <a:xfrm>
            <a:off x="5405832" y="3361736"/>
            <a:ext cx="182880" cy="179294"/>
          </a:xfrm>
          <a:prstGeom prst="ellipse">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011394" y="4545050"/>
            <a:ext cx="182880" cy="179294"/>
          </a:xfrm>
          <a:prstGeom prst="ellipse">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a:grpSpLocks noChangeAspect="1"/>
          </p:cNvGrpSpPr>
          <p:nvPr/>
        </p:nvGrpSpPr>
        <p:grpSpPr>
          <a:xfrm>
            <a:off x="2976284" y="566454"/>
            <a:ext cx="4249274" cy="3985522"/>
            <a:chOff x="-2097741" y="2390844"/>
            <a:chExt cx="1279272" cy="1188090"/>
          </a:xfrm>
        </p:grpSpPr>
        <p:sp>
          <p:nvSpPr>
            <p:cNvPr id="53" name="Oval 177"/>
            <p:cNvSpPr>
              <a:spLocks noChangeArrowheads="1"/>
            </p:cNvSpPr>
            <p:nvPr/>
          </p:nvSpPr>
          <p:spPr bwMode="auto">
            <a:xfrm>
              <a:off x="-2097741" y="2390844"/>
              <a:ext cx="1279272" cy="1188090"/>
            </a:xfrm>
            <a:prstGeom prst="ellipse">
              <a:avLst/>
            </a:prstGeom>
            <a:noFill/>
            <a:ln w="38100">
              <a:solidFill>
                <a:schemeClr val="bg1">
                  <a:lumMod val="50000"/>
                  <a:alpha val="50000"/>
                </a:schemeClr>
              </a:solidFill>
              <a:round/>
              <a:headEnd/>
              <a:tailEnd/>
            </a:ln>
          </p:spPr>
          <p:txBody>
            <a:bodyPr wrap="none" anchor="ctr"/>
            <a:lstStyle/>
            <a:p>
              <a:endParaRPr lang="en-US" sz="3600"/>
            </a:p>
          </p:txBody>
        </p:sp>
        <p:cxnSp>
          <p:nvCxnSpPr>
            <p:cNvPr id="54" name="Straight Arrow Connector 40"/>
            <p:cNvCxnSpPr>
              <a:cxnSpLocks noChangeShapeType="1"/>
            </p:cNvCxnSpPr>
            <p:nvPr/>
          </p:nvCxnSpPr>
          <p:spPr bwMode="auto">
            <a:xfrm>
              <a:off x="-2071273" y="2740283"/>
              <a:ext cx="609698" cy="218394"/>
            </a:xfrm>
            <a:prstGeom prst="straightConnector1">
              <a:avLst/>
            </a:prstGeom>
            <a:noFill/>
            <a:ln w="57150" algn="ctr">
              <a:solidFill>
                <a:schemeClr val="bg1">
                  <a:lumMod val="50000"/>
                  <a:alpha val="50000"/>
                </a:schemeClr>
              </a:solidFill>
              <a:round/>
              <a:headEnd type="arrow" w="med" len="med"/>
              <a:tailEnd type="arrow" w="med" len="med"/>
            </a:ln>
          </p:spPr>
        </p:cxnSp>
      </p:grpSp>
      <p:grpSp>
        <p:nvGrpSpPr>
          <p:cNvPr id="55" name="Group 54"/>
          <p:cNvGrpSpPr>
            <a:grpSpLocks noChangeAspect="1"/>
          </p:cNvGrpSpPr>
          <p:nvPr/>
        </p:nvGrpSpPr>
        <p:grpSpPr>
          <a:xfrm rot="6221339">
            <a:off x="4081904" y="1959872"/>
            <a:ext cx="2796004" cy="2912478"/>
            <a:chOff x="-2097741" y="2390844"/>
            <a:chExt cx="1279272" cy="1188090"/>
          </a:xfrm>
        </p:grpSpPr>
        <p:sp>
          <p:nvSpPr>
            <p:cNvPr id="56" name="Oval 177"/>
            <p:cNvSpPr>
              <a:spLocks noChangeArrowheads="1"/>
            </p:cNvSpPr>
            <p:nvPr/>
          </p:nvSpPr>
          <p:spPr bwMode="auto">
            <a:xfrm>
              <a:off x="-2097741" y="2390844"/>
              <a:ext cx="1279272" cy="1188090"/>
            </a:xfrm>
            <a:prstGeom prst="ellipse">
              <a:avLst/>
            </a:prstGeom>
            <a:noFill/>
            <a:ln w="38100">
              <a:solidFill>
                <a:schemeClr val="bg1">
                  <a:lumMod val="50000"/>
                  <a:alpha val="50000"/>
                </a:schemeClr>
              </a:solidFill>
              <a:round/>
              <a:headEnd/>
              <a:tailEnd/>
            </a:ln>
          </p:spPr>
          <p:txBody>
            <a:bodyPr wrap="none" anchor="ctr"/>
            <a:lstStyle/>
            <a:p>
              <a:endParaRPr lang="en-US" sz="3600"/>
            </a:p>
          </p:txBody>
        </p:sp>
        <p:cxnSp>
          <p:nvCxnSpPr>
            <p:cNvPr id="57" name="Straight Arrow Connector 40"/>
            <p:cNvCxnSpPr>
              <a:cxnSpLocks noChangeShapeType="1"/>
            </p:cNvCxnSpPr>
            <p:nvPr/>
          </p:nvCxnSpPr>
          <p:spPr bwMode="auto">
            <a:xfrm>
              <a:off x="-2071273" y="2740283"/>
              <a:ext cx="609698" cy="218394"/>
            </a:xfrm>
            <a:prstGeom prst="straightConnector1">
              <a:avLst/>
            </a:prstGeom>
            <a:noFill/>
            <a:ln w="57150" algn="ctr">
              <a:solidFill>
                <a:schemeClr val="bg1">
                  <a:lumMod val="50000"/>
                  <a:alpha val="50000"/>
                </a:schemeClr>
              </a:solidFill>
              <a:round/>
              <a:headEnd type="arrow" w="med" len="med"/>
              <a:tailEnd type="arrow" w="med" len="med"/>
            </a:ln>
          </p:spPr>
        </p:cxnSp>
      </p:grpSp>
      <p:grpSp>
        <p:nvGrpSpPr>
          <p:cNvPr id="58" name="Group 57"/>
          <p:cNvGrpSpPr>
            <a:grpSpLocks noChangeAspect="1"/>
          </p:cNvGrpSpPr>
          <p:nvPr/>
        </p:nvGrpSpPr>
        <p:grpSpPr>
          <a:xfrm>
            <a:off x="2967319" y="2655231"/>
            <a:ext cx="4249274" cy="3985522"/>
            <a:chOff x="-2097741" y="2390844"/>
            <a:chExt cx="1279272" cy="1188090"/>
          </a:xfrm>
        </p:grpSpPr>
        <p:sp>
          <p:nvSpPr>
            <p:cNvPr id="59" name="Oval 177"/>
            <p:cNvSpPr>
              <a:spLocks noChangeArrowheads="1"/>
            </p:cNvSpPr>
            <p:nvPr/>
          </p:nvSpPr>
          <p:spPr bwMode="auto">
            <a:xfrm>
              <a:off x="-2097741" y="2390844"/>
              <a:ext cx="1279272" cy="1188090"/>
            </a:xfrm>
            <a:prstGeom prst="ellipse">
              <a:avLst/>
            </a:prstGeom>
            <a:noFill/>
            <a:ln w="38100">
              <a:solidFill>
                <a:schemeClr val="bg1">
                  <a:lumMod val="50000"/>
                  <a:alpha val="50000"/>
                </a:schemeClr>
              </a:solidFill>
              <a:round/>
              <a:headEnd/>
              <a:tailEnd/>
            </a:ln>
          </p:spPr>
          <p:txBody>
            <a:bodyPr wrap="none" anchor="ctr"/>
            <a:lstStyle/>
            <a:p>
              <a:endParaRPr lang="en-US" sz="3600"/>
            </a:p>
          </p:txBody>
        </p:sp>
        <p:cxnSp>
          <p:nvCxnSpPr>
            <p:cNvPr id="60" name="Straight Arrow Connector 40"/>
            <p:cNvCxnSpPr>
              <a:cxnSpLocks noChangeShapeType="1"/>
            </p:cNvCxnSpPr>
            <p:nvPr/>
          </p:nvCxnSpPr>
          <p:spPr bwMode="auto">
            <a:xfrm flipV="1">
              <a:off x="-1954701" y="2958677"/>
              <a:ext cx="493126" cy="399073"/>
            </a:xfrm>
            <a:prstGeom prst="straightConnector1">
              <a:avLst/>
            </a:prstGeom>
            <a:noFill/>
            <a:ln w="57150" algn="ctr">
              <a:solidFill>
                <a:schemeClr val="bg1">
                  <a:lumMod val="50000"/>
                  <a:alpha val="50000"/>
                </a:schemeClr>
              </a:solidFill>
              <a:round/>
              <a:headEnd type="arrow" w="med" len="med"/>
              <a:tailEnd type="arrow" w="med" len="med"/>
            </a:ln>
          </p:spPr>
        </p:cxnSp>
      </p:grpSp>
      <p:sp>
        <p:nvSpPr>
          <p:cNvPr id="64" name="Multiply 63"/>
          <p:cNvSpPr/>
          <p:nvPr/>
        </p:nvSpPr>
        <p:spPr>
          <a:xfrm>
            <a:off x="6633882" y="3352801"/>
            <a:ext cx="519953" cy="484094"/>
          </a:xfrm>
          <a:prstGeom prst="mathMultiply">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Localization: State of the art</a:t>
            </a:r>
            <a:endParaRPr lang="en-US" dirty="0"/>
          </a:p>
        </p:txBody>
      </p:sp>
      <p:sp>
        <p:nvSpPr>
          <p:cNvPr id="8" name="Text Placeholder 7"/>
          <p:cNvSpPr>
            <a:spLocks noGrp="1"/>
          </p:cNvSpPr>
          <p:nvPr>
            <p:ph type="body" idx="1"/>
          </p:nvPr>
        </p:nvSpPr>
        <p:spPr/>
        <p:txBody>
          <a:bodyPr/>
          <a:lstStyle/>
          <a:p>
            <a:r>
              <a:rPr lang="en-US" dirty="0" smtClean="0"/>
              <a:t>Traditional  approaches</a:t>
            </a:r>
            <a:endParaRPr lang="en-US" dirty="0"/>
          </a:p>
        </p:txBody>
      </p:sp>
      <p:sp>
        <p:nvSpPr>
          <p:cNvPr id="9" name="Text Placeholder 8"/>
          <p:cNvSpPr>
            <a:spLocks noGrp="1"/>
          </p:cNvSpPr>
          <p:nvPr>
            <p:ph type="body" sz="quarter" idx="3"/>
          </p:nvPr>
        </p:nvSpPr>
        <p:spPr/>
        <p:txBody>
          <a:bodyPr>
            <a:normAutofit/>
          </a:bodyPr>
          <a:lstStyle/>
          <a:p>
            <a:r>
              <a:rPr lang="en-US" dirty="0" smtClean="0"/>
              <a:t>A new approach</a:t>
            </a:r>
            <a:endParaRPr lang="en-US" dirty="0"/>
          </a:p>
        </p:txBody>
      </p:sp>
      <p:sp>
        <p:nvSpPr>
          <p:cNvPr id="4" name="Date Placeholder 3"/>
          <p:cNvSpPr>
            <a:spLocks noGrp="1"/>
          </p:cNvSpPr>
          <p:nvPr>
            <p:ph type="dt" sz="half" idx="10"/>
          </p:nvPr>
        </p:nvSpPr>
        <p:spPr/>
        <p:txBody>
          <a:bodyPr/>
          <a:lstStyle/>
          <a:p>
            <a:pPr>
              <a:defRPr/>
            </a:pPr>
            <a:fld id="{E17290E7-F716-441F-BD62-6C3165B74C16}" type="datetime1">
              <a:rPr lang="en-US" smtClean="0"/>
              <a:pPr>
                <a:defRPr/>
              </a:pPr>
              <a:t>4/1/2009</a:t>
            </a:fld>
            <a:endParaRPr lang="en-US" dirty="0"/>
          </a:p>
        </p:txBody>
      </p:sp>
      <p:sp>
        <p:nvSpPr>
          <p:cNvPr id="5" name="Footer Placeholder 4"/>
          <p:cNvSpPr>
            <a:spLocks noGrp="1"/>
          </p:cNvSpPr>
          <p:nvPr>
            <p:ph type="ftr" sz="quarter" idx="11"/>
          </p:nvPr>
        </p:nvSpPr>
        <p:spPr/>
        <p:txBody>
          <a:bodyPr/>
          <a:lstStyle/>
          <a:p>
            <a:pPr>
              <a:defRPr/>
            </a:pPr>
            <a:r>
              <a:rPr lang="en-US" dirty="0" smtClean="0"/>
              <a:t>Access Point Localization</a:t>
            </a:r>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6</a:t>
            </a:fld>
            <a:endParaRPr lang="en-US"/>
          </a:p>
        </p:txBody>
      </p:sp>
      <p:sp>
        <p:nvSpPr>
          <p:cNvPr id="11" name="Content Placeholder 10"/>
          <p:cNvSpPr>
            <a:spLocks noGrp="1"/>
          </p:cNvSpPr>
          <p:nvPr>
            <p:ph sz="half" idx="2"/>
          </p:nvPr>
        </p:nvSpPr>
        <p:spPr/>
        <p:txBody>
          <a:bodyPr/>
          <a:lstStyle/>
          <a:p>
            <a:r>
              <a:rPr lang="en-US" dirty="0" err="1" smtClean="0"/>
              <a:t>Centroid</a:t>
            </a:r>
            <a:r>
              <a:rPr lang="en-US" dirty="0"/>
              <a:t>/</a:t>
            </a:r>
            <a:r>
              <a:rPr lang="en-US" dirty="0" smtClean="0"/>
              <a:t>Weighted </a:t>
            </a:r>
            <a:r>
              <a:rPr lang="en-US" dirty="0" err="1" smtClean="0"/>
              <a:t>Centroid</a:t>
            </a:r>
            <a:endParaRPr lang="en-US" dirty="0" smtClean="0"/>
          </a:p>
          <a:p>
            <a:pPr>
              <a:buNone/>
            </a:pPr>
            <a:endParaRPr lang="en-US" dirty="0" smtClean="0"/>
          </a:p>
          <a:p>
            <a:pPr>
              <a:buNone/>
            </a:pPr>
            <a:endParaRPr lang="en-US" dirty="0"/>
          </a:p>
          <a:p>
            <a:endParaRPr lang="en-US" sz="1000" dirty="0" smtClean="0"/>
          </a:p>
          <a:p>
            <a:r>
              <a:rPr lang="en-US" dirty="0" err="1" smtClean="0"/>
              <a:t>Trilateration</a:t>
            </a:r>
            <a:endParaRPr lang="en-US" dirty="0"/>
          </a:p>
        </p:txBody>
      </p:sp>
      <p:pic>
        <p:nvPicPr>
          <p:cNvPr id="12" name="Picture 3"/>
          <p:cNvPicPr>
            <a:picLocks noGrp="1" noChangeAspect="1" noChangeArrowheads="1"/>
          </p:cNvPicPr>
          <p:nvPr>
            <p:ph sz="quarter" idx="4"/>
          </p:nvPr>
        </p:nvPicPr>
        <p:blipFill>
          <a:blip r:embed="rId3"/>
          <a:srcRect l="54266" t="40302" r="9935" b="25188"/>
          <a:stretch>
            <a:fillRect/>
          </a:stretch>
        </p:blipFill>
        <p:spPr bwMode="auto">
          <a:xfrm>
            <a:off x="4554069" y="2250253"/>
            <a:ext cx="4350965" cy="3146500"/>
          </a:xfrm>
          <a:prstGeom prst="rect">
            <a:avLst/>
          </a:prstGeom>
          <a:noFill/>
          <a:ln w="9525">
            <a:noFill/>
            <a:round/>
            <a:headEnd/>
            <a:tailEnd/>
          </a:ln>
        </p:spPr>
      </p:pic>
      <p:sp>
        <p:nvSpPr>
          <p:cNvPr id="13" name="Text Box 4"/>
          <p:cNvSpPr txBox="1">
            <a:spLocks noChangeArrowheads="1"/>
          </p:cNvSpPr>
          <p:nvPr/>
        </p:nvSpPr>
        <p:spPr bwMode="auto">
          <a:xfrm>
            <a:off x="4801463" y="5270239"/>
            <a:ext cx="3886200" cy="39370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860A8"/>
                </a:solidFill>
                <a:latin typeface="Courier 10 Pitch" pitchFamily="1" charset="0"/>
                <a:ea typeface="DejaVu Sans" charset="0"/>
                <a:cs typeface="DejaVu Sans" charset="0"/>
              </a:rPr>
              <a:t>Image source: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860A8"/>
                </a:solidFill>
                <a:latin typeface="Courier 10 Pitch" pitchFamily="1" charset="0"/>
                <a:ea typeface="DejaVu Sans" charset="0"/>
                <a:cs typeface="DejaVu Sans" charset="0"/>
              </a:rPr>
              <a:t>Drive-by Localization of Roadside </a:t>
            </a:r>
            <a:r>
              <a:rPr lang="en-US" sz="1000" dirty="0" err="1">
                <a:solidFill>
                  <a:srgbClr val="0860A8"/>
                </a:solidFill>
                <a:latin typeface="Courier 10 Pitch" pitchFamily="1" charset="0"/>
                <a:ea typeface="DejaVu Sans" charset="0"/>
                <a:cs typeface="DejaVu Sans" charset="0"/>
              </a:rPr>
              <a:t>WiFi</a:t>
            </a:r>
            <a:r>
              <a:rPr lang="en-US" sz="1000" dirty="0">
                <a:solidFill>
                  <a:srgbClr val="0860A8"/>
                </a:solidFill>
                <a:latin typeface="Courier 10 Pitch" pitchFamily="1" charset="0"/>
                <a:ea typeface="DejaVu Sans" charset="0"/>
                <a:cs typeface="DejaVu Sans" charset="0"/>
              </a:rPr>
              <a:t> Networks</a:t>
            </a:r>
          </a:p>
        </p:txBody>
      </p:sp>
      <p:sp>
        <p:nvSpPr>
          <p:cNvPr id="14" name="TextBox 13"/>
          <p:cNvSpPr txBox="1"/>
          <p:nvPr/>
        </p:nvSpPr>
        <p:spPr>
          <a:xfrm>
            <a:off x="5064509" y="5694218"/>
            <a:ext cx="3359020" cy="461665"/>
          </a:xfrm>
          <a:prstGeom prst="rect">
            <a:avLst/>
          </a:prstGeom>
          <a:noFill/>
        </p:spPr>
        <p:txBody>
          <a:bodyPr wrap="square" rtlCol="0">
            <a:spAutoFit/>
          </a:bodyPr>
          <a:lstStyle/>
          <a:p>
            <a:r>
              <a:rPr lang="en-US" dirty="0" smtClean="0"/>
              <a:t>INFOCOM ‘08</a:t>
            </a:r>
            <a:endParaRPr lang="en-US" dirty="0"/>
          </a:p>
        </p:txBody>
      </p:sp>
      <p:grpSp>
        <p:nvGrpSpPr>
          <p:cNvPr id="15" name="Group 56"/>
          <p:cNvGrpSpPr>
            <a:grpSpLocks/>
          </p:cNvGrpSpPr>
          <p:nvPr/>
        </p:nvGrpSpPr>
        <p:grpSpPr bwMode="auto">
          <a:xfrm>
            <a:off x="878543" y="4052044"/>
            <a:ext cx="2958344" cy="2187389"/>
            <a:chOff x="8431886" y="6553200"/>
            <a:chExt cx="4229141" cy="3200400"/>
          </a:xfrm>
        </p:grpSpPr>
        <p:sp>
          <p:nvSpPr>
            <p:cNvPr id="17" name="Oval 41"/>
            <p:cNvSpPr>
              <a:spLocks noChangeArrowheads="1"/>
            </p:cNvSpPr>
            <p:nvPr/>
          </p:nvSpPr>
          <p:spPr bwMode="auto">
            <a:xfrm>
              <a:off x="9421091" y="7541259"/>
              <a:ext cx="55418" cy="56416"/>
            </a:xfrm>
            <a:prstGeom prst="ellipse">
              <a:avLst/>
            </a:prstGeom>
            <a:solidFill>
              <a:schemeClr val="tx1"/>
            </a:solidFill>
            <a:ln w="9525" algn="ctr">
              <a:solidFill>
                <a:schemeClr val="tx1"/>
              </a:solidFill>
              <a:round/>
              <a:headEnd/>
              <a:tailEnd/>
            </a:ln>
          </p:spPr>
          <p:txBody>
            <a:bodyPr/>
            <a:lstStyle/>
            <a:p>
              <a:pPr defTabSz="3030538"/>
              <a:endParaRPr lang="en-US" sz="3600"/>
            </a:p>
          </p:txBody>
        </p:sp>
        <p:cxnSp>
          <p:nvCxnSpPr>
            <p:cNvPr id="18" name="Straight Arrow Connector 44"/>
            <p:cNvCxnSpPr>
              <a:cxnSpLocks noChangeShapeType="1"/>
              <a:stCxn id="24" idx="4"/>
              <a:endCxn id="19" idx="5"/>
            </p:cNvCxnSpPr>
            <p:nvPr/>
          </p:nvCxnSpPr>
          <p:spPr bwMode="auto">
            <a:xfrm rot="5400000" flipH="1" flipV="1">
              <a:off x="9480352" y="9347276"/>
              <a:ext cx="793872" cy="18776"/>
            </a:xfrm>
            <a:prstGeom prst="straightConnector1">
              <a:avLst/>
            </a:prstGeom>
            <a:noFill/>
            <a:ln w="57150" algn="ctr">
              <a:solidFill>
                <a:schemeClr val="tx1"/>
              </a:solidFill>
              <a:round/>
              <a:headEnd type="arrow" w="med" len="med"/>
              <a:tailEnd type="arrow" w="med" len="med"/>
            </a:ln>
          </p:spPr>
        </p:cxnSp>
        <p:sp>
          <p:nvSpPr>
            <p:cNvPr id="19" name="Oval 45"/>
            <p:cNvSpPr>
              <a:spLocks noChangeArrowheads="1"/>
            </p:cNvSpPr>
            <p:nvPr/>
          </p:nvSpPr>
          <p:spPr bwMode="auto">
            <a:xfrm>
              <a:off x="9841345" y="8915796"/>
              <a:ext cx="53109" cy="51470"/>
            </a:xfrm>
            <a:prstGeom prst="ellipse">
              <a:avLst/>
            </a:prstGeom>
            <a:solidFill>
              <a:schemeClr val="tx1"/>
            </a:solidFill>
            <a:ln w="9525" algn="ctr">
              <a:solidFill>
                <a:schemeClr val="tx1"/>
              </a:solidFill>
              <a:round/>
              <a:headEnd/>
              <a:tailEnd/>
            </a:ln>
          </p:spPr>
          <p:txBody>
            <a:bodyPr/>
            <a:lstStyle/>
            <a:p>
              <a:pPr defTabSz="3030538"/>
              <a:endParaRPr lang="en-US" sz="3600"/>
            </a:p>
          </p:txBody>
        </p:sp>
        <p:grpSp>
          <p:nvGrpSpPr>
            <p:cNvPr id="20" name="Group 55"/>
            <p:cNvGrpSpPr>
              <a:grpSpLocks/>
            </p:cNvGrpSpPr>
            <p:nvPr/>
          </p:nvGrpSpPr>
          <p:grpSpPr bwMode="auto">
            <a:xfrm>
              <a:off x="8431886" y="6553200"/>
              <a:ext cx="4229141" cy="3200400"/>
              <a:chOff x="8431886" y="6553200"/>
              <a:chExt cx="4229141" cy="3200400"/>
            </a:xfrm>
          </p:grpSpPr>
          <p:grpSp>
            <p:nvGrpSpPr>
              <p:cNvPr id="21" name="Group 37"/>
              <p:cNvGrpSpPr>
                <a:grpSpLocks/>
              </p:cNvGrpSpPr>
              <p:nvPr/>
            </p:nvGrpSpPr>
            <p:grpSpPr bwMode="auto">
              <a:xfrm>
                <a:off x="10058400" y="6553200"/>
                <a:ext cx="2514600" cy="2347912"/>
                <a:chOff x="9906000" y="6643688"/>
                <a:chExt cx="2514600" cy="2347912"/>
              </a:xfrm>
            </p:grpSpPr>
            <p:sp>
              <p:nvSpPr>
                <p:cNvPr id="28" name="Oval 177"/>
                <p:cNvSpPr>
                  <a:spLocks noChangeArrowheads="1"/>
                </p:cNvSpPr>
                <p:nvPr/>
              </p:nvSpPr>
              <p:spPr bwMode="auto">
                <a:xfrm>
                  <a:off x="9906000" y="6643688"/>
                  <a:ext cx="2514600" cy="2347912"/>
                </a:xfrm>
                <a:prstGeom prst="ellipse">
                  <a:avLst/>
                </a:prstGeom>
                <a:noFill/>
                <a:ln w="38100">
                  <a:solidFill>
                    <a:schemeClr val="tx1"/>
                  </a:solidFill>
                  <a:round/>
                  <a:headEnd/>
                  <a:tailEnd/>
                </a:ln>
              </p:spPr>
              <p:txBody>
                <a:bodyPr wrap="none" anchor="ctr"/>
                <a:lstStyle/>
                <a:p>
                  <a:endParaRPr lang="en-US" sz="3600"/>
                </a:p>
              </p:txBody>
            </p:sp>
            <p:cxnSp>
              <p:nvCxnSpPr>
                <p:cNvPr id="29" name="Straight Arrow Connector 29"/>
                <p:cNvCxnSpPr>
                  <a:cxnSpLocks noChangeShapeType="1"/>
                  <a:endCxn id="30" idx="5"/>
                </p:cNvCxnSpPr>
                <p:nvPr/>
              </p:nvCxnSpPr>
              <p:spPr bwMode="auto">
                <a:xfrm rot="16200000" flipV="1">
                  <a:off x="11190242" y="7837441"/>
                  <a:ext cx="849359" cy="849359"/>
                </a:xfrm>
                <a:prstGeom prst="straightConnector1">
                  <a:avLst/>
                </a:prstGeom>
                <a:noFill/>
                <a:ln w="57150" algn="ctr">
                  <a:solidFill>
                    <a:schemeClr val="tx1"/>
                  </a:solidFill>
                  <a:round/>
                  <a:headEnd type="arrow" w="med" len="med"/>
                  <a:tailEnd type="arrow" w="med" len="med"/>
                </a:ln>
              </p:spPr>
            </p:cxnSp>
            <p:sp>
              <p:nvSpPr>
                <p:cNvPr id="30" name="Oval 33"/>
                <p:cNvSpPr>
                  <a:spLocks noChangeArrowheads="1"/>
                </p:cNvSpPr>
                <p:nvPr/>
              </p:nvSpPr>
              <p:spPr bwMode="auto">
                <a:xfrm>
                  <a:off x="11125200" y="7772400"/>
                  <a:ext cx="76200" cy="76200"/>
                </a:xfrm>
                <a:prstGeom prst="ellipse">
                  <a:avLst/>
                </a:prstGeom>
                <a:solidFill>
                  <a:schemeClr val="tx1"/>
                </a:solidFill>
                <a:ln w="9525" algn="ctr">
                  <a:solidFill>
                    <a:schemeClr val="tx1"/>
                  </a:solidFill>
                  <a:round/>
                  <a:headEnd/>
                  <a:tailEnd/>
                </a:ln>
              </p:spPr>
              <p:txBody>
                <a:bodyPr/>
                <a:lstStyle/>
                <a:p>
                  <a:pPr defTabSz="3030538"/>
                  <a:endParaRPr lang="en-US" sz="3600"/>
                </a:p>
              </p:txBody>
            </p:sp>
          </p:grpSp>
          <p:sp>
            <p:nvSpPr>
              <p:cNvPr id="22" name="Oval 177"/>
              <p:cNvSpPr>
                <a:spLocks noChangeArrowheads="1"/>
              </p:cNvSpPr>
              <p:nvPr/>
            </p:nvSpPr>
            <p:spPr bwMode="auto">
              <a:xfrm>
                <a:off x="8431886" y="6810527"/>
                <a:ext cx="1828801" cy="1738311"/>
              </a:xfrm>
              <a:prstGeom prst="ellipse">
                <a:avLst/>
              </a:prstGeom>
              <a:noFill/>
              <a:ln w="38100">
                <a:solidFill>
                  <a:schemeClr val="tx1"/>
                </a:solidFill>
                <a:round/>
                <a:headEnd/>
                <a:tailEnd/>
              </a:ln>
            </p:spPr>
            <p:txBody>
              <a:bodyPr wrap="none" anchor="ctr"/>
              <a:lstStyle/>
              <a:p>
                <a:endParaRPr lang="en-US" sz="3600"/>
              </a:p>
            </p:txBody>
          </p:sp>
          <p:cxnSp>
            <p:nvCxnSpPr>
              <p:cNvPr id="23" name="Straight Arrow Connector 40"/>
              <p:cNvCxnSpPr>
                <a:cxnSpLocks noChangeShapeType="1"/>
                <a:stCxn id="22" idx="3"/>
                <a:endCxn id="17" idx="5"/>
              </p:cNvCxnSpPr>
              <p:nvPr/>
            </p:nvCxnSpPr>
            <p:spPr bwMode="auto">
              <a:xfrm rot="5400000" flipH="1" flipV="1">
                <a:off x="8731624" y="7557494"/>
                <a:ext cx="704857" cy="768695"/>
              </a:xfrm>
              <a:prstGeom prst="straightConnector1">
                <a:avLst/>
              </a:prstGeom>
              <a:noFill/>
              <a:ln w="57150" algn="ctr">
                <a:solidFill>
                  <a:schemeClr val="tx1"/>
                </a:solidFill>
                <a:round/>
                <a:headEnd type="arrow" w="med" len="med"/>
                <a:tailEnd type="arrow" w="med" len="med"/>
              </a:ln>
            </p:spPr>
          </p:cxnSp>
          <p:sp>
            <p:nvSpPr>
              <p:cNvPr id="24" name="Oval 177"/>
              <p:cNvSpPr>
                <a:spLocks noChangeArrowheads="1"/>
              </p:cNvSpPr>
              <p:nvPr/>
            </p:nvSpPr>
            <p:spPr bwMode="auto">
              <a:xfrm>
                <a:off x="8991600" y="8167688"/>
                <a:ext cx="1752600" cy="1585912"/>
              </a:xfrm>
              <a:prstGeom prst="ellipse">
                <a:avLst/>
              </a:prstGeom>
              <a:noFill/>
              <a:ln w="38100">
                <a:solidFill>
                  <a:schemeClr val="tx1"/>
                </a:solidFill>
                <a:round/>
                <a:headEnd/>
                <a:tailEnd/>
              </a:ln>
            </p:spPr>
            <p:txBody>
              <a:bodyPr wrap="none" anchor="ctr"/>
              <a:lstStyle/>
              <a:p>
                <a:endParaRPr lang="en-US" sz="3600"/>
              </a:p>
            </p:txBody>
          </p:sp>
          <p:sp>
            <p:nvSpPr>
              <p:cNvPr id="25" name="TextBox 48"/>
              <p:cNvSpPr txBox="1">
                <a:spLocks noChangeArrowheads="1"/>
              </p:cNvSpPr>
              <p:nvPr/>
            </p:nvSpPr>
            <p:spPr bwMode="auto">
              <a:xfrm>
                <a:off x="11734113" y="7620000"/>
                <a:ext cx="926914" cy="369332"/>
              </a:xfrm>
              <a:prstGeom prst="rect">
                <a:avLst/>
              </a:prstGeom>
              <a:noFill/>
              <a:ln w="9525">
                <a:noFill/>
                <a:miter lim="800000"/>
                <a:headEnd/>
                <a:tailEnd/>
              </a:ln>
            </p:spPr>
            <p:txBody>
              <a:bodyPr>
                <a:spAutoFit/>
              </a:bodyPr>
              <a:lstStyle/>
              <a:p>
                <a:r>
                  <a:rPr lang="en-US" sz="1800" dirty="0"/>
                  <a:t>d0</a:t>
                </a:r>
              </a:p>
            </p:txBody>
          </p:sp>
          <p:sp>
            <p:nvSpPr>
              <p:cNvPr id="26" name="TextBox 49"/>
              <p:cNvSpPr txBox="1">
                <a:spLocks noChangeArrowheads="1"/>
              </p:cNvSpPr>
              <p:nvPr/>
            </p:nvSpPr>
            <p:spPr bwMode="auto">
              <a:xfrm>
                <a:off x="8610430" y="7239000"/>
                <a:ext cx="926913" cy="369332"/>
              </a:xfrm>
              <a:prstGeom prst="rect">
                <a:avLst/>
              </a:prstGeom>
              <a:noFill/>
              <a:ln w="9525">
                <a:noFill/>
                <a:miter lim="800000"/>
                <a:headEnd/>
                <a:tailEnd/>
              </a:ln>
            </p:spPr>
            <p:txBody>
              <a:bodyPr>
                <a:spAutoFit/>
              </a:bodyPr>
              <a:lstStyle/>
              <a:p>
                <a:r>
                  <a:rPr lang="en-US" sz="1800" dirty="0"/>
                  <a:t>d1</a:t>
                </a:r>
              </a:p>
            </p:txBody>
          </p:sp>
          <p:sp>
            <p:nvSpPr>
              <p:cNvPr id="27" name="TextBox 50"/>
              <p:cNvSpPr txBox="1">
                <a:spLocks noChangeArrowheads="1"/>
              </p:cNvSpPr>
              <p:nvPr/>
            </p:nvSpPr>
            <p:spPr bwMode="auto">
              <a:xfrm>
                <a:off x="9132931" y="8878888"/>
                <a:ext cx="925296" cy="369332"/>
              </a:xfrm>
              <a:prstGeom prst="rect">
                <a:avLst/>
              </a:prstGeom>
              <a:noFill/>
              <a:ln w="9525">
                <a:noFill/>
                <a:miter lim="800000"/>
                <a:headEnd/>
                <a:tailEnd/>
              </a:ln>
            </p:spPr>
            <p:txBody>
              <a:bodyPr>
                <a:spAutoFit/>
              </a:bodyPr>
              <a:lstStyle/>
              <a:p>
                <a:r>
                  <a:rPr lang="en-US" sz="1800" dirty="0"/>
                  <a:t>d2</a:t>
                </a:r>
              </a:p>
            </p:txBody>
          </p:sp>
        </p:grpSp>
      </p:grpSp>
      <p:sp>
        <p:nvSpPr>
          <p:cNvPr id="31" name="Oval 30"/>
          <p:cNvSpPr/>
          <p:nvPr/>
        </p:nvSpPr>
        <p:spPr>
          <a:xfrm>
            <a:off x="1828814" y="308385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93581" y="3164540"/>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438411" y="2761130"/>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658481" y="329004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061893" y="3352800"/>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52175" y="28597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447375" y="34155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61139" y="3352800"/>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039046" y="285976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599789" y="304802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873668" y="273427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187429" y="2743240"/>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039045" y="3146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398505" y="3083859"/>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568889" y="287771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205330" y="2976289"/>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ross 46"/>
          <p:cNvSpPr/>
          <p:nvPr/>
        </p:nvSpPr>
        <p:spPr>
          <a:xfrm rot="2635399">
            <a:off x="2111458" y="2985224"/>
            <a:ext cx="365601" cy="329949"/>
          </a:xfrm>
          <a:prstGeom prst="plus">
            <a:avLst>
              <a:gd name="adj" fmla="val 39737"/>
            </a:avLst>
          </a:prstGeom>
          <a:solidFill>
            <a:srgbClr val="C00000"/>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p:cNvSpPr/>
          <p:nvPr/>
        </p:nvSpPr>
        <p:spPr>
          <a:xfrm rot="2635399">
            <a:off x="1887349" y="5073956"/>
            <a:ext cx="365601" cy="329949"/>
          </a:xfrm>
          <a:prstGeom prst="plus">
            <a:avLst>
              <a:gd name="adj" fmla="val 39737"/>
            </a:avLst>
          </a:prstGeom>
          <a:solidFill>
            <a:srgbClr val="C00000"/>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5217458" y="3693459"/>
            <a:ext cx="2438401" cy="609601"/>
            <a:chOff x="5181600" y="3675530"/>
            <a:chExt cx="2438401" cy="609601"/>
          </a:xfrm>
        </p:grpSpPr>
        <p:cxnSp>
          <p:nvCxnSpPr>
            <p:cNvPr id="65" name="Straight Arrow Connector 64"/>
            <p:cNvCxnSpPr/>
            <p:nvPr/>
          </p:nvCxnSpPr>
          <p:spPr>
            <a:xfrm rot="10800000">
              <a:off x="6741460" y="3729319"/>
              <a:ext cx="878541" cy="215153"/>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6015318" y="3899649"/>
              <a:ext cx="609601" cy="161363"/>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181600" y="3711388"/>
              <a:ext cx="986118" cy="896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4" name="Cross 73"/>
          <p:cNvSpPr/>
          <p:nvPr/>
        </p:nvSpPr>
        <p:spPr>
          <a:xfrm rot="2635399">
            <a:off x="6217302" y="3451362"/>
            <a:ext cx="365601" cy="329949"/>
          </a:xfrm>
          <a:prstGeom prst="plus">
            <a:avLst>
              <a:gd name="adj" fmla="val 39737"/>
            </a:avLst>
          </a:prstGeom>
          <a:solidFill>
            <a:srgbClr val="C00000"/>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ontent Placeholder 10"/>
          <p:cNvSpPr txBox="1">
            <a:spLocks/>
          </p:cNvSpPr>
          <p:nvPr/>
        </p:nvSpPr>
        <p:spPr>
          <a:xfrm>
            <a:off x="4572000" y="2237628"/>
            <a:ext cx="4040188" cy="45178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Directional</a:t>
            </a:r>
            <a:r>
              <a:rPr kumimoji="0" lang="en-US" sz="2400" b="0" i="0" u="none" strike="noStrike" kern="1200" cap="none" spc="0" normalizeH="0" noProof="0" dirty="0" smtClean="0">
                <a:ln>
                  <a:noFill/>
                </a:ln>
                <a:solidFill>
                  <a:schemeClr val="tx1"/>
                </a:solidFill>
                <a:effectLst/>
                <a:uLnTx/>
                <a:uFillTx/>
                <a:latin typeface="+mn-lt"/>
                <a:ea typeface="+mn-ea"/>
                <a:cs typeface="+mn-cs"/>
              </a:rPr>
              <a:t> antenna</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 Antenna</a:t>
            </a:r>
            <a:endParaRPr lang="en-US" dirty="0"/>
          </a:p>
        </p:txBody>
      </p:sp>
      <p:sp>
        <p:nvSpPr>
          <p:cNvPr id="3" name="Content Placeholder 2"/>
          <p:cNvSpPr>
            <a:spLocks noGrp="1"/>
          </p:cNvSpPr>
          <p:nvPr>
            <p:ph idx="1"/>
          </p:nvPr>
        </p:nvSpPr>
        <p:spPr>
          <a:xfrm>
            <a:off x="421341" y="1506071"/>
            <a:ext cx="4168588" cy="4195481"/>
          </a:xfrm>
        </p:spPr>
        <p:txBody>
          <a:bodyPr>
            <a:normAutofit/>
          </a:bodyPr>
          <a:lstStyle/>
          <a:p>
            <a:r>
              <a:rPr lang="en-US" sz="2500" dirty="0" smtClean="0"/>
              <a:t>Angle of Arrival (</a:t>
            </a:r>
            <a:r>
              <a:rPr lang="en-US" sz="2500" dirty="0" err="1" smtClean="0"/>
              <a:t>AoA</a:t>
            </a:r>
            <a:r>
              <a:rPr lang="en-US" sz="2500" dirty="0" smtClean="0"/>
              <a:t>) based</a:t>
            </a:r>
          </a:p>
          <a:p>
            <a:r>
              <a:rPr lang="en-US" sz="2500" dirty="0" smtClean="0"/>
              <a:t>Uses steerable beam directional antenna</a:t>
            </a:r>
          </a:p>
          <a:p>
            <a:r>
              <a:rPr lang="en-US" sz="2500" dirty="0" smtClean="0"/>
              <a:t>More accurate</a:t>
            </a:r>
          </a:p>
        </p:txBody>
      </p:sp>
      <p:sp>
        <p:nvSpPr>
          <p:cNvPr id="4" name="Date Placeholder 3"/>
          <p:cNvSpPr>
            <a:spLocks noGrp="1"/>
          </p:cNvSpPr>
          <p:nvPr>
            <p:ph type="dt" sz="half" idx="10"/>
          </p:nvPr>
        </p:nvSpPr>
        <p:spPr/>
        <p:txBody>
          <a:bodyPr/>
          <a:lstStyle/>
          <a:p>
            <a:pPr>
              <a:defRPr/>
            </a:pPr>
            <a:fld id="{FD4EE751-51B9-4F6F-AFD6-F6DEE87B4D51}" type="datetime1">
              <a:rPr lang="en-US" smtClean="0"/>
              <a:pPr>
                <a:defRPr/>
              </a:pPr>
              <a:t>4/1/2009</a:t>
            </a:fld>
            <a:endParaRPr lang="en-US" dirty="0"/>
          </a:p>
        </p:txBody>
      </p:sp>
      <p:sp>
        <p:nvSpPr>
          <p:cNvPr id="5" name="Footer Placeholder 4"/>
          <p:cNvSpPr>
            <a:spLocks noGrp="1"/>
          </p:cNvSpPr>
          <p:nvPr>
            <p:ph type="ftr" sz="quarter" idx="11"/>
          </p:nvPr>
        </p:nvSpPr>
        <p:spPr/>
        <p:txBody>
          <a:bodyPr/>
          <a:lstStyle/>
          <a:p>
            <a:pPr>
              <a:defRPr/>
            </a:pPr>
            <a:r>
              <a:rPr lang="en-US" smtClean="0"/>
              <a:t>Access Point Localization</a:t>
            </a:r>
            <a:endParaRPr lang="en-US" dirty="0"/>
          </a:p>
        </p:txBody>
      </p:sp>
      <p:sp>
        <p:nvSpPr>
          <p:cNvPr id="6" name="Slide Number Placeholder 5"/>
          <p:cNvSpPr>
            <a:spLocks noGrp="1"/>
          </p:cNvSpPr>
          <p:nvPr>
            <p:ph type="sldNum" sz="quarter" idx="12"/>
          </p:nvPr>
        </p:nvSpPr>
        <p:spPr/>
        <p:txBody>
          <a:bodyPr/>
          <a:lstStyle/>
          <a:p>
            <a:pPr>
              <a:defRPr/>
            </a:pPr>
            <a:fld id="{C5A6FE55-FA21-43F9-B558-DCA38C1071B8}" type="slidenum">
              <a:rPr lang="en-US" smtClean="0"/>
              <a:pPr>
                <a:defRPr/>
              </a:pPr>
              <a:t>7</a:t>
            </a:fld>
            <a:endParaRPr lang="en-US"/>
          </a:p>
        </p:txBody>
      </p:sp>
      <p:grpSp>
        <p:nvGrpSpPr>
          <p:cNvPr id="13" name="Group 12"/>
          <p:cNvGrpSpPr/>
          <p:nvPr/>
        </p:nvGrpSpPr>
        <p:grpSpPr>
          <a:xfrm>
            <a:off x="986118" y="3487372"/>
            <a:ext cx="3460376" cy="2680333"/>
            <a:chOff x="1201270" y="2409281"/>
            <a:chExt cx="4350965" cy="3146500"/>
          </a:xfrm>
        </p:grpSpPr>
        <p:pic>
          <p:nvPicPr>
            <p:cNvPr id="8" name="Picture 3"/>
            <p:cNvPicPr>
              <a:picLocks noChangeAspect="1" noChangeArrowheads="1"/>
            </p:cNvPicPr>
            <p:nvPr/>
          </p:nvPicPr>
          <p:blipFill>
            <a:blip r:embed="rId3"/>
            <a:srcRect l="54266" t="40302" r="9935" b="25188"/>
            <a:stretch>
              <a:fillRect/>
            </a:stretch>
          </p:blipFill>
          <p:spPr bwMode="auto">
            <a:xfrm>
              <a:off x="1201270" y="2409281"/>
              <a:ext cx="4350965" cy="3146500"/>
            </a:xfrm>
            <a:prstGeom prst="rect">
              <a:avLst/>
            </a:prstGeom>
            <a:noFill/>
            <a:ln w="9525">
              <a:noFill/>
              <a:round/>
              <a:headEnd/>
              <a:tailEnd/>
            </a:ln>
          </p:spPr>
        </p:pic>
        <p:grpSp>
          <p:nvGrpSpPr>
            <p:cNvPr id="9" name="Group 8"/>
            <p:cNvGrpSpPr/>
            <p:nvPr/>
          </p:nvGrpSpPr>
          <p:grpSpPr>
            <a:xfrm>
              <a:off x="1828800" y="3836895"/>
              <a:ext cx="2438401" cy="609601"/>
              <a:chOff x="5181600" y="3675530"/>
              <a:chExt cx="2438401" cy="609601"/>
            </a:xfrm>
          </p:grpSpPr>
          <p:cxnSp>
            <p:nvCxnSpPr>
              <p:cNvPr id="10" name="Straight Arrow Connector 9"/>
              <p:cNvCxnSpPr/>
              <p:nvPr/>
            </p:nvCxnSpPr>
            <p:spPr>
              <a:xfrm rot="10800000">
                <a:off x="6741460" y="3729319"/>
                <a:ext cx="878541" cy="215153"/>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6015318" y="3899649"/>
                <a:ext cx="609601" cy="161363"/>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181600" y="3711388"/>
                <a:ext cx="986118" cy="896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48" name="TextBox 47"/>
          <p:cNvSpPr txBox="1"/>
          <p:nvPr/>
        </p:nvSpPr>
        <p:spPr>
          <a:xfrm>
            <a:off x="4536139" y="5970495"/>
            <a:ext cx="2707342" cy="461665"/>
          </a:xfrm>
          <a:prstGeom prst="rect">
            <a:avLst/>
          </a:prstGeom>
          <a:noFill/>
        </p:spPr>
        <p:txBody>
          <a:bodyPr wrap="square" rtlCol="0">
            <a:spAutoFit/>
          </a:bodyPr>
          <a:lstStyle/>
          <a:p>
            <a:r>
              <a:rPr lang="en-US" dirty="0" smtClean="0"/>
              <a:t>INFOCOM ‘08</a:t>
            </a:r>
            <a:endParaRPr lang="en-US" dirty="0"/>
          </a:p>
        </p:txBody>
      </p:sp>
      <p:pic>
        <p:nvPicPr>
          <p:cNvPr id="31" name="Picture 3"/>
          <p:cNvPicPr>
            <a:picLocks noChangeAspect="1" noChangeArrowheads="1"/>
          </p:cNvPicPr>
          <p:nvPr/>
        </p:nvPicPr>
        <p:blipFill>
          <a:blip r:embed="rId4"/>
          <a:srcRect l="40441" t="24314" r="18529" b="19216"/>
          <a:stretch>
            <a:fillRect/>
          </a:stretch>
        </p:blipFill>
        <p:spPr bwMode="auto">
          <a:xfrm>
            <a:off x="4660153" y="3182473"/>
            <a:ext cx="4099113" cy="3173507"/>
          </a:xfrm>
          <a:prstGeom prst="rect">
            <a:avLst/>
          </a:prstGeom>
          <a:noFill/>
          <a:ln w="9525">
            <a:noFill/>
            <a:miter lim="800000"/>
            <a:headEnd/>
            <a:tailEnd/>
          </a:ln>
          <a:effectLst/>
        </p:spPr>
      </p:pic>
      <p:sp>
        <p:nvSpPr>
          <p:cNvPr id="35" name="Multiply 34"/>
          <p:cNvSpPr/>
          <p:nvPr/>
        </p:nvSpPr>
        <p:spPr>
          <a:xfrm>
            <a:off x="8130986" y="3541044"/>
            <a:ext cx="251012" cy="215153"/>
          </a:xfrm>
          <a:prstGeom prst="mathMultiply">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y 35"/>
          <p:cNvSpPr/>
          <p:nvPr/>
        </p:nvSpPr>
        <p:spPr>
          <a:xfrm>
            <a:off x="6006403" y="3778606"/>
            <a:ext cx="251012" cy="215153"/>
          </a:xfrm>
          <a:prstGeom prst="mathMultiply">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4"/>
          <p:cNvSpPr txBox="1">
            <a:spLocks noChangeArrowheads="1"/>
          </p:cNvSpPr>
          <p:nvPr/>
        </p:nvSpPr>
        <p:spPr bwMode="auto">
          <a:xfrm>
            <a:off x="498403" y="5915697"/>
            <a:ext cx="3886200" cy="39370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860A8"/>
                </a:solidFill>
                <a:latin typeface="Courier 10 Pitch" pitchFamily="1" charset="0"/>
                <a:ea typeface="DejaVu Sans" charset="0"/>
                <a:cs typeface="DejaVu Sans" charset="0"/>
              </a:rPr>
              <a:t>Image source: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860A8"/>
                </a:solidFill>
                <a:latin typeface="Courier 10 Pitch" pitchFamily="1" charset="0"/>
                <a:ea typeface="DejaVu Sans" charset="0"/>
                <a:cs typeface="DejaVu Sans" charset="0"/>
              </a:rPr>
              <a:t>Drive-by Localization of Roadside </a:t>
            </a:r>
            <a:r>
              <a:rPr lang="en-US" sz="1000" dirty="0" err="1">
                <a:solidFill>
                  <a:srgbClr val="0860A8"/>
                </a:solidFill>
                <a:latin typeface="Courier 10 Pitch" pitchFamily="1" charset="0"/>
                <a:ea typeface="DejaVu Sans" charset="0"/>
                <a:cs typeface="DejaVu Sans" charset="0"/>
              </a:rPr>
              <a:t>WiFi</a:t>
            </a:r>
            <a:r>
              <a:rPr lang="en-US" sz="1000" dirty="0">
                <a:solidFill>
                  <a:srgbClr val="0860A8"/>
                </a:solidFill>
                <a:latin typeface="Courier 10 Pitch" pitchFamily="1" charset="0"/>
                <a:ea typeface="DejaVu Sans" charset="0"/>
                <a:cs typeface="DejaVu Sans" charset="0"/>
              </a:rPr>
              <a:t> Networks</a:t>
            </a:r>
          </a:p>
        </p:txBody>
      </p:sp>
      <p:sp>
        <p:nvSpPr>
          <p:cNvPr id="18" name="Content Placeholder 2"/>
          <p:cNvSpPr txBox="1">
            <a:spLocks/>
          </p:cNvSpPr>
          <p:nvPr/>
        </p:nvSpPr>
        <p:spPr>
          <a:xfrm>
            <a:off x="4921625" y="1532965"/>
            <a:ext cx="3953434" cy="419548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Require</a:t>
            </a:r>
            <a:r>
              <a:rPr lang="en-US" sz="2500" dirty="0" smtClean="0">
                <a:latin typeface="+mn-lt"/>
              </a:rPr>
              <a:t>s extra hardware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dirty="0" smtClean="0">
                <a:latin typeface="+mn-lt"/>
              </a:rPr>
              <a:t>Expensive to determine the  incident angle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dirty="0" smtClean="0">
                <a:latin typeface="+mn-lt"/>
              </a:rPr>
              <a:t>Beam width too large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noChangeAspect="1"/>
          </p:cNvGrpSpPr>
          <p:nvPr/>
        </p:nvGrpSpPr>
        <p:grpSpPr>
          <a:xfrm>
            <a:off x="2070273" y="1687750"/>
            <a:ext cx="4347029" cy="3800735"/>
            <a:chOff x="2902247" y="1911685"/>
            <a:chExt cx="3622524" cy="3167279"/>
          </a:xfrm>
        </p:grpSpPr>
        <p:sp>
          <p:nvSpPr>
            <p:cNvPr id="46" name="Pie 45"/>
            <p:cNvSpPr>
              <a:spLocks noChangeAspect="1"/>
            </p:cNvSpPr>
            <p:nvPr/>
          </p:nvSpPr>
          <p:spPr>
            <a:xfrm rot="10800000">
              <a:off x="2947069" y="1956508"/>
              <a:ext cx="3377437" cy="2974080"/>
            </a:xfrm>
            <a:prstGeom prst="pie">
              <a:avLst>
                <a:gd name="adj1" fmla="val 13492411"/>
                <a:gd name="adj2" fmla="val 16200000"/>
              </a:avLst>
            </a:prstGeom>
            <a:gradFill flip="none" rotWithShape="1">
              <a:gsLst>
                <a:gs pos="0">
                  <a:srgbClr val="FF0000">
                    <a:alpha val="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44"/>
            <p:cNvGrpSpPr/>
            <p:nvPr/>
          </p:nvGrpSpPr>
          <p:grpSpPr>
            <a:xfrm>
              <a:off x="2902247" y="1911685"/>
              <a:ext cx="3622524" cy="3167279"/>
              <a:chOff x="2398400" y="1911685"/>
              <a:chExt cx="3622524" cy="3167279"/>
            </a:xfrm>
          </p:grpSpPr>
          <p:grpSp>
            <p:nvGrpSpPr>
              <p:cNvPr id="8" name="Group 177"/>
              <p:cNvGrpSpPr/>
              <p:nvPr/>
            </p:nvGrpSpPr>
            <p:grpSpPr>
              <a:xfrm>
                <a:off x="2398400" y="1911685"/>
                <a:ext cx="3622524" cy="3167279"/>
                <a:chOff x="973590" y="779938"/>
                <a:chExt cx="4889332" cy="4854663"/>
              </a:xfrm>
            </p:grpSpPr>
            <p:sp>
              <p:nvSpPr>
                <p:cNvPr id="173" name="Pie 172"/>
                <p:cNvSpPr>
                  <a:spLocks noChangeAspect="1"/>
                </p:cNvSpPr>
                <p:nvPr/>
              </p:nvSpPr>
              <p:spPr>
                <a:xfrm>
                  <a:off x="1021982" y="793660"/>
                  <a:ext cx="4840940" cy="4840941"/>
                </a:xfrm>
                <a:prstGeom prst="pie">
                  <a:avLst>
                    <a:gd name="adj1" fmla="val 10800000"/>
                    <a:gd name="adj2" fmla="val 16200000"/>
                  </a:avLst>
                </a:prstGeom>
                <a:gradFill flip="none" rotWithShape="1">
                  <a:gsLst>
                    <a:gs pos="13000">
                      <a:srgbClr val="FF0000">
                        <a:alpha val="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Pie 174"/>
                <p:cNvSpPr>
                  <a:spLocks noChangeAspect="1"/>
                </p:cNvSpPr>
                <p:nvPr/>
              </p:nvSpPr>
              <p:spPr>
                <a:xfrm rot="10800000">
                  <a:off x="973590" y="779938"/>
                  <a:ext cx="4840940" cy="4840940"/>
                </a:xfrm>
                <a:prstGeom prst="pie">
                  <a:avLst>
                    <a:gd name="adj1" fmla="val 10800000"/>
                    <a:gd name="adj2" fmla="val 13523555"/>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Pie 175"/>
                <p:cNvSpPr>
                  <a:spLocks noChangeAspect="1"/>
                </p:cNvSpPr>
                <p:nvPr/>
              </p:nvSpPr>
              <p:spPr>
                <a:xfrm rot="16200000">
                  <a:off x="1184753" y="779941"/>
                  <a:ext cx="4320702" cy="4320704"/>
                </a:xfrm>
                <a:prstGeom prst="pie">
                  <a:avLst>
                    <a:gd name="adj1" fmla="val 10800000"/>
                    <a:gd name="adj2" fmla="val 16200000"/>
                  </a:avLst>
                </a:prstGeom>
                <a:gradFill flip="none" rotWithShape="1">
                  <a:gsLst>
                    <a:gs pos="53000">
                      <a:schemeClr val="bg1"/>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2" name="Pie 41"/>
              <p:cNvSpPr>
                <a:spLocks noChangeAspect="1"/>
              </p:cNvSpPr>
              <p:nvPr/>
            </p:nvSpPr>
            <p:spPr>
              <a:xfrm flipH="1">
                <a:off x="2452914" y="2010472"/>
                <a:ext cx="3466991" cy="3052939"/>
              </a:xfrm>
              <a:prstGeom prst="pie">
                <a:avLst>
                  <a:gd name="adj1" fmla="val 13440895"/>
                  <a:gd name="adj2" fmla="val 16093891"/>
                </a:avLst>
              </a:prstGeom>
              <a:gradFill flip="none" rotWithShape="1">
                <a:gsLst>
                  <a:gs pos="0">
                    <a:srgbClr val="FF0000">
                      <a:alpha val="30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Pie 43"/>
              <p:cNvSpPr>
                <a:spLocks noChangeAspect="1"/>
              </p:cNvSpPr>
              <p:nvPr/>
            </p:nvSpPr>
            <p:spPr>
              <a:xfrm rot="10800000" flipV="1">
                <a:off x="2418708" y="1914795"/>
                <a:ext cx="3586671" cy="3158326"/>
              </a:xfrm>
              <a:prstGeom prst="pie">
                <a:avLst>
                  <a:gd name="adj1" fmla="val 10800000"/>
                  <a:gd name="adj2" fmla="val 13407283"/>
                </a:avLst>
              </a:prstGeom>
              <a:gradFill flip="none" rotWithShape="1">
                <a:gsLst>
                  <a:gs pos="13000">
                    <a:srgbClr val="FF0000">
                      <a:alpha val="61000"/>
                    </a:srgbClr>
                  </a:gs>
                  <a:gs pos="77000">
                    <a:srgbClr val="0070C0">
                      <a:alpha val="30000"/>
                    </a:srgbClr>
                  </a:gs>
                </a:gsLst>
                <a:path path="circle">
                  <a:fillToRect l="100000" t="100000"/>
                </a:path>
                <a:tileRect r="-100000" b="-10000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4" name="Date Placeholder 3"/>
          <p:cNvSpPr>
            <a:spLocks noGrp="1"/>
          </p:cNvSpPr>
          <p:nvPr>
            <p:ph type="dt" sz="half" idx="10"/>
          </p:nvPr>
        </p:nvSpPr>
        <p:spPr>
          <a:xfrm>
            <a:off x="1335721" y="6338421"/>
            <a:ext cx="2133600" cy="365125"/>
          </a:xfrm>
        </p:spPr>
        <p:txBody>
          <a:bodyPr/>
          <a:lstStyle/>
          <a:p>
            <a:pPr>
              <a:defRPr/>
            </a:pPr>
            <a:fld id="{FE5FFF52-A519-4DA2-9AEC-3AE6199C72C4}" type="datetime1">
              <a:rPr lang="en-US" smtClean="0"/>
              <a:pPr>
                <a:defRPr/>
              </a:pPr>
              <a:t>4/1/2009</a:t>
            </a:fld>
            <a:endParaRPr lang="en-US" dirty="0"/>
          </a:p>
        </p:txBody>
      </p:sp>
      <p:sp>
        <p:nvSpPr>
          <p:cNvPr id="5" name="Footer Placeholder 4"/>
          <p:cNvSpPr>
            <a:spLocks noGrp="1"/>
          </p:cNvSpPr>
          <p:nvPr>
            <p:ph type="ftr" sz="quarter" idx="11"/>
          </p:nvPr>
        </p:nvSpPr>
        <p:spPr>
          <a:xfrm>
            <a:off x="4002721" y="6338421"/>
            <a:ext cx="2895600" cy="365125"/>
          </a:xfrm>
        </p:spPr>
        <p:txBody>
          <a:bodyPr/>
          <a:lstStyle/>
          <a:p>
            <a:pPr>
              <a:defRPr/>
            </a:pPr>
            <a:r>
              <a:rPr lang="en-US" smtClean="0"/>
              <a:t>Access Point Localization</a:t>
            </a:r>
            <a:endParaRPr lang="en-US" dirty="0"/>
          </a:p>
        </p:txBody>
      </p:sp>
      <p:sp>
        <p:nvSpPr>
          <p:cNvPr id="6" name="Slide Number Placeholder 5"/>
          <p:cNvSpPr>
            <a:spLocks noGrp="1"/>
          </p:cNvSpPr>
          <p:nvPr>
            <p:ph type="sldNum" sz="quarter" idx="12"/>
          </p:nvPr>
        </p:nvSpPr>
        <p:spPr>
          <a:xfrm>
            <a:off x="6553200" y="6338421"/>
            <a:ext cx="2133600" cy="365125"/>
          </a:xfrm>
        </p:spPr>
        <p:txBody>
          <a:bodyPr/>
          <a:lstStyle/>
          <a:p>
            <a:pPr>
              <a:defRPr/>
            </a:pPr>
            <a:fld id="{C5A6FE55-FA21-43F9-B558-DCA38C1071B8}" type="slidenum">
              <a:rPr lang="en-US" smtClean="0"/>
              <a:pPr>
                <a:defRPr/>
              </a:pPr>
              <a:t>8</a:t>
            </a:fld>
            <a:endParaRPr lang="en-US" dirty="0"/>
          </a:p>
        </p:txBody>
      </p:sp>
      <p:grpSp>
        <p:nvGrpSpPr>
          <p:cNvPr id="9" name="Group 38"/>
          <p:cNvGrpSpPr>
            <a:grpSpLocks noChangeAspect="1"/>
          </p:cNvGrpSpPr>
          <p:nvPr/>
        </p:nvGrpSpPr>
        <p:grpSpPr>
          <a:xfrm>
            <a:off x="1096072" y="793654"/>
            <a:ext cx="6176192" cy="5339227"/>
            <a:chOff x="1248659" y="770962"/>
            <a:chExt cx="6156187" cy="5162615"/>
          </a:xfrm>
        </p:grpSpPr>
        <p:grpSp>
          <p:nvGrpSpPr>
            <p:cNvPr id="10" name="Group 37"/>
            <p:cNvGrpSpPr/>
            <p:nvPr/>
          </p:nvGrpSpPr>
          <p:grpSpPr>
            <a:xfrm>
              <a:off x="1248659" y="770962"/>
              <a:ext cx="6156187" cy="5162615"/>
              <a:chOff x="1248659" y="770962"/>
              <a:chExt cx="6156187" cy="5162615"/>
            </a:xfrm>
          </p:grpSpPr>
          <p:grpSp>
            <p:nvGrpSpPr>
              <p:cNvPr id="11" name="Group 36"/>
              <p:cNvGrpSpPr/>
              <p:nvPr/>
            </p:nvGrpSpPr>
            <p:grpSpPr>
              <a:xfrm>
                <a:off x="1248659" y="770962"/>
                <a:ext cx="6138258" cy="3903852"/>
                <a:chOff x="1248659" y="770962"/>
                <a:chExt cx="6138258" cy="3903852"/>
              </a:xfrm>
            </p:grpSpPr>
            <p:sp>
              <p:nvSpPr>
                <p:cNvPr id="21" name="Rectangle 20"/>
                <p:cNvSpPr/>
                <p:nvPr/>
              </p:nvSpPr>
              <p:spPr>
                <a:xfrm>
                  <a:off x="1272993" y="1979903"/>
                  <a:ext cx="3585877" cy="269491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58"/>
                <p:cNvGraphicFramePr>
                  <a:graphicFrameLocks/>
                </p:cNvGraphicFramePr>
                <p:nvPr/>
              </p:nvGraphicFramePr>
              <p:xfrm>
                <a:off x="1248659" y="770962"/>
                <a:ext cx="6138258" cy="641444"/>
              </p:xfrm>
              <a:graphic>
                <a:graphicData uri="http://schemas.openxmlformats.org/drawingml/2006/table">
                  <a:tbl>
                    <a:tblPr firstRow="1" bandRow="1">
                      <a:tableStyleId>{5C22544A-7EE6-4342-B048-85BDC9FD1C3A}</a:tableStyleId>
                    </a:tblPr>
                    <a:tblGrid>
                      <a:gridCol w="6158205"/>
                    </a:tblGrid>
                    <a:tr h="663388">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sp>
            <p:nvSpPr>
              <p:cNvPr id="23" name="Rectangle 22"/>
              <p:cNvSpPr/>
              <p:nvPr/>
            </p:nvSpPr>
            <p:spPr>
              <a:xfrm>
                <a:off x="5916711" y="1972230"/>
                <a:ext cx="1488135" cy="2868706"/>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58"/>
              <p:cNvGraphicFramePr>
                <a:graphicFrameLocks/>
              </p:cNvGraphicFramePr>
              <p:nvPr/>
            </p:nvGraphicFramePr>
            <p:xfrm>
              <a:off x="1266588" y="5378815"/>
              <a:ext cx="6138258" cy="554762"/>
            </p:xfrm>
            <a:graphic>
              <a:graphicData uri="http://schemas.openxmlformats.org/drawingml/2006/table">
                <a:tbl>
                  <a:tblPr firstRow="1" bandRow="1">
                    <a:tableStyleId>{5C22544A-7EE6-4342-B048-85BDC9FD1C3A}</a:tableStyleId>
                  </a:tblPr>
                  <a:tblGrid>
                    <a:gridCol w="6158205"/>
                  </a:tblGrid>
                  <a:tr h="573740">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grpSp>
          <p:nvGrpSpPr>
            <p:cNvPr id="12" name="Group 32"/>
            <p:cNvGrpSpPr/>
            <p:nvPr/>
          </p:nvGrpSpPr>
          <p:grpSpPr>
            <a:xfrm>
              <a:off x="3738282" y="1488141"/>
              <a:ext cx="2034988" cy="3766955"/>
              <a:chOff x="3738282" y="1488141"/>
              <a:chExt cx="2034988" cy="3766955"/>
            </a:xfrm>
          </p:grpSpPr>
          <p:sp>
            <p:nvSpPr>
              <p:cNvPr id="25" name="TextBox 24"/>
              <p:cNvSpPr txBox="1"/>
              <p:nvPr/>
            </p:nvSpPr>
            <p:spPr>
              <a:xfrm>
                <a:off x="3765176" y="1488141"/>
                <a:ext cx="2008094" cy="369332"/>
              </a:xfrm>
              <a:prstGeom prst="rect">
                <a:avLst/>
              </a:prstGeom>
              <a:noFill/>
            </p:spPr>
            <p:txBody>
              <a:bodyPr wrap="square" rtlCol="0">
                <a:spAutoFit/>
              </a:bodyPr>
              <a:lstStyle/>
              <a:p>
                <a:r>
                  <a:rPr lang="en-US" sz="1800" dirty="0" smtClean="0"/>
                  <a:t>5th Ave</a:t>
                </a:r>
                <a:endParaRPr lang="en-US" sz="1800" dirty="0"/>
              </a:p>
            </p:txBody>
          </p:sp>
          <p:grpSp>
            <p:nvGrpSpPr>
              <p:cNvPr id="13" name="Group 28"/>
              <p:cNvGrpSpPr/>
              <p:nvPr/>
            </p:nvGrpSpPr>
            <p:grpSpPr>
              <a:xfrm>
                <a:off x="3738282" y="2579585"/>
                <a:ext cx="2008094" cy="2675511"/>
                <a:chOff x="3738282" y="2579585"/>
                <a:chExt cx="2008094" cy="2675511"/>
              </a:xfrm>
            </p:grpSpPr>
            <p:sp>
              <p:nvSpPr>
                <p:cNvPr id="26" name="TextBox 25"/>
                <p:cNvSpPr txBox="1"/>
                <p:nvPr/>
              </p:nvSpPr>
              <p:spPr>
                <a:xfrm>
                  <a:off x="3738282" y="4885764"/>
                  <a:ext cx="2008094" cy="369332"/>
                </a:xfrm>
                <a:prstGeom prst="rect">
                  <a:avLst/>
                </a:prstGeom>
                <a:noFill/>
              </p:spPr>
              <p:txBody>
                <a:bodyPr wrap="square" rtlCol="0">
                  <a:spAutoFit/>
                </a:bodyPr>
                <a:lstStyle/>
                <a:p>
                  <a:r>
                    <a:rPr lang="en-US" sz="1800" dirty="0" smtClean="0"/>
                    <a:t>Forbes Ave</a:t>
                  </a:r>
                  <a:endParaRPr lang="en-US" sz="1800" dirty="0"/>
                </a:p>
              </p:txBody>
            </p:sp>
            <p:sp>
              <p:nvSpPr>
                <p:cNvPr id="28" name="TextBox 27"/>
                <p:cNvSpPr txBox="1"/>
                <p:nvPr/>
              </p:nvSpPr>
              <p:spPr>
                <a:xfrm rot="16200000">
                  <a:off x="4356848" y="3398966"/>
                  <a:ext cx="2008094" cy="369332"/>
                </a:xfrm>
                <a:prstGeom prst="rect">
                  <a:avLst/>
                </a:prstGeom>
                <a:noFill/>
              </p:spPr>
              <p:txBody>
                <a:bodyPr wrap="square" rtlCol="0">
                  <a:spAutoFit/>
                </a:bodyPr>
                <a:lstStyle/>
                <a:p>
                  <a:r>
                    <a:rPr lang="en-US" sz="1800" dirty="0" smtClean="0"/>
                    <a:t>Beeler St</a:t>
                  </a:r>
                  <a:endParaRPr lang="en-US" sz="1800" dirty="0"/>
                </a:p>
              </p:txBody>
            </p:sp>
          </p:grpSp>
        </p:grpSp>
      </p:grpSp>
      <p:sp>
        <p:nvSpPr>
          <p:cNvPr id="34" name="Oval 33"/>
          <p:cNvSpPr/>
          <p:nvPr/>
        </p:nvSpPr>
        <p:spPr>
          <a:xfrm>
            <a:off x="5022304" y="2006920"/>
            <a:ext cx="182880" cy="179294"/>
          </a:xfrm>
          <a:prstGeom prst="ellipse">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descr="C:\Users\Dongsu\AppData\Local\Microsoft\Windows\Temporary Internet Files\Content.IE5\RO2ICISK\MCj03226910000[1].wmf"/>
          <p:cNvPicPr>
            <a:picLocks noChangeAspect="1" noChangeArrowheads="1"/>
          </p:cNvPicPr>
          <p:nvPr/>
        </p:nvPicPr>
        <p:blipFill>
          <a:blip r:embed="rId3"/>
          <a:srcRect/>
          <a:stretch>
            <a:fillRect/>
          </a:stretch>
        </p:blipFill>
        <p:spPr bwMode="auto">
          <a:xfrm>
            <a:off x="3932290" y="2994212"/>
            <a:ext cx="522742" cy="800981"/>
          </a:xfrm>
          <a:prstGeom prst="rect">
            <a:avLst/>
          </a:prstGeom>
          <a:noFill/>
        </p:spPr>
      </p:pic>
      <p:grpSp>
        <p:nvGrpSpPr>
          <p:cNvPr id="14" name="Group 72"/>
          <p:cNvGrpSpPr/>
          <p:nvPr/>
        </p:nvGrpSpPr>
        <p:grpSpPr>
          <a:xfrm>
            <a:off x="2940423" y="2277034"/>
            <a:ext cx="1631577" cy="2232216"/>
            <a:chOff x="2940423" y="2223247"/>
            <a:chExt cx="1631577" cy="2232216"/>
          </a:xfrm>
        </p:grpSpPr>
        <p:sp>
          <p:nvSpPr>
            <p:cNvPr id="74" name="Action Button: Home 73">
              <a:hlinkClick r:id="" action="ppaction://hlinkshowjump?jump=firstslide" highlightClick="1"/>
            </p:cNvPr>
            <p:cNvSpPr/>
            <p:nvPr/>
          </p:nvSpPr>
          <p:spPr>
            <a:xfrm>
              <a:off x="3872752" y="2223247"/>
              <a:ext cx="699248" cy="537881"/>
            </a:xfrm>
            <a:prstGeom prst="actionButtonHome">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ction Button: Home 74">
              <a:hlinkClick r:id="" action="ppaction://hlinkshowjump?jump=firstslide" highlightClick="1"/>
            </p:cNvPr>
            <p:cNvSpPr/>
            <p:nvPr/>
          </p:nvSpPr>
          <p:spPr>
            <a:xfrm>
              <a:off x="3872752" y="3917582"/>
              <a:ext cx="699248" cy="537881"/>
            </a:xfrm>
            <a:prstGeom prst="actionButtonHome">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ction Button: Home 75">
              <a:hlinkClick r:id="" action="ppaction://hlinkshowjump?jump=firstslide" highlightClick="1"/>
            </p:cNvPr>
            <p:cNvSpPr/>
            <p:nvPr/>
          </p:nvSpPr>
          <p:spPr>
            <a:xfrm>
              <a:off x="2940423" y="3917582"/>
              <a:ext cx="699248" cy="537881"/>
            </a:xfrm>
            <a:prstGeom prst="actionButtonHome">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p:cNvSpPr/>
          <p:nvPr/>
        </p:nvSpPr>
        <p:spPr>
          <a:xfrm>
            <a:off x="5405832" y="3361736"/>
            <a:ext cx="182880" cy="179294"/>
          </a:xfrm>
          <a:prstGeom prst="ellipse">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971638" y="4723952"/>
            <a:ext cx="182880" cy="179294"/>
          </a:xfrm>
          <a:prstGeom prst="ellipse">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rot="5400000">
            <a:off x="4641575" y="2196548"/>
            <a:ext cx="596348" cy="37768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flipV="1">
            <a:off x="4784038" y="3458811"/>
            <a:ext cx="761999" cy="3312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V="1">
            <a:off x="4568685" y="4330144"/>
            <a:ext cx="589730" cy="410813"/>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itle 1"/>
          <p:cNvSpPr>
            <a:spLocks noGrp="1"/>
          </p:cNvSpPr>
          <p:nvPr>
            <p:ph type="title"/>
          </p:nvPr>
        </p:nvSpPr>
        <p:spPr>
          <a:xfrm>
            <a:off x="242047" y="167062"/>
            <a:ext cx="8229600" cy="1143000"/>
          </a:xfrm>
        </p:spPr>
        <p:txBody>
          <a:bodyPr/>
          <a:lstStyle/>
          <a:p>
            <a:r>
              <a:rPr lang="en-US" dirty="0" smtClean="0"/>
              <a:t>Gradient Approach</a:t>
            </a:r>
            <a:endParaRPr lang="en-US" dirty="0"/>
          </a:p>
        </p:txBody>
      </p:sp>
      <p:grpSp>
        <p:nvGrpSpPr>
          <p:cNvPr id="60" name="Group 59"/>
          <p:cNvGrpSpPr/>
          <p:nvPr/>
        </p:nvGrpSpPr>
        <p:grpSpPr>
          <a:xfrm>
            <a:off x="4101353" y="1653987"/>
            <a:ext cx="1613648" cy="3711394"/>
            <a:chOff x="4101353" y="1653987"/>
            <a:chExt cx="1613648" cy="3711394"/>
          </a:xfrm>
        </p:grpSpPr>
        <p:grpSp>
          <p:nvGrpSpPr>
            <p:cNvPr id="50" name="Group 49"/>
            <p:cNvGrpSpPr/>
            <p:nvPr/>
          </p:nvGrpSpPr>
          <p:grpSpPr>
            <a:xfrm>
              <a:off x="4706472" y="2151529"/>
              <a:ext cx="1008529" cy="2918013"/>
              <a:chOff x="4706472" y="2151529"/>
              <a:chExt cx="1008529" cy="2918013"/>
            </a:xfrm>
          </p:grpSpPr>
          <p:cxnSp>
            <p:nvCxnSpPr>
              <p:cNvPr id="39" name="Straight Connector 38"/>
              <p:cNvCxnSpPr/>
              <p:nvPr/>
            </p:nvCxnSpPr>
            <p:spPr>
              <a:xfrm rot="5400000">
                <a:off x="4699748" y="2158253"/>
                <a:ext cx="1021977" cy="1008529"/>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V="1">
                <a:off x="4699748" y="4081182"/>
                <a:ext cx="1008530" cy="968189"/>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p:nvPr/>
          </p:nvCxnSpPr>
          <p:spPr>
            <a:xfrm rot="5400000">
              <a:off x="4061011" y="1842250"/>
              <a:ext cx="403417" cy="26892"/>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3866027" y="5103161"/>
              <a:ext cx="497546" cy="26894"/>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69"/>
          <p:cNvGrpSpPr/>
          <p:nvPr/>
        </p:nvGrpSpPr>
        <p:grpSpPr>
          <a:xfrm>
            <a:off x="2397681" y="1330955"/>
            <a:ext cx="3754225" cy="4558178"/>
            <a:chOff x="-2923340" y="-44861"/>
            <a:chExt cx="4208635" cy="6278707"/>
          </a:xfrm>
        </p:grpSpPr>
        <p:pic>
          <p:nvPicPr>
            <p:cNvPr id="1026" name="Picture 2"/>
            <p:cNvPicPr>
              <a:picLocks noChangeAspect="1" noChangeArrowheads="1"/>
            </p:cNvPicPr>
            <p:nvPr/>
          </p:nvPicPr>
          <p:blipFill>
            <a:blip r:embed="rId3"/>
            <a:srcRect l="12059" t="22745" r="34559" b="11634"/>
            <a:stretch>
              <a:fillRect/>
            </a:stretch>
          </p:blipFill>
          <p:spPr bwMode="auto">
            <a:xfrm rot="5400000" flipH="1">
              <a:off x="-3958376" y="990175"/>
              <a:ext cx="6278707" cy="4208635"/>
            </a:xfrm>
            <a:prstGeom prst="rect">
              <a:avLst/>
            </a:prstGeom>
            <a:noFill/>
            <a:ln w="9525">
              <a:noFill/>
              <a:miter lim="800000"/>
              <a:headEnd/>
              <a:tailEnd/>
            </a:ln>
            <a:effectLst/>
          </p:spPr>
        </p:pic>
        <p:sp>
          <p:nvSpPr>
            <p:cNvPr id="369" name="Rectangle 368"/>
            <p:cNvSpPr/>
            <p:nvPr/>
          </p:nvSpPr>
          <p:spPr>
            <a:xfrm rot="1196374">
              <a:off x="-1272988" y="3998260"/>
              <a:ext cx="878541" cy="4840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4" name="Rectangle 373"/>
          <p:cNvSpPr/>
          <p:nvPr/>
        </p:nvSpPr>
        <p:spPr>
          <a:xfrm rot="1308909">
            <a:off x="1394723" y="1075606"/>
            <a:ext cx="1156447"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p:cNvSpPr/>
          <p:nvPr/>
        </p:nvSpPr>
        <p:spPr>
          <a:xfrm>
            <a:off x="945777" y="1229365"/>
            <a:ext cx="1156447"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p:cNvSpPr/>
          <p:nvPr/>
        </p:nvSpPr>
        <p:spPr>
          <a:xfrm rot="5400000">
            <a:off x="3754101" y="3827345"/>
            <a:ext cx="1156447"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p:cNvSpPr/>
          <p:nvPr/>
        </p:nvSpPr>
        <p:spPr>
          <a:xfrm>
            <a:off x="6454586" y="525408"/>
            <a:ext cx="2079812"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457200" y="6396106"/>
            <a:ext cx="2133600" cy="365125"/>
          </a:xfrm>
        </p:spPr>
        <p:txBody>
          <a:bodyPr/>
          <a:lstStyle/>
          <a:p>
            <a:pPr>
              <a:defRPr/>
            </a:pPr>
            <a:fld id="{3E6074FA-43CC-4779-804D-AEB90490DBCD}" type="datetime1">
              <a:rPr lang="en-US" smtClean="0"/>
              <a:pPr>
                <a:defRPr/>
              </a:pPr>
              <a:t>4/1/2009</a:t>
            </a:fld>
            <a:endParaRPr lang="en-US" dirty="0"/>
          </a:p>
        </p:txBody>
      </p:sp>
      <p:sp>
        <p:nvSpPr>
          <p:cNvPr id="6" name="Slide Number Placeholder 5"/>
          <p:cNvSpPr>
            <a:spLocks noGrp="1"/>
          </p:cNvSpPr>
          <p:nvPr>
            <p:ph type="sldNum" sz="quarter" idx="12"/>
          </p:nvPr>
        </p:nvSpPr>
        <p:spPr>
          <a:xfrm>
            <a:off x="6553200" y="6396106"/>
            <a:ext cx="2133600" cy="365125"/>
          </a:xfrm>
        </p:spPr>
        <p:txBody>
          <a:bodyPr/>
          <a:lstStyle/>
          <a:p>
            <a:pPr>
              <a:defRPr/>
            </a:pPr>
            <a:fld id="{C5A6FE55-FA21-43F9-B558-DCA38C1071B8}" type="slidenum">
              <a:rPr lang="en-US" smtClean="0"/>
              <a:pPr>
                <a:defRPr/>
              </a:pPr>
              <a:t>9</a:t>
            </a:fld>
            <a:endParaRPr lang="en-US"/>
          </a:p>
        </p:txBody>
      </p:sp>
      <p:sp>
        <p:nvSpPr>
          <p:cNvPr id="366" name="Rectangle 365"/>
          <p:cNvSpPr/>
          <p:nvPr/>
        </p:nvSpPr>
        <p:spPr>
          <a:xfrm rot="1295616">
            <a:off x="5937008" y="1741454"/>
            <a:ext cx="2079812"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p:cNvSpPr/>
          <p:nvPr/>
        </p:nvSpPr>
        <p:spPr>
          <a:xfrm rot="17438714">
            <a:off x="4581001" y="-689897"/>
            <a:ext cx="1676561"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Action Button: Home 361">
            <a:hlinkClick r:id="" action="ppaction://hlinkshowjump?jump=firstslide" highlightClick="1"/>
          </p:cNvPr>
          <p:cNvSpPr/>
          <p:nvPr/>
        </p:nvSpPr>
        <p:spPr>
          <a:xfrm rot="1520139">
            <a:off x="3884213" y="4217748"/>
            <a:ext cx="526868" cy="337254"/>
          </a:xfrm>
          <a:prstGeom prst="actionButtonHome">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p:cNvSpPr/>
          <p:nvPr/>
        </p:nvSpPr>
        <p:spPr>
          <a:xfrm rot="16200000">
            <a:off x="4951946" y="-637033"/>
            <a:ext cx="1676561" cy="322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p:cNvSpPr/>
          <p:nvPr/>
        </p:nvSpPr>
        <p:spPr>
          <a:xfrm rot="6587294">
            <a:off x="2579725" y="3007888"/>
            <a:ext cx="1156447" cy="49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5"/>
          <p:cNvGrpSpPr>
            <a:grpSpLocks noChangeAspect="1"/>
          </p:cNvGrpSpPr>
          <p:nvPr/>
        </p:nvGrpSpPr>
        <p:grpSpPr bwMode="auto">
          <a:xfrm>
            <a:off x="1712622" y="1486110"/>
            <a:ext cx="5871520" cy="4673600"/>
            <a:chOff x="740" y="998"/>
            <a:chExt cx="3574" cy="2944"/>
          </a:xfrm>
        </p:grpSpPr>
        <p:sp>
          <p:nvSpPr>
            <p:cNvPr id="1321" name="Rectangle 297"/>
            <p:cNvSpPr>
              <a:spLocks noChangeArrowheads="1"/>
            </p:cNvSpPr>
            <p:nvPr/>
          </p:nvSpPr>
          <p:spPr bwMode="auto">
            <a:xfrm>
              <a:off x="1111" y="1048"/>
              <a:ext cx="1239" cy="320"/>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7" name="Group 206"/>
            <p:cNvGrpSpPr>
              <a:grpSpLocks/>
            </p:cNvGrpSpPr>
            <p:nvPr/>
          </p:nvGrpSpPr>
          <p:grpSpPr bwMode="auto">
            <a:xfrm>
              <a:off x="859" y="998"/>
              <a:ext cx="2966" cy="2785"/>
              <a:chOff x="859" y="998"/>
              <a:chExt cx="2966" cy="2785"/>
            </a:xfrm>
          </p:grpSpPr>
          <p:sp>
            <p:nvSpPr>
              <p:cNvPr id="1033" name="Line 9"/>
              <p:cNvSpPr>
                <a:spLocks noChangeShapeType="1"/>
              </p:cNvSpPr>
              <p:nvPr/>
            </p:nvSpPr>
            <p:spPr bwMode="auto">
              <a:xfrm flipV="1">
                <a:off x="1069" y="1021"/>
                <a:ext cx="1" cy="2676"/>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Line 10"/>
              <p:cNvSpPr>
                <a:spLocks noChangeShapeType="1"/>
              </p:cNvSpPr>
              <p:nvPr/>
            </p:nvSpPr>
            <p:spPr bwMode="auto">
              <a:xfrm>
                <a:off x="1069" y="1021"/>
                <a:ext cx="2755" cy="1"/>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Line 11"/>
              <p:cNvSpPr>
                <a:spLocks noChangeShapeType="1"/>
              </p:cNvSpPr>
              <p:nvPr/>
            </p:nvSpPr>
            <p:spPr bwMode="auto">
              <a:xfrm>
                <a:off x="3824" y="1021"/>
                <a:ext cx="1" cy="2676"/>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Line 12"/>
              <p:cNvSpPr>
                <a:spLocks noChangeShapeType="1"/>
              </p:cNvSpPr>
              <p:nvPr/>
            </p:nvSpPr>
            <p:spPr bwMode="auto">
              <a:xfrm flipH="1">
                <a:off x="1069" y="3697"/>
                <a:ext cx="2755" cy="1"/>
              </a:xfrm>
              <a:prstGeom prst="line">
                <a:avLst/>
              </a:prstGeom>
              <a:noFill/>
              <a:ln w="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Line 13"/>
              <p:cNvSpPr>
                <a:spLocks noChangeShapeType="1"/>
              </p:cNvSpPr>
              <p:nvPr/>
            </p:nvSpPr>
            <p:spPr bwMode="auto">
              <a:xfrm>
                <a:off x="1069" y="3697"/>
                <a:ext cx="2756"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Line 15"/>
              <p:cNvSpPr>
                <a:spLocks noChangeShapeType="1"/>
              </p:cNvSpPr>
              <p:nvPr/>
            </p:nvSpPr>
            <p:spPr bwMode="auto">
              <a:xfrm flipV="1">
                <a:off x="1620"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Rectangle 16"/>
              <p:cNvSpPr>
                <a:spLocks noChangeArrowheads="1"/>
              </p:cNvSpPr>
              <p:nvPr/>
            </p:nvSpPr>
            <p:spPr bwMode="auto">
              <a:xfrm>
                <a:off x="1527" y="3761"/>
                <a:ext cx="23" cy="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p:nvSpPr>
            <p:spPr bwMode="auto">
              <a:xfrm>
                <a:off x="1556" y="3732"/>
                <a:ext cx="39" cy="51"/>
              </a:xfrm>
              <a:custGeom>
                <a:avLst/>
                <a:gdLst/>
                <a:ahLst/>
                <a:cxnLst>
                  <a:cxn ang="0">
                    <a:pos x="8" y="0"/>
                  </a:cxn>
                  <a:cxn ang="0">
                    <a:pos x="36" y="0"/>
                  </a:cxn>
                  <a:cxn ang="0">
                    <a:pos x="36" y="7"/>
                  </a:cxn>
                  <a:cxn ang="0">
                    <a:pos x="14" y="7"/>
                  </a:cxn>
                  <a:cxn ang="0">
                    <a:pos x="10" y="21"/>
                  </a:cxn>
                  <a:cxn ang="0">
                    <a:pos x="14" y="19"/>
                  </a:cxn>
                  <a:cxn ang="0">
                    <a:pos x="21" y="17"/>
                  </a:cxn>
                  <a:cxn ang="0">
                    <a:pos x="31" y="19"/>
                  </a:cxn>
                  <a:cxn ang="0">
                    <a:pos x="34" y="21"/>
                  </a:cxn>
                  <a:cxn ang="0">
                    <a:pos x="39" y="29"/>
                  </a:cxn>
                  <a:cxn ang="0">
                    <a:pos x="39" y="37"/>
                  </a:cxn>
                  <a:cxn ang="0">
                    <a:pos x="34" y="45"/>
                  </a:cxn>
                  <a:cxn ang="0">
                    <a:pos x="30" y="48"/>
                  </a:cxn>
                  <a:cxn ang="0">
                    <a:pos x="25" y="50"/>
                  </a:cxn>
                  <a:cxn ang="0">
                    <a:pos x="20" y="51"/>
                  </a:cxn>
                  <a:cxn ang="0">
                    <a:pos x="10" y="49"/>
                  </a:cxn>
                  <a:cxn ang="0">
                    <a:pos x="6" y="47"/>
                  </a:cxn>
                  <a:cxn ang="0">
                    <a:pos x="3" y="44"/>
                  </a:cxn>
                  <a:cxn ang="0">
                    <a:pos x="2" y="41"/>
                  </a:cxn>
                  <a:cxn ang="0">
                    <a:pos x="0" y="37"/>
                  </a:cxn>
                  <a:cxn ang="0">
                    <a:pos x="8" y="36"/>
                  </a:cxn>
                  <a:cxn ang="0">
                    <a:pos x="9" y="39"/>
                  </a:cxn>
                  <a:cxn ang="0">
                    <a:pos x="11" y="43"/>
                  </a:cxn>
                  <a:cxn ang="0">
                    <a:pos x="16" y="45"/>
                  </a:cxn>
                  <a:cxn ang="0">
                    <a:pos x="22" y="45"/>
                  </a:cxn>
                  <a:cxn ang="0">
                    <a:pos x="26" y="44"/>
                  </a:cxn>
                  <a:cxn ang="0">
                    <a:pos x="28" y="42"/>
                  </a:cxn>
                  <a:cxn ang="0">
                    <a:pos x="30" y="40"/>
                  </a:cxn>
                  <a:cxn ang="0">
                    <a:pos x="32" y="34"/>
                  </a:cxn>
                  <a:cxn ang="0">
                    <a:pos x="31" y="31"/>
                  </a:cxn>
                  <a:cxn ang="0">
                    <a:pos x="31" y="28"/>
                  </a:cxn>
                  <a:cxn ang="0">
                    <a:pos x="26" y="24"/>
                  </a:cxn>
                  <a:cxn ang="0">
                    <a:pos x="24" y="23"/>
                  </a:cxn>
                  <a:cxn ang="0">
                    <a:pos x="17" y="23"/>
                  </a:cxn>
                  <a:cxn ang="0">
                    <a:pos x="15" y="24"/>
                  </a:cxn>
                  <a:cxn ang="0">
                    <a:pos x="14" y="24"/>
                  </a:cxn>
                  <a:cxn ang="0">
                    <a:pos x="11" y="25"/>
                  </a:cxn>
                  <a:cxn ang="0">
                    <a:pos x="9" y="27"/>
                  </a:cxn>
                  <a:cxn ang="0">
                    <a:pos x="0" y="26"/>
                  </a:cxn>
                  <a:cxn ang="0">
                    <a:pos x="8" y="0"/>
                  </a:cxn>
                </a:cxnLst>
                <a:rect l="0" t="0" r="r" b="b"/>
                <a:pathLst>
                  <a:path w="39" h="51">
                    <a:moveTo>
                      <a:pt x="8" y="0"/>
                    </a:moveTo>
                    <a:lnTo>
                      <a:pt x="36" y="0"/>
                    </a:lnTo>
                    <a:lnTo>
                      <a:pt x="36" y="7"/>
                    </a:lnTo>
                    <a:lnTo>
                      <a:pt x="14" y="7"/>
                    </a:lnTo>
                    <a:lnTo>
                      <a:pt x="10" y="21"/>
                    </a:lnTo>
                    <a:lnTo>
                      <a:pt x="14" y="19"/>
                    </a:lnTo>
                    <a:lnTo>
                      <a:pt x="21" y="17"/>
                    </a:lnTo>
                    <a:lnTo>
                      <a:pt x="31" y="19"/>
                    </a:lnTo>
                    <a:lnTo>
                      <a:pt x="34" y="21"/>
                    </a:lnTo>
                    <a:lnTo>
                      <a:pt x="39" y="29"/>
                    </a:lnTo>
                    <a:lnTo>
                      <a:pt x="39" y="37"/>
                    </a:lnTo>
                    <a:lnTo>
                      <a:pt x="34" y="45"/>
                    </a:lnTo>
                    <a:lnTo>
                      <a:pt x="30" y="48"/>
                    </a:lnTo>
                    <a:lnTo>
                      <a:pt x="25" y="50"/>
                    </a:lnTo>
                    <a:lnTo>
                      <a:pt x="20" y="51"/>
                    </a:lnTo>
                    <a:lnTo>
                      <a:pt x="10" y="49"/>
                    </a:lnTo>
                    <a:lnTo>
                      <a:pt x="6" y="47"/>
                    </a:lnTo>
                    <a:lnTo>
                      <a:pt x="3" y="44"/>
                    </a:lnTo>
                    <a:lnTo>
                      <a:pt x="2" y="41"/>
                    </a:lnTo>
                    <a:lnTo>
                      <a:pt x="0" y="37"/>
                    </a:lnTo>
                    <a:lnTo>
                      <a:pt x="8" y="36"/>
                    </a:lnTo>
                    <a:lnTo>
                      <a:pt x="9" y="39"/>
                    </a:lnTo>
                    <a:lnTo>
                      <a:pt x="11" y="43"/>
                    </a:lnTo>
                    <a:lnTo>
                      <a:pt x="16" y="45"/>
                    </a:lnTo>
                    <a:lnTo>
                      <a:pt x="22" y="45"/>
                    </a:lnTo>
                    <a:lnTo>
                      <a:pt x="26" y="44"/>
                    </a:lnTo>
                    <a:lnTo>
                      <a:pt x="28" y="42"/>
                    </a:lnTo>
                    <a:lnTo>
                      <a:pt x="30" y="40"/>
                    </a:lnTo>
                    <a:lnTo>
                      <a:pt x="32" y="34"/>
                    </a:lnTo>
                    <a:lnTo>
                      <a:pt x="31" y="31"/>
                    </a:lnTo>
                    <a:lnTo>
                      <a:pt x="31" y="28"/>
                    </a:lnTo>
                    <a:lnTo>
                      <a:pt x="26" y="24"/>
                    </a:lnTo>
                    <a:lnTo>
                      <a:pt x="24" y="23"/>
                    </a:lnTo>
                    <a:lnTo>
                      <a:pt x="17" y="23"/>
                    </a:lnTo>
                    <a:lnTo>
                      <a:pt x="15" y="24"/>
                    </a:lnTo>
                    <a:lnTo>
                      <a:pt x="14" y="24"/>
                    </a:lnTo>
                    <a:lnTo>
                      <a:pt x="11" y="25"/>
                    </a:lnTo>
                    <a:lnTo>
                      <a:pt x="9" y="27"/>
                    </a:lnTo>
                    <a:lnTo>
                      <a:pt x="0" y="26"/>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p:nvSpPr>
            <p:spPr bwMode="auto">
              <a:xfrm>
                <a:off x="1603" y="3732"/>
                <a:ext cx="39" cy="51"/>
              </a:xfrm>
              <a:custGeom>
                <a:avLst/>
                <a:gdLst/>
                <a:ahLst/>
                <a:cxnLst>
                  <a:cxn ang="0">
                    <a:pos x="18" y="5"/>
                  </a:cxn>
                  <a:cxn ang="0">
                    <a:pos x="13" y="7"/>
                  </a:cxn>
                  <a:cxn ang="0">
                    <a:pos x="11" y="9"/>
                  </a:cxn>
                  <a:cxn ang="0">
                    <a:pos x="8" y="16"/>
                  </a:cxn>
                  <a:cxn ang="0">
                    <a:pos x="7" y="20"/>
                  </a:cxn>
                  <a:cxn ang="0">
                    <a:pos x="7" y="31"/>
                  </a:cxn>
                  <a:cxn ang="0">
                    <a:pos x="9" y="39"/>
                  </a:cxn>
                  <a:cxn ang="0">
                    <a:pos x="11" y="41"/>
                  </a:cxn>
                  <a:cxn ang="0">
                    <a:pos x="13" y="43"/>
                  </a:cxn>
                  <a:cxn ang="0">
                    <a:pos x="17" y="45"/>
                  </a:cxn>
                  <a:cxn ang="0">
                    <a:pos x="22" y="45"/>
                  </a:cxn>
                  <a:cxn ang="0">
                    <a:pos x="25" y="43"/>
                  </a:cxn>
                  <a:cxn ang="0">
                    <a:pos x="28" y="41"/>
                  </a:cxn>
                  <a:cxn ang="0">
                    <a:pos x="29" y="39"/>
                  </a:cxn>
                  <a:cxn ang="0">
                    <a:pos x="30" y="35"/>
                  </a:cxn>
                  <a:cxn ang="0">
                    <a:pos x="30" y="31"/>
                  </a:cxn>
                  <a:cxn ang="0">
                    <a:pos x="31" y="26"/>
                  </a:cxn>
                  <a:cxn ang="0">
                    <a:pos x="30" y="16"/>
                  </a:cxn>
                  <a:cxn ang="0">
                    <a:pos x="28" y="9"/>
                  </a:cxn>
                  <a:cxn ang="0">
                    <a:pos x="25" y="7"/>
                  </a:cxn>
                  <a:cxn ang="0">
                    <a:pos x="18" y="5"/>
                  </a:cxn>
                  <a:cxn ang="0">
                    <a:pos x="14" y="0"/>
                  </a:cxn>
                  <a:cxn ang="0">
                    <a:pos x="25" y="0"/>
                  </a:cxn>
                  <a:cxn ang="0">
                    <a:pos x="30" y="2"/>
                  </a:cxn>
                  <a:cxn ang="0">
                    <a:pos x="32" y="4"/>
                  </a:cxn>
                  <a:cxn ang="0">
                    <a:pos x="34" y="6"/>
                  </a:cxn>
                  <a:cxn ang="0">
                    <a:pos x="35" y="9"/>
                  </a:cxn>
                  <a:cxn ang="0">
                    <a:pos x="37" y="14"/>
                  </a:cxn>
                  <a:cxn ang="0">
                    <a:pos x="37" y="17"/>
                  </a:cxn>
                  <a:cxn ang="0">
                    <a:pos x="39" y="21"/>
                  </a:cxn>
                  <a:cxn ang="0">
                    <a:pos x="39" y="31"/>
                  </a:cxn>
                  <a:cxn ang="0">
                    <a:pos x="37" y="36"/>
                  </a:cxn>
                  <a:cxn ang="0">
                    <a:pos x="37" y="40"/>
                  </a:cxn>
                  <a:cxn ang="0">
                    <a:pos x="32" y="46"/>
                  </a:cxn>
                  <a:cxn ang="0">
                    <a:pos x="30" y="48"/>
                  </a:cxn>
                  <a:cxn ang="0">
                    <a:pos x="26" y="50"/>
                  </a:cxn>
                  <a:cxn ang="0">
                    <a:pos x="24" y="50"/>
                  </a:cxn>
                  <a:cxn ang="0">
                    <a:pos x="19" y="51"/>
                  </a:cxn>
                  <a:cxn ang="0">
                    <a:pos x="9" y="49"/>
                  </a:cxn>
                  <a:cxn ang="0">
                    <a:pos x="6" y="46"/>
                  </a:cxn>
                  <a:cxn ang="0">
                    <a:pos x="1" y="38"/>
                  </a:cxn>
                  <a:cxn ang="0">
                    <a:pos x="0" y="26"/>
                  </a:cxn>
                  <a:cxn ang="0">
                    <a:pos x="0" y="20"/>
                  </a:cxn>
                  <a:cxn ang="0">
                    <a:pos x="1" y="15"/>
                  </a:cxn>
                  <a:cxn ang="0">
                    <a:pos x="2" y="11"/>
                  </a:cxn>
                  <a:cxn ang="0">
                    <a:pos x="3" y="7"/>
                  </a:cxn>
                  <a:cxn ang="0">
                    <a:pos x="6" y="4"/>
                  </a:cxn>
                  <a:cxn ang="0">
                    <a:pos x="8" y="2"/>
                  </a:cxn>
                  <a:cxn ang="0">
                    <a:pos x="11" y="1"/>
                  </a:cxn>
                  <a:cxn ang="0">
                    <a:pos x="14" y="0"/>
                  </a:cxn>
                </a:cxnLst>
                <a:rect l="0" t="0" r="r" b="b"/>
                <a:pathLst>
                  <a:path w="39" h="51">
                    <a:moveTo>
                      <a:pt x="18" y="5"/>
                    </a:moveTo>
                    <a:lnTo>
                      <a:pt x="13" y="7"/>
                    </a:lnTo>
                    <a:lnTo>
                      <a:pt x="11" y="9"/>
                    </a:lnTo>
                    <a:lnTo>
                      <a:pt x="8" y="16"/>
                    </a:lnTo>
                    <a:lnTo>
                      <a:pt x="7" y="20"/>
                    </a:lnTo>
                    <a:lnTo>
                      <a:pt x="7" y="31"/>
                    </a:lnTo>
                    <a:lnTo>
                      <a:pt x="9" y="39"/>
                    </a:lnTo>
                    <a:lnTo>
                      <a:pt x="11" y="41"/>
                    </a:lnTo>
                    <a:lnTo>
                      <a:pt x="13" y="43"/>
                    </a:lnTo>
                    <a:lnTo>
                      <a:pt x="17" y="45"/>
                    </a:lnTo>
                    <a:lnTo>
                      <a:pt x="22" y="45"/>
                    </a:lnTo>
                    <a:lnTo>
                      <a:pt x="25" y="43"/>
                    </a:lnTo>
                    <a:lnTo>
                      <a:pt x="28" y="41"/>
                    </a:lnTo>
                    <a:lnTo>
                      <a:pt x="29" y="39"/>
                    </a:lnTo>
                    <a:lnTo>
                      <a:pt x="30" y="35"/>
                    </a:lnTo>
                    <a:lnTo>
                      <a:pt x="30" y="31"/>
                    </a:lnTo>
                    <a:lnTo>
                      <a:pt x="31" y="26"/>
                    </a:lnTo>
                    <a:lnTo>
                      <a:pt x="30" y="16"/>
                    </a:lnTo>
                    <a:lnTo>
                      <a:pt x="28" y="9"/>
                    </a:lnTo>
                    <a:lnTo>
                      <a:pt x="25" y="7"/>
                    </a:lnTo>
                    <a:lnTo>
                      <a:pt x="18" y="5"/>
                    </a:lnTo>
                    <a:close/>
                    <a:moveTo>
                      <a:pt x="14" y="0"/>
                    </a:moveTo>
                    <a:lnTo>
                      <a:pt x="25" y="0"/>
                    </a:lnTo>
                    <a:lnTo>
                      <a:pt x="30" y="2"/>
                    </a:lnTo>
                    <a:lnTo>
                      <a:pt x="32" y="4"/>
                    </a:lnTo>
                    <a:lnTo>
                      <a:pt x="34" y="6"/>
                    </a:lnTo>
                    <a:lnTo>
                      <a:pt x="35" y="9"/>
                    </a:lnTo>
                    <a:lnTo>
                      <a:pt x="37" y="14"/>
                    </a:lnTo>
                    <a:lnTo>
                      <a:pt x="37" y="17"/>
                    </a:lnTo>
                    <a:lnTo>
                      <a:pt x="39" y="21"/>
                    </a:lnTo>
                    <a:lnTo>
                      <a:pt x="39" y="31"/>
                    </a:lnTo>
                    <a:lnTo>
                      <a:pt x="37" y="36"/>
                    </a:lnTo>
                    <a:lnTo>
                      <a:pt x="37" y="40"/>
                    </a:lnTo>
                    <a:lnTo>
                      <a:pt x="32" y="46"/>
                    </a:lnTo>
                    <a:lnTo>
                      <a:pt x="30" y="48"/>
                    </a:lnTo>
                    <a:lnTo>
                      <a:pt x="26" y="50"/>
                    </a:lnTo>
                    <a:lnTo>
                      <a:pt x="24" y="50"/>
                    </a:lnTo>
                    <a:lnTo>
                      <a:pt x="19" y="51"/>
                    </a:lnTo>
                    <a:lnTo>
                      <a:pt x="9" y="49"/>
                    </a:lnTo>
                    <a:lnTo>
                      <a:pt x="6" y="46"/>
                    </a:lnTo>
                    <a:lnTo>
                      <a:pt x="1" y="38"/>
                    </a:lnTo>
                    <a:lnTo>
                      <a:pt x="0" y="26"/>
                    </a:lnTo>
                    <a:lnTo>
                      <a:pt x="0" y="20"/>
                    </a:lnTo>
                    <a:lnTo>
                      <a:pt x="1" y="15"/>
                    </a:lnTo>
                    <a:lnTo>
                      <a:pt x="2" y="11"/>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Line 19"/>
              <p:cNvSpPr>
                <a:spLocks noChangeShapeType="1"/>
              </p:cNvSpPr>
              <p:nvPr/>
            </p:nvSpPr>
            <p:spPr bwMode="auto">
              <a:xfrm flipV="1">
                <a:off x="2171"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noEditPoints="1"/>
              </p:cNvSpPr>
              <p:nvPr/>
            </p:nvSpPr>
            <p:spPr bwMode="auto">
              <a:xfrm>
                <a:off x="2151" y="3732"/>
                <a:ext cx="39" cy="51"/>
              </a:xfrm>
              <a:custGeom>
                <a:avLst/>
                <a:gdLst/>
                <a:ahLst/>
                <a:cxnLst>
                  <a:cxn ang="0">
                    <a:pos x="20" y="5"/>
                  </a:cxn>
                  <a:cxn ang="0">
                    <a:pos x="16" y="6"/>
                  </a:cxn>
                  <a:cxn ang="0">
                    <a:pos x="14" y="7"/>
                  </a:cxn>
                  <a:cxn ang="0">
                    <a:pos x="11" y="9"/>
                  </a:cxn>
                  <a:cxn ang="0">
                    <a:pos x="9" y="16"/>
                  </a:cxn>
                  <a:cxn ang="0">
                    <a:pos x="8" y="20"/>
                  </a:cxn>
                  <a:cxn ang="0">
                    <a:pos x="8" y="31"/>
                  </a:cxn>
                  <a:cxn ang="0">
                    <a:pos x="10" y="39"/>
                  </a:cxn>
                  <a:cxn ang="0">
                    <a:pos x="11" y="41"/>
                  </a:cxn>
                  <a:cxn ang="0">
                    <a:pos x="14" y="43"/>
                  </a:cxn>
                  <a:cxn ang="0">
                    <a:pos x="17" y="45"/>
                  </a:cxn>
                  <a:cxn ang="0">
                    <a:pos x="23" y="45"/>
                  </a:cxn>
                  <a:cxn ang="0">
                    <a:pos x="28" y="41"/>
                  </a:cxn>
                  <a:cxn ang="0">
                    <a:pos x="29" y="39"/>
                  </a:cxn>
                  <a:cxn ang="0">
                    <a:pos x="32" y="31"/>
                  </a:cxn>
                  <a:cxn ang="0">
                    <a:pos x="32" y="26"/>
                  </a:cxn>
                  <a:cxn ang="0">
                    <a:pos x="31" y="16"/>
                  </a:cxn>
                  <a:cxn ang="0">
                    <a:pos x="28" y="9"/>
                  </a:cxn>
                  <a:cxn ang="0">
                    <a:pos x="26" y="7"/>
                  </a:cxn>
                  <a:cxn ang="0">
                    <a:pos x="22" y="6"/>
                  </a:cxn>
                  <a:cxn ang="0">
                    <a:pos x="20" y="5"/>
                  </a:cxn>
                  <a:cxn ang="0">
                    <a:pos x="15" y="0"/>
                  </a:cxn>
                  <a:cxn ang="0">
                    <a:pos x="26" y="0"/>
                  </a:cxn>
                  <a:cxn ang="0">
                    <a:pos x="31" y="2"/>
                  </a:cxn>
                  <a:cxn ang="0">
                    <a:pos x="33" y="4"/>
                  </a:cxn>
                  <a:cxn ang="0">
                    <a:pos x="34" y="6"/>
                  </a:cxn>
                  <a:cxn ang="0">
                    <a:pos x="37" y="9"/>
                  </a:cxn>
                  <a:cxn ang="0">
                    <a:pos x="38" y="14"/>
                  </a:cxn>
                  <a:cxn ang="0">
                    <a:pos x="38" y="17"/>
                  </a:cxn>
                  <a:cxn ang="0">
                    <a:pos x="39" y="21"/>
                  </a:cxn>
                  <a:cxn ang="0">
                    <a:pos x="39" y="31"/>
                  </a:cxn>
                  <a:cxn ang="0">
                    <a:pos x="38" y="36"/>
                  </a:cxn>
                  <a:cxn ang="0">
                    <a:pos x="38" y="40"/>
                  </a:cxn>
                  <a:cxn ang="0">
                    <a:pos x="33" y="46"/>
                  </a:cxn>
                  <a:cxn ang="0">
                    <a:pos x="28" y="50"/>
                  </a:cxn>
                  <a:cxn ang="0">
                    <a:pos x="25" y="50"/>
                  </a:cxn>
                  <a:cxn ang="0">
                    <a:pos x="20" y="51"/>
                  </a:cxn>
                  <a:cxn ang="0">
                    <a:pos x="10" y="49"/>
                  </a:cxn>
                  <a:cxn ang="0">
                    <a:pos x="6" y="46"/>
                  </a:cxn>
                  <a:cxn ang="0">
                    <a:pos x="1" y="38"/>
                  </a:cxn>
                  <a:cxn ang="0">
                    <a:pos x="0" y="26"/>
                  </a:cxn>
                  <a:cxn ang="0">
                    <a:pos x="0" y="20"/>
                  </a:cxn>
                  <a:cxn ang="0">
                    <a:pos x="1" y="15"/>
                  </a:cxn>
                  <a:cxn ang="0">
                    <a:pos x="3" y="11"/>
                  </a:cxn>
                  <a:cxn ang="0">
                    <a:pos x="4" y="7"/>
                  </a:cxn>
                  <a:cxn ang="0">
                    <a:pos x="6" y="4"/>
                  </a:cxn>
                  <a:cxn ang="0">
                    <a:pos x="9" y="2"/>
                  </a:cxn>
                  <a:cxn ang="0">
                    <a:pos x="11" y="1"/>
                  </a:cxn>
                  <a:cxn ang="0">
                    <a:pos x="15" y="0"/>
                  </a:cxn>
                </a:cxnLst>
                <a:rect l="0" t="0" r="r" b="b"/>
                <a:pathLst>
                  <a:path w="39" h="51">
                    <a:moveTo>
                      <a:pt x="20" y="5"/>
                    </a:moveTo>
                    <a:lnTo>
                      <a:pt x="16" y="6"/>
                    </a:lnTo>
                    <a:lnTo>
                      <a:pt x="14" y="7"/>
                    </a:lnTo>
                    <a:lnTo>
                      <a:pt x="11" y="9"/>
                    </a:lnTo>
                    <a:lnTo>
                      <a:pt x="9" y="16"/>
                    </a:lnTo>
                    <a:lnTo>
                      <a:pt x="8" y="20"/>
                    </a:lnTo>
                    <a:lnTo>
                      <a:pt x="8" y="31"/>
                    </a:lnTo>
                    <a:lnTo>
                      <a:pt x="10" y="39"/>
                    </a:lnTo>
                    <a:lnTo>
                      <a:pt x="11" y="41"/>
                    </a:lnTo>
                    <a:lnTo>
                      <a:pt x="14" y="43"/>
                    </a:lnTo>
                    <a:lnTo>
                      <a:pt x="17" y="45"/>
                    </a:lnTo>
                    <a:lnTo>
                      <a:pt x="23" y="45"/>
                    </a:lnTo>
                    <a:lnTo>
                      <a:pt x="28" y="41"/>
                    </a:lnTo>
                    <a:lnTo>
                      <a:pt x="29" y="39"/>
                    </a:lnTo>
                    <a:lnTo>
                      <a:pt x="32" y="31"/>
                    </a:lnTo>
                    <a:lnTo>
                      <a:pt x="32" y="26"/>
                    </a:lnTo>
                    <a:lnTo>
                      <a:pt x="31" y="16"/>
                    </a:lnTo>
                    <a:lnTo>
                      <a:pt x="28" y="9"/>
                    </a:lnTo>
                    <a:lnTo>
                      <a:pt x="26" y="7"/>
                    </a:lnTo>
                    <a:lnTo>
                      <a:pt x="22" y="6"/>
                    </a:lnTo>
                    <a:lnTo>
                      <a:pt x="20" y="5"/>
                    </a:lnTo>
                    <a:close/>
                    <a:moveTo>
                      <a:pt x="15" y="0"/>
                    </a:moveTo>
                    <a:lnTo>
                      <a:pt x="26" y="0"/>
                    </a:lnTo>
                    <a:lnTo>
                      <a:pt x="31" y="2"/>
                    </a:lnTo>
                    <a:lnTo>
                      <a:pt x="33" y="4"/>
                    </a:lnTo>
                    <a:lnTo>
                      <a:pt x="34" y="6"/>
                    </a:lnTo>
                    <a:lnTo>
                      <a:pt x="37" y="9"/>
                    </a:lnTo>
                    <a:lnTo>
                      <a:pt x="38" y="14"/>
                    </a:lnTo>
                    <a:lnTo>
                      <a:pt x="38" y="17"/>
                    </a:lnTo>
                    <a:lnTo>
                      <a:pt x="39" y="21"/>
                    </a:lnTo>
                    <a:lnTo>
                      <a:pt x="39" y="31"/>
                    </a:lnTo>
                    <a:lnTo>
                      <a:pt x="38" y="36"/>
                    </a:lnTo>
                    <a:lnTo>
                      <a:pt x="38" y="40"/>
                    </a:lnTo>
                    <a:lnTo>
                      <a:pt x="33" y="46"/>
                    </a:lnTo>
                    <a:lnTo>
                      <a:pt x="28" y="50"/>
                    </a:lnTo>
                    <a:lnTo>
                      <a:pt x="25" y="50"/>
                    </a:lnTo>
                    <a:lnTo>
                      <a:pt x="20" y="51"/>
                    </a:lnTo>
                    <a:lnTo>
                      <a:pt x="10" y="49"/>
                    </a:lnTo>
                    <a:lnTo>
                      <a:pt x="6" y="46"/>
                    </a:lnTo>
                    <a:lnTo>
                      <a:pt x="1" y="38"/>
                    </a:lnTo>
                    <a:lnTo>
                      <a:pt x="0" y="26"/>
                    </a:lnTo>
                    <a:lnTo>
                      <a:pt x="0" y="20"/>
                    </a:lnTo>
                    <a:lnTo>
                      <a:pt x="1" y="15"/>
                    </a:lnTo>
                    <a:lnTo>
                      <a:pt x="3" y="11"/>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Line 21"/>
              <p:cNvSpPr>
                <a:spLocks noChangeShapeType="1"/>
              </p:cNvSpPr>
              <p:nvPr/>
            </p:nvSpPr>
            <p:spPr bwMode="auto">
              <a:xfrm flipV="1">
                <a:off x="2722"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2680" y="3732"/>
                <a:ext cx="39" cy="51"/>
              </a:xfrm>
              <a:custGeom>
                <a:avLst/>
                <a:gdLst/>
                <a:ahLst/>
                <a:cxnLst>
                  <a:cxn ang="0">
                    <a:pos x="8" y="0"/>
                  </a:cxn>
                  <a:cxn ang="0">
                    <a:pos x="36" y="0"/>
                  </a:cxn>
                  <a:cxn ang="0">
                    <a:pos x="36" y="7"/>
                  </a:cxn>
                  <a:cxn ang="0">
                    <a:pos x="14" y="7"/>
                  </a:cxn>
                  <a:cxn ang="0">
                    <a:pos x="10" y="21"/>
                  </a:cxn>
                  <a:cxn ang="0">
                    <a:pos x="14" y="19"/>
                  </a:cxn>
                  <a:cxn ang="0">
                    <a:pos x="21" y="17"/>
                  </a:cxn>
                  <a:cxn ang="0">
                    <a:pos x="31" y="19"/>
                  </a:cxn>
                  <a:cxn ang="0">
                    <a:pos x="34" y="21"/>
                  </a:cxn>
                  <a:cxn ang="0">
                    <a:pos x="39" y="29"/>
                  </a:cxn>
                  <a:cxn ang="0">
                    <a:pos x="39" y="37"/>
                  </a:cxn>
                  <a:cxn ang="0">
                    <a:pos x="37" y="41"/>
                  </a:cxn>
                  <a:cxn ang="0">
                    <a:pos x="36" y="45"/>
                  </a:cxn>
                  <a:cxn ang="0">
                    <a:pos x="31" y="48"/>
                  </a:cxn>
                  <a:cxn ang="0">
                    <a:pos x="25" y="50"/>
                  </a:cxn>
                  <a:cxn ang="0">
                    <a:pos x="20" y="51"/>
                  </a:cxn>
                  <a:cxn ang="0">
                    <a:pos x="10" y="49"/>
                  </a:cxn>
                  <a:cxn ang="0">
                    <a:pos x="6" y="47"/>
                  </a:cxn>
                  <a:cxn ang="0">
                    <a:pos x="2" y="41"/>
                  </a:cxn>
                  <a:cxn ang="0">
                    <a:pos x="0" y="37"/>
                  </a:cxn>
                  <a:cxn ang="0">
                    <a:pos x="8" y="36"/>
                  </a:cxn>
                  <a:cxn ang="0">
                    <a:pos x="9" y="39"/>
                  </a:cxn>
                  <a:cxn ang="0">
                    <a:pos x="11" y="43"/>
                  </a:cxn>
                  <a:cxn ang="0">
                    <a:pos x="16" y="45"/>
                  </a:cxn>
                  <a:cxn ang="0">
                    <a:pos x="23" y="45"/>
                  </a:cxn>
                  <a:cxn ang="0">
                    <a:pos x="26" y="44"/>
                  </a:cxn>
                  <a:cxn ang="0">
                    <a:pos x="31" y="40"/>
                  </a:cxn>
                  <a:cxn ang="0">
                    <a:pos x="31" y="37"/>
                  </a:cxn>
                  <a:cxn ang="0">
                    <a:pos x="32" y="34"/>
                  </a:cxn>
                  <a:cxn ang="0">
                    <a:pos x="32" y="31"/>
                  </a:cxn>
                  <a:cxn ang="0">
                    <a:pos x="31" y="28"/>
                  </a:cxn>
                  <a:cxn ang="0">
                    <a:pos x="26" y="24"/>
                  </a:cxn>
                  <a:cxn ang="0">
                    <a:pos x="23" y="23"/>
                  </a:cxn>
                  <a:cxn ang="0">
                    <a:pos x="17" y="23"/>
                  </a:cxn>
                  <a:cxn ang="0">
                    <a:pos x="15" y="24"/>
                  </a:cxn>
                  <a:cxn ang="0">
                    <a:pos x="14" y="24"/>
                  </a:cxn>
                  <a:cxn ang="0">
                    <a:pos x="11" y="25"/>
                  </a:cxn>
                  <a:cxn ang="0">
                    <a:pos x="9" y="27"/>
                  </a:cxn>
                  <a:cxn ang="0">
                    <a:pos x="2" y="26"/>
                  </a:cxn>
                  <a:cxn ang="0">
                    <a:pos x="8" y="0"/>
                  </a:cxn>
                </a:cxnLst>
                <a:rect l="0" t="0" r="r" b="b"/>
                <a:pathLst>
                  <a:path w="39" h="51">
                    <a:moveTo>
                      <a:pt x="8" y="0"/>
                    </a:moveTo>
                    <a:lnTo>
                      <a:pt x="36" y="0"/>
                    </a:lnTo>
                    <a:lnTo>
                      <a:pt x="36" y="7"/>
                    </a:lnTo>
                    <a:lnTo>
                      <a:pt x="14" y="7"/>
                    </a:lnTo>
                    <a:lnTo>
                      <a:pt x="10" y="21"/>
                    </a:lnTo>
                    <a:lnTo>
                      <a:pt x="14" y="19"/>
                    </a:lnTo>
                    <a:lnTo>
                      <a:pt x="21" y="17"/>
                    </a:lnTo>
                    <a:lnTo>
                      <a:pt x="31" y="19"/>
                    </a:lnTo>
                    <a:lnTo>
                      <a:pt x="34" y="21"/>
                    </a:lnTo>
                    <a:lnTo>
                      <a:pt x="39" y="29"/>
                    </a:lnTo>
                    <a:lnTo>
                      <a:pt x="39" y="37"/>
                    </a:lnTo>
                    <a:lnTo>
                      <a:pt x="37" y="41"/>
                    </a:lnTo>
                    <a:lnTo>
                      <a:pt x="36" y="45"/>
                    </a:lnTo>
                    <a:lnTo>
                      <a:pt x="31" y="48"/>
                    </a:lnTo>
                    <a:lnTo>
                      <a:pt x="25" y="50"/>
                    </a:lnTo>
                    <a:lnTo>
                      <a:pt x="20" y="51"/>
                    </a:lnTo>
                    <a:lnTo>
                      <a:pt x="10" y="49"/>
                    </a:lnTo>
                    <a:lnTo>
                      <a:pt x="6" y="47"/>
                    </a:lnTo>
                    <a:lnTo>
                      <a:pt x="2" y="41"/>
                    </a:lnTo>
                    <a:lnTo>
                      <a:pt x="0" y="37"/>
                    </a:lnTo>
                    <a:lnTo>
                      <a:pt x="8" y="36"/>
                    </a:lnTo>
                    <a:lnTo>
                      <a:pt x="9" y="39"/>
                    </a:lnTo>
                    <a:lnTo>
                      <a:pt x="11" y="43"/>
                    </a:lnTo>
                    <a:lnTo>
                      <a:pt x="16" y="45"/>
                    </a:lnTo>
                    <a:lnTo>
                      <a:pt x="23" y="45"/>
                    </a:lnTo>
                    <a:lnTo>
                      <a:pt x="26" y="44"/>
                    </a:lnTo>
                    <a:lnTo>
                      <a:pt x="31" y="40"/>
                    </a:lnTo>
                    <a:lnTo>
                      <a:pt x="31" y="37"/>
                    </a:lnTo>
                    <a:lnTo>
                      <a:pt x="32" y="34"/>
                    </a:lnTo>
                    <a:lnTo>
                      <a:pt x="32" y="31"/>
                    </a:lnTo>
                    <a:lnTo>
                      <a:pt x="31" y="28"/>
                    </a:lnTo>
                    <a:lnTo>
                      <a:pt x="26" y="24"/>
                    </a:lnTo>
                    <a:lnTo>
                      <a:pt x="23" y="23"/>
                    </a:lnTo>
                    <a:lnTo>
                      <a:pt x="17" y="23"/>
                    </a:lnTo>
                    <a:lnTo>
                      <a:pt x="15" y="24"/>
                    </a:lnTo>
                    <a:lnTo>
                      <a:pt x="14" y="24"/>
                    </a:lnTo>
                    <a:lnTo>
                      <a:pt x="11" y="25"/>
                    </a:lnTo>
                    <a:lnTo>
                      <a:pt x="9" y="27"/>
                    </a:lnTo>
                    <a:lnTo>
                      <a:pt x="2" y="26"/>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noEditPoints="1"/>
              </p:cNvSpPr>
              <p:nvPr/>
            </p:nvSpPr>
            <p:spPr bwMode="auto">
              <a:xfrm>
                <a:off x="2727" y="3732"/>
                <a:ext cx="39" cy="51"/>
              </a:xfrm>
              <a:custGeom>
                <a:avLst/>
                <a:gdLst/>
                <a:ahLst/>
                <a:cxnLst>
                  <a:cxn ang="0">
                    <a:pos x="19" y="5"/>
                  </a:cxn>
                  <a:cxn ang="0">
                    <a:pos x="15" y="6"/>
                  </a:cxn>
                  <a:cxn ang="0">
                    <a:pos x="13" y="7"/>
                  </a:cxn>
                  <a:cxn ang="0">
                    <a:pos x="11" y="9"/>
                  </a:cxn>
                  <a:cxn ang="0">
                    <a:pos x="8" y="16"/>
                  </a:cxn>
                  <a:cxn ang="0">
                    <a:pos x="7" y="20"/>
                  </a:cxn>
                  <a:cxn ang="0">
                    <a:pos x="7" y="31"/>
                  </a:cxn>
                  <a:cxn ang="0">
                    <a:pos x="9" y="39"/>
                  </a:cxn>
                  <a:cxn ang="0">
                    <a:pos x="11" y="41"/>
                  </a:cxn>
                  <a:cxn ang="0">
                    <a:pos x="13" y="43"/>
                  </a:cxn>
                  <a:cxn ang="0">
                    <a:pos x="17" y="45"/>
                  </a:cxn>
                  <a:cxn ang="0">
                    <a:pos x="23" y="45"/>
                  </a:cxn>
                  <a:cxn ang="0">
                    <a:pos x="28" y="41"/>
                  </a:cxn>
                  <a:cxn ang="0">
                    <a:pos x="29" y="39"/>
                  </a:cxn>
                  <a:cxn ang="0">
                    <a:pos x="30" y="35"/>
                  </a:cxn>
                  <a:cxn ang="0">
                    <a:pos x="30" y="31"/>
                  </a:cxn>
                  <a:cxn ang="0">
                    <a:pos x="31" y="26"/>
                  </a:cxn>
                  <a:cxn ang="0">
                    <a:pos x="30" y="16"/>
                  </a:cxn>
                  <a:cxn ang="0">
                    <a:pos x="28" y="9"/>
                  </a:cxn>
                  <a:cxn ang="0">
                    <a:pos x="25" y="7"/>
                  </a:cxn>
                  <a:cxn ang="0">
                    <a:pos x="21" y="6"/>
                  </a:cxn>
                  <a:cxn ang="0">
                    <a:pos x="19" y="5"/>
                  </a:cxn>
                  <a:cxn ang="0">
                    <a:pos x="14" y="0"/>
                  </a:cxn>
                  <a:cxn ang="0">
                    <a:pos x="25" y="0"/>
                  </a:cxn>
                  <a:cxn ang="0">
                    <a:pos x="30" y="2"/>
                  </a:cxn>
                  <a:cxn ang="0">
                    <a:pos x="32" y="4"/>
                  </a:cxn>
                  <a:cxn ang="0">
                    <a:pos x="34" y="6"/>
                  </a:cxn>
                  <a:cxn ang="0">
                    <a:pos x="35" y="9"/>
                  </a:cxn>
                  <a:cxn ang="0">
                    <a:pos x="37" y="14"/>
                  </a:cxn>
                  <a:cxn ang="0">
                    <a:pos x="37" y="17"/>
                  </a:cxn>
                  <a:cxn ang="0">
                    <a:pos x="39" y="21"/>
                  </a:cxn>
                  <a:cxn ang="0">
                    <a:pos x="39" y="31"/>
                  </a:cxn>
                  <a:cxn ang="0">
                    <a:pos x="37" y="36"/>
                  </a:cxn>
                  <a:cxn ang="0">
                    <a:pos x="37" y="40"/>
                  </a:cxn>
                  <a:cxn ang="0">
                    <a:pos x="32" y="46"/>
                  </a:cxn>
                  <a:cxn ang="0">
                    <a:pos x="28" y="50"/>
                  </a:cxn>
                  <a:cxn ang="0">
                    <a:pos x="24" y="50"/>
                  </a:cxn>
                  <a:cxn ang="0">
                    <a:pos x="19" y="51"/>
                  </a:cxn>
                  <a:cxn ang="0">
                    <a:pos x="9" y="49"/>
                  </a:cxn>
                  <a:cxn ang="0">
                    <a:pos x="6" y="46"/>
                  </a:cxn>
                  <a:cxn ang="0">
                    <a:pos x="1" y="38"/>
                  </a:cxn>
                  <a:cxn ang="0">
                    <a:pos x="0" y="26"/>
                  </a:cxn>
                  <a:cxn ang="0">
                    <a:pos x="0" y="20"/>
                  </a:cxn>
                  <a:cxn ang="0">
                    <a:pos x="1" y="15"/>
                  </a:cxn>
                  <a:cxn ang="0">
                    <a:pos x="2" y="11"/>
                  </a:cxn>
                  <a:cxn ang="0">
                    <a:pos x="3" y="7"/>
                  </a:cxn>
                  <a:cxn ang="0">
                    <a:pos x="6" y="4"/>
                  </a:cxn>
                  <a:cxn ang="0">
                    <a:pos x="8" y="2"/>
                  </a:cxn>
                  <a:cxn ang="0">
                    <a:pos x="11" y="1"/>
                  </a:cxn>
                  <a:cxn ang="0">
                    <a:pos x="14" y="0"/>
                  </a:cxn>
                </a:cxnLst>
                <a:rect l="0" t="0" r="r" b="b"/>
                <a:pathLst>
                  <a:path w="39" h="51">
                    <a:moveTo>
                      <a:pt x="19" y="5"/>
                    </a:moveTo>
                    <a:lnTo>
                      <a:pt x="15" y="6"/>
                    </a:lnTo>
                    <a:lnTo>
                      <a:pt x="13" y="7"/>
                    </a:lnTo>
                    <a:lnTo>
                      <a:pt x="11" y="9"/>
                    </a:lnTo>
                    <a:lnTo>
                      <a:pt x="8" y="16"/>
                    </a:lnTo>
                    <a:lnTo>
                      <a:pt x="7" y="20"/>
                    </a:lnTo>
                    <a:lnTo>
                      <a:pt x="7" y="31"/>
                    </a:lnTo>
                    <a:lnTo>
                      <a:pt x="9" y="39"/>
                    </a:lnTo>
                    <a:lnTo>
                      <a:pt x="11" y="41"/>
                    </a:lnTo>
                    <a:lnTo>
                      <a:pt x="13" y="43"/>
                    </a:lnTo>
                    <a:lnTo>
                      <a:pt x="17" y="45"/>
                    </a:lnTo>
                    <a:lnTo>
                      <a:pt x="23" y="45"/>
                    </a:lnTo>
                    <a:lnTo>
                      <a:pt x="28" y="41"/>
                    </a:lnTo>
                    <a:lnTo>
                      <a:pt x="29" y="39"/>
                    </a:lnTo>
                    <a:lnTo>
                      <a:pt x="30" y="35"/>
                    </a:lnTo>
                    <a:lnTo>
                      <a:pt x="30" y="31"/>
                    </a:lnTo>
                    <a:lnTo>
                      <a:pt x="31" y="26"/>
                    </a:lnTo>
                    <a:lnTo>
                      <a:pt x="30" y="16"/>
                    </a:lnTo>
                    <a:lnTo>
                      <a:pt x="28" y="9"/>
                    </a:lnTo>
                    <a:lnTo>
                      <a:pt x="25" y="7"/>
                    </a:lnTo>
                    <a:lnTo>
                      <a:pt x="21" y="6"/>
                    </a:lnTo>
                    <a:lnTo>
                      <a:pt x="19" y="5"/>
                    </a:lnTo>
                    <a:close/>
                    <a:moveTo>
                      <a:pt x="14" y="0"/>
                    </a:moveTo>
                    <a:lnTo>
                      <a:pt x="25" y="0"/>
                    </a:lnTo>
                    <a:lnTo>
                      <a:pt x="30" y="2"/>
                    </a:lnTo>
                    <a:lnTo>
                      <a:pt x="32" y="4"/>
                    </a:lnTo>
                    <a:lnTo>
                      <a:pt x="34" y="6"/>
                    </a:lnTo>
                    <a:lnTo>
                      <a:pt x="35" y="9"/>
                    </a:lnTo>
                    <a:lnTo>
                      <a:pt x="37" y="14"/>
                    </a:lnTo>
                    <a:lnTo>
                      <a:pt x="37" y="17"/>
                    </a:lnTo>
                    <a:lnTo>
                      <a:pt x="39" y="21"/>
                    </a:lnTo>
                    <a:lnTo>
                      <a:pt x="39" y="31"/>
                    </a:lnTo>
                    <a:lnTo>
                      <a:pt x="37" y="36"/>
                    </a:lnTo>
                    <a:lnTo>
                      <a:pt x="37" y="40"/>
                    </a:lnTo>
                    <a:lnTo>
                      <a:pt x="32" y="46"/>
                    </a:lnTo>
                    <a:lnTo>
                      <a:pt x="28" y="50"/>
                    </a:lnTo>
                    <a:lnTo>
                      <a:pt x="24" y="50"/>
                    </a:lnTo>
                    <a:lnTo>
                      <a:pt x="19" y="51"/>
                    </a:lnTo>
                    <a:lnTo>
                      <a:pt x="9" y="49"/>
                    </a:lnTo>
                    <a:lnTo>
                      <a:pt x="6" y="46"/>
                    </a:lnTo>
                    <a:lnTo>
                      <a:pt x="1" y="38"/>
                    </a:lnTo>
                    <a:lnTo>
                      <a:pt x="0" y="26"/>
                    </a:lnTo>
                    <a:lnTo>
                      <a:pt x="0" y="20"/>
                    </a:lnTo>
                    <a:lnTo>
                      <a:pt x="1" y="15"/>
                    </a:lnTo>
                    <a:lnTo>
                      <a:pt x="2" y="11"/>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Line 24"/>
              <p:cNvSpPr>
                <a:spLocks noChangeShapeType="1"/>
              </p:cNvSpPr>
              <p:nvPr/>
            </p:nvSpPr>
            <p:spPr bwMode="auto">
              <a:xfrm flipV="1">
                <a:off x="3274" y="3671"/>
                <a:ext cx="1" cy="26"/>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p:cNvSpPr>
              <p:nvPr/>
            </p:nvSpPr>
            <p:spPr bwMode="auto">
              <a:xfrm>
                <a:off x="3212" y="3732"/>
                <a:ext cx="22" cy="50"/>
              </a:xfrm>
              <a:custGeom>
                <a:avLst/>
                <a:gdLst/>
                <a:ahLst/>
                <a:cxnLst>
                  <a:cxn ang="0">
                    <a:pos x="17" y="0"/>
                  </a:cxn>
                  <a:cxn ang="0">
                    <a:pos x="22" y="0"/>
                  </a:cxn>
                  <a:cxn ang="0">
                    <a:pos x="22" y="50"/>
                  </a:cxn>
                  <a:cxn ang="0">
                    <a:pos x="15" y="50"/>
                  </a:cxn>
                  <a:cxn ang="0">
                    <a:pos x="15" y="11"/>
                  </a:cxn>
                  <a:cxn ang="0">
                    <a:pos x="12" y="13"/>
                  </a:cxn>
                  <a:cxn ang="0">
                    <a:pos x="10" y="14"/>
                  </a:cxn>
                  <a:cxn ang="0">
                    <a:pos x="7" y="16"/>
                  </a:cxn>
                  <a:cxn ang="0">
                    <a:pos x="0" y="18"/>
                  </a:cxn>
                  <a:cxn ang="0">
                    <a:pos x="0" y="13"/>
                  </a:cxn>
                  <a:cxn ang="0">
                    <a:pos x="11" y="6"/>
                  </a:cxn>
                  <a:cxn ang="0">
                    <a:pos x="16" y="2"/>
                  </a:cxn>
                  <a:cxn ang="0">
                    <a:pos x="17" y="0"/>
                  </a:cxn>
                </a:cxnLst>
                <a:rect l="0" t="0" r="r" b="b"/>
                <a:pathLst>
                  <a:path w="22" h="50">
                    <a:moveTo>
                      <a:pt x="17" y="0"/>
                    </a:moveTo>
                    <a:lnTo>
                      <a:pt x="22" y="0"/>
                    </a:lnTo>
                    <a:lnTo>
                      <a:pt x="22" y="50"/>
                    </a:lnTo>
                    <a:lnTo>
                      <a:pt x="15" y="50"/>
                    </a:lnTo>
                    <a:lnTo>
                      <a:pt x="15" y="11"/>
                    </a:lnTo>
                    <a:lnTo>
                      <a:pt x="12" y="13"/>
                    </a:lnTo>
                    <a:lnTo>
                      <a:pt x="10" y="14"/>
                    </a:lnTo>
                    <a:lnTo>
                      <a:pt x="7" y="16"/>
                    </a:lnTo>
                    <a:lnTo>
                      <a:pt x="0" y="18"/>
                    </a:lnTo>
                    <a:lnTo>
                      <a:pt x="0" y="13"/>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noEditPoints="1"/>
              </p:cNvSpPr>
              <p:nvPr/>
            </p:nvSpPr>
            <p:spPr bwMode="auto">
              <a:xfrm>
                <a:off x="3253" y="3732"/>
                <a:ext cx="39" cy="51"/>
              </a:xfrm>
              <a:custGeom>
                <a:avLst/>
                <a:gdLst/>
                <a:ahLst/>
                <a:cxnLst>
                  <a:cxn ang="0">
                    <a:pos x="20" y="5"/>
                  </a:cxn>
                  <a:cxn ang="0">
                    <a:pos x="16" y="6"/>
                  </a:cxn>
                  <a:cxn ang="0">
                    <a:pos x="14" y="7"/>
                  </a:cxn>
                  <a:cxn ang="0">
                    <a:pos x="11" y="9"/>
                  </a:cxn>
                  <a:cxn ang="0">
                    <a:pos x="9" y="16"/>
                  </a:cxn>
                  <a:cxn ang="0">
                    <a:pos x="8" y="20"/>
                  </a:cxn>
                  <a:cxn ang="0">
                    <a:pos x="8" y="31"/>
                  </a:cxn>
                  <a:cxn ang="0">
                    <a:pos x="10" y="39"/>
                  </a:cxn>
                  <a:cxn ang="0">
                    <a:pos x="11" y="41"/>
                  </a:cxn>
                  <a:cxn ang="0">
                    <a:pos x="14" y="43"/>
                  </a:cxn>
                  <a:cxn ang="0">
                    <a:pos x="17" y="45"/>
                  </a:cxn>
                  <a:cxn ang="0">
                    <a:pos x="23" y="45"/>
                  </a:cxn>
                  <a:cxn ang="0">
                    <a:pos x="28" y="41"/>
                  </a:cxn>
                  <a:cxn ang="0">
                    <a:pos x="29" y="39"/>
                  </a:cxn>
                  <a:cxn ang="0">
                    <a:pos x="31" y="35"/>
                  </a:cxn>
                  <a:cxn ang="0">
                    <a:pos x="31" y="31"/>
                  </a:cxn>
                  <a:cxn ang="0">
                    <a:pos x="32" y="26"/>
                  </a:cxn>
                  <a:cxn ang="0">
                    <a:pos x="31" y="16"/>
                  </a:cxn>
                  <a:cxn ang="0">
                    <a:pos x="28" y="9"/>
                  </a:cxn>
                  <a:cxn ang="0">
                    <a:pos x="26" y="7"/>
                  </a:cxn>
                  <a:cxn ang="0">
                    <a:pos x="22" y="6"/>
                  </a:cxn>
                  <a:cxn ang="0">
                    <a:pos x="20" y="5"/>
                  </a:cxn>
                  <a:cxn ang="0">
                    <a:pos x="15" y="0"/>
                  </a:cxn>
                  <a:cxn ang="0">
                    <a:pos x="26" y="0"/>
                  </a:cxn>
                  <a:cxn ang="0">
                    <a:pos x="31" y="2"/>
                  </a:cxn>
                  <a:cxn ang="0">
                    <a:pos x="33" y="4"/>
                  </a:cxn>
                  <a:cxn ang="0">
                    <a:pos x="34" y="6"/>
                  </a:cxn>
                  <a:cxn ang="0">
                    <a:pos x="36" y="9"/>
                  </a:cxn>
                  <a:cxn ang="0">
                    <a:pos x="38" y="14"/>
                  </a:cxn>
                  <a:cxn ang="0">
                    <a:pos x="38" y="17"/>
                  </a:cxn>
                  <a:cxn ang="0">
                    <a:pos x="39" y="21"/>
                  </a:cxn>
                  <a:cxn ang="0">
                    <a:pos x="39" y="31"/>
                  </a:cxn>
                  <a:cxn ang="0">
                    <a:pos x="38" y="36"/>
                  </a:cxn>
                  <a:cxn ang="0">
                    <a:pos x="38" y="40"/>
                  </a:cxn>
                  <a:cxn ang="0">
                    <a:pos x="33" y="46"/>
                  </a:cxn>
                  <a:cxn ang="0">
                    <a:pos x="28" y="50"/>
                  </a:cxn>
                  <a:cxn ang="0">
                    <a:pos x="25" y="50"/>
                  </a:cxn>
                  <a:cxn ang="0">
                    <a:pos x="20" y="51"/>
                  </a:cxn>
                  <a:cxn ang="0">
                    <a:pos x="10" y="49"/>
                  </a:cxn>
                  <a:cxn ang="0">
                    <a:pos x="6" y="46"/>
                  </a:cxn>
                  <a:cxn ang="0">
                    <a:pos x="2" y="38"/>
                  </a:cxn>
                  <a:cxn ang="0">
                    <a:pos x="0" y="26"/>
                  </a:cxn>
                  <a:cxn ang="0">
                    <a:pos x="0" y="20"/>
                  </a:cxn>
                  <a:cxn ang="0">
                    <a:pos x="2" y="15"/>
                  </a:cxn>
                  <a:cxn ang="0">
                    <a:pos x="3" y="11"/>
                  </a:cxn>
                  <a:cxn ang="0">
                    <a:pos x="4" y="7"/>
                  </a:cxn>
                  <a:cxn ang="0">
                    <a:pos x="6" y="4"/>
                  </a:cxn>
                  <a:cxn ang="0">
                    <a:pos x="9" y="2"/>
                  </a:cxn>
                  <a:cxn ang="0">
                    <a:pos x="11" y="1"/>
                  </a:cxn>
                  <a:cxn ang="0">
                    <a:pos x="15" y="0"/>
                  </a:cxn>
                </a:cxnLst>
                <a:rect l="0" t="0" r="r" b="b"/>
                <a:pathLst>
                  <a:path w="39" h="51">
                    <a:moveTo>
                      <a:pt x="20" y="5"/>
                    </a:moveTo>
                    <a:lnTo>
                      <a:pt x="16" y="6"/>
                    </a:lnTo>
                    <a:lnTo>
                      <a:pt x="14" y="7"/>
                    </a:lnTo>
                    <a:lnTo>
                      <a:pt x="11" y="9"/>
                    </a:lnTo>
                    <a:lnTo>
                      <a:pt x="9" y="16"/>
                    </a:lnTo>
                    <a:lnTo>
                      <a:pt x="8" y="20"/>
                    </a:lnTo>
                    <a:lnTo>
                      <a:pt x="8" y="31"/>
                    </a:lnTo>
                    <a:lnTo>
                      <a:pt x="10" y="39"/>
                    </a:lnTo>
                    <a:lnTo>
                      <a:pt x="11" y="41"/>
                    </a:lnTo>
                    <a:lnTo>
                      <a:pt x="14" y="43"/>
                    </a:lnTo>
                    <a:lnTo>
                      <a:pt x="17" y="45"/>
                    </a:lnTo>
                    <a:lnTo>
                      <a:pt x="23" y="45"/>
                    </a:lnTo>
                    <a:lnTo>
                      <a:pt x="28" y="41"/>
                    </a:lnTo>
                    <a:lnTo>
                      <a:pt x="29" y="39"/>
                    </a:lnTo>
                    <a:lnTo>
                      <a:pt x="31" y="35"/>
                    </a:lnTo>
                    <a:lnTo>
                      <a:pt x="31" y="31"/>
                    </a:lnTo>
                    <a:lnTo>
                      <a:pt x="32" y="26"/>
                    </a:lnTo>
                    <a:lnTo>
                      <a:pt x="31" y="16"/>
                    </a:lnTo>
                    <a:lnTo>
                      <a:pt x="28" y="9"/>
                    </a:lnTo>
                    <a:lnTo>
                      <a:pt x="26" y="7"/>
                    </a:lnTo>
                    <a:lnTo>
                      <a:pt x="22" y="6"/>
                    </a:lnTo>
                    <a:lnTo>
                      <a:pt x="20" y="5"/>
                    </a:lnTo>
                    <a:close/>
                    <a:moveTo>
                      <a:pt x="15" y="0"/>
                    </a:moveTo>
                    <a:lnTo>
                      <a:pt x="26" y="0"/>
                    </a:lnTo>
                    <a:lnTo>
                      <a:pt x="31" y="2"/>
                    </a:lnTo>
                    <a:lnTo>
                      <a:pt x="33" y="4"/>
                    </a:lnTo>
                    <a:lnTo>
                      <a:pt x="34" y="6"/>
                    </a:lnTo>
                    <a:lnTo>
                      <a:pt x="36" y="9"/>
                    </a:lnTo>
                    <a:lnTo>
                      <a:pt x="38" y="14"/>
                    </a:lnTo>
                    <a:lnTo>
                      <a:pt x="38" y="17"/>
                    </a:lnTo>
                    <a:lnTo>
                      <a:pt x="39" y="21"/>
                    </a:lnTo>
                    <a:lnTo>
                      <a:pt x="39" y="31"/>
                    </a:lnTo>
                    <a:lnTo>
                      <a:pt x="38" y="36"/>
                    </a:lnTo>
                    <a:lnTo>
                      <a:pt x="38" y="40"/>
                    </a:lnTo>
                    <a:lnTo>
                      <a:pt x="33" y="46"/>
                    </a:lnTo>
                    <a:lnTo>
                      <a:pt x="28" y="50"/>
                    </a:lnTo>
                    <a:lnTo>
                      <a:pt x="25" y="50"/>
                    </a:lnTo>
                    <a:lnTo>
                      <a:pt x="20" y="51"/>
                    </a:lnTo>
                    <a:lnTo>
                      <a:pt x="10" y="49"/>
                    </a:lnTo>
                    <a:lnTo>
                      <a:pt x="6" y="46"/>
                    </a:lnTo>
                    <a:lnTo>
                      <a:pt x="2" y="38"/>
                    </a:lnTo>
                    <a:lnTo>
                      <a:pt x="0" y="26"/>
                    </a:lnTo>
                    <a:lnTo>
                      <a:pt x="0" y="20"/>
                    </a:lnTo>
                    <a:lnTo>
                      <a:pt x="2" y="15"/>
                    </a:lnTo>
                    <a:lnTo>
                      <a:pt x="3" y="11"/>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noEditPoints="1"/>
              </p:cNvSpPr>
              <p:nvPr/>
            </p:nvSpPr>
            <p:spPr bwMode="auto">
              <a:xfrm>
                <a:off x="3300" y="3732"/>
                <a:ext cx="38" cy="51"/>
              </a:xfrm>
              <a:custGeom>
                <a:avLst/>
                <a:gdLst/>
                <a:ahLst/>
                <a:cxnLst>
                  <a:cxn ang="0">
                    <a:pos x="19" y="5"/>
                  </a:cxn>
                  <a:cxn ang="0">
                    <a:pos x="15" y="6"/>
                  </a:cxn>
                  <a:cxn ang="0">
                    <a:pos x="13" y="7"/>
                  </a:cxn>
                  <a:cxn ang="0">
                    <a:pos x="10" y="9"/>
                  </a:cxn>
                  <a:cxn ang="0">
                    <a:pos x="8" y="16"/>
                  </a:cxn>
                  <a:cxn ang="0">
                    <a:pos x="7" y="20"/>
                  </a:cxn>
                  <a:cxn ang="0">
                    <a:pos x="7" y="31"/>
                  </a:cxn>
                  <a:cxn ang="0">
                    <a:pos x="9" y="39"/>
                  </a:cxn>
                  <a:cxn ang="0">
                    <a:pos x="10" y="41"/>
                  </a:cxn>
                  <a:cxn ang="0">
                    <a:pos x="13" y="43"/>
                  </a:cxn>
                  <a:cxn ang="0">
                    <a:pos x="17" y="45"/>
                  </a:cxn>
                  <a:cxn ang="0">
                    <a:pos x="21" y="45"/>
                  </a:cxn>
                  <a:cxn ang="0">
                    <a:pos x="25" y="43"/>
                  </a:cxn>
                  <a:cxn ang="0">
                    <a:pos x="28" y="41"/>
                  </a:cxn>
                  <a:cxn ang="0">
                    <a:pos x="29" y="39"/>
                  </a:cxn>
                  <a:cxn ang="0">
                    <a:pos x="30" y="35"/>
                  </a:cxn>
                  <a:cxn ang="0">
                    <a:pos x="30" y="31"/>
                  </a:cxn>
                  <a:cxn ang="0">
                    <a:pos x="31" y="26"/>
                  </a:cxn>
                  <a:cxn ang="0">
                    <a:pos x="30" y="16"/>
                  </a:cxn>
                  <a:cxn ang="0">
                    <a:pos x="28" y="9"/>
                  </a:cxn>
                  <a:cxn ang="0">
                    <a:pos x="25" y="7"/>
                  </a:cxn>
                  <a:cxn ang="0">
                    <a:pos x="21" y="6"/>
                  </a:cxn>
                  <a:cxn ang="0">
                    <a:pos x="19" y="5"/>
                  </a:cxn>
                  <a:cxn ang="0">
                    <a:pos x="14" y="0"/>
                  </a:cxn>
                  <a:cxn ang="0">
                    <a:pos x="25" y="0"/>
                  </a:cxn>
                  <a:cxn ang="0">
                    <a:pos x="30" y="2"/>
                  </a:cxn>
                  <a:cxn ang="0">
                    <a:pos x="32" y="4"/>
                  </a:cxn>
                  <a:cxn ang="0">
                    <a:pos x="34" y="6"/>
                  </a:cxn>
                  <a:cxn ang="0">
                    <a:pos x="35" y="9"/>
                  </a:cxn>
                  <a:cxn ang="0">
                    <a:pos x="37" y="14"/>
                  </a:cxn>
                  <a:cxn ang="0">
                    <a:pos x="37" y="17"/>
                  </a:cxn>
                  <a:cxn ang="0">
                    <a:pos x="38" y="21"/>
                  </a:cxn>
                  <a:cxn ang="0">
                    <a:pos x="38" y="31"/>
                  </a:cxn>
                  <a:cxn ang="0">
                    <a:pos x="37" y="36"/>
                  </a:cxn>
                  <a:cxn ang="0">
                    <a:pos x="37" y="40"/>
                  </a:cxn>
                  <a:cxn ang="0">
                    <a:pos x="32" y="46"/>
                  </a:cxn>
                  <a:cxn ang="0">
                    <a:pos x="28" y="50"/>
                  </a:cxn>
                  <a:cxn ang="0">
                    <a:pos x="24" y="50"/>
                  </a:cxn>
                  <a:cxn ang="0">
                    <a:pos x="19" y="51"/>
                  </a:cxn>
                  <a:cxn ang="0">
                    <a:pos x="9" y="49"/>
                  </a:cxn>
                  <a:cxn ang="0">
                    <a:pos x="6" y="46"/>
                  </a:cxn>
                  <a:cxn ang="0">
                    <a:pos x="1" y="38"/>
                  </a:cxn>
                  <a:cxn ang="0">
                    <a:pos x="0" y="26"/>
                  </a:cxn>
                  <a:cxn ang="0">
                    <a:pos x="0" y="20"/>
                  </a:cxn>
                  <a:cxn ang="0">
                    <a:pos x="1" y="15"/>
                  </a:cxn>
                  <a:cxn ang="0">
                    <a:pos x="2" y="11"/>
                  </a:cxn>
                  <a:cxn ang="0">
                    <a:pos x="3" y="7"/>
                  </a:cxn>
                  <a:cxn ang="0">
                    <a:pos x="6" y="4"/>
                  </a:cxn>
                  <a:cxn ang="0">
                    <a:pos x="8" y="2"/>
                  </a:cxn>
                  <a:cxn ang="0">
                    <a:pos x="10" y="1"/>
                  </a:cxn>
                  <a:cxn ang="0">
                    <a:pos x="14" y="0"/>
                  </a:cxn>
                </a:cxnLst>
                <a:rect l="0" t="0" r="r" b="b"/>
                <a:pathLst>
                  <a:path w="38" h="51">
                    <a:moveTo>
                      <a:pt x="19" y="5"/>
                    </a:moveTo>
                    <a:lnTo>
                      <a:pt x="15" y="6"/>
                    </a:lnTo>
                    <a:lnTo>
                      <a:pt x="13" y="7"/>
                    </a:lnTo>
                    <a:lnTo>
                      <a:pt x="10" y="9"/>
                    </a:lnTo>
                    <a:lnTo>
                      <a:pt x="8" y="16"/>
                    </a:lnTo>
                    <a:lnTo>
                      <a:pt x="7" y="20"/>
                    </a:lnTo>
                    <a:lnTo>
                      <a:pt x="7" y="31"/>
                    </a:lnTo>
                    <a:lnTo>
                      <a:pt x="9" y="39"/>
                    </a:lnTo>
                    <a:lnTo>
                      <a:pt x="10" y="41"/>
                    </a:lnTo>
                    <a:lnTo>
                      <a:pt x="13" y="43"/>
                    </a:lnTo>
                    <a:lnTo>
                      <a:pt x="17" y="45"/>
                    </a:lnTo>
                    <a:lnTo>
                      <a:pt x="21" y="45"/>
                    </a:lnTo>
                    <a:lnTo>
                      <a:pt x="25" y="43"/>
                    </a:lnTo>
                    <a:lnTo>
                      <a:pt x="28" y="41"/>
                    </a:lnTo>
                    <a:lnTo>
                      <a:pt x="29" y="39"/>
                    </a:lnTo>
                    <a:lnTo>
                      <a:pt x="30" y="35"/>
                    </a:lnTo>
                    <a:lnTo>
                      <a:pt x="30" y="31"/>
                    </a:lnTo>
                    <a:lnTo>
                      <a:pt x="31" y="26"/>
                    </a:lnTo>
                    <a:lnTo>
                      <a:pt x="30" y="16"/>
                    </a:lnTo>
                    <a:lnTo>
                      <a:pt x="28" y="9"/>
                    </a:lnTo>
                    <a:lnTo>
                      <a:pt x="25" y="7"/>
                    </a:lnTo>
                    <a:lnTo>
                      <a:pt x="21" y="6"/>
                    </a:lnTo>
                    <a:lnTo>
                      <a:pt x="19" y="5"/>
                    </a:lnTo>
                    <a:close/>
                    <a:moveTo>
                      <a:pt x="14" y="0"/>
                    </a:moveTo>
                    <a:lnTo>
                      <a:pt x="25" y="0"/>
                    </a:lnTo>
                    <a:lnTo>
                      <a:pt x="30" y="2"/>
                    </a:lnTo>
                    <a:lnTo>
                      <a:pt x="32" y="4"/>
                    </a:lnTo>
                    <a:lnTo>
                      <a:pt x="34" y="6"/>
                    </a:lnTo>
                    <a:lnTo>
                      <a:pt x="35" y="9"/>
                    </a:lnTo>
                    <a:lnTo>
                      <a:pt x="37" y="14"/>
                    </a:lnTo>
                    <a:lnTo>
                      <a:pt x="37" y="17"/>
                    </a:lnTo>
                    <a:lnTo>
                      <a:pt x="38" y="21"/>
                    </a:lnTo>
                    <a:lnTo>
                      <a:pt x="38" y="31"/>
                    </a:lnTo>
                    <a:lnTo>
                      <a:pt x="37" y="36"/>
                    </a:lnTo>
                    <a:lnTo>
                      <a:pt x="37" y="40"/>
                    </a:lnTo>
                    <a:lnTo>
                      <a:pt x="32" y="46"/>
                    </a:lnTo>
                    <a:lnTo>
                      <a:pt x="28" y="50"/>
                    </a:lnTo>
                    <a:lnTo>
                      <a:pt x="24" y="50"/>
                    </a:lnTo>
                    <a:lnTo>
                      <a:pt x="19" y="51"/>
                    </a:lnTo>
                    <a:lnTo>
                      <a:pt x="9" y="49"/>
                    </a:lnTo>
                    <a:lnTo>
                      <a:pt x="6" y="46"/>
                    </a:lnTo>
                    <a:lnTo>
                      <a:pt x="1" y="38"/>
                    </a:lnTo>
                    <a:lnTo>
                      <a:pt x="0" y="26"/>
                    </a:lnTo>
                    <a:lnTo>
                      <a:pt x="0" y="20"/>
                    </a:lnTo>
                    <a:lnTo>
                      <a:pt x="1" y="15"/>
                    </a:lnTo>
                    <a:lnTo>
                      <a:pt x="2" y="11"/>
                    </a:lnTo>
                    <a:lnTo>
                      <a:pt x="3" y="7"/>
                    </a:lnTo>
                    <a:lnTo>
                      <a:pt x="6" y="4"/>
                    </a:lnTo>
                    <a:lnTo>
                      <a:pt x="8" y="2"/>
                    </a:lnTo>
                    <a:lnTo>
                      <a:pt x="10"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Line 28"/>
              <p:cNvSpPr>
                <a:spLocks noChangeShapeType="1"/>
              </p:cNvSpPr>
              <p:nvPr/>
            </p:nvSpPr>
            <p:spPr bwMode="auto">
              <a:xfrm>
                <a:off x="1069" y="3697"/>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Rectangle 29"/>
              <p:cNvSpPr>
                <a:spLocks noChangeArrowheads="1"/>
              </p:cNvSpPr>
              <p:nvPr/>
            </p:nvSpPr>
            <p:spPr bwMode="auto">
              <a:xfrm>
                <a:off x="859" y="3702"/>
                <a:ext cx="24" cy="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893" y="3674"/>
                <a:ext cx="22" cy="49"/>
              </a:xfrm>
              <a:custGeom>
                <a:avLst/>
                <a:gdLst/>
                <a:ahLst/>
                <a:cxnLst>
                  <a:cxn ang="0">
                    <a:pos x="17" y="0"/>
                  </a:cxn>
                  <a:cxn ang="0">
                    <a:pos x="22" y="0"/>
                  </a:cxn>
                  <a:cxn ang="0">
                    <a:pos x="22" y="49"/>
                  </a:cxn>
                  <a:cxn ang="0">
                    <a:pos x="15" y="49"/>
                  </a:cxn>
                  <a:cxn ang="0">
                    <a:pos x="15" y="10"/>
                  </a:cxn>
                  <a:cxn ang="0">
                    <a:pos x="13" y="12"/>
                  </a:cxn>
                  <a:cxn ang="0">
                    <a:pos x="10" y="13"/>
                  </a:cxn>
                  <a:cxn ang="0">
                    <a:pos x="8" y="15"/>
                  </a:cxn>
                  <a:cxn ang="0">
                    <a:pos x="0" y="17"/>
                  </a:cxn>
                  <a:cxn ang="0">
                    <a:pos x="0" y="12"/>
                  </a:cxn>
                  <a:cxn ang="0">
                    <a:pos x="7" y="9"/>
                  </a:cxn>
                  <a:cxn ang="0">
                    <a:pos x="11" y="6"/>
                  </a:cxn>
                  <a:cxn ang="0">
                    <a:pos x="16" y="2"/>
                  </a:cxn>
                  <a:cxn ang="0">
                    <a:pos x="17" y="0"/>
                  </a:cxn>
                </a:cxnLst>
                <a:rect l="0" t="0" r="r" b="b"/>
                <a:pathLst>
                  <a:path w="22" h="49">
                    <a:moveTo>
                      <a:pt x="17" y="0"/>
                    </a:moveTo>
                    <a:lnTo>
                      <a:pt x="22" y="0"/>
                    </a:lnTo>
                    <a:lnTo>
                      <a:pt x="22" y="49"/>
                    </a:lnTo>
                    <a:lnTo>
                      <a:pt x="15" y="49"/>
                    </a:lnTo>
                    <a:lnTo>
                      <a:pt x="15" y="10"/>
                    </a:lnTo>
                    <a:lnTo>
                      <a:pt x="13" y="12"/>
                    </a:lnTo>
                    <a:lnTo>
                      <a:pt x="10" y="13"/>
                    </a:lnTo>
                    <a:lnTo>
                      <a:pt x="8" y="15"/>
                    </a:lnTo>
                    <a:lnTo>
                      <a:pt x="0" y="17"/>
                    </a:lnTo>
                    <a:lnTo>
                      <a:pt x="0" y="12"/>
                    </a:lnTo>
                    <a:lnTo>
                      <a:pt x="7" y="9"/>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noEditPoints="1"/>
              </p:cNvSpPr>
              <p:nvPr/>
            </p:nvSpPr>
            <p:spPr bwMode="auto">
              <a:xfrm>
                <a:off x="935" y="3674"/>
                <a:ext cx="39" cy="50"/>
              </a:xfrm>
              <a:custGeom>
                <a:avLst/>
                <a:gdLst/>
                <a:ahLst/>
                <a:cxnLst>
                  <a:cxn ang="0">
                    <a:pos x="18" y="5"/>
                  </a:cxn>
                  <a:cxn ang="0">
                    <a:pos x="13" y="7"/>
                  </a:cxn>
                  <a:cxn ang="0">
                    <a:pos x="11" y="9"/>
                  </a:cxn>
                  <a:cxn ang="0">
                    <a:pos x="8" y="15"/>
                  </a:cxn>
                  <a:cxn ang="0">
                    <a:pos x="7" y="19"/>
                  </a:cxn>
                  <a:cxn ang="0">
                    <a:pos x="7" y="30"/>
                  </a:cxn>
                  <a:cxn ang="0">
                    <a:pos x="10" y="38"/>
                  </a:cxn>
                  <a:cxn ang="0">
                    <a:pos x="11" y="40"/>
                  </a:cxn>
                  <a:cxn ang="0">
                    <a:pos x="13" y="42"/>
                  </a:cxn>
                  <a:cxn ang="0">
                    <a:pos x="17" y="44"/>
                  </a:cxn>
                  <a:cxn ang="0">
                    <a:pos x="22" y="44"/>
                  </a:cxn>
                  <a:cxn ang="0">
                    <a:pos x="25" y="42"/>
                  </a:cxn>
                  <a:cxn ang="0">
                    <a:pos x="28" y="40"/>
                  </a:cxn>
                  <a:cxn ang="0">
                    <a:pos x="29" y="38"/>
                  </a:cxn>
                  <a:cxn ang="0">
                    <a:pos x="30" y="34"/>
                  </a:cxn>
                  <a:cxn ang="0">
                    <a:pos x="30" y="30"/>
                  </a:cxn>
                  <a:cxn ang="0">
                    <a:pos x="31" y="25"/>
                  </a:cxn>
                  <a:cxn ang="0">
                    <a:pos x="30" y="15"/>
                  </a:cxn>
                  <a:cxn ang="0">
                    <a:pos x="28" y="9"/>
                  </a:cxn>
                  <a:cxn ang="0">
                    <a:pos x="25" y="7"/>
                  </a:cxn>
                  <a:cxn ang="0">
                    <a:pos x="18" y="5"/>
                  </a:cxn>
                  <a:cxn ang="0">
                    <a:pos x="14" y="0"/>
                  </a:cxn>
                  <a:cxn ang="0">
                    <a:pos x="25" y="0"/>
                  </a:cxn>
                  <a:cxn ang="0">
                    <a:pos x="30"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30" y="47"/>
                  </a:cxn>
                  <a:cxn ang="0">
                    <a:pos x="27" y="49"/>
                  </a:cxn>
                  <a:cxn ang="0">
                    <a:pos x="24" y="49"/>
                  </a:cxn>
                  <a:cxn ang="0">
                    <a:pos x="19" y="50"/>
                  </a:cxn>
                  <a:cxn ang="0">
                    <a:pos x="10"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8" y="5"/>
                    </a:moveTo>
                    <a:lnTo>
                      <a:pt x="13" y="7"/>
                    </a:lnTo>
                    <a:lnTo>
                      <a:pt x="11" y="9"/>
                    </a:lnTo>
                    <a:lnTo>
                      <a:pt x="8" y="15"/>
                    </a:lnTo>
                    <a:lnTo>
                      <a:pt x="7" y="19"/>
                    </a:lnTo>
                    <a:lnTo>
                      <a:pt x="7" y="30"/>
                    </a:lnTo>
                    <a:lnTo>
                      <a:pt x="10" y="38"/>
                    </a:lnTo>
                    <a:lnTo>
                      <a:pt x="11" y="40"/>
                    </a:lnTo>
                    <a:lnTo>
                      <a:pt x="13" y="42"/>
                    </a:lnTo>
                    <a:lnTo>
                      <a:pt x="17" y="44"/>
                    </a:lnTo>
                    <a:lnTo>
                      <a:pt x="22" y="44"/>
                    </a:lnTo>
                    <a:lnTo>
                      <a:pt x="25" y="42"/>
                    </a:lnTo>
                    <a:lnTo>
                      <a:pt x="28" y="40"/>
                    </a:lnTo>
                    <a:lnTo>
                      <a:pt x="29" y="38"/>
                    </a:lnTo>
                    <a:lnTo>
                      <a:pt x="30" y="34"/>
                    </a:lnTo>
                    <a:lnTo>
                      <a:pt x="30" y="30"/>
                    </a:lnTo>
                    <a:lnTo>
                      <a:pt x="31" y="25"/>
                    </a:lnTo>
                    <a:lnTo>
                      <a:pt x="30" y="15"/>
                    </a:lnTo>
                    <a:lnTo>
                      <a:pt x="28" y="9"/>
                    </a:lnTo>
                    <a:lnTo>
                      <a:pt x="25" y="7"/>
                    </a:lnTo>
                    <a:lnTo>
                      <a:pt x="18" y="5"/>
                    </a:lnTo>
                    <a:close/>
                    <a:moveTo>
                      <a:pt x="14" y="0"/>
                    </a:moveTo>
                    <a:lnTo>
                      <a:pt x="25" y="0"/>
                    </a:lnTo>
                    <a:lnTo>
                      <a:pt x="30" y="2"/>
                    </a:lnTo>
                    <a:lnTo>
                      <a:pt x="33" y="4"/>
                    </a:lnTo>
                    <a:lnTo>
                      <a:pt x="34" y="6"/>
                    </a:lnTo>
                    <a:lnTo>
                      <a:pt x="35" y="9"/>
                    </a:lnTo>
                    <a:lnTo>
                      <a:pt x="38" y="13"/>
                    </a:lnTo>
                    <a:lnTo>
                      <a:pt x="38" y="16"/>
                    </a:lnTo>
                    <a:lnTo>
                      <a:pt x="39" y="20"/>
                    </a:lnTo>
                    <a:lnTo>
                      <a:pt x="39" y="30"/>
                    </a:lnTo>
                    <a:lnTo>
                      <a:pt x="38" y="35"/>
                    </a:lnTo>
                    <a:lnTo>
                      <a:pt x="38" y="39"/>
                    </a:lnTo>
                    <a:lnTo>
                      <a:pt x="33" y="45"/>
                    </a:lnTo>
                    <a:lnTo>
                      <a:pt x="30" y="47"/>
                    </a:lnTo>
                    <a:lnTo>
                      <a:pt x="27" y="49"/>
                    </a:lnTo>
                    <a:lnTo>
                      <a:pt x="24" y="49"/>
                    </a:lnTo>
                    <a:lnTo>
                      <a:pt x="19" y="50"/>
                    </a:lnTo>
                    <a:lnTo>
                      <a:pt x="10"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32"/>
              <p:cNvSpPr>
                <a:spLocks noEditPoints="1"/>
              </p:cNvSpPr>
              <p:nvPr/>
            </p:nvSpPr>
            <p:spPr bwMode="auto">
              <a:xfrm>
                <a:off x="981" y="3674"/>
                <a:ext cx="39" cy="50"/>
              </a:xfrm>
              <a:custGeom>
                <a:avLst/>
                <a:gdLst/>
                <a:ahLst/>
                <a:cxnLst>
                  <a:cxn ang="0">
                    <a:pos x="18" y="5"/>
                  </a:cxn>
                  <a:cxn ang="0">
                    <a:pos x="13" y="7"/>
                  </a:cxn>
                  <a:cxn ang="0">
                    <a:pos x="11" y="9"/>
                  </a:cxn>
                  <a:cxn ang="0">
                    <a:pos x="9" y="15"/>
                  </a:cxn>
                  <a:cxn ang="0">
                    <a:pos x="7" y="19"/>
                  </a:cxn>
                  <a:cxn ang="0">
                    <a:pos x="7" y="30"/>
                  </a:cxn>
                  <a:cxn ang="0">
                    <a:pos x="10" y="38"/>
                  </a:cxn>
                  <a:cxn ang="0">
                    <a:pos x="11" y="40"/>
                  </a:cxn>
                  <a:cxn ang="0">
                    <a:pos x="13" y="42"/>
                  </a:cxn>
                  <a:cxn ang="0">
                    <a:pos x="17" y="44"/>
                  </a:cxn>
                  <a:cxn ang="0">
                    <a:pos x="22" y="44"/>
                  </a:cxn>
                  <a:cxn ang="0">
                    <a:pos x="26" y="42"/>
                  </a:cxn>
                  <a:cxn ang="0">
                    <a:pos x="28" y="40"/>
                  </a:cxn>
                  <a:cxn ang="0">
                    <a:pos x="29" y="38"/>
                  </a:cxn>
                  <a:cxn ang="0">
                    <a:pos x="30" y="34"/>
                  </a:cxn>
                  <a:cxn ang="0">
                    <a:pos x="30" y="15"/>
                  </a:cxn>
                  <a:cxn ang="0">
                    <a:pos x="28" y="9"/>
                  </a:cxn>
                  <a:cxn ang="0">
                    <a:pos x="26" y="7"/>
                  </a:cxn>
                  <a:cxn ang="0">
                    <a:pos x="18" y="5"/>
                  </a:cxn>
                  <a:cxn ang="0">
                    <a:pos x="15" y="0"/>
                  </a:cxn>
                  <a:cxn ang="0">
                    <a:pos x="26" y="0"/>
                  </a:cxn>
                  <a:cxn ang="0">
                    <a:pos x="30" y="2"/>
                  </a:cxn>
                  <a:cxn ang="0">
                    <a:pos x="32" y="4"/>
                  </a:cxn>
                  <a:cxn ang="0">
                    <a:pos x="34" y="6"/>
                  </a:cxn>
                  <a:cxn ang="0">
                    <a:pos x="35" y="9"/>
                  </a:cxn>
                  <a:cxn ang="0">
                    <a:pos x="37" y="13"/>
                  </a:cxn>
                  <a:cxn ang="0">
                    <a:pos x="38" y="16"/>
                  </a:cxn>
                  <a:cxn ang="0">
                    <a:pos x="39" y="20"/>
                  </a:cxn>
                  <a:cxn ang="0">
                    <a:pos x="39" y="30"/>
                  </a:cxn>
                  <a:cxn ang="0">
                    <a:pos x="38" y="35"/>
                  </a:cxn>
                  <a:cxn ang="0">
                    <a:pos x="37" y="39"/>
                  </a:cxn>
                  <a:cxn ang="0">
                    <a:pos x="35" y="42"/>
                  </a:cxn>
                  <a:cxn ang="0">
                    <a:pos x="33" y="45"/>
                  </a:cxn>
                  <a:cxn ang="0">
                    <a:pos x="30" y="47"/>
                  </a:cxn>
                  <a:cxn ang="0">
                    <a:pos x="27" y="49"/>
                  </a:cxn>
                  <a:cxn ang="0">
                    <a:pos x="24" y="49"/>
                  </a:cxn>
                  <a:cxn ang="0">
                    <a:pos x="19" y="50"/>
                  </a:cxn>
                  <a:cxn ang="0">
                    <a:pos x="10" y="48"/>
                  </a:cxn>
                  <a:cxn ang="0">
                    <a:pos x="6" y="45"/>
                  </a:cxn>
                  <a:cxn ang="0">
                    <a:pos x="1" y="37"/>
                  </a:cxn>
                  <a:cxn ang="0">
                    <a:pos x="0" y="25"/>
                  </a:cxn>
                  <a:cxn ang="0">
                    <a:pos x="0" y="19"/>
                  </a:cxn>
                  <a:cxn ang="0">
                    <a:pos x="1" y="14"/>
                  </a:cxn>
                  <a:cxn ang="0">
                    <a:pos x="2" y="10"/>
                  </a:cxn>
                  <a:cxn ang="0">
                    <a:pos x="4" y="7"/>
                  </a:cxn>
                  <a:cxn ang="0">
                    <a:pos x="6" y="4"/>
                  </a:cxn>
                  <a:cxn ang="0">
                    <a:pos x="9" y="2"/>
                  </a:cxn>
                  <a:cxn ang="0">
                    <a:pos x="11" y="1"/>
                  </a:cxn>
                  <a:cxn ang="0">
                    <a:pos x="15" y="0"/>
                  </a:cxn>
                </a:cxnLst>
                <a:rect l="0" t="0" r="r" b="b"/>
                <a:pathLst>
                  <a:path w="39" h="50">
                    <a:moveTo>
                      <a:pt x="18" y="5"/>
                    </a:moveTo>
                    <a:lnTo>
                      <a:pt x="13" y="7"/>
                    </a:lnTo>
                    <a:lnTo>
                      <a:pt x="11" y="9"/>
                    </a:lnTo>
                    <a:lnTo>
                      <a:pt x="9" y="15"/>
                    </a:lnTo>
                    <a:lnTo>
                      <a:pt x="7" y="19"/>
                    </a:lnTo>
                    <a:lnTo>
                      <a:pt x="7" y="30"/>
                    </a:lnTo>
                    <a:lnTo>
                      <a:pt x="10" y="38"/>
                    </a:lnTo>
                    <a:lnTo>
                      <a:pt x="11" y="40"/>
                    </a:lnTo>
                    <a:lnTo>
                      <a:pt x="13" y="42"/>
                    </a:lnTo>
                    <a:lnTo>
                      <a:pt x="17" y="44"/>
                    </a:lnTo>
                    <a:lnTo>
                      <a:pt x="22" y="44"/>
                    </a:lnTo>
                    <a:lnTo>
                      <a:pt x="26" y="42"/>
                    </a:lnTo>
                    <a:lnTo>
                      <a:pt x="28" y="40"/>
                    </a:lnTo>
                    <a:lnTo>
                      <a:pt x="29" y="38"/>
                    </a:lnTo>
                    <a:lnTo>
                      <a:pt x="30" y="34"/>
                    </a:lnTo>
                    <a:lnTo>
                      <a:pt x="30" y="15"/>
                    </a:lnTo>
                    <a:lnTo>
                      <a:pt x="28" y="9"/>
                    </a:lnTo>
                    <a:lnTo>
                      <a:pt x="26" y="7"/>
                    </a:lnTo>
                    <a:lnTo>
                      <a:pt x="18" y="5"/>
                    </a:lnTo>
                    <a:close/>
                    <a:moveTo>
                      <a:pt x="15" y="0"/>
                    </a:moveTo>
                    <a:lnTo>
                      <a:pt x="26" y="0"/>
                    </a:lnTo>
                    <a:lnTo>
                      <a:pt x="30" y="2"/>
                    </a:lnTo>
                    <a:lnTo>
                      <a:pt x="32" y="4"/>
                    </a:lnTo>
                    <a:lnTo>
                      <a:pt x="34" y="6"/>
                    </a:lnTo>
                    <a:lnTo>
                      <a:pt x="35" y="9"/>
                    </a:lnTo>
                    <a:lnTo>
                      <a:pt x="37" y="13"/>
                    </a:lnTo>
                    <a:lnTo>
                      <a:pt x="38" y="16"/>
                    </a:lnTo>
                    <a:lnTo>
                      <a:pt x="39" y="20"/>
                    </a:lnTo>
                    <a:lnTo>
                      <a:pt x="39" y="30"/>
                    </a:lnTo>
                    <a:lnTo>
                      <a:pt x="38" y="35"/>
                    </a:lnTo>
                    <a:lnTo>
                      <a:pt x="37" y="39"/>
                    </a:lnTo>
                    <a:lnTo>
                      <a:pt x="35" y="42"/>
                    </a:lnTo>
                    <a:lnTo>
                      <a:pt x="33" y="45"/>
                    </a:lnTo>
                    <a:lnTo>
                      <a:pt x="30" y="47"/>
                    </a:lnTo>
                    <a:lnTo>
                      <a:pt x="27" y="49"/>
                    </a:lnTo>
                    <a:lnTo>
                      <a:pt x="24" y="49"/>
                    </a:lnTo>
                    <a:lnTo>
                      <a:pt x="19" y="50"/>
                    </a:lnTo>
                    <a:lnTo>
                      <a:pt x="10" y="48"/>
                    </a:lnTo>
                    <a:lnTo>
                      <a:pt x="6" y="45"/>
                    </a:lnTo>
                    <a:lnTo>
                      <a:pt x="1" y="37"/>
                    </a:lnTo>
                    <a:lnTo>
                      <a:pt x="0" y="25"/>
                    </a:lnTo>
                    <a:lnTo>
                      <a:pt x="0" y="19"/>
                    </a:lnTo>
                    <a:lnTo>
                      <a:pt x="1" y="14"/>
                    </a:lnTo>
                    <a:lnTo>
                      <a:pt x="2"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Line 33"/>
              <p:cNvSpPr>
                <a:spLocks noChangeShapeType="1"/>
              </p:cNvSpPr>
              <p:nvPr/>
            </p:nvSpPr>
            <p:spPr bwMode="auto">
              <a:xfrm>
                <a:off x="1069" y="3251"/>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Rectangle 34"/>
              <p:cNvSpPr>
                <a:spLocks noChangeArrowheads="1"/>
              </p:cNvSpPr>
              <p:nvPr/>
            </p:nvSpPr>
            <p:spPr bwMode="auto">
              <a:xfrm>
                <a:off x="906" y="3255"/>
                <a:ext cx="23" cy="7"/>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9" name="Freeform 35"/>
              <p:cNvSpPr>
                <a:spLocks/>
              </p:cNvSpPr>
              <p:nvPr/>
            </p:nvSpPr>
            <p:spPr bwMode="auto">
              <a:xfrm>
                <a:off x="935" y="3227"/>
                <a:ext cx="39" cy="51"/>
              </a:xfrm>
              <a:custGeom>
                <a:avLst/>
                <a:gdLst/>
                <a:ahLst/>
                <a:cxnLst>
                  <a:cxn ang="0">
                    <a:pos x="7" y="0"/>
                  </a:cxn>
                  <a:cxn ang="0">
                    <a:pos x="35" y="0"/>
                  </a:cxn>
                  <a:cxn ang="0">
                    <a:pos x="35" y="7"/>
                  </a:cxn>
                  <a:cxn ang="0">
                    <a:pos x="13" y="7"/>
                  </a:cxn>
                  <a:cxn ang="0">
                    <a:pos x="10" y="20"/>
                  </a:cxn>
                  <a:cxn ang="0">
                    <a:pos x="13" y="18"/>
                  </a:cxn>
                  <a:cxn ang="0">
                    <a:pos x="20" y="16"/>
                  </a:cxn>
                  <a:cxn ang="0">
                    <a:pos x="30" y="18"/>
                  </a:cxn>
                  <a:cxn ang="0">
                    <a:pos x="34" y="20"/>
                  </a:cxn>
                  <a:cxn ang="0">
                    <a:pos x="39" y="28"/>
                  </a:cxn>
                  <a:cxn ang="0">
                    <a:pos x="39" y="37"/>
                  </a:cxn>
                  <a:cxn ang="0">
                    <a:pos x="34" y="45"/>
                  </a:cxn>
                  <a:cxn ang="0">
                    <a:pos x="29" y="48"/>
                  </a:cxn>
                  <a:cxn ang="0">
                    <a:pos x="24" y="50"/>
                  </a:cxn>
                  <a:cxn ang="0">
                    <a:pos x="19" y="51"/>
                  </a:cxn>
                  <a:cxn ang="0">
                    <a:pos x="10" y="49"/>
                  </a:cxn>
                  <a:cxn ang="0">
                    <a:pos x="6" y="47"/>
                  </a:cxn>
                  <a:cxn ang="0">
                    <a:pos x="2" y="44"/>
                  </a:cxn>
                  <a:cxn ang="0">
                    <a:pos x="1" y="41"/>
                  </a:cxn>
                  <a:cxn ang="0">
                    <a:pos x="0" y="37"/>
                  </a:cxn>
                  <a:cxn ang="0">
                    <a:pos x="7" y="36"/>
                  </a:cxn>
                  <a:cxn ang="0">
                    <a:pos x="8" y="39"/>
                  </a:cxn>
                  <a:cxn ang="0">
                    <a:pos x="11" y="43"/>
                  </a:cxn>
                  <a:cxn ang="0">
                    <a:pos x="16" y="45"/>
                  </a:cxn>
                  <a:cxn ang="0">
                    <a:pos x="22" y="45"/>
                  </a:cxn>
                  <a:cxn ang="0">
                    <a:pos x="25" y="44"/>
                  </a:cxn>
                  <a:cxn ang="0">
                    <a:pos x="28" y="42"/>
                  </a:cxn>
                  <a:cxn ang="0">
                    <a:pos x="29" y="40"/>
                  </a:cxn>
                  <a:cxn ang="0">
                    <a:pos x="31" y="34"/>
                  </a:cxn>
                  <a:cxn ang="0">
                    <a:pos x="30" y="30"/>
                  </a:cxn>
                  <a:cxn ang="0">
                    <a:pos x="30" y="27"/>
                  </a:cxn>
                  <a:cxn ang="0">
                    <a:pos x="25" y="23"/>
                  </a:cxn>
                  <a:cxn ang="0">
                    <a:pos x="23" y="22"/>
                  </a:cxn>
                  <a:cxn ang="0">
                    <a:pos x="17" y="22"/>
                  </a:cxn>
                  <a:cxn ang="0">
                    <a:pos x="14" y="23"/>
                  </a:cxn>
                  <a:cxn ang="0">
                    <a:pos x="13" y="23"/>
                  </a:cxn>
                  <a:cxn ang="0">
                    <a:pos x="11" y="24"/>
                  </a:cxn>
                  <a:cxn ang="0">
                    <a:pos x="8" y="26"/>
                  </a:cxn>
                  <a:cxn ang="0">
                    <a:pos x="0" y="25"/>
                  </a:cxn>
                  <a:cxn ang="0">
                    <a:pos x="7" y="0"/>
                  </a:cxn>
                </a:cxnLst>
                <a:rect l="0" t="0" r="r" b="b"/>
                <a:pathLst>
                  <a:path w="39" h="51">
                    <a:moveTo>
                      <a:pt x="7" y="0"/>
                    </a:moveTo>
                    <a:lnTo>
                      <a:pt x="35" y="0"/>
                    </a:lnTo>
                    <a:lnTo>
                      <a:pt x="35" y="7"/>
                    </a:lnTo>
                    <a:lnTo>
                      <a:pt x="13" y="7"/>
                    </a:lnTo>
                    <a:lnTo>
                      <a:pt x="10" y="20"/>
                    </a:lnTo>
                    <a:lnTo>
                      <a:pt x="13" y="18"/>
                    </a:lnTo>
                    <a:lnTo>
                      <a:pt x="20" y="16"/>
                    </a:lnTo>
                    <a:lnTo>
                      <a:pt x="30" y="18"/>
                    </a:lnTo>
                    <a:lnTo>
                      <a:pt x="34" y="20"/>
                    </a:lnTo>
                    <a:lnTo>
                      <a:pt x="39" y="28"/>
                    </a:lnTo>
                    <a:lnTo>
                      <a:pt x="39" y="37"/>
                    </a:lnTo>
                    <a:lnTo>
                      <a:pt x="34" y="45"/>
                    </a:lnTo>
                    <a:lnTo>
                      <a:pt x="29" y="48"/>
                    </a:lnTo>
                    <a:lnTo>
                      <a:pt x="24" y="50"/>
                    </a:lnTo>
                    <a:lnTo>
                      <a:pt x="19" y="51"/>
                    </a:lnTo>
                    <a:lnTo>
                      <a:pt x="10" y="49"/>
                    </a:lnTo>
                    <a:lnTo>
                      <a:pt x="6" y="47"/>
                    </a:lnTo>
                    <a:lnTo>
                      <a:pt x="2" y="44"/>
                    </a:lnTo>
                    <a:lnTo>
                      <a:pt x="1" y="41"/>
                    </a:lnTo>
                    <a:lnTo>
                      <a:pt x="0" y="37"/>
                    </a:lnTo>
                    <a:lnTo>
                      <a:pt x="7" y="36"/>
                    </a:lnTo>
                    <a:lnTo>
                      <a:pt x="8" y="39"/>
                    </a:lnTo>
                    <a:lnTo>
                      <a:pt x="11" y="43"/>
                    </a:lnTo>
                    <a:lnTo>
                      <a:pt x="16" y="45"/>
                    </a:lnTo>
                    <a:lnTo>
                      <a:pt x="22" y="45"/>
                    </a:lnTo>
                    <a:lnTo>
                      <a:pt x="25" y="44"/>
                    </a:lnTo>
                    <a:lnTo>
                      <a:pt x="28" y="42"/>
                    </a:lnTo>
                    <a:lnTo>
                      <a:pt x="29" y="40"/>
                    </a:lnTo>
                    <a:lnTo>
                      <a:pt x="31" y="34"/>
                    </a:lnTo>
                    <a:lnTo>
                      <a:pt x="30" y="30"/>
                    </a:lnTo>
                    <a:lnTo>
                      <a:pt x="30" y="27"/>
                    </a:lnTo>
                    <a:lnTo>
                      <a:pt x="25" y="23"/>
                    </a:lnTo>
                    <a:lnTo>
                      <a:pt x="23" y="22"/>
                    </a:lnTo>
                    <a:lnTo>
                      <a:pt x="17" y="22"/>
                    </a:lnTo>
                    <a:lnTo>
                      <a:pt x="14" y="23"/>
                    </a:lnTo>
                    <a:lnTo>
                      <a:pt x="13" y="23"/>
                    </a:lnTo>
                    <a:lnTo>
                      <a:pt x="11" y="24"/>
                    </a:lnTo>
                    <a:lnTo>
                      <a:pt x="8" y="26"/>
                    </a:lnTo>
                    <a:lnTo>
                      <a:pt x="0"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36"/>
              <p:cNvSpPr>
                <a:spLocks noEditPoints="1"/>
              </p:cNvSpPr>
              <p:nvPr/>
            </p:nvSpPr>
            <p:spPr bwMode="auto">
              <a:xfrm>
                <a:off x="981" y="3227"/>
                <a:ext cx="39" cy="51"/>
              </a:xfrm>
              <a:custGeom>
                <a:avLst/>
                <a:gdLst/>
                <a:ahLst/>
                <a:cxnLst>
                  <a:cxn ang="0">
                    <a:pos x="18" y="5"/>
                  </a:cxn>
                  <a:cxn ang="0">
                    <a:pos x="13" y="7"/>
                  </a:cxn>
                  <a:cxn ang="0">
                    <a:pos x="11" y="9"/>
                  </a:cxn>
                  <a:cxn ang="0">
                    <a:pos x="9" y="15"/>
                  </a:cxn>
                  <a:cxn ang="0">
                    <a:pos x="7" y="19"/>
                  </a:cxn>
                  <a:cxn ang="0">
                    <a:pos x="7" y="30"/>
                  </a:cxn>
                  <a:cxn ang="0">
                    <a:pos x="10" y="39"/>
                  </a:cxn>
                  <a:cxn ang="0">
                    <a:pos x="11" y="41"/>
                  </a:cxn>
                  <a:cxn ang="0">
                    <a:pos x="13" y="43"/>
                  </a:cxn>
                  <a:cxn ang="0">
                    <a:pos x="17" y="45"/>
                  </a:cxn>
                  <a:cxn ang="0">
                    <a:pos x="22" y="45"/>
                  </a:cxn>
                  <a:cxn ang="0">
                    <a:pos x="26" y="43"/>
                  </a:cxn>
                  <a:cxn ang="0">
                    <a:pos x="28" y="41"/>
                  </a:cxn>
                  <a:cxn ang="0">
                    <a:pos x="29" y="39"/>
                  </a:cxn>
                  <a:cxn ang="0">
                    <a:pos x="30" y="35"/>
                  </a:cxn>
                  <a:cxn ang="0">
                    <a:pos x="30" y="30"/>
                  </a:cxn>
                  <a:cxn ang="0">
                    <a:pos x="32" y="25"/>
                  </a:cxn>
                  <a:cxn ang="0">
                    <a:pos x="30" y="15"/>
                  </a:cxn>
                  <a:cxn ang="0">
                    <a:pos x="28" y="9"/>
                  </a:cxn>
                  <a:cxn ang="0">
                    <a:pos x="26" y="7"/>
                  </a:cxn>
                  <a:cxn ang="0">
                    <a:pos x="18" y="5"/>
                  </a:cxn>
                  <a:cxn ang="0">
                    <a:pos x="15" y="0"/>
                  </a:cxn>
                  <a:cxn ang="0">
                    <a:pos x="26" y="0"/>
                  </a:cxn>
                  <a:cxn ang="0">
                    <a:pos x="30" y="2"/>
                  </a:cxn>
                  <a:cxn ang="0">
                    <a:pos x="33" y="4"/>
                  </a:cxn>
                  <a:cxn ang="0">
                    <a:pos x="34" y="6"/>
                  </a:cxn>
                  <a:cxn ang="0">
                    <a:pos x="35" y="9"/>
                  </a:cxn>
                  <a:cxn ang="0">
                    <a:pos x="38" y="13"/>
                  </a:cxn>
                  <a:cxn ang="0">
                    <a:pos x="38" y="16"/>
                  </a:cxn>
                  <a:cxn ang="0">
                    <a:pos x="39" y="20"/>
                  </a:cxn>
                  <a:cxn ang="0">
                    <a:pos x="39" y="30"/>
                  </a:cxn>
                  <a:cxn ang="0">
                    <a:pos x="38" y="36"/>
                  </a:cxn>
                  <a:cxn ang="0">
                    <a:pos x="38" y="40"/>
                  </a:cxn>
                  <a:cxn ang="0">
                    <a:pos x="33" y="46"/>
                  </a:cxn>
                  <a:cxn ang="0">
                    <a:pos x="30" y="48"/>
                  </a:cxn>
                  <a:cxn ang="0">
                    <a:pos x="27" y="50"/>
                  </a:cxn>
                  <a:cxn ang="0">
                    <a:pos x="24" y="50"/>
                  </a:cxn>
                  <a:cxn ang="0">
                    <a:pos x="19" y="51"/>
                  </a:cxn>
                  <a:cxn ang="0">
                    <a:pos x="10" y="49"/>
                  </a:cxn>
                  <a:cxn ang="0">
                    <a:pos x="6" y="46"/>
                  </a:cxn>
                  <a:cxn ang="0">
                    <a:pos x="1" y="38"/>
                  </a:cxn>
                  <a:cxn ang="0">
                    <a:pos x="0" y="25"/>
                  </a:cxn>
                  <a:cxn ang="0">
                    <a:pos x="0" y="19"/>
                  </a:cxn>
                  <a:cxn ang="0">
                    <a:pos x="1" y="14"/>
                  </a:cxn>
                  <a:cxn ang="0">
                    <a:pos x="2" y="10"/>
                  </a:cxn>
                  <a:cxn ang="0">
                    <a:pos x="4" y="7"/>
                  </a:cxn>
                  <a:cxn ang="0">
                    <a:pos x="6" y="4"/>
                  </a:cxn>
                  <a:cxn ang="0">
                    <a:pos x="9" y="2"/>
                  </a:cxn>
                  <a:cxn ang="0">
                    <a:pos x="11" y="1"/>
                  </a:cxn>
                  <a:cxn ang="0">
                    <a:pos x="15" y="0"/>
                  </a:cxn>
                </a:cxnLst>
                <a:rect l="0" t="0" r="r" b="b"/>
                <a:pathLst>
                  <a:path w="39" h="51">
                    <a:moveTo>
                      <a:pt x="18" y="5"/>
                    </a:moveTo>
                    <a:lnTo>
                      <a:pt x="13" y="7"/>
                    </a:lnTo>
                    <a:lnTo>
                      <a:pt x="11" y="9"/>
                    </a:lnTo>
                    <a:lnTo>
                      <a:pt x="9" y="15"/>
                    </a:lnTo>
                    <a:lnTo>
                      <a:pt x="7" y="19"/>
                    </a:lnTo>
                    <a:lnTo>
                      <a:pt x="7" y="30"/>
                    </a:lnTo>
                    <a:lnTo>
                      <a:pt x="10" y="39"/>
                    </a:lnTo>
                    <a:lnTo>
                      <a:pt x="11" y="41"/>
                    </a:lnTo>
                    <a:lnTo>
                      <a:pt x="13" y="43"/>
                    </a:lnTo>
                    <a:lnTo>
                      <a:pt x="17" y="45"/>
                    </a:lnTo>
                    <a:lnTo>
                      <a:pt x="22" y="45"/>
                    </a:lnTo>
                    <a:lnTo>
                      <a:pt x="26" y="43"/>
                    </a:lnTo>
                    <a:lnTo>
                      <a:pt x="28" y="41"/>
                    </a:lnTo>
                    <a:lnTo>
                      <a:pt x="29" y="39"/>
                    </a:lnTo>
                    <a:lnTo>
                      <a:pt x="30" y="35"/>
                    </a:lnTo>
                    <a:lnTo>
                      <a:pt x="30" y="30"/>
                    </a:lnTo>
                    <a:lnTo>
                      <a:pt x="32" y="25"/>
                    </a:lnTo>
                    <a:lnTo>
                      <a:pt x="30" y="15"/>
                    </a:lnTo>
                    <a:lnTo>
                      <a:pt x="28" y="9"/>
                    </a:lnTo>
                    <a:lnTo>
                      <a:pt x="26" y="7"/>
                    </a:lnTo>
                    <a:lnTo>
                      <a:pt x="18" y="5"/>
                    </a:lnTo>
                    <a:close/>
                    <a:moveTo>
                      <a:pt x="15" y="0"/>
                    </a:moveTo>
                    <a:lnTo>
                      <a:pt x="26" y="0"/>
                    </a:lnTo>
                    <a:lnTo>
                      <a:pt x="30" y="2"/>
                    </a:lnTo>
                    <a:lnTo>
                      <a:pt x="33" y="4"/>
                    </a:lnTo>
                    <a:lnTo>
                      <a:pt x="34" y="6"/>
                    </a:lnTo>
                    <a:lnTo>
                      <a:pt x="35" y="9"/>
                    </a:lnTo>
                    <a:lnTo>
                      <a:pt x="38" y="13"/>
                    </a:lnTo>
                    <a:lnTo>
                      <a:pt x="38" y="16"/>
                    </a:lnTo>
                    <a:lnTo>
                      <a:pt x="39" y="20"/>
                    </a:lnTo>
                    <a:lnTo>
                      <a:pt x="39" y="30"/>
                    </a:lnTo>
                    <a:lnTo>
                      <a:pt x="38" y="36"/>
                    </a:lnTo>
                    <a:lnTo>
                      <a:pt x="38" y="40"/>
                    </a:lnTo>
                    <a:lnTo>
                      <a:pt x="33" y="46"/>
                    </a:lnTo>
                    <a:lnTo>
                      <a:pt x="30" y="48"/>
                    </a:lnTo>
                    <a:lnTo>
                      <a:pt x="27" y="50"/>
                    </a:lnTo>
                    <a:lnTo>
                      <a:pt x="24" y="50"/>
                    </a:lnTo>
                    <a:lnTo>
                      <a:pt x="19" y="51"/>
                    </a:lnTo>
                    <a:lnTo>
                      <a:pt x="10" y="49"/>
                    </a:lnTo>
                    <a:lnTo>
                      <a:pt x="6" y="46"/>
                    </a:lnTo>
                    <a:lnTo>
                      <a:pt x="1" y="38"/>
                    </a:lnTo>
                    <a:lnTo>
                      <a:pt x="0" y="25"/>
                    </a:lnTo>
                    <a:lnTo>
                      <a:pt x="0" y="19"/>
                    </a:lnTo>
                    <a:lnTo>
                      <a:pt x="1" y="14"/>
                    </a:lnTo>
                    <a:lnTo>
                      <a:pt x="2"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1" name="Line 37"/>
              <p:cNvSpPr>
                <a:spLocks noChangeShapeType="1"/>
              </p:cNvSpPr>
              <p:nvPr/>
            </p:nvSpPr>
            <p:spPr bwMode="auto">
              <a:xfrm>
                <a:off x="1069" y="2806"/>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38"/>
              <p:cNvSpPr>
                <a:spLocks noEditPoints="1"/>
              </p:cNvSpPr>
              <p:nvPr/>
            </p:nvSpPr>
            <p:spPr bwMode="auto">
              <a:xfrm>
                <a:off x="1003" y="2782"/>
                <a:ext cx="39" cy="50"/>
              </a:xfrm>
              <a:custGeom>
                <a:avLst/>
                <a:gdLst/>
                <a:ahLst/>
                <a:cxnLst>
                  <a:cxn ang="0">
                    <a:pos x="19" y="5"/>
                  </a:cxn>
                  <a:cxn ang="0">
                    <a:pos x="16" y="6"/>
                  </a:cxn>
                  <a:cxn ang="0">
                    <a:pos x="13" y="7"/>
                  </a:cxn>
                  <a:cxn ang="0">
                    <a:pos x="11" y="9"/>
                  </a:cxn>
                  <a:cxn ang="0">
                    <a:pos x="8" y="15"/>
                  </a:cxn>
                  <a:cxn ang="0">
                    <a:pos x="7" y="19"/>
                  </a:cxn>
                  <a:cxn ang="0">
                    <a:pos x="7" y="30"/>
                  </a:cxn>
                  <a:cxn ang="0">
                    <a:pos x="10" y="38"/>
                  </a:cxn>
                  <a:cxn ang="0">
                    <a:pos x="11" y="40"/>
                  </a:cxn>
                  <a:cxn ang="0">
                    <a:pos x="13" y="42"/>
                  </a:cxn>
                  <a:cxn ang="0">
                    <a:pos x="17" y="44"/>
                  </a:cxn>
                  <a:cxn ang="0">
                    <a:pos x="23" y="44"/>
                  </a:cxn>
                  <a:cxn ang="0">
                    <a:pos x="28" y="40"/>
                  </a:cxn>
                  <a:cxn ang="0">
                    <a:pos x="29" y="38"/>
                  </a:cxn>
                  <a:cxn ang="0">
                    <a:pos x="32" y="30"/>
                  </a:cxn>
                  <a:cxn ang="0">
                    <a:pos x="32" y="25"/>
                  </a:cxn>
                  <a:cxn ang="0">
                    <a:pos x="30" y="15"/>
                  </a:cxn>
                  <a:cxn ang="0">
                    <a:pos x="28" y="9"/>
                  </a:cxn>
                  <a:cxn ang="0">
                    <a:pos x="25" y="7"/>
                  </a:cxn>
                  <a:cxn ang="0">
                    <a:pos x="22" y="6"/>
                  </a:cxn>
                  <a:cxn ang="0">
                    <a:pos x="19" y="5"/>
                  </a:cxn>
                  <a:cxn ang="0">
                    <a:pos x="15" y="0"/>
                  </a:cxn>
                  <a:cxn ang="0">
                    <a:pos x="25" y="0"/>
                  </a:cxn>
                  <a:cxn ang="0">
                    <a:pos x="30" y="2"/>
                  </a:cxn>
                  <a:cxn ang="0">
                    <a:pos x="33" y="4"/>
                  </a:cxn>
                  <a:cxn ang="0">
                    <a:pos x="34" y="6"/>
                  </a:cxn>
                  <a:cxn ang="0">
                    <a:pos x="36" y="9"/>
                  </a:cxn>
                  <a:cxn ang="0">
                    <a:pos x="38" y="13"/>
                  </a:cxn>
                  <a:cxn ang="0">
                    <a:pos x="38" y="16"/>
                  </a:cxn>
                  <a:cxn ang="0">
                    <a:pos x="39" y="20"/>
                  </a:cxn>
                  <a:cxn ang="0">
                    <a:pos x="39" y="30"/>
                  </a:cxn>
                  <a:cxn ang="0">
                    <a:pos x="38" y="35"/>
                  </a:cxn>
                  <a:cxn ang="0">
                    <a:pos x="38" y="39"/>
                  </a:cxn>
                  <a:cxn ang="0">
                    <a:pos x="33" y="45"/>
                  </a:cxn>
                  <a:cxn ang="0">
                    <a:pos x="28" y="49"/>
                  </a:cxn>
                  <a:cxn ang="0">
                    <a:pos x="24" y="49"/>
                  </a:cxn>
                  <a:cxn ang="0">
                    <a:pos x="19" y="50"/>
                  </a:cxn>
                  <a:cxn ang="0">
                    <a:pos x="10" y="48"/>
                  </a:cxn>
                  <a:cxn ang="0">
                    <a:pos x="6" y="45"/>
                  </a:cxn>
                  <a:cxn ang="0">
                    <a:pos x="1" y="37"/>
                  </a:cxn>
                  <a:cxn ang="0">
                    <a:pos x="0" y="25"/>
                  </a:cxn>
                  <a:cxn ang="0">
                    <a:pos x="0" y="19"/>
                  </a:cxn>
                  <a:cxn ang="0">
                    <a:pos x="1" y="14"/>
                  </a:cxn>
                  <a:cxn ang="0">
                    <a:pos x="2" y="10"/>
                  </a:cxn>
                  <a:cxn ang="0">
                    <a:pos x="4" y="7"/>
                  </a:cxn>
                  <a:cxn ang="0">
                    <a:pos x="6" y="4"/>
                  </a:cxn>
                  <a:cxn ang="0">
                    <a:pos x="8" y="2"/>
                  </a:cxn>
                  <a:cxn ang="0">
                    <a:pos x="11" y="1"/>
                  </a:cxn>
                  <a:cxn ang="0">
                    <a:pos x="15" y="0"/>
                  </a:cxn>
                </a:cxnLst>
                <a:rect l="0" t="0" r="r" b="b"/>
                <a:pathLst>
                  <a:path w="39" h="50">
                    <a:moveTo>
                      <a:pt x="19" y="5"/>
                    </a:moveTo>
                    <a:lnTo>
                      <a:pt x="16" y="6"/>
                    </a:lnTo>
                    <a:lnTo>
                      <a:pt x="13" y="7"/>
                    </a:lnTo>
                    <a:lnTo>
                      <a:pt x="11" y="9"/>
                    </a:lnTo>
                    <a:lnTo>
                      <a:pt x="8" y="15"/>
                    </a:lnTo>
                    <a:lnTo>
                      <a:pt x="7" y="19"/>
                    </a:lnTo>
                    <a:lnTo>
                      <a:pt x="7" y="30"/>
                    </a:lnTo>
                    <a:lnTo>
                      <a:pt x="10" y="38"/>
                    </a:lnTo>
                    <a:lnTo>
                      <a:pt x="11" y="40"/>
                    </a:lnTo>
                    <a:lnTo>
                      <a:pt x="13" y="42"/>
                    </a:lnTo>
                    <a:lnTo>
                      <a:pt x="17" y="44"/>
                    </a:lnTo>
                    <a:lnTo>
                      <a:pt x="23" y="44"/>
                    </a:lnTo>
                    <a:lnTo>
                      <a:pt x="28" y="40"/>
                    </a:lnTo>
                    <a:lnTo>
                      <a:pt x="29" y="38"/>
                    </a:lnTo>
                    <a:lnTo>
                      <a:pt x="32" y="30"/>
                    </a:lnTo>
                    <a:lnTo>
                      <a:pt x="32" y="25"/>
                    </a:lnTo>
                    <a:lnTo>
                      <a:pt x="30" y="15"/>
                    </a:lnTo>
                    <a:lnTo>
                      <a:pt x="28" y="9"/>
                    </a:lnTo>
                    <a:lnTo>
                      <a:pt x="25" y="7"/>
                    </a:lnTo>
                    <a:lnTo>
                      <a:pt x="22" y="6"/>
                    </a:lnTo>
                    <a:lnTo>
                      <a:pt x="19" y="5"/>
                    </a:lnTo>
                    <a:close/>
                    <a:moveTo>
                      <a:pt x="15" y="0"/>
                    </a:moveTo>
                    <a:lnTo>
                      <a:pt x="25" y="0"/>
                    </a:lnTo>
                    <a:lnTo>
                      <a:pt x="30" y="2"/>
                    </a:lnTo>
                    <a:lnTo>
                      <a:pt x="33" y="4"/>
                    </a:lnTo>
                    <a:lnTo>
                      <a:pt x="34" y="6"/>
                    </a:lnTo>
                    <a:lnTo>
                      <a:pt x="36" y="9"/>
                    </a:lnTo>
                    <a:lnTo>
                      <a:pt x="38" y="13"/>
                    </a:lnTo>
                    <a:lnTo>
                      <a:pt x="38" y="16"/>
                    </a:lnTo>
                    <a:lnTo>
                      <a:pt x="39" y="20"/>
                    </a:lnTo>
                    <a:lnTo>
                      <a:pt x="39" y="30"/>
                    </a:lnTo>
                    <a:lnTo>
                      <a:pt x="38" y="35"/>
                    </a:lnTo>
                    <a:lnTo>
                      <a:pt x="38" y="39"/>
                    </a:lnTo>
                    <a:lnTo>
                      <a:pt x="33" y="45"/>
                    </a:lnTo>
                    <a:lnTo>
                      <a:pt x="28" y="49"/>
                    </a:lnTo>
                    <a:lnTo>
                      <a:pt x="24" y="49"/>
                    </a:lnTo>
                    <a:lnTo>
                      <a:pt x="19" y="50"/>
                    </a:lnTo>
                    <a:lnTo>
                      <a:pt x="10" y="48"/>
                    </a:lnTo>
                    <a:lnTo>
                      <a:pt x="6" y="45"/>
                    </a:lnTo>
                    <a:lnTo>
                      <a:pt x="1" y="37"/>
                    </a:lnTo>
                    <a:lnTo>
                      <a:pt x="0" y="25"/>
                    </a:lnTo>
                    <a:lnTo>
                      <a:pt x="0" y="19"/>
                    </a:lnTo>
                    <a:lnTo>
                      <a:pt x="1" y="14"/>
                    </a:lnTo>
                    <a:lnTo>
                      <a:pt x="2" y="10"/>
                    </a:lnTo>
                    <a:lnTo>
                      <a:pt x="4" y="7"/>
                    </a:lnTo>
                    <a:lnTo>
                      <a:pt x="6" y="4"/>
                    </a:lnTo>
                    <a:lnTo>
                      <a:pt x="8"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3" name="Line 39"/>
              <p:cNvSpPr>
                <a:spLocks noChangeShapeType="1"/>
              </p:cNvSpPr>
              <p:nvPr/>
            </p:nvSpPr>
            <p:spPr bwMode="auto">
              <a:xfrm>
                <a:off x="1069" y="2360"/>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4" name="Freeform 40"/>
              <p:cNvSpPr>
                <a:spLocks/>
              </p:cNvSpPr>
              <p:nvPr/>
            </p:nvSpPr>
            <p:spPr bwMode="auto">
              <a:xfrm>
                <a:off x="955" y="2336"/>
                <a:ext cx="39" cy="50"/>
              </a:xfrm>
              <a:custGeom>
                <a:avLst/>
                <a:gdLst/>
                <a:ahLst/>
                <a:cxnLst>
                  <a:cxn ang="0">
                    <a:pos x="8" y="0"/>
                  </a:cxn>
                  <a:cxn ang="0">
                    <a:pos x="36" y="0"/>
                  </a:cxn>
                  <a:cxn ang="0">
                    <a:pos x="36" y="7"/>
                  </a:cxn>
                  <a:cxn ang="0">
                    <a:pos x="14" y="7"/>
                  </a:cxn>
                  <a:cxn ang="0">
                    <a:pos x="10" y="20"/>
                  </a:cxn>
                  <a:cxn ang="0">
                    <a:pos x="14" y="18"/>
                  </a:cxn>
                  <a:cxn ang="0">
                    <a:pos x="21" y="16"/>
                  </a:cxn>
                  <a:cxn ang="0">
                    <a:pos x="31" y="18"/>
                  </a:cxn>
                  <a:cxn ang="0">
                    <a:pos x="35" y="20"/>
                  </a:cxn>
                  <a:cxn ang="0">
                    <a:pos x="39" y="28"/>
                  </a:cxn>
                  <a:cxn ang="0">
                    <a:pos x="39" y="36"/>
                  </a:cxn>
                  <a:cxn ang="0">
                    <a:pos x="37" y="40"/>
                  </a:cxn>
                  <a:cxn ang="0">
                    <a:pos x="36" y="44"/>
                  </a:cxn>
                  <a:cxn ang="0">
                    <a:pos x="31" y="47"/>
                  </a:cxn>
                  <a:cxn ang="0">
                    <a:pos x="25" y="49"/>
                  </a:cxn>
                  <a:cxn ang="0">
                    <a:pos x="20" y="50"/>
                  </a:cxn>
                  <a:cxn ang="0">
                    <a:pos x="10" y="48"/>
                  </a:cxn>
                  <a:cxn ang="0">
                    <a:pos x="7" y="46"/>
                  </a:cxn>
                  <a:cxn ang="0">
                    <a:pos x="2" y="40"/>
                  </a:cxn>
                  <a:cxn ang="0">
                    <a:pos x="0" y="36"/>
                  </a:cxn>
                  <a:cxn ang="0">
                    <a:pos x="8" y="35"/>
                  </a:cxn>
                  <a:cxn ang="0">
                    <a:pos x="9" y="38"/>
                  </a:cxn>
                  <a:cxn ang="0">
                    <a:pos x="11" y="42"/>
                  </a:cxn>
                  <a:cxn ang="0">
                    <a:pos x="16" y="44"/>
                  </a:cxn>
                  <a:cxn ang="0">
                    <a:pos x="24" y="44"/>
                  </a:cxn>
                  <a:cxn ang="0">
                    <a:pos x="26" y="43"/>
                  </a:cxn>
                  <a:cxn ang="0">
                    <a:pos x="31" y="39"/>
                  </a:cxn>
                  <a:cxn ang="0">
                    <a:pos x="31" y="36"/>
                  </a:cxn>
                  <a:cxn ang="0">
                    <a:pos x="32" y="33"/>
                  </a:cxn>
                  <a:cxn ang="0">
                    <a:pos x="32" y="30"/>
                  </a:cxn>
                  <a:cxn ang="0">
                    <a:pos x="31" y="27"/>
                  </a:cxn>
                  <a:cxn ang="0">
                    <a:pos x="26" y="23"/>
                  </a:cxn>
                  <a:cxn ang="0">
                    <a:pos x="24" y="22"/>
                  </a:cxn>
                  <a:cxn ang="0">
                    <a:pos x="18" y="22"/>
                  </a:cxn>
                  <a:cxn ang="0">
                    <a:pos x="15" y="23"/>
                  </a:cxn>
                  <a:cxn ang="0">
                    <a:pos x="14" y="23"/>
                  </a:cxn>
                  <a:cxn ang="0">
                    <a:pos x="11" y="24"/>
                  </a:cxn>
                  <a:cxn ang="0">
                    <a:pos x="9" y="26"/>
                  </a:cxn>
                  <a:cxn ang="0">
                    <a:pos x="2" y="25"/>
                  </a:cxn>
                  <a:cxn ang="0">
                    <a:pos x="8" y="0"/>
                  </a:cxn>
                </a:cxnLst>
                <a:rect l="0" t="0" r="r" b="b"/>
                <a:pathLst>
                  <a:path w="39" h="50">
                    <a:moveTo>
                      <a:pt x="8" y="0"/>
                    </a:moveTo>
                    <a:lnTo>
                      <a:pt x="36" y="0"/>
                    </a:lnTo>
                    <a:lnTo>
                      <a:pt x="36" y="7"/>
                    </a:lnTo>
                    <a:lnTo>
                      <a:pt x="14" y="7"/>
                    </a:lnTo>
                    <a:lnTo>
                      <a:pt x="10" y="20"/>
                    </a:lnTo>
                    <a:lnTo>
                      <a:pt x="14" y="18"/>
                    </a:lnTo>
                    <a:lnTo>
                      <a:pt x="21" y="16"/>
                    </a:lnTo>
                    <a:lnTo>
                      <a:pt x="31" y="18"/>
                    </a:lnTo>
                    <a:lnTo>
                      <a:pt x="35" y="20"/>
                    </a:lnTo>
                    <a:lnTo>
                      <a:pt x="39" y="28"/>
                    </a:lnTo>
                    <a:lnTo>
                      <a:pt x="39" y="36"/>
                    </a:lnTo>
                    <a:lnTo>
                      <a:pt x="37" y="40"/>
                    </a:lnTo>
                    <a:lnTo>
                      <a:pt x="36" y="44"/>
                    </a:lnTo>
                    <a:lnTo>
                      <a:pt x="31" y="47"/>
                    </a:lnTo>
                    <a:lnTo>
                      <a:pt x="25" y="49"/>
                    </a:lnTo>
                    <a:lnTo>
                      <a:pt x="20" y="50"/>
                    </a:lnTo>
                    <a:lnTo>
                      <a:pt x="10" y="48"/>
                    </a:lnTo>
                    <a:lnTo>
                      <a:pt x="7" y="46"/>
                    </a:lnTo>
                    <a:lnTo>
                      <a:pt x="2" y="40"/>
                    </a:lnTo>
                    <a:lnTo>
                      <a:pt x="0" y="36"/>
                    </a:lnTo>
                    <a:lnTo>
                      <a:pt x="8" y="35"/>
                    </a:lnTo>
                    <a:lnTo>
                      <a:pt x="9" y="38"/>
                    </a:lnTo>
                    <a:lnTo>
                      <a:pt x="11" y="42"/>
                    </a:lnTo>
                    <a:lnTo>
                      <a:pt x="16" y="44"/>
                    </a:lnTo>
                    <a:lnTo>
                      <a:pt x="24" y="44"/>
                    </a:lnTo>
                    <a:lnTo>
                      <a:pt x="26" y="43"/>
                    </a:lnTo>
                    <a:lnTo>
                      <a:pt x="31" y="39"/>
                    </a:lnTo>
                    <a:lnTo>
                      <a:pt x="31" y="36"/>
                    </a:lnTo>
                    <a:lnTo>
                      <a:pt x="32" y="33"/>
                    </a:lnTo>
                    <a:lnTo>
                      <a:pt x="32" y="30"/>
                    </a:lnTo>
                    <a:lnTo>
                      <a:pt x="31" y="27"/>
                    </a:lnTo>
                    <a:lnTo>
                      <a:pt x="26" y="23"/>
                    </a:lnTo>
                    <a:lnTo>
                      <a:pt x="24" y="22"/>
                    </a:lnTo>
                    <a:lnTo>
                      <a:pt x="18" y="22"/>
                    </a:lnTo>
                    <a:lnTo>
                      <a:pt x="15" y="23"/>
                    </a:lnTo>
                    <a:lnTo>
                      <a:pt x="14" y="23"/>
                    </a:lnTo>
                    <a:lnTo>
                      <a:pt x="11" y="24"/>
                    </a:lnTo>
                    <a:lnTo>
                      <a:pt x="9" y="26"/>
                    </a:lnTo>
                    <a:lnTo>
                      <a:pt x="2" y="25"/>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5" name="Freeform 41"/>
              <p:cNvSpPr>
                <a:spLocks noEditPoints="1"/>
              </p:cNvSpPr>
              <p:nvPr/>
            </p:nvSpPr>
            <p:spPr bwMode="auto">
              <a:xfrm>
                <a:off x="1002" y="2336"/>
                <a:ext cx="39" cy="50"/>
              </a:xfrm>
              <a:custGeom>
                <a:avLst/>
                <a:gdLst/>
                <a:ahLst/>
                <a:cxnLst>
                  <a:cxn ang="0">
                    <a:pos x="19" y="5"/>
                  </a:cxn>
                  <a:cxn ang="0">
                    <a:pos x="16" y="6"/>
                  </a:cxn>
                  <a:cxn ang="0">
                    <a:pos x="13" y="7"/>
                  </a:cxn>
                  <a:cxn ang="0">
                    <a:pos x="11" y="9"/>
                  </a:cxn>
                  <a:cxn ang="0">
                    <a:pos x="8" y="15"/>
                  </a:cxn>
                  <a:cxn ang="0">
                    <a:pos x="7" y="19"/>
                  </a:cxn>
                  <a:cxn ang="0">
                    <a:pos x="7" y="30"/>
                  </a:cxn>
                  <a:cxn ang="0">
                    <a:pos x="9" y="38"/>
                  </a:cxn>
                  <a:cxn ang="0">
                    <a:pos x="11" y="40"/>
                  </a:cxn>
                  <a:cxn ang="0">
                    <a:pos x="13" y="42"/>
                  </a:cxn>
                  <a:cxn ang="0">
                    <a:pos x="17" y="44"/>
                  </a:cxn>
                  <a:cxn ang="0">
                    <a:pos x="23" y="44"/>
                  </a:cxn>
                  <a:cxn ang="0">
                    <a:pos x="28" y="40"/>
                  </a:cxn>
                  <a:cxn ang="0">
                    <a:pos x="29" y="38"/>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39"/>
                  </a:cxn>
                  <a:cxn ang="0">
                    <a:pos x="33" y="45"/>
                  </a:cxn>
                  <a:cxn ang="0">
                    <a:pos x="28" y="49"/>
                  </a:cxn>
                  <a:cxn ang="0">
                    <a:pos x="24" y="49"/>
                  </a:cxn>
                  <a:cxn ang="0">
                    <a:pos x="19" y="50"/>
                  </a:cxn>
                  <a:cxn ang="0">
                    <a:pos x="9"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9" y="5"/>
                    </a:moveTo>
                    <a:lnTo>
                      <a:pt x="16" y="6"/>
                    </a:lnTo>
                    <a:lnTo>
                      <a:pt x="13" y="7"/>
                    </a:lnTo>
                    <a:lnTo>
                      <a:pt x="11" y="9"/>
                    </a:lnTo>
                    <a:lnTo>
                      <a:pt x="8" y="15"/>
                    </a:lnTo>
                    <a:lnTo>
                      <a:pt x="7" y="19"/>
                    </a:lnTo>
                    <a:lnTo>
                      <a:pt x="7" y="30"/>
                    </a:lnTo>
                    <a:lnTo>
                      <a:pt x="9" y="38"/>
                    </a:lnTo>
                    <a:lnTo>
                      <a:pt x="11" y="40"/>
                    </a:lnTo>
                    <a:lnTo>
                      <a:pt x="13" y="42"/>
                    </a:lnTo>
                    <a:lnTo>
                      <a:pt x="17" y="44"/>
                    </a:lnTo>
                    <a:lnTo>
                      <a:pt x="23" y="44"/>
                    </a:lnTo>
                    <a:lnTo>
                      <a:pt x="28" y="40"/>
                    </a:lnTo>
                    <a:lnTo>
                      <a:pt x="29" y="38"/>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39"/>
                    </a:lnTo>
                    <a:lnTo>
                      <a:pt x="33" y="45"/>
                    </a:lnTo>
                    <a:lnTo>
                      <a:pt x="28" y="49"/>
                    </a:lnTo>
                    <a:lnTo>
                      <a:pt x="24" y="49"/>
                    </a:lnTo>
                    <a:lnTo>
                      <a:pt x="19" y="50"/>
                    </a:lnTo>
                    <a:lnTo>
                      <a:pt x="9"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6" name="Line 42"/>
              <p:cNvSpPr>
                <a:spLocks noChangeShapeType="1"/>
              </p:cNvSpPr>
              <p:nvPr/>
            </p:nvSpPr>
            <p:spPr bwMode="auto">
              <a:xfrm>
                <a:off x="1069" y="1913"/>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7" name="Freeform 43"/>
              <p:cNvSpPr>
                <a:spLocks/>
              </p:cNvSpPr>
              <p:nvPr/>
            </p:nvSpPr>
            <p:spPr bwMode="auto">
              <a:xfrm>
                <a:off x="914" y="1889"/>
                <a:ext cx="22" cy="50"/>
              </a:xfrm>
              <a:custGeom>
                <a:avLst/>
                <a:gdLst/>
                <a:ahLst/>
                <a:cxnLst>
                  <a:cxn ang="0">
                    <a:pos x="17" y="0"/>
                  </a:cxn>
                  <a:cxn ang="0">
                    <a:pos x="22" y="0"/>
                  </a:cxn>
                  <a:cxn ang="0">
                    <a:pos x="22" y="50"/>
                  </a:cxn>
                  <a:cxn ang="0">
                    <a:pos x="15" y="50"/>
                  </a:cxn>
                  <a:cxn ang="0">
                    <a:pos x="15" y="10"/>
                  </a:cxn>
                  <a:cxn ang="0">
                    <a:pos x="12" y="12"/>
                  </a:cxn>
                  <a:cxn ang="0">
                    <a:pos x="10" y="13"/>
                  </a:cxn>
                  <a:cxn ang="0">
                    <a:pos x="7" y="15"/>
                  </a:cxn>
                  <a:cxn ang="0">
                    <a:pos x="0" y="17"/>
                  </a:cxn>
                  <a:cxn ang="0">
                    <a:pos x="0" y="12"/>
                  </a:cxn>
                  <a:cxn ang="0">
                    <a:pos x="11" y="6"/>
                  </a:cxn>
                  <a:cxn ang="0">
                    <a:pos x="16" y="2"/>
                  </a:cxn>
                  <a:cxn ang="0">
                    <a:pos x="17" y="0"/>
                  </a:cxn>
                </a:cxnLst>
                <a:rect l="0" t="0" r="r" b="b"/>
                <a:pathLst>
                  <a:path w="22" h="50">
                    <a:moveTo>
                      <a:pt x="17" y="0"/>
                    </a:moveTo>
                    <a:lnTo>
                      <a:pt x="22" y="0"/>
                    </a:lnTo>
                    <a:lnTo>
                      <a:pt x="22" y="50"/>
                    </a:lnTo>
                    <a:lnTo>
                      <a:pt x="15" y="50"/>
                    </a:lnTo>
                    <a:lnTo>
                      <a:pt x="15"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8" name="Freeform 44"/>
              <p:cNvSpPr>
                <a:spLocks noEditPoints="1"/>
              </p:cNvSpPr>
              <p:nvPr/>
            </p:nvSpPr>
            <p:spPr bwMode="auto">
              <a:xfrm>
                <a:off x="955" y="1889"/>
                <a:ext cx="39" cy="51"/>
              </a:xfrm>
              <a:custGeom>
                <a:avLst/>
                <a:gdLst/>
                <a:ahLst/>
                <a:cxnLst>
                  <a:cxn ang="0">
                    <a:pos x="20" y="5"/>
                  </a:cxn>
                  <a:cxn ang="0">
                    <a:pos x="16" y="6"/>
                  </a:cxn>
                  <a:cxn ang="0">
                    <a:pos x="14" y="7"/>
                  </a:cxn>
                  <a:cxn ang="0">
                    <a:pos x="11" y="9"/>
                  </a:cxn>
                  <a:cxn ang="0">
                    <a:pos x="9" y="15"/>
                  </a:cxn>
                  <a:cxn ang="0">
                    <a:pos x="8" y="19"/>
                  </a:cxn>
                  <a:cxn ang="0">
                    <a:pos x="8" y="30"/>
                  </a:cxn>
                  <a:cxn ang="0">
                    <a:pos x="10" y="39"/>
                  </a:cxn>
                  <a:cxn ang="0">
                    <a:pos x="11" y="41"/>
                  </a:cxn>
                  <a:cxn ang="0">
                    <a:pos x="14" y="43"/>
                  </a:cxn>
                  <a:cxn ang="0">
                    <a:pos x="18" y="45"/>
                  </a:cxn>
                  <a:cxn ang="0">
                    <a:pos x="24" y="45"/>
                  </a:cxn>
                  <a:cxn ang="0">
                    <a:pos x="28" y="41"/>
                  </a:cxn>
                  <a:cxn ang="0">
                    <a:pos x="30" y="39"/>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5" y="6"/>
                  </a:cxn>
                  <a:cxn ang="0">
                    <a:pos x="36" y="9"/>
                  </a:cxn>
                  <a:cxn ang="0">
                    <a:pos x="38" y="13"/>
                  </a:cxn>
                  <a:cxn ang="0">
                    <a:pos x="38" y="16"/>
                  </a:cxn>
                  <a:cxn ang="0">
                    <a:pos x="39" y="20"/>
                  </a:cxn>
                  <a:cxn ang="0">
                    <a:pos x="39" y="30"/>
                  </a:cxn>
                  <a:cxn ang="0">
                    <a:pos x="38" y="35"/>
                  </a:cxn>
                  <a:cxn ang="0">
                    <a:pos x="38" y="40"/>
                  </a:cxn>
                  <a:cxn ang="0">
                    <a:pos x="33" y="46"/>
                  </a:cxn>
                  <a:cxn ang="0">
                    <a:pos x="28" y="50"/>
                  </a:cxn>
                  <a:cxn ang="0">
                    <a:pos x="25" y="50"/>
                  </a:cxn>
                  <a:cxn ang="0">
                    <a:pos x="20" y="51"/>
                  </a:cxn>
                  <a:cxn ang="0">
                    <a:pos x="10" y="49"/>
                  </a:cxn>
                  <a:cxn ang="0">
                    <a:pos x="7" y="46"/>
                  </a:cxn>
                  <a:cxn ang="0">
                    <a:pos x="2" y="37"/>
                  </a:cxn>
                  <a:cxn ang="0">
                    <a:pos x="0" y="25"/>
                  </a:cxn>
                  <a:cxn ang="0">
                    <a:pos x="0" y="19"/>
                  </a:cxn>
                  <a:cxn ang="0">
                    <a:pos x="2" y="14"/>
                  </a:cxn>
                  <a:cxn ang="0">
                    <a:pos x="3" y="10"/>
                  </a:cxn>
                  <a:cxn ang="0">
                    <a:pos x="4" y="7"/>
                  </a:cxn>
                  <a:cxn ang="0">
                    <a:pos x="7" y="4"/>
                  </a:cxn>
                  <a:cxn ang="0">
                    <a:pos x="9" y="2"/>
                  </a:cxn>
                  <a:cxn ang="0">
                    <a:pos x="11" y="1"/>
                  </a:cxn>
                  <a:cxn ang="0">
                    <a:pos x="15" y="0"/>
                  </a:cxn>
                </a:cxnLst>
                <a:rect l="0" t="0" r="r" b="b"/>
                <a:pathLst>
                  <a:path w="39" h="51">
                    <a:moveTo>
                      <a:pt x="20" y="5"/>
                    </a:moveTo>
                    <a:lnTo>
                      <a:pt x="16" y="6"/>
                    </a:lnTo>
                    <a:lnTo>
                      <a:pt x="14" y="7"/>
                    </a:lnTo>
                    <a:lnTo>
                      <a:pt x="11" y="9"/>
                    </a:lnTo>
                    <a:lnTo>
                      <a:pt x="9" y="15"/>
                    </a:lnTo>
                    <a:lnTo>
                      <a:pt x="8" y="19"/>
                    </a:lnTo>
                    <a:lnTo>
                      <a:pt x="8" y="30"/>
                    </a:lnTo>
                    <a:lnTo>
                      <a:pt x="10" y="39"/>
                    </a:lnTo>
                    <a:lnTo>
                      <a:pt x="11" y="41"/>
                    </a:lnTo>
                    <a:lnTo>
                      <a:pt x="14" y="43"/>
                    </a:lnTo>
                    <a:lnTo>
                      <a:pt x="18" y="45"/>
                    </a:lnTo>
                    <a:lnTo>
                      <a:pt x="24" y="45"/>
                    </a:lnTo>
                    <a:lnTo>
                      <a:pt x="28" y="41"/>
                    </a:lnTo>
                    <a:lnTo>
                      <a:pt x="30" y="39"/>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5" y="6"/>
                    </a:lnTo>
                    <a:lnTo>
                      <a:pt x="36" y="9"/>
                    </a:lnTo>
                    <a:lnTo>
                      <a:pt x="38" y="13"/>
                    </a:lnTo>
                    <a:lnTo>
                      <a:pt x="38" y="16"/>
                    </a:lnTo>
                    <a:lnTo>
                      <a:pt x="39" y="20"/>
                    </a:lnTo>
                    <a:lnTo>
                      <a:pt x="39" y="30"/>
                    </a:lnTo>
                    <a:lnTo>
                      <a:pt x="38" y="35"/>
                    </a:lnTo>
                    <a:lnTo>
                      <a:pt x="38" y="40"/>
                    </a:lnTo>
                    <a:lnTo>
                      <a:pt x="33" y="46"/>
                    </a:lnTo>
                    <a:lnTo>
                      <a:pt x="28" y="50"/>
                    </a:lnTo>
                    <a:lnTo>
                      <a:pt x="25" y="50"/>
                    </a:lnTo>
                    <a:lnTo>
                      <a:pt x="20" y="51"/>
                    </a:lnTo>
                    <a:lnTo>
                      <a:pt x="10" y="49"/>
                    </a:lnTo>
                    <a:lnTo>
                      <a:pt x="7" y="46"/>
                    </a:lnTo>
                    <a:lnTo>
                      <a:pt x="2" y="37"/>
                    </a:lnTo>
                    <a:lnTo>
                      <a:pt x="0" y="25"/>
                    </a:lnTo>
                    <a:lnTo>
                      <a:pt x="0" y="19"/>
                    </a:lnTo>
                    <a:lnTo>
                      <a:pt x="2" y="14"/>
                    </a:lnTo>
                    <a:lnTo>
                      <a:pt x="3" y="10"/>
                    </a:lnTo>
                    <a:lnTo>
                      <a:pt x="4" y="7"/>
                    </a:lnTo>
                    <a:lnTo>
                      <a:pt x="7"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9" name="Freeform 45"/>
              <p:cNvSpPr>
                <a:spLocks noEditPoints="1"/>
              </p:cNvSpPr>
              <p:nvPr/>
            </p:nvSpPr>
            <p:spPr bwMode="auto">
              <a:xfrm>
                <a:off x="1002" y="1889"/>
                <a:ext cx="39" cy="51"/>
              </a:xfrm>
              <a:custGeom>
                <a:avLst/>
                <a:gdLst/>
                <a:ahLst/>
                <a:cxnLst>
                  <a:cxn ang="0">
                    <a:pos x="19" y="5"/>
                  </a:cxn>
                  <a:cxn ang="0">
                    <a:pos x="16" y="6"/>
                  </a:cxn>
                  <a:cxn ang="0">
                    <a:pos x="13" y="7"/>
                  </a:cxn>
                  <a:cxn ang="0">
                    <a:pos x="11" y="9"/>
                  </a:cxn>
                  <a:cxn ang="0">
                    <a:pos x="8" y="15"/>
                  </a:cxn>
                  <a:cxn ang="0">
                    <a:pos x="7" y="19"/>
                  </a:cxn>
                  <a:cxn ang="0">
                    <a:pos x="7" y="30"/>
                  </a:cxn>
                  <a:cxn ang="0">
                    <a:pos x="9" y="39"/>
                  </a:cxn>
                  <a:cxn ang="0">
                    <a:pos x="11" y="41"/>
                  </a:cxn>
                  <a:cxn ang="0">
                    <a:pos x="13" y="43"/>
                  </a:cxn>
                  <a:cxn ang="0">
                    <a:pos x="17" y="45"/>
                  </a:cxn>
                  <a:cxn ang="0">
                    <a:pos x="22" y="45"/>
                  </a:cxn>
                  <a:cxn ang="0">
                    <a:pos x="25" y="43"/>
                  </a:cxn>
                  <a:cxn ang="0">
                    <a:pos x="28" y="41"/>
                  </a:cxn>
                  <a:cxn ang="0">
                    <a:pos x="29" y="39"/>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40"/>
                  </a:cxn>
                  <a:cxn ang="0">
                    <a:pos x="33" y="46"/>
                  </a:cxn>
                  <a:cxn ang="0">
                    <a:pos x="28" y="50"/>
                  </a:cxn>
                  <a:cxn ang="0">
                    <a:pos x="24" y="50"/>
                  </a:cxn>
                  <a:cxn ang="0">
                    <a:pos x="19" y="51"/>
                  </a:cxn>
                  <a:cxn ang="0">
                    <a:pos x="9" y="49"/>
                  </a:cxn>
                  <a:cxn ang="0">
                    <a:pos x="6" y="46"/>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1">
                    <a:moveTo>
                      <a:pt x="19" y="5"/>
                    </a:moveTo>
                    <a:lnTo>
                      <a:pt x="16" y="6"/>
                    </a:lnTo>
                    <a:lnTo>
                      <a:pt x="13" y="7"/>
                    </a:lnTo>
                    <a:lnTo>
                      <a:pt x="11" y="9"/>
                    </a:lnTo>
                    <a:lnTo>
                      <a:pt x="8" y="15"/>
                    </a:lnTo>
                    <a:lnTo>
                      <a:pt x="7" y="19"/>
                    </a:lnTo>
                    <a:lnTo>
                      <a:pt x="7" y="30"/>
                    </a:lnTo>
                    <a:lnTo>
                      <a:pt x="9" y="39"/>
                    </a:lnTo>
                    <a:lnTo>
                      <a:pt x="11" y="41"/>
                    </a:lnTo>
                    <a:lnTo>
                      <a:pt x="13" y="43"/>
                    </a:lnTo>
                    <a:lnTo>
                      <a:pt x="17" y="45"/>
                    </a:lnTo>
                    <a:lnTo>
                      <a:pt x="22" y="45"/>
                    </a:lnTo>
                    <a:lnTo>
                      <a:pt x="25" y="43"/>
                    </a:lnTo>
                    <a:lnTo>
                      <a:pt x="28" y="41"/>
                    </a:lnTo>
                    <a:lnTo>
                      <a:pt x="29" y="39"/>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40"/>
                    </a:lnTo>
                    <a:lnTo>
                      <a:pt x="33" y="46"/>
                    </a:lnTo>
                    <a:lnTo>
                      <a:pt x="28" y="50"/>
                    </a:lnTo>
                    <a:lnTo>
                      <a:pt x="24" y="50"/>
                    </a:lnTo>
                    <a:lnTo>
                      <a:pt x="19" y="51"/>
                    </a:lnTo>
                    <a:lnTo>
                      <a:pt x="9" y="49"/>
                    </a:lnTo>
                    <a:lnTo>
                      <a:pt x="6" y="46"/>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0" name="Line 46"/>
              <p:cNvSpPr>
                <a:spLocks noChangeShapeType="1"/>
              </p:cNvSpPr>
              <p:nvPr/>
            </p:nvSpPr>
            <p:spPr bwMode="auto">
              <a:xfrm>
                <a:off x="1069" y="1468"/>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1" name="Freeform 47"/>
              <p:cNvSpPr>
                <a:spLocks/>
              </p:cNvSpPr>
              <p:nvPr/>
            </p:nvSpPr>
            <p:spPr bwMode="auto">
              <a:xfrm>
                <a:off x="914" y="1444"/>
                <a:ext cx="22" cy="49"/>
              </a:xfrm>
              <a:custGeom>
                <a:avLst/>
                <a:gdLst/>
                <a:ahLst/>
                <a:cxnLst>
                  <a:cxn ang="0">
                    <a:pos x="17" y="0"/>
                  </a:cxn>
                  <a:cxn ang="0">
                    <a:pos x="22" y="0"/>
                  </a:cxn>
                  <a:cxn ang="0">
                    <a:pos x="22" y="49"/>
                  </a:cxn>
                  <a:cxn ang="0">
                    <a:pos x="15" y="49"/>
                  </a:cxn>
                  <a:cxn ang="0">
                    <a:pos x="15" y="10"/>
                  </a:cxn>
                  <a:cxn ang="0">
                    <a:pos x="12" y="12"/>
                  </a:cxn>
                  <a:cxn ang="0">
                    <a:pos x="10" y="13"/>
                  </a:cxn>
                  <a:cxn ang="0">
                    <a:pos x="7" y="15"/>
                  </a:cxn>
                  <a:cxn ang="0">
                    <a:pos x="0" y="17"/>
                  </a:cxn>
                  <a:cxn ang="0">
                    <a:pos x="0" y="12"/>
                  </a:cxn>
                  <a:cxn ang="0">
                    <a:pos x="11" y="6"/>
                  </a:cxn>
                  <a:cxn ang="0">
                    <a:pos x="16" y="2"/>
                  </a:cxn>
                  <a:cxn ang="0">
                    <a:pos x="17" y="0"/>
                  </a:cxn>
                </a:cxnLst>
                <a:rect l="0" t="0" r="r" b="b"/>
                <a:pathLst>
                  <a:path w="22" h="49">
                    <a:moveTo>
                      <a:pt x="17" y="0"/>
                    </a:moveTo>
                    <a:lnTo>
                      <a:pt x="22" y="0"/>
                    </a:lnTo>
                    <a:lnTo>
                      <a:pt x="22" y="49"/>
                    </a:lnTo>
                    <a:lnTo>
                      <a:pt x="15" y="49"/>
                    </a:lnTo>
                    <a:lnTo>
                      <a:pt x="15"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2" name="Freeform 48"/>
              <p:cNvSpPr>
                <a:spLocks/>
              </p:cNvSpPr>
              <p:nvPr/>
            </p:nvSpPr>
            <p:spPr bwMode="auto">
              <a:xfrm>
                <a:off x="955" y="1444"/>
                <a:ext cx="39" cy="50"/>
              </a:xfrm>
              <a:custGeom>
                <a:avLst/>
                <a:gdLst/>
                <a:ahLst/>
                <a:cxnLst>
                  <a:cxn ang="0">
                    <a:pos x="8" y="0"/>
                  </a:cxn>
                  <a:cxn ang="0">
                    <a:pos x="36" y="0"/>
                  </a:cxn>
                  <a:cxn ang="0">
                    <a:pos x="36" y="7"/>
                  </a:cxn>
                  <a:cxn ang="0">
                    <a:pos x="14" y="7"/>
                  </a:cxn>
                  <a:cxn ang="0">
                    <a:pos x="10" y="20"/>
                  </a:cxn>
                  <a:cxn ang="0">
                    <a:pos x="14" y="18"/>
                  </a:cxn>
                  <a:cxn ang="0">
                    <a:pos x="21" y="16"/>
                  </a:cxn>
                  <a:cxn ang="0">
                    <a:pos x="31" y="18"/>
                  </a:cxn>
                  <a:cxn ang="0">
                    <a:pos x="35" y="20"/>
                  </a:cxn>
                  <a:cxn ang="0">
                    <a:pos x="39" y="28"/>
                  </a:cxn>
                  <a:cxn ang="0">
                    <a:pos x="39" y="36"/>
                  </a:cxn>
                  <a:cxn ang="0">
                    <a:pos x="35" y="44"/>
                  </a:cxn>
                  <a:cxn ang="0">
                    <a:pos x="31" y="47"/>
                  </a:cxn>
                  <a:cxn ang="0">
                    <a:pos x="25" y="49"/>
                  </a:cxn>
                  <a:cxn ang="0">
                    <a:pos x="20" y="50"/>
                  </a:cxn>
                  <a:cxn ang="0">
                    <a:pos x="10" y="48"/>
                  </a:cxn>
                  <a:cxn ang="0">
                    <a:pos x="7" y="46"/>
                  </a:cxn>
                  <a:cxn ang="0">
                    <a:pos x="3" y="43"/>
                  </a:cxn>
                  <a:cxn ang="0">
                    <a:pos x="2" y="40"/>
                  </a:cxn>
                  <a:cxn ang="0">
                    <a:pos x="0" y="36"/>
                  </a:cxn>
                  <a:cxn ang="0">
                    <a:pos x="8" y="35"/>
                  </a:cxn>
                  <a:cxn ang="0">
                    <a:pos x="9" y="38"/>
                  </a:cxn>
                  <a:cxn ang="0">
                    <a:pos x="11" y="42"/>
                  </a:cxn>
                  <a:cxn ang="0">
                    <a:pos x="16" y="44"/>
                  </a:cxn>
                  <a:cxn ang="0">
                    <a:pos x="24" y="44"/>
                  </a:cxn>
                  <a:cxn ang="0">
                    <a:pos x="26" y="43"/>
                  </a:cxn>
                  <a:cxn ang="0">
                    <a:pos x="31" y="39"/>
                  </a:cxn>
                  <a:cxn ang="0">
                    <a:pos x="31" y="36"/>
                  </a:cxn>
                  <a:cxn ang="0">
                    <a:pos x="32" y="33"/>
                  </a:cxn>
                  <a:cxn ang="0">
                    <a:pos x="31" y="30"/>
                  </a:cxn>
                  <a:cxn ang="0">
                    <a:pos x="31" y="27"/>
                  </a:cxn>
                  <a:cxn ang="0">
                    <a:pos x="26" y="23"/>
                  </a:cxn>
                  <a:cxn ang="0">
                    <a:pos x="24" y="22"/>
                  </a:cxn>
                  <a:cxn ang="0">
                    <a:pos x="18" y="22"/>
                  </a:cxn>
                  <a:cxn ang="0">
                    <a:pos x="15" y="23"/>
                  </a:cxn>
                  <a:cxn ang="0">
                    <a:pos x="14" y="23"/>
                  </a:cxn>
                  <a:cxn ang="0">
                    <a:pos x="11" y="24"/>
                  </a:cxn>
                  <a:cxn ang="0">
                    <a:pos x="9" y="26"/>
                  </a:cxn>
                  <a:cxn ang="0">
                    <a:pos x="2" y="25"/>
                  </a:cxn>
                  <a:cxn ang="0">
                    <a:pos x="8" y="0"/>
                  </a:cxn>
                </a:cxnLst>
                <a:rect l="0" t="0" r="r" b="b"/>
                <a:pathLst>
                  <a:path w="39" h="50">
                    <a:moveTo>
                      <a:pt x="8" y="0"/>
                    </a:moveTo>
                    <a:lnTo>
                      <a:pt x="36" y="0"/>
                    </a:lnTo>
                    <a:lnTo>
                      <a:pt x="36" y="7"/>
                    </a:lnTo>
                    <a:lnTo>
                      <a:pt x="14" y="7"/>
                    </a:lnTo>
                    <a:lnTo>
                      <a:pt x="10" y="20"/>
                    </a:lnTo>
                    <a:lnTo>
                      <a:pt x="14" y="18"/>
                    </a:lnTo>
                    <a:lnTo>
                      <a:pt x="21" y="16"/>
                    </a:lnTo>
                    <a:lnTo>
                      <a:pt x="31" y="18"/>
                    </a:lnTo>
                    <a:lnTo>
                      <a:pt x="35" y="20"/>
                    </a:lnTo>
                    <a:lnTo>
                      <a:pt x="39" y="28"/>
                    </a:lnTo>
                    <a:lnTo>
                      <a:pt x="39" y="36"/>
                    </a:lnTo>
                    <a:lnTo>
                      <a:pt x="35" y="44"/>
                    </a:lnTo>
                    <a:lnTo>
                      <a:pt x="31" y="47"/>
                    </a:lnTo>
                    <a:lnTo>
                      <a:pt x="25" y="49"/>
                    </a:lnTo>
                    <a:lnTo>
                      <a:pt x="20" y="50"/>
                    </a:lnTo>
                    <a:lnTo>
                      <a:pt x="10" y="48"/>
                    </a:lnTo>
                    <a:lnTo>
                      <a:pt x="7" y="46"/>
                    </a:lnTo>
                    <a:lnTo>
                      <a:pt x="3" y="43"/>
                    </a:lnTo>
                    <a:lnTo>
                      <a:pt x="2" y="40"/>
                    </a:lnTo>
                    <a:lnTo>
                      <a:pt x="0" y="36"/>
                    </a:lnTo>
                    <a:lnTo>
                      <a:pt x="8" y="35"/>
                    </a:lnTo>
                    <a:lnTo>
                      <a:pt x="9" y="38"/>
                    </a:lnTo>
                    <a:lnTo>
                      <a:pt x="11" y="42"/>
                    </a:lnTo>
                    <a:lnTo>
                      <a:pt x="16" y="44"/>
                    </a:lnTo>
                    <a:lnTo>
                      <a:pt x="24" y="44"/>
                    </a:lnTo>
                    <a:lnTo>
                      <a:pt x="26" y="43"/>
                    </a:lnTo>
                    <a:lnTo>
                      <a:pt x="31" y="39"/>
                    </a:lnTo>
                    <a:lnTo>
                      <a:pt x="31" y="36"/>
                    </a:lnTo>
                    <a:lnTo>
                      <a:pt x="32" y="33"/>
                    </a:lnTo>
                    <a:lnTo>
                      <a:pt x="31" y="30"/>
                    </a:lnTo>
                    <a:lnTo>
                      <a:pt x="31" y="27"/>
                    </a:lnTo>
                    <a:lnTo>
                      <a:pt x="26" y="23"/>
                    </a:lnTo>
                    <a:lnTo>
                      <a:pt x="24" y="22"/>
                    </a:lnTo>
                    <a:lnTo>
                      <a:pt x="18" y="22"/>
                    </a:lnTo>
                    <a:lnTo>
                      <a:pt x="15" y="23"/>
                    </a:lnTo>
                    <a:lnTo>
                      <a:pt x="14" y="23"/>
                    </a:lnTo>
                    <a:lnTo>
                      <a:pt x="11" y="24"/>
                    </a:lnTo>
                    <a:lnTo>
                      <a:pt x="9" y="26"/>
                    </a:lnTo>
                    <a:lnTo>
                      <a:pt x="2" y="25"/>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3" name="Freeform 49"/>
              <p:cNvSpPr>
                <a:spLocks noEditPoints="1"/>
              </p:cNvSpPr>
              <p:nvPr/>
            </p:nvSpPr>
            <p:spPr bwMode="auto">
              <a:xfrm>
                <a:off x="1002" y="1444"/>
                <a:ext cx="39" cy="50"/>
              </a:xfrm>
              <a:custGeom>
                <a:avLst/>
                <a:gdLst/>
                <a:ahLst/>
                <a:cxnLst>
                  <a:cxn ang="0">
                    <a:pos x="19" y="5"/>
                  </a:cxn>
                  <a:cxn ang="0">
                    <a:pos x="16" y="6"/>
                  </a:cxn>
                  <a:cxn ang="0">
                    <a:pos x="13" y="7"/>
                  </a:cxn>
                  <a:cxn ang="0">
                    <a:pos x="11" y="9"/>
                  </a:cxn>
                  <a:cxn ang="0">
                    <a:pos x="8" y="15"/>
                  </a:cxn>
                  <a:cxn ang="0">
                    <a:pos x="7" y="19"/>
                  </a:cxn>
                  <a:cxn ang="0">
                    <a:pos x="7" y="30"/>
                  </a:cxn>
                  <a:cxn ang="0">
                    <a:pos x="9" y="38"/>
                  </a:cxn>
                  <a:cxn ang="0">
                    <a:pos x="11" y="40"/>
                  </a:cxn>
                  <a:cxn ang="0">
                    <a:pos x="13" y="42"/>
                  </a:cxn>
                  <a:cxn ang="0">
                    <a:pos x="17" y="44"/>
                  </a:cxn>
                  <a:cxn ang="0">
                    <a:pos x="22" y="44"/>
                  </a:cxn>
                  <a:cxn ang="0">
                    <a:pos x="25" y="42"/>
                  </a:cxn>
                  <a:cxn ang="0">
                    <a:pos x="28" y="40"/>
                  </a:cxn>
                  <a:cxn ang="0">
                    <a:pos x="29" y="38"/>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39"/>
                  </a:cxn>
                  <a:cxn ang="0">
                    <a:pos x="33" y="45"/>
                  </a:cxn>
                  <a:cxn ang="0">
                    <a:pos x="28" y="49"/>
                  </a:cxn>
                  <a:cxn ang="0">
                    <a:pos x="24" y="49"/>
                  </a:cxn>
                  <a:cxn ang="0">
                    <a:pos x="19" y="50"/>
                  </a:cxn>
                  <a:cxn ang="0">
                    <a:pos x="9"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9" y="5"/>
                    </a:moveTo>
                    <a:lnTo>
                      <a:pt x="16" y="6"/>
                    </a:lnTo>
                    <a:lnTo>
                      <a:pt x="13" y="7"/>
                    </a:lnTo>
                    <a:lnTo>
                      <a:pt x="11" y="9"/>
                    </a:lnTo>
                    <a:lnTo>
                      <a:pt x="8" y="15"/>
                    </a:lnTo>
                    <a:lnTo>
                      <a:pt x="7" y="19"/>
                    </a:lnTo>
                    <a:lnTo>
                      <a:pt x="7" y="30"/>
                    </a:lnTo>
                    <a:lnTo>
                      <a:pt x="9" y="38"/>
                    </a:lnTo>
                    <a:lnTo>
                      <a:pt x="11" y="40"/>
                    </a:lnTo>
                    <a:lnTo>
                      <a:pt x="13" y="42"/>
                    </a:lnTo>
                    <a:lnTo>
                      <a:pt x="17" y="44"/>
                    </a:lnTo>
                    <a:lnTo>
                      <a:pt x="22" y="44"/>
                    </a:lnTo>
                    <a:lnTo>
                      <a:pt x="25" y="42"/>
                    </a:lnTo>
                    <a:lnTo>
                      <a:pt x="28" y="40"/>
                    </a:lnTo>
                    <a:lnTo>
                      <a:pt x="29" y="38"/>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39"/>
                    </a:lnTo>
                    <a:lnTo>
                      <a:pt x="33" y="45"/>
                    </a:lnTo>
                    <a:lnTo>
                      <a:pt x="28" y="49"/>
                    </a:lnTo>
                    <a:lnTo>
                      <a:pt x="24" y="49"/>
                    </a:lnTo>
                    <a:lnTo>
                      <a:pt x="19" y="50"/>
                    </a:lnTo>
                    <a:lnTo>
                      <a:pt x="9"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4" name="Line 50"/>
              <p:cNvSpPr>
                <a:spLocks noChangeShapeType="1"/>
              </p:cNvSpPr>
              <p:nvPr/>
            </p:nvSpPr>
            <p:spPr bwMode="auto">
              <a:xfrm>
                <a:off x="1069" y="1022"/>
                <a:ext cx="32" cy="1"/>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5" name="Freeform 51"/>
              <p:cNvSpPr>
                <a:spLocks/>
              </p:cNvSpPr>
              <p:nvPr/>
            </p:nvSpPr>
            <p:spPr bwMode="auto">
              <a:xfrm>
                <a:off x="908" y="998"/>
                <a:ext cx="39" cy="49"/>
              </a:xfrm>
              <a:custGeom>
                <a:avLst/>
                <a:gdLst/>
                <a:ahLst/>
                <a:cxnLst>
                  <a:cxn ang="0">
                    <a:pos x="16" y="0"/>
                  </a:cxn>
                  <a:cxn ang="0">
                    <a:pos x="26" y="0"/>
                  </a:cxn>
                  <a:cxn ang="0">
                    <a:pos x="30" y="1"/>
                  </a:cxn>
                  <a:cxn ang="0">
                    <a:pos x="37" y="6"/>
                  </a:cxn>
                  <a:cxn ang="0">
                    <a:pos x="38" y="10"/>
                  </a:cxn>
                  <a:cxn ang="0">
                    <a:pos x="39" y="13"/>
                  </a:cxn>
                  <a:cxn ang="0">
                    <a:pos x="37" y="19"/>
                  </a:cxn>
                  <a:cxn ang="0">
                    <a:pos x="33" y="25"/>
                  </a:cxn>
                  <a:cxn ang="0">
                    <a:pos x="27" y="30"/>
                  </a:cxn>
                  <a:cxn ang="0">
                    <a:pos x="22" y="33"/>
                  </a:cxn>
                  <a:cxn ang="0">
                    <a:pos x="12" y="41"/>
                  </a:cxn>
                  <a:cxn ang="0">
                    <a:pos x="11" y="43"/>
                  </a:cxn>
                  <a:cxn ang="0">
                    <a:pos x="39" y="43"/>
                  </a:cxn>
                  <a:cxn ang="0">
                    <a:pos x="39" y="49"/>
                  </a:cxn>
                  <a:cxn ang="0">
                    <a:pos x="0" y="49"/>
                  </a:cxn>
                  <a:cxn ang="0">
                    <a:pos x="0" y="47"/>
                  </a:cxn>
                  <a:cxn ang="0">
                    <a:pos x="1" y="45"/>
                  </a:cxn>
                  <a:cxn ang="0">
                    <a:pos x="2" y="41"/>
                  </a:cxn>
                  <a:cxn ang="0">
                    <a:pos x="5" y="38"/>
                  </a:cxn>
                  <a:cxn ang="0">
                    <a:pos x="15" y="30"/>
                  </a:cxn>
                  <a:cxn ang="0">
                    <a:pos x="20" y="27"/>
                  </a:cxn>
                  <a:cxn ang="0">
                    <a:pos x="23" y="25"/>
                  </a:cxn>
                  <a:cxn ang="0">
                    <a:pos x="26" y="22"/>
                  </a:cxn>
                  <a:cxn ang="0">
                    <a:pos x="27" y="20"/>
                  </a:cxn>
                  <a:cxn ang="0">
                    <a:pos x="29" y="18"/>
                  </a:cxn>
                  <a:cxn ang="0">
                    <a:pos x="30" y="16"/>
                  </a:cxn>
                  <a:cxn ang="0">
                    <a:pos x="30" y="11"/>
                  </a:cxn>
                  <a:cxn ang="0">
                    <a:pos x="28" y="7"/>
                  </a:cxn>
                  <a:cxn ang="0">
                    <a:pos x="21" y="5"/>
                  </a:cxn>
                  <a:cxn ang="0">
                    <a:pos x="17" y="5"/>
                  </a:cxn>
                  <a:cxn ang="0">
                    <a:pos x="12" y="7"/>
                  </a:cxn>
                  <a:cxn ang="0">
                    <a:pos x="10" y="9"/>
                  </a:cxn>
                  <a:cxn ang="0">
                    <a:pos x="10" y="11"/>
                  </a:cxn>
                  <a:cxn ang="0">
                    <a:pos x="9" y="14"/>
                  </a:cxn>
                  <a:cxn ang="0">
                    <a:pos x="1" y="13"/>
                  </a:cxn>
                  <a:cxn ang="0">
                    <a:pos x="2" y="9"/>
                  </a:cxn>
                  <a:cxn ang="0">
                    <a:pos x="4" y="6"/>
                  </a:cxn>
                  <a:cxn ang="0">
                    <a:pos x="7" y="3"/>
                  </a:cxn>
                  <a:cxn ang="0">
                    <a:pos x="11" y="1"/>
                  </a:cxn>
                  <a:cxn ang="0">
                    <a:pos x="16" y="0"/>
                  </a:cxn>
                </a:cxnLst>
                <a:rect l="0" t="0" r="r" b="b"/>
                <a:pathLst>
                  <a:path w="39" h="49">
                    <a:moveTo>
                      <a:pt x="16" y="0"/>
                    </a:moveTo>
                    <a:lnTo>
                      <a:pt x="26" y="0"/>
                    </a:lnTo>
                    <a:lnTo>
                      <a:pt x="30" y="1"/>
                    </a:lnTo>
                    <a:lnTo>
                      <a:pt x="37" y="6"/>
                    </a:lnTo>
                    <a:lnTo>
                      <a:pt x="38" y="10"/>
                    </a:lnTo>
                    <a:lnTo>
                      <a:pt x="39" y="13"/>
                    </a:lnTo>
                    <a:lnTo>
                      <a:pt x="37" y="19"/>
                    </a:lnTo>
                    <a:lnTo>
                      <a:pt x="33" y="25"/>
                    </a:lnTo>
                    <a:lnTo>
                      <a:pt x="27" y="30"/>
                    </a:lnTo>
                    <a:lnTo>
                      <a:pt x="22" y="33"/>
                    </a:lnTo>
                    <a:lnTo>
                      <a:pt x="12" y="41"/>
                    </a:lnTo>
                    <a:lnTo>
                      <a:pt x="11" y="43"/>
                    </a:lnTo>
                    <a:lnTo>
                      <a:pt x="39" y="43"/>
                    </a:lnTo>
                    <a:lnTo>
                      <a:pt x="39" y="49"/>
                    </a:lnTo>
                    <a:lnTo>
                      <a:pt x="0" y="49"/>
                    </a:lnTo>
                    <a:lnTo>
                      <a:pt x="0" y="47"/>
                    </a:lnTo>
                    <a:lnTo>
                      <a:pt x="1" y="45"/>
                    </a:lnTo>
                    <a:lnTo>
                      <a:pt x="2" y="41"/>
                    </a:lnTo>
                    <a:lnTo>
                      <a:pt x="5" y="38"/>
                    </a:lnTo>
                    <a:lnTo>
                      <a:pt x="15" y="30"/>
                    </a:lnTo>
                    <a:lnTo>
                      <a:pt x="20" y="27"/>
                    </a:lnTo>
                    <a:lnTo>
                      <a:pt x="23" y="25"/>
                    </a:lnTo>
                    <a:lnTo>
                      <a:pt x="26" y="22"/>
                    </a:lnTo>
                    <a:lnTo>
                      <a:pt x="27" y="20"/>
                    </a:lnTo>
                    <a:lnTo>
                      <a:pt x="29" y="18"/>
                    </a:lnTo>
                    <a:lnTo>
                      <a:pt x="30" y="16"/>
                    </a:lnTo>
                    <a:lnTo>
                      <a:pt x="30" y="11"/>
                    </a:lnTo>
                    <a:lnTo>
                      <a:pt x="28" y="7"/>
                    </a:lnTo>
                    <a:lnTo>
                      <a:pt x="21" y="5"/>
                    </a:lnTo>
                    <a:lnTo>
                      <a:pt x="17" y="5"/>
                    </a:lnTo>
                    <a:lnTo>
                      <a:pt x="12" y="7"/>
                    </a:lnTo>
                    <a:lnTo>
                      <a:pt x="10" y="9"/>
                    </a:lnTo>
                    <a:lnTo>
                      <a:pt x="10" y="11"/>
                    </a:lnTo>
                    <a:lnTo>
                      <a:pt x="9" y="14"/>
                    </a:lnTo>
                    <a:lnTo>
                      <a:pt x="1" y="13"/>
                    </a:lnTo>
                    <a:lnTo>
                      <a:pt x="2" y="9"/>
                    </a:lnTo>
                    <a:lnTo>
                      <a:pt x="4" y="6"/>
                    </a:lnTo>
                    <a:lnTo>
                      <a:pt x="7" y="3"/>
                    </a:lnTo>
                    <a:lnTo>
                      <a:pt x="11" y="1"/>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6" name="Freeform 52"/>
              <p:cNvSpPr>
                <a:spLocks noEditPoints="1"/>
              </p:cNvSpPr>
              <p:nvPr/>
            </p:nvSpPr>
            <p:spPr bwMode="auto">
              <a:xfrm>
                <a:off x="955" y="998"/>
                <a:ext cx="39" cy="50"/>
              </a:xfrm>
              <a:custGeom>
                <a:avLst/>
                <a:gdLst/>
                <a:ahLst/>
                <a:cxnLst>
                  <a:cxn ang="0">
                    <a:pos x="20" y="5"/>
                  </a:cxn>
                  <a:cxn ang="0">
                    <a:pos x="16" y="6"/>
                  </a:cxn>
                  <a:cxn ang="0">
                    <a:pos x="14" y="7"/>
                  </a:cxn>
                  <a:cxn ang="0">
                    <a:pos x="11" y="9"/>
                  </a:cxn>
                  <a:cxn ang="0">
                    <a:pos x="9" y="15"/>
                  </a:cxn>
                  <a:cxn ang="0">
                    <a:pos x="8" y="19"/>
                  </a:cxn>
                  <a:cxn ang="0">
                    <a:pos x="8" y="30"/>
                  </a:cxn>
                  <a:cxn ang="0">
                    <a:pos x="10" y="38"/>
                  </a:cxn>
                  <a:cxn ang="0">
                    <a:pos x="11" y="40"/>
                  </a:cxn>
                  <a:cxn ang="0">
                    <a:pos x="14" y="42"/>
                  </a:cxn>
                  <a:cxn ang="0">
                    <a:pos x="18" y="44"/>
                  </a:cxn>
                  <a:cxn ang="0">
                    <a:pos x="24" y="44"/>
                  </a:cxn>
                  <a:cxn ang="0">
                    <a:pos x="28" y="40"/>
                  </a:cxn>
                  <a:cxn ang="0">
                    <a:pos x="30"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5" y="6"/>
                  </a:cxn>
                  <a:cxn ang="0">
                    <a:pos x="36" y="9"/>
                  </a:cxn>
                  <a:cxn ang="0">
                    <a:pos x="38" y="13"/>
                  </a:cxn>
                  <a:cxn ang="0">
                    <a:pos x="38" y="16"/>
                  </a:cxn>
                  <a:cxn ang="0">
                    <a:pos x="39" y="20"/>
                  </a:cxn>
                  <a:cxn ang="0">
                    <a:pos x="39" y="30"/>
                  </a:cxn>
                  <a:cxn ang="0">
                    <a:pos x="38" y="35"/>
                  </a:cxn>
                  <a:cxn ang="0">
                    <a:pos x="38" y="39"/>
                  </a:cxn>
                  <a:cxn ang="0">
                    <a:pos x="33" y="45"/>
                  </a:cxn>
                  <a:cxn ang="0">
                    <a:pos x="28" y="49"/>
                  </a:cxn>
                  <a:cxn ang="0">
                    <a:pos x="25" y="49"/>
                  </a:cxn>
                  <a:cxn ang="0">
                    <a:pos x="20" y="50"/>
                  </a:cxn>
                  <a:cxn ang="0">
                    <a:pos x="10" y="48"/>
                  </a:cxn>
                  <a:cxn ang="0">
                    <a:pos x="7" y="45"/>
                  </a:cxn>
                  <a:cxn ang="0">
                    <a:pos x="2" y="37"/>
                  </a:cxn>
                  <a:cxn ang="0">
                    <a:pos x="0" y="25"/>
                  </a:cxn>
                  <a:cxn ang="0">
                    <a:pos x="0" y="19"/>
                  </a:cxn>
                  <a:cxn ang="0">
                    <a:pos x="2" y="14"/>
                  </a:cxn>
                  <a:cxn ang="0">
                    <a:pos x="3" y="10"/>
                  </a:cxn>
                  <a:cxn ang="0">
                    <a:pos x="4" y="7"/>
                  </a:cxn>
                  <a:cxn ang="0">
                    <a:pos x="7" y="4"/>
                  </a:cxn>
                  <a:cxn ang="0">
                    <a:pos x="9" y="2"/>
                  </a:cxn>
                  <a:cxn ang="0">
                    <a:pos x="11" y="1"/>
                  </a:cxn>
                  <a:cxn ang="0">
                    <a:pos x="15" y="0"/>
                  </a:cxn>
                </a:cxnLst>
                <a:rect l="0" t="0" r="r" b="b"/>
                <a:pathLst>
                  <a:path w="39" h="50">
                    <a:moveTo>
                      <a:pt x="20" y="5"/>
                    </a:moveTo>
                    <a:lnTo>
                      <a:pt x="16" y="6"/>
                    </a:lnTo>
                    <a:lnTo>
                      <a:pt x="14" y="7"/>
                    </a:lnTo>
                    <a:lnTo>
                      <a:pt x="11" y="9"/>
                    </a:lnTo>
                    <a:lnTo>
                      <a:pt x="9" y="15"/>
                    </a:lnTo>
                    <a:lnTo>
                      <a:pt x="8" y="19"/>
                    </a:lnTo>
                    <a:lnTo>
                      <a:pt x="8" y="30"/>
                    </a:lnTo>
                    <a:lnTo>
                      <a:pt x="10" y="38"/>
                    </a:lnTo>
                    <a:lnTo>
                      <a:pt x="11" y="40"/>
                    </a:lnTo>
                    <a:lnTo>
                      <a:pt x="14" y="42"/>
                    </a:lnTo>
                    <a:lnTo>
                      <a:pt x="18" y="44"/>
                    </a:lnTo>
                    <a:lnTo>
                      <a:pt x="24" y="44"/>
                    </a:lnTo>
                    <a:lnTo>
                      <a:pt x="28" y="40"/>
                    </a:lnTo>
                    <a:lnTo>
                      <a:pt x="30"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5" y="6"/>
                    </a:lnTo>
                    <a:lnTo>
                      <a:pt x="36" y="9"/>
                    </a:lnTo>
                    <a:lnTo>
                      <a:pt x="38" y="13"/>
                    </a:lnTo>
                    <a:lnTo>
                      <a:pt x="38" y="16"/>
                    </a:lnTo>
                    <a:lnTo>
                      <a:pt x="39" y="20"/>
                    </a:lnTo>
                    <a:lnTo>
                      <a:pt x="39" y="30"/>
                    </a:lnTo>
                    <a:lnTo>
                      <a:pt x="38" y="35"/>
                    </a:lnTo>
                    <a:lnTo>
                      <a:pt x="38" y="39"/>
                    </a:lnTo>
                    <a:lnTo>
                      <a:pt x="33" y="45"/>
                    </a:lnTo>
                    <a:lnTo>
                      <a:pt x="28" y="49"/>
                    </a:lnTo>
                    <a:lnTo>
                      <a:pt x="25" y="49"/>
                    </a:lnTo>
                    <a:lnTo>
                      <a:pt x="20" y="50"/>
                    </a:lnTo>
                    <a:lnTo>
                      <a:pt x="10" y="48"/>
                    </a:lnTo>
                    <a:lnTo>
                      <a:pt x="7" y="45"/>
                    </a:lnTo>
                    <a:lnTo>
                      <a:pt x="2" y="37"/>
                    </a:lnTo>
                    <a:lnTo>
                      <a:pt x="0" y="25"/>
                    </a:lnTo>
                    <a:lnTo>
                      <a:pt x="0" y="19"/>
                    </a:lnTo>
                    <a:lnTo>
                      <a:pt x="2" y="14"/>
                    </a:lnTo>
                    <a:lnTo>
                      <a:pt x="3" y="10"/>
                    </a:lnTo>
                    <a:lnTo>
                      <a:pt x="4" y="7"/>
                    </a:lnTo>
                    <a:lnTo>
                      <a:pt x="7"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7" name="Freeform 53"/>
              <p:cNvSpPr>
                <a:spLocks noEditPoints="1"/>
              </p:cNvSpPr>
              <p:nvPr/>
            </p:nvSpPr>
            <p:spPr bwMode="auto">
              <a:xfrm>
                <a:off x="1002" y="998"/>
                <a:ext cx="39" cy="50"/>
              </a:xfrm>
              <a:custGeom>
                <a:avLst/>
                <a:gdLst/>
                <a:ahLst/>
                <a:cxnLst>
                  <a:cxn ang="0">
                    <a:pos x="19" y="5"/>
                  </a:cxn>
                  <a:cxn ang="0">
                    <a:pos x="16" y="6"/>
                  </a:cxn>
                  <a:cxn ang="0">
                    <a:pos x="13" y="7"/>
                  </a:cxn>
                  <a:cxn ang="0">
                    <a:pos x="11" y="9"/>
                  </a:cxn>
                  <a:cxn ang="0">
                    <a:pos x="8" y="15"/>
                  </a:cxn>
                  <a:cxn ang="0">
                    <a:pos x="7" y="19"/>
                  </a:cxn>
                  <a:cxn ang="0">
                    <a:pos x="7" y="30"/>
                  </a:cxn>
                  <a:cxn ang="0">
                    <a:pos x="9" y="38"/>
                  </a:cxn>
                  <a:cxn ang="0">
                    <a:pos x="11" y="40"/>
                  </a:cxn>
                  <a:cxn ang="0">
                    <a:pos x="13" y="42"/>
                  </a:cxn>
                  <a:cxn ang="0">
                    <a:pos x="17" y="44"/>
                  </a:cxn>
                  <a:cxn ang="0">
                    <a:pos x="22" y="44"/>
                  </a:cxn>
                  <a:cxn ang="0">
                    <a:pos x="25" y="42"/>
                  </a:cxn>
                  <a:cxn ang="0">
                    <a:pos x="28" y="40"/>
                  </a:cxn>
                  <a:cxn ang="0">
                    <a:pos x="29" y="38"/>
                  </a:cxn>
                  <a:cxn ang="0">
                    <a:pos x="30" y="34"/>
                  </a:cxn>
                  <a:cxn ang="0">
                    <a:pos x="30" y="30"/>
                  </a:cxn>
                  <a:cxn ang="0">
                    <a:pos x="31" y="25"/>
                  </a:cxn>
                  <a:cxn ang="0">
                    <a:pos x="30" y="15"/>
                  </a:cxn>
                  <a:cxn ang="0">
                    <a:pos x="28" y="9"/>
                  </a:cxn>
                  <a:cxn ang="0">
                    <a:pos x="25" y="7"/>
                  </a:cxn>
                  <a:cxn ang="0">
                    <a:pos x="22" y="6"/>
                  </a:cxn>
                  <a:cxn ang="0">
                    <a:pos x="19" y="5"/>
                  </a:cxn>
                  <a:cxn ang="0">
                    <a:pos x="14" y="0"/>
                  </a:cxn>
                  <a:cxn ang="0">
                    <a:pos x="25" y="0"/>
                  </a:cxn>
                  <a:cxn ang="0">
                    <a:pos x="30" y="2"/>
                  </a:cxn>
                  <a:cxn ang="0">
                    <a:pos x="33" y="4"/>
                  </a:cxn>
                  <a:cxn ang="0">
                    <a:pos x="34" y="6"/>
                  </a:cxn>
                  <a:cxn ang="0">
                    <a:pos x="35" y="9"/>
                  </a:cxn>
                  <a:cxn ang="0">
                    <a:pos x="37" y="13"/>
                  </a:cxn>
                  <a:cxn ang="0">
                    <a:pos x="37" y="16"/>
                  </a:cxn>
                  <a:cxn ang="0">
                    <a:pos x="39" y="20"/>
                  </a:cxn>
                  <a:cxn ang="0">
                    <a:pos x="39" y="30"/>
                  </a:cxn>
                  <a:cxn ang="0">
                    <a:pos x="37" y="35"/>
                  </a:cxn>
                  <a:cxn ang="0">
                    <a:pos x="37" y="39"/>
                  </a:cxn>
                  <a:cxn ang="0">
                    <a:pos x="33" y="45"/>
                  </a:cxn>
                  <a:cxn ang="0">
                    <a:pos x="28" y="49"/>
                  </a:cxn>
                  <a:cxn ang="0">
                    <a:pos x="24" y="49"/>
                  </a:cxn>
                  <a:cxn ang="0">
                    <a:pos x="19" y="50"/>
                  </a:cxn>
                  <a:cxn ang="0">
                    <a:pos x="9" y="48"/>
                  </a:cxn>
                  <a:cxn ang="0">
                    <a:pos x="6" y="45"/>
                  </a:cxn>
                  <a:cxn ang="0">
                    <a:pos x="1" y="37"/>
                  </a:cxn>
                  <a:cxn ang="0">
                    <a:pos x="0" y="25"/>
                  </a:cxn>
                  <a:cxn ang="0">
                    <a:pos x="0" y="19"/>
                  </a:cxn>
                  <a:cxn ang="0">
                    <a:pos x="1" y="14"/>
                  </a:cxn>
                  <a:cxn ang="0">
                    <a:pos x="2" y="10"/>
                  </a:cxn>
                  <a:cxn ang="0">
                    <a:pos x="3" y="7"/>
                  </a:cxn>
                  <a:cxn ang="0">
                    <a:pos x="6" y="4"/>
                  </a:cxn>
                  <a:cxn ang="0">
                    <a:pos x="8" y="2"/>
                  </a:cxn>
                  <a:cxn ang="0">
                    <a:pos x="11" y="1"/>
                  </a:cxn>
                  <a:cxn ang="0">
                    <a:pos x="14" y="0"/>
                  </a:cxn>
                </a:cxnLst>
                <a:rect l="0" t="0" r="r" b="b"/>
                <a:pathLst>
                  <a:path w="39" h="50">
                    <a:moveTo>
                      <a:pt x="19" y="5"/>
                    </a:moveTo>
                    <a:lnTo>
                      <a:pt x="16" y="6"/>
                    </a:lnTo>
                    <a:lnTo>
                      <a:pt x="13" y="7"/>
                    </a:lnTo>
                    <a:lnTo>
                      <a:pt x="11" y="9"/>
                    </a:lnTo>
                    <a:lnTo>
                      <a:pt x="8" y="15"/>
                    </a:lnTo>
                    <a:lnTo>
                      <a:pt x="7" y="19"/>
                    </a:lnTo>
                    <a:lnTo>
                      <a:pt x="7" y="30"/>
                    </a:lnTo>
                    <a:lnTo>
                      <a:pt x="9" y="38"/>
                    </a:lnTo>
                    <a:lnTo>
                      <a:pt x="11" y="40"/>
                    </a:lnTo>
                    <a:lnTo>
                      <a:pt x="13" y="42"/>
                    </a:lnTo>
                    <a:lnTo>
                      <a:pt x="17" y="44"/>
                    </a:lnTo>
                    <a:lnTo>
                      <a:pt x="22" y="44"/>
                    </a:lnTo>
                    <a:lnTo>
                      <a:pt x="25" y="42"/>
                    </a:lnTo>
                    <a:lnTo>
                      <a:pt x="28" y="40"/>
                    </a:lnTo>
                    <a:lnTo>
                      <a:pt x="29" y="38"/>
                    </a:lnTo>
                    <a:lnTo>
                      <a:pt x="30" y="34"/>
                    </a:lnTo>
                    <a:lnTo>
                      <a:pt x="30" y="30"/>
                    </a:lnTo>
                    <a:lnTo>
                      <a:pt x="31" y="25"/>
                    </a:lnTo>
                    <a:lnTo>
                      <a:pt x="30" y="15"/>
                    </a:lnTo>
                    <a:lnTo>
                      <a:pt x="28" y="9"/>
                    </a:lnTo>
                    <a:lnTo>
                      <a:pt x="25" y="7"/>
                    </a:lnTo>
                    <a:lnTo>
                      <a:pt x="22" y="6"/>
                    </a:lnTo>
                    <a:lnTo>
                      <a:pt x="19" y="5"/>
                    </a:lnTo>
                    <a:close/>
                    <a:moveTo>
                      <a:pt x="14" y="0"/>
                    </a:moveTo>
                    <a:lnTo>
                      <a:pt x="25" y="0"/>
                    </a:lnTo>
                    <a:lnTo>
                      <a:pt x="30" y="2"/>
                    </a:lnTo>
                    <a:lnTo>
                      <a:pt x="33" y="4"/>
                    </a:lnTo>
                    <a:lnTo>
                      <a:pt x="34" y="6"/>
                    </a:lnTo>
                    <a:lnTo>
                      <a:pt x="35" y="9"/>
                    </a:lnTo>
                    <a:lnTo>
                      <a:pt x="37" y="13"/>
                    </a:lnTo>
                    <a:lnTo>
                      <a:pt x="37" y="16"/>
                    </a:lnTo>
                    <a:lnTo>
                      <a:pt x="39" y="20"/>
                    </a:lnTo>
                    <a:lnTo>
                      <a:pt x="39" y="30"/>
                    </a:lnTo>
                    <a:lnTo>
                      <a:pt x="37" y="35"/>
                    </a:lnTo>
                    <a:lnTo>
                      <a:pt x="37" y="39"/>
                    </a:lnTo>
                    <a:lnTo>
                      <a:pt x="33" y="45"/>
                    </a:lnTo>
                    <a:lnTo>
                      <a:pt x="28" y="49"/>
                    </a:lnTo>
                    <a:lnTo>
                      <a:pt x="24" y="49"/>
                    </a:lnTo>
                    <a:lnTo>
                      <a:pt x="19" y="50"/>
                    </a:lnTo>
                    <a:lnTo>
                      <a:pt x="9" y="48"/>
                    </a:lnTo>
                    <a:lnTo>
                      <a:pt x="6" y="45"/>
                    </a:lnTo>
                    <a:lnTo>
                      <a:pt x="1" y="37"/>
                    </a:lnTo>
                    <a:lnTo>
                      <a:pt x="0" y="25"/>
                    </a:lnTo>
                    <a:lnTo>
                      <a:pt x="0" y="19"/>
                    </a:lnTo>
                    <a:lnTo>
                      <a:pt x="1" y="14"/>
                    </a:lnTo>
                    <a:lnTo>
                      <a:pt x="2" y="10"/>
                    </a:lnTo>
                    <a:lnTo>
                      <a:pt x="3" y="7"/>
                    </a:lnTo>
                    <a:lnTo>
                      <a:pt x="6" y="4"/>
                    </a:lnTo>
                    <a:lnTo>
                      <a:pt x="8" y="2"/>
                    </a:lnTo>
                    <a:lnTo>
                      <a:pt x="11"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9" name="Rectangle 55"/>
              <p:cNvSpPr>
                <a:spLocks noChangeArrowheads="1"/>
              </p:cNvSpPr>
              <p:nvPr/>
            </p:nvSpPr>
            <p:spPr bwMode="auto">
              <a:xfrm>
                <a:off x="3308" y="2507"/>
                <a:ext cx="46" cy="39"/>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0" name="Rectangle 56"/>
              <p:cNvSpPr>
                <a:spLocks noChangeArrowheads="1"/>
              </p:cNvSpPr>
              <p:nvPr/>
            </p:nvSpPr>
            <p:spPr bwMode="auto">
              <a:xfrm>
                <a:off x="3167" y="2798"/>
                <a:ext cx="46" cy="38"/>
              </a:xfrm>
              <a:prstGeom prst="rect">
                <a:avLst/>
              </a:prstGeom>
              <a:solidFill>
                <a:srgbClr val="0000EF"/>
              </a:solidFill>
              <a:ln w="0">
                <a:solidFill>
                  <a:srgbClr val="000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1" name="Rectangle 57"/>
              <p:cNvSpPr>
                <a:spLocks noChangeArrowheads="1"/>
              </p:cNvSpPr>
              <p:nvPr/>
            </p:nvSpPr>
            <p:spPr bwMode="auto">
              <a:xfrm>
                <a:off x="3143" y="2839"/>
                <a:ext cx="46" cy="38"/>
              </a:xfrm>
              <a:prstGeom prst="rect">
                <a:avLst/>
              </a:prstGeom>
              <a:solidFill>
                <a:srgbClr val="0040FF"/>
              </a:solidFill>
              <a:ln w="0">
                <a:solidFill>
                  <a:srgbClr val="004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2" name="Rectangle 58"/>
              <p:cNvSpPr>
                <a:spLocks noChangeArrowheads="1"/>
              </p:cNvSpPr>
              <p:nvPr/>
            </p:nvSpPr>
            <p:spPr bwMode="auto">
              <a:xfrm>
                <a:off x="3119" y="2872"/>
                <a:ext cx="47" cy="39"/>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3" name="Rectangle 59"/>
              <p:cNvSpPr>
                <a:spLocks noChangeArrowheads="1"/>
              </p:cNvSpPr>
              <p:nvPr/>
            </p:nvSpPr>
            <p:spPr bwMode="auto">
              <a:xfrm>
                <a:off x="3092" y="2908"/>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4" name="Rectangle 60"/>
              <p:cNvSpPr>
                <a:spLocks noChangeArrowheads="1"/>
              </p:cNvSpPr>
              <p:nvPr/>
            </p:nvSpPr>
            <p:spPr bwMode="auto">
              <a:xfrm>
                <a:off x="3065" y="2925"/>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5" name="Rectangle 61"/>
              <p:cNvSpPr>
                <a:spLocks noChangeArrowheads="1"/>
              </p:cNvSpPr>
              <p:nvPr/>
            </p:nvSpPr>
            <p:spPr bwMode="auto">
              <a:xfrm>
                <a:off x="3068" y="2932"/>
                <a:ext cx="47"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6" name="Rectangle 62"/>
              <p:cNvSpPr>
                <a:spLocks noChangeArrowheads="1"/>
              </p:cNvSpPr>
              <p:nvPr/>
            </p:nvSpPr>
            <p:spPr bwMode="auto">
              <a:xfrm>
                <a:off x="3073" y="3000"/>
                <a:ext cx="46" cy="39"/>
              </a:xfrm>
              <a:prstGeom prst="rect">
                <a:avLst/>
              </a:prstGeom>
              <a:solidFill>
                <a:srgbClr val="00AFFF"/>
              </a:solidFill>
              <a:ln w="0">
                <a:solidFill>
                  <a:srgbClr val="00A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7" name="Rectangle 63"/>
              <p:cNvSpPr>
                <a:spLocks noChangeArrowheads="1"/>
              </p:cNvSpPr>
              <p:nvPr/>
            </p:nvSpPr>
            <p:spPr bwMode="auto">
              <a:xfrm>
                <a:off x="3045" y="2903"/>
                <a:ext cx="47"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8" name="Rectangle 64"/>
              <p:cNvSpPr>
                <a:spLocks noChangeArrowheads="1"/>
              </p:cNvSpPr>
              <p:nvPr/>
            </p:nvSpPr>
            <p:spPr bwMode="auto">
              <a:xfrm>
                <a:off x="3037" y="2078"/>
                <a:ext cx="46" cy="38"/>
              </a:xfrm>
              <a:prstGeom prst="rect">
                <a:avLst/>
              </a:prstGeom>
              <a:solidFill>
                <a:srgbClr val="0040FF"/>
              </a:solidFill>
              <a:ln w="0">
                <a:solidFill>
                  <a:srgbClr val="004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9" name="Rectangle 65"/>
              <p:cNvSpPr>
                <a:spLocks noChangeArrowheads="1"/>
              </p:cNvSpPr>
              <p:nvPr/>
            </p:nvSpPr>
            <p:spPr bwMode="auto">
              <a:xfrm>
                <a:off x="3022" y="2879"/>
                <a:ext cx="46" cy="39"/>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0" name="Rectangle 66"/>
              <p:cNvSpPr>
                <a:spLocks noChangeArrowheads="1"/>
              </p:cNvSpPr>
              <p:nvPr/>
            </p:nvSpPr>
            <p:spPr bwMode="auto">
              <a:xfrm>
                <a:off x="3009" y="2119"/>
                <a:ext cx="46" cy="38"/>
              </a:xfrm>
              <a:prstGeom prst="rect">
                <a:avLst/>
              </a:prstGeom>
              <a:solidFill>
                <a:srgbClr val="0020FF"/>
              </a:solidFill>
              <a:ln w="0">
                <a:solidFill>
                  <a:srgbClr val="002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1" name="Rectangle 67"/>
              <p:cNvSpPr>
                <a:spLocks noChangeArrowheads="1"/>
              </p:cNvSpPr>
              <p:nvPr/>
            </p:nvSpPr>
            <p:spPr bwMode="auto">
              <a:xfrm>
                <a:off x="3009" y="2897"/>
                <a:ext cx="46" cy="38"/>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2" name="Rectangle 68"/>
              <p:cNvSpPr>
                <a:spLocks noChangeArrowheads="1"/>
              </p:cNvSpPr>
              <p:nvPr/>
            </p:nvSpPr>
            <p:spPr bwMode="auto">
              <a:xfrm>
                <a:off x="3017" y="3019"/>
                <a:ext cx="47" cy="38"/>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3" name="Rectangle 69"/>
              <p:cNvSpPr>
                <a:spLocks noChangeArrowheads="1"/>
              </p:cNvSpPr>
              <p:nvPr/>
            </p:nvSpPr>
            <p:spPr bwMode="auto">
              <a:xfrm>
                <a:off x="3014" y="3110"/>
                <a:ext cx="46" cy="39"/>
              </a:xfrm>
              <a:prstGeom prst="rect">
                <a:avLst/>
              </a:prstGeom>
              <a:solidFill>
                <a:srgbClr val="00AFFF"/>
              </a:solidFill>
              <a:ln w="0">
                <a:solidFill>
                  <a:srgbClr val="00A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4" name="Rectangle 70"/>
              <p:cNvSpPr>
                <a:spLocks noChangeArrowheads="1"/>
              </p:cNvSpPr>
              <p:nvPr/>
            </p:nvSpPr>
            <p:spPr bwMode="auto">
              <a:xfrm>
                <a:off x="2998" y="2937"/>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5" name="Rectangle 71"/>
              <p:cNvSpPr>
                <a:spLocks noChangeArrowheads="1"/>
              </p:cNvSpPr>
              <p:nvPr/>
            </p:nvSpPr>
            <p:spPr bwMode="auto">
              <a:xfrm>
                <a:off x="2998" y="2995"/>
                <a:ext cx="46" cy="39"/>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6" name="Rectangle 72"/>
              <p:cNvSpPr>
                <a:spLocks noChangeArrowheads="1"/>
              </p:cNvSpPr>
              <p:nvPr/>
            </p:nvSpPr>
            <p:spPr bwMode="auto">
              <a:xfrm>
                <a:off x="2993" y="2856"/>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7" name="Rectangle 73"/>
              <p:cNvSpPr>
                <a:spLocks noChangeArrowheads="1"/>
              </p:cNvSpPr>
              <p:nvPr/>
            </p:nvSpPr>
            <p:spPr bwMode="auto">
              <a:xfrm>
                <a:off x="2984" y="1022"/>
                <a:ext cx="47"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8" name="Rectangle 74"/>
              <p:cNvSpPr>
                <a:spLocks noChangeArrowheads="1"/>
              </p:cNvSpPr>
              <p:nvPr/>
            </p:nvSpPr>
            <p:spPr bwMode="auto">
              <a:xfrm>
                <a:off x="2980" y="3088"/>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9" name="Rectangle 75"/>
              <p:cNvSpPr>
                <a:spLocks noChangeArrowheads="1"/>
              </p:cNvSpPr>
              <p:nvPr/>
            </p:nvSpPr>
            <p:spPr bwMode="auto">
              <a:xfrm>
                <a:off x="2970" y="2954"/>
                <a:ext cx="46"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0" name="Rectangle 76"/>
              <p:cNvSpPr>
                <a:spLocks noChangeArrowheads="1"/>
              </p:cNvSpPr>
              <p:nvPr/>
            </p:nvSpPr>
            <p:spPr bwMode="auto">
              <a:xfrm>
                <a:off x="2965" y="3204"/>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1" name="Rectangle 77"/>
              <p:cNvSpPr>
                <a:spLocks noChangeArrowheads="1"/>
              </p:cNvSpPr>
              <p:nvPr/>
            </p:nvSpPr>
            <p:spPr bwMode="auto">
              <a:xfrm>
                <a:off x="2956" y="2919"/>
                <a:ext cx="47"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 name="Rectangle 78"/>
              <p:cNvSpPr>
                <a:spLocks noChangeArrowheads="1"/>
              </p:cNvSpPr>
              <p:nvPr/>
            </p:nvSpPr>
            <p:spPr bwMode="auto">
              <a:xfrm>
                <a:off x="2882" y="1114"/>
                <a:ext cx="46"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3" name="Rectangle 79"/>
              <p:cNvSpPr>
                <a:spLocks noChangeArrowheads="1"/>
              </p:cNvSpPr>
              <p:nvPr/>
            </p:nvSpPr>
            <p:spPr bwMode="auto">
              <a:xfrm>
                <a:off x="2952" y="2832"/>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4" name="Rectangle 80"/>
              <p:cNvSpPr>
                <a:spLocks noChangeArrowheads="1"/>
              </p:cNvSpPr>
              <p:nvPr/>
            </p:nvSpPr>
            <p:spPr bwMode="auto">
              <a:xfrm>
                <a:off x="2947" y="2925"/>
                <a:ext cx="46" cy="38"/>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5" name="Rectangle 81"/>
              <p:cNvSpPr>
                <a:spLocks noChangeArrowheads="1"/>
              </p:cNvSpPr>
              <p:nvPr/>
            </p:nvSpPr>
            <p:spPr bwMode="auto">
              <a:xfrm>
                <a:off x="2924" y="1161"/>
                <a:ext cx="46" cy="38"/>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6" name="Rectangle 82"/>
              <p:cNvSpPr>
                <a:spLocks noChangeArrowheads="1"/>
              </p:cNvSpPr>
              <p:nvPr/>
            </p:nvSpPr>
            <p:spPr bwMode="auto">
              <a:xfrm>
                <a:off x="2924" y="3175"/>
                <a:ext cx="46"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7" name="Rectangle 83"/>
              <p:cNvSpPr>
                <a:spLocks noChangeArrowheads="1"/>
              </p:cNvSpPr>
              <p:nvPr/>
            </p:nvSpPr>
            <p:spPr bwMode="auto">
              <a:xfrm>
                <a:off x="2914" y="2903"/>
                <a:ext cx="46" cy="38"/>
              </a:xfrm>
              <a:prstGeom prst="rect">
                <a:avLst/>
              </a:prstGeom>
              <a:solidFill>
                <a:srgbClr val="DFFF20"/>
              </a:solidFill>
              <a:ln w="0">
                <a:solidFill>
                  <a:srgbClr val="DFF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8" name="Rectangle 84"/>
              <p:cNvSpPr>
                <a:spLocks noChangeArrowheads="1"/>
              </p:cNvSpPr>
              <p:nvPr/>
            </p:nvSpPr>
            <p:spPr bwMode="auto">
              <a:xfrm>
                <a:off x="2901" y="2031"/>
                <a:ext cx="46" cy="39"/>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9" name="Rectangle 85"/>
              <p:cNvSpPr>
                <a:spLocks noChangeArrowheads="1"/>
              </p:cNvSpPr>
              <p:nvPr/>
            </p:nvSpPr>
            <p:spPr bwMode="auto">
              <a:xfrm>
                <a:off x="2891" y="2856"/>
                <a:ext cx="46" cy="38"/>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0" name="Rectangle 86"/>
              <p:cNvSpPr>
                <a:spLocks noChangeArrowheads="1"/>
              </p:cNvSpPr>
              <p:nvPr/>
            </p:nvSpPr>
            <p:spPr bwMode="auto">
              <a:xfrm>
                <a:off x="2896" y="2897"/>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1" name="Rectangle 87"/>
              <p:cNvSpPr>
                <a:spLocks noChangeArrowheads="1"/>
              </p:cNvSpPr>
              <p:nvPr/>
            </p:nvSpPr>
            <p:spPr bwMode="auto">
              <a:xfrm>
                <a:off x="2877" y="2879"/>
                <a:ext cx="47" cy="39"/>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2" name="Rectangle 88"/>
              <p:cNvSpPr>
                <a:spLocks noChangeArrowheads="1"/>
              </p:cNvSpPr>
              <p:nvPr/>
            </p:nvSpPr>
            <p:spPr bwMode="auto">
              <a:xfrm>
                <a:off x="2882" y="3343"/>
                <a:ext cx="47" cy="39"/>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3" name="Rectangle 89"/>
              <p:cNvSpPr>
                <a:spLocks noChangeArrowheads="1"/>
              </p:cNvSpPr>
              <p:nvPr/>
            </p:nvSpPr>
            <p:spPr bwMode="auto">
              <a:xfrm>
                <a:off x="2864" y="1260"/>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4" name="Rectangle 90"/>
              <p:cNvSpPr>
                <a:spLocks noChangeArrowheads="1"/>
              </p:cNvSpPr>
              <p:nvPr/>
            </p:nvSpPr>
            <p:spPr bwMode="auto">
              <a:xfrm>
                <a:off x="2864" y="3274"/>
                <a:ext cx="46" cy="38"/>
              </a:xfrm>
              <a:prstGeom prst="rect">
                <a:avLst/>
              </a:prstGeom>
              <a:solidFill>
                <a:srgbClr val="00EFFF"/>
              </a:solidFill>
              <a:ln w="0">
                <a:solidFill>
                  <a:srgbClr val="00E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5" name="Rectangle 91"/>
              <p:cNvSpPr>
                <a:spLocks noChangeArrowheads="1"/>
              </p:cNvSpPr>
              <p:nvPr/>
            </p:nvSpPr>
            <p:spPr bwMode="auto">
              <a:xfrm>
                <a:off x="2845" y="2872"/>
                <a:ext cx="46" cy="39"/>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6" name="Rectangle 92"/>
              <p:cNvSpPr>
                <a:spLocks noChangeArrowheads="1"/>
              </p:cNvSpPr>
              <p:nvPr/>
            </p:nvSpPr>
            <p:spPr bwMode="auto">
              <a:xfrm>
                <a:off x="2840" y="1318"/>
                <a:ext cx="46" cy="39"/>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7" name="Rectangle 93"/>
              <p:cNvSpPr>
                <a:spLocks noChangeArrowheads="1"/>
              </p:cNvSpPr>
              <p:nvPr/>
            </p:nvSpPr>
            <p:spPr bwMode="auto">
              <a:xfrm>
                <a:off x="2835" y="2008"/>
                <a:ext cx="46"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8" name="Rectangle 94"/>
              <p:cNvSpPr>
                <a:spLocks noChangeArrowheads="1"/>
              </p:cNvSpPr>
              <p:nvPr/>
            </p:nvSpPr>
            <p:spPr bwMode="auto">
              <a:xfrm>
                <a:off x="2835" y="2793"/>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9" name="Rectangle 95"/>
              <p:cNvSpPr>
                <a:spLocks noChangeArrowheads="1"/>
              </p:cNvSpPr>
              <p:nvPr/>
            </p:nvSpPr>
            <p:spPr bwMode="auto">
              <a:xfrm>
                <a:off x="2835" y="3419"/>
                <a:ext cx="46"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0" name="Rectangle 96"/>
              <p:cNvSpPr>
                <a:spLocks noChangeArrowheads="1"/>
              </p:cNvSpPr>
              <p:nvPr/>
            </p:nvSpPr>
            <p:spPr bwMode="auto">
              <a:xfrm>
                <a:off x="2830" y="3325"/>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1" name="Rectangle 97"/>
              <p:cNvSpPr>
                <a:spLocks noChangeArrowheads="1"/>
              </p:cNvSpPr>
              <p:nvPr/>
            </p:nvSpPr>
            <p:spPr bwMode="auto">
              <a:xfrm>
                <a:off x="2815" y="1364"/>
                <a:ext cx="47"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2" name="Rectangle 98"/>
              <p:cNvSpPr>
                <a:spLocks noChangeArrowheads="1"/>
              </p:cNvSpPr>
              <p:nvPr/>
            </p:nvSpPr>
            <p:spPr bwMode="auto">
              <a:xfrm>
                <a:off x="2815" y="2049"/>
                <a:ext cx="47" cy="38"/>
              </a:xfrm>
              <a:prstGeom prst="rect">
                <a:avLst/>
              </a:prstGeom>
              <a:solidFill>
                <a:srgbClr val="00FFFF"/>
              </a:solidFill>
              <a:ln w="0">
                <a:solidFill>
                  <a:srgbClr val="00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3" name="Rectangle 99"/>
              <p:cNvSpPr>
                <a:spLocks noChangeArrowheads="1"/>
              </p:cNvSpPr>
              <p:nvPr/>
            </p:nvSpPr>
            <p:spPr bwMode="auto">
              <a:xfrm>
                <a:off x="2787" y="1416"/>
                <a:ext cx="47" cy="39"/>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4" name="Rectangle 100"/>
              <p:cNvSpPr>
                <a:spLocks noChangeArrowheads="1"/>
              </p:cNvSpPr>
              <p:nvPr/>
            </p:nvSpPr>
            <p:spPr bwMode="auto">
              <a:xfrm>
                <a:off x="2779" y="2850"/>
                <a:ext cx="46" cy="38"/>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5" name="Rectangle 101"/>
              <p:cNvSpPr>
                <a:spLocks noChangeArrowheads="1"/>
              </p:cNvSpPr>
              <p:nvPr/>
            </p:nvSpPr>
            <p:spPr bwMode="auto">
              <a:xfrm>
                <a:off x="2779" y="3402"/>
                <a:ext cx="46" cy="38"/>
              </a:xfrm>
              <a:prstGeom prst="rect">
                <a:avLst/>
              </a:prstGeom>
              <a:solidFill>
                <a:srgbClr val="BFFF40"/>
              </a:solidFill>
              <a:ln w="0">
                <a:solidFill>
                  <a:srgbClr val="BFFF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6" name="Rectangle 102"/>
              <p:cNvSpPr>
                <a:spLocks noChangeArrowheads="1"/>
              </p:cNvSpPr>
              <p:nvPr/>
            </p:nvSpPr>
            <p:spPr bwMode="auto">
              <a:xfrm>
                <a:off x="2769" y="1991"/>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 name="Rectangle 103"/>
              <p:cNvSpPr>
                <a:spLocks noChangeArrowheads="1"/>
              </p:cNvSpPr>
              <p:nvPr/>
            </p:nvSpPr>
            <p:spPr bwMode="auto">
              <a:xfrm>
                <a:off x="2756" y="2809"/>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 name="Rectangle 104"/>
              <p:cNvSpPr>
                <a:spLocks noChangeArrowheads="1"/>
              </p:cNvSpPr>
              <p:nvPr/>
            </p:nvSpPr>
            <p:spPr bwMode="auto">
              <a:xfrm>
                <a:off x="2764" y="2839"/>
                <a:ext cx="47"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9" name="Rectangle 105"/>
              <p:cNvSpPr>
                <a:spLocks noChangeArrowheads="1"/>
              </p:cNvSpPr>
              <p:nvPr/>
            </p:nvSpPr>
            <p:spPr bwMode="auto">
              <a:xfrm>
                <a:off x="2764" y="3482"/>
                <a:ext cx="47" cy="39"/>
              </a:xfrm>
              <a:prstGeom prst="rect">
                <a:avLst/>
              </a:prstGeom>
              <a:solidFill>
                <a:srgbClr val="80FF80"/>
              </a:solidFill>
              <a:ln w="0">
                <a:solidFill>
                  <a:srgbClr val="80FF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0" name="Rectangle 106"/>
              <p:cNvSpPr>
                <a:spLocks noChangeArrowheads="1"/>
              </p:cNvSpPr>
              <p:nvPr/>
            </p:nvSpPr>
            <p:spPr bwMode="auto">
              <a:xfrm>
                <a:off x="2746" y="1521"/>
                <a:ext cx="46" cy="38"/>
              </a:xfrm>
              <a:prstGeom prst="rect">
                <a:avLst/>
              </a:prstGeom>
              <a:solidFill>
                <a:srgbClr val="BFFF40"/>
              </a:solidFill>
              <a:ln w="0">
                <a:solidFill>
                  <a:srgbClr val="BFFF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1" name="Rectangle 107"/>
              <p:cNvSpPr>
                <a:spLocks noChangeArrowheads="1"/>
              </p:cNvSpPr>
              <p:nvPr/>
            </p:nvSpPr>
            <p:spPr bwMode="auto">
              <a:xfrm>
                <a:off x="2736" y="3453"/>
                <a:ext cx="47" cy="38"/>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2" name="Rectangle 108"/>
              <p:cNvSpPr>
                <a:spLocks noChangeArrowheads="1"/>
              </p:cNvSpPr>
              <p:nvPr/>
            </p:nvSpPr>
            <p:spPr bwMode="auto">
              <a:xfrm>
                <a:off x="2727" y="2826"/>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3" name="Rectangle 109"/>
              <p:cNvSpPr>
                <a:spLocks noChangeArrowheads="1"/>
              </p:cNvSpPr>
              <p:nvPr/>
            </p:nvSpPr>
            <p:spPr bwMode="auto">
              <a:xfrm>
                <a:off x="2717" y="1568"/>
                <a:ext cx="46"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 name="Rectangle 110"/>
              <p:cNvSpPr>
                <a:spLocks noChangeArrowheads="1"/>
              </p:cNvSpPr>
              <p:nvPr/>
            </p:nvSpPr>
            <p:spPr bwMode="auto">
              <a:xfrm>
                <a:off x="2712" y="3465"/>
                <a:ext cx="46" cy="39"/>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5" name="Rectangle 111"/>
              <p:cNvSpPr>
                <a:spLocks noChangeArrowheads="1"/>
              </p:cNvSpPr>
              <p:nvPr/>
            </p:nvSpPr>
            <p:spPr bwMode="auto">
              <a:xfrm>
                <a:off x="2703" y="2008"/>
                <a:ext cx="47" cy="38"/>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6" name="Rectangle 112"/>
              <p:cNvSpPr>
                <a:spLocks noChangeArrowheads="1"/>
              </p:cNvSpPr>
              <p:nvPr/>
            </p:nvSpPr>
            <p:spPr bwMode="auto">
              <a:xfrm>
                <a:off x="2703" y="3482"/>
                <a:ext cx="47" cy="39"/>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7" name="Rectangle 113"/>
              <p:cNvSpPr>
                <a:spLocks noChangeArrowheads="1"/>
              </p:cNvSpPr>
              <p:nvPr/>
            </p:nvSpPr>
            <p:spPr bwMode="auto">
              <a:xfrm>
                <a:off x="2689" y="2786"/>
                <a:ext cx="46" cy="38"/>
              </a:xfrm>
              <a:prstGeom prst="rect">
                <a:avLst/>
              </a:prstGeom>
              <a:solidFill>
                <a:srgbClr val="80FF80"/>
              </a:solidFill>
              <a:ln w="0">
                <a:solidFill>
                  <a:srgbClr val="80FF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8" name="Rectangle 114"/>
              <p:cNvSpPr>
                <a:spLocks noChangeArrowheads="1"/>
              </p:cNvSpPr>
              <p:nvPr/>
            </p:nvSpPr>
            <p:spPr bwMode="auto">
              <a:xfrm>
                <a:off x="2680" y="3482"/>
                <a:ext cx="47" cy="39"/>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9" name="Rectangle 115"/>
              <p:cNvSpPr>
                <a:spLocks noChangeArrowheads="1"/>
              </p:cNvSpPr>
              <p:nvPr/>
            </p:nvSpPr>
            <p:spPr bwMode="auto">
              <a:xfrm>
                <a:off x="2671" y="1665"/>
                <a:ext cx="46" cy="39"/>
              </a:xfrm>
              <a:prstGeom prst="rect">
                <a:avLst/>
              </a:prstGeom>
              <a:solidFill>
                <a:srgbClr val="80FF80"/>
              </a:solidFill>
              <a:ln w="0">
                <a:solidFill>
                  <a:srgbClr val="80FF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0" name="Rectangle 116"/>
              <p:cNvSpPr>
                <a:spLocks noChangeArrowheads="1"/>
              </p:cNvSpPr>
              <p:nvPr/>
            </p:nvSpPr>
            <p:spPr bwMode="auto">
              <a:xfrm>
                <a:off x="2648" y="1950"/>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1" name="Rectangle 117"/>
              <p:cNvSpPr>
                <a:spLocks noChangeArrowheads="1"/>
              </p:cNvSpPr>
              <p:nvPr/>
            </p:nvSpPr>
            <p:spPr bwMode="auto">
              <a:xfrm>
                <a:off x="2648" y="2786"/>
                <a:ext cx="46" cy="38"/>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2" name="Rectangle 118"/>
              <p:cNvSpPr>
                <a:spLocks noChangeArrowheads="1"/>
              </p:cNvSpPr>
              <p:nvPr/>
            </p:nvSpPr>
            <p:spPr bwMode="auto">
              <a:xfrm>
                <a:off x="2634" y="2728"/>
                <a:ext cx="46" cy="38"/>
              </a:xfrm>
              <a:prstGeom prst="rect">
                <a:avLst/>
              </a:prstGeom>
              <a:solidFill>
                <a:srgbClr val="FF9F00"/>
              </a:solidFill>
              <a:ln w="0">
                <a:solidFill>
                  <a:srgbClr val="FF9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3" name="Rectangle 119"/>
              <p:cNvSpPr>
                <a:spLocks noChangeArrowheads="1"/>
              </p:cNvSpPr>
              <p:nvPr/>
            </p:nvSpPr>
            <p:spPr bwMode="auto">
              <a:xfrm>
                <a:off x="2638" y="3453"/>
                <a:ext cx="46" cy="38"/>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4" name="Rectangle 120"/>
              <p:cNvSpPr>
                <a:spLocks noChangeArrowheads="1"/>
              </p:cNvSpPr>
              <p:nvPr/>
            </p:nvSpPr>
            <p:spPr bwMode="auto">
              <a:xfrm>
                <a:off x="2601" y="1793"/>
                <a:ext cx="47" cy="39"/>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5" name="Rectangle 121"/>
              <p:cNvSpPr>
                <a:spLocks noChangeArrowheads="1"/>
              </p:cNvSpPr>
              <p:nvPr/>
            </p:nvSpPr>
            <p:spPr bwMode="auto">
              <a:xfrm>
                <a:off x="2611" y="1974"/>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6" name="Rectangle 122"/>
              <p:cNvSpPr>
                <a:spLocks noChangeArrowheads="1"/>
              </p:cNvSpPr>
              <p:nvPr/>
            </p:nvSpPr>
            <p:spPr bwMode="auto">
              <a:xfrm>
                <a:off x="2611" y="3430"/>
                <a:ext cx="46" cy="38"/>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7" name="Rectangle 123"/>
              <p:cNvSpPr>
                <a:spLocks noChangeArrowheads="1"/>
              </p:cNvSpPr>
              <p:nvPr/>
            </p:nvSpPr>
            <p:spPr bwMode="auto">
              <a:xfrm>
                <a:off x="2592" y="2786"/>
                <a:ext cx="46"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8" name="Rectangle 124"/>
              <p:cNvSpPr>
                <a:spLocks noChangeArrowheads="1"/>
              </p:cNvSpPr>
              <p:nvPr/>
            </p:nvSpPr>
            <p:spPr bwMode="auto">
              <a:xfrm>
                <a:off x="2587" y="1909"/>
                <a:ext cx="46" cy="39"/>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9" name="Rectangle 125"/>
              <p:cNvSpPr>
                <a:spLocks noChangeArrowheads="1"/>
              </p:cNvSpPr>
              <p:nvPr/>
            </p:nvSpPr>
            <p:spPr bwMode="auto">
              <a:xfrm>
                <a:off x="2573" y="1857"/>
                <a:ext cx="47" cy="38"/>
              </a:xfrm>
              <a:prstGeom prst="rect">
                <a:avLst/>
              </a:prstGeom>
              <a:solidFill>
                <a:srgbClr val="FF9F00"/>
              </a:solidFill>
              <a:ln w="0">
                <a:solidFill>
                  <a:srgbClr val="FF9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0" name="Rectangle 126"/>
              <p:cNvSpPr>
                <a:spLocks noChangeArrowheads="1"/>
              </p:cNvSpPr>
              <p:nvPr/>
            </p:nvSpPr>
            <p:spPr bwMode="auto">
              <a:xfrm>
                <a:off x="2567" y="1886"/>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1" name="Rectangle 127"/>
              <p:cNvSpPr>
                <a:spLocks noChangeArrowheads="1"/>
              </p:cNvSpPr>
              <p:nvPr/>
            </p:nvSpPr>
            <p:spPr bwMode="auto">
              <a:xfrm>
                <a:off x="2578" y="1974"/>
                <a:ext cx="46" cy="38"/>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2" name="Rectangle 128"/>
              <p:cNvSpPr>
                <a:spLocks noChangeArrowheads="1"/>
              </p:cNvSpPr>
              <p:nvPr/>
            </p:nvSpPr>
            <p:spPr bwMode="auto">
              <a:xfrm>
                <a:off x="2573" y="3396"/>
                <a:ext cx="47"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3" name="Rectangle 129"/>
              <p:cNvSpPr>
                <a:spLocks noChangeArrowheads="1"/>
              </p:cNvSpPr>
              <p:nvPr/>
            </p:nvSpPr>
            <p:spPr bwMode="auto">
              <a:xfrm>
                <a:off x="2559" y="1933"/>
                <a:ext cx="46" cy="38"/>
              </a:xfrm>
              <a:prstGeom prst="rect">
                <a:avLst/>
              </a:prstGeom>
              <a:solidFill>
                <a:srgbClr val="FFCF00"/>
              </a:solidFill>
              <a:ln w="0">
                <a:solidFill>
                  <a:srgbClr val="FFC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4" name="Rectangle 130"/>
              <p:cNvSpPr>
                <a:spLocks noChangeArrowheads="1"/>
              </p:cNvSpPr>
              <p:nvPr/>
            </p:nvSpPr>
            <p:spPr bwMode="auto">
              <a:xfrm>
                <a:off x="2559" y="1945"/>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5" name="Rectangle 131"/>
              <p:cNvSpPr>
                <a:spLocks noChangeArrowheads="1"/>
              </p:cNvSpPr>
              <p:nvPr/>
            </p:nvSpPr>
            <p:spPr bwMode="auto">
              <a:xfrm>
                <a:off x="2559" y="2037"/>
                <a:ext cx="46" cy="39"/>
              </a:xfrm>
              <a:prstGeom prst="rect">
                <a:avLst/>
              </a:prstGeom>
              <a:solidFill>
                <a:srgbClr val="AFFF50"/>
              </a:solidFill>
              <a:ln w="0">
                <a:solidFill>
                  <a:srgbClr val="AFFF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6" name="Rectangle 132"/>
              <p:cNvSpPr>
                <a:spLocks noChangeArrowheads="1"/>
              </p:cNvSpPr>
              <p:nvPr/>
            </p:nvSpPr>
            <p:spPr bwMode="auto">
              <a:xfrm>
                <a:off x="2559" y="2733"/>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7" name="Rectangle 133"/>
              <p:cNvSpPr>
                <a:spLocks noChangeArrowheads="1"/>
              </p:cNvSpPr>
              <p:nvPr/>
            </p:nvSpPr>
            <p:spPr bwMode="auto">
              <a:xfrm>
                <a:off x="2554" y="1962"/>
                <a:ext cx="46" cy="38"/>
              </a:xfrm>
              <a:prstGeom prst="rect">
                <a:avLst/>
              </a:prstGeom>
              <a:solidFill>
                <a:srgbClr val="EF0000"/>
              </a:solidFill>
              <a:ln w="0">
                <a:solidFill>
                  <a:srgbClr val="E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8" name="Rectangle 134"/>
              <p:cNvSpPr>
                <a:spLocks noChangeArrowheads="1"/>
              </p:cNvSpPr>
              <p:nvPr/>
            </p:nvSpPr>
            <p:spPr bwMode="auto">
              <a:xfrm>
                <a:off x="2554" y="1979"/>
                <a:ext cx="46" cy="38"/>
              </a:xfrm>
              <a:prstGeom prst="rect">
                <a:avLst/>
              </a:prstGeom>
              <a:solidFill>
                <a:srgbClr val="FF3000"/>
              </a:solidFill>
              <a:ln w="0">
                <a:solidFill>
                  <a:srgbClr val="FF3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9" name="Rectangle 135"/>
              <p:cNvSpPr>
                <a:spLocks noChangeArrowheads="1"/>
              </p:cNvSpPr>
              <p:nvPr/>
            </p:nvSpPr>
            <p:spPr bwMode="auto">
              <a:xfrm>
                <a:off x="2539" y="1916"/>
                <a:ext cx="46" cy="39"/>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0" name="Rectangle 136"/>
              <p:cNvSpPr>
                <a:spLocks noChangeArrowheads="1"/>
              </p:cNvSpPr>
              <p:nvPr/>
            </p:nvSpPr>
            <p:spPr bwMode="auto">
              <a:xfrm>
                <a:off x="2544" y="1985"/>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1" name="Rectangle 137"/>
              <p:cNvSpPr>
                <a:spLocks noChangeArrowheads="1"/>
              </p:cNvSpPr>
              <p:nvPr/>
            </p:nvSpPr>
            <p:spPr bwMode="auto">
              <a:xfrm>
                <a:off x="2534" y="2089"/>
                <a:ext cx="47" cy="38"/>
              </a:xfrm>
              <a:prstGeom prst="rect">
                <a:avLst/>
              </a:prstGeom>
              <a:solidFill>
                <a:srgbClr val="EFFF10"/>
              </a:solidFill>
              <a:ln w="0">
                <a:solidFill>
                  <a:srgbClr val="EFFF1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2" name="Rectangle 138"/>
              <p:cNvSpPr>
                <a:spLocks noChangeArrowheads="1"/>
              </p:cNvSpPr>
              <p:nvPr/>
            </p:nvSpPr>
            <p:spPr bwMode="auto">
              <a:xfrm>
                <a:off x="2526" y="1991"/>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3" name="Rectangle 139"/>
              <p:cNvSpPr>
                <a:spLocks noChangeArrowheads="1"/>
              </p:cNvSpPr>
              <p:nvPr/>
            </p:nvSpPr>
            <p:spPr bwMode="auto">
              <a:xfrm>
                <a:off x="2531" y="2768"/>
                <a:ext cx="46" cy="39"/>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4" name="Rectangle 140"/>
              <p:cNvSpPr>
                <a:spLocks noChangeArrowheads="1"/>
              </p:cNvSpPr>
              <p:nvPr/>
            </p:nvSpPr>
            <p:spPr bwMode="auto">
              <a:xfrm>
                <a:off x="2511" y="2043"/>
                <a:ext cx="47" cy="39"/>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5" name="Rectangle 141"/>
              <p:cNvSpPr>
                <a:spLocks noChangeArrowheads="1"/>
              </p:cNvSpPr>
              <p:nvPr/>
            </p:nvSpPr>
            <p:spPr bwMode="auto">
              <a:xfrm>
                <a:off x="2511" y="2135"/>
                <a:ext cx="47" cy="39"/>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6" name="Rectangle 142"/>
              <p:cNvSpPr>
                <a:spLocks noChangeArrowheads="1"/>
              </p:cNvSpPr>
              <p:nvPr/>
            </p:nvSpPr>
            <p:spPr bwMode="auto">
              <a:xfrm>
                <a:off x="2508" y="2728"/>
                <a:ext cx="46" cy="38"/>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7" name="Rectangle 143"/>
              <p:cNvSpPr>
                <a:spLocks noChangeArrowheads="1"/>
              </p:cNvSpPr>
              <p:nvPr/>
            </p:nvSpPr>
            <p:spPr bwMode="auto">
              <a:xfrm>
                <a:off x="2498" y="1892"/>
                <a:ext cx="46" cy="39"/>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8" name="Rectangle 144"/>
              <p:cNvSpPr>
                <a:spLocks noChangeArrowheads="1"/>
              </p:cNvSpPr>
              <p:nvPr/>
            </p:nvSpPr>
            <p:spPr bwMode="auto">
              <a:xfrm>
                <a:off x="2498" y="1916"/>
                <a:ext cx="46" cy="39"/>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9" name="Rectangle 145"/>
              <p:cNvSpPr>
                <a:spLocks noChangeArrowheads="1"/>
              </p:cNvSpPr>
              <p:nvPr/>
            </p:nvSpPr>
            <p:spPr bwMode="auto">
              <a:xfrm>
                <a:off x="2498" y="2084"/>
                <a:ext cx="46" cy="38"/>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0" name="Rectangle 146"/>
              <p:cNvSpPr>
                <a:spLocks noChangeArrowheads="1"/>
              </p:cNvSpPr>
              <p:nvPr/>
            </p:nvSpPr>
            <p:spPr bwMode="auto">
              <a:xfrm>
                <a:off x="2488" y="2049"/>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1" name="Rectangle 147"/>
              <p:cNvSpPr>
                <a:spLocks noChangeArrowheads="1"/>
              </p:cNvSpPr>
              <p:nvPr/>
            </p:nvSpPr>
            <p:spPr bwMode="auto">
              <a:xfrm>
                <a:off x="2488" y="2183"/>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2" name="Rectangle 148"/>
              <p:cNvSpPr>
                <a:spLocks noChangeArrowheads="1"/>
              </p:cNvSpPr>
              <p:nvPr/>
            </p:nvSpPr>
            <p:spPr bwMode="auto">
              <a:xfrm>
                <a:off x="2470" y="2096"/>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3" name="Rectangle 149"/>
              <p:cNvSpPr>
                <a:spLocks noChangeArrowheads="1"/>
              </p:cNvSpPr>
              <p:nvPr/>
            </p:nvSpPr>
            <p:spPr bwMode="auto">
              <a:xfrm>
                <a:off x="2475" y="2130"/>
                <a:ext cx="46" cy="38"/>
              </a:xfrm>
              <a:prstGeom prst="rect">
                <a:avLst/>
              </a:prstGeom>
              <a:solidFill>
                <a:srgbClr val="FF8000"/>
              </a:solidFill>
              <a:ln w="0">
                <a:solidFill>
                  <a:srgbClr val="FF8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4" name="Rectangle 150"/>
              <p:cNvSpPr>
                <a:spLocks noChangeArrowheads="1"/>
              </p:cNvSpPr>
              <p:nvPr/>
            </p:nvSpPr>
            <p:spPr bwMode="auto">
              <a:xfrm>
                <a:off x="2475" y="2751"/>
                <a:ext cx="46" cy="39"/>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5" name="Rectangle 151"/>
              <p:cNvSpPr>
                <a:spLocks noChangeArrowheads="1"/>
              </p:cNvSpPr>
              <p:nvPr/>
            </p:nvSpPr>
            <p:spPr bwMode="auto">
              <a:xfrm>
                <a:off x="2475" y="3377"/>
                <a:ext cx="46" cy="39"/>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6" name="Rectangle 152"/>
              <p:cNvSpPr>
                <a:spLocks noChangeArrowheads="1"/>
              </p:cNvSpPr>
              <p:nvPr/>
            </p:nvSpPr>
            <p:spPr bwMode="auto">
              <a:xfrm>
                <a:off x="2455" y="1875"/>
                <a:ext cx="47"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7" name="Rectangle 153"/>
              <p:cNvSpPr>
                <a:spLocks noChangeArrowheads="1"/>
              </p:cNvSpPr>
              <p:nvPr/>
            </p:nvSpPr>
            <p:spPr bwMode="auto">
              <a:xfrm>
                <a:off x="2455" y="2124"/>
                <a:ext cx="47" cy="38"/>
              </a:xfrm>
              <a:prstGeom prst="rect">
                <a:avLst/>
              </a:prstGeom>
              <a:solidFill>
                <a:srgbClr val="FF2000"/>
              </a:solidFill>
              <a:ln w="0">
                <a:solidFill>
                  <a:srgbClr val="FF2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8" name="Rectangle 154"/>
              <p:cNvSpPr>
                <a:spLocks noChangeArrowheads="1"/>
              </p:cNvSpPr>
              <p:nvPr/>
            </p:nvSpPr>
            <p:spPr bwMode="auto">
              <a:xfrm>
                <a:off x="2446" y="2281"/>
                <a:ext cx="46" cy="39"/>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9" name="Rectangle 155"/>
              <p:cNvSpPr>
                <a:spLocks noChangeArrowheads="1"/>
              </p:cNvSpPr>
              <p:nvPr/>
            </p:nvSpPr>
            <p:spPr bwMode="auto">
              <a:xfrm>
                <a:off x="2441" y="2165"/>
                <a:ext cx="46" cy="39"/>
              </a:xfrm>
              <a:prstGeom prst="rect">
                <a:avLst/>
              </a:prstGeom>
              <a:solidFill>
                <a:srgbClr val="FF1000"/>
              </a:solidFill>
              <a:ln w="0">
                <a:solidFill>
                  <a:srgbClr val="FF1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0" name="Rectangle 156"/>
              <p:cNvSpPr>
                <a:spLocks noChangeArrowheads="1"/>
              </p:cNvSpPr>
              <p:nvPr/>
            </p:nvSpPr>
            <p:spPr bwMode="auto">
              <a:xfrm>
                <a:off x="2441" y="2664"/>
                <a:ext cx="46" cy="38"/>
              </a:xfrm>
              <a:prstGeom prst="rect">
                <a:avLst/>
              </a:prstGeom>
              <a:solidFill>
                <a:srgbClr val="BF0000"/>
              </a:solidFill>
              <a:ln w="0">
                <a:solidFill>
                  <a:srgbClr val="B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1" name="Rectangle 157"/>
              <p:cNvSpPr>
                <a:spLocks noChangeArrowheads="1"/>
              </p:cNvSpPr>
              <p:nvPr/>
            </p:nvSpPr>
            <p:spPr bwMode="auto">
              <a:xfrm>
                <a:off x="2433" y="2334"/>
                <a:ext cx="47"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2" name="Rectangle 158"/>
              <p:cNvSpPr>
                <a:spLocks noChangeArrowheads="1"/>
              </p:cNvSpPr>
              <p:nvPr/>
            </p:nvSpPr>
            <p:spPr bwMode="auto">
              <a:xfrm>
                <a:off x="2433" y="2687"/>
                <a:ext cx="47"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3" name="Rectangle 159"/>
              <p:cNvSpPr>
                <a:spLocks noChangeArrowheads="1"/>
              </p:cNvSpPr>
              <p:nvPr/>
            </p:nvSpPr>
            <p:spPr bwMode="auto">
              <a:xfrm>
                <a:off x="2414" y="1863"/>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4" name="Rectangle 160"/>
              <p:cNvSpPr>
                <a:spLocks noChangeArrowheads="1"/>
              </p:cNvSpPr>
              <p:nvPr/>
            </p:nvSpPr>
            <p:spPr bwMode="auto">
              <a:xfrm>
                <a:off x="2424" y="2235"/>
                <a:ext cx="46" cy="38"/>
              </a:xfrm>
              <a:prstGeom prst="rect">
                <a:avLst/>
              </a:prstGeom>
              <a:solidFill>
                <a:srgbClr val="FFCF00"/>
              </a:solidFill>
              <a:ln w="0">
                <a:solidFill>
                  <a:srgbClr val="FFC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5" name="Rectangle 161"/>
              <p:cNvSpPr>
                <a:spLocks noChangeArrowheads="1"/>
              </p:cNvSpPr>
              <p:nvPr/>
            </p:nvSpPr>
            <p:spPr bwMode="auto">
              <a:xfrm>
                <a:off x="2414" y="2728"/>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6" name="Rectangle 162"/>
              <p:cNvSpPr>
                <a:spLocks noChangeArrowheads="1"/>
              </p:cNvSpPr>
              <p:nvPr/>
            </p:nvSpPr>
            <p:spPr bwMode="auto">
              <a:xfrm>
                <a:off x="2414" y="3338"/>
                <a:ext cx="46"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7" name="Rectangle 163"/>
              <p:cNvSpPr>
                <a:spLocks noChangeArrowheads="1"/>
              </p:cNvSpPr>
              <p:nvPr/>
            </p:nvSpPr>
            <p:spPr bwMode="auto">
              <a:xfrm>
                <a:off x="2414" y="3360"/>
                <a:ext cx="46" cy="39"/>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8" name="Rectangle 164"/>
              <p:cNvSpPr>
                <a:spLocks noChangeArrowheads="1"/>
              </p:cNvSpPr>
              <p:nvPr/>
            </p:nvSpPr>
            <p:spPr bwMode="auto">
              <a:xfrm>
                <a:off x="2404" y="2246"/>
                <a:ext cx="46" cy="38"/>
              </a:xfrm>
              <a:prstGeom prst="rect">
                <a:avLst/>
              </a:prstGeom>
              <a:solidFill>
                <a:srgbClr val="FFBF00"/>
              </a:solidFill>
              <a:ln w="0">
                <a:solidFill>
                  <a:srgbClr val="FFB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9" name="Rectangle 165"/>
              <p:cNvSpPr>
                <a:spLocks noChangeArrowheads="1"/>
              </p:cNvSpPr>
              <p:nvPr/>
            </p:nvSpPr>
            <p:spPr bwMode="auto">
              <a:xfrm>
                <a:off x="2395" y="2293"/>
                <a:ext cx="46"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0" name="Rectangle 166"/>
              <p:cNvSpPr>
                <a:spLocks noChangeArrowheads="1"/>
              </p:cNvSpPr>
              <p:nvPr/>
            </p:nvSpPr>
            <p:spPr bwMode="auto">
              <a:xfrm>
                <a:off x="2399" y="2380"/>
                <a:ext cx="47" cy="38"/>
              </a:xfrm>
              <a:prstGeom prst="rect">
                <a:avLst/>
              </a:prstGeom>
              <a:solidFill>
                <a:srgbClr val="FF8F00"/>
              </a:solidFill>
              <a:ln w="0">
                <a:solidFill>
                  <a:srgbClr val="FF8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1" name="Rectangle 167"/>
              <p:cNvSpPr>
                <a:spLocks noChangeArrowheads="1"/>
              </p:cNvSpPr>
              <p:nvPr/>
            </p:nvSpPr>
            <p:spPr bwMode="auto">
              <a:xfrm>
                <a:off x="2381" y="1846"/>
                <a:ext cx="46" cy="38"/>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2" name="Rectangle 168"/>
              <p:cNvSpPr>
                <a:spLocks noChangeArrowheads="1"/>
              </p:cNvSpPr>
              <p:nvPr/>
            </p:nvSpPr>
            <p:spPr bwMode="auto">
              <a:xfrm>
                <a:off x="2381" y="2334"/>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3" name="Rectangle 169"/>
              <p:cNvSpPr>
                <a:spLocks noChangeArrowheads="1"/>
              </p:cNvSpPr>
              <p:nvPr/>
            </p:nvSpPr>
            <p:spPr bwMode="auto">
              <a:xfrm>
                <a:off x="2390" y="2670"/>
                <a:ext cx="46"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4" name="Rectangle 170"/>
              <p:cNvSpPr>
                <a:spLocks noChangeArrowheads="1"/>
              </p:cNvSpPr>
              <p:nvPr/>
            </p:nvSpPr>
            <p:spPr bwMode="auto">
              <a:xfrm>
                <a:off x="2371" y="2339"/>
                <a:ext cx="47" cy="38"/>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5" name="Rectangle 171"/>
              <p:cNvSpPr>
                <a:spLocks noChangeArrowheads="1"/>
              </p:cNvSpPr>
              <p:nvPr/>
            </p:nvSpPr>
            <p:spPr bwMode="auto">
              <a:xfrm>
                <a:off x="2376" y="2433"/>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6" name="Rectangle 172"/>
              <p:cNvSpPr>
                <a:spLocks noChangeArrowheads="1"/>
              </p:cNvSpPr>
              <p:nvPr/>
            </p:nvSpPr>
            <p:spPr bwMode="auto">
              <a:xfrm>
                <a:off x="2358" y="2380"/>
                <a:ext cx="46" cy="38"/>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7" name="Rectangle 173"/>
              <p:cNvSpPr>
                <a:spLocks noChangeArrowheads="1"/>
              </p:cNvSpPr>
              <p:nvPr/>
            </p:nvSpPr>
            <p:spPr bwMode="auto">
              <a:xfrm>
                <a:off x="2362" y="2682"/>
                <a:ext cx="46" cy="38"/>
              </a:xfrm>
              <a:prstGeom prst="rect">
                <a:avLst/>
              </a:prstGeom>
              <a:solidFill>
                <a:srgbClr val="800000"/>
              </a:solidFill>
              <a:ln w="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8" name="Rectangle 174"/>
              <p:cNvSpPr>
                <a:spLocks noChangeArrowheads="1"/>
              </p:cNvSpPr>
              <p:nvPr/>
            </p:nvSpPr>
            <p:spPr bwMode="auto">
              <a:xfrm>
                <a:off x="2362" y="2705"/>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9" name="Rectangle 175"/>
              <p:cNvSpPr>
                <a:spLocks noChangeArrowheads="1"/>
              </p:cNvSpPr>
              <p:nvPr/>
            </p:nvSpPr>
            <p:spPr bwMode="auto">
              <a:xfrm>
                <a:off x="2353" y="2479"/>
                <a:ext cx="46" cy="38"/>
              </a:xfrm>
              <a:prstGeom prst="rect">
                <a:avLst/>
              </a:prstGeom>
              <a:solidFill>
                <a:srgbClr val="FFAF00"/>
              </a:solidFill>
              <a:ln w="0">
                <a:solidFill>
                  <a:srgbClr val="FFA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0" name="Rectangle 176"/>
              <p:cNvSpPr>
                <a:spLocks noChangeArrowheads="1"/>
              </p:cNvSpPr>
              <p:nvPr/>
            </p:nvSpPr>
            <p:spPr bwMode="auto">
              <a:xfrm>
                <a:off x="2339" y="2651"/>
                <a:ext cx="46" cy="39"/>
              </a:xfrm>
              <a:prstGeom prst="rect">
                <a:avLst/>
              </a:prstGeom>
              <a:solidFill>
                <a:srgbClr val="EF0000"/>
              </a:solidFill>
              <a:ln w="0">
                <a:solidFill>
                  <a:srgbClr val="E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1" name="Rectangle 177"/>
              <p:cNvSpPr>
                <a:spLocks noChangeArrowheads="1"/>
              </p:cNvSpPr>
              <p:nvPr/>
            </p:nvSpPr>
            <p:spPr bwMode="auto">
              <a:xfrm>
                <a:off x="2330" y="2433"/>
                <a:ext cx="46"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2" name="Rectangle 178"/>
              <p:cNvSpPr>
                <a:spLocks noChangeArrowheads="1"/>
              </p:cNvSpPr>
              <p:nvPr/>
            </p:nvSpPr>
            <p:spPr bwMode="auto">
              <a:xfrm>
                <a:off x="2315" y="2473"/>
                <a:ext cx="47" cy="38"/>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3" name="Rectangle 179"/>
              <p:cNvSpPr>
                <a:spLocks noChangeArrowheads="1"/>
              </p:cNvSpPr>
              <p:nvPr/>
            </p:nvSpPr>
            <p:spPr bwMode="auto">
              <a:xfrm>
                <a:off x="2315" y="2612"/>
                <a:ext cx="47"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4" name="Rectangle 180"/>
              <p:cNvSpPr>
                <a:spLocks noChangeArrowheads="1"/>
              </p:cNvSpPr>
              <p:nvPr/>
            </p:nvSpPr>
            <p:spPr bwMode="auto">
              <a:xfrm>
                <a:off x="2315" y="2693"/>
                <a:ext cx="47" cy="38"/>
              </a:xfrm>
              <a:prstGeom prst="rect">
                <a:avLst/>
              </a:prstGeom>
              <a:solidFill>
                <a:srgbClr val="FFDF00"/>
              </a:solidFill>
              <a:ln w="0">
                <a:solidFill>
                  <a:srgbClr val="FFD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5" name="Rectangle 181"/>
              <p:cNvSpPr>
                <a:spLocks noChangeArrowheads="1"/>
              </p:cNvSpPr>
              <p:nvPr/>
            </p:nvSpPr>
            <p:spPr bwMode="auto">
              <a:xfrm>
                <a:off x="2311" y="2548"/>
                <a:ext cx="46" cy="38"/>
              </a:xfrm>
              <a:prstGeom prst="rect">
                <a:avLst/>
              </a:prstGeom>
              <a:solidFill>
                <a:srgbClr val="FF1000"/>
              </a:solidFill>
              <a:ln w="0">
                <a:solidFill>
                  <a:srgbClr val="FF1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6" name="Rectangle 182"/>
              <p:cNvSpPr>
                <a:spLocks noChangeArrowheads="1"/>
              </p:cNvSpPr>
              <p:nvPr/>
            </p:nvSpPr>
            <p:spPr bwMode="auto">
              <a:xfrm>
                <a:off x="2311" y="3291"/>
                <a:ext cx="46" cy="38"/>
              </a:xfrm>
              <a:prstGeom prst="rect">
                <a:avLst/>
              </a:prstGeom>
              <a:solidFill>
                <a:srgbClr val="0070FF"/>
              </a:solidFill>
              <a:ln w="0">
                <a:solidFill>
                  <a:srgbClr val="007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7" name="Rectangle 183"/>
              <p:cNvSpPr>
                <a:spLocks noChangeArrowheads="1"/>
              </p:cNvSpPr>
              <p:nvPr/>
            </p:nvSpPr>
            <p:spPr bwMode="auto">
              <a:xfrm>
                <a:off x="2301" y="1823"/>
                <a:ext cx="46" cy="38"/>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8" name="Rectangle 184"/>
              <p:cNvSpPr>
                <a:spLocks noChangeArrowheads="1"/>
              </p:cNvSpPr>
              <p:nvPr/>
            </p:nvSpPr>
            <p:spPr bwMode="auto">
              <a:xfrm>
                <a:off x="2296" y="2512"/>
                <a:ext cx="46" cy="39"/>
              </a:xfrm>
              <a:prstGeom prst="rect">
                <a:avLst/>
              </a:prstGeom>
              <a:solidFill>
                <a:srgbClr val="FF2000"/>
              </a:solidFill>
              <a:ln w="0">
                <a:solidFill>
                  <a:srgbClr val="FF2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9" name="Rectangle 185"/>
              <p:cNvSpPr>
                <a:spLocks noChangeArrowheads="1"/>
              </p:cNvSpPr>
              <p:nvPr/>
            </p:nvSpPr>
            <p:spPr bwMode="auto">
              <a:xfrm>
                <a:off x="2291" y="2519"/>
                <a:ext cx="46" cy="39"/>
              </a:xfrm>
              <a:prstGeom prst="rect">
                <a:avLst/>
              </a:prstGeom>
              <a:solidFill>
                <a:srgbClr val="FF4000"/>
              </a:solidFill>
              <a:ln w="0">
                <a:solidFill>
                  <a:srgbClr val="FF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0" name="Rectangle 186"/>
              <p:cNvSpPr>
                <a:spLocks noChangeArrowheads="1"/>
              </p:cNvSpPr>
              <p:nvPr/>
            </p:nvSpPr>
            <p:spPr bwMode="auto">
              <a:xfrm>
                <a:off x="2301" y="2646"/>
                <a:ext cx="46" cy="39"/>
              </a:xfrm>
              <a:prstGeom prst="rect">
                <a:avLst/>
              </a:prstGeom>
              <a:solidFill>
                <a:srgbClr val="FF9F00"/>
              </a:solidFill>
              <a:ln w="0">
                <a:solidFill>
                  <a:srgbClr val="FF9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1" name="Rectangle 187"/>
              <p:cNvSpPr>
                <a:spLocks noChangeArrowheads="1"/>
              </p:cNvSpPr>
              <p:nvPr/>
            </p:nvSpPr>
            <p:spPr bwMode="auto">
              <a:xfrm>
                <a:off x="2281" y="2555"/>
                <a:ext cx="47" cy="38"/>
              </a:xfrm>
              <a:prstGeom prst="rect">
                <a:avLst/>
              </a:prstGeom>
              <a:solidFill>
                <a:srgbClr val="FF5000"/>
              </a:solidFill>
              <a:ln w="0">
                <a:solidFill>
                  <a:srgbClr val="FF5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2" name="Rectangle 188"/>
              <p:cNvSpPr>
                <a:spLocks noChangeArrowheads="1"/>
              </p:cNvSpPr>
              <p:nvPr/>
            </p:nvSpPr>
            <p:spPr bwMode="auto">
              <a:xfrm>
                <a:off x="2273" y="2577"/>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3" name="Rectangle 189"/>
              <p:cNvSpPr>
                <a:spLocks noChangeArrowheads="1"/>
              </p:cNvSpPr>
              <p:nvPr/>
            </p:nvSpPr>
            <p:spPr bwMode="auto">
              <a:xfrm>
                <a:off x="2278" y="2629"/>
                <a:ext cx="46" cy="39"/>
              </a:xfrm>
              <a:prstGeom prst="rect">
                <a:avLst/>
              </a:prstGeom>
              <a:solidFill>
                <a:srgbClr val="FF0000"/>
              </a:solidFill>
              <a:ln w="0">
                <a:solidFill>
                  <a:srgbClr val="F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4" name="Rectangle 190"/>
              <p:cNvSpPr>
                <a:spLocks noChangeArrowheads="1"/>
              </p:cNvSpPr>
              <p:nvPr/>
            </p:nvSpPr>
            <p:spPr bwMode="auto">
              <a:xfrm>
                <a:off x="2263" y="2577"/>
                <a:ext cx="46" cy="38"/>
              </a:xfrm>
              <a:prstGeom prst="rect">
                <a:avLst/>
              </a:prstGeom>
              <a:solidFill>
                <a:srgbClr val="CF0000"/>
              </a:solidFill>
              <a:ln w="0">
                <a:solidFill>
                  <a:srgbClr val="C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5" name="Rectangle 191"/>
              <p:cNvSpPr>
                <a:spLocks noChangeArrowheads="1"/>
              </p:cNvSpPr>
              <p:nvPr/>
            </p:nvSpPr>
            <p:spPr bwMode="auto">
              <a:xfrm>
                <a:off x="2263" y="2589"/>
                <a:ext cx="46" cy="38"/>
              </a:xfrm>
              <a:prstGeom prst="rect">
                <a:avLst/>
              </a:prstGeom>
              <a:solidFill>
                <a:srgbClr val="FF3000"/>
              </a:solidFill>
              <a:ln w="0">
                <a:solidFill>
                  <a:srgbClr val="FF3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6" name="Rectangle 192"/>
              <p:cNvSpPr>
                <a:spLocks noChangeArrowheads="1"/>
              </p:cNvSpPr>
              <p:nvPr/>
            </p:nvSpPr>
            <p:spPr bwMode="auto">
              <a:xfrm>
                <a:off x="2258" y="2618"/>
                <a:ext cx="46" cy="39"/>
              </a:xfrm>
              <a:prstGeom prst="rect">
                <a:avLst/>
              </a:prstGeom>
              <a:solidFill>
                <a:srgbClr val="9F0000"/>
              </a:solidFill>
              <a:ln w="0">
                <a:solidFill>
                  <a:srgbClr val="9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7" name="Rectangle 193"/>
              <p:cNvSpPr>
                <a:spLocks noChangeArrowheads="1"/>
              </p:cNvSpPr>
              <p:nvPr/>
            </p:nvSpPr>
            <p:spPr bwMode="auto">
              <a:xfrm>
                <a:off x="2258" y="2641"/>
                <a:ext cx="46" cy="39"/>
              </a:xfrm>
              <a:prstGeom prst="rect">
                <a:avLst/>
              </a:prstGeom>
              <a:solidFill>
                <a:srgbClr val="9F0000"/>
              </a:solidFill>
              <a:ln w="0">
                <a:solidFill>
                  <a:srgbClr val="9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8" name="Rectangle 194"/>
              <p:cNvSpPr>
                <a:spLocks noChangeArrowheads="1"/>
              </p:cNvSpPr>
              <p:nvPr/>
            </p:nvSpPr>
            <p:spPr bwMode="auto">
              <a:xfrm>
                <a:off x="2250" y="2589"/>
                <a:ext cx="46" cy="38"/>
              </a:xfrm>
              <a:prstGeom prst="rect">
                <a:avLst/>
              </a:prstGeom>
              <a:solidFill>
                <a:srgbClr val="FF6000"/>
              </a:solidFill>
              <a:ln w="0">
                <a:solidFill>
                  <a:srgbClr val="FF6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9" name="Rectangle 195"/>
              <p:cNvSpPr>
                <a:spLocks noChangeArrowheads="1"/>
              </p:cNvSpPr>
              <p:nvPr/>
            </p:nvSpPr>
            <p:spPr bwMode="auto">
              <a:xfrm>
                <a:off x="2166" y="2566"/>
                <a:ext cx="46" cy="38"/>
              </a:xfrm>
              <a:prstGeom prst="rect">
                <a:avLst/>
              </a:prstGeom>
              <a:solidFill>
                <a:srgbClr val="FF7000"/>
              </a:solidFill>
              <a:ln w="0">
                <a:solidFill>
                  <a:srgbClr val="FF7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0" name="Rectangle 196"/>
              <p:cNvSpPr>
                <a:spLocks noChangeArrowheads="1"/>
              </p:cNvSpPr>
              <p:nvPr/>
            </p:nvSpPr>
            <p:spPr bwMode="auto">
              <a:xfrm>
                <a:off x="2105" y="2543"/>
                <a:ext cx="46" cy="38"/>
              </a:xfrm>
              <a:prstGeom prst="rect">
                <a:avLst/>
              </a:prstGeom>
              <a:solidFill>
                <a:srgbClr val="FF8F00"/>
              </a:solidFill>
              <a:ln w="0">
                <a:solidFill>
                  <a:srgbClr val="FF8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1" name="Rectangle 197"/>
              <p:cNvSpPr>
                <a:spLocks noChangeArrowheads="1"/>
              </p:cNvSpPr>
              <p:nvPr/>
            </p:nvSpPr>
            <p:spPr bwMode="auto">
              <a:xfrm>
                <a:off x="2095" y="2577"/>
                <a:ext cx="46" cy="38"/>
              </a:xfrm>
              <a:prstGeom prst="rect">
                <a:avLst/>
              </a:prstGeom>
              <a:solidFill>
                <a:srgbClr val="9FFF60"/>
              </a:solidFill>
              <a:ln w="0">
                <a:solidFill>
                  <a:srgbClr val="9FFF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2" name="Rectangle 198"/>
              <p:cNvSpPr>
                <a:spLocks noChangeArrowheads="1"/>
              </p:cNvSpPr>
              <p:nvPr/>
            </p:nvSpPr>
            <p:spPr bwMode="auto">
              <a:xfrm>
                <a:off x="2086" y="3012"/>
                <a:ext cx="46" cy="39"/>
              </a:xfrm>
              <a:prstGeom prst="rect">
                <a:avLst/>
              </a:prstGeom>
              <a:solidFill>
                <a:srgbClr val="0080FF"/>
              </a:solidFill>
              <a:ln w="0">
                <a:solidFill>
                  <a:srgbClr val="008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3" name="Rectangle 199"/>
              <p:cNvSpPr>
                <a:spLocks noChangeArrowheads="1"/>
              </p:cNvSpPr>
              <p:nvPr/>
            </p:nvSpPr>
            <p:spPr bwMode="auto">
              <a:xfrm>
                <a:off x="2049" y="2519"/>
                <a:ext cx="46" cy="39"/>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4" name="Rectangle 200"/>
              <p:cNvSpPr>
                <a:spLocks noChangeArrowheads="1"/>
              </p:cNvSpPr>
              <p:nvPr/>
            </p:nvSpPr>
            <p:spPr bwMode="auto">
              <a:xfrm>
                <a:off x="2039" y="3170"/>
                <a:ext cx="47" cy="38"/>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5" name="Rectangle 201"/>
              <p:cNvSpPr>
                <a:spLocks noChangeArrowheads="1"/>
              </p:cNvSpPr>
              <p:nvPr/>
            </p:nvSpPr>
            <p:spPr bwMode="auto">
              <a:xfrm>
                <a:off x="2034" y="3030"/>
                <a:ext cx="47"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6" name="Rectangle 202"/>
              <p:cNvSpPr>
                <a:spLocks noChangeArrowheads="1"/>
              </p:cNvSpPr>
              <p:nvPr/>
            </p:nvSpPr>
            <p:spPr bwMode="auto">
              <a:xfrm>
                <a:off x="2030" y="3088"/>
                <a:ext cx="46" cy="38"/>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7" name="Rectangle 203"/>
              <p:cNvSpPr>
                <a:spLocks noChangeArrowheads="1"/>
              </p:cNvSpPr>
              <p:nvPr/>
            </p:nvSpPr>
            <p:spPr bwMode="auto">
              <a:xfrm>
                <a:off x="1974" y="2524"/>
                <a:ext cx="46" cy="39"/>
              </a:xfrm>
              <a:prstGeom prst="rect">
                <a:avLst/>
              </a:prstGeom>
              <a:solidFill>
                <a:srgbClr val="CFFF30"/>
              </a:solidFill>
              <a:ln w="0">
                <a:solidFill>
                  <a:srgbClr val="CFFF3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8" name="Rectangle 204"/>
              <p:cNvSpPr>
                <a:spLocks noChangeArrowheads="1"/>
              </p:cNvSpPr>
              <p:nvPr/>
            </p:nvSpPr>
            <p:spPr bwMode="auto">
              <a:xfrm>
                <a:off x="1954" y="2490"/>
                <a:ext cx="46" cy="38"/>
              </a:xfrm>
              <a:prstGeom prst="rect">
                <a:avLst/>
              </a:prstGeom>
              <a:solidFill>
                <a:srgbClr val="FF2000"/>
              </a:solidFill>
              <a:ln w="0">
                <a:solidFill>
                  <a:srgbClr val="FF2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9" name="Rectangle 205"/>
              <p:cNvSpPr>
                <a:spLocks noChangeArrowheads="1"/>
              </p:cNvSpPr>
              <p:nvPr/>
            </p:nvSpPr>
            <p:spPr bwMode="auto">
              <a:xfrm>
                <a:off x="1913" y="2467"/>
                <a:ext cx="46" cy="38"/>
              </a:xfrm>
              <a:prstGeom prst="rect">
                <a:avLst/>
              </a:prstGeom>
              <a:solidFill>
                <a:srgbClr val="FFFF00"/>
              </a:solidFill>
              <a:ln w="0">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 name="Line 14"/>
              <p:cNvSpPr>
                <a:spLocks noChangeShapeType="1"/>
              </p:cNvSpPr>
              <p:nvPr/>
            </p:nvSpPr>
            <p:spPr bwMode="auto">
              <a:xfrm flipV="1">
                <a:off x="1069" y="1022"/>
                <a:ext cx="1" cy="2675"/>
              </a:xfrm>
              <a:prstGeom prst="line">
                <a:avLst/>
              </a:prstGeom>
              <a:no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8" name="Freeform 54"/>
              <p:cNvSpPr>
                <a:spLocks/>
              </p:cNvSpPr>
              <p:nvPr/>
            </p:nvSpPr>
            <p:spPr bwMode="auto">
              <a:xfrm>
                <a:off x="2116" y="2683"/>
                <a:ext cx="183" cy="196"/>
              </a:xfrm>
              <a:custGeom>
                <a:avLst/>
                <a:gdLst/>
                <a:ahLst/>
                <a:cxnLst>
                  <a:cxn ang="0">
                    <a:pos x="65" y="0"/>
                  </a:cxn>
                  <a:cxn ang="0">
                    <a:pos x="81" y="38"/>
                  </a:cxn>
                  <a:cxn ang="0">
                    <a:pos x="127" y="38"/>
                  </a:cxn>
                  <a:cxn ang="0">
                    <a:pos x="89" y="61"/>
                  </a:cxn>
                  <a:cxn ang="0">
                    <a:pos x="102" y="98"/>
                  </a:cxn>
                  <a:cxn ang="0">
                    <a:pos x="63" y="76"/>
                  </a:cxn>
                  <a:cxn ang="0">
                    <a:pos x="25" y="98"/>
                  </a:cxn>
                  <a:cxn ang="0">
                    <a:pos x="38" y="61"/>
                  </a:cxn>
                  <a:cxn ang="0">
                    <a:pos x="0" y="38"/>
                  </a:cxn>
                  <a:cxn ang="0">
                    <a:pos x="49" y="38"/>
                  </a:cxn>
                  <a:cxn ang="0">
                    <a:pos x="65" y="0"/>
                  </a:cxn>
                </a:cxnLst>
                <a:rect l="0" t="0" r="r" b="b"/>
                <a:pathLst>
                  <a:path w="127" h="98">
                    <a:moveTo>
                      <a:pt x="65" y="0"/>
                    </a:moveTo>
                    <a:lnTo>
                      <a:pt x="81" y="38"/>
                    </a:lnTo>
                    <a:lnTo>
                      <a:pt x="127" y="38"/>
                    </a:lnTo>
                    <a:lnTo>
                      <a:pt x="89" y="61"/>
                    </a:lnTo>
                    <a:lnTo>
                      <a:pt x="102" y="98"/>
                    </a:lnTo>
                    <a:lnTo>
                      <a:pt x="63" y="76"/>
                    </a:lnTo>
                    <a:lnTo>
                      <a:pt x="25" y="98"/>
                    </a:lnTo>
                    <a:lnTo>
                      <a:pt x="38" y="61"/>
                    </a:lnTo>
                    <a:lnTo>
                      <a:pt x="0" y="38"/>
                    </a:lnTo>
                    <a:lnTo>
                      <a:pt x="49" y="38"/>
                    </a:lnTo>
                    <a:lnTo>
                      <a:pt x="65" y="0"/>
                    </a:lnTo>
                    <a:close/>
                  </a:path>
                </a:pathLst>
              </a:custGeom>
              <a:solidFill>
                <a:srgbClr val="FF0000"/>
              </a:solidFill>
              <a:ln w="0">
                <a:solidFill>
                  <a:schemeClr val="bg1">
                    <a:lumMod val="9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31" name="Rectangle 207"/>
            <p:cNvSpPr>
              <a:spLocks noChangeArrowheads="1"/>
            </p:cNvSpPr>
            <p:nvPr/>
          </p:nvSpPr>
          <p:spPr bwMode="auto">
            <a:xfrm>
              <a:off x="1913" y="3192"/>
              <a:ext cx="46" cy="38"/>
            </a:xfrm>
            <a:prstGeom prst="rect">
              <a:avLst/>
            </a:prstGeom>
            <a:solidFill>
              <a:srgbClr val="0070FF"/>
            </a:solidFill>
            <a:ln w="0">
              <a:solidFill>
                <a:srgbClr val="007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2" name="Rectangle 208"/>
            <p:cNvSpPr>
              <a:spLocks noChangeArrowheads="1"/>
            </p:cNvSpPr>
            <p:nvPr/>
          </p:nvSpPr>
          <p:spPr bwMode="auto">
            <a:xfrm>
              <a:off x="1899" y="2507"/>
              <a:ext cx="47" cy="39"/>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3" name="Rectangle 209"/>
            <p:cNvSpPr>
              <a:spLocks noChangeArrowheads="1"/>
            </p:cNvSpPr>
            <p:nvPr/>
          </p:nvSpPr>
          <p:spPr bwMode="auto">
            <a:xfrm>
              <a:off x="1880" y="2473"/>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4" name="Rectangle 210"/>
            <p:cNvSpPr>
              <a:spLocks noChangeArrowheads="1"/>
            </p:cNvSpPr>
            <p:nvPr/>
          </p:nvSpPr>
          <p:spPr bwMode="auto">
            <a:xfrm>
              <a:off x="1880" y="3117"/>
              <a:ext cx="46" cy="39"/>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5" name="Rectangle 211"/>
            <p:cNvSpPr>
              <a:spLocks noChangeArrowheads="1"/>
            </p:cNvSpPr>
            <p:nvPr/>
          </p:nvSpPr>
          <p:spPr bwMode="auto">
            <a:xfrm>
              <a:off x="1856" y="2449"/>
              <a:ext cx="46" cy="38"/>
            </a:xfrm>
            <a:prstGeom prst="rect">
              <a:avLst/>
            </a:prstGeom>
            <a:solidFill>
              <a:srgbClr val="60FF9F"/>
            </a:solidFill>
            <a:ln w="0">
              <a:solidFill>
                <a:srgbClr val="60FF9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6" name="Rectangle 212"/>
            <p:cNvSpPr>
              <a:spLocks noChangeArrowheads="1"/>
            </p:cNvSpPr>
            <p:nvPr/>
          </p:nvSpPr>
          <p:spPr bwMode="auto">
            <a:xfrm>
              <a:off x="1773" y="2467"/>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7" name="Rectangle 213"/>
            <p:cNvSpPr>
              <a:spLocks noChangeArrowheads="1"/>
            </p:cNvSpPr>
            <p:nvPr/>
          </p:nvSpPr>
          <p:spPr bwMode="auto">
            <a:xfrm>
              <a:off x="1750" y="2408"/>
              <a:ext cx="46" cy="39"/>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8" name="Rectangle 214"/>
            <p:cNvSpPr>
              <a:spLocks noChangeArrowheads="1"/>
            </p:cNvSpPr>
            <p:nvPr/>
          </p:nvSpPr>
          <p:spPr bwMode="auto">
            <a:xfrm>
              <a:off x="1740" y="2416"/>
              <a:ext cx="46" cy="38"/>
            </a:xfrm>
            <a:prstGeom prst="rect">
              <a:avLst/>
            </a:prstGeom>
            <a:solidFill>
              <a:srgbClr val="FFEF00"/>
            </a:solidFill>
            <a:ln w="0">
              <a:solidFill>
                <a:srgbClr val="FFE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9" name="Rectangle 215"/>
            <p:cNvSpPr>
              <a:spLocks noChangeArrowheads="1"/>
            </p:cNvSpPr>
            <p:nvPr/>
          </p:nvSpPr>
          <p:spPr bwMode="auto">
            <a:xfrm>
              <a:off x="1712" y="2397"/>
              <a:ext cx="46" cy="39"/>
            </a:xfrm>
            <a:prstGeom prst="rect">
              <a:avLst/>
            </a:prstGeom>
            <a:solidFill>
              <a:srgbClr val="8FFF70"/>
            </a:solidFill>
            <a:ln w="0">
              <a:solidFill>
                <a:srgbClr val="8FFF7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0" name="Rectangle 216"/>
            <p:cNvSpPr>
              <a:spLocks noChangeArrowheads="1"/>
            </p:cNvSpPr>
            <p:nvPr/>
          </p:nvSpPr>
          <p:spPr bwMode="auto">
            <a:xfrm>
              <a:off x="1707" y="2444"/>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1" name="Rectangle 217"/>
            <p:cNvSpPr>
              <a:spLocks noChangeArrowheads="1"/>
            </p:cNvSpPr>
            <p:nvPr/>
          </p:nvSpPr>
          <p:spPr bwMode="auto">
            <a:xfrm>
              <a:off x="1674" y="2391"/>
              <a:ext cx="47" cy="39"/>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2" name="Rectangle 218"/>
            <p:cNvSpPr>
              <a:spLocks noChangeArrowheads="1"/>
            </p:cNvSpPr>
            <p:nvPr/>
          </p:nvSpPr>
          <p:spPr bwMode="auto">
            <a:xfrm>
              <a:off x="1627" y="2356"/>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3" name="Rectangle 219"/>
            <p:cNvSpPr>
              <a:spLocks noChangeArrowheads="1"/>
            </p:cNvSpPr>
            <p:nvPr/>
          </p:nvSpPr>
          <p:spPr bwMode="auto">
            <a:xfrm>
              <a:off x="1609" y="2345"/>
              <a:ext cx="46" cy="38"/>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4" name="Rectangle 220"/>
            <p:cNvSpPr>
              <a:spLocks noChangeArrowheads="1"/>
            </p:cNvSpPr>
            <p:nvPr/>
          </p:nvSpPr>
          <p:spPr bwMode="auto">
            <a:xfrm>
              <a:off x="1575" y="2327"/>
              <a:ext cx="46" cy="38"/>
            </a:xfrm>
            <a:prstGeom prst="rect">
              <a:avLst/>
            </a:prstGeom>
            <a:solidFill>
              <a:srgbClr val="00DFFF"/>
            </a:solidFill>
            <a:ln w="0">
              <a:solidFill>
                <a:srgbClr val="00D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5" name="Rectangle 221"/>
            <p:cNvSpPr>
              <a:spLocks noChangeArrowheads="1"/>
            </p:cNvSpPr>
            <p:nvPr/>
          </p:nvSpPr>
          <p:spPr bwMode="auto">
            <a:xfrm>
              <a:off x="1566" y="2397"/>
              <a:ext cx="46" cy="39"/>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6" name="Rectangle 222"/>
            <p:cNvSpPr>
              <a:spLocks noChangeArrowheads="1"/>
            </p:cNvSpPr>
            <p:nvPr/>
          </p:nvSpPr>
          <p:spPr bwMode="auto">
            <a:xfrm>
              <a:off x="1561" y="2351"/>
              <a:ext cx="46" cy="38"/>
            </a:xfrm>
            <a:prstGeom prst="rect">
              <a:avLst/>
            </a:prstGeom>
            <a:solidFill>
              <a:srgbClr val="40FFBF"/>
            </a:solidFill>
            <a:ln w="0">
              <a:solidFill>
                <a:srgbClr val="40FFB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7" name="Rectangle 223"/>
            <p:cNvSpPr>
              <a:spLocks noChangeArrowheads="1"/>
            </p:cNvSpPr>
            <p:nvPr/>
          </p:nvSpPr>
          <p:spPr bwMode="auto">
            <a:xfrm>
              <a:off x="1528" y="2316"/>
              <a:ext cx="47" cy="38"/>
            </a:xfrm>
            <a:prstGeom prst="rect">
              <a:avLst/>
            </a:prstGeom>
            <a:solidFill>
              <a:srgbClr val="00DFFF"/>
            </a:solidFill>
            <a:ln w="0">
              <a:solidFill>
                <a:srgbClr val="00D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8" name="Rectangle 224"/>
            <p:cNvSpPr>
              <a:spLocks noChangeArrowheads="1"/>
            </p:cNvSpPr>
            <p:nvPr/>
          </p:nvSpPr>
          <p:spPr bwMode="auto">
            <a:xfrm>
              <a:off x="1510" y="2293"/>
              <a:ext cx="46" cy="38"/>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9" name="Rectangle 225"/>
            <p:cNvSpPr>
              <a:spLocks noChangeArrowheads="1"/>
            </p:cNvSpPr>
            <p:nvPr/>
          </p:nvSpPr>
          <p:spPr bwMode="auto">
            <a:xfrm>
              <a:off x="1510" y="2373"/>
              <a:ext cx="46" cy="39"/>
            </a:xfrm>
            <a:prstGeom prst="rect">
              <a:avLst/>
            </a:prstGeom>
            <a:solidFill>
              <a:srgbClr val="50FFAF"/>
            </a:solidFill>
            <a:ln w="0">
              <a:solidFill>
                <a:srgbClr val="50FFA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0" name="Rectangle 226"/>
            <p:cNvSpPr>
              <a:spLocks noChangeArrowheads="1"/>
            </p:cNvSpPr>
            <p:nvPr/>
          </p:nvSpPr>
          <p:spPr bwMode="auto">
            <a:xfrm>
              <a:off x="1500" y="2183"/>
              <a:ext cx="47" cy="38"/>
            </a:xfrm>
            <a:prstGeom prst="rect">
              <a:avLst/>
            </a:prstGeom>
            <a:solidFill>
              <a:srgbClr val="0050FF"/>
            </a:solidFill>
            <a:ln w="0">
              <a:solidFill>
                <a:srgbClr val="005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1" name="Rectangle 227"/>
            <p:cNvSpPr>
              <a:spLocks noChangeArrowheads="1"/>
            </p:cNvSpPr>
            <p:nvPr/>
          </p:nvSpPr>
          <p:spPr bwMode="auto">
            <a:xfrm>
              <a:off x="1505" y="2286"/>
              <a:ext cx="47" cy="39"/>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2" name="Rectangle 228"/>
            <p:cNvSpPr>
              <a:spLocks noChangeArrowheads="1"/>
            </p:cNvSpPr>
            <p:nvPr/>
          </p:nvSpPr>
          <p:spPr bwMode="auto">
            <a:xfrm>
              <a:off x="1500" y="2322"/>
              <a:ext cx="47" cy="38"/>
            </a:xfrm>
            <a:prstGeom prst="rect">
              <a:avLst/>
            </a:prstGeom>
            <a:solidFill>
              <a:srgbClr val="30FFCF"/>
            </a:solidFill>
            <a:ln w="0">
              <a:solidFill>
                <a:srgbClr val="30FFC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3" name="Rectangle 229"/>
            <p:cNvSpPr>
              <a:spLocks noChangeArrowheads="1"/>
            </p:cNvSpPr>
            <p:nvPr/>
          </p:nvSpPr>
          <p:spPr bwMode="auto">
            <a:xfrm>
              <a:off x="1487" y="2269"/>
              <a:ext cx="46" cy="39"/>
            </a:xfrm>
            <a:prstGeom prst="rect">
              <a:avLst/>
            </a:prstGeom>
            <a:solidFill>
              <a:srgbClr val="00FFFF"/>
            </a:solidFill>
            <a:ln w="0">
              <a:solidFill>
                <a:srgbClr val="00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4" name="Rectangle 230"/>
            <p:cNvSpPr>
              <a:spLocks noChangeArrowheads="1"/>
            </p:cNvSpPr>
            <p:nvPr/>
          </p:nvSpPr>
          <p:spPr bwMode="auto">
            <a:xfrm>
              <a:off x="1497" y="2286"/>
              <a:ext cx="46" cy="39"/>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5" name="Rectangle 231"/>
            <p:cNvSpPr>
              <a:spLocks noChangeArrowheads="1"/>
            </p:cNvSpPr>
            <p:nvPr/>
          </p:nvSpPr>
          <p:spPr bwMode="auto">
            <a:xfrm>
              <a:off x="1492" y="2310"/>
              <a:ext cx="46"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6" name="Rectangle 232"/>
            <p:cNvSpPr>
              <a:spLocks noChangeArrowheads="1"/>
            </p:cNvSpPr>
            <p:nvPr/>
          </p:nvSpPr>
          <p:spPr bwMode="auto">
            <a:xfrm>
              <a:off x="1477" y="2229"/>
              <a:ext cx="47" cy="38"/>
            </a:xfrm>
            <a:prstGeom prst="rect">
              <a:avLst/>
            </a:prstGeom>
            <a:solidFill>
              <a:srgbClr val="00CFFF"/>
            </a:solidFill>
            <a:ln w="0">
              <a:solidFill>
                <a:srgbClr val="00C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7" name="Rectangle 233"/>
            <p:cNvSpPr>
              <a:spLocks noChangeArrowheads="1"/>
            </p:cNvSpPr>
            <p:nvPr/>
          </p:nvSpPr>
          <p:spPr bwMode="auto">
            <a:xfrm>
              <a:off x="1477" y="2293"/>
              <a:ext cx="47" cy="38"/>
            </a:xfrm>
            <a:prstGeom prst="rect">
              <a:avLst/>
            </a:prstGeom>
            <a:solidFill>
              <a:srgbClr val="00BFFF"/>
            </a:solidFill>
            <a:ln w="0">
              <a:solidFill>
                <a:srgbClr val="00B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8" name="Rectangle 234"/>
            <p:cNvSpPr>
              <a:spLocks noChangeArrowheads="1"/>
            </p:cNvSpPr>
            <p:nvPr/>
          </p:nvSpPr>
          <p:spPr bwMode="auto">
            <a:xfrm>
              <a:off x="1469" y="2258"/>
              <a:ext cx="46" cy="39"/>
            </a:xfrm>
            <a:prstGeom prst="rect">
              <a:avLst/>
            </a:prstGeom>
            <a:solidFill>
              <a:srgbClr val="00EFFF"/>
            </a:solidFill>
            <a:ln w="0">
              <a:solidFill>
                <a:srgbClr val="00E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9" name="Rectangle 235"/>
            <p:cNvSpPr>
              <a:spLocks noChangeArrowheads="1"/>
            </p:cNvSpPr>
            <p:nvPr/>
          </p:nvSpPr>
          <p:spPr bwMode="auto">
            <a:xfrm>
              <a:off x="1474" y="2263"/>
              <a:ext cx="46" cy="39"/>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0" name="Rectangle 236"/>
            <p:cNvSpPr>
              <a:spLocks noChangeArrowheads="1"/>
            </p:cNvSpPr>
            <p:nvPr/>
          </p:nvSpPr>
          <p:spPr bwMode="auto">
            <a:xfrm>
              <a:off x="1474" y="2286"/>
              <a:ext cx="46" cy="39"/>
            </a:xfrm>
            <a:prstGeom prst="rect">
              <a:avLst/>
            </a:prstGeom>
            <a:solidFill>
              <a:srgbClr val="20FFDF"/>
            </a:solidFill>
            <a:ln w="0">
              <a:solidFill>
                <a:srgbClr val="20FFD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1" name="Rectangle 237"/>
            <p:cNvSpPr>
              <a:spLocks noChangeArrowheads="1"/>
            </p:cNvSpPr>
            <p:nvPr/>
          </p:nvSpPr>
          <p:spPr bwMode="auto">
            <a:xfrm>
              <a:off x="1454" y="2299"/>
              <a:ext cx="46" cy="38"/>
            </a:xfrm>
            <a:prstGeom prst="rect">
              <a:avLst/>
            </a:prstGeom>
            <a:solidFill>
              <a:srgbClr val="10FFEF"/>
            </a:solidFill>
            <a:ln w="0">
              <a:solidFill>
                <a:srgbClr val="10FF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2" name="Rectangle 238"/>
            <p:cNvSpPr>
              <a:spLocks noChangeArrowheads="1"/>
            </p:cNvSpPr>
            <p:nvPr/>
          </p:nvSpPr>
          <p:spPr bwMode="auto">
            <a:xfrm>
              <a:off x="1421" y="2281"/>
              <a:ext cx="47" cy="39"/>
            </a:xfrm>
            <a:prstGeom prst="rect">
              <a:avLst/>
            </a:prstGeom>
            <a:solidFill>
              <a:srgbClr val="008FFF"/>
            </a:solidFill>
            <a:ln w="0">
              <a:solidFill>
                <a:srgbClr val="008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3" name="Rectangle 239"/>
            <p:cNvSpPr>
              <a:spLocks noChangeArrowheads="1"/>
            </p:cNvSpPr>
            <p:nvPr/>
          </p:nvSpPr>
          <p:spPr bwMode="auto">
            <a:xfrm>
              <a:off x="1398" y="2212"/>
              <a:ext cx="46" cy="38"/>
            </a:xfrm>
            <a:prstGeom prst="rect">
              <a:avLst/>
            </a:prstGeom>
            <a:solidFill>
              <a:srgbClr val="009FFF"/>
            </a:solidFill>
            <a:ln w="0">
              <a:solidFill>
                <a:srgbClr val="009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4" name="Freeform 240"/>
            <p:cNvSpPr>
              <a:spLocks/>
            </p:cNvSpPr>
            <p:nvPr/>
          </p:nvSpPr>
          <p:spPr bwMode="auto">
            <a:xfrm>
              <a:off x="2343" y="3814"/>
              <a:ext cx="55" cy="50"/>
            </a:xfrm>
            <a:custGeom>
              <a:avLst/>
              <a:gdLst/>
              <a:ahLst/>
              <a:cxnLst>
                <a:cxn ang="0">
                  <a:pos x="4" y="0"/>
                </a:cxn>
                <a:cxn ang="0">
                  <a:pos x="14" y="0"/>
                </a:cxn>
                <a:cxn ang="0">
                  <a:pos x="24" y="12"/>
                </a:cxn>
                <a:cxn ang="0">
                  <a:pos x="26" y="14"/>
                </a:cxn>
                <a:cxn ang="0">
                  <a:pos x="27" y="16"/>
                </a:cxn>
                <a:cxn ang="0">
                  <a:pos x="27" y="17"/>
                </a:cxn>
                <a:cxn ang="0">
                  <a:pos x="30" y="15"/>
                </a:cxn>
                <a:cxn ang="0">
                  <a:pos x="42" y="0"/>
                </a:cxn>
                <a:cxn ang="0">
                  <a:pos x="52" y="0"/>
                </a:cxn>
                <a:cxn ang="0">
                  <a:pos x="32" y="23"/>
                </a:cxn>
                <a:cxn ang="0">
                  <a:pos x="55" y="50"/>
                </a:cxn>
                <a:cxn ang="0">
                  <a:pos x="45" y="50"/>
                </a:cxn>
                <a:cxn ang="0">
                  <a:pos x="31" y="31"/>
                </a:cxn>
                <a:cxn ang="0">
                  <a:pos x="30" y="30"/>
                </a:cxn>
                <a:cxn ang="0">
                  <a:pos x="28" y="28"/>
                </a:cxn>
                <a:cxn ang="0">
                  <a:pos x="26" y="30"/>
                </a:cxn>
                <a:cxn ang="0">
                  <a:pos x="25" y="32"/>
                </a:cxn>
                <a:cxn ang="0">
                  <a:pos x="10" y="50"/>
                </a:cxn>
                <a:cxn ang="0">
                  <a:pos x="0" y="50"/>
                </a:cxn>
                <a:cxn ang="0">
                  <a:pos x="24" y="23"/>
                </a:cxn>
                <a:cxn ang="0">
                  <a:pos x="4" y="0"/>
                </a:cxn>
              </a:cxnLst>
              <a:rect l="0" t="0" r="r" b="b"/>
              <a:pathLst>
                <a:path w="55" h="50">
                  <a:moveTo>
                    <a:pt x="4" y="0"/>
                  </a:moveTo>
                  <a:lnTo>
                    <a:pt x="14" y="0"/>
                  </a:lnTo>
                  <a:lnTo>
                    <a:pt x="24" y="12"/>
                  </a:lnTo>
                  <a:lnTo>
                    <a:pt x="26" y="14"/>
                  </a:lnTo>
                  <a:lnTo>
                    <a:pt x="27" y="16"/>
                  </a:lnTo>
                  <a:lnTo>
                    <a:pt x="27" y="17"/>
                  </a:lnTo>
                  <a:lnTo>
                    <a:pt x="30" y="15"/>
                  </a:lnTo>
                  <a:lnTo>
                    <a:pt x="42" y="0"/>
                  </a:lnTo>
                  <a:lnTo>
                    <a:pt x="52" y="0"/>
                  </a:lnTo>
                  <a:lnTo>
                    <a:pt x="32" y="23"/>
                  </a:lnTo>
                  <a:lnTo>
                    <a:pt x="55" y="50"/>
                  </a:lnTo>
                  <a:lnTo>
                    <a:pt x="45" y="50"/>
                  </a:lnTo>
                  <a:lnTo>
                    <a:pt x="31" y="31"/>
                  </a:lnTo>
                  <a:lnTo>
                    <a:pt x="30" y="30"/>
                  </a:lnTo>
                  <a:lnTo>
                    <a:pt x="28" y="28"/>
                  </a:lnTo>
                  <a:lnTo>
                    <a:pt x="26" y="30"/>
                  </a:lnTo>
                  <a:lnTo>
                    <a:pt x="25" y="32"/>
                  </a:lnTo>
                  <a:lnTo>
                    <a:pt x="10" y="50"/>
                  </a:lnTo>
                  <a:lnTo>
                    <a:pt x="0" y="50"/>
                  </a:lnTo>
                  <a:lnTo>
                    <a:pt x="24" y="23"/>
                  </a:lnTo>
                  <a:lnTo>
                    <a:pt x="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5" name="Freeform 241"/>
            <p:cNvSpPr>
              <a:spLocks/>
            </p:cNvSpPr>
            <p:nvPr/>
          </p:nvSpPr>
          <p:spPr bwMode="auto">
            <a:xfrm>
              <a:off x="2427" y="3814"/>
              <a:ext cx="21" cy="64"/>
            </a:xfrm>
            <a:custGeom>
              <a:avLst/>
              <a:gdLst/>
              <a:ahLst/>
              <a:cxnLst>
                <a:cxn ang="0">
                  <a:pos x="16" y="0"/>
                </a:cxn>
                <a:cxn ang="0">
                  <a:pos x="21" y="0"/>
                </a:cxn>
                <a:cxn ang="0">
                  <a:pos x="19" y="4"/>
                </a:cxn>
                <a:cxn ang="0">
                  <a:pos x="16" y="7"/>
                </a:cxn>
                <a:cxn ang="0">
                  <a:pos x="14" y="13"/>
                </a:cxn>
                <a:cxn ang="0">
                  <a:pos x="11" y="16"/>
                </a:cxn>
                <a:cxn ang="0">
                  <a:pos x="10" y="19"/>
                </a:cxn>
                <a:cxn ang="0">
                  <a:pos x="10" y="23"/>
                </a:cxn>
                <a:cxn ang="0">
                  <a:pos x="9" y="27"/>
                </a:cxn>
                <a:cxn ang="0">
                  <a:pos x="9" y="31"/>
                </a:cxn>
                <a:cxn ang="0">
                  <a:pos x="13" y="47"/>
                </a:cxn>
                <a:cxn ang="0">
                  <a:pos x="21" y="64"/>
                </a:cxn>
                <a:cxn ang="0">
                  <a:pos x="16" y="64"/>
                </a:cxn>
                <a:cxn ang="0">
                  <a:pos x="11" y="59"/>
                </a:cxn>
                <a:cxn ang="0">
                  <a:pos x="8" y="55"/>
                </a:cxn>
                <a:cxn ang="0">
                  <a:pos x="5" y="48"/>
                </a:cxn>
                <a:cxn ang="0">
                  <a:pos x="2" y="40"/>
                </a:cxn>
                <a:cxn ang="0">
                  <a:pos x="0" y="31"/>
                </a:cxn>
                <a:cxn ang="0">
                  <a:pos x="4" y="16"/>
                </a:cxn>
                <a:cxn ang="0">
                  <a:pos x="9" y="8"/>
                </a:cxn>
                <a:cxn ang="0">
                  <a:pos x="16" y="0"/>
                </a:cxn>
              </a:cxnLst>
              <a:rect l="0" t="0" r="r" b="b"/>
              <a:pathLst>
                <a:path w="21" h="64">
                  <a:moveTo>
                    <a:pt x="16" y="0"/>
                  </a:moveTo>
                  <a:lnTo>
                    <a:pt x="21" y="0"/>
                  </a:lnTo>
                  <a:lnTo>
                    <a:pt x="19" y="4"/>
                  </a:lnTo>
                  <a:lnTo>
                    <a:pt x="16" y="7"/>
                  </a:lnTo>
                  <a:lnTo>
                    <a:pt x="14" y="13"/>
                  </a:lnTo>
                  <a:lnTo>
                    <a:pt x="11" y="16"/>
                  </a:lnTo>
                  <a:lnTo>
                    <a:pt x="10" y="19"/>
                  </a:lnTo>
                  <a:lnTo>
                    <a:pt x="10" y="23"/>
                  </a:lnTo>
                  <a:lnTo>
                    <a:pt x="9" y="27"/>
                  </a:lnTo>
                  <a:lnTo>
                    <a:pt x="9" y="31"/>
                  </a:lnTo>
                  <a:lnTo>
                    <a:pt x="13" y="47"/>
                  </a:lnTo>
                  <a:lnTo>
                    <a:pt x="21" y="64"/>
                  </a:lnTo>
                  <a:lnTo>
                    <a:pt x="16" y="64"/>
                  </a:lnTo>
                  <a:lnTo>
                    <a:pt x="11" y="59"/>
                  </a:lnTo>
                  <a:lnTo>
                    <a:pt x="8" y="55"/>
                  </a:lnTo>
                  <a:lnTo>
                    <a:pt x="5" y="48"/>
                  </a:lnTo>
                  <a:lnTo>
                    <a:pt x="2" y="40"/>
                  </a:lnTo>
                  <a:lnTo>
                    <a:pt x="0" y="31"/>
                  </a:lnTo>
                  <a:lnTo>
                    <a:pt x="4" y="16"/>
                  </a:lnTo>
                  <a:lnTo>
                    <a:pt x="9" y="8"/>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6" name="Freeform 242"/>
            <p:cNvSpPr>
              <a:spLocks/>
            </p:cNvSpPr>
            <p:nvPr/>
          </p:nvSpPr>
          <p:spPr bwMode="auto">
            <a:xfrm>
              <a:off x="2455" y="3826"/>
              <a:ext cx="61" cy="38"/>
            </a:xfrm>
            <a:custGeom>
              <a:avLst/>
              <a:gdLst/>
              <a:ahLst/>
              <a:cxnLst>
                <a:cxn ang="0">
                  <a:pos x="22" y="0"/>
                </a:cxn>
                <a:cxn ang="0">
                  <a:pos x="30" y="2"/>
                </a:cxn>
                <a:cxn ang="0">
                  <a:pos x="33" y="5"/>
                </a:cxn>
                <a:cxn ang="0">
                  <a:pos x="34" y="7"/>
                </a:cxn>
                <a:cxn ang="0">
                  <a:pos x="37" y="4"/>
                </a:cxn>
                <a:cxn ang="0">
                  <a:pos x="39" y="2"/>
                </a:cxn>
                <a:cxn ang="0">
                  <a:pos x="47" y="0"/>
                </a:cxn>
                <a:cxn ang="0">
                  <a:pos x="51" y="1"/>
                </a:cxn>
                <a:cxn ang="0">
                  <a:pos x="55" y="2"/>
                </a:cxn>
                <a:cxn ang="0">
                  <a:pos x="58" y="3"/>
                </a:cxn>
                <a:cxn ang="0">
                  <a:pos x="60" y="6"/>
                </a:cxn>
                <a:cxn ang="0">
                  <a:pos x="61" y="9"/>
                </a:cxn>
                <a:cxn ang="0">
                  <a:pos x="61" y="38"/>
                </a:cxn>
                <a:cxn ang="0">
                  <a:pos x="53" y="38"/>
                </a:cxn>
                <a:cxn ang="0">
                  <a:pos x="53" y="10"/>
                </a:cxn>
                <a:cxn ang="0">
                  <a:pos x="51" y="8"/>
                </a:cxn>
                <a:cxn ang="0">
                  <a:pos x="49" y="7"/>
                </a:cxn>
                <a:cxn ang="0">
                  <a:pos x="48" y="6"/>
                </a:cxn>
                <a:cxn ang="0">
                  <a:pos x="45" y="6"/>
                </a:cxn>
                <a:cxn ang="0">
                  <a:pos x="42" y="7"/>
                </a:cxn>
                <a:cxn ang="0">
                  <a:pos x="37" y="8"/>
                </a:cxn>
                <a:cxn ang="0">
                  <a:pos x="36" y="10"/>
                </a:cxn>
                <a:cxn ang="0">
                  <a:pos x="36" y="13"/>
                </a:cxn>
                <a:cxn ang="0">
                  <a:pos x="34" y="16"/>
                </a:cxn>
                <a:cxn ang="0">
                  <a:pos x="34" y="38"/>
                </a:cxn>
                <a:cxn ang="0">
                  <a:pos x="27" y="38"/>
                </a:cxn>
                <a:cxn ang="0">
                  <a:pos x="27" y="12"/>
                </a:cxn>
                <a:cxn ang="0">
                  <a:pos x="25" y="8"/>
                </a:cxn>
                <a:cxn ang="0">
                  <a:pos x="22" y="6"/>
                </a:cxn>
                <a:cxn ang="0">
                  <a:pos x="19" y="6"/>
                </a:cxn>
                <a:cxn ang="0">
                  <a:pos x="11" y="9"/>
                </a:cxn>
                <a:cxn ang="0">
                  <a:pos x="9" y="13"/>
                </a:cxn>
                <a:cxn ang="0">
                  <a:pos x="9" y="38"/>
                </a:cxn>
                <a:cxn ang="0">
                  <a:pos x="0" y="38"/>
                </a:cxn>
                <a:cxn ang="0">
                  <a:pos x="0" y="1"/>
                </a:cxn>
                <a:cxn ang="0">
                  <a:pos x="9" y="1"/>
                </a:cxn>
                <a:cxn ang="0">
                  <a:pos x="9" y="7"/>
                </a:cxn>
                <a:cxn ang="0">
                  <a:pos x="11" y="4"/>
                </a:cxn>
                <a:cxn ang="0">
                  <a:pos x="14" y="2"/>
                </a:cxn>
                <a:cxn ang="0">
                  <a:pos x="17" y="1"/>
                </a:cxn>
                <a:cxn ang="0">
                  <a:pos x="22" y="0"/>
                </a:cxn>
              </a:cxnLst>
              <a:rect l="0" t="0" r="r" b="b"/>
              <a:pathLst>
                <a:path w="61" h="38">
                  <a:moveTo>
                    <a:pt x="22" y="0"/>
                  </a:moveTo>
                  <a:lnTo>
                    <a:pt x="30" y="2"/>
                  </a:lnTo>
                  <a:lnTo>
                    <a:pt x="33" y="5"/>
                  </a:lnTo>
                  <a:lnTo>
                    <a:pt x="34" y="7"/>
                  </a:lnTo>
                  <a:lnTo>
                    <a:pt x="37" y="4"/>
                  </a:lnTo>
                  <a:lnTo>
                    <a:pt x="39" y="2"/>
                  </a:lnTo>
                  <a:lnTo>
                    <a:pt x="47" y="0"/>
                  </a:lnTo>
                  <a:lnTo>
                    <a:pt x="51" y="1"/>
                  </a:lnTo>
                  <a:lnTo>
                    <a:pt x="55" y="2"/>
                  </a:lnTo>
                  <a:lnTo>
                    <a:pt x="58" y="3"/>
                  </a:lnTo>
                  <a:lnTo>
                    <a:pt x="60" y="6"/>
                  </a:lnTo>
                  <a:lnTo>
                    <a:pt x="61" y="9"/>
                  </a:lnTo>
                  <a:lnTo>
                    <a:pt x="61" y="38"/>
                  </a:lnTo>
                  <a:lnTo>
                    <a:pt x="53" y="38"/>
                  </a:lnTo>
                  <a:lnTo>
                    <a:pt x="53" y="10"/>
                  </a:lnTo>
                  <a:lnTo>
                    <a:pt x="51" y="8"/>
                  </a:lnTo>
                  <a:lnTo>
                    <a:pt x="49" y="7"/>
                  </a:lnTo>
                  <a:lnTo>
                    <a:pt x="48" y="6"/>
                  </a:lnTo>
                  <a:lnTo>
                    <a:pt x="45" y="6"/>
                  </a:lnTo>
                  <a:lnTo>
                    <a:pt x="42" y="7"/>
                  </a:lnTo>
                  <a:lnTo>
                    <a:pt x="37" y="8"/>
                  </a:lnTo>
                  <a:lnTo>
                    <a:pt x="36" y="10"/>
                  </a:lnTo>
                  <a:lnTo>
                    <a:pt x="36" y="13"/>
                  </a:lnTo>
                  <a:lnTo>
                    <a:pt x="34" y="16"/>
                  </a:lnTo>
                  <a:lnTo>
                    <a:pt x="34" y="38"/>
                  </a:lnTo>
                  <a:lnTo>
                    <a:pt x="27" y="38"/>
                  </a:lnTo>
                  <a:lnTo>
                    <a:pt x="27" y="12"/>
                  </a:lnTo>
                  <a:lnTo>
                    <a:pt x="25" y="8"/>
                  </a:lnTo>
                  <a:lnTo>
                    <a:pt x="22" y="6"/>
                  </a:lnTo>
                  <a:lnTo>
                    <a:pt x="19" y="6"/>
                  </a:lnTo>
                  <a:lnTo>
                    <a:pt x="11" y="9"/>
                  </a:lnTo>
                  <a:lnTo>
                    <a:pt x="9" y="13"/>
                  </a:lnTo>
                  <a:lnTo>
                    <a:pt x="9" y="38"/>
                  </a:lnTo>
                  <a:lnTo>
                    <a:pt x="0" y="38"/>
                  </a:lnTo>
                  <a:lnTo>
                    <a:pt x="0" y="1"/>
                  </a:lnTo>
                  <a:lnTo>
                    <a:pt x="9" y="1"/>
                  </a:lnTo>
                  <a:lnTo>
                    <a:pt x="9" y="7"/>
                  </a:lnTo>
                  <a:lnTo>
                    <a:pt x="11" y="4"/>
                  </a:lnTo>
                  <a:lnTo>
                    <a:pt x="14" y="2"/>
                  </a:lnTo>
                  <a:lnTo>
                    <a:pt x="17"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7" name="Freeform 243"/>
            <p:cNvSpPr>
              <a:spLocks/>
            </p:cNvSpPr>
            <p:nvPr/>
          </p:nvSpPr>
          <p:spPr bwMode="auto">
            <a:xfrm>
              <a:off x="2525" y="3814"/>
              <a:ext cx="19" cy="64"/>
            </a:xfrm>
            <a:custGeom>
              <a:avLst/>
              <a:gdLst/>
              <a:ahLst/>
              <a:cxnLst>
                <a:cxn ang="0">
                  <a:pos x="0" y="0"/>
                </a:cxn>
                <a:cxn ang="0">
                  <a:pos x="5" y="0"/>
                </a:cxn>
                <a:cxn ang="0">
                  <a:pos x="12" y="8"/>
                </a:cxn>
                <a:cxn ang="0">
                  <a:pos x="17" y="16"/>
                </a:cxn>
                <a:cxn ang="0">
                  <a:pos x="19" y="24"/>
                </a:cxn>
                <a:cxn ang="0">
                  <a:pos x="19" y="31"/>
                </a:cxn>
                <a:cxn ang="0">
                  <a:pos x="18" y="40"/>
                </a:cxn>
                <a:cxn ang="0">
                  <a:pos x="15" y="48"/>
                </a:cxn>
                <a:cxn ang="0">
                  <a:pos x="13" y="55"/>
                </a:cxn>
                <a:cxn ang="0">
                  <a:pos x="9" y="59"/>
                </a:cxn>
                <a:cxn ang="0">
                  <a:pos x="5" y="64"/>
                </a:cxn>
                <a:cxn ang="0">
                  <a:pos x="0" y="64"/>
                </a:cxn>
                <a:cxn ang="0">
                  <a:pos x="8" y="47"/>
                </a:cxn>
                <a:cxn ang="0">
                  <a:pos x="12" y="31"/>
                </a:cxn>
                <a:cxn ang="0">
                  <a:pos x="12" y="25"/>
                </a:cxn>
                <a:cxn ang="0">
                  <a:pos x="11" y="19"/>
                </a:cxn>
                <a:cxn ang="0">
                  <a:pos x="8" y="14"/>
                </a:cxn>
                <a:cxn ang="0">
                  <a:pos x="7" y="10"/>
                </a:cxn>
                <a:cxn ang="0">
                  <a:pos x="2" y="4"/>
                </a:cxn>
                <a:cxn ang="0">
                  <a:pos x="0" y="0"/>
                </a:cxn>
              </a:cxnLst>
              <a:rect l="0" t="0" r="r" b="b"/>
              <a:pathLst>
                <a:path w="19" h="64">
                  <a:moveTo>
                    <a:pt x="0" y="0"/>
                  </a:moveTo>
                  <a:lnTo>
                    <a:pt x="5" y="0"/>
                  </a:lnTo>
                  <a:lnTo>
                    <a:pt x="12" y="8"/>
                  </a:lnTo>
                  <a:lnTo>
                    <a:pt x="17" y="16"/>
                  </a:lnTo>
                  <a:lnTo>
                    <a:pt x="19" y="24"/>
                  </a:lnTo>
                  <a:lnTo>
                    <a:pt x="19" y="31"/>
                  </a:lnTo>
                  <a:lnTo>
                    <a:pt x="18" y="40"/>
                  </a:lnTo>
                  <a:lnTo>
                    <a:pt x="15" y="48"/>
                  </a:lnTo>
                  <a:lnTo>
                    <a:pt x="13" y="55"/>
                  </a:lnTo>
                  <a:lnTo>
                    <a:pt x="9" y="59"/>
                  </a:lnTo>
                  <a:lnTo>
                    <a:pt x="5" y="64"/>
                  </a:lnTo>
                  <a:lnTo>
                    <a:pt x="0" y="64"/>
                  </a:lnTo>
                  <a:lnTo>
                    <a:pt x="8" y="47"/>
                  </a:lnTo>
                  <a:lnTo>
                    <a:pt x="12" y="31"/>
                  </a:lnTo>
                  <a:lnTo>
                    <a:pt x="12" y="25"/>
                  </a:lnTo>
                  <a:lnTo>
                    <a:pt x="11" y="19"/>
                  </a:lnTo>
                  <a:lnTo>
                    <a:pt x="8" y="14"/>
                  </a:lnTo>
                  <a:lnTo>
                    <a:pt x="7" y="10"/>
                  </a:lnTo>
                  <a:lnTo>
                    <a:pt x="2" y="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8" name="Freeform 244"/>
            <p:cNvSpPr>
              <a:spLocks/>
            </p:cNvSpPr>
            <p:nvPr/>
          </p:nvSpPr>
          <p:spPr bwMode="auto">
            <a:xfrm>
              <a:off x="740" y="2400"/>
              <a:ext cx="60" cy="44"/>
            </a:xfrm>
            <a:custGeom>
              <a:avLst/>
              <a:gdLst/>
              <a:ahLst/>
              <a:cxnLst>
                <a:cxn ang="0">
                  <a:pos x="0" y="0"/>
                </a:cxn>
                <a:cxn ang="0">
                  <a:pos x="34" y="18"/>
                </a:cxn>
                <a:cxn ang="0">
                  <a:pos x="60" y="18"/>
                </a:cxn>
                <a:cxn ang="0">
                  <a:pos x="60" y="26"/>
                </a:cxn>
                <a:cxn ang="0">
                  <a:pos x="34" y="26"/>
                </a:cxn>
                <a:cxn ang="0">
                  <a:pos x="0" y="44"/>
                </a:cxn>
                <a:cxn ang="0">
                  <a:pos x="0" y="36"/>
                </a:cxn>
                <a:cxn ang="0">
                  <a:pos x="18" y="27"/>
                </a:cxn>
                <a:cxn ang="0">
                  <a:pos x="23" y="24"/>
                </a:cxn>
                <a:cxn ang="0">
                  <a:pos x="27" y="22"/>
                </a:cxn>
                <a:cxn ang="0">
                  <a:pos x="25" y="21"/>
                </a:cxn>
                <a:cxn ang="0">
                  <a:pos x="17" y="17"/>
                </a:cxn>
                <a:cxn ang="0">
                  <a:pos x="0" y="7"/>
                </a:cxn>
                <a:cxn ang="0">
                  <a:pos x="0" y="0"/>
                </a:cxn>
              </a:cxnLst>
              <a:rect l="0" t="0" r="r" b="b"/>
              <a:pathLst>
                <a:path w="60" h="44">
                  <a:moveTo>
                    <a:pt x="0" y="0"/>
                  </a:moveTo>
                  <a:lnTo>
                    <a:pt x="34" y="18"/>
                  </a:lnTo>
                  <a:lnTo>
                    <a:pt x="60" y="18"/>
                  </a:lnTo>
                  <a:lnTo>
                    <a:pt x="60" y="26"/>
                  </a:lnTo>
                  <a:lnTo>
                    <a:pt x="34" y="26"/>
                  </a:lnTo>
                  <a:lnTo>
                    <a:pt x="0" y="44"/>
                  </a:lnTo>
                  <a:lnTo>
                    <a:pt x="0" y="36"/>
                  </a:lnTo>
                  <a:lnTo>
                    <a:pt x="18" y="27"/>
                  </a:lnTo>
                  <a:lnTo>
                    <a:pt x="23" y="24"/>
                  </a:lnTo>
                  <a:lnTo>
                    <a:pt x="27" y="22"/>
                  </a:lnTo>
                  <a:lnTo>
                    <a:pt x="25" y="21"/>
                  </a:lnTo>
                  <a:lnTo>
                    <a:pt x="17" y="17"/>
                  </a:lnTo>
                  <a:lnTo>
                    <a:pt x="0" y="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9" name="Freeform 245"/>
            <p:cNvSpPr>
              <a:spLocks/>
            </p:cNvSpPr>
            <p:nvPr/>
          </p:nvSpPr>
          <p:spPr bwMode="auto">
            <a:xfrm>
              <a:off x="740" y="2359"/>
              <a:ext cx="77" cy="16"/>
            </a:xfrm>
            <a:custGeom>
              <a:avLst/>
              <a:gdLst/>
              <a:ahLst/>
              <a:cxnLst>
                <a:cxn ang="0">
                  <a:pos x="0" y="0"/>
                </a:cxn>
                <a:cxn ang="0">
                  <a:pos x="5" y="2"/>
                </a:cxn>
                <a:cxn ang="0">
                  <a:pos x="9" y="4"/>
                </a:cxn>
                <a:cxn ang="0">
                  <a:pos x="23" y="8"/>
                </a:cxn>
                <a:cxn ang="0">
                  <a:pos x="33" y="10"/>
                </a:cxn>
                <a:cxn ang="0">
                  <a:pos x="38" y="10"/>
                </a:cxn>
                <a:cxn ang="0">
                  <a:pos x="57" y="7"/>
                </a:cxn>
                <a:cxn ang="0">
                  <a:pos x="77" y="0"/>
                </a:cxn>
                <a:cxn ang="0">
                  <a:pos x="77" y="4"/>
                </a:cxn>
                <a:cxn ang="0">
                  <a:pos x="71" y="7"/>
                </a:cxn>
                <a:cxn ang="0">
                  <a:pos x="66" y="10"/>
                </a:cxn>
                <a:cxn ang="0">
                  <a:pos x="59" y="13"/>
                </a:cxn>
                <a:cxn ang="0">
                  <a:pos x="49" y="15"/>
                </a:cxn>
                <a:cxn ang="0">
                  <a:pos x="38" y="16"/>
                </a:cxn>
                <a:cxn ang="0">
                  <a:pos x="32" y="16"/>
                </a:cxn>
                <a:cxn ang="0">
                  <a:pos x="26" y="15"/>
                </a:cxn>
                <a:cxn ang="0">
                  <a:pos x="20" y="13"/>
                </a:cxn>
                <a:cxn ang="0">
                  <a:pos x="10" y="9"/>
                </a:cxn>
                <a:cxn ang="0">
                  <a:pos x="0" y="4"/>
                </a:cxn>
                <a:cxn ang="0">
                  <a:pos x="0" y="0"/>
                </a:cxn>
              </a:cxnLst>
              <a:rect l="0" t="0" r="r" b="b"/>
              <a:pathLst>
                <a:path w="77" h="16">
                  <a:moveTo>
                    <a:pt x="0" y="0"/>
                  </a:moveTo>
                  <a:lnTo>
                    <a:pt x="5" y="2"/>
                  </a:lnTo>
                  <a:lnTo>
                    <a:pt x="9" y="4"/>
                  </a:lnTo>
                  <a:lnTo>
                    <a:pt x="23" y="8"/>
                  </a:lnTo>
                  <a:lnTo>
                    <a:pt x="33" y="10"/>
                  </a:lnTo>
                  <a:lnTo>
                    <a:pt x="38" y="10"/>
                  </a:lnTo>
                  <a:lnTo>
                    <a:pt x="57" y="7"/>
                  </a:lnTo>
                  <a:lnTo>
                    <a:pt x="77" y="0"/>
                  </a:lnTo>
                  <a:lnTo>
                    <a:pt x="77" y="4"/>
                  </a:lnTo>
                  <a:lnTo>
                    <a:pt x="71" y="7"/>
                  </a:lnTo>
                  <a:lnTo>
                    <a:pt x="66" y="10"/>
                  </a:lnTo>
                  <a:lnTo>
                    <a:pt x="59" y="13"/>
                  </a:lnTo>
                  <a:lnTo>
                    <a:pt x="49" y="15"/>
                  </a:lnTo>
                  <a:lnTo>
                    <a:pt x="38" y="16"/>
                  </a:lnTo>
                  <a:lnTo>
                    <a:pt x="32" y="16"/>
                  </a:lnTo>
                  <a:lnTo>
                    <a:pt x="26" y="15"/>
                  </a:lnTo>
                  <a:lnTo>
                    <a:pt x="20" y="13"/>
                  </a:lnTo>
                  <a:lnTo>
                    <a:pt x="10" y="9"/>
                  </a:lnTo>
                  <a:lnTo>
                    <a:pt x="0" y="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0" name="Freeform 246"/>
            <p:cNvSpPr>
              <a:spLocks/>
            </p:cNvSpPr>
            <p:nvPr/>
          </p:nvSpPr>
          <p:spPr bwMode="auto">
            <a:xfrm>
              <a:off x="755" y="2303"/>
              <a:ext cx="45" cy="49"/>
            </a:xfrm>
            <a:custGeom>
              <a:avLst/>
              <a:gdLst/>
              <a:ahLst/>
              <a:cxnLst>
                <a:cxn ang="0">
                  <a:pos x="11" y="0"/>
                </a:cxn>
                <a:cxn ang="0">
                  <a:pos x="45" y="0"/>
                </a:cxn>
                <a:cxn ang="0">
                  <a:pos x="45" y="6"/>
                </a:cxn>
                <a:cxn ang="0">
                  <a:pos x="16" y="6"/>
                </a:cxn>
                <a:cxn ang="0">
                  <a:pos x="13" y="7"/>
                </a:cxn>
                <a:cxn ang="0">
                  <a:pos x="11" y="7"/>
                </a:cxn>
                <a:cxn ang="0">
                  <a:pos x="8" y="9"/>
                </a:cxn>
                <a:cxn ang="0">
                  <a:pos x="7" y="11"/>
                </a:cxn>
                <a:cxn ang="0">
                  <a:pos x="7" y="13"/>
                </a:cxn>
                <a:cxn ang="0">
                  <a:pos x="10" y="19"/>
                </a:cxn>
                <a:cxn ang="0">
                  <a:pos x="12" y="20"/>
                </a:cxn>
                <a:cxn ang="0">
                  <a:pos x="16" y="21"/>
                </a:cxn>
                <a:cxn ang="0">
                  <a:pos x="45" y="21"/>
                </a:cxn>
                <a:cxn ang="0">
                  <a:pos x="45" y="28"/>
                </a:cxn>
                <a:cxn ang="0">
                  <a:pos x="14" y="28"/>
                </a:cxn>
                <a:cxn ang="0">
                  <a:pos x="12" y="29"/>
                </a:cxn>
                <a:cxn ang="0">
                  <a:pos x="10" y="29"/>
                </a:cxn>
                <a:cxn ang="0">
                  <a:pos x="8" y="30"/>
                </a:cxn>
                <a:cxn ang="0">
                  <a:pos x="7" y="32"/>
                </a:cxn>
                <a:cxn ang="0">
                  <a:pos x="7" y="34"/>
                </a:cxn>
                <a:cxn ang="0">
                  <a:pos x="8" y="36"/>
                </a:cxn>
                <a:cxn ang="0">
                  <a:pos x="10" y="39"/>
                </a:cxn>
                <a:cxn ang="0">
                  <a:pos x="13" y="42"/>
                </a:cxn>
                <a:cxn ang="0">
                  <a:pos x="16" y="43"/>
                </a:cxn>
                <a:cxn ang="0">
                  <a:pos x="45" y="43"/>
                </a:cxn>
                <a:cxn ang="0">
                  <a:pos x="45" y="49"/>
                </a:cxn>
                <a:cxn ang="0">
                  <a:pos x="1" y="49"/>
                </a:cxn>
                <a:cxn ang="0">
                  <a:pos x="1" y="43"/>
                </a:cxn>
                <a:cxn ang="0">
                  <a:pos x="8" y="43"/>
                </a:cxn>
                <a:cxn ang="0">
                  <a:pos x="5" y="41"/>
                </a:cxn>
                <a:cxn ang="0">
                  <a:pos x="2" y="39"/>
                </a:cxn>
                <a:cxn ang="0">
                  <a:pos x="1" y="35"/>
                </a:cxn>
                <a:cxn ang="0">
                  <a:pos x="0" y="32"/>
                </a:cxn>
                <a:cxn ang="0">
                  <a:pos x="2" y="26"/>
                </a:cxn>
                <a:cxn ang="0">
                  <a:pos x="3" y="24"/>
                </a:cxn>
                <a:cxn ang="0">
                  <a:pos x="8" y="22"/>
                </a:cxn>
                <a:cxn ang="0">
                  <a:pos x="5" y="20"/>
                </a:cxn>
                <a:cxn ang="0">
                  <a:pos x="2" y="17"/>
                </a:cxn>
                <a:cxn ang="0">
                  <a:pos x="0" y="11"/>
                </a:cxn>
                <a:cxn ang="0">
                  <a:pos x="2" y="5"/>
                </a:cxn>
                <a:cxn ang="0">
                  <a:pos x="3" y="3"/>
                </a:cxn>
                <a:cxn ang="0">
                  <a:pos x="7" y="1"/>
                </a:cxn>
                <a:cxn ang="0">
                  <a:pos x="11" y="0"/>
                </a:cxn>
              </a:cxnLst>
              <a:rect l="0" t="0" r="r" b="b"/>
              <a:pathLst>
                <a:path w="45" h="49">
                  <a:moveTo>
                    <a:pt x="11" y="0"/>
                  </a:moveTo>
                  <a:lnTo>
                    <a:pt x="45" y="0"/>
                  </a:lnTo>
                  <a:lnTo>
                    <a:pt x="45" y="6"/>
                  </a:lnTo>
                  <a:lnTo>
                    <a:pt x="16" y="6"/>
                  </a:lnTo>
                  <a:lnTo>
                    <a:pt x="13" y="7"/>
                  </a:lnTo>
                  <a:lnTo>
                    <a:pt x="11" y="7"/>
                  </a:lnTo>
                  <a:lnTo>
                    <a:pt x="8" y="9"/>
                  </a:lnTo>
                  <a:lnTo>
                    <a:pt x="7" y="11"/>
                  </a:lnTo>
                  <a:lnTo>
                    <a:pt x="7" y="13"/>
                  </a:lnTo>
                  <a:lnTo>
                    <a:pt x="10" y="19"/>
                  </a:lnTo>
                  <a:lnTo>
                    <a:pt x="12" y="20"/>
                  </a:lnTo>
                  <a:lnTo>
                    <a:pt x="16" y="21"/>
                  </a:lnTo>
                  <a:lnTo>
                    <a:pt x="45" y="21"/>
                  </a:lnTo>
                  <a:lnTo>
                    <a:pt x="45" y="28"/>
                  </a:lnTo>
                  <a:lnTo>
                    <a:pt x="14" y="28"/>
                  </a:lnTo>
                  <a:lnTo>
                    <a:pt x="12" y="29"/>
                  </a:lnTo>
                  <a:lnTo>
                    <a:pt x="10" y="29"/>
                  </a:lnTo>
                  <a:lnTo>
                    <a:pt x="8" y="30"/>
                  </a:lnTo>
                  <a:lnTo>
                    <a:pt x="7" y="32"/>
                  </a:lnTo>
                  <a:lnTo>
                    <a:pt x="7" y="34"/>
                  </a:lnTo>
                  <a:lnTo>
                    <a:pt x="8" y="36"/>
                  </a:lnTo>
                  <a:lnTo>
                    <a:pt x="10" y="39"/>
                  </a:lnTo>
                  <a:lnTo>
                    <a:pt x="13" y="42"/>
                  </a:lnTo>
                  <a:lnTo>
                    <a:pt x="16" y="43"/>
                  </a:lnTo>
                  <a:lnTo>
                    <a:pt x="45" y="43"/>
                  </a:lnTo>
                  <a:lnTo>
                    <a:pt x="45" y="49"/>
                  </a:lnTo>
                  <a:lnTo>
                    <a:pt x="1" y="49"/>
                  </a:lnTo>
                  <a:lnTo>
                    <a:pt x="1" y="43"/>
                  </a:lnTo>
                  <a:lnTo>
                    <a:pt x="8" y="43"/>
                  </a:lnTo>
                  <a:lnTo>
                    <a:pt x="5" y="41"/>
                  </a:lnTo>
                  <a:lnTo>
                    <a:pt x="2" y="39"/>
                  </a:lnTo>
                  <a:lnTo>
                    <a:pt x="1" y="35"/>
                  </a:lnTo>
                  <a:lnTo>
                    <a:pt x="0" y="32"/>
                  </a:lnTo>
                  <a:lnTo>
                    <a:pt x="2" y="26"/>
                  </a:lnTo>
                  <a:lnTo>
                    <a:pt x="3" y="24"/>
                  </a:lnTo>
                  <a:lnTo>
                    <a:pt x="8" y="22"/>
                  </a:lnTo>
                  <a:lnTo>
                    <a:pt x="5" y="20"/>
                  </a:lnTo>
                  <a:lnTo>
                    <a:pt x="2" y="17"/>
                  </a:lnTo>
                  <a:lnTo>
                    <a:pt x="0" y="11"/>
                  </a:lnTo>
                  <a:lnTo>
                    <a:pt x="2" y="5"/>
                  </a:lnTo>
                  <a:lnTo>
                    <a:pt x="3" y="3"/>
                  </a:lnTo>
                  <a:lnTo>
                    <a:pt x="7" y="1"/>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1" name="Freeform 247"/>
            <p:cNvSpPr>
              <a:spLocks/>
            </p:cNvSpPr>
            <p:nvPr/>
          </p:nvSpPr>
          <p:spPr bwMode="auto">
            <a:xfrm>
              <a:off x="740" y="2278"/>
              <a:ext cx="77" cy="18"/>
            </a:xfrm>
            <a:custGeom>
              <a:avLst/>
              <a:gdLst/>
              <a:ahLst/>
              <a:cxnLst>
                <a:cxn ang="0">
                  <a:pos x="38" y="0"/>
                </a:cxn>
                <a:cxn ang="0">
                  <a:pos x="59" y="4"/>
                </a:cxn>
                <a:cxn ang="0">
                  <a:pos x="66" y="6"/>
                </a:cxn>
                <a:cxn ang="0">
                  <a:pos x="71" y="9"/>
                </a:cxn>
                <a:cxn ang="0">
                  <a:pos x="77" y="13"/>
                </a:cxn>
                <a:cxn ang="0">
                  <a:pos x="77" y="18"/>
                </a:cxn>
                <a:cxn ang="0">
                  <a:pos x="57" y="9"/>
                </a:cxn>
                <a:cxn ang="0">
                  <a:pos x="38" y="7"/>
                </a:cxn>
                <a:cxn ang="0">
                  <a:pos x="28" y="7"/>
                </a:cxn>
                <a:cxn ang="0">
                  <a:pos x="23" y="8"/>
                </a:cxn>
                <a:cxn ang="0">
                  <a:pos x="12" y="11"/>
                </a:cxn>
                <a:cxn ang="0">
                  <a:pos x="9" y="14"/>
                </a:cxn>
                <a:cxn ang="0">
                  <a:pos x="5" y="15"/>
                </a:cxn>
                <a:cxn ang="0">
                  <a:pos x="0" y="18"/>
                </a:cxn>
                <a:cxn ang="0">
                  <a:pos x="0" y="13"/>
                </a:cxn>
                <a:cxn ang="0">
                  <a:pos x="10" y="7"/>
                </a:cxn>
                <a:cxn ang="0">
                  <a:pos x="20" y="3"/>
                </a:cxn>
                <a:cxn ang="0">
                  <a:pos x="26" y="1"/>
                </a:cxn>
                <a:cxn ang="0">
                  <a:pos x="32" y="1"/>
                </a:cxn>
                <a:cxn ang="0">
                  <a:pos x="38" y="0"/>
                </a:cxn>
              </a:cxnLst>
              <a:rect l="0" t="0" r="r" b="b"/>
              <a:pathLst>
                <a:path w="77" h="18">
                  <a:moveTo>
                    <a:pt x="38" y="0"/>
                  </a:moveTo>
                  <a:lnTo>
                    <a:pt x="59" y="4"/>
                  </a:lnTo>
                  <a:lnTo>
                    <a:pt x="66" y="6"/>
                  </a:lnTo>
                  <a:lnTo>
                    <a:pt x="71" y="9"/>
                  </a:lnTo>
                  <a:lnTo>
                    <a:pt x="77" y="13"/>
                  </a:lnTo>
                  <a:lnTo>
                    <a:pt x="77" y="18"/>
                  </a:lnTo>
                  <a:lnTo>
                    <a:pt x="57" y="9"/>
                  </a:lnTo>
                  <a:lnTo>
                    <a:pt x="38" y="7"/>
                  </a:lnTo>
                  <a:lnTo>
                    <a:pt x="28" y="7"/>
                  </a:lnTo>
                  <a:lnTo>
                    <a:pt x="23" y="8"/>
                  </a:lnTo>
                  <a:lnTo>
                    <a:pt x="12" y="11"/>
                  </a:lnTo>
                  <a:lnTo>
                    <a:pt x="9" y="14"/>
                  </a:lnTo>
                  <a:lnTo>
                    <a:pt x="5" y="15"/>
                  </a:lnTo>
                  <a:lnTo>
                    <a:pt x="0" y="18"/>
                  </a:lnTo>
                  <a:lnTo>
                    <a:pt x="0" y="13"/>
                  </a:lnTo>
                  <a:lnTo>
                    <a:pt x="10" y="7"/>
                  </a:lnTo>
                  <a:lnTo>
                    <a:pt x="20" y="3"/>
                  </a:lnTo>
                  <a:lnTo>
                    <a:pt x="26" y="1"/>
                  </a:lnTo>
                  <a:lnTo>
                    <a:pt x="32" y="1"/>
                  </a:lnTo>
                  <a:lnTo>
                    <a:pt x="3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2" name="Rectangle 248"/>
            <p:cNvSpPr>
              <a:spLocks noChangeArrowheads="1"/>
            </p:cNvSpPr>
            <p:nvPr/>
          </p:nvSpPr>
          <p:spPr bwMode="auto">
            <a:xfrm>
              <a:off x="3950" y="1022"/>
              <a:ext cx="168" cy="2676"/>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3" name="Freeform 249"/>
            <p:cNvSpPr>
              <a:spLocks noEditPoints="1"/>
            </p:cNvSpPr>
            <p:nvPr/>
          </p:nvSpPr>
          <p:spPr bwMode="auto">
            <a:xfrm>
              <a:off x="3949" y="1021"/>
              <a:ext cx="172" cy="2679"/>
            </a:xfrm>
            <a:custGeom>
              <a:avLst/>
              <a:gdLst/>
              <a:ahLst/>
              <a:cxnLst>
                <a:cxn ang="0">
                  <a:pos x="4" y="3"/>
                </a:cxn>
                <a:cxn ang="0">
                  <a:pos x="4" y="2676"/>
                </a:cxn>
                <a:cxn ang="0">
                  <a:pos x="168" y="2676"/>
                </a:cxn>
                <a:cxn ang="0">
                  <a:pos x="168" y="3"/>
                </a:cxn>
                <a:cxn ang="0">
                  <a:pos x="4" y="3"/>
                </a:cxn>
                <a:cxn ang="0">
                  <a:pos x="1" y="0"/>
                </a:cxn>
                <a:cxn ang="0">
                  <a:pos x="169" y="0"/>
                </a:cxn>
                <a:cxn ang="0">
                  <a:pos x="170" y="1"/>
                </a:cxn>
                <a:cxn ang="0">
                  <a:pos x="172" y="1"/>
                </a:cxn>
                <a:cxn ang="0">
                  <a:pos x="172" y="2677"/>
                </a:cxn>
                <a:cxn ang="0">
                  <a:pos x="170" y="2677"/>
                </a:cxn>
                <a:cxn ang="0">
                  <a:pos x="169" y="2678"/>
                </a:cxn>
                <a:cxn ang="0">
                  <a:pos x="169" y="2679"/>
                </a:cxn>
                <a:cxn ang="0">
                  <a:pos x="3" y="2679"/>
                </a:cxn>
                <a:cxn ang="0">
                  <a:pos x="3" y="2677"/>
                </a:cxn>
                <a:cxn ang="0">
                  <a:pos x="0" y="2677"/>
                </a:cxn>
                <a:cxn ang="0">
                  <a:pos x="0" y="1"/>
                </a:cxn>
                <a:cxn ang="0">
                  <a:pos x="1" y="0"/>
                </a:cxn>
              </a:cxnLst>
              <a:rect l="0" t="0" r="r" b="b"/>
              <a:pathLst>
                <a:path w="172" h="2679">
                  <a:moveTo>
                    <a:pt x="4" y="3"/>
                  </a:moveTo>
                  <a:lnTo>
                    <a:pt x="4" y="2676"/>
                  </a:lnTo>
                  <a:lnTo>
                    <a:pt x="168" y="2676"/>
                  </a:lnTo>
                  <a:lnTo>
                    <a:pt x="168" y="3"/>
                  </a:lnTo>
                  <a:lnTo>
                    <a:pt x="4" y="3"/>
                  </a:lnTo>
                  <a:close/>
                  <a:moveTo>
                    <a:pt x="1" y="0"/>
                  </a:moveTo>
                  <a:lnTo>
                    <a:pt x="169" y="0"/>
                  </a:lnTo>
                  <a:lnTo>
                    <a:pt x="170" y="1"/>
                  </a:lnTo>
                  <a:lnTo>
                    <a:pt x="172" y="1"/>
                  </a:lnTo>
                  <a:lnTo>
                    <a:pt x="172" y="2677"/>
                  </a:lnTo>
                  <a:lnTo>
                    <a:pt x="170" y="2677"/>
                  </a:lnTo>
                  <a:lnTo>
                    <a:pt x="169" y="2678"/>
                  </a:lnTo>
                  <a:lnTo>
                    <a:pt x="169" y="2679"/>
                  </a:lnTo>
                  <a:lnTo>
                    <a:pt x="3" y="2679"/>
                  </a:lnTo>
                  <a:lnTo>
                    <a:pt x="3" y="2677"/>
                  </a:lnTo>
                  <a:lnTo>
                    <a:pt x="0" y="2677"/>
                  </a:lnTo>
                  <a:lnTo>
                    <a:pt x="0" y="1"/>
                  </a:lnTo>
                  <a:lnTo>
                    <a:pt x="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274" name="Picture 250"/>
            <p:cNvPicPr>
              <a:picLocks noChangeAspect="1" noChangeArrowheads="1"/>
            </p:cNvPicPr>
            <p:nvPr/>
          </p:nvPicPr>
          <p:blipFill>
            <a:blip r:embed="rId4"/>
            <a:srcRect/>
            <a:stretch>
              <a:fillRect/>
            </a:stretch>
          </p:blipFill>
          <p:spPr bwMode="auto">
            <a:xfrm>
              <a:off x="3950" y="1023"/>
              <a:ext cx="168" cy="2675"/>
            </a:xfrm>
            <a:prstGeom prst="rect">
              <a:avLst/>
            </a:prstGeom>
            <a:noFill/>
            <a:ln w="9525">
              <a:noFill/>
              <a:miter lim="800000"/>
              <a:headEnd/>
              <a:tailEnd/>
            </a:ln>
          </p:spPr>
        </p:pic>
        <p:sp>
          <p:nvSpPr>
            <p:cNvPr id="1275" name="Rectangle 251"/>
            <p:cNvSpPr>
              <a:spLocks noChangeArrowheads="1"/>
            </p:cNvSpPr>
            <p:nvPr/>
          </p:nvSpPr>
          <p:spPr bwMode="auto">
            <a:xfrm>
              <a:off x="3950" y="1023"/>
              <a:ext cx="168" cy="26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276" name="Picture 252"/>
            <p:cNvPicPr>
              <a:picLocks noChangeAspect="1" noChangeArrowheads="1"/>
            </p:cNvPicPr>
            <p:nvPr/>
          </p:nvPicPr>
          <p:blipFill>
            <a:blip r:embed="rId4"/>
            <a:srcRect/>
            <a:stretch>
              <a:fillRect/>
            </a:stretch>
          </p:blipFill>
          <p:spPr bwMode="auto">
            <a:xfrm>
              <a:off x="3950" y="1023"/>
              <a:ext cx="168" cy="2675"/>
            </a:xfrm>
            <a:prstGeom prst="rect">
              <a:avLst/>
            </a:prstGeom>
            <a:noFill/>
            <a:ln w="9525">
              <a:noFill/>
              <a:miter lim="800000"/>
              <a:headEnd/>
              <a:tailEnd/>
            </a:ln>
          </p:spPr>
        </p:pic>
        <p:sp>
          <p:nvSpPr>
            <p:cNvPr id="1277" name="Rectangle 253"/>
            <p:cNvSpPr>
              <a:spLocks noChangeArrowheads="1"/>
            </p:cNvSpPr>
            <p:nvPr/>
          </p:nvSpPr>
          <p:spPr bwMode="auto">
            <a:xfrm>
              <a:off x="3950" y="3697"/>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8" name="Rectangle 254"/>
            <p:cNvSpPr>
              <a:spLocks noChangeArrowheads="1"/>
            </p:cNvSpPr>
            <p:nvPr/>
          </p:nvSpPr>
          <p:spPr bwMode="auto">
            <a:xfrm>
              <a:off x="3950" y="1021"/>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9" name="Rectangle 255"/>
            <p:cNvSpPr>
              <a:spLocks noChangeArrowheads="1"/>
            </p:cNvSpPr>
            <p:nvPr/>
          </p:nvSpPr>
          <p:spPr bwMode="auto">
            <a:xfrm>
              <a:off x="3949"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0" name="Rectangle 256"/>
            <p:cNvSpPr>
              <a:spLocks noChangeArrowheads="1"/>
            </p:cNvSpPr>
            <p:nvPr/>
          </p:nvSpPr>
          <p:spPr bwMode="auto">
            <a:xfrm>
              <a:off x="4117"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1" name="Rectangle 257"/>
            <p:cNvSpPr>
              <a:spLocks noChangeArrowheads="1"/>
            </p:cNvSpPr>
            <p:nvPr/>
          </p:nvSpPr>
          <p:spPr bwMode="auto">
            <a:xfrm>
              <a:off x="3950" y="3697"/>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2" name="Rectangle 258"/>
            <p:cNvSpPr>
              <a:spLocks noChangeArrowheads="1"/>
            </p:cNvSpPr>
            <p:nvPr/>
          </p:nvSpPr>
          <p:spPr bwMode="auto">
            <a:xfrm>
              <a:off x="4117"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3" name="Rectangle 259"/>
            <p:cNvSpPr>
              <a:spLocks noChangeArrowheads="1"/>
            </p:cNvSpPr>
            <p:nvPr/>
          </p:nvSpPr>
          <p:spPr bwMode="auto">
            <a:xfrm>
              <a:off x="4085" y="3697"/>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4" name="Rectangle 260"/>
            <p:cNvSpPr>
              <a:spLocks noChangeArrowheads="1"/>
            </p:cNvSpPr>
            <p:nvPr/>
          </p:nvSpPr>
          <p:spPr bwMode="auto">
            <a:xfrm>
              <a:off x="3950" y="3697"/>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5" name="Rectangle 261"/>
            <p:cNvSpPr>
              <a:spLocks noChangeArrowheads="1"/>
            </p:cNvSpPr>
            <p:nvPr/>
          </p:nvSpPr>
          <p:spPr bwMode="auto">
            <a:xfrm>
              <a:off x="4144" y="3702"/>
              <a:ext cx="23" cy="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6" name="Freeform 262"/>
            <p:cNvSpPr>
              <a:spLocks/>
            </p:cNvSpPr>
            <p:nvPr/>
          </p:nvSpPr>
          <p:spPr bwMode="auto">
            <a:xfrm>
              <a:off x="4173" y="3674"/>
              <a:ext cx="39" cy="50"/>
            </a:xfrm>
            <a:custGeom>
              <a:avLst/>
              <a:gdLst/>
              <a:ahLst/>
              <a:cxnLst>
                <a:cxn ang="0">
                  <a:pos x="7" y="0"/>
                </a:cxn>
                <a:cxn ang="0">
                  <a:pos x="35" y="0"/>
                </a:cxn>
                <a:cxn ang="0">
                  <a:pos x="35" y="7"/>
                </a:cxn>
                <a:cxn ang="0">
                  <a:pos x="13" y="7"/>
                </a:cxn>
                <a:cxn ang="0">
                  <a:pos x="10" y="20"/>
                </a:cxn>
                <a:cxn ang="0">
                  <a:pos x="13" y="18"/>
                </a:cxn>
                <a:cxn ang="0">
                  <a:pos x="21" y="16"/>
                </a:cxn>
                <a:cxn ang="0">
                  <a:pos x="30" y="18"/>
                </a:cxn>
                <a:cxn ang="0">
                  <a:pos x="34" y="20"/>
                </a:cxn>
                <a:cxn ang="0">
                  <a:pos x="39" y="28"/>
                </a:cxn>
                <a:cxn ang="0">
                  <a:pos x="39" y="36"/>
                </a:cxn>
                <a:cxn ang="0">
                  <a:pos x="34" y="44"/>
                </a:cxn>
                <a:cxn ang="0">
                  <a:pos x="29" y="47"/>
                </a:cxn>
                <a:cxn ang="0">
                  <a:pos x="24" y="49"/>
                </a:cxn>
                <a:cxn ang="0">
                  <a:pos x="19" y="50"/>
                </a:cxn>
                <a:cxn ang="0">
                  <a:pos x="10" y="48"/>
                </a:cxn>
                <a:cxn ang="0">
                  <a:pos x="6" y="46"/>
                </a:cxn>
                <a:cxn ang="0">
                  <a:pos x="2" y="43"/>
                </a:cxn>
                <a:cxn ang="0">
                  <a:pos x="1" y="40"/>
                </a:cxn>
                <a:cxn ang="0">
                  <a:pos x="0" y="36"/>
                </a:cxn>
                <a:cxn ang="0">
                  <a:pos x="7" y="35"/>
                </a:cxn>
                <a:cxn ang="0">
                  <a:pos x="8" y="38"/>
                </a:cxn>
                <a:cxn ang="0">
                  <a:pos x="11" y="42"/>
                </a:cxn>
                <a:cxn ang="0">
                  <a:pos x="16" y="44"/>
                </a:cxn>
                <a:cxn ang="0">
                  <a:pos x="22" y="44"/>
                </a:cxn>
                <a:cxn ang="0">
                  <a:pos x="25" y="43"/>
                </a:cxn>
                <a:cxn ang="0">
                  <a:pos x="28" y="41"/>
                </a:cxn>
                <a:cxn ang="0">
                  <a:pos x="29" y="39"/>
                </a:cxn>
                <a:cxn ang="0">
                  <a:pos x="32" y="33"/>
                </a:cxn>
                <a:cxn ang="0">
                  <a:pos x="30" y="30"/>
                </a:cxn>
                <a:cxn ang="0">
                  <a:pos x="30" y="27"/>
                </a:cxn>
                <a:cxn ang="0">
                  <a:pos x="25" y="23"/>
                </a:cxn>
                <a:cxn ang="0">
                  <a:pos x="23" y="22"/>
                </a:cxn>
                <a:cxn ang="0">
                  <a:pos x="17" y="22"/>
                </a:cxn>
                <a:cxn ang="0">
                  <a:pos x="15" y="23"/>
                </a:cxn>
                <a:cxn ang="0">
                  <a:pos x="13" y="23"/>
                </a:cxn>
                <a:cxn ang="0">
                  <a:pos x="11" y="24"/>
                </a:cxn>
                <a:cxn ang="0">
                  <a:pos x="8" y="26"/>
                </a:cxn>
                <a:cxn ang="0">
                  <a:pos x="0" y="25"/>
                </a:cxn>
                <a:cxn ang="0">
                  <a:pos x="7" y="0"/>
                </a:cxn>
              </a:cxnLst>
              <a:rect l="0" t="0" r="r" b="b"/>
              <a:pathLst>
                <a:path w="39" h="50">
                  <a:moveTo>
                    <a:pt x="7" y="0"/>
                  </a:moveTo>
                  <a:lnTo>
                    <a:pt x="35" y="0"/>
                  </a:lnTo>
                  <a:lnTo>
                    <a:pt x="35" y="7"/>
                  </a:lnTo>
                  <a:lnTo>
                    <a:pt x="13" y="7"/>
                  </a:lnTo>
                  <a:lnTo>
                    <a:pt x="10" y="20"/>
                  </a:lnTo>
                  <a:lnTo>
                    <a:pt x="13" y="18"/>
                  </a:lnTo>
                  <a:lnTo>
                    <a:pt x="21" y="16"/>
                  </a:lnTo>
                  <a:lnTo>
                    <a:pt x="30" y="18"/>
                  </a:lnTo>
                  <a:lnTo>
                    <a:pt x="34" y="20"/>
                  </a:lnTo>
                  <a:lnTo>
                    <a:pt x="39" y="28"/>
                  </a:lnTo>
                  <a:lnTo>
                    <a:pt x="39" y="36"/>
                  </a:lnTo>
                  <a:lnTo>
                    <a:pt x="34" y="44"/>
                  </a:lnTo>
                  <a:lnTo>
                    <a:pt x="29" y="47"/>
                  </a:lnTo>
                  <a:lnTo>
                    <a:pt x="24" y="49"/>
                  </a:lnTo>
                  <a:lnTo>
                    <a:pt x="19" y="50"/>
                  </a:lnTo>
                  <a:lnTo>
                    <a:pt x="10" y="48"/>
                  </a:lnTo>
                  <a:lnTo>
                    <a:pt x="6" y="46"/>
                  </a:lnTo>
                  <a:lnTo>
                    <a:pt x="2" y="43"/>
                  </a:lnTo>
                  <a:lnTo>
                    <a:pt x="1" y="40"/>
                  </a:lnTo>
                  <a:lnTo>
                    <a:pt x="0" y="36"/>
                  </a:lnTo>
                  <a:lnTo>
                    <a:pt x="7" y="35"/>
                  </a:lnTo>
                  <a:lnTo>
                    <a:pt x="8" y="38"/>
                  </a:lnTo>
                  <a:lnTo>
                    <a:pt x="11" y="42"/>
                  </a:lnTo>
                  <a:lnTo>
                    <a:pt x="16" y="44"/>
                  </a:lnTo>
                  <a:lnTo>
                    <a:pt x="22" y="44"/>
                  </a:lnTo>
                  <a:lnTo>
                    <a:pt x="25" y="43"/>
                  </a:lnTo>
                  <a:lnTo>
                    <a:pt x="28" y="41"/>
                  </a:lnTo>
                  <a:lnTo>
                    <a:pt x="29" y="39"/>
                  </a:lnTo>
                  <a:lnTo>
                    <a:pt x="32" y="33"/>
                  </a:lnTo>
                  <a:lnTo>
                    <a:pt x="30" y="30"/>
                  </a:lnTo>
                  <a:lnTo>
                    <a:pt x="30" y="27"/>
                  </a:lnTo>
                  <a:lnTo>
                    <a:pt x="25" y="23"/>
                  </a:lnTo>
                  <a:lnTo>
                    <a:pt x="23" y="22"/>
                  </a:lnTo>
                  <a:lnTo>
                    <a:pt x="17" y="22"/>
                  </a:lnTo>
                  <a:lnTo>
                    <a:pt x="15" y="23"/>
                  </a:lnTo>
                  <a:lnTo>
                    <a:pt x="13" y="23"/>
                  </a:lnTo>
                  <a:lnTo>
                    <a:pt x="11" y="24"/>
                  </a:lnTo>
                  <a:lnTo>
                    <a:pt x="8" y="26"/>
                  </a:lnTo>
                  <a:lnTo>
                    <a:pt x="0"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7" name="Rectangle 263"/>
            <p:cNvSpPr>
              <a:spLocks noChangeArrowheads="1"/>
            </p:cNvSpPr>
            <p:nvPr/>
          </p:nvSpPr>
          <p:spPr bwMode="auto">
            <a:xfrm>
              <a:off x="4085" y="3362"/>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8" name="Rectangle 264"/>
            <p:cNvSpPr>
              <a:spLocks noChangeArrowheads="1"/>
            </p:cNvSpPr>
            <p:nvPr/>
          </p:nvSpPr>
          <p:spPr bwMode="auto">
            <a:xfrm>
              <a:off x="3950" y="3362"/>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9" name="Freeform 265"/>
            <p:cNvSpPr>
              <a:spLocks noEditPoints="1"/>
            </p:cNvSpPr>
            <p:nvPr/>
          </p:nvSpPr>
          <p:spPr bwMode="auto">
            <a:xfrm>
              <a:off x="4145" y="3339"/>
              <a:ext cx="39" cy="51"/>
            </a:xfrm>
            <a:custGeom>
              <a:avLst/>
              <a:gdLst/>
              <a:ahLst/>
              <a:cxnLst>
                <a:cxn ang="0">
                  <a:pos x="19" y="5"/>
                </a:cxn>
                <a:cxn ang="0">
                  <a:pos x="16" y="6"/>
                </a:cxn>
                <a:cxn ang="0">
                  <a:pos x="13" y="7"/>
                </a:cxn>
                <a:cxn ang="0">
                  <a:pos x="11" y="9"/>
                </a:cxn>
                <a:cxn ang="0">
                  <a:pos x="8" y="15"/>
                </a:cxn>
                <a:cxn ang="0">
                  <a:pos x="7" y="19"/>
                </a:cxn>
                <a:cxn ang="0">
                  <a:pos x="7" y="30"/>
                </a:cxn>
                <a:cxn ang="0">
                  <a:pos x="10" y="38"/>
                </a:cxn>
                <a:cxn ang="0">
                  <a:pos x="11" y="41"/>
                </a:cxn>
                <a:cxn ang="0">
                  <a:pos x="13" y="43"/>
                </a:cxn>
                <a:cxn ang="0">
                  <a:pos x="17" y="45"/>
                </a:cxn>
                <a:cxn ang="0">
                  <a:pos x="23" y="45"/>
                </a:cxn>
                <a:cxn ang="0">
                  <a:pos x="28" y="41"/>
                </a:cxn>
                <a:cxn ang="0">
                  <a:pos x="29" y="38"/>
                </a:cxn>
                <a:cxn ang="0">
                  <a:pos x="32" y="30"/>
                </a:cxn>
                <a:cxn ang="0">
                  <a:pos x="32" y="25"/>
                </a:cxn>
                <a:cxn ang="0">
                  <a:pos x="30" y="15"/>
                </a:cxn>
                <a:cxn ang="0">
                  <a:pos x="28" y="9"/>
                </a:cxn>
                <a:cxn ang="0">
                  <a:pos x="25" y="7"/>
                </a:cxn>
                <a:cxn ang="0">
                  <a:pos x="22" y="6"/>
                </a:cxn>
                <a:cxn ang="0">
                  <a:pos x="19" y="5"/>
                </a:cxn>
                <a:cxn ang="0">
                  <a:pos x="15" y="0"/>
                </a:cxn>
                <a:cxn ang="0">
                  <a:pos x="25" y="0"/>
                </a:cxn>
                <a:cxn ang="0">
                  <a:pos x="30" y="2"/>
                </a:cxn>
                <a:cxn ang="0">
                  <a:pos x="33" y="4"/>
                </a:cxn>
                <a:cxn ang="0">
                  <a:pos x="34" y="6"/>
                </a:cxn>
                <a:cxn ang="0">
                  <a:pos x="36" y="9"/>
                </a:cxn>
                <a:cxn ang="0">
                  <a:pos x="38" y="13"/>
                </a:cxn>
                <a:cxn ang="0">
                  <a:pos x="38" y="16"/>
                </a:cxn>
                <a:cxn ang="0">
                  <a:pos x="39" y="20"/>
                </a:cxn>
                <a:cxn ang="0">
                  <a:pos x="39" y="30"/>
                </a:cxn>
                <a:cxn ang="0">
                  <a:pos x="38" y="35"/>
                </a:cxn>
                <a:cxn ang="0">
                  <a:pos x="38" y="39"/>
                </a:cxn>
                <a:cxn ang="0">
                  <a:pos x="33" y="46"/>
                </a:cxn>
                <a:cxn ang="0">
                  <a:pos x="28" y="50"/>
                </a:cxn>
                <a:cxn ang="0">
                  <a:pos x="24" y="50"/>
                </a:cxn>
                <a:cxn ang="0">
                  <a:pos x="19" y="51"/>
                </a:cxn>
                <a:cxn ang="0">
                  <a:pos x="10" y="49"/>
                </a:cxn>
                <a:cxn ang="0">
                  <a:pos x="6" y="46"/>
                </a:cxn>
                <a:cxn ang="0">
                  <a:pos x="1" y="37"/>
                </a:cxn>
                <a:cxn ang="0">
                  <a:pos x="0" y="25"/>
                </a:cxn>
                <a:cxn ang="0">
                  <a:pos x="0" y="19"/>
                </a:cxn>
                <a:cxn ang="0">
                  <a:pos x="1" y="14"/>
                </a:cxn>
                <a:cxn ang="0">
                  <a:pos x="2" y="10"/>
                </a:cxn>
                <a:cxn ang="0">
                  <a:pos x="4" y="7"/>
                </a:cxn>
                <a:cxn ang="0">
                  <a:pos x="6" y="4"/>
                </a:cxn>
                <a:cxn ang="0">
                  <a:pos x="8" y="2"/>
                </a:cxn>
                <a:cxn ang="0">
                  <a:pos x="11" y="1"/>
                </a:cxn>
                <a:cxn ang="0">
                  <a:pos x="15" y="0"/>
                </a:cxn>
              </a:cxnLst>
              <a:rect l="0" t="0" r="r" b="b"/>
              <a:pathLst>
                <a:path w="39" h="51">
                  <a:moveTo>
                    <a:pt x="19" y="5"/>
                  </a:moveTo>
                  <a:lnTo>
                    <a:pt x="16" y="6"/>
                  </a:lnTo>
                  <a:lnTo>
                    <a:pt x="13" y="7"/>
                  </a:lnTo>
                  <a:lnTo>
                    <a:pt x="11" y="9"/>
                  </a:lnTo>
                  <a:lnTo>
                    <a:pt x="8" y="15"/>
                  </a:lnTo>
                  <a:lnTo>
                    <a:pt x="7" y="19"/>
                  </a:lnTo>
                  <a:lnTo>
                    <a:pt x="7" y="30"/>
                  </a:lnTo>
                  <a:lnTo>
                    <a:pt x="10" y="38"/>
                  </a:lnTo>
                  <a:lnTo>
                    <a:pt x="11" y="41"/>
                  </a:lnTo>
                  <a:lnTo>
                    <a:pt x="13" y="43"/>
                  </a:lnTo>
                  <a:lnTo>
                    <a:pt x="17" y="45"/>
                  </a:lnTo>
                  <a:lnTo>
                    <a:pt x="23" y="45"/>
                  </a:lnTo>
                  <a:lnTo>
                    <a:pt x="28" y="41"/>
                  </a:lnTo>
                  <a:lnTo>
                    <a:pt x="29" y="38"/>
                  </a:lnTo>
                  <a:lnTo>
                    <a:pt x="32" y="30"/>
                  </a:lnTo>
                  <a:lnTo>
                    <a:pt x="32" y="25"/>
                  </a:lnTo>
                  <a:lnTo>
                    <a:pt x="30" y="15"/>
                  </a:lnTo>
                  <a:lnTo>
                    <a:pt x="28" y="9"/>
                  </a:lnTo>
                  <a:lnTo>
                    <a:pt x="25" y="7"/>
                  </a:lnTo>
                  <a:lnTo>
                    <a:pt x="22" y="6"/>
                  </a:lnTo>
                  <a:lnTo>
                    <a:pt x="19" y="5"/>
                  </a:lnTo>
                  <a:close/>
                  <a:moveTo>
                    <a:pt x="15" y="0"/>
                  </a:moveTo>
                  <a:lnTo>
                    <a:pt x="25" y="0"/>
                  </a:lnTo>
                  <a:lnTo>
                    <a:pt x="30" y="2"/>
                  </a:lnTo>
                  <a:lnTo>
                    <a:pt x="33" y="4"/>
                  </a:lnTo>
                  <a:lnTo>
                    <a:pt x="34" y="6"/>
                  </a:lnTo>
                  <a:lnTo>
                    <a:pt x="36" y="9"/>
                  </a:lnTo>
                  <a:lnTo>
                    <a:pt x="38" y="13"/>
                  </a:lnTo>
                  <a:lnTo>
                    <a:pt x="38" y="16"/>
                  </a:lnTo>
                  <a:lnTo>
                    <a:pt x="39" y="20"/>
                  </a:lnTo>
                  <a:lnTo>
                    <a:pt x="39" y="30"/>
                  </a:lnTo>
                  <a:lnTo>
                    <a:pt x="38" y="35"/>
                  </a:lnTo>
                  <a:lnTo>
                    <a:pt x="38" y="39"/>
                  </a:lnTo>
                  <a:lnTo>
                    <a:pt x="33" y="46"/>
                  </a:lnTo>
                  <a:lnTo>
                    <a:pt x="28" y="50"/>
                  </a:lnTo>
                  <a:lnTo>
                    <a:pt x="24" y="50"/>
                  </a:lnTo>
                  <a:lnTo>
                    <a:pt x="19" y="51"/>
                  </a:lnTo>
                  <a:lnTo>
                    <a:pt x="10" y="49"/>
                  </a:lnTo>
                  <a:lnTo>
                    <a:pt x="6" y="46"/>
                  </a:lnTo>
                  <a:lnTo>
                    <a:pt x="1" y="37"/>
                  </a:lnTo>
                  <a:lnTo>
                    <a:pt x="0" y="25"/>
                  </a:lnTo>
                  <a:lnTo>
                    <a:pt x="0" y="19"/>
                  </a:lnTo>
                  <a:lnTo>
                    <a:pt x="1" y="14"/>
                  </a:lnTo>
                  <a:lnTo>
                    <a:pt x="2" y="10"/>
                  </a:lnTo>
                  <a:lnTo>
                    <a:pt x="4" y="7"/>
                  </a:lnTo>
                  <a:lnTo>
                    <a:pt x="6" y="4"/>
                  </a:lnTo>
                  <a:lnTo>
                    <a:pt x="8"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0" name="Rectangle 266"/>
            <p:cNvSpPr>
              <a:spLocks noChangeArrowheads="1"/>
            </p:cNvSpPr>
            <p:nvPr/>
          </p:nvSpPr>
          <p:spPr bwMode="auto">
            <a:xfrm>
              <a:off x="4085" y="3028"/>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1" name="Rectangle 267"/>
            <p:cNvSpPr>
              <a:spLocks noChangeArrowheads="1"/>
            </p:cNvSpPr>
            <p:nvPr/>
          </p:nvSpPr>
          <p:spPr bwMode="auto">
            <a:xfrm>
              <a:off x="3950" y="3028"/>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2" name="Freeform 268"/>
            <p:cNvSpPr>
              <a:spLocks/>
            </p:cNvSpPr>
            <p:nvPr/>
          </p:nvSpPr>
          <p:spPr bwMode="auto">
            <a:xfrm>
              <a:off x="4145" y="3004"/>
              <a:ext cx="39" cy="51"/>
            </a:xfrm>
            <a:custGeom>
              <a:avLst/>
              <a:gdLst/>
              <a:ahLst/>
              <a:cxnLst>
                <a:cxn ang="0">
                  <a:pos x="7" y="0"/>
                </a:cxn>
                <a:cxn ang="0">
                  <a:pos x="35" y="0"/>
                </a:cxn>
                <a:cxn ang="0">
                  <a:pos x="35" y="7"/>
                </a:cxn>
                <a:cxn ang="0">
                  <a:pos x="13" y="7"/>
                </a:cxn>
                <a:cxn ang="0">
                  <a:pos x="10" y="21"/>
                </a:cxn>
                <a:cxn ang="0">
                  <a:pos x="13" y="19"/>
                </a:cxn>
                <a:cxn ang="0">
                  <a:pos x="21" y="17"/>
                </a:cxn>
                <a:cxn ang="0">
                  <a:pos x="30" y="19"/>
                </a:cxn>
                <a:cxn ang="0">
                  <a:pos x="34" y="21"/>
                </a:cxn>
                <a:cxn ang="0">
                  <a:pos x="39" y="29"/>
                </a:cxn>
                <a:cxn ang="0">
                  <a:pos x="39" y="37"/>
                </a:cxn>
                <a:cxn ang="0">
                  <a:pos x="36" y="41"/>
                </a:cxn>
                <a:cxn ang="0">
                  <a:pos x="35" y="45"/>
                </a:cxn>
                <a:cxn ang="0">
                  <a:pos x="30" y="48"/>
                </a:cxn>
                <a:cxn ang="0">
                  <a:pos x="24" y="50"/>
                </a:cxn>
                <a:cxn ang="0">
                  <a:pos x="19" y="51"/>
                </a:cxn>
                <a:cxn ang="0">
                  <a:pos x="10" y="49"/>
                </a:cxn>
                <a:cxn ang="0">
                  <a:pos x="6" y="47"/>
                </a:cxn>
                <a:cxn ang="0">
                  <a:pos x="1" y="41"/>
                </a:cxn>
                <a:cxn ang="0">
                  <a:pos x="0" y="37"/>
                </a:cxn>
                <a:cxn ang="0">
                  <a:pos x="7" y="36"/>
                </a:cxn>
                <a:cxn ang="0">
                  <a:pos x="8" y="39"/>
                </a:cxn>
                <a:cxn ang="0">
                  <a:pos x="11" y="43"/>
                </a:cxn>
                <a:cxn ang="0">
                  <a:pos x="16" y="45"/>
                </a:cxn>
                <a:cxn ang="0">
                  <a:pos x="23" y="45"/>
                </a:cxn>
                <a:cxn ang="0">
                  <a:pos x="25" y="44"/>
                </a:cxn>
                <a:cxn ang="0">
                  <a:pos x="30" y="40"/>
                </a:cxn>
                <a:cxn ang="0">
                  <a:pos x="30" y="37"/>
                </a:cxn>
                <a:cxn ang="0">
                  <a:pos x="32" y="34"/>
                </a:cxn>
                <a:cxn ang="0">
                  <a:pos x="32" y="31"/>
                </a:cxn>
                <a:cxn ang="0">
                  <a:pos x="30" y="28"/>
                </a:cxn>
                <a:cxn ang="0">
                  <a:pos x="25" y="24"/>
                </a:cxn>
                <a:cxn ang="0">
                  <a:pos x="23" y="23"/>
                </a:cxn>
                <a:cxn ang="0">
                  <a:pos x="17" y="23"/>
                </a:cxn>
                <a:cxn ang="0">
                  <a:pos x="15" y="24"/>
                </a:cxn>
                <a:cxn ang="0">
                  <a:pos x="13" y="24"/>
                </a:cxn>
                <a:cxn ang="0">
                  <a:pos x="11" y="25"/>
                </a:cxn>
                <a:cxn ang="0">
                  <a:pos x="8" y="27"/>
                </a:cxn>
                <a:cxn ang="0">
                  <a:pos x="1" y="26"/>
                </a:cxn>
                <a:cxn ang="0">
                  <a:pos x="7" y="0"/>
                </a:cxn>
              </a:cxnLst>
              <a:rect l="0" t="0" r="r" b="b"/>
              <a:pathLst>
                <a:path w="39" h="51">
                  <a:moveTo>
                    <a:pt x="7" y="0"/>
                  </a:moveTo>
                  <a:lnTo>
                    <a:pt x="35" y="0"/>
                  </a:lnTo>
                  <a:lnTo>
                    <a:pt x="35" y="7"/>
                  </a:lnTo>
                  <a:lnTo>
                    <a:pt x="13" y="7"/>
                  </a:lnTo>
                  <a:lnTo>
                    <a:pt x="10" y="21"/>
                  </a:lnTo>
                  <a:lnTo>
                    <a:pt x="13" y="19"/>
                  </a:lnTo>
                  <a:lnTo>
                    <a:pt x="21" y="17"/>
                  </a:lnTo>
                  <a:lnTo>
                    <a:pt x="30" y="19"/>
                  </a:lnTo>
                  <a:lnTo>
                    <a:pt x="34" y="21"/>
                  </a:lnTo>
                  <a:lnTo>
                    <a:pt x="39" y="29"/>
                  </a:lnTo>
                  <a:lnTo>
                    <a:pt x="39" y="37"/>
                  </a:lnTo>
                  <a:lnTo>
                    <a:pt x="36" y="41"/>
                  </a:lnTo>
                  <a:lnTo>
                    <a:pt x="35" y="45"/>
                  </a:lnTo>
                  <a:lnTo>
                    <a:pt x="30" y="48"/>
                  </a:lnTo>
                  <a:lnTo>
                    <a:pt x="24" y="50"/>
                  </a:lnTo>
                  <a:lnTo>
                    <a:pt x="19" y="51"/>
                  </a:lnTo>
                  <a:lnTo>
                    <a:pt x="10" y="49"/>
                  </a:lnTo>
                  <a:lnTo>
                    <a:pt x="6" y="47"/>
                  </a:lnTo>
                  <a:lnTo>
                    <a:pt x="1" y="41"/>
                  </a:lnTo>
                  <a:lnTo>
                    <a:pt x="0" y="37"/>
                  </a:lnTo>
                  <a:lnTo>
                    <a:pt x="7" y="36"/>
                  </a:lnTo>
                  <a:lnTo>
                    <a:pt x="8" y="39"/>
                  </a:lnTo>
                  <a:lnTo>
                    <a:pt x="11" y="43"/>
                  </a:lnTo>
                  <a:lnTo>
                    <a:pt x="16" y="45"/>
                  </a:lnTo>
                  <a:lnTo>
                    <a:pt x="23" y="45"/>
                  </a:lnTo>
                  <a:lnTo>
                    <a:pt x="25" y="44"/>
                  </a:lnTo>
                  <a:lnTo>
                    <a:pt x="30" y="40"/>
                  </a:lnTo>
                  <a:lnTo>
                    <a:pt x="30" y="37"/>
                  </a:lnTo>
                  <a:lnTo>
                    <a:pt x="32" y="34"/>
                  </a:lnTo>
                  <a:lnTo>
                    <a:pt x="32" y="31"/>
                  </a:lnTo>
                  <a:lnTo>
                    <a:pt x="30" y="28"/>
                  </a:lnTo>
                  <a:lnTo>
                    <a:pt x="25" y="24"/>
                  </a:lnTo>
                  <a:lnTo>
                    <a:pt x="23" y="23"/>
                  </a:lnTo>
                  <a:lnTo>
                    <a:pt x="17" y="23"/>
                  </a:lnTo>
                  <a:lnTo>
                    <a:pt x="15" y="24"/>
                  </a:lnTo>
                  <a:lnTo>
                    <a:pt x="13" y="24"/>
                  </a:lnTo>
                  <a:lnTo>
                    <a:pt x="11" y="25"/>
                  </a:lnTo>
                  <a:lnTo>
                    <a:pt x="8" y="27"/>
                  </a:lnTo>
                  <a:lnTo>
                    <a:pt x="1" y="26"/>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3" name="Rectangle 269"/>
            <p:cNvSpPr>
              <a:spLocks noChangeArrowheads="1"/>
            </p:cNvSpPr>
            <p:nvPr/>
          </p:nvSpPr>
          <p:spPr bwMode="auto">
            <a:xfrm>
              <a:off x="4085" y="2693"/>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4" name="Rectangle 270"/>
            <p:cNvSpPr>
              <a:spLocks noChangeArrowheads="1"/>
            </p:cNvSpPr>
            <p:nvPr/>
          </p:nvSpPr>
          <p:spPr bwMode="auto">
            <a:xfrm>
              <a:off x="3950" y="2693"/>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5" name="Freeform 271"/>
            <p:cNvSpPr>
              <a:spLocks/>
            </p:cNvSpPr>
            <p:nvPr/>
          </p:nvSpPr>
          <p:spPr bwMode="auto">
            <a:xfrm>
              <a:off x="4150" y="2670"/>
              <a:ext cx="22" cy="49"/>
            </a:xfrm>
            <a:custGeom>
              <a:avLst/>
              <a:gdLst/>
              <a:ahLst/>
              <a:cxnLst>
                <a:cxn ang="0">
                  <a:pos x="17" y="0"/>
                </a:cxn>
                <a:cxn ang="0">
                  <a:pos x="22" y="0"/>
                </a:cxn>
                <a:cxn ang="0">
                  <a:pos x="22" y="49"/>
                </a:cxn>
                <a:cxn ang="0">
                  <a:pos x="14" y="49"/>
                </a:cxn>
                <a:cxn ang="0">
                  <a:pos x="14" y="10"/>
                </a:cxn>
                <a:cxn ang="0">
                  <a:pos x="12" y="12"/>
                </a:cxn>
                <a:cxn ang="0">
                  <a:pos x="10" y="13"/>
                </a:cxn>
                <a:cxn ang="0">
                  <a:pos x="7" y="15"/>
                </a:cxn>
                <a:cxn ang="0">
                  <a:pos x="0" y="17"/>
                </a:cxn>
                <a:cxn ang="0">
                  <a:pos x="0" y="12"/>
                </a:cxn>
                <a:cxn ang="0">
                  <a:pos x="11" y="6"/>
                </a:cxn>
                <a:cxn ang="0">
                  <a:pos x="16" y="2"/>
                </a:cxn>
                <a:cxn ang="0">
                  <a:pos x="17" y="0"/>
                </a:cxn>
              </a:cxnLst>
              <a:rect l="0" t="0" r="r" b="b"/>
              <a:pathLst>
                <a:path w="22" h="49">
                  <a:moveTo>
                    <a:pt x="17" y="0"/>
                  </a:moveTo>
                  <a:lnTo>
                    <a:pt x="22" y="0"/>
                  </a:lnTo>
                  <a:lnTo>
                    <a:pt x="22" y="49"/>
                  </a:lnTo>
                  <a:lnTo>
                    <a:pt x="14" y="49"/>
                  </a:lnTo>
                  <a:lnTo>
                    <a:pt x="14"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6" name="Freeform 272"/>
            <p:cNvSpPr>
              <a:spLocks noEditPoints="1"/>
            </p:cNvSpPr>
            <p:nvPr/>
          </p:nvSpPr>
          <p:spPr bwMode="auto">
            <a:xfrm>
              <a:off x="4191" y="2670"/>
              <a:ext cx="39" cy="50"/>
            </a:xfrm>
            <a:custGeom>
              <a:avLst/>
              <a:gdLst/>
              <a:ahLst/>
              <a:cxnLst>
                <a:cxn ang="0">
                  <a:pos x="20" y="5"/>
                </a:cxn>
                <a:cxn ang="0">
                  <a:pos x="16" y="6"/>
                </a:cxn>
                <a:cxn ang="0">
                  <a:pos x="14" y="7"/>
                </a:cxn>
                <a:cxn ang="0">
                  <a:pos x="11" y="9"/>
                </a:cxn>
                <a:cxn ang="0">
                  <a:pos x="9" y="15"/>
                </a:cxn>
                <a:cxn ang="0">
                  <a:pos x="7" y="19"/>
                </a:cxn>
                <a:cxn ang="0">
                  <a:pos x="7" y="30"/>
                </a:cxn>
                <a:cxn ang="0">
                  <a:pos x="10" y="38"/>
                </a:cxn>
                <a:cxn ang="0">
                  <a:pos x="11" y="40"/>
                </a:cxn>
                <a:cxn ang="0">
                  <a:pos x="14" y="42"/>
                </a:cxn>
                <a:cxn ang="0">
                  <a:pos x="17" y="44"/>
                </a:cxn>
                <a:cxn ang="0">
                  <a:pos x="23" y="44"/>
                </a:cxn>
                <a:cxn ang="0">
                  <a:pos x="28" y="40"/>
                </a:cxn>
                <a:cxn ang="0">
                  <a:pos x="29"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28" y="49"/>
                </a:cxn>
                <a:cxn ang="0">
                  <a:pos x="24" y="49"/>
                </a:cxn>
                <a:cxn ang="0">
                  <a:pos x="20" y="50"/>
                </a:cxn>
                <a:cxn ang="0">
                  <a:pos x="10" y="48"/>
                </a:cxn>
                <a:cxn ang="0">
                  <a:pos x="6" y="45"/>
                </a:cxn>
                <a:cxn ang="0">
                  <a:pos x="1" y="37"/>
                </a:cxn>
                <a:cxn ang="0">
                  <a:pos x="0" y="25"/>
                </a:cxn>
                <a:cxn ang="0">
                  <a:pos x="0" y="19"/>
                </a:cxn>
                <a:cxn ang="0">
                  <a:pos x="1" y="14"/>
                </a:cxn>
                <a:cxn ang="0">
                  <a:pos x="3" y="10"/>
                </a:cxn>
                <a:cxn ang="0">
                  <a:pos x="4" y="7"/>
                </a:cxn>
                <a:cxn ang="0">
                  <a:pos x="6" y="4"/>
                </a:cxn>
                <a:cxn ang="0">
                  <a:pos x="9" y="2"/>
                </a:cxn>
                <a:cxn ang="0">
                  <a:pos x="11" y="1"/>
                </a:cxn>
                <a:cxn ang="0">
                  <a:pos x="15" y="0"/>
                </a:cxn>
              </a:cxnLst>
              <a:rect l="0" t="0" r="r" b="b"/>
              <a:pathLst>
                <a:path w="39" h="50">
                  <a:moveTo>
                    <a:pt x="20" y="5"/>
                  </a:moveTo>
                  <a:lnTo>
                    <a:pt x="16" y="6"/>
                  </a:lnTo>
                  <a:lnTo>
                    <a:pt x="14" y="7"/>
                  </a:lnTo>
                  <a:lnTo>
                    <a:pt x="11" y="9"/>
                  </a:lnTo>
                  <a:lnTo>
                    <a:pt x="9" y="15"/>
                  </a:lnTo>
                  <a:lnTo>
                    <a:pt x="7" y="19"/>
                  </a:lnTo>
                  <a:lnTo>
                    <a:pt x="7" y="30"/>
                  </a:lnTo>
                  <a:lnTo>
                    <a:pt x="10" y="38"/>
                  </a:lnTo>
                  <a:lnTo>
                    <a:pt x="11" y="40"/>
                  </a:lnTo>
                  <a:lnTo>
                    <a:pt x="14" y="42"/>
                  </a:lnTo>
                  <a:lnTo>
                    <a:pt x="17" y="44"/>
                  </a:lnTo>
                  <a:lnTo>
                    <a:pt x="23" y="44"/>
                  </a:lnTo>
                  <a:lnTo>
                    <a:pt x="28" y="40"/>
                  </a:lnTo>
                  <a:lnTo>
                    <a:pt x="29"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4" y="6"/>
                  </a:lnTo>
                  <a:lnTo>
                    <a:pt x="35" y="9"/>
                  </a:lnTo>
                  <a:lnTo>
                    <a:pt x="38" y="13"/>
                  </a:lnTo>
                  <a:lnTo>
                    <a:pt x="38" y="16"/>
                  </a:lnTo>
                  <a:lnTo>
                    <a:pt x="39" y="20"/>
                  </a:lnTo>
                  <a:lnTo>
                    <a:pt x="39" y="30"/>
                  </a:lnTo>
                  <a:lnTo>
                    <a:pt x="38" y="35"/>
                  </a:lnTo>
                  <a:lnTo>
                    <a:pt x="38" y="39"/>
                  </a:lnTo>
                  <a:lnTo>
                    <a:pt x="33" y="45"/>
                  </a:lnTo>
                  <a:lnTo>
                    <a:pt x="28" y="49"/>
                  </a:lnTo>
                  <a:lnTo>
                    <a:pt x="24" y="49"/>
                  </a:lnTo>
                  <a:lnTo>
                    <a:pt x="20" y="50"/>
                  </a:lnTo>
                  <a:lnTo>
                    <a:pt x="10" y="48"/>
                  </a:lnTo>
                  <a:lnTo>
                    <a:pt x="6" y="45"/>
                  </a:lnTo>
                  <a:lnTo>
                    <a:pt x="1" y="37"/>
                  </a:lnTo>
                  <a:lnTo>
                    <a:pt x="0" y="25"/>
                  </a:lnTo>
                  <a:lnTo>
                    <a:pt x="0" y="19"/>
                  </a:lnTo>
                  <a:lnTo>
                    <a:pt x="1" y="14"/>
                  </a:lnTo>
                  <a:lnTo>
                    <a:pt x="3"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7" name="Rectangle 273"/>
            <p:cNvSpPr>
              <a:spLocks noChangeArrowheads="1"/>
            </p:cNvSpPr>
            <p:nvPr/>
          </p:nvSpPr>
          <p:spPr bwMode="auto">
            <a:xfrm>
              <a:off x="4085" y="2359"/>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8" name="Rectangle 274"/>
            <p:cNvSpPr>
              <a:spLocks noChangeArrowheads="1"/>
            </p:cNvSpPr>
            <p:nvPr/>
          </p:nvSpPr>
          <p:spPr bwMode="auto">
            <a:xfrm>
              <a:off x="3950" y="2359"/>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9" name="Freeform 275"/>
            <p:cNvSpPr>
              <a:spLocks/>
            </p:cNvSpPr>
            <p:nvPr/>
          </p:nvSpPr>
          <p:spPr bwMode="auto">
            <a:xfrm>
              <a:off x="4150" y="2336"/>
              <a:ext cx="22" cy="49"/>
            </a:xfrm>
            <a:custGeom>
              <a:avLst/>
              <a:gdLst/>
              <a:ahLst/>
              <a:cxnLst>
                <a:cxn ang="0">
                  <a:pos x="17" y="0"/>
                </a:cxn>
                <a:cxn ang="0">
                  <a:pos x="22" y="0"/>
                </a:cxn>
                <a:cxn ang="0">
                  <a:pos x="22" y="49"/>
                </a:cxn>
                <a:cxn ang="0">
                  <a:pos x="14" y="49"/>
                </a:cxn>
                <a:cxn ang="0">
                  <a:pos x="14" y="10"/>
                </a:cxn>
                <a:cxn ang="0">
                  <a:pos x="12" y="12"/>
                </a:cxn>
                <a:cxn ang="0">
                  <a:pos x="10" y="13"/>
                </a:cxn>
                <a:cxn ang="0">
                  <a:pos x="7" y="15"/>
                </a:cxn>
                <a:cxn ang="0">
                  <a:pos x="0" y="17"/>
                </a:cxn>
                <a:cxn ang="0">
                  <a:pos x="0" y="12"/>
                </a:cxn>
                <a:cxn ang="0">
                  <a:pos x="11" y="6"/>
                </a:cxn>
                <a:cxn ang="0">
                  <a:pos x="16" y="2"/>
                </a:cxn>
                <a:cxn ang="0">
                  <a:pos x="17" y="0"/>
                </a:cxn>
              </a:cxnLst>
              <a:rect l="0" t="0" r="r" b="b"/>
              <a:pathLst>
                <a:path w="22" h="49">
                  <a:moveTo>
                    <a:pt x="17" y="0"/>
                  </a:moveTo>
                  <a:lnTo>
                    <a:pt x="22" y="0"/>
                  </a:lnTo>
                  <a:lnTo>
                    <a:pt x="22" y="49"/>
                  </a:lnTo>
                  <a:lnTo>
                    <a:pt x="14" y="49"/>
                  </a:lnTo>
                  <a:lnTo>
                    <a:pt x="14" y="10"/>
                  </a:lnTo>
                  <a:lnTo>
                    <a:pt x="12" y="12"/>
                  </a:lnTo>
                  <a:lnTo>
                    <a:pt x="10" y="13"/>
                  </a:lnTo>
                  <a:lnTo>
                    <a:pt x="7" y="15"/>
                  </a:lnTo>
                  <a:lnTo>
                    <a:pt x="0" y="17"/>
                  </a:lnTo>
                  <a:lnTo>
                    <a:pt x="0" y="12"/>
                  </a:lnTo>
                  <a:lnTo>
                    <a:pt x="11" y="6"/>
                  </a:lnTo>
                  <a:lnTo>
                    <a:pt x="16"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0" name="Freeform 276"/>
            <p:cNvSpPr>
              <a:spLocks/>
            </p:cNvSpPr>
            <p:nvPr/>
          </p:nvSpPr>
          <p:spPr bwMode="auto">
            <a:xfrm>
              <a:off x="4191" y="2336"/>
              <a:ext cx="39" cy="50"/>
            </a:xfrm>
            <a:custGeom>
              <a:avLst/>
              <a:gdLst/>
              <a:ahLst/>
              <a:cxnLst>
                <a:cxn ang="0">
                  <a:pos x="7" y="0"/>
                </a:cxn>
                <a:cxn ang="0">
                  <a:pos x="35" y="0"/>
                </a:cxn>
                <a:cxn ang="0">
                  <a:pos x="35" y="7"/>
                </a:cxn>
                <a:cxn ang="0">
                  <a:pos x="14" y="7"/>
                </a:cxn>
                <a:cxn ang="0">
                  <a:pos x="10" y="20"/>
                </a:cxn>
                <a:cxn ang="0">
                  <a:pos x="14" y="18"/>
                </a:cxn>
                <a:cxn ang="0">
                  <a:pos x="21" y="16"/>
                </a:cxn>
                <a:cxn ang="0">
                  <a:pos x="31" y="18"/>
                </a:cxn>
                <a:cxn ang="0">
                  <a:pos x="34" y="20"/>
                </a:cxn>
                <a:cxn ang="0">
                  <a:pos x="39" y="28"/>
                </a:cxn>
                <a:cxn ang="0">
                  <a:pos x="39" y="36"/>
                </a:cxn>
                <a:cxn ang="0">
                  <a:pos x="34" y="44"/>
                </a:cxn>
                <a:cxn ang="0">
                  <a:pos x="31" y="47"/>
                </a:cxn>
                <a:cxn ang="0">
                  <a:pos x="24" y="49"/>
                </a:cxn>
                <a:cxn ang="0">
                  <a:pos x="20" y="50"/>
                </a:cxn>
                <a:cxn ang="0">
                  <a:pos x="10" y="48"/>
                </a:cxn>
                <a:cxn ang="0">
                  <a:pos x="6" y="46"/>
                </a:cxn>
                <a:cxn ang="0">
                  <a:pos x="3" y="43"/>
                </a:cxn>
                <a:cxn ang="0">
                  <a:pos x="1" y="40"/>
                </a:cxn>
                <a:cxn ang="0">
                  <a:pos x="0" y="36"/>
                </a:cxn>
                <a:cxn ang="0">
                  <a:pos x="7" y="35"/>
                </a:cxn>
                <a:cxn ang="0">
                  <a:pos x="9" y="38"/>
                </a:cxn>
                <a:cxn ang="0">
                  <a:pos x="11" y="42"/>
                </a:cxn>
                <a:cxn ang="0">
                  <a:pos x="16" y="44"/>
                </a:cxn>
                <a:cxn ang="0">
                  <a:pos x="23" y="44"/>
                </a:cxn>
                <a:cxn ang="0">
                  <a:pos x="26" y="43"/>
                </a:cxn>
                <a:cxn ang="0">
                  <a:pos x="31" y="39"/>
                </a:cxn>
                <a:cxn ang="0">
                  <a:pos x="31" y="36"/>
                </a:cxn>
                <a:cxn ang="0">
                  <a:pos x="32" y="33"/>
                </a:cxn>
                <a:cxn ang="0">
                  <a:pos x="31" y="30"/>
                </a:cxn>
                <a:cxn ang="0">
                  <a:pos x="31" y="27"/>
                </a:cxn>
                <a:cxn ang="0">
                  <a:pos x="26" y="23"/>
                </a:cxn>
                <a:cxn ang="0">
                  <a:pos x="23" y="22"/>
                </a:cxn>
                <a:cxn ang="0">
                  <a:pos x="17" y="22"/>
                </a:cxn>
                <a:cxn ang="0">
                  <a:pos x="15" y="23"/>
                </a:cxn>
                <a:cxn ang="0">
                  <a:pos x="14" y="23"/>
                </a:cxn>
                <a:cxn ang="0">
                  <a:pos x="11" y="24"/>
                </a:cxn>
                <a:cxn ang="0">
                  <a:pos x="9" y="26"/>
                </a:cxn>
                <a:cxn ang="0">
                  <a:pos x="1" y="25"/>
                </a:cxn>
                <a:cxn ang="0">
                  <a:pos x="7" y="0"/>
                </a:cxn>
              </a:cxnLst>
              <a:rect l="0" t="0" r="r" b="b"/>
              <a:pathLst>
                <a:path w="39" h="50">
                  <a:moveTo>
                    <a:pt x="7" y="0"/>
                  </a:moveTo>
                  <a:lnTo>
                    <a:pt x="35" y="0"/>
                  </a:lnTo>
                  <a:lnTo>
                    <a:pt x="35" y="7"/>
                  </a:lnTo>
                  <a:lnTo>
                    <a:pt x="14" y="7"/>
                  </a:lnTo>
                  <a:lnTo>
                    <a:pt x="10" y="20"/>
                  </a:lnTo>
                  <a:lnTo>
                    <a:pt x="14" y="18"/>
                  </a:lnTo>
                  <a:lnTo>
                    <a:pt x="21" y="16"/>
                  </a:lnTo>
                  <a:lnTo>
                    <a:pt x="31" y="18"/>
                  </a:lnTo>
                  <a:lnTo>
                    <a:pt x="34" y="20"/>
                  </a:lnTo>
                  <a:lnTo>
                    <a:pt x="39" y="28"/>
                  </a:lnTo>
                  <a:lnTo>
                    <a:pt x="39" y="36"/>
                  </a:lnTo>
                  <a:lnTo>
                    <a:pt x="34" y="44"/>
                  </a:lnTo>
                  <a:lnTo>
                    <a:pt x="31" y="47"/>
                  </a:lnTo>
                  <a:lnTo>
                    <a:pt x="24" y="49"/>
                  </a:lnTo>
                  <a:lnTo>
                    <a:pt x="20" y="50"/>
                  </a:lnTo>
                  <a:lnTo>
                    <a:pt x="10" y="48"/>
                  </a:lnTo>
                  <a:lnTo>
                    <a:pt x="6" y="46"/>
                  </a:lnTo>
                  <a:lnTo>
                    <a:pt x="3" y="43"/>
                  </a:lnTo>
                  <a:lnTo>
                    <a:pt x="1" y="40"/>
                  </a:lnTo>
                  <a:lnTo>
                    <a:pt x="0" y="36"/>
                  </a:lnTo>
                  <a:lnTo>
                    <a:pt x="7" y="35"/>
                  </a:lnTo>
                  <a:lnTo>
                    <a:pt x="9" y="38"/>
                  </a:lnTo>
                  <a:lnTo>
                    <a:pt x="11" y="42"/>
                  </a:lnTo>
                  <a:lnTo>
                    <a:pt x="16" y="44"/>
                  </a:lnTo>
                  <a:lnTo>
                    <a:pt x="23" y="44"/>
                  </a:lnTo>
                  <a:lnTo>
                    <a:pt x="26" y="43"/>
                  </a:lnTo>
                  <a:lnTo>
                    <a:pt x="31" y="39"/>
                  </a:lnTo>
                  <a:lnTo>
                    <a:pt x="31" y="36"/>
                  </a:lnTo>
                  <a:lnTo>
                    <a:pt x="32" y="33"/>
                  </a:lnTo>
                  <a:lnTo>
                    <a:pt x="31" y="30"/>
                  </a:lnTo>
                  <a:lnTo>
                    <a:pt x="31" y="27"/>
                  </a:lnTo>
                  <a:lnTo>
                    <a:pt x="26" y="23"/>
                  </a:lnTo>
                  <a:lnTo>
                    <a:pt x="23" y="22"/>
                  </a:lnTo>
                  <a:lnTo>
                    <a:pt x="17" y="22"/>
                  </a:lnTo>
                  <a:lnTo>
                    <a:pt x="15" y="23"/>
                  </a:lnTo>
                  <a:lnTo>
                    <a:pt x="14" y="23"/>
                  </a:lnTo>
                  <a:lnTo>
                    <a:pt x="11" y="24"/>
                  </a:lnTo>
                  <a:lnTo>
                    <a:pt x="9" y="26"/>
                  </a:lnTo>
                  <a:lnTo>
                    <a:pt x="1"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1" name="Rectangle 277"/>
            <p:cNvSpPr>
              <a:spLocks noChangeArrowheads="1"/>
            </p:cNvSpPr>
            <p:nvPr/>
          </p:nvSpPr>
          <p:spPr bwMode="auto">
            <a:xfrm>
              <a:off x="4085" y="2024"/>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2" name="Rectangle 278"/>
            <p:cNvSpPr>
              <a:spLocks noChangeArrowheads="1"/>
            </p:cNvSpPr>
            <p:nvPr/>
          </p:nvSpPr>
          <p:spPr bwMode="auto">
            <a:xfrm>
              <a:off x="3950" y="2024"/>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3" name="Freeform 279"/>
            <p:cNvSpPr>
              <a:spLocks/>
            </p:cNvSpPr>
            <p:nvPr/>
          </p:nvSpPr>
          <p:spPr bwMode="auto">
            <a:xfrm>
              <a:off x="4144" y="2001"/>
              <a:ext cx="39" cy="50"/>
            </a:xfrm>
            <a:custGeom>
              <a:avLst/>
              <a:gdLst/>
              <a:ahLst/>
              <a:cxnLst>
                <a:cxn ang="0">
                  <a:pos x="16" y="0"/>
                </a:cxn>
                <a:cxn ang="0">
                  <a:pos x="25" y="0"/>
                </a:cxn>
                <a:cxn ang="0">
                  <a:pos x="30" y="1"/>
                </a:cxn>
                <a:cxn ang="0">
                  <a:pos x="36" y="6"/>
                </a:cxn>
                <a:cxn ang="0">
                  <a:pos x="37" y="10"/>
                </a:cxn>
                <a:cxn ang="0">
                  <a:pos x="39" y="13"/>
                </a:cxn>
                <a:cxn ang="0">
                  <a:pos x="36" y="19"/>
                </a:cxn>
                <a:cxn ang="0">
                  <a:pos x="33" y="25"/>
                </a:cxn>
                <a:cxn ang="0">
                  <a:pos x="26" y="30"/>
                </a:cxn>
                <a:cxn ang="0">
                  <a:pos x="22" y="33"/>
                </a:cxn>
                <a:cxn ang="0">
                  <a:pos x="12" y="41"/>
                </a:cxn>
                <a:cxn ang="0">
                  <a:pos x="11" y="43"/>
                </a:cxn>
                <a:cxn ang="0">
                  <a:pos x="39" y="43"/>
                </a:cxn>
                <a:cxn ang="0">
                  <a:pos x="39" y="50"/>
                </a:cxn>
                <a:cxn ang="0">
                  <a:pos x="0" y="50"/>
                </a:cxn>
                <a:cxn ang="0">
                  <a:pos x="0" y="48"/>
                </a:cxn>
                <a:cxn ang="0">
                  <a:pos x="1" y="45"/>
                </a:cxn>
                <a:cxn ang="0">
                  <a:pos x="2" y="41"/>
                </a:cxn>
                <a:cxn ang="0">
                  <a:pos x="5" y="38"/>
                </a:cxn>
                <a:cxn ang="0">
                  <a:pos x="14" y="30"/>
                </a:cxn>
                <a:cxn ang="0">
                  <a:pos x="19" y="27"/>
                </a:cxn>
                <a:cxn ang="0">
                  <a:pos x="23" y="25"/>
                </a:cxn>
                <a:cxn ang="0">
                  <a:pos x="25" y="22"/>
                </a:cxn>
                <a:cxn ang="0">
                  <a:pos x="26" y="20"/>
                </a:cxn>
                <a:cxn ang="0">
                  <a:pos x="29" y="18"/>
                </a:cxn>
                <a:cxn ang="0">
                  <a:pos x="30" y="16"/>
                </a:cxn>
                <a:cxn ang="0">
                  <a:pos x="30" y="11"/>
                </a:cxn>
                <a:cxn ang="0">
                  <a:pos x="28" y="7"/>
                </a:cxn>
                <a:cxn ang="0">
                  <a:pos x="20" y="5"/>
                </a:cxn>
                <a:cxn ang="0">
                  <a:pos x="17" y="5"/>
                </a:cxn>
                <a:cxn ang="0">
                  <a:pos x="12" y="7"/>
                </a:cxn>
                <a:cxn ang="0">
                  <a:pos x="9" y="9"/>
                </a:cxn>
                <a:cxn ang="0">
                  <a:pos x="9" y="11"/>
                </a:cxn>
                <a:cxn ang="0">
                  <a:pos x="8" y="14"/>
                </a:cxn>
                <a:cxn ang="0">
                  <a:pos x="1" y="13"/>
                </a:cxn>
                <a:cxn ang="0">
                  <a:pos x="2" y="9"/>
                </a:cxn>
                <a:cxn ang="0">
                  <a:pos x="3" y="6"/>
                </a:cxn>
                <a:cxn ang="0">
                  <a:pos x="7" y="3"/>
                </a:cxn>
                <a:cxn ang="0">
                  <a:pos x="11" y="1"/>
                </a:cxn>
                <a:cxn ang="0">
                  <a:pos x="16" y="0"/>
                </a:cxn>
              </a:cxnLst>
              <a:rect l="0" t="0" r="r" b="b"/>
              <a:pathLst>
                <a:path w="39" h="50">
                  <a:moveTo>
                    <a:pt x="16" y="0"/>
                  </a:moveTo>
                  <a:lnTo>
                    <a:pt x="25" y="0"/>
                  </a:lnTo>
                  <a:lnTo>
                    <a:pt x="30" y="1"/>
                  </a:lnTo>
                  <a:lnTo>
                    <a:pt x="36" y="6"/>
                  </a:lnTo>
                  <a:lnTo>
                    <a:pt x="37" y="10"/>
                  </a:lnTo>
                  <a:lnTo>
                    <a:pt x="39" y="13"/>
                  </a:lnTo>
                  <a:lnTo>
                    <a:pt x="36" y="19"/>
                  </a:lnTo>
                  <a:lnTo>
                    <a:pt x="33" y="25"/>
                  </a:lnTo>
                  <a:lnTo>
                    <a:pt x="26" y="30"/>
                  </a:lnTo>
                  <a:lnTo>
                    <a:pt x="22" y="33"/>
                  </a:lnTo>
                  <a:lnTo>
                    <a:pt x="12" y="41"/>
                  </a:lnTo>
                  <a:lnTo>
                    <a:pt x="11" y="43"/>
                  </a:lnTo>
                  <a:lnTo>
                    <a:pt x="39" y="43"/>
                  </a:lnTo>
                  <a:lnTo>
                    <a:pt x="39" y="50"/>
                  </a:lnTo>
                  <a:lnTo>
                    <a:pt x="0" y="50"/>
                  </a:lnTo>
                  <a:lnTo>
                    <a:pt x="0" y="48"/>
                  </a:lnTo>
                  <a:lnTo>
                    <a:pt x="1" y="45"/>
                  </a:lnTo>
                  <a:lnTo>
                    <a:pt x="2" y="41"/>
                  </a:lnTo>
                  <a:lnTo>
                    <a:pt x="5" y="38"/>
                  </a:lnTo>
                  <a:lnTo>
                    <a:pt x="14" y="30"/>
                  </a:lnTo>
                  <a:lnTo>
                    <a:pt x="19" y="27"/>
                  </a:lnTo>
                  <a:lnTo>
                    <a:pt x="23" y="25"/>
                  </a:lnTo>
                  <a:lnTo>
                    <a:pt x="25" y="22"/>
                  </a:lnTo>
                  <a:lnTo>
                    <a:pt x="26" y="20"/>
                  </a:lnTo>
                  <a:lnTo>
                    <a:pt x="29" y="18"/>
                  </a:lnTo>
                  <a:lnTo>
                    <a:pt x="30" y="16"/>
                  </a:lnTo>
                  <a:lnTo>
                    <a:pt x="30" y="11"/>
                  </a:lnTo>
                  <a:lnTo>
                    <a:pt x="28" y="7"/>
                  </a:lnTo>
                  <a:lnTo>
                    <a:pt x="20" y="5"/>
                  </a:lnTo>
                  <a:lnTo>
                    <a:pt x="17" y="5"/>
                  </a:lnTo>
                  <a:lnTo>
                    <a:pt x="12" y="7"/>
                  </a:lnTo>
                  <a:lnTo>
                    <a:pt x="9" y="9"/>
                  </a:lnTo>
                  <a:lnTo>
                    <a:pt x="9" y="11"/>
                  </a:lnTo>
                  <a:lnTo>
                    <a:pt x="8" y="14"/>
                  </a:lnTo>
                  <a:lnTo>
                    <a:pt x="1" y="13"/>
                  </a:lnTo>
                  <a:lnTo>
                    <a:pt x="2" y="9"/>
                  </a:lnTo>
                  <a:lnTo>
                    <a:pt x="3" y="6"/>
                  </a:lnTo>
                  <a:lnTo>
                    <a:pt x="7" y="3"/>
                  </a:lnTo>
                  <a:lnTo>
                    <a:pt x="11" y="1"/>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4" name="Freeform 280"/>
            <p:cNvSpPr>
              <a:spLocks noEditPoints="1"/>
            </p:cNvSpPr>
            <p:nvPr/>
          </p:nvSpPr>
          <p:spPr bwMode="auto">
            <a:xfrm>
              <a:off x="4191" y="2001"/>
              <a:ext cx="39" cy="51"/>
            </a:xfrm>
            <a:custGeom>
              <a:avLst/>
              <a:gdLst/>
              <a:ahLst/>
              <a:cxnLst>
                <a:cxn ang="0">
                  <a:pos x="20" y="5"/>
                </a:cxn>
                <a:cxn ang="0">
                  <a:pos x="16" y="6"/>
                </a:cxn>
                <a:cxn ang="0">
                  <a:pos x="14" y="7"/>
                </a:cxn>
                <a:cxn ang="0">
                  <a:pos x="11" y="9"/>
                </a:cxn>
                <a:cxn ang="0">
                  <a:pos x="9" y="15"/>
                </a:cxn>
                <a:cxn ang="0">
                  <a:pos x="7" y="19"/>
                </a:cxn>
                <a:cxn ang="0">
                  <a:pos x="7" y="30"/>
                </a:cxn>
                <a:cxn ang="0">
                  <a:pos x="10" y="38"/>
                </a:cxn>
                <a:cxn ang="0">
                  <a:pos x="11" y="40"/>
                </a:cxn>
                <a:cxn ang="0">
                  <a:pos x="14" y="42"/>
                </a:cxn>
                <a:cxn ang="0">
                  <a:pos x="17" y="44"/>
                </a:cxn>
                <a:cxn ang="0">
                  <a:pos x="23" y="44"/>
                </a:cxn>
                <a:cxn ang="0">
                  <a:pos x="28" y="40"/>
                </a:cxn>
                <a:cxn ang="0">
                  <a:pos x="29"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28" y="50"/>
                </a:cxn>
                <a:cxn ang="0">
                  <a:pos x="24" y="50"/>
                </a:cxn>
                <a:cxn ang="0">
                  <a:pos x="20" y="51"/>
                </a:cxn>
                <a:cxn ang="0">
                  <a:pos x="10" y="49"/>
                </a:cxn>
                <a:cxn ang="0">
                  <a:pos x="6" y="45"/>
                </a:cxn>
                <a:cxn ang="0">
                  <a:pos x="1" y="37"/>
                </a:cxn>
                <a:cxn ang="0">
                  <a:pos x="0" y="25"/>
                </a:cxn>
                <a:cxn ang="0">
                  <a:pos x="0" y="19"/>
                </a:cxn>
                <a:cxn ang="0">
                  <a:pos x="1" y="14"/>
                </a:cxn>
                <a:cxn ang="0">
                  <a:pos x="3" y="10"/>
                </a:cxn>
                <a:cxn ang="0">
                  <a:pos x="4" y="7"/>
                </a:cxn>
                <a:cxn ang="0">
                  <a:pos x="6" y="4"/>
                </a:cxn>
                <a:cxn ang="0">
                  <a:pos x="9" y="2"/>
                </a:cxn>
                <a:cxn ang="0">
                  <a:pos x="11" y="1"/>
                </a:cxn>
                <a:cxn ang="0">
                  <a:pos x="15" y="0"/>
                </a:cxn>
              </a:cxnLst>
              <a:rect l="0" t="0" r="r" b="b"/>
              <a:pathLst>
                <a:path w="39" h="51">
                  <a:moveTo>
                    <a:pt x="20" y="5"/>
                  </a:moveTo>
                  <a:lnTo>
                    <a:pt x="16" y="6"/>
                  </a:lnTo>
                  <a:lnTo>
                    <a:pt x="14" y="7"/>
                  </a:lnTo>
                  <a:lnTo>
                    <a:pt x="11" y="9"/>
                  </a:lnTo>
                  <a:lnTo>
                    <a:pt x="9" y="15"/>
                  </a:lnTo>
                  <a:lnTo>
                    <a:pt x="7" y="19"/>
                  </a:lnTo>
                  <a:lnTo>
                    <a:pt x="7" y="30"/>
                  </a:lnTo>
                  <a:lnTo>
                    <a:pt x="10" y="38"/>
                  </a:lnTo>
                  <a:lnTo>
                    <a:pt x="11" y="40"/>
                  </a:lnTo>
                  <a:lnTo>
                    <a:pt x="14" y="42"/>
                  </a:lnTo>
                  <a:lnTo>
                    <a:pt x="17" y="44"/>
                  </a:lnTo>
                  <a:lnTo>
                    <a:pt x="23" y="44"/>
                  </a:lnTo>
                  <a:lnTo>
                    <a:pt x="28" y="40"/>
                  </a:lnTo>
                  <a:lnTo>
                    <a:pt x="29"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4" y="6"/>
                  </a:lnTo>
                  <a:lnTo>
                    <a:pt x="35" y="9"/>
                  </a:lnTo>
                  <a:lnTo>
                    <a:pt x="38" y="13"/>
                  </a:lnTo>
                  <a:lnTo>
                    <a:pt x="38" y="16"/>
                  </a:lnTo>
                  <a:lnTo>
                    <a:pt x="39" y="20"/>
                  </a:lnTo>
                  <a:lnTo>
                    <a:pt x="39" y="30"/>
                  </a:lnTo>
                  <a:lnTo>
                    <a:pt x="38" y="35"/>
                  </a:lnTo>
                  <a:lnTo>
                    <a:pt x="38" y="39"/>
                  </a:lnTo>
                  <a:lnTo>
                    <a:pt x="33" y="45"/>
                  </a:lnTo>
                  <a:lnTo>
                    <a:pt x="28" y="50"/>
                  </a:lnTo>
                  <a:lnTo>
                    <a:pt x="24" y="50"/>
                  </a:lnTo>
                  <a:lnTo>
                    <a:pt x="20" y="51"/>
                  </a:lnTo>
                  <a:lnTo>
                    <a:pt x="10" y="49"/>
                  </a:lnTo>
                  <a:lnTo>
                    <a:pt x="6" y="45"/>
                  </a:lnTo>
                  <a:lnTo>
                    <a:pt x="1" y="37"/>
                  </a:lnTo>
                  <a:lnTo>
                    <a:pt x="0" y="25"/>
                  </a:lnTo>
                  <a:lnTo>
                    <a:pt x="0" y="19"/>
                  </a:lnTo>
                  <a:lnTo>
                    <a:pt x="1" y="14"/>
                  </a:lnTo>
                  <a:lnTo>
                    <a:pt x="3"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5" name="Rectangle 281"/>
            <p:cNvSpPr>
              <a:spLocks noChangeArrowheads="1"/>
            </p:cNvSpPr>
            <p:nvPr/>
          </p:nvSpPr>
          <p:spPr bwMode="auto">
            <a:xfrm>
              <a:off x="4085" y="1690"/>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6" name="Rectangle 282"/>
            <p:cNvSpPr>
              <a:spLocks noChangeArrowheads="1"/>
            </p:cNvSpPr>
            <p:nvPr/>
          </p:nvSpPr>
          <p:spPr bwMode="auto">
            <a:xfrm>
              <a:off x="3950" y="1690"/>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7" name="Freeform 283"/>
            <p:cNvSpPr>
              <a:spLocks/>
            </p:cNvSpPr>
            <p:nvPr/>
          </p:nvSpPr>
          <p:spPr bwMode="auto">
            <a:xfrm>
              <a:off x="4144" y="1666"/>
              <a:ext cx="39" cy="50"/>
            </a:xfrm>
            <a:custGeom>
              <a:avLst/>
              <a:gdLst/>
              <a:ahLst/>
              <a:cxnLst>
                <a:cxn ang="0">
                  <a:pos x="16" y="0"/>
                </a:cxn>
                <a:cxn ang="0">
                  <a:pos x="25" y="0"/>
                </a:cxn>
                <a:cxn ang="0">
                  <a:pos x="30" y="1"/>
                </a:cxn>
                <a:cxn ang="0">
                  <a:pos x="36" y="6"/>
                </a:cxn>
                <a:cxn ang="0">
                  <a:pos x="37" y="10"/>
                </a:cxn>
                <a:cxn ang="0">
                  <a:pos x="39" y="13"/>
                </a:cxn>
                <a:cxn ang="0">
                  <a:pos x="36" y="20"/>
                </a:cxn>
                <a:cxn ang="0">
                  <a:pos x="33" y="26"/>
                </a:cxn>
                <a:cxn ang="0">
                  <a:pos x="26" y="31"/>
                </a:cxn>
                <a:cxn ang="0">
                  <a:pos x="22" y="34"/>
                </a:cxn>
                <a:cxn ang="0">
                  <a:pos x="12" y="42"/>
                </a:cxn>
                <a:cxn ang="0">
                  <a:pos x="11" y="44"/>
                </a:cxn>
                <a:cxn ang="0">
                  <a:pos x="39" y="44"/>
                </a:cxn>
                <a:cxn ang="0">
                  <a:pos x="39" y="50"/>
                </a:cxn>
                <a:cxn ang="0">
                  <a:pos x="0" y="50"/>
                </a:cxn>
                <a:cxn ang="0">
                  <a:pos x="0" y="48"/>
                </a:cxn>
                <a:cxn ang="0">
                  <a:pos x="1" y="46"/>
                </a:cxn>
                <a:cxn ang="0">
                  <a:pos x="2" y="42"/>
                </a:cxn>
                <a:cxn ang="0">
                  <a:pos x="5" y="39"/>
                </a:cxn>
                <a:cxn ang="0">
                  <a:pos x="14" y="31"/>
                </a:cxn>
                <a:cxn ang="0">
                  <a:pos x="19" y="28"/>
                </a:cxn>
                <a:cxn ang="0">
                  <a:pos x="23" y="26"/>
                </a:cxn>
                <a:cxn ang="0">
                  <a:pos x="25" y="23"/>
                </a:cxn>
                <a:cxn ang="0">
                  <a:pos x="26" y="21"/>
                </a:cxn>
                <a:cxn ang="0">
                  <a:pos x="29" y="18"/>
                </a:cxn>
                <a:cxn ang="0">
                  <a:pos x="30" y="16"/>
                </a:cxn>
                <a:cxn ang="0">
                  <a:pos x="30" y="11"/>
                </a:cxn>
                <a:cxn ang="0">
                  <a:pos x="28" y="7"/>
                </a:cxn>
                <a:cxn ang="0">
                  <a:pos x="20" y="5"/>
                </a:cxn>
                <a:cxn ang="0">
                  <a:pos x="17" y="5"/>
                </a:cxn>
                <a:cxn ang="0">
                  <a:pos x="12" y="7"/>
                </a:cxn>
                <a:cxn ang="0">
                  <a:pos x="9" y="9"/>
                </a:cxn>
                <a:cxn ang="0">
                  <a:pos x="9" y="11"/>
                </a:cxn>
                <a:cxn ang="0">
                  <a:pos x="8" y="14"/>
                </a:cxn>
                <a:cxn ang="0">
                  <a:pos x="1" y="13"/>
                </a:cxn>
                <a:cxn ang="0">
                  <a:pos x="2" y="9"/>
                </a:cxn>
                <a:cxn ang="0">
                  <a:pos x="3" y="6"/>
                </a:cxn>
                <a:cxn ang="0">
                  <a:pos x="7" y="3"/>
                </a:cxn>
                <a:cxn ang="0">
                  <a:pos x="11" y="1"/>
                </a:cxn>
                <a:cxn ang="0">
                  <a:pos x="16" y="0"/>
                </a:cxn>
              </a:cxnLst>
              <a:rect l="0" t="0" r="r" b="b"/>
              <a:pathLst>
                <a:path w="39" h="50">
                  <a:moveTo>
                    <a:pt x="16" y="0"/>
                  </a:moveTo>
                  <a:lnTo>
                    <a:pt x="25" y="0"/>
                  </a:lnTo>
                  <a:lnTo>
                    <a:pt x="30" y="1"/>
                  </a:lnTo>
                  <a:lnTo>
                    <a:pt x="36" y="6"/>
                  </a:lnTo>
                  <a:lnTo>
                    <a:pt x="37" y="10"/>
                  </a:lnTo>
                  <a:lnTo>
                    <a:pt x="39" y="13"/>
                  </a:lnTo>
                  <a:lnTo>
                    <a:pt x="36" y="20"/>
                  </a:lnTo>
                  <a:lnTo>
                    <a:pt x="33" y="26"/>
                  </a:lnTo>
                  <a:lnTo>
                    <a:pt x="26" y="31"/>
                  </a:lnTo>
                  <a:lnTo>
                    <a:pt x="22" y="34"/>
                  </a:lnTo>
                  <a:lnTo>
                    <a:pt x="12" y="42"/>
                  </a:lnTo>
                  <a:lnTo>
                    <a:pt x="11" y="44"/>
                  </a:lnTo>
                  <a:lnTo>
                    <a:pt x="39" y="44"/>
                  </a:lnTo>
                  <a:lnTo>
                    <a:pt x="39" y="50"/>
                  </a:lnTo>
                  <a:lnTo>
                    <a:pt x="0" y="50"/>
                  </a:lnTo>
                  <a:lnTo>
                    <a:pt x="0" y="48"/>
                  </a:lnTo>
                  <a:lnTo>
                    <a:pt x="1" y="46"/>
                  </a:lnTo>
                  <a:lnTo>
                    <a:pt x="2" y="42"/>
                  </a:lnTo>
                  <a:lnTo>
                    <a:pt x="5" y="39"/>
                  </a:lnTo>
                  <a:lnTo>
                    <a:pt x="14" y="31"/>
                  </a:lnTo>
                  <a:lnTo>
                    <a:pt x="19" y="28"/>
                  </a:lnTo>
                  <a:lnTo>
                    <a:pt x="23" y="26"/>
                  </a:lnTo>
                  <a:lnTo>
                    <a:pt x="25" y="23"/>
                  </a:lnTo>
                  <a:lnTo>
                    <a:pt x="26" y="21"/>
                  </a:lnTo>
                  <a:lnTo>
                    <a:pt x="29" y="18"/>
                  </a:lnTo>
                  <a:lnTo>
                    <a:pt x="30" y="16"/>
                  </a:lnTo>
                  <a:lnTo>
                    <a:pt x="30" y="11"/>
                  </a:lnTo>
                  <a:lnTo>
                    <a:pt x="28" y="7"/>
                  </a:lnTo>
                  <a:lnTo>
                    <a:pt x="20" y="5"/>
                  </a:lnTo>
                  <a:lnTo>
                    <a:pt x="17" y="5"/>
                  </a:lnTo>
                  <a:lnTo>
                    <a:pt x="12" y="7"/>
                  </a:lnTo>
                  <a:lnTo>
                    <a:pt x="9" y="9"/>
                  </a:lnTo>
                  <a:lnTo>
                    <a:pt x="9" y="11"/>
                  </a:lnTo>
                  <a:lnTo>
                    <a:pt x="8" y="14"/>
                  </a:lnTo>
                  <a:lnTo>
                    <a:pt x="1" y="13"/>
                  </a:lnTo>
                  <a:lnTo>
                    <a:pt x="2" y="9"/>
                  </a:lnTo>
                  <a:lnTo>
                    <a:pt x="3" y="6"/>
                  </a:lnTo>
                  <a:lnTo>
                    <a:pt x="7" y="3"/>
                  </a:lnTo>
                  <a:lnTo>
                    <a:pt x="11" y="1"/>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8" name="Freeform 284"/>
            <p:cNvSpPr>
              <a:spLocks/>
            </p:cNvSpPr>
            <p:nvPr/>
          </p:nvSpPr>
          <p:spPr bwMode="auto">
            <a:xfrm>
              <a:off x="4191" y="1666"/>
              <a:ext cx="39" cy="51"/>
            </a:xfrm>
            <a:custGeom>
              <a:avLst/>
              <a:gdLst/>
              <a:ahLst/>
              <a:cxnLst>
                <a:cxn ang="0">
                  <a:pos x="7" y="0"/>
                </a:cxn>
                <a:cxn ang="0">
                  <a:pos x="35" y="0"/>
                </a:cxn>
                <a:cxn ang="0">
                  <a:pos x="35" y="7"/>
                </a:cxn>
                <a:cxn ang="0">
                  <a:pos x="14" y="7"/>
                </a:cxn>
                <a:cxn ang="0">
                  <a:pos x="10" y="21"/>
                </a:cxn>
                <a:cxn ang="0">
                  <a:pos x="14" y="18"/>
                </a:cxn>
                <a:cxn ang="0">
                  <a:pos x="21" y="16"/>
                </a:cxn>
                <a:cxn ang="0">
                  <a:pos x="31" y="18"/>
                </a:cxn>
                <a:cxn ang="0">
                  <a:pos x="34" y="21"/>
                </a:cxn>
                <a:cxn ang="0">
                  <a:pos x="39" y="29"/>
                </a:cxn>
                <a:cxn ang="0">
                  <a:pos x="39" y="37"/>
                </a:cxn>
                <a:cxn ang="0">
                  <a:pos x="34" y="45"/>
                </a:cxn>
                <a:cxn ang="0">
                  <a:pos x="31" y="48"/>
                </a:cxn>
                <a:cxn ang="0">
                  <a:pos x="24" y="50"/>
                </a:cxn>
                <a:cxn ang="0">
                  <a:pos x="20" y="51"/>
                </a:cxn>
                <a:cxn ang="0">
                  <a:pos x="10" y="49"/>
                </a:cxn>
                <a:cxn ang="0">
                  <a:pos x="6" y="47"/>
                </a:cxn>
                <a:cxn ang="0">
                  <a:pos x="3" y="44"/>
                </a:cxn>
                <a:cxn ang="0">
                  <a:pos x="1" y="41"/>
                </a:cxn>
                <a:cxn ang="0">
                  <a:pos x="0" y="37"/>
                </a:cxn>
                <a:cxn ang="0">
                  <a:pos x="7" y="36"/>
                </a:cxn>
                <a:cxn ang="0">
                  <a:pos x="9" y="39"/>
                </a:cxn>
                <a:cxn ang="0">
                  <a:pos x="11" y="43"/>
                </a:cxn>
                <a:cxn ang="0">
                  <a:pos x="16" y="45"/>
                </a:cxn>
                <a:cxn ang="0">
                  <a:pos x="23" y="45"/>
                </a:cxn>
                <a:cxn ang="0">
                  <a:pos x="26" y="44"/>
                </a:cxn>
                <a:cxn ang="0">
                  <a:pos x="31" y="40"/>
                </a:cxn>
                <a:cxn ang="0">
                  <a:pos x="31" y="37"/>
                </a:cxn>
                <a:cxn ang="0">
                  <a:pos x="32" y="34"/>
                </a:cxn>
                <a:cxn ang="0">
                  <a:pos x="31" y="31"/>
                </a:cxn>
                <a:cxn ang="0">
                  <a:pos x="31" y="28"/>
                </a:cxn>
                <a:cxn ang="0">
                  <a:pos x="26" y="24"/>
                </a:cxn>
                <a:cxn ang="0">
                  <a:pos x="23" y="23"/>
                </a:cxn>
                <a:cxn ang="0">
                  <a:pos x="17" y="23"/>
                </a:cxn>
                <a:cxn ang="0">
                  <a:pos x="15" y="24"/>
                </a:cxn>
                <a:cxn ang="0">
                  <a:pos x="14" y="24"/>
                </a:cxn>
                <a:cxn ang="0">
                  <a:pos x="11" y="25"/>
                </a:cxn>
                <a:cxn ang="0">
                  <a:pos x="9" y="27"/>
                </a:cxn>
                <a:cxn ang="0">
                  <a:pos x="1" y="26"/>
                </a:cxn>
                <a:cxn ang="0">
                  <a:pos x="7" y="0"/>
                </a:cxn>
              </a:cxnLst>
              <a:rect l="0" t="0" r="r" b="b"/>
              <a:pathLst>
                <a:path w="39" h="51">
                  <a:moveTo>
                    <a:pt x="7" y="0"/>
                  </a:moveTo>
                  <a:lnTo>
                    <a:pt x="35" y="0"/>
                  </a:lnTo>
                  <a:lnTo>
                    <a:pt x="35" y="7"/>
                  </a:lnTo>
                  <a:lnTo>
                    <a:pt x="14" y="7"/>
                  </a:lnTo>
                  <a:lnTo>
                    <a:pt x="10" y="21"/>
                  </a:lnTo>
                  <a:lnTo>
                    <a:pt x="14" y="18"/>
                  </a:lnTo>
                  <a:lnTo>
                    <a:pt x="21" y="16"/>
                  </a:lnTo>
                  <a:lnTo>
                    <a:pt x="31" y="18"/>
                  </a:lnTo>
                  <a:lnTo>
                    <a:pt x="34" y="21"/>
                  </a:lnTo>
                  <a:lnTo>
                    <a:pt x="39" y="29"/>
                  </a:lnTo>
                  <a:lnTo>
                    <a:pt x="39" y="37"/>
                  </a:lnTo>
                  <a:lnTo>
                    <a:pt x="34" y="45"/>
                  </a:lnTo>
                  <a:lnTo>
                    <a:pt x="31" y="48"/>
                  </a:lnTo>
                  <a:lnTo>
                    <a:pt x="24" y="50"/>
                  </a:lnTo>
                  <a:lnTo>
                    <a:pt x="20" y="51"/>
                  </a:lnTo>
                  <a:lnTo>
                    <a:pt x="10" y="49"/>
                  </a:lnTo>
                  <a:lnTo>
                    <a:pt x="6" y="47"/>
                  </a:lnTo>
                  <a:lnTo>
                    <a:pt x="3" y="44"/>
                  </a:lnTo>
                  <a:lnTo>
                    <a:pt x="1" y="41"/>
                  </a:lnTo>
                  <a:lnTo>
                    <a:pt x="0" y="37"/>
                  </a:lnTo>
                  <a:lnTo>
                    <a:pt x="7" y="36"/>
                  </a:lnTo>
                  <a:lnTo>
                    <a:pt x="9" y="39"/>
                  </a:lnTo>
                  <a:lnTo>
                    <a:pt x="11" y="43"/>
                  </a:lnTo>
                  <a:lnTo>
                    <a:pt x="16" y="45"/>
                  </a:lnTo>
                  <a:lnTo>
                    <a:pt x="23" y="45"/>
                  </a:lnTo>
                  <a:lnTo>
                    <a:pt x="26" y="44"/>
                  </a:lnTo>
                  <a:lnTo>
                    <a:pt x="31" y="40"/>
                  </a:lnTo>
                  <a:lnTo>
                    <a:pt x="31" y="37"/>
                  </a:lnTo>
                  <a:lnTo>
                    <a:pt x="32" y="34"/>
                  </a:lnTo>
                  <a:lnTo>
                    <a:pt x="31" y="31"/>
                  </a:lnTo>
                  <a:lnTo>
                    <a:pt x="31" y="28"/>
                  </a:lnTo>
                  <a:lnTo>
                    <a:pt x="26" y="24"/>
                  </a:lnTo>
                  <a:lnTo>
                    <a:pt x="23" y="23"/>
                  </a:lnTo>
                  <a:lnTo>
                    <a:pt x="17" y="23"/>
                  </a:lnTo>
                  <a:lnTo>
                    <a:pt x="15" y="24"/>
                  </a:lnTo>
                  <a:lnTo>
                    <a:pt x="14" y="24"/>
                  </a:lnTo>
                  <a:lnTo>
                    <a:pt x="11" y="25"/>
                  </a:lnTo>
                  <a:lnTo>
                    <a:pt x="9" y="27"/>
                  </a:lnTo>
                  <a:lnTo>
                    <a:pt x="1" y="26"/>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9" name="Rectangle 285"/>
            <p:cNvSpPr>
              <a:spLocks noChangeArrowheads="1"/>
            </p:cNvSpPr>
            <p:nvPr/>
          </p:nvSpPr>
          <p:spPr bwMode="auto">
            <a:xfrm>
              <a:off x="4085" y="1355"/>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0" name="Rectangle 286"/>
            <p:cNvSpPr>
              <a:spLocks noChangeArrowheads="1"/>
            </p:cNvSpPr>
            <p:nvPr/>
          </p:nvSpPr>
          <p:spPr bwMode="auto">
            <a:xfrm>
              <a:off x="3950" y="1355"/>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1" name="Freeform 287"/>
            <p:cNvSpPr>
              <a:spLocks/>
            </p:cNvSpPr>
            <p:nvPr/>
          </p:nvSpPr>
          <p:spPr bwMode="auto">
            <a:xfrm>
              <a:off x="4145" y="1333"/>
              <a:ext cx="39" cy="50"/>
            </a:xfrm>
            <a:custGeom>
              <a:avLst/>
              <a:gdLst/>
              <a:ahLst/>
              <a:cxnLst>
                <a:cxn ang="0">
                  <a:pos x="15" y="0"/>
                </a:cxn>
                <a:cxn ang="0">
                  <a:pos x="24" y="0"/>
                </a:cxn>
                <a:cxn ang="0">
                  <a:pos x="29" y="2"/>
                </a:cxn>
                <a:cxn ang="0">
                  <a:pos x="34" y="6"/>
                </a:cxn>
                <a:cxn ang="0">
                  <a:pos x="35" y="8"/>
                </a:cxn>
                <a:cxn ang="0">
                  <a:pos x="35" y="15"/>
                </a:cxn>
                <a:cxn ang="0">
                  <a:pos x="34" y="17"/>
                </a:cxn>
                <a:cxn ang="0">
                  <a:pos x="32" y="19"/>
                </a:cxn>
                <a:cxn ang="0">
                  <a:pos x="30" y="21"/>
                </a:cxn>
                <a:cxn ang="0">
                  <a:pos x="28" y="22"/>
                </a:cxn>
                <a:cxn ang="0">
                  <a:pos x="30" y="23"/>
                </a:cxn>
                <a:cxn ang="0">
                  <a:pos x="34" y="24"/>
                </a:cxn>
                <a:cxn ang="0">
                  <a:pos x="35" y="26"/>
                </a:cxn>
                <a:cxn ang="0">
                  <a:pos x="38" y="28"/>
                </a:cxn>
                <a:cxn ang="0">
                  <a:pos x="39" y="31"/>
                </a:cxn>
                <a:cxn ang="0">
                  <a:pos x="39" y="38"/>
                </a:cxn>
                <a:cxn ang="0">
                  <a:pos x="36" y="42"/>
                </a:cxn>
                <a:cxn ang="0">
                  <a:pos x="29" y="48"/>
                </a:cxn>
                <a:cxn ang="0">
                  <a:pos x="19" y="50"/>
                </a:cxn>
                <a:cxn ang="0">
                  <a:pos x="10" y="48"/>
                </a:cxn>
                <a:cxn ang="0">
                  <a:pos x="6" y="46"/>
                </a:cxn>
                <a:cxn ang="0">
                  <a:pos x="1" y="40"/>
                </a:cxn>
                <a:cxn ang="0">
                  <a:pos x="0" y="36"/>
                </a:cxn>
                <a:cxn ang="0">
                  <a:pos x="7" y="35"/>
                </a:cxn>
                <a:cxn ang="0">
                  <a:pos x="8" y="38"/>
                </a:cxn>
                <a:cxn ang="0">
                  <a:pos x="10" y="40"/>
                </a:cxn>
                <a:cxn ang="0">
                  <a:pos x="12" y="42"/>
                </a:cxn>
                <a:cxn ang="0">
                  <a:pos x="17" y="44"/>
                </a:cxn>
                <a:cxn ang="0">
                  <a:pos x="23" y="44"/>
                </a:cxn>
                <a:cxn ang="0">
                  <a:pos x="25" y="43"/>
                </a:cxn>
                <a:cxn ang="0">
                  <a:pos x="30" y="39"/>
                </a:cxn>
                <a:cxn ang="0">
                  <a:pos x="30" y="37"/>
                </a:cxn>
                <a:cxn ang="0">
                  <a:pos x="32" y="34"/>
                </a:cxn>
                <a:cxn ang="0">
                  <a:pos x="30" y="31"/>
                </a:cxn>
                <a:cxn ang="0">
                  <a:pos x="29" y="29"/>
                </a:cxn>
                <a:cxn ang="0">
                  <a:pos x="25" y="26"/>
                </a:cxn>
                <a:cxn ang="0">
                  <a:pos x="23" y="25"/>
                </a:cxn>
                <a:cxn ang="0">
                  <a:pos x="15" y="25"/>
                </a:cxn>
                <a:cxn ang="0">
                  <a:pos x="16" y="20"/>
                </a:cxn>
                <a:cxn ang="0">
                  <a:pos x="21" y="19"/>
                </a:cxn>
                <a:cxn ang="0">
                  <a:pos x="24" y="18"/>
                </a:cxn>
                <a:cxn ang="0">
                  <a:pos x="27" y="17"/>
                </a:cxn>
                <a:cxn ang="0">
                  <a:pos x="28" y="15"/>
                </a:cxn>
                <a:cxn ang="0">
                  <a:pos x="28" y="12"/>
                </a:cxn>
                <a:cxn ang="0">
                  <a:pos x="27" y="10"/>
                </a:cxn>
                <a:cxn ang="0">
                  <a:pos x="25" y="7"/>
                </a:cxn>
                <a:cxn ang="0">
                  <a:pos x="23" y="6"/>
                </a:cxn>
                <a:cxn ang="0">
                  <a:pos x="22" y="6"/>
                </a:cxn>
                <a:cxn ang="0">
                  <a:pos x="19" y="5"/>
                </a:cxn>
                <a:cxn ang="0">
                  <a:pos x="17" y="5"/>
                </a:cxn>
                <a:cxn ang="0">
                  <a:pos x="12" y="7"/>
                </a:cxn>
                <a:cxn ang="0">
                  <a:pos x="8" y="13"/>
                </a:cxn>
                <a:cxn ang="0">
                  <a:pos x="1" y="12"/>
                </a:cxn>
                <a:cxn ang="0">
                  <a:pos x="2" y="8"/>
                </a:cxn>
                <a:cxn ang="0">
                  <a:pos x="4" y="6"/>
                </a:cxn>
                <a:cxn ang="0">
                  <a:pos x="7" y="3"/>
                </a:cxn>
                <a:cxn ang="0">
                  <a:pos x="11" y="1"/>
                </a:cxn>
                <a:cxn ang="0">
                  <a:pos x="15" y="0"/>
                </a:cxn>
              </a:cxnLst>
              <a:rect l="0" t="0" r="r" b="b"/>
              <a:pathLst>
                <a:path w="39" h="50">
                  <a:moveTo>
                    <a:pt x="15" y="0"/>
                  </a:moveTo>
                  <a:lnTo>
                    <a:pt x="24" y="0"/>
                  </a:lnTo>
                  <a:lnTo>
                    <a:pt x="29" y="2"/>
                  </a:lnTo>
                  <a:lnTo>
                    <a:pt x="34" y="6"/>
                  </a:lnTo>
                  <a:lnTo>
                    <a:pt x="35" y="8"/>
                  </a:lnTo>
                  <a:lnTo>
                    <a:pt x="35" y="15"/>
                  </a:lnTo>
                  <a:lnTo>
                    <a:pt x="34" y="17"/>
                  </a:lnTo>
                  <a:lnTo>
                    <a:pt x="32" y="19"/>
                  </a:lnTo>
                  <a:lnTo>
                    <a:pt x="30" y="21"/>
                  </a:lnTo>
                  <a:lnTo>
                    <a:pt x="28" y="22"/>
                  </a:lnTo>
                  <a:lnTo>
                    <a:pt x="30" y="23"/>
                  </a:lnTo>
                  <a:lnTo>
                    <a:pt x="34" y="24"/>
                  </a:lnTo>
                  <a:lnTo>
                    <a:pt x="35" y="26"/>
                  </a:lnTo>
                  <a:lnTo>
                    <a:pt x="38" y="28"/>
                  </a:lnTo>
                  <a:lnTo>
                    <a:pt x="39" y="31"/>
                  </a:lnTo>
                  <a:lnTo>
                    <a:pt x="39" y="38"/>
                  </a:lnTo>
                  <a:lnTo>
                    <a:pt x="36" y="42"/>
                  </a:lnTo>
                  <a:lnTo>
                    <a:pt x="29" y="48"/>
                  </a:lnTo>
                  <a:lnTo>
                    <a:pt x="19" y="50"/>
                  </a:lnTo>
                  <a:lnTo>
                    <a:pt x="10" y="48"/>
                  </a:lnTo>
                  <a:lnTo>
                    <a:pt x="6" y="46"/>
                  </a:lnTo>
                  <a:lnTo>
                    <a:pt x="1" y="40"/>
                  </a:lnTo>
                  <a:lnTo>
                    <a:pt x="0" y="36"/>
                  </a:lnTo>
                  <a:lnTo>
                    <a:pt x="7" y="35"/>
                  </a:lnTo>
                  <a:lnTo>
                    <a:pt x="8" y="38"/>
                  </a:lnTo>
                  <a:lnTo>
                    <a:pt x="10" y="40"/>
                  </a:lnTo>
                  <a:lnTo>
                    <a:pt x="12" y="42"/>
                  </a:lnTo>
                  <a:lnTo>
                    <a:pt x="17" y="44"/>
                  </a:lnTo>
                  <a:lnTo>
                    <a:pt x="23" y="44"/>
                  </a:lnTo>
                  <a:lnTo>
                    <a:pt x="25" y="43"/>
                  </a:lnTo>
                  <a:lnTo>
                    <a:pt x="30" y="39"/>
                  </a:lnTo>
                  <a:lnTo>
                    <a:pt x="30" y="37"/>
                  </a:lnTo>
                  <a:lnTo>
                    <a:pt x="32" y="34"/>
                  </a:lnTo>
                  <a:lnTo>
                    <a:pt x="30" y="31"/>
                  </a:lnTo>
                  <a:lnTo>
                    <a:pt x="29" y="29"/>
                  </a:lnTo>
                  <a:lnTo>
                    <a:pt x="25" y="26"/>
                  </a:lnTo>
                  <a:lnTo>
                    <a:pt x="23" y="25"/>
                  </a:lnTo>
                  <a:lnTo>
                    <a:pt x="15" y="25"/>
                  </a:lnTo>
                  <a:lnTo>
                    <a:pt x="16" y="20"/>
                  </a:lnTo>
                  <a:lnTo>
                    <a:pt x="21" y="19"/>
                  </a:lnTo>
                  <a:lnTo>
                    <a:pt x="24" y="18"/>
                  </a:lnTo>
                  <a:lnTo>
                    <a:pt x="27" y="17"/>
                  </a:lnTo>
                  <a:lnTo>
                    <a:pt x="28" y="15"/>
                  </a:lnTo>
                  <a:lnTo>
                    <a:pt x="28" y="12"/>
                  </a:lnTo>
                  <a:lnTo>
                    <a:pt x="27" y="10"/>
                  </a:lnTo>
                  <a:lnTo>
                    <a:pt x="25" y="7"/>
                  </a:lnTo>
                  <a:lnTo>
                    <a:pt x="23" y="6"/>
                  </a:lnTo>
                  <a:lnTo>
                    <a:pt x="22" y="6"/>
                  </a:lnTo>
                  <a:lnTo>
                    <a:pt x="19" y="5"/>
                  </a:lnTo>
                  <a:lnTo>
                    <a:pt x="17" y="5"/>
                  </a:lnTo>
                  <a:lnTo>
                    <a:pt x="12" y="7"/>
                  </a:lnTo>
                  <a:lnTo>
                    <a:pt x="8" y="13"/>
                  </a:lnTo>
                  <a:lnTo>
                    <a:pt x="1" y="12"/>
                  </a:lnTo>
                  <a:lnTo>
                    <a:pt x="2" y="8"/>
                  </a:lnTo>
                  <a:lnTo>
                    <a:pt x="4" y="6"/>
                  </a:lnTo>
                  <a:lnTo>
                    <a:pt x="7" y="3"/>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2" name="Freeform 288"/>
            <p:cNvSpPr>
              <a:spLocks noEditPoints="1"/>
            </p:cNvSpPr>
            <p:nvPr/>
          </p:nvSpPr>
          <p:spPr bwMode="auto">
            <a:xfrm>
              <a:off x="4191" y="1333"/>
              <a:ext cx="39" cy="50"/>
            </a:xfrm>
            <a:custGeom>
              <a:avLst/>
              <a:gdLst/>
              <a:ahLst/>
              <a:cxnLst>
                <a:cxn ang="0">
                  <a:pos x="20" y="5"/>
                </a:cxn>
                <a:cxn ang="0">
                  <a:pos x="16" y="6"/>
                </a:cxn>
                <a:cxn ang="0">
                  <a:pos x="14" y="7"/>
                </a:cxn>
                <a:cxn ang="0">
                  <a:pos x="11" y="9"/>
                </a:cxn>
                <a:cxn ang="0">
                  <a:pos x="9" y="15"/>
                </a:cxn>
                <a:cxn ang="0">
                  <a:pos x="7" y="19"/>
                </a:cxn>
                <a:cxn ang="0">
                  <a:pos x="7" y="30"/>
                </a:cxn>
                <a:cxn ang="0">
                  <a:pos x="10" y="38"/>
                </a:cxn>
                <a:cxn ang="0">
                  <a:pos x="11" y="40"/>
                </a:cxn>
                <a:cxn ang="0">
                  <a:pos x="14" y="42"/>
                </a:cxn>
                <a:cxn ang="0">
                  <a:pos x="17" y="44"/>
                </a:cxn>
                <a:cxn ang="0">
                  <a:pos x="23" y="44"/>
                </a:cxn>
                <a:cxn ang="0">
                  <a:pos x="28" y="40"/>
                </a:cxn>
                <a:cxn ang="0">
                  <a:pos x="29" y="38"/>
                </a:cxn>
                <a:cxn ang="0">
                  <a:pos x="31" y="34"/>
                </a:cxn>
                <a:cxn ang="0">
                  <a:pos x="31" y="30"/>
                </a:cxn>
                <a:cxn ang="0">
                  <a:pos x="32" y="25"/>
                </a:cxn>
                <a:cxn ang="0">
                  <a:pos x="31" y="15"/>
                </a:cxn>
                <a:cxn ang="0">
                  <a:pos x="28" y="9"/>
                </a:cxn>
                <a:cxn ang="0">
                  <a:pos x="26" y="7"/>
                </a:cxn>
                <a:cxn ang="0">
                  <a:pos x="22" y="6"/>
                </a:cxn>
                <a:cxn ang="0">
                  <a:pos x="20" y="5"/>
                </a:cxn>
                <a:cxn ang="0">
                  <a:pos x="15" y="0"/>
                </a:cxn>
                <a:cxn ang="0">
                  <a:pos x="26" y="0"/>
                </a:cxn>
                <a:cxn ang="0">
                  <a:pos x="31" y="2"/>
                </a:cxn>
                <a:cxn ang="0">
                  <a:pos x="33" y="4"/>
                </a:cxn>
                <a:cxn ang="0">
                  <a:pos x="34" y="6"/>
                </a:cxn>
                <a:cxn ang="0">
                  <a:pos x="35" y="9"/>
                </a:cxn>
                <a:cxn ang="0">
                  <a:pos x="38" y="13"/>
                </a:cxn>
                <a:cxn ang="0">
                  <a:pos x="38" y="16"/>
                </a:cxn>
                <a:cxn ang="0">
                  <a:pos x="39" y="20"/>
                </a:cxn>
                <a:cxn ang="0">
                  <a:pos x="39" y="30"/>
                </a:cxn>
                <a:cxn ang="0">
                  <a:pos x="38" y="35"/>
                </a:cxn>
                <a:cxn ang="0">
                  <a:pos x="38" y="39"/>
                </a:cxn>
                <a:cxn ang="0">
                  <a:pos x="33" y="45"/>
                </a:cxn>
                <a:cxn ang="0">
                  <a:pos x="28" y="49"/>
                </a:cxn>
                <a:cxn ang="0">
                  <a:pos x="24" y="49"/>
                </a:cxn>
                <a:cxn ang="0">
                  <a:pos x="20" y="50"/>
                </a:cxn>
                <a:cxn ang="0">
                  <a:pos x="10" y="48"/>
                </a:cxn>
                <a:cxn ang="0">
                  <a:pos x="6" y="45"/>
                </a:cxn>
                <a:cxn ang="0">
                  <a:pos x="1" y="37"/>
                </a:cxn>
                <a:cxn ang="0">
                  <a:pos x="0" y="25"/>
                </a:cxn>
                <a:cxn ang="0">
                  <a:pos x="0" y="19"/>
                </a:cxn>
                <a:cxn ang="0">
                  <a:pos x="1" y="14"/>
                </a:cxn>
                <a:cxn ang="0">
                  <a:pos x="3" y="10"/>
                </a:cxn>
                <a:cxn ang="0">
                  <a:pos x="4" y="7"/>
                </a:cxn>
                <a:cxn ang="0">
                  <a:pos x="6" y="4"/>
                </a:cxn>
                <a:cxn ang="0">
                  <a:pos x="9" y="2"/>
                </a:cxn>
                <a:cxn ang="0">
                  <a:pos x="11" y="1"/>
                </a:cxn>
                <a:cxn ang="0">
                  <a:pos x="15" y="0"/>
                </a:cxn>
              </a:cxnLst>
              <a:rect l="0" t="0" r="r" b="b"/>
              <a:pathLst>
                <a:path w="39" h="50">
                  <a:moveTo>
                    <a:pt x="20" y="5"/>
                  </a:moveTo>
                  <a:lnTo>
                    <a:pt x="16" y="6"/>
                  </a:lnTo>
                  <a:lnTo>
                    <a:pt x="14" y="7"/>
                  </a:lnTo>
                  <a:lnTo>
                    <a:pt x="11" y="9"/>
                  </a:lnTo>
                  <a:lnTo>
                    <a:pt x="9" y="15"/>
                  </a:lnTo>
                  <a:lnTo>
                    <a:pt x="7" y="19"/>
                  </a:lnTo>
                  <a:lnTo>
                    <a:pt x="7" y="30"/>
                  </a:lnTo>
                  <a:lnTo>
                    <a:pt x="10" y="38"/>
                  </a:lnTo>
                  <a:lnTo>
                    <a:pt x="11" y="40"/>
                  </a:lnTo>
                  <a:lnTo>
                    <a:pt x="14" y="42"/>
                  </a:lnTo>
                  <a:lnTo>
                    <a:pt x="17" y="44"/>
                  </a:lnTo>
                  <a:lnTo>
                    <a:pt x="23" y="44"/>
                  </a:lnTo>
                  <a:lnTo>
                    <a:pt x="28" y="40"/>
                  </a:lnTo>
                  <a:lnTo>
                    <a:pt x="29" y="38"/>
                  </a:lnTo>
                  <a:lnTo>
                    <a:pt x="31" y="34"/>
                  </a:lnTo>
                  <a:lnTo>
                    <a:pt x="31" y="30"/>
                  </a:lnTo>
                  <a:lnTo>
                    <a:pt x="32" y="25"/>
                  </a:lnTo>
                  <a:lnTo>
                    <a:pt x="31" y="15"/>
                  </a:lnTo>
                  <a:lnTo>
                    <a:pt x="28" y="9"/>
                  </a:lnTo>
                  <a:lnTo>
                    <a:pt x="26" y="7"/>
                  </a:lnTo>
                  <a:lnTo>
                    <a:pt x="22" y="6"/>
                  </a:lnTo>
                  <a:lnTo>
                    <a:pt x="20" y="5"/>
                  </a:lnTo>
                  <a:close/>
                  <a:moveTo>
                    <a:pt x="15" y="0"/>
                  </a:moveTo>
                  <a:lnTo>
                    <a:pt x="26" y="0"/>
                  </a:lnTo>
                  <a:lnTo>
                    <a:pt x="31" y="2"/>
                  </a:lnTo>
                  <a:lnTo>
                    <a:pt x="33" y="4"/>
                  </a:lnTo>
                  <a:lnTo>
                    <a:pt x="34" y="6"/>
                  </a:lnTo>
                  <a:lnTo>
                    <a:pt x="35" y="9"/>
                  </a:lnTo>
                  <a:lnTo>
                    <a:pt x="38" y="13"/>
                  </a:lnTo>
                  <a:lnTo>
                    <a:pt x="38" y="16"/>
                  </a:lnTo>
                  <a:lnTo>
                    <a:pt x="39" y="20"/>
                  </a:lnTo>
                  <a:lnTo>
                    <a:pt x="39" y="30"/>
                  </a:lnTo>
                  <a:lnTo>
                    <a:pt x="38" y="35"/>
                  </a:lnTo>
                  <a:lnTo>
                    <a:pt x="38" y="39"/>
                  </a:lnTo>
                  <a:lnTo>
                    <a:pt x="33" y="45"/>
                  </a:lnTo>
                  <a:lnTo>
                    <a:pt x="28" y="49"/>
                  </a:lnTo>
                  <a:lnTo>
                    <a:pt x="24" y="49"/>
                  </a:lnTo>
                  <a:lnTo>
                    <a:pt x="20" y="50"/>
                  </a:lnTo>
                  <a:lnTo>
                    <a:pt x="10" y="48"/>
                  </a:lnTo>
                  <a:lnTo>
                    <a:pt x="6" y="45"/>
                  </a:lnTo>
                  <a:lnTo>
                    <a:pt x="1" y="37"/>
                  </a:lnTo>
                  <a:lnTo>
                    <a:pt x="0" y="25"/>
                  </a:lnTo>
                  <a:lnTo>
                    <a:pt x="0" y="19"/>
                  </a:lnTo>
                  <a:lnTo>
                    <a:pt x="1" y="14"/>
                  </a:lnTo>
                  <a:lnTo>
                    <a:pt x="3" y="10"/>
                  </a:lnTo>
                  <a:lnTo>
                    <a:pt x="4" y="7"/>
                  </a:lnTo>
                  <a:lnTo>
                    <a:pt x="6" y="4"/>
                  </a:lnTo>
                  <a:lnTo>
                    <a:pt x="9" y="2"/>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3" name="Rectangle 289"/>
            <p:cNvSpPr>
              <a:spLocks noChangeArrowheads="1"/>
            </p:cNvSpPr>
            <p:nvPr/>
          </p:nvSpPr>
          <p:spPr bwMode="auto">
            <a:xfrm>
              <a:off x="4085" y="1021"/>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4" name="Rectangle 290"/>
            <p:cNvSpPr>
              <a:spLocks noChangeArrowheads="1"/>
            </p:cNvSpPr>
            <p:nvPr/>
          </p:nvSpPr>
          <p:spPr bwMode="auto">
            <a:xfrm>
              <a:off x="3950" y="1021"/>
              <a:ext cx="33"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5" name="Freeform 291"/>
            <p:cNvSpPr>
              <a:spLocks/>
            </p:cNvSpPr>
            <p:nvPr/>
          </p:nvSpPr>
          <p:spPr bwMode="auto">
            <a:xfrm>
              <a:off x="4145" y="998"/>
              <a:ext cx="39" cy="50"/>
            </a:xfrm>
            <a:custGeom>
              <a:avLst/>
              <a:gdLst/>
              <a:ahLst/>
              <a:cxnLst>
                <a:cxn ang="0">
                  <a:pos x="15" y="0"/>
                </a:cxn>
                <a:cxn ang="0">
                  <a:pos x="24" y="0"/>
                </a:cxn>
                <a:cxn ang="0">
                  <a:pos x="29" y="2"/>
                </a:cxn>
                <a:cxn ang="0">
                  <a:pos x="34" y="6"/>
                </a:cxn>
                <a:cxn ang="0">
                  <a:pos x="35" y="8"/>
                </a:cxn>
                <a:cxn ang="0">
                  <a:pos x="35" y="15"/>
                </a:cxn>
                <a:cxn ang="0">
                  <a:pos x="34" y="17"/>
                </a:cxn>
                <a:cxn ang="0">
                  <a:pos x="32" y="19"/>
                </a:cxn>
                <a:cxn ang="0">
                  <a:pos x="30" y="21"/>
                </a:cxn>
                <a:cxn ang="0">
                  <a:pos x="28" y="22"/>
                </a:cxn>
                <a:cxn ang="0">
                  <a:pos x="30" y="23"/>
                </a:cxn>
                <a:cxn ang="0">
                  <a:pos x="34" y="24"/>
                </a:cxn>
                <a:cxn ang="0">
                  <a:pos x="35" y="26"/>
                </a:cxn>
                <a:cxn ang="0">
                  <a:pos x="38" y="28"/>
                </a:cxn>
                <a:cxn ang="0">
                  <a:pos x="39" y="31"/>
                </a:cxn>
                <a:cxn ang="0">
                  <a:pos x="39" y="38"/>
                </a:cxn>
                <a:cxn ang="0">
                  <a:pos x="36" y="42"/>
                </a:cxn>
                <a:cxn ang="0">
                  <a:pos x="29" y="48"/>
                </a:cxn>
                <a:cxn ang="0">
                  <a:pos x="19" y="50"/>
                </a:cxn>
                <a:cxn ang="0">
                  <a:pos x="10" y="48"/>
                </a:cxn>
                <a:cxn ang="0">
                  <a:pos x="6" y="46"/>
                </a:cxn>
                <a:cxn ang="0">
                  <a:pos x="1" y="40"/>
                </a:cxn>
                <a:cxn ang="0">
                  <a:pos x="0" y="36"/>
                </a:cxn>
                <a:cxn ang="0">
                  <a:pos x="7" y="35"/>
                </a:cxn>
                <a:cxn ang="0">
                  <a:pos x="8" y="38"/>
                </a:cxn>
                <a:cxn ang="0">
                  <a:pos x="10" y="40"/>
                </a:cxn>
                <a:cxn ang="0">
                  <a:pos x="12" y="42"/>
                </a:cxn>
                <a:cxn ang="0">
                  <a:pos x="17" y="44"/>
                </a:cxn>
                <a:cxn ang="0">
                  <a:pos x="23" y="44"/>
                </a:cxn>
                <a:cxn ang="0">
                  <a:pos x="25" y="43"/>
                </a:cxn>
                <a:cxn ang="0">
                  <a:pos x="30" y="39"/>
                </a:cxn>
                <a:cxn ang="0">
                  <a:pos x="30" y="37"/>
                </a:cxn>
                <a:cxn ang="0">
                  <a:pos x="32" y="34"/>
                </a:cxn>
                <a:cxn ang="0">
                  <a:pos x="30" y="31"/>
                </a:cxn>
                <a:cxn ang="0">
                  <a:pos x="29" y="29"/>
                </a:cxn>
                <a:cxn ang="0">
                  <a:pos x="25" y="26"/>
                </a:cxn>
                <a:cxn ang="0">
                  <a:pos x="23" y="25"/>
                </a:cxn>
                <a:cxn ang="0">
                  <a:pos x="15" y="25"/>
                </a:cxn>
                <a:cxn ang="0">
                  <a:pos x="16" y="20"/>
                </a:cxn>
                <a:cxn ang="0">
                  <a:pos x="21" y="19"/>
                </a:cxn>
                <a:cxn ang="0">
                  <a:pos x="24" y="18"/>
                </a:cxn>
                <a:cxn ang="0">
                  <a:pos x="27" y="17"/>
                </a:cxn>
                <a:cxn ang="0">
                  <a:pos x="28" y="15"/>
                </a:cxn>
                <a:cxn ang="0">
                  <a:pos x="28" y="12"/>
                </a:cxn>
                <a:cxn ang="0">
                  <a:pos x="27" y="10"/>
                </a:cxn>
                <a:cxn ang="0">
                  <a:pos x="25" y="7"/>
                </a:cxn>
                <a:cxn ang="0">
                  <a:pos x="23" y="6"/>
                </a:cxn>
                <a:cxn ang="0">
                  <a:pos x="22" y="6"/>
                </a:cxn>
                <a:cxn ang="0">
                  <a:pos x="19" y="5"/>
                </a:cxn>
                <a:cxn ang="0">
                  <a:pos x="17" y="5"/>
                </a:cxn>
                <a:cxn ang="0">
                  <a:pos x="12" y="7"/>
                </a:cxn>
                <a:cxn ang="0">
                  <a:pos x="8" y="13"/>
                </a:cxn>
                <a:cxn ang="0">
                  <a:pos x="1" y="12"/>
                </a:cxn>
                <a:cxn ang="0">
                  <a:pos x="2" y="8"/>
                </a:cxn>
                <a:cxn ang="0">
                  <a:pos x="4" y="6"/>
                </a:cxn>
                <a:cxn ang="0">
                  <a:pos x="7" y="3"/>
                </a:cxn>
                <a:cxn ang="0">
                  <a:pos x="11" y="1"/>
                </a:cxn>
                <a:cxn ang="0">
                  <a:pos x="15" y="0"/>
                </a:cxn>
              </a:cxnLst>
              <a:rect l="0" t="0" r="r" b="b"/>
              <a:pathLst>
                <a:path w="39" h="50">
                  <a:moveTo>
                    <a:pt x="15" y="0"/>
                  </a:moveTo>
                  <a:lnTo>
                    <a:pt x="24" y="0"/>
                  </a:lnTo>
                  <a:lnTo>
                    <a:pt x="29" y="2"/>
                  </a:lnTo>
                  <a:lnTo>
                    <a:pt x="34" y="6"/>
                  </a:lnTo>
                  <a:lnTo>
                    <a:pt x="35" y="8"/>
                  </a:lnTo>
                  <a:lnTo>
                    <a:pt x="35" y="15"/>
                  </a:lnTo>
                  <a:lnTo>
                    <a:pt x="34" y="17"/>
                  </a:lnTo>
                  <a:lnTo>
                    <a:pt x="32" y="19"/>
                  </a:lnTo>
                  <a:lnTo>
                    <a:pt x="30" y="21"/>
                  </a:lnTo>
                  <a:lnTo>
                    <a:pt x="28" y="22"/>
                  </a:lnTo>
                  <a:lnTo>
                    <a:pt x="30" y="23"/>
                  </a:lnTo>
                  <a:lnTo>
                    <a:pt x="34" y="24"/>
                  </a:lnTo>
                  <a:lnTo>
                    <a:pt x="35" y="26"/>
                  </a:lnTo>
                  <a:lnTo>
                    <a:pt x="38" y="28"/>
                  </a:lnTo>
                  <a:lnTo>
                    <a:pt x="39" y="31"/>
                  </a:lnTo>
                  <a:lnTo>
                    <a:pt x="39" y="38"/>
                  </a:lnTo>
                  <a:lnTo>
                    <a:pt x="36" y="42"/>
                  </a:lnTo>
                  <a:lnTo>
                    <a:pt x="29" y="48"/>
                  </a:lnTo>
                  <a:lnTo>
                    <a:pt x="19" y="50"/>
                  </a:lnTo>
                  <a:lnTo>
                    <a:pt x="10" y="48"/>
                  </a:lnTo>
                  <a:lnTo>
                    <a:pt x="6" y="46"/>
                  </a:lnTo>
                  <a:lnTo>
                    <a:pt x="1" y="40"/>
                  </a:lnTo>
                  <a:lnTo>
                    <a:pt x="0" y="36"/>
                  </a:lnTo>
                  <a:lnTo>
                    <a:pt x="7" y="35"/>
                  </a:lnTo>
                  <a:lnTo>
                    <a:pt x="8" y="38"/>
                  </a:lnTo>
                  <a:lnTo>
                    <a:pt x="10" y="40"/>
                  </a:lnTo>
                  <a:lnTo>
                    <a:pt x="12" y="42"/>
                  </a:lnTo>
                  <a:lnTo>
                    <a:pt x="17" y="44"/>
                  </a:lnTo>
                  <a:lnTo>
                    <a:pt x="23" y="44"/>
                  </a:lnTo>
                  <a:lnTo>
                    <a:pt x="25" y="43"/>
                  </a:lnTo>
                  <a:lnTo>
                    <a:pt x="30" y="39"/>
                  </a:lnTo>
                  <a:lnTo>
                    <a:pt x="30" y="37"/>
                  </a:lnTo>
                  <a:lnTo>
                    <a:pt x="32" y="34"/>
                  </a:lnTo>
                  <a:lnTo>
                    <a:pt x="30" y="31"/>
                  </a:lnTo>
                  <a:lnTo>
                    <a:pt x="29" y="29"/>
                  </a:lnTo>
                  <a:lnTo>
                    <a:pt x="25" y="26"/>
                  </a:lnTo>
                  <a:lnTo>
                    <a:pt x="23" y="25"/>
                  </a:lnTo>
                  <a:lnTo>
                    <a:pt x="15" y="25"/>
                  </a:lnTo>
                  <a:lnTo>
                    <a:pt x="16" y="20"/>
                  </a:lnTo>
                  <a:lnTo>
                    <a:pt x="21" y="19"/>
                  </a:lnTo>
                  <a:lnTo>
                    <a:pt x="24" y="18"/>
                  </a:lnTo>
                  <a:lnTo>
                    <a:pt x="27" y="17"/>
                  </a:lnTo>
                  <a:lnTo>
                    <a:pt x="28" y="15"/>
                  </a:lnTo>
                  <a:lnTo>
                    <a:pt x="28" y="12"/>
                  </a:lnTo>
                  <a:lnTo>
                    <a:pt x="27" y="10"/>
                  </a:lnTo>
                  <a:lnTo>
                    <a:pt x="25" y="7"/>
                  </a:lnTo>
                  <a:lnTo>
                    <a:pt x="23" y="6"/>
                  </a:lnTo>
                  <a:lnTo>
                    <a:pt x="22" y="6"/>
                  </a:lnTo>
                  <a:lnTo>
                    <a:pt x="19" y="5"/>
                  </a:lnTo>
                  <a:lnTo>
                    <a:pt x="17" y="5"/>
                  </a:lnTo>
                  <a:lnTo>
                    <a:pt x="12" y="7"/>
                  </a:lnTo>
                  <a:lnTo>
                    <a:pt x="8" y="13"/>
                  </a:lnTo>
                  <a:lnTo>
                    <a:pt x="1" y="12"/>
                  </a:lnTo>
                  <a:lnTo>
                    <a:pt x="2" y="8"/>
                  </a:lnTo>
                  <a:lnTo>
                    <a:pt x="4" y="6"/>
                  </a:lnTo>
                  <a:lnTo>
                    <a:pt x="7" y="3"/>
                  </a:lnTo>
                  <a:lnTo>
                    <a:pt x="11" y="1"/>
                  </a:lnTo>
                  <a:lnTo>
                    <a:pt x="1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6" name="Freeform 292"/>
            <p:cNvSpPr>
              <a:spLocks/>
            </p:cNvSpPr>
            <p:nvPr/>
          </p:nvSpPr>
          <p:spPr bwMode="auto">
            <a:xfrm>
              <a:off x="4191" y="998"/>
              <a:ext cx="39" cy="50"/>
            </a:xfrm>
            <a:custGeom>
              <a:avLst/>
              <a:gdLst/>
              <a:ahLst/>
              <a:cxnLst>
                <a:cxn ang="0">
                  <a:pos x="7" y="0"/>
                </a:cxn>
                <a:cxn ang="0">
                  <a:pos x="35" y="0"/>
                </a:cxn>
                <a:cxn ang="0">
                  <a:pos x="35" y="7"/>
                </a:cxn>
                <a:cxn ang="0">
                  <a:pos x="14" y="7"/>
                </a:cxn>
                <a:cxn ang="0">
                  <a:pos x="10" y="20"/>
                </a:cxn>
                <a:cxn ang="0">
                  <a:pos x="14" y="18"/>
                </a:cxn>
                <a:cxn ang="0">
                  <a:pos x="21" y="16"/>
                </a:cxn>
                <a:cxn ang="0">
                  <a:pos x="31" y="18"/>
                </a:cxn>
                <a:cxn ang="0">
                  <a:pos x="34" y="20"/>
                </a:cxn>
                <a:cxn ang="0">
                  <a:pos x="39" y="28"/>
                </a:cxn>
                <a:cxn ang="0">
                  <a:pos x="39" y="36"/>
                </a:cxn>
                <a:cxn ang="0">
                  <a:pos x="34" y="44"/>
                </a:cxn>
                <a:cxn ang="0">
                  <a:pos x="31" y="47"/>
                </a:cxn>
                <a:cxn ang="0">
                  <a:pos x="24" y="49"/>
                </a:cxn>
                <a:cxn ang="0">
                  <a:pos x="20" y="50"/>
                </a:cxn>
                <a:cxn ang="0">
                  <a:pos x="10" y="48"/>
                </a:cxn>
                <a:cxn ang="0">
                  <a:pos x="6" y="46"/>
                </a:cxn>
                <a:cxn ang="0">
                  <a:pos x="3" y="43"/>
                </a:cxn>
                <a:cxn ang="0">
                  <a:pos x="1" y="40"/>
                </a:cxn>
                <a:cxn ang="0">
                  <a:pos x="0" y="36"/>
                </a:cxn>
                <a:cxn ang="0">
                  <a:pos x="7" y="35"/>
                </a:cxn>
                <a:cxn ang="0">
                  <a:pos x="9" y="38"/>
                </a:cxn>
                <a:cxn ang="0">
                  <a:pos x="11" y="42"/>
                </a:cxn>
                <a:cxn ang="0">
                  <a:pos x="16" y="44"/>
                </a:cxn>
                <a:cxn ang="0">
                  <a:pos x="23" y="44"/>
                </a:cxn>
                <a:cxn ang="0">
                  <a:pos x="26" y="43"/>
                </a:cxn>
                <a:cxn ang="0">
                  <a:pos x="31" y="39"/>
                </a:cxn>
                <a:cxn ang="0">
                  <a:pos x="31" y="36"/>
                </a:cxn>
                <a:cxn ang="0">
                  <a:pos x="32" y="33"/>
                </a:cxn>
                <a:cxn ang="0">
                  <a:pos x="31" y="30"/>
                </a:cxn>
                <a:cxn ang="0">
                  <a:pos x="31" y="27"/>
                </a:cxn>
                <a:cxn ang="0">
                  <a:pos x="26" y="23"/>
                </a:cxn>
                <a:cxn ang="0">
                  <a:pos x="23" y="22"/>
                </a:cxn>
                <a:cxn ang="0">
                  <a:pos x="17" y="22"/>
                </a:cxn>
                <a:cxn ang="0">
                  <a:pos x="15" y="23"/>
                </a:cxn>
                <a:cxn ang="0">
                  <a:pos x="14" y="23"/>
                </a:cxn>
                <a:cxn ang="0">
                  <a:pos x="11" y="24"/>
                </a:cxn>
                <a:cxn ang="0">
                  <a:pos x="9" y="26"/>
                </a:cxn>
                <a:cxn ang="0">
                  <a:pos x="1" y="25"/>
                </a:cxn>
                <a:cxn ang="0">
                  <a:pos x="7" y="0"/>
                </a:cxn>
              </a:cxnLst>
              <a:rect l="0" t="0" r="r" b="b"/>
              <a:pathLst>
                <a:path w="39" h="50">
                  <a:moveTo>
                    <a:pt x="7" y="0"/>
                  </a:moveTo>
                  <a:lnTo>
                    <a:pt x="35" y="0"/>
                  </a:lnTo>
                  <a:lnTo>
                    <a:pt x="35" y="7"/>
                  </a:lnTo>
                  <a:lnTo>
                    <a:pt x="14" y="7"/>
                  </a:lnTo>
                  <a:lnTo>
                    <a:pt x="10" y="20"/>
                  </a:lnTo>
                  <a:lnTo>
                    <a:pt x="14" y="18"/>
                  </a:lnTo>
                  <a:lnTo>
                    <a:pt x="21" y="16"/>
                  </a:lnTo>
                  <a:lnTo>
                    <a:pt x="31" y="18"/>
                  </a:lnTo>
                  <a:lnTo>
                    <a:pt x="34" y="20"/>
                  </a:lnTo>
                  <a:lnTo>
                    <a:pt x="39" y="28"/>
                  </a:lnTo>
                  <a:lnTo>
                    <a:pt x="39" y="36"/>
                  </a:lnTo>
                  <a:lnTo>
                    <a:pt x="34" y="44"/>
                  </a:lnTo>
                  <a:lnTo>
                    <a:pt x="31" y="47"/>
                  </a:lnTo>
                  <a:lnTo>
                    <a:pt x="24" y="49"/>
                  </a:lnTo>
                  <a:lnTo>
                    <a:pt x="20" y="50"/>
                  </a:lnTo>
                  <a:lnTo>
                    <a:pt x="10" y="48"/>
                  </a:lnTo>
                  <a:lnTo>
                    <a:pt x="6" y="46"/>
                  </a:lnTo>
                  <a:lnTo>
                    <a:pt x="3" y="43"/>
                  </a:lnTo>
                  <a:lnTo>
                    <a:pt x="1" y="40"/>
                  </a:lnTo>
                  <a:lnTo>
                    <a:pt x="0" y="36"/>
                  </a:lnTo>
                  <a:lnTo>
                    <a:pt x="7" y="35"/>
                  </a:lnTo>
                  <a:lnTo>
                    <a:pt x="9" y="38"/>
                  </a:lnTo>
                  <a:lnTo>
                    <a:pt x="11" y="42"/>
                  </a:lnTo>
                  <a:lnTo>
                    <a:pt x="16" y="44"/>
                  </a:lnTo>
                  <a:lnTo>
                    <a:pt x="23" y="44"/>
                  </a:lnTo>
                  <a:lnTo>
                    <a:pt x="26" y="43"/>
                  </a:lnTo>
                  <a:lnTo>
                    <a:pt x="31" y="39"/>
                  </a:lnTo>
                  <a:lnTo>
                    <a:pt x="31" y="36"/>
                  </a:lnTo>
                  <a:lnTo>
                    <a:pt x="32" y="33"/>
                  </a:lnTo>
                  <a:lnTo>
                    <a:pt x="31" y="30"/>
                  </a:lnTo>
                  <a:lnTo>
                    <a:pt x="31" y="27"/>
                  </a:lnTo>
                  <a:lnTo>
                    <a:pt x="26" y="23"/>
                  </a:lnTo>
                  <a:lnTo>
                    <a:pt x="23" y="22"/>
                  </a:lnTo>
                  <a:lnTo>
                    <a:pt x="17" y="22"/>
                  </a:lnTo>
                  <a:lnTo>
                    <a:pt x="15" y="23"/>
                  </a:lnTo>
                  <a:lnTo>
                    <a:pt x="14" y="23"/>
                  </a:lnTo>
                  <a:lnTo>
                    <a:pt x="11" y="24"/>
                  </a:lnTo>
                  <a:lnTo>
                    <a:pt x="9" y="26"/>
                  </a:lnTo>
                  <a:lnTo>
                    <a:pt x="1" y="25"/>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7" name="Rectangle 293"/>
            <p:cNvSpPr>
              <a:spLocks noChangeArrowheads="1"/>
            </p:cNvSpPr>
            <p:nvPr/>
          </p:nvSpPr>
          <p:spPr bwMode="auto">
            <a:xfrm>
              <a:off x="3950" y="3697"/>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8" name="Rectangle 294"/>
            <p:cNvSpPr>
              <a:spLocks noChangeArrowheads="1"/>
            </p:cNvSpPr>
            <p:nvPr/>
          </p:nvSpPr>
          <p:spPr bwMode="auto">
            <a:xfrm>
              <a:off x="3950" y="1021"/>
              <a:ext cx="168" cy="3"/>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9" name="Rectangle 295"/>
            <p:cNvSpPr>
              <a:spLocks noChangeArrowheads="1"/>
            </p:cNvSpPr>
            <p:nvPr/>
          </p:nvSpPr>
          <p:spPr bwMode="auto">
            <a:xfrm>
              <a:off x="3949"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0" name="Rectangle 296"/>
            <p:cNvSpPr>
              <a:spLocks noChangeArrowheads="1"/>
            </p:cNvSpPr>
            <p:nvPr/>
          </p:nvSpPr>
          <p:spPr bwMode="auto">
            <a:xfrm>
              <a:off x="4117" y="1022"/>
              <a:ext cx="4" cy="2676"/>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2" name="Freeform 298"/>
            <p:cNvSpPr>
              <a:spLocks noEditPoints="1"/>
            </p:cNvSpPr>
            <p:nvPr/>
          </p:nvSpPr>
          <p:spPr bwMode="auto">
            <a:xfrm>
              <a:off x="1110" y="1047"/>
              <a:ext cx="1072" cy="323"/>
            </a:xfrm>
            <a:custGeom>
              <a:avLst/>
              <a:gdLst/>
              <a:ahLst/>
              <a:cxnLst>
                <a:cxn ang="0">
                  <a:pos x="4" y="3"/>
                </a:cxn>
                <a:cxn ang="0">
                  <a:pos x="4" y="320"/>
                </a:cxn>
                <a:cxn ang="0">
                  <a:pos x="1068" y="320"/>
                </a:cxn>
                <a:cxn ang="0">
                  <a:pos x="1068" y="3"/>
                </a:cxn>
                <a:cxn ang="0">
                  <a:pos x="4" y="3"/>
                </a:cxn>
                <a:cxn ang="0">
                  <a:pos x="1" y="0"/>
                </a:cxn>
                <a:cxn ang="0">
                  <a:pos x="1069" y="0"/>
                </a:cxn>
                <a:cxn ang="0">
                  <a:pos x="1070" y="1"/>
                </a:cxn>
                <a:cxn ang="0">
                  <a:pos x="1072" y="1"/>
                </a:cxn>
                <a:cxn ang="0">
                  <a:pos x="1072" y="321"/>
                </a:cxn>
                <a:cxn ang="0">
                  <a:pos x="1070" y="321"/>
                </a:cxn>
                <a:cxn ang="0">
                  <a:pos x="1069" y="322"/>
                </a:cxn>
                <a:cxn ang="0">
                  <a:pos x="1069" y="323"/>
                </a:cxn>
                <a:cxn ang="0">
                  <a:pos x="1" y="323"/>
                </a:cxn>
                <a:cxn ang="0">
                  <a:pos x="1" y="321"/>
                </a:cxn>
                <a:cxn ang="0">
                  <a:pos x="0" y="321"/>
                </a:cxn>
                <a:cxn ang="0">
                  <a:pos x="0" y="1"/>
                </a:cxn>
                <a:cxn ang="0">
                  <a:pos x="1" y="0"/>
                </a:cxn>
              </a:cxnLst>
              <a:rect l="0" t="0" r="r" b="b"/>
              <a:pathLst>
                <a:path w="1072" h="323">
                  <a:moveTo>
                    <a:pt x="4" y="3"/>
                  </a:moveTo>
                  <a:lnTo>
                    <a:pt x="4" y="320"/>
                  </a:lnTo>
                  <a:lnTo>
                    <a:pt x="1068" y="320"/>
                  </a:lnTo>
                  <a:lnTo>
                    <a:pt x="1068" y="3"/>
                  </a:lnTo>
                  <a:lnTo>
                    <a:pt x="4" y="3"/>
                  </a:lnTo>
                  <a:close/>
                  <a:moveTo>
                    <a:pt x="1" y="0"/>
                  </a:moveTo>
                  <a:lnTo>
                    <a:pt x="1069" y="0"/>
                  </a:lnTo>
                  <a:lnTo>
                    <a:pt x="1070" y="1"/>
                  </a:lnTo>
                  <a:lnTo>
                    <a:pt x="1072" y="1"/>
                  </a:lnTo>
                  <a:lnTo>
                    <a:pt x="1072" y="321"/>
                  </a:lnTo>
                  <a:lnTo>
                    <a:pt x="1070" y="321"/>
                  </a:lnTo>
                  <a:lnTo>
                    <a:pt x="1069" y="322"/>
                  </a:lnTo>
                  <a:lnTo>
                    <a:pt x="1069" y="323"/>
                  </a:lnTo>
                  <a:lnTo>
                    <a:pt x="1" y="323"/>
                  </a:lnTo>
                  <a:lnTo>
                    <a:pt x="1" y="321"/>
                  </a:lnTo>
                  <a:lnTo>
                    <a:pt x="0" y="321"/>
                  </a:lnTo>
                  <a:lnTo>
                    <a:pt x="0" y="1"/>
                  </a:lnTo>
                  <a:lnTo>
                    <a:pt x="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3" name="Rectangle 299"/>
            <p:cNvSpPr>
              <a:spLocks noChangeArrowheads="1"/>
            </p:cNvSpPr>
            <p:nvPr/>
          </p:nvSpPr>
          <p:spPr bwMode="auto">
            <a:xfrm>
              <a:off x="1111" y="1367"/>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4" name="Rectangle 300"/>
            <p:cNvSpPr>
              <a:spLocks noChangeArrowheads="1"/>
            </p:cNvSpPr>
            <p:nvPr/>
          </p:nvSpPr>
          <p:spPr bwMode="auto">
            <a:xfrm>
              <a:off x="1111" y="1048"/>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5" name="Rectangle 301"/>
            <p:cNvSpPr>
              <a:spLocks noChangeArrowheads="1"/>
            </p:cNvSpPr>
            <p:nvPr/>
          </p:nvSpPr>
          <p:spPr bwMode="auto">
            <a:xfrm>
              <a:off x="1110" y="1049"/>
              <a:ext cx="4"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6" name="Rectangle 302"/>
            <p:cNvSpPr>
              <a:spLocks noChangeArrowheads="1"/>
            </p:cNvSpPr>
            <p:nvPr/>
          </p:nvSpPr>
          <p:spPr bwMode="auto">
            <a:xfrm>
              <a:off x="2177" y="1049"/>
              <a:ext cx="3"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7" name="Rectangle 303"/>
            <p:cNvSpPr>
              <a:spLocks noChangeArrowheads="1"/>
            </p:cNvSpPr>
            <p:nvPr/>
          </p:nvSpPr>
          <p:spPr bwMode="auto">
            <a:xfrm>
              <a:off x="1111" y="1367"/>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8" name="Rectangle 304"/>
            <p:cNvSpPr>
              <a:spLocks noChangeArrowheads="1"/>
            </p:cNvSpPr>
            <p:nvPr/>
          </p:nvSpPr>
          <p:spPr bwMode="auto">
            <a:xfrm>
              <a:off x="1110" y="1049"/>
              <a:ext cx="4"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9" name="Rectangle 305"/>
            <p:cNvSpPr>
              <a:spLocks noChangeArrowheads="1"/>
            </p:cNvSpPr>
            <p:nvPr/>
          </p:nvSpPr>
          <p:spPr bwMode="auto">
            <a:xfrm>
              <a:off x="1111" y="1367"/>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0" name="Rectangle 306"/>
            <p:cNvSpPr>
              <a:spLocks noChangeArrowheads="1"/>
            </p:cNvSpPr>
            <p:nvPr/>
          </p:nvSpPr>
          <p:spPr bwMode="auto">
            <a:xfrm>
              <a:off x="1111" y="1048"/>
              <a:ext cx="1067" cy="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1" name="Rectangle 307"/>
            <p:cNvSpPr>
              <a:spLocks noChangeArrowheads="1"/>
            </p:cNvSpPr>
            <p:nvPr/>
          </p:nvSpPr>
          <p:spPr bwMode="auto">
            <a:xfrm>
              <a:off x="1110" y="1049"/>
              <a:ext cx="4"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2" name="Rectangle 308"/>
            <p:cNvSpPr>
              <a:spLocks noChangeArrowheads="1"/>
            </p:cNvSpPr>
            <p:nvPr/>
          </p:nvSpPr>
          <p:spPr bwMode="auto">
            <a:xfrm>
              <a:off x="2177" y="1049"/>
              <a:ext cx="3" cy="319"/>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3" name="Freeform 309"/>
            <p:cNvSpPr>
              <a:spLocks noEditPoints="1"/>
            </p:cNvSpPr>
            <p:nvPr/>
          </p:nvSpPr>
          <p:spPr bwMode="auto">
            <a:xfrm>
              <a:off x="1449" y="1100"/>
              <a:ext cx="79" cy="69"/>
            </a:xfrm>
            <a:custGeom>
              <a:avLst/>
              <a:gdLst/>
              <a:ahLst/>
              <a:cxnLst>
                <a:cxn ang="0">
                  <a:pos x="40" y="8"/>
                </a:cxn>
                <a:cxn ang="0">
                  <a:pos x="37" y="14"/>
                </a:cxn>
                <a:cxn ang="0">
                  <a:pos x="34" y="20"/>
                </a:cxn>
                <a:cxn ang="0">
                  <a:pos x="26" y="40"/>
                </a:cxn>
                <a:cxn ang="0">
                  <a:pos x="54" y="40"/>
                </a:cxn>
                <a:cxn ang="0">
                  <a:pos x="45" y="21"/>
                </a:cxn>
                <a:cxn ang="0">
                  <a:pos x="43" y="16"/>
                </a:cxn>
                <a:cxn ang="0">
                  <a:pos x="42" y="11"/>
                </a:cxn>
                <a:cxn ang="0">
                  <a:pos x="40" y="8"/>
                </a:cxn>
                <a:cxn ang="0">
                  <a:pos x="34" y="0"/>
                </a:cxn>
                <a:cxn ang="0">
                  <a:pos x="45" y="0"/>
                </a:cxn>
                <a:cxn ang="0">
                  <a:pos x="79" y="69"/>
                </a:cxn>
                <a:cxn ang="0">
                  <a:pos x="67" y="69"/>
                </a:cxn>
                <a:cxn ang="0">
                  <a:pos x="58" y="48"/>
                </a:cxn>
                <a:cxn ang="0">
                  <a:pos x="22" y="48"/>
                </a:cxn>
                <a:cxn ang="0">
                  <a:pos x="13" y="69"/>
                </a:cxn>
                <a:cxn ang="0">
                  <a:pos x="0" y="69"/>
                </a:cxn>
                <a:cxn ang="0">
                  <a:pos x="34" y="0"/>
                </a:cxn>
              </a:cxnLst>
              <a:rect l="0" t="0" r="r" b="b"/>
              <a:pathLst>
                <a:path w="79" h="69">
                  <a:moveTo>
                    <a:pt x="40" y="8"/>
                  </a:moveTo>
                  <a:lnTo>
                    <a:pt x="37" y="14"/>
                  </a:lnTo>
                  <a:lnTo>
                    <a:pt x="34" y="20"/>
                  </a:lnTo>
                  <a:lnTo>
                    <a:pt x="26" y="40"/>
                  </a:lnTo>
                  <a:lnTo>
                    <a:pt x="54" y="40"/>
                  </a:lnTo>
                  <a:lnTo>
                    <a:pt x="45" y="21"/>
                  </a:lnTo>
                  <a:lnTo>
                    <a:pt x="43" y="16"/>
                  </a:lnTo>
                  <a:lnTo>
                    <a:pt x="42" y="11"/>
                  </a:lnTo>
                  <a:lnTo>
                    <a:pt x="40" y="8"/>
                  </a:lnTo>
                  <a:close/>
                  <a:moveTo>
                    <a:pt x="34" y="0"/>
                  </a:moveTo>
                  <a:lnTo>
                    <a:pt x="45" y="0"/>
                  </a:lnTo>
                  <a:lnTo>
                    <a:pt x="79" y="69"/>
                  </a:lnTo>
                  <a:lnTo>
                    <a:pt x="67" y="69"/>
                  </a:lnTo>
                  <a:lnTo>
                    <a:pt x="58" y="48"/>
                  </a:lnTo>
                  <a:lnTo>
                    <a:pt x="22" y="48"/>
                  </a:lnTo>
                  <a:lnTo>
                    <a:pt x="13" y="69"/>
                  </a:lnTo>
                  <a:lnTo>
                    <a:pt x="0" y="69"/>
                  </a:lnTo>
                  <a:lnTo>
                    <a:pt x="3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4" name="Freeform 310"/>
            <p:cNvSpPr>
              <a:spLocks/>
            </p:cNvSpPr>
            <p:nvPr/>
          </p:nvSpPr>
          <p:spPr bwMode="auto">
            <a:xfrm>
              <a:off x="1533" y="1118"/>
              <a:ext cx="53" cy="52"/>
            </a:xfrm>
            <a:custGeom>
              <a:avLst/>
              <a:gdLst/>
              <a:ahLst/>
              <a:cxnLst>
                <a:cxn ang="0">
                  <a:pos x="22" y="0"/>
                </a:cxn>
                <a:cxn ang="0">
                  <a:pos x="32" y="0"/>
                </a:cxn>
                <a:cxn ang="0">
                  <a:pos x="37" y="1"/>
                </a:cxn>
                <a:cxn ang="0">
                  <a:pos x="40" y="2"/>
                </a:cxn>
                <a:cxn ang="0">
                  <a:pos x="43" y="4"/>
                </a:cxn>
                <a:cxn ang="0">
                  <a:pos x="47" y="6"/>
                </a:cxn>
                <a:cxn ang="0">
                  <a:pos x="49" y="9"/>
                </a:cxn>
                <a:cxn ang="0">
                  <a:pos x="50" y="12"/>
                </a:cxn>
                <a:cxn ang="0">
                  <a:pos x="51" y="16"/>
                </a:cxn>
                <a:cxn ang="0">
                  <a:pos x="40" y="17"/>
                </a:cxn>
                <a:cxn ang="0">
                  <a:pos x="39" y="14"/>
                </a:cxn>
                <a:cxn ang="0">
                  <a:pos x="38" y="12"/>
                </a:cxn>
                <a:cxn ang="0">
                  <a:pos x="36" y="10"/>
                </a:cxn>
                <a:cxn ang="0">
                  <a:pos x="31" y="8"/>
                </a:cxn>
                <a:cxn ang="0">
                  <a:pos x="23" y="8"/>
                </a:cxn>
                <a:cxn ang="0">
                  <a:pos x="19" y="10"/>
                </a:cxn>
                <a:cxn ang="0">
                  <a:pos x="16" y="12"/>
                </a:cxn>
                <a:cxn ang="0">
                  <a:pos x="14" y="15"/>
                </a:cxn>
                <a:cxn ang="0">
                  <a:pos x="12" y="18"/>
                </a:cxn>
                <a:cxn ang="0">
                  <a:pos x="11" y="22"/>
                </a:cxn>
                <a:cxn ang="0">
                  <a:pos x="11" y="30"/>
                </a:cxn>
                <a:cxn ang="0">
                  <a:pos x="12" y="34"/>
                </a:cxn>
                <a:cxn ang="0">
                  <a:pos x="14" y="37"/>
                </a:cxn>
                <a:cxn ang="0">
                  <a:pos x="16" y="40"/>
                </a:cxn>
                <a:cxn ang="0">
                  <a:pos x="19" y="42"/>
                </a:cxn>
                <a:cxn ang="0">
                  <a:pos x="23" y="44"/>
                </a:cxn>
                <a:cxn ang="0">
                  <a:pos x="31" y="44"/>
                </a:cxn>
                <a:cxn ang="0">
                  <a:pos x="34" y="43"/>
                </a:cxn>
                <a:cxn ang="0">
                  <a:pos x="39" y="39"/>
                </a:cxn>
                <a:cxn ang="0">
                  <a:pos x="42" y="33"/>
                </a:cxn>
                <a:cxn ang="0">
                  <a:pos x="53" y="34"/>
                </a:cxn>
                <a:cxn ang="0">
                  <a:pos x="50" y="42"/>
                </a:cxn>
                <a:cxn ang="0">
                  <a:pos x="48" y="45"/>
                </a:cxn>
                <a:cxn ang="0">
                  <a:pos x="37" y="51"/>
                </a:cxn>
                <a:cxn ang="0">
                  <a:pos x="32" y="52"/>
                </a:cxn>
                <a:cxn ang="0">
                  <a:pos x="22" y="52"/>
                </a:cxn>
                <a:cxn ang="0">
                  <a:pos x="16" y="50"/>
                </a:cxn>
                <a:cxn ang="0">
                  <a:pos x="12" y="48"/>
                </a:cxn>
                <a:cxn ang="0">
                  <a:pos x="8" y="45"/>
                </a:cxn>
                <a:cxn ang="0">
                  <a:pos x="3" y="37"/>
                </a:cxn>
                <a:cxn ang="0">
                  <a:pos x="0" y="26"/>
                </a:cxn>
                <a:cxn ang="0">
                  <a:pos x="0" y="21"/>
                </a:cxn>
                <a:cxn ang="0">
                  <a:pos x="3" y="16"/>
                </a:cxn>
                <a:cxn ang="0">
                  <a:pos x="4" y="12"/>
                </a:cxn>
                <a:cxn ang="0">
                  <a:pos x="6" y="9"/>
                </a:cxn>
                <a:cxn ang="0">
                  <a:pos x="8" y="7"/>
                </a:cxn>
                <a:cxn ang="0">
                  <a:pos x="11" y="5"/>
                </a:cxn>
                <a:cxn ang="0">
                  <a:pos x="14" y="3"/>
                </a:cxn>
                <a:cxn ang="0">
                  <a:pos x="17" y="1"/>
                </a:cxn>
                <a:cxn ang="0">
                  <a:pos x="22" y="0"/>
                </a:cxn>
              </a:cxnLst>
              <a:rect l="0" t="0" r="r" b="b"/>
              <a:pathLst>
                <a:path w="53" h="52">
                  <a:moveTo>
                    <a:pt x="22" y="0"/>
                  </a:moveTo>
                  <a:lnTo>
                    <a:pt x="32" y="0"/>
                  </a:lnTo>
                  <a:lnTo>
                    <a:pt x="37" y="1"/>
                  </a:lnTo>
                  <a:lnTo>
                    <a:pt x="40" y="2"/>
                  </a:lnTo>
                  <a:lnTo>
                    <a:pt x="43" y="4"/>
                  </a:lnTo>
                  <a:lnTo>
                    <a:pt x="47" y="6"/>
                  </a:lnTo>
                  <a:lnTo>
                    <a:pt x="49" y="9"/>
                  </a:lnTo>
                  <a:lnTo>
                    <a:pt x="50" y="12"/>
                  </a:lnTo>
                  <a:lnTo>
                    <a:pt x="51" y="16"/>
                  </a:lnTo>
                  <a:lnTo>
                    <a:pt x="40" y="17"/>
                  </a:lnTo>
                  <a:lnTo>
                    <a:pt x="39" y="14"/>
                  </a:lnTo>
                  <a:lnTo>
                    <a:pt x="38" y="12"/>
                  </a:lnTo>
                  <a:lnTo>
                    <a:pt x="36" y="10"/>
                  </a:lnTo>
                  <a:lnTo>
                    <a:pt x="31" y="8"/>
                  </a:lnTo>
                  <a:lnTo>
                    <a:pt x="23" y="8"/>
                  </a:lnTo>
                  <a:lnTo>
                    <a:pt x="19" y="10"/>
                  </a:lnTo>
                  <a:lnTo>
                    <a:pt x="16" y="12"/>
                  </a:lnTo>
                  <a:lnTo>
                    <a:pt x="14" y="15"/>
                  </a:lnTo>
                  <a:lnTo>
                    <a:pt x="12" y="18"/>
                  </a:lnTo>
                  <a:lnTo>
                    <a:pt x="11" y="22"/>
                  </a:lnTo>
                  <a:lnTo>
                    <a:pt x="11" y="30"/>
                  </a:lnTo>
                  <a:lnTo>
                    <a:pt x="12" y="34"/>
                  </a:lnTo>
                  <a:lnTo>
                    <a:pt x="14" y="37"/>
                  </a:lnTo>
                  <a:lnTo>
                    <a:pt x="16" y="40"/>
                  </a:lnTo>
                  <a:lnTo>
                    <a:pt x="19" y="42"/>
                  </a:lnTo>
                  <a:lnTo>
                    <a:pt x="23" y="44"/>
                  </a:lnTo>
                  <a:lnTo>
                    <a:pt x="31" y="44"/>
                  </a:lnTo>
                  <a:lnTo>
                    <a:pt x="34" y="43"/>
                  </a:lnTo>
                  <a:lnTo>
                    <a:pt x="39" y="39"/>
                  </a:lnTo>
                  <a:lnTo>
                    <a:pt x="42" y="33"/>
                  </a:lnTo>
                  <a:lnTo>
                    <a:pt x="53" y="34"/>
                  </a:lnTo>
                  <a:lnTo>
                    <a:pt x="50" y="42"/>
                  </a:lnTo>
                  <a:lnTo>
                    <a:pt x="48" y="45"/>
                  </a:lnTo>
                  <a:lnTo>
                    <a:pt x="37" y="51"/>
                  </a:lnTo>
                  <a:lnTo>
                    <a:pt x="32" y="52"/>
                  </a:lnTo>
                  <a:lnTo>
                    <a:pt x="22" y="52"/>
                  </a:lnTo>
                  <a:lnTo>
                    <a:pt x="16" y="50"/>
                  </a:lnTo>
                  <a:lnTo>
                    <a:pt x="12" y="48"/>
                  </a:lnTo>
                  <a:lnTo>
                    <a:pt x="8" y="45"/>
                  </a:lnTo>
                  <a:lnTo>
                    <a:pt x="3" y="37"/>
                  </a:lnTo>
                  <a:lnTo>
                    <a:pt x="0" y="26"/>
                  </a:lnTo>
                  <a:lnTo>
                    <a:pt x="0" y="21"/>
                  </a:lnTo>
                  <a:lnTo>
                    <a:pt x="3" y="16"/>
                  </a:lnTo>
                  <a:lnTo>
                    <a:pt x="4" y="12"/>
                  </a:lnTo>
                  <a:lnTo>
                    <a:pt x="6" y="9"/>
                  </a:lnTo>
                  <a:lnTo>
                    <a:pt x="8" y="7"/>
                  </a:lnTo>
                  <a:lnTo>
                    <a:pt x="11" y="5"/>
                  </a:lnTo>
                  <a:lnTo>
                    <a:pt x="14" y="3"/>
                  </a:lnTo>
                  <a:lnTo>
                    <a:pt x="17"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5" name="Freeform 311"/>
            <p:cNvSpPr>
              <a:spLocks noEditPoints="1"/>
            </p:cNvSpPr>
            <p:nvPr/>
          </p:nvSpPr>
          <p:spPr bwMode="auto">
            <a:xfrm>
              <a:off x="1590" y="1118"/>
              <a:ext cx="56" cy="52"/>
            </a:xfrm>
            <a:custGeom>
              <a:avLst/>
              <a:gdLst/>
              <a:ahLst/>
              <a:cxnLst>
                <a:cxn ang="0">
                  <a:pos x="25" y="8"/>
                </a:cxn>
                <a:cxn ang="0">
                  <a:pos x="20" y="9"/>
                </a:cxn>
                <a:cxn ang="0">
                  <a:pos x="16" y="11"/>
                </a:cxn>
                <a:cxn ang="0">
                  <a:pos x="13" y="17"/>
                </a:cxn>
                <a:cxn ang="0">
                  <a:pos x="11" y="20"/>
                </a:cxn>
                <a:cxn ang="0">
                  <a:pos x="45" y="20"/>
                </a:cxn>
                <a:cxn ang="0">
                  <a:pos x="45" y="15"/>
                </a:cxn>
                <a:cxn ang="0">
                  <a:pos x="44" y="13"/>
                </a:cxn>
                <a:cxn ang="0">
                  <a:pos x="42" y="12"/>
                </a:cxn>
                <a:cxn ang="0">
                  <a:pos x="39" y="10"/>
                </a:cxn>
                <a:cxn ang="0">
                  <a:pos x="37" y="9"/>
                </a:cxn>
                <a:cxn ang="0">
                  <a:pos x="33" y="8"/>
                </a:cxn>
                <a:cxn ang="0">
                  <a:pos x="25" y="8"/>
                </a:cxn>
                <a:cxn ang="0">
                  <a:pos x="28" y="0"/>
                </a:cxn>
                <a:cxn ang="0">
                  <a:pos x="41" y="2"/>
                </a:cxn>
                <a:cxn ang="0">
                  <a:pos x="49" y="7"/>
                </a:cxn>
                <a:cxn ang="0">
                  <a:pos x="54" y="12"/>
                </a:cxn>
                <a:cxn ang="0">
                  <a:pos x="56" y="18"/>
                </a:cxn>
                <a:cxn ang="0">
                  <a:pos x="56" y="28"/>
                </a:cxn>
                <a:cxn ang="0">
                  <a:pos x="11" y="28"/>
                </a:cxn>
                <a:cxn ang="0">
                  <a:pos x="13" y="33"/>
                </a:cxn>
                <a:cxn ang="0">
                  <a:pos x="15" y="37"/>
                </a:cxn>
                <a:cxn ang="0">
                  <a:pos x="17" y="40"/>
                </a:cxn>
                <a:cxn ang="0">
                  <a:pos x="20" y="42"/>
                </a:cxn>
                <a:cxn ang="0">
                  <a:pos x="24" y="43"/>
                </a:cxn>
                <a:cxn ang="0">
                  <a:pos x="26" y="44"/>
                </a:cxn>
                <a:cxn ang="0">
                  <a:pos x="33" y="44"/>
                </a:cxn>
                <a:cxn ang="0">
                  <a:pos x="37" y="43"/>
                </a:cxn>
                <a:cxn ang="0">
                  <a:pos x="42" y="41"/>
                </a:cxn>
                <a:cxn ang="0">
                  <a:pos x="44" y="39"/>
                </a:cxn>
                <a:cxn ang="0">
                  <a:pos x="45" y="36"/>
                </a:cxn>
                <a:cxn ang="0">
                  <a:pos x="56" y="37"/>
                </a:cxn>
                <a:cxn ang="0">
                  <a:pos x="52" y="45"/>
                </a:cxn>
                <a:cxn ang="0">
                  <a:pos x="47" y="48"/>
                </a:cxn>
                <a:cxn ang="0">
                  <a:pos x="43" y="50"/>
                </a:cxn>
                <a:cxn ang="0">
                  <a:pos x="36" y="52"/>
                </a:cxn>
                <a:cxn ang="0">
                  <a:pos x="30" y="52"/>
                </a:cxn>
                <a:cxn ang="0">
                  <a:pos x="19" y="50"/>
                </a:cxn>
                <a:cxn ang="0">
                  <a:pos x="8" y="45"/>
                </a:cxn>
                <a:cxn ang="0">
                  <a:pos x="3" y="37"/>
                </a:cxn>
                <a:cxn ang="0">
                  <a:pos x="0" y="26"/>
                </a:cxn>
                <a:cxn ang="0">
                  <a:pos x="3" y="15"/>
                </a:cxn>
                <a:cxn ang="0">
                  <a:pos x="8" y="7"/>
                </a:cxn>
                <a:cxn ang="0">
                  <a:pos x="17" y="2"/>
                </a:cxn>
                <a:cxn ang="0">
                  <a:pos x="28" y="0"/>
                </a:cxn>
              </a:cxnLst>
              <a:rect l="0" t="0" r="r" b="b"/>
              <a:pathLst>
                <a:path w="56" h="52">
                  <a:moveTo>
                    <a:pt x="25" y="8"/>
                  </a:moveTo>
                  <a:lnTo>
                    <a:pt x="20" y="9"/>
                  </a:lnTo>
                  <a:lnTo>
                    <a:pt x="16" y="11"/>
                  </a:lnTo>
                  <a:lnTo>
                    <a:pt x="13" y="17"/>
                  </a:lnTo>
                  <a:lnTo>
                    <a:pt x="11" y="20"/>
                  </a:lnTo>
                  <a:lnTo>
                    <a:pt x="45" y="20"/>
                  </a:lnTo>
                  <a:lnTo>
                    <a:pt x="45" y="15"/>
                  </a:lnTo>
                  <a:lnTo>
                    <a:pt x="44" y="13"/>
                  </a:lnTo>
                  <a:lnTo>
                    <a:pt x="42" y="12"/>
                  </a:lnTo>
                  <a:lnTo>
                    <a:pt x="39" y="10"/>
                  </a:lnTo>
                  <a:lnTo>
                    <a:pt x="37" y="9"/>
                  </a:lnTo>
                  <a:lnTo>
                    <a:pt x="33" y="8"/>
                  </a:lnTo>
                  <a:lnTo>
                    <a:pt x="25" y="8"/>
                  </a:lnTo>
                  <a:close/>
                  <a:moveTo>
                    <a:pt x="28" y="0"/>
                  </a:moveTo>
                  <a:lnTo>
                    <a:pt x="41" y="2"/>
                  </a:lnTo>
                  <a:lnTo>
                    <a:pt x="49" y="7"/>
                  </a:lnTo>
                  <a:lnTo>
                    <a:pt x="54" y="12"/>
                  </a:lnTo>
                  <a:lnTo>
                    <a:pt x="56" y="18"/>
                  </a:lnTo>
                  <a:lnTo>
                    <a:pt x="56" y="28"/>
                  </a:lnTo>
                  <a:lnTo>
                    <a:pt x="11" y="28"/>
                  </a:lnTo>
                  <a:lnTo>
                    <a:pt x="13" y="33"/>
                  </a:lnTo>
                  <a:lnTo>
                    <a:pt x="15" y="37"/>
                  </a:lnTo>
                  <a:lnTo>
                    <a:pt x="17" y="40"/>
                  </a:lnTo>
                  <a:lnTo>
                    <a:pt x="20" y="42"/>
                  </a:lnTo>
                  <a:lnTo>
                    <a:pt x="24" y="43"/>
                  </a:lnTo>
                  <a:lnTo>
                    <a:pt x="26" y="44"/>
                  </a:lnTo>
                  <a:lnTo>
                    <a:pt x="33" y="44"/>
                  </a:lnTo>
                  <a:lnTo>
                    <a:pt x="37" y="43"/>
                  </a:lnTo>
                  <a:lnTo>
                    <a:pt x="42" y="41"/>
                  </a:lnTo>
                  <a:lnTo>
                    <a:pt x="44" y="39"/>
                  </a:lnTo>
                  <a:lnTo>
                    <a:pt x="45" y="36"/>
                  </a:lnTo>
                  <a:lnTo>
                    <a:pt x="56" y="37"/>
                  </a:lnTo>
                  <a:lnTo>
                    <a:pt x="52" y="45"/>
                  </a:lnTo>
                  <a:lnTo>
                    <a:pt x="47" y="48"/>
                  </a:lnTo>
                  <a:lnTo>
                    <a:pt x="43" y="50"/>
                  </a:lnTo>
                  <a:lnTo>
                    <a:pt x="36" y="52"/>
                  </a:lnTo>
                  <a:lnTo>
                    <a:pt x="30" y="52"/>
                  </a:lnTo>
                  <a:lnTo>
                    <a:pt x="19" y="50"/>
                  </a:lnTo>
                  <a:lnTo>
                    <a:pt x="8" y="45"/>
                  </a:lnTo>
                  <a:lnTo>
                    <a:pt x="3" y="37"/>
                  </a:lnTo>
                  <a:lnTo>
                    <a:pt x="0" y="26"/>
                  </a:lnTo>
                  <a:lnTo>
                    <a:pt x="3" y="15"/>
                  </a:lnTo>
                  <a:lnTo>
                    <a:pt x="8" y="7"/>
                  </a:lnTo>
                  <a:lnTo>
                    <a:pt x="17"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6" name="Freeform 312"/>
            <p:cNvSpPr>
              <a:spLocks/>
            </p:cNvSpPr>
            <p:nvPr/>
          </p:nvSpPr>
          <p:spPr bwMode="auto">
            <a:xfrm>
              <a:off x="1655" y="1118"/>
              <a:ext cx="51" cy="52"/>
            </a:xfrm>
            <a:custGeom>
              <a:avLst/>
              <a:gdLst/>
              <a:ahLst/>
              <a:cxnLst>
                <a:cxn ang="0">
                  <a:pos x="28" y="0"/>
                </a:cxn>
                <a:cxn ang="0">
                  <a:pos x="36" y="2"/>
                </a:cxn>
                <a:cxn ang="0">
                  <a:pos x="44" y="6"/>
                </a:cxn>
                <a:cxn ang="0">
                  <a:pos x="47" y="14"/>
                </a:cxn>
                <a:cxn ang="0">
                  <a:pos x="34" y="11"/>
                </a:cxn>
                <a:cxn ang="0">
                  <a:pos x="30" y="9"/>
                </a:cxn>
                <a:cxn ang="0">
                  <a:pos x="21" y="8"/>
                </a:cxn>
                <a:cxn ang="0">
                  <a:pos x="15" y="10"/>
                </a:cxn>
                <a:cxn ang="0">
                  <a:pos x="13" y="12"/>
                </a:cxn>
                <a:cxn ang="0">
                  <a:pos x="12" y="15"/>
                </a:cxn>
                <a:cxn ang="0">
                  <a:pos x="16" y="17"/>
                </a:cxn>
                <a:cxn ang="0">
                  <a:pos x="19" y="18"/>
                </a:cxn>
                <a:cxn ang="0">
                  <a:pos x="34" y="22"/>
                </a:cxn>
                <a:cxn ang="0">
                  <a:pos x="40" y="24"/>
                </a:cxn>
                <a:cxn ang="0">
                  <a:pos x="46" y="27"/>
                </a:cxn>
                <a:cxn ang="0">
                  <a:pos x="50" y="31"/>
                </a:cxn>
                <a:cxn ang="0">
                  <a:pos x="51" y="36"/>
                </a:cxn>
                <a:cxn ang="0">
                  <a:pos x="46" y="47"/>
                </a:cxn>
                <a:cxn ang="0">
                  <a:pos x="40" y="50"/>
                </a:cxn>
                <a:cxn ang="0">
                  <a:pos x="21" y="52"/>
                </a:cxn>
                <a:cxn ang="0">
                  <a:pos x="12" y="50"/>
                </a:cxn>
                <a:cxn ang="0">
                  <a:pos x="5" y="45"/>
                </a:cxn>
                <a:cxn ang="0">
                  <a:pos x="0" y="36"/>
                </a:cxn>
                <a:cxn ang="0">
                  <a:pos x="12" y="38"/>
                </a:cxn>
                <a:cxn ang="0">
                  <a:pos x="16" y="42"/>
                </a:cxn>
                <a:cxn ang="0">
                  <a:pos x="30" y="44"/>
                </a:cxn>
                <a:cxn ang="0">
                  <a:pos x="36" y="42"/>
                </a:cxn>
                <a:cxn ang="0">
                  <a:pos x="40" y="37"/>
                </a:cxn>
                <a:cxn ang="0">
                  <a:pos x="36" y="33"/>
                </a:cxn>
                <a:cxn ang="0">
                  <a:pos x="30" y="31"/>
                </a:cxn>
                <a:cxn ang="0">
                  <a:pos x="13" y="27"/>
                </a:cxn>
                <a:cxn ang="0">
                  <a:pos x="4" y="21"/>
                </a:cxn>
                <a:cxn ang="0">
                  <a:pos x="1" y="12"/>
                </a:cxn>
                <a:cxn ang="0">
                  <a:pos x="2" y="8"/>
                </a:cxn>
                <a:cxn ang="0">
                  <a:pos x="8" y="4"/>
                </a:cxn>
                <a:cxn ang="0">
                  <a:pos x="17" y="0"/>
                </a:cxn>
              </a:cxnLst>
              <a:rect l="0" t="0" r="r" b="b"/>
              <a:pathLst>
                <a:path w="51" h="52">
                  <a:moveTo>
                    <a:pt x="17" y="0"/>
                  </a:moveTo>
                  <a:lnTo>
                    <a:pt x="28" y="0"/>
                  </a:lnTo>
                  <a:lnTo>
                    <a:pt x="32" y="1"/>
                  </a:lnTo>
                  <a:lnTo>
                    <a:pt x="36" y="2"/>
                  </a:lnTo>
                  <a:lnTo>
                    <a:pt x="41" y="4"/>
                  </a:lnTo>
                  <a:lnTo>
                    <a:pt x="44" y="6"/>
                  </a:lnTo>
                  <a:lnTo>
                    <a:pt x="45" y="8"/>
                  </a:lnTo>
                  <a:lnTo>
                    <a:pt x="47" y="14"/>
                  </a:lnTo>
                  <a:lnTo>
                    <a:pt x="36" y="15"/>
                  </a:lnTo>
                  <a:lnTo>
                    <a:pt x="34" y="11"/>
                  </a:lnTo>
                  <a:lnTo>
                    <a:pt x="33" y="10"/>
                  </a:lnTo>
                  <a:lnTo>
                    <a:pt x="30" y="9"/>
                  </a:lnTo>
                  <a:lnTo>
                    <a:pt x="27" y="8"/>
                  </a:lnTo>
                  <a:lnTo>
                    <a:pt x="21" y="8"/>
                  </a:lnTo>
                  <a:lnTo>
                    <a:pt x="17" y="9"/>
                  </a:lnTo>
                  <a:lnTo>
                    <a:pt x="15" y="10"/>
                  </a:lnTo>
                  <a:lnTo>
                    <a:pt x="13" y="11"/>
                  </a:lnTo>
                  <a:lnTo>
                    <a:pt x="13" y="12"/>
                  </a:lnTo>
                  <a:lnTo>
                    <a:pt x="12" y="14"/>
                  </a:lnTo>
                  <a:lnTo>
                    <a:pt x="12" y="15"/>
                  </a:lnTo>
                  <a:lnTo>
                    <a:pt x="15" y="17"/>
                  </a:lnTo>
                  <a:lnTo>
                    <a:pt x="16" y="17"/>
                  </a:lnTo>
                  <a:lnTo>
                    <a:pt x="16" y="18"/>
                  </a:lnTo>
                  <a:lnTo>
                    <a:pt x="19" y="18"/>
                  </a:lnTo>
                  <a:lnTo>
                    <a:pt x="24" y="20"/>
                  </a:lnTo>
                  <a:lnTo>
                    <a:pt x="34" y="22"/>
                  </a:lnTo>
                  <a:lnTo>
                    <a:pt x="36" y="23"/>
                  </a:lnTo>
                  <a:lnTo>
                    <a:pt x="40" y="24"/>
                  </a:lnTo>
                  <a:lnTo>
                    <a:pt x="43" y="25"/>
                  </a:lnTo>
                  <a:lnTo>
                    <a:pt x="46" y="27"/>
                  </a:lnTo>
                  <a:lnTo>
                    <a:pt x="49" y="29"/>
                  </a:lnTo>
                  <a:lnTo>
                    <a:pt x="50" y="31"/>
                  </a:lnTo>
                  <a:lnTo>
                    <a:pt x="50" y="33"/>
                  </a:lnTo>
                  <a:lnTo>
                    <a:pt x="51" y="36"/>
                  </a:lnTo>
                  <a:lnTo>
                    <a:pt x="49" y="44"/>
                  </a:lnTo>
                  <a:lnTo>
                    <a:pt x="46" y="47"/>
                  </a:lnTo>
                  <a:lnTo>
                    <a:pt x="43" y="49"/>
                  </a:lnTo>
                  <a:lnTo>
                    <a:pt x="40" y="50"/>
                  </a:lnTo>
                  <a:lnTo>
                    <a:pt x="30" y="52"/>
                  </a:lnTo>
                  <a:lnTo>
                    <a:pt x="21" y="52"/>
                  </a:lnTo>
                  <a:lnTo>
                    <a:pt x="16" y="51"/>
                  </a:lnTo>
                  <a:lnTo>
                    <a:pt x="12" y="50"/>
                  </a:lnTo>
                  <a:lnTo>
                    <a:pt x="7" y="48"/>
                  </a:lnTo>
                  <a:lnTo>
                    <a:pt x="5" y="45"/>
                  </a:lnTo>
                  <a:lnTo>
                    <a:pt x="2" y="41"/>
                  </a:lnTo>
                  <a:lnTo>
                    <a:pt x="0" y="36"/>
                  </a:lnTo>
                  <a:lnTo>
                    <a:pt x="11" y="35"/>
                  </a:lnTo>
                  <a:lnTo>
                    <a:pt x="12" y="38"/>
                  </a:lnTo>
                  <a:lnTo>
                    <a:pt x="15" y="40"/>
                  </a:lnTo>
                  <a:lnTo>
                    <a:pt x="16" y="42"/>
                  </a:lnTo>
                  <a:lnTo>
                    <a:pt x="25" y="44"/>
                  </a:lnTo>
                  <a:lnTo>
                    <a:pt x="30" y="44"/>
                  </a:lnTo>
                  <a:lnTo>
                    <a:pt x="34" y="43"/>
                  </a:lnTo>
                  <a:lnTo>
                    <a:pt x="36" y="42"/>
                  </a:lnTo>
                  <a:lnTo>
                    <a:pt x="38" y="41"/>
                  </a:lnTo>
                  <a:lnTo>
                    <a:pt x="40" y="37"/>
                  </a:lnTo>
                  <a:lnTo>
                    <a:pt x="39" y="35"/>
                  </a:lnTo>
                  <a:lnTo>
                    <a:pt x="36" y="33"/>
                  </a:lnTo>
                  <a:lnTo>
                    <a:pt x="34" y="32"/>
                  </a:lnTo>
                  <a:lnTo>
                    <a:pt x="30" y="31"/>
                  </a:lnTo>
                  <a:lnTo>
                    <a:pt x="21" y="29"/>
                  </a:lnTo>
                  <a:lnTo>
                    <a:pt x="13" y="27"/>
                  </a:lnTo>
                  <a:lnTo>
                    <a:pt x="8" y="25"/>
                  </a:lnTo>
                  <a:lnTo>
                    <a:pt x="4" y="21"/>
                  </a:lnTo>
                  <a:lnTo>
                    <a:pt x="1" y="15"/>
                  </a:lnTo>
                  <a:lnTo>
                    <a:pt x="1" y="12"/>
                  </a:lnTo>
                  <a:lnTo>
                    <a:pt x="2" y="10"/>
                  </a:lnTo>
                  <a:lnTo>
                    <a:pt x="2" y="8"/>
                  </a:lnTo>
                  <a:lnTo>
                    <a:pt x="6" y="5"/>
                  </a:lnTo>
                  <a:lnTo>
                    <a:pt x="8" y="4"/>
                  </a:lnTo>
                  <a:lnTo>
                    <a:pt x="12" y="2"/>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7" name="Freeform 313"/>
            <p:cNvSpPr>
              <a:spLocks/>
            </p:cNvSpPr>
            <p:nvPr/>
          </p:nvSpPr>
          <p:spPr bwMode="auto">
            <a:xfrm>
              <a:off x="1715" y="1118"/>
              <a:ext cx="49" cy="52"/>
            </a:xfrm>
            <a:custGeom>
              <a:avLst/>
              <a:gdLst/>
              <a:ahLst/>
              <a:cxnLst>
                <a:cxn ang="0">
                  <a:pos x="26" y="0"/>
                </a:cxn>
                <a:cxn ang="0">
                  <a:pos x="35" y="2"/>
                </a:cxn>
                <a:cxn ang="0">
                  <a:pos x="42" y="6"/>
                </a:cxn>
                <a:cxn ang="0">
                  <a:pos x="46" y="14"/>
                </a:cxn>
                <a:cxn ang="0">
                  <a:pos x="32" y="11"/>
                </a:cxn>
                <a:cxn ang="0">
                  <a:pos x="26" y="8"/>
                </a:cxn>
                <a:cxn ang="0">
                  <a:pos x="14" y="10"/>
                </a:cxn>
                <a:cxn ang="0">
                  <a:pos x="12" y="16"/>
                </a:cxn>
                <a:cxn ang="0">
                  <a:pos x="13" y="17"/>
                </a:cxn>
                <a:cxn ang="0">
                  <a:pos x="14" y="18"/>
                </a:cxn>
                <a:cxn ang="0">
                  <a:pos x="20" y="19"/>
                </a:cxn>
                <a:cxn ang="0">
                  <a:pos x="32" y="22"/>
                </a:cxn>
                <a:cxn ang="0">
                  <a:pos x="41" y="25"/>
                </a:cxn>
                <a:cxn ang="0">
                  <a:pos x="47" y="29"/>
                </a:cxn>
                <a:cxn ang="0">
                  <a:pos x="48" y="33"/>
                </a:cxn>
                <a:cxn ang="0">
                  <a:pos x="47" y="44"/>
                </a:cxn>
                <a:cxn ang="0">
                  <a:pos x="41" y="49"/>
                </a:cxn>
                <a:cxn ang="0">
                  <a:pos x="34" y="51"/>
                </a:cxn>
                <a:cxn ang="0">
                  <a:pos x="19" y="52"/>
                </a:cxn>
                <a:cxn ang="0">
                  <a:pos x="10" y="50"/>
                </a:cxn>
                <a:cxn ang="0">
                  <a:pos x="3" y="45"/>
                </a:cxn>
                <a:cxn ang="0">
                  <a:pos x="0" y="36"/>
                </a:cxn>
                <a:cxn ang="0">
                  <a:pos x="10" y="37"/>
                </a:cxn>
                <a:cxn ang="0">
                  <a:pos x="15" y="42"/>
                </a:cxn>
                <a:cxn ang="0">
                  <a:pos x="21" y="44"/>
                </a:cxn>
                <a:cxn ang="0">
                  <a:pos x="32" y="43"/>
                </a:cxn>
                <a:cxn ang="0">
                  <a:pos x="36" y="41"/>
                </a:cxn>
                <a:cxn ang="0">
                  <a:pos x="37" y="35"/>
                </a:cxn>
                <a:cxn ang="0">
                  <a:pos x="32" y="32"/>
                </a:cxn>
                <a:cxn ang="0">
                  <a:pos x="15" y="28"/>
                </a:cxn>
                <a:cxn ang="0">
                  <a:pos x="10" y="26"/>
                </a:cxn>
                <a:cxn ang="0">
                  <a:pos x="4" y="23"/>
                </a:cxn>
                <a:cxn ang="0">
                  <a:pos x="1" y="18"/>
                </a:cxn>
                <a:cxn ang="0">
                  <a:pos x="3" y="6"/>
                </a:cxn>
                <a:cxn ang="0">
                  <a:pos x="9" y="3"/>
                </a:cxn>
              </a:cxnLst>
              <a:rect l="0" t="0" r="r" b="b"/>
              <a:pathLst>
                <a:path w="49" h="52">
                  <a:moveTo>
                    <a:pt x="17" y="0"/>
                  </a:moveTo>
                  <a:lnTo>
                    <a:pt x="26" y="0"/>
                  </a:lnTo>
                  <a:lnTo>
                    <a:pt x="31" y="1"/>
                  </a:lnTo>
                  <a:lnTo>
                    <a:pt x="35" y="2"/>
                  </a:lnTo>
                  <a:lnTo>
                    <a:pt x="40" y="4"/>
                  </a:lnTo>
                  <a:lnTo>
                    <a:pt x="42" y="6"/>
                  </a:lnTo>
                  <a:lnTo>
                    <a:pt x="43" y="8"/>
                  </a:lnTo>
                  <a:lnTo>
                    <a:pt x="46" y="14"/>
                  </a:lnTo>
                  <a:lnTo>
                    <a:pt x="35" y="15"/>
                  </a:lnTo>
                  <a:lnTo>
                    <a:pt x="32" y="11"/>
                  </a:lnTo>
                  <a:lnTo>
                    <a:pt x="31" y="10"/>
                  </a:lnTo>
                  <a:lnTo>
                    <a:pt x="26" y="8"/>
                  </a:lnTo>
                  <a:lnTo>
                    <a:pt x="19" y="8"/>
                  </a:lnTo>
                  <a:lnTo>
                    <a:pt x="14" y="10"/>
                  </a:lnTo>
                  <a:lnTo>
                    <a:pt x="12" y="12"/>
                  </a:lnTo>
                  <a:lnTo>
                    <a:pt x="12" y="16"/>
                  </a:lnTo>
                  <a:lnTo>
                    <a:pt x="13" y="16"/>
                  </a:lnTo>
                  <a:lnTo>
                    <a:pt x="13" y="17"/>
                  </a:lnTo>
                  <a:lnTo>
                    <a:pt x="14" y="17"/>
                  </a:lnTo>
                  <a:lnTo>
                    <a:pt x="14" y="18"/>
                  </a:lnTo>
                  <a:lnTo>
                    <a:pt x="18" y="18"/>
                  </a:lnTo>
                  <a:lnTo>
                    <a:pt x="20" y="19"/>
                  </a:lnTo>
                  <a:lnTo>
                    <a:pt x="28" y="21"/>
                  </a:lnTo>
                  <a:lnTo>
                    <a:pt x="32" y="22"/>
                  </a:lnTo>
                  <a:lnTo>
                    <a:pt x="36" y="23"/>
                  </a:lnTo>
                  <a:lnTo>
                    <a:pt x="41" y="25"/>
                  </a:lnTo>
                  <a:lnTo>
                    <a:pt x="45" y="27"/>
                  </a:lnTo>
                  <a:lnTo>
                    <a:pt x="47" y="29"/>
                  </a:lnTo>
                  <a:lnTo>
                    <a:pt x="48" y="31"/>
                  </a:lnTo>
                  <a:lnTo>
                    <a:pt x="48" y="33"/>
                  </a:lnTo>
                  <a:lnTo>
                    <a:pt x="49" y="36"/>
                  </a:lnTo>
                  <a:lnTo>
                    <a:pt x="47" y="44"/>
                  </a:lnTo>
                  <a:lnTo>
                    <a:pt x="45" y="47"/>
                  </a:lnTo>
                  <a:lnTo>
                    <a:pt x="41" y="49"/>
                  </a:lnTo>
                  <a:lnTo>
                    <a:pt x="38" y="50"/>
                  </a:lnTo>
                  <a:lnTo>
                    <a:pt x="34" y="51"/>
                  </a:lnTo>
                  <a:lnTo>
                    <a:pt x="30" y="52"/>
                  </a:lnTo>
                  <a:lnTo>
                    <a:pt x="19" y="52"/>
                  </a:lnTo>
                  <a:lnTo>
                    <a:pt x="14" y="51"/>
                  </a:lnTo>
                  <a:lnTo>
                    <a:pt x="10" y="50"/>
                  </a:lnTo>
                  <a:lnTo>
                    <a:pt x="7" y="48"/>
                  </a:lnTo>
                  <a:lnTo>
                    <a:pt x="3" y="45"/>
                  </a:lnTo>
                  <a:lnTo>
                    <a:pt x="1" y="41"/>
                  </a:lnTo>
                  <a:lnTo>
                    <a:pt x="0" y="36"/>
                  </a:lnTo>
                  <a:lnTo>
                    <a:pt x="10" y="35"/>
                  </a:lnTo>
                  <a:lnTo>
                    <a:pt x="10" y="37"/>
                  </a:lnTo>
                  <a:lnTo>
                    <a:pt x="12" y="39"/>
                  </a:lnTo>
                  <a:lnTo>
                    <a:pt x="15" y="42"/>
                  </a:lnTo>
                  <a:lnTo>
                    <a:pt x="18" y="43"/>
                  </a:lnTo>
                  <a:lnTo>
                    <a:pt x="21" y="44"/>
                  </a:lnTo>
                  <a:lnTo>
                    <a:pt x="29" y="44"/>
                  </a:lnTo>
                  <a:lnTo>
                    <a:pt x="32" y="43"/>
                  </a:lnTo>
                  <a:lnTo>
                    <a:pt x="35" y="42"/>
                  </a:lnTo>
                  <a:lnTo>
                    <a:pt x="36" y="41"/>
                  </a:lnTo>
                  <a:lnTo>
                    <a:pt x="38" y="37"/>
                  </a:lnTo>
                  <a:lnTo>
                    <a:pt x="37" y="35"/>
                  </a:lnTo>
                  <a:lnTo>
                    <a:pt x="35" y="33"/>
                  </a:lnTo>
                  <a:lnTo>
                    <a:pt x="32" y="32"/>
                  </a:lnTo>
                  <a:lnTo>
                    <a:pt x="25" y="30"/>
                  </a:lnTo>
                  <a:lnTo>
                    <a:pt x="15" y="28"/>
                  </a:lnTo>
                  <a:lnTo>
                    <a:pt x="12" y="27"/>
                  </a:lnTo>
                  <a:lnTo>
                    <a:pt x="10" y="26"/>
                  </a:lnTo>
                  <a:lnTo>
                    <a:pt x="7" y="25"/>
                  </a:lnTo>
                  <a:lnTo>
                    <a:pt x="4" y="23"/>
                  </a:lnTo>
                  <a:lnTo>
                    <a:pt x="3" y="21"/>
                  </a:lnTo>
                  <a:lnTo>
                    <a:pt x="1" y="18"/>
                  </a:lnTo>
                  <a:lnTo>
                    <a:pt x="1" y="10"/>
                  </a:lnTo>
                  <a:lnTo>
                    <a:pt x="3" y="6"/>
                  </a:lnTo>
                  <a:lnTo>
                    <a:pt x="8" y="4"/>
                  </a:lnTo>
                  <a:lnTo>
                    <a:pt x="9" y="3"/>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8" name="Freeform 314"/>
            <p:cNvSpPr>
              <a:spLocks noEditPoints="1"/>
            </p:cNvSpPr>
            <p:nvPr/>
          </p:nvSpPr>
          <p:spPr bwMode="auto">
            <a:xfrm>
              <a:off x="1812" y="1100"/>
              <a:ext cx="62" cy="69"/>
            </a:xfrm>
            <a:custGeom>
              <a:avLst/>
              <a:gdLst/>
              <a:ahLst/>
              <a:cxnLst>
                <a:cxn ang="0">
                  <a:pos x="11" y="8"/>
                </a:cxn>
                <a:cxn ang="0">
                  <a:pos x="11" y="33"/>
                </a:cxn>
                <a:cxn ang="0">
                  <a:pos x="36" y="33"/>
                </a:cxn>
                <a:cxn ang="0">
                  <a:pos x="44" y="31"/>
                </a:cxn>
                <a:cxn ang="0">
                  <a:pos x="46" y="30"/>
                </a:cxn>
                <a:cxn ang="0">
                  <a:pos x="49" y="28"/>
                </a:cxn>
                <a:cxn ang="0">
                  <a:pos x="50" y="26"/>
                </a:cxn>
                <a:cxn ang="0">
                  <a:pos x="51" y="23"/>
                </a:cxn>
                <a:cxn ang="0">
                  <a:pos x="51" y="17"/>
                </a:cxn>
                <a:cxn ang="0">
                  <a:pos x="47" y="11"/>
                </a:cxn>
                <a:cxn ang="0">
                  <a:pos x="46" y="10"/>
                </a:cxn>
                <a:cxn ang="0">
                  <a:pos x="44" y="9"/>
                </a:cxn>
                <a:cxn ang="0">
                  <a:pos x="41" y="9"/>
                </a:cxn>
                <a:cxn ang="0">
                  <a:pos x="40" y="8"/>
                </a:cxn>
                <a:cxn ang="0">
                  <a:pos x="11" y="8"/>
                </a:cxn>
                <a:cxn ang="0">
                  <a:pos x="0" y="0"/>
                </a:cxn>
                <a:cxn ang="0">
                  <a:pos x="39" y="0"/>
                </a:cxn>
                <a:cxn ang="0">
                  <a:pos x="42" y="1"/>
                </a:cxn>
                <a:cxn ang="0">
                  <a:pos x="46" y="1"/>
                </a:cxn>
                <a:cxn ang="0">
                  <a:pos x="53" y="4"/>
                </a:cxn>
                <a:cxn ang="0">
                  <a:pos x="58" y="8"/>
                </a:cxn>
                <a:cxn ang="0">
                  <a:pos x="59" y="11"/>
                </a:cxn>
                <a:cxn ang="0">
                  <a:pos x="61" y="15"/>
                </a:cxn>
                <a:cxn ang="0">
                  <a:pos x="62" y="20"/>
                </a:cxn>
                <a:cxn ang="0">
                  <a:pos x="61" y="26"/>
                </a:cxn>
                <a:cxn ang="0">
                  <a:pos x="59" y="31"/>
                </a:cxn>
                <a:cxn ang="0">
                  <a:pos x="56" y="35"/>
                </a:cxn>
                <a:cxn ang="0">
                  <a:pos x="46" y="39"/>
                </a:cxn>
                <a:cxn ang="0">
                  <a:pos x="31" y="41"/>
                </a:cxn>
                <a:cxn ang="0">
                  <a:pos x="11" y="41"/>
                </a:cxn>
                <a:cxn ang="0">
                  <a:pos x="11" y="69"/>
                </a:cxn>
                <a:cxn ang="0">
                  <a:pos x="0" y="69"/>
                </a:cxn>
                <a:cxn ang="0">
                  <a:pos x="0" y="0"/>
                </a:cxn>
              </a:cxnLst>
              <a:rect l="0" t="0" r="r" b="b"/>
              <a:pathLst>
                <a:path w="62" h="69">
                  <a:moveTo>
                    <a:pt x="11" y="8"/>
                  </a:moveTo>
                  <a:lnTo>
                    <a:pt x="11" y="33"/>
                  </a:lnTo>
                  <a:lnTo>
                    <a:pt x="36" y="33"/>
                  </a:lnTo>
                  <a:lnTo>
                    <a:pt x="44" y="31"/>
                  </a:lnTo>
                  <a:lnTo>
                    <a:pt x="46" y="30"/>
                  </a:lnTo>
                  <a:lnTo>
                    <a:pt x="49" y="28"/>
                  </a:lnTo>
                  <a:lnTo>
                    <a:pt x="50" y="26"/>
                  </a:lnTo>
                  <a:lnTo>
                    <a:pt x="51" y="23"/>
                  </a:lnTo>
                  <a:lnTo>
                    <a:pt x="51" y="17"/>
                  </a:lnTo>
                  <a:lnTo>
                    <a:pt x="47" y="11"/>
                  </a:lnTo>
                  <a:lnTo>
                    <a:pt x="46" y="10"/>
                  </a:lnTo>
                  <a:lnTo>
                    <a:pt x="44" y="9"/>
                  </a:lnTo>
                  <a:lnTo>
                    <a:pt x="41" y="9"/>
                  </a:lnTo>
                  <a:lnTo>
                    <a:pt x="40" y="8"/>
                  </a:lnTo>
                  <a:lnTo>
                    <a:pt x="11" y="8"/>
                  </a:lnTo>
                  <a:close/>
                  <a:moveTo>
                    <a:pt x="0" y="0"/>
                  </a:moveTo>
                  <a:lnTo>
                    <a:pt x="39" y="0"/>
                  </a:lnTo>
                  <a:lnTo>
                    <a:pt x="42" y="1"/>
                  </a:lnTo>
                  <a:lnTo>
                    <a:pt x="46" y="1"/>
                  </a:lnTo>
                  <a:lnTo>
                    <a:pt x="53" y="4"/>
                  </a:lnTo>
                  <a:lnTo>
                    <a:pt x="58" y="8"/>
                  </a:lnTo>
                  <a:lnTo>
                    <a:pt x="59" y="11"/>
                  </a:lnTo>
                  <a:lnTo>
                    <a:pt x="61" y="15"/>
                  </a:lnTo>
                  <a:lnTo>
                    <a:pt x="62" y="20"/>
                  </a:lnTo>
                  <a:lnTo>
                    <a:pt x="61" y="26"/>
                  </a:lnTo>
                  <a:lnTo>
                    <a:pt x="59" y="31"/>
                  </a:lnTo>
                  <a:lnTo>
                    <a:pt x="56" y="35"/>
                  </a:lnTo>
                  <a:lnTo>
                    <a:pt x="46" y="39"/>
                  </a:lnTo>
                  <a:lnTo>
                    <a:pt x="31" y="41"/>
                  </a:lnTo>
                  <a:lnTo>
                    <a:pt x="11" y="41"/>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9" name="Freeform 315"/>
            <p:cNvSpPr>
              <a:spLocks noEditPoints="1"/>
            </p:cNvSpPr>
            <p:nvPr/>
          </p:nvSpPr>
          <p:spPr bwMode="auto">
            <a:xfrm>
              <a:off x="1885" y="1118"/>
              <a:ext cx="55" cy="52"/>
            </a:xfrm>
            <a:custGeom>
              <a:avLst/>
              <a:gdLst/>
              <a:ahLst/>
              <a:cxnLst>
                <a:cxn ang="0">
                  <a:pos x="24" y="8"/>
                </a:cxn>
                <a:cxn ang="0">
                  <a:pos x="21" y="9"/>
                </a:cxn>
                <a:cxn ang="0">
                  <a:pos x="18" y="10"/>
                </a:cxn>
                <a:cxn ang="0">
                  <a:pos x="16" y="12"/>
                </a:cxn>
                <a:cxn ang="0">
                  <a:pos x="13" y="15"/>
                </a:cxn>
                <a:cxn ang="0">
                  <a:pos x="12" y="18"/>
                </a:cxn>
                <a:cxn ang="0">
                  <a:pos x="11" y="22"/>
                </a:cxn>
                <a:cxn ang="0">
                  <a:pos x="11" y="30"/>
                </a:cxn>
                <a:cxn ang="0">
                  <a:pos x="12" y="34"/>
                </a:cxn>
                <a:cxn ang="0">
                  <a:pos x="13" y="37"/>
                </a:cxn>
                <a:cxn ang="0">
                  <a:pos x="16" y="40"/>
                </a:cxn>
                <a:cxn ang="0">
                  <a:pos x="18" y="42"/>
                </a:cxn>
                <a:cxn ang="0">
                  <a:pos x="21" y="43"/>
                </a:cxn>
                <a:cxn ang="0">
                  <a:pos x="24" y="44"/>
                </a:cxn>
                <a:cxn ang="0">
                  <a:pos x="28" y="44"/>
                </a:cxn>
                <a:cxn ang="0">
                  <a:pos x="33" y="43"/>
                </a:cxn>
                <a:cxn ang="0">
                  <a:pos x="36" y="42"/>
                </a:cxn>
                <a:cxn ang="0">
                  <a:pos x="39" y="39"/>
                </a:cxn>
                <a:cxn ang="0">
                  <a:pos x="41" y="37"/>
                </a:cxn>
                <a:cxn ang="0">
                  <a:pos x="42" y="34"/>
                </a:cxn>
                <a:cxn ang="0">
                  <a:pos x="44" y="30"/>
                </a:cxn>
                <a:cxn ang="0">
                  <a:pos x="44" y="22"/>
                </a:cxn>
                <a:cxn ang="0">
                  <a:pos x="42" y="18"/>
                </a:cxn>
                <a:cxn ang="0">
                  <a:pos x="41" y="15"/>
                </a:cxn>
                <a:cxn ang="0">
                  <a:pos x="39" y="12"/>
                </a:cxn>
                <a:cxn ang="0">
                  <a:pos x="36" y="10"/>
                </a:cxn>
                <a:cxn ang="0">
                  <a:pos x="34" y="9"/>
                </a:cxn>
                <a:cxn ang="0">
                  <a:pos x="30" y="8"/>
                </a:cxn>
                <a:cxn ang="0">
                  <a:pos x="24" y="8"/>
                </a:cxn>
                <a:cxn ang="0">
                  <a:pos x="23" y="0"/>
                </a:cxn>
                <a:cxn ang="0">
                  <a:pos x="28" y="0"/>
                </a:cxn>
                <a:cxn ang="0">
                  <a:pos x="39" y="2"/>
                </a:cxn>
                <a:cxn ang="0">
                  <a:pos x="47" y="7"/>
                </a:cxn>
                <a:cxn ang="0">
                  <a:pos x="53" y="14"/>
                </a:cxn>
                <a:cxn ang="0">
                  <a:pos x="55" y="25"/>
                </a:cxn>
                <a:cxn ang="0">
                  <a:pos x="55" y="30"/>
                </a:cxn>
                <a:cxn ang="0">
                  <a:pos x="53" y="34"/>
                </a:cxn>
                <a:cxn ang="0">
                  <a:pos x="51" y="40"/>
                </a:cxn>
                <a:cxn ang="0">
                  <a:pos x="48" y="43"/>
                </a:cxn>
                <a:cxn ang="0">
                  <a:pos x="47" y="45"/>
                </a:cxn>
                <a:cxn ang="0">
                  <a:pos x="45" y="47"/>
                </a:cxn>
                <a:cxn ang="0">
                  <a:pos x="38" y="51"/>
                </a:cxn>
                <a:cxn ang="0">
                  <a:pos x="33" y="52"/>
                </a:cxn>
                <a:cxn ang="0">
                  <a:pos x="28" y="52"/>
                </a:cxn>
                <a:cxn ang="0">
                  <a:pos x="16" y="50"/>
                </a:cxn>
                <a:cxn ang="0">
                  <a:pos x="7" y="45"/>
                </a:cxn>
                <a:cxn ang="0">
                  <a:pos x="1" y="37"/>
                </a:cxn>
                <a:cxn ang="0">
                  <a:pos x="0" y="26"/>
                </a:cxn>
                <a:cxn ang="0">
                  <a:pos x="1" y="18"/>
                </a:cxn>
                <a:cxn ang="0">
                  <a:pos x="3" y="11"/>
                </a:cxn>
                <a:cxn ang="0">
                  <a:pos x="8" y="6"/>
                </a:cxn>
                <a:cxn ang="0">
                  <a:pos x="12" y="3"/>
                </a:cxn>
                <a:cxn ang="0">
                  <a:pos x="17" y="1"/>
                </a:cxn>
                <a:cxn ang="0">
                  <a:pos x="23" y="0"/>
                </a:cxn>
              </a:cxnLst>
              <a:rect l="0" t="0" r="r" b="b"/>
              <a:pathLst>
                <a:path w="55" h="52">
                  <a:moveTo>
                    <a:pt x="24" y="8"/>
                  </a:moveTo>
                  <a:lnTo>
                    <a:pt x="21" y="9"/>
                  </a:lnTo>
                  <a:lnTo>
                    <a:pt x="18" y="10"/>
                  </a:lnTo>
                  <a:lnTo>
                    <a:pt x="16" y="12"/>
                  </a:lnTo>
                  <a:lnTo>
                    <a:pt x="13" y="15"/>
                  </a:lnTo>
                  <a:lnTo>
                    <a:pt x="12" y="18"/>
                  </a:lnTo>
                  <a:lnTo>
                    <a:pt x="11" y="22"/>
                  </a:lnTo>
                  <a:lnTo>
                    <a:pt x="11" y="30"/>
                  </a:lnTo>
                  <a:lnTo>
                    <a:pt x="12" y="34"/>
                  </a:lnTo>
                  <a:lnTo>
                    <a:pt x="13" y="37"/>
                  </a:lnTo>
                  <a:lnTo>
                    <a:pt x="16" y="40"/>
                  </a:lnTo>
                  <a:lnTo>
                    <a:pt x="18" y="42"/>
                  </a:lnTo>
                  <a:lnTo>
                    <a:pt x="21" y="43"/>
                  </a:lnTo>
                  <a:lnTo>
                    <a:pt x="24" y="44"/>
                  </a:lnTo>
                  <a:lnTo>
                    <a:pt x="28" y="44"/>
                  </a:lnTo>
                  <a:lnTo>
                    <a:pt x="33" y="43"/>
                  </a:lnTo>
                  <a:lnTo>
                    <a:pt x="36" y="42"/>
                  </a:lnTo>
                  <a:lnTo>
                    <a:pt x="39" y="39"/>
                  </a:lnTo>
                  <a:lnTo>
                    <a:pt x="41" y="37"/>
                  </a:lnTo>
                  <a:lnTo>
                    <a:pt x="42" y="34"/>
                  </a:lnTo>
                  <a:lnTo>
                    <a:pt x="44" y="30"/>
                  </a:lnTo>
                  <a:lnTo>
                    <a:pt x="44" y="22"/>
                  </a:lnTo>
                  <a:lnTo>
                    <a:pt x="42" y="18"/>
                  </a:lnTo>
                  <a:lnTo>
                    <a:pt x="41" y="15"/>
                  </a:lnTo>
                  <a:lnTo>
                    <a:pt x="39" y="12"/>
                  </a:lnTo>
                  <a:lnTo>
                    <a:pt x="36" y="10"/>
                  </a:lnTo>
                  <a:lnTo>
                    <a:pt x="34" y="9"/>
                  </a:lnTo>
                  <a:lnTo>
                    <a:pt x="30" y="8"/>
                  </a:lnTo>
                  <a:lnTo>
                    <a:pt x="24" y="8"/>
                  </a:lnTo>
                  <a:close/>
                  <a:moveTo>
                    <a:pt x="23" y="0"/>
                  </a:moveTo>
                  <a:lnTo>
                    <a:pt x="28" y="0"/>
                  </a:lnTo>
                  <a:lnTo>
                    <a:pt x="39" y="2"/>
                  </a:lnTo>
                  <a:lnTo>
                    <a:pt x="47" y="7"/>
                  </a:lnTo>
                  <a:lnTo>
                    <a:pt x="53" y="14"/>
                  </a:lnTo>
                  <a:lnTo>
                    <a:pt x="55" y="25"/>
                  </a:lnTo>
                  <a:lnTo>
                    <a:pt x="55" y="30"/>
                  </a:lnTo>
                  <a:lnTo>
                    <a:pt x="53" y="34"/>
                  </a:lnTo>
                  <a:lnTo>
                    <a:pt x="51" y="40"/>
                  </a:lnTo>
                  <a:lnTo>
                    <a:pt x="48" y="43"/>
                  </a:lnTo>
                  <a:lnTo>
                    <a:pt x="47" y="45"/>
                  </a:lnTo>
                  <a:lnTo>
                    <a:pt x="45" y="47"/>
                  </a:lnTo>
                  <a:lnTo>
                    <a:pt x="38" y="51"/>
                  </a:lnTo>
                  <a:lnTo>
                    <a:pt x="33" y="52"/>
                  </a:lnTo>
                  <a:lnTo>
                    <a:pt x="28" y="52"/>
                  </a:lnTo>
                  <a:lnTo>
                    <a:pt x="16" y="50"/>
                  </a:lnTo>
                  <a:lnTo>
                    <a:pt x="7" y="45"/>
                  </a:lnTo>
                  <a:lnTo>
                    <a:pt x="1" y="37"/>
                  </a:lnTo>
                  <a:lnTo>
                    <a:pt x="0" y="26"/>
                  </a:lnTo>
                  <a:lnTo>
                    <a:pt x="1" y="18"/>
                  </a:lnTo>
                  <a:lnTo>
                    <a:pt x="3" y="11"/>
                  </a:lnTo>
                  <a:lnTo>
                    <a:pt x="8" y="6"/>
                  </a:lnTo>
                  <a:lnTo>
                    <a:pt x="12" y="3"/>
                  </a:lnTo>
                  <a:lnTo>
                    <a:pt x="17" y="1"/>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0" name="Freeform 316"/>
            <p:cNvSpPr>
              <a:spLocks noEditPoints="1"/>
            </p:cNvSpPr>
            <p:nvPr/>
          </p:nvSpPr>
          <p:spPr bwMode="auto">
            <a:xfrm>
              <a:off x="1953" y="1100"/>
              <a:ext cx="11" cy="69"/>
            </a:xfrm>
            <a:custGeom>
              <a:avLst/>
              <a:gdLst/>
              <a:ahLst/>
              <a:cxnLst>
                <a:cxn ang="0">
                  <a:pos x="0" y="19"/>
                </a:cxn>
                <a:cxn ang="0">
                  <a:pos x="11" y="19"/>
                </a:cxn>
                <a:cxn ang="0">
                  <a:pos x="11" y="69"/>
                </a:cxn>
                <a:cxn ang="0">
                  <a:pos x="0" y="69"/>
                </a:cxn>
                <a:cxn ang="0">
                  <a:pos x="0" y="19"/>
                </a:cxn>
                <a:cxn ang="0">
                  <a:pos x="0" y="0"/>
                </a:cxn>
                <a:cxn ang="0">
                  <a:pos x="11" y="0"/>
                </a:cxn>
                <a:cxn ang="0">
                  <a:pos x="11" y="9"/>
                </a:cxn>
                <a:cxn ang="0">
                  <a:pos x="0" y="9"/>
                </a:cxn>
                <a:cxn ang="0">
                  <a:pos x="0" y="0"/>
                </a:cxn>
              </a:cxnLst>
              <a:rect l="0" t="0" r="r" b="b"/>
              <a:pathLst>
                <a:path w="11" h="69">
                  <a:moveTo>
                    <a:pt x="0" y="19"/>
                  </a:moveTo>
                  <a:lnTo>
                    <a:pt x="11" y="19"/>
                  </a:lnTo>
                  <a:lnTo>
                    <a:pt x="11" y="69"/>
                  </a:lnTo>
                  <a:lnTo>
                    <a:pt x="0" y="69"/>
                  </a:lnTo>
                  <a:lnTo>
                    <a:pt x="0" y="19"/>
                  </a:lnTo>
                  <a:close/>
                  <a:moveTo>
                    <a:pt x="0" y="0"/>
                  </a:moveTo>
                  <a:lnTo>
                    <a:pt x="11" y="0"/>
                  </a:lnTo>
                  <a:lnTo>
                    <a:pt x="11" y="9"/>
                  </a:lnTo>
                  <a:lnTo>
                    <a:pt x="0" y="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Freeform 317"/>
            <p:cNvSpPr>
              <a:spLocks/>
            </p:cNvSpPr>
            <p:nvPr/>
          </p:nvSpPr>
          <p:spPr bwMode="auto">
            <a:xfrm>
              <a:off x="1978" y="1118"/>
              <a:ext cx="48" cy="51"/>
            </a:xfrm>
            <a:custGeom>
              <a:avLst/>
              <a:gdLst/>
              <a:ahLst/>
              <a:cxnLst>
                <a:cxn ang="0">
                  <a:pos x="24" y="0"/>
                </a:cxn>
                <a:cxn ang="0">
                  <a:pos x="28" y="0"/>
                </a:cxn>
                <a:cxn ang="0">
                  <a:pos x="35" y="1"/>
                </a:cxn>
                <a:cxn ang="0">
                  <a:pos x="38" y="2"/>
                </a:cxn>
                <a:cxn ang="0">
                  <a:pos x="43" y="4"/>
                </a:cxn>
                <a:cxn ang="0">
                  <a:pos x="44" y="6"/>
                </a:cxn>
                <a:cxn ang="0">
                  <a:pos x="47" y="9"/>
                </a:cxn>
                <a:cxn ang="0">
                  <a:pos x="48" y="12"/>
                </a:cxn>
                <a:cxn ang="0">
                  <a:pos x="48" y="51"/>
                </a:cxn>
                <a:cxn ang="0">
                  <a:pos x="37" y="51"/>
                </a:cxn>
                <a:cxn ang="0">
                  <a:pos x="37" y="15"/>
                </a:cxn>
                <a:cxn ang="0">
                  <a:pos x="36" y="14"/>
                </a:cxn>
                <a:cxn ang="0">
                  <a:pos x="36" y="12"/>
                </a:cxn>
                <a:cxn ang="0">
                  <a:pos x="35" y="10"/>
                </a:cxn>
                <a:cxn ang="0">
                  <a:pos x="32" y="9"/>
                </a:cxn>
                <a:cxn ang="0">
                  <a:pos x="31" y="8"/>
                </a:cxn>
                <a:cxn ang="0">
                  <a:pos x="26" y="8"/>
                </a:cxn>
                <a:cxn ang="0">
                  <a:pos x="21" y="9"/>
                </a:cxn>
                <a:cxn ang="0">
                  <a:pos x="15" y="11"/>
                </a:cxn>
                <a:cxn ang="0">
                  <a:pos x="14" y="13"/>
                </a:cxn>
                <a:cxn ang="0">
                  <a:pos x="13" y="16"/>
                </a:cxn>
                <a:cxn ang="0">
                  <a:pos x="11" y="20"/>
                </a:cxn>
                <a:cxn ang="0">
                  <a:pos x="11" y="51"/>
                </a:cxn>
                <a:cxn ang="0">
                  <a:pos x="0" y="51"/>
                </a:cxn>
                <a:cxn ang="0">
                  <a:pos x="0" y="1"/>
                </a:cxn>
                <a:cxn ang="0">
                  <a:pos x="11" y="1"/>
                </a:cxn>
                <a:cxn ang="0">
                  <a:pos x="11" y="8"/>
                </a:cxn>
                <a:cxn ang="0">
                  <a:pos x="19" y="2"/>
                </a:cxn>
                <a:cxn ang="0">
                  <a:pos x="24" y="0"/>
                </a:cxn>
              </a:cxnLst>
              <a:rect l="0" t="0" r="r" b="b"/>
              <a:pathLst>
                <a:path w="48" h="51">
                  <a:moveTo>
                    <a:pt x="24" y="0"/>
                  </a:moveTo>
                  <a:lnTo>
                    <a:pt x="28" y="0"/>
                  </a:lnTo>
                  <a:lnTo>
                    <a:pt x="35" y="1"/>
                  </a:lnTo>
                  <a:lnTo>
                    <a:pt x="38" y="2"/>
                  </a:lnTo>
                  <a:lnTo>
                    <a:pt x="43" y="4"/>
                  </a:lnTo>
                  <a:lnTo>
                    <a:pt x="44" y="6"/>
                  </a:lnTo>
                  <a:lnTo>
                    <a:pt x="47" y="9"/>
                  </a:lnTo>
                  <a:lnTo>
                    <a:pt x="48" y="12"/>
                  </a:lnTo>
                  <a:lnTo>
                    <a:pt x="48" y="51"/>
                  </a:lnTo>
                  <a:lnTo>
                    <a:pt x="37" y="51"/>
                  </a:lnTo>
                  <a:lnTo>
                    <a:pt x="37" y="15"/>
                  </a:lnTo>
                  <a:lnTo>
                    <a:pt x="36" y="14"/>
                  </a:lnTo>
                  <a:lnTo>
                    <a:pt x="36" y="12"/>
                  </a:lnTo>
                  <a:lnTo>
                    <a:pt x="35" y="10"/>
                  </a:lnTo>
                  <a:lnTo>
                    <a:pt x="32" y="9"/>
                  </a:lnTo>
                  <a:lnTo>
                    <a:pt x="31" y="8"/>
                  </a:lnTo>
                  <a:lnTo>
                    <a:pt x="26" y="8"/>
                  </a:lnTo>
                  <a:lnTo>
                    <a:pt x="21" y="9"/>
                  </a:lnTo>
                  <a:lnTo>
                    <a:pt x="15" y="11"/>
                  </a:lnTo>
                  <a:lnTo>
                    <a:pt x="14" y="13"/>
                  </a:lnTo>
                  <a:lnTo>
                    <a:pt x="13" y="16"/>
                  </a:lnTo>
                  <a:lnTo>
                    <a:pt x="11" y="20"/>
                  </a:lnTo>
                  <a:lnTo>
                    <a:pt x="11" y="51"/>
                  </a:lnTo>
                  <a:lnTo>
                    <a:pt x="0" y="51"/>
                  </a:lnTo>
                  <a:lnTo>
                    <a:pt x="0" y="1"/>
                  </a:lnTo>
                  <a:lnTo>
                    <a:pt x="11" y="1"/>
                  </a:lnTo>
                  <a:lnTo>
                    <a:pt x="11" y="8"/>
                  </a:lnTo>
                  <a:lnTo>
                    <a:pt x="19" y="2"/>
                  </a:lnTo>
                  <a:lnTo>
                    <a:pt x="2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Freeform 318"/>
            <p:cNvSpPr>
              <a:spLocks/>
            </p:cNvSpPr>
            <p:nvPr/>
          </p:nvSpPr>
          <p:spPr bwMode="auto">
            <a:xfrm>
              <a:off x="2037" y="1102"/>
              <a:ext cx="29" cy="68"/>
            </a:xfrm>
            <a:custGeom>
              <a:avLst/>
              <a:gdLst/>
              <a:ahLst/>
              <a:cxnLst>
                <a:cxn ang="0">
                  <a:pos x="18" y="0"/>
                </a:cxn>
                <a:cxn ang="0">
                  <a:pos x="18" y="17"/>
                </a:cxn>
                <a:cxn ang="0">
                  <a:pos x="28" y="17"/>
                </a:cxn>
                <a:cxn ang="0">
                  <a:pos x="28" y="25"/>
                </a:cxn>
                <a:cxn ang="0">
                  <a:pos x="18" y="25"/>
                </a:cxn>
                <a:cxn ang="0">
                  <a:pos x="18" y="58"/>
                </a:cxn>
                <a:cxn ang="0">
                  <a:pos x="19" y="59"/>
                </a:cxn>
                <a:cxn ang="0">
                  <a:pos x="21" y="59"/>
                </a:cxn>
                <a:cxn ang="0">
                  <a:pos x="22" y="60"/>
                </a:cxn>
                <a:cxn ang="0">
                  <a:pos x="28" y="60"/>
                </a:cxn>
                <a:cxn ang="0">
                  <a:pos x="29" y="68"/>
                </a:cxn>
                <a:cxn ang="0">
                  <a:pos x="14" y="68"/>
                </a:cxn>
                <a:cxn ang="0">
                  <a:pos x="13" y="67"/>
                </a:cxn>
                <a:cxn ang="0">
                  <a:pos x="11" y="66"/>
                </a:cxn>
                <a:cxn ang="0">
                  <a:pos x="10" y="64"/>
                </a:cxn>
                <a:cxn ang="0">
                  <a:pos x="8" y="63"/>
                </a:cxn>
                <a:cxn ang="0">
                  <a:pos x="7" y="61"/>
                </a:cxn>
                <a:cxn ang="0">
                  <a:pos x="7" y="25"/>
                </a:cxn>
                <a:cxn ang="0">
                  <a:pos x="0" y="25"/>
                </a:cxn>
                <a:cxn ang="0">
                  <a:pos x="0" y="17"/>
                </a:cxn>
                <a:cxn ang="0">
                  <a:pos x="7" y="17"/>
                </a:cxn>
                <a:cxn ang="0">
                  <a:pos x="7" y="5"/>
                </a:cxn>
                <a:cxn ang="0">
                  <a:pos x="18" y="0"/>
                </a:cxn>
              </a:cxnLst>
              <a:rect l="0" t="0" r="r" b="b"/>
              <a:pathLst>
                <a:path w="29" h="68">
                  <a:moveTo>
                    <a:pt x="18" y="0"/>
                  </a:moveTo>
                  <a:lnTo>
                    <a:pt x="18" y="17"/>
                  </a:lnTo>
                  <a:lnTo>
                    <a:pt x="28" y="17"/>
                  </a:lnTo>
                  <a:lnTo>
                    <a:pt x="28" y="25"/>
                  </a:lnTo>
                  <a:lnTo>
                    <a:pt x="18" y="25"/>
                  </a:lnTo>
                  <a:lnTo>
                    <a:pt x="18" y="58"/>
                  </a:lnTo>
                  <a:lnTo>
                    <a:pt x="19" y="59"/>
                  </a:lnTo>
                  <a:lnTo>
                    <a:pt x="21" y="59"/>
                  </a:lnTo>
                  <a:lnTo>
                    <a:pt x="22" y="60"/>
                  </a:lnTo>
                  <a:lnTo>
                    <a:pt x="28" y="60"/>
                  </a:lnTo>
                  <a:lnTo>
                    <a:pt x="29" y="68"/>
                  </a:lnTo>
                  <a:lnTo>
                    <a:pt x="14" y="68"/>
                  </a:lnTo>
                  <a:lnTo>
                    <a:pt x="13" y="67"/>
                  </a:lnTo>
                  <a:lnTo>
                    <a:pt x="11" y="66"/>
                  </a:lnTo>
                  <a:lnTo>
                    <a:pt x="10" y="64"/>
                  </a:lnTo>
                  <a:lnTo>
                    <a:pt x="8" y="63"/>
                  </a:lnTo>
                  <a:lnTo>
                    <a:pt x="7" y="61"/>
                  </a:lnTo>
                  <a:lnTo>
                    <a:pt x="7" y="25"/>
                  </a:lnTo>
                  <a:lnTo>
                    <a:pt x="0" y="25"/>
                  </a:lnTo>
                  <a:lnTo>
                    <a:pt x="0" y="17"/>
                  </a:lnTo>
                  <a:lnTo>
                    <a:pt x="7" y="17"/>
                  </a:lnTo>
                  <a:lnTo>
                    <a:pt x="7" y="5"/>
                  </a:lnTo>
                  <a:lnTo>
                    <a:pt x="1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3" name="Freeform 319"/>
            <p:cNvSpPr>
              <a:spLocks/>
            </p:cNvSpPr>
            <p:nvPr/>
          </p:nvSpPr>
          <p:spPr bwMode="auto">
            <a:xfrm>
              <a:off x="1269" y="1114"/>
              <a:ext cx="48" cy="37"/>
            </a:xfrm>
            <a:custGeom>
              <a:avLst/>
              <a:gdLst/>
              <a:ahLst/>
              <a:cxnLst>
                <a:cxn ang="0">
                  <a:pos x="23" y="0"/>
                </a:cxn>
                <a:cxn ang="0">
                  <a:pos x="30" y="14"/>
                </a:cxn>
                <a:cxn ang="0">
                  <a:pos x="48" y="14"/>
                </a:cxn>
                <a:cxn ang="0">
                  <a:pos x="33" y="23"/>
                </a:cxn>
                <a:cxn ang="0">
                  <a:pos x="39" y="37"/>
                </a:cxn>
                <a:cxn ang="0">
                  <a:pos x="25" y="28"/>
                </a:cxn>
                <a:cxn ang="0">
                  <a:pos x="9" y="37"/>
                </a:cxn>
                <a:cxn ang="0">
                  <a:pos x="15" y="23"/>
                </a:cxn>
                <a:cxn ang="0">
                  <a:pos x="0" y="14"/>
                </a:cxn>
                <a:cxn ang="0">
                  <a:pos x="17" y="14"/>
                </a:cxn>
                <a:cxn ang="0">
                  <a:pos x="23" y="0"/>
                </a:cxn>
              </a:cxnLst>
              <a:rect l="0" t="0" r="r" b="b"/>
              <a:pathLst>
                <a:path w="48" h="37">
                  <a:moveTo>
                    <a:pt x="23" y="0"/>
                  </a:moveTo>
                  <a:lnTo>
                    <a:pt x="30" y="14"/>
                  </a:lnTo>
                  <a:lnTo>
                    <a:pt x="48" y="14"/>
                  </a:lnTo>
                  <a:lnTo>
                    <a:pt x="33" y="23"/>
                  </a:lnTo>
                  <a:lnTo>
                    <a:pt x="39" y="37"/>
                  </a:lnTo>
                  <a:lnTo>
                    <a:pt x="25" y="28"/>
                  </a:lnTo>
                  <a:lnTo>
                    <a:pt x="9" y="37"/>
                  </a:lnTo>
                  <a:lnTo>
                    <a:pt x="15" y="23"/>
                  </a:lnTo>
                  <a:lnTo>
                    <a:pt x="0" y="14"/>
                  </a:lnTo>
                  <a:lnTo>
                    <a:pt x="17" y="14"/>
                  </a:lnTo>
                  <a:lnTo>
                    <a:pt x="23"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4" name="Freeform 320"/>
            <p:cNvSpPr>
              <a:spLocks/>
            </p:cNvSpPr>
            <p:nvPr/>
          </p:nvSpPr>
          <p:spPr bwMode="auto">
            <a:xfrm>
              <a:off x="1459" y="1248"/>
              <a:ext cx="79" cy="69"/>
            </a:xfrm>
            <a:custGeom>
              <a:avLst/>
              <a:gdLst/>
              <a:ahLst/>
              <a:cxnLst>
                <a:cxn ang="0">
                  <a:pos x="0" y="0"/>
                </a:cxn>
                <a:cxn ang="0">
                  <a:pos x="17" y="0"/>
                </a:cxn>
                <a:cxn ang="0">
                  <a:pos x="35" y="49"/>
                </a:cxn>
                <a:cxn ang="0">
                  <a:pos x="38" y="53"/>
                </a:cxn>
                <a:cxn ang="0">
                  <a:pos x="40" y="59"/>
                </a:cxn>
                <a:cxn ang="0">
                  <a:pos x="40" y="57"/>
                </a:cxn>
                <a:cxn ang="0">
                  <a:pos x="44" y="48"/>
                </a:cxn>
                <a:cxn ang="0">
                  <a:pos x="62" y="0"/>
                </a:cxn>
                <a:cxn ang="0">
                  <a:pos x="79" y="0"/>
                </a:cxn>
                <a:cxn ang="0">
                  <a:pos x="79" y="69"/>
                </a:cxn>
                <a:cxn ang="0">
                  <a:pos x="68" y="69"/>
                </a:cxn>
                <a:cxn ang="0">
                  <a:pos x="68" y="10"/>
                </a:cxn>
                <a:cxn ang="0">
                  <a:pos x="46" y="69"/>
                </a:cxn>
                <a:cxn ang="0">
                  <a:pos x="33" y="69"/>
                </a:cxn>
                <a:cxn ang="0">
                  <a:pos x="11" y="10"/>
                </a:cxn>
                <a:cxn ang="0">
                  <a:pos x="11" y="69"/>
                </a:cxn>
                <a:cxn ang="0">
                  <a:pos x="0" y="69"/>
                </a:cxn>
                <a:cxn ang="0">
                  <a:pos x="0" y="0"/>
                </a:cxn>
              </a:cxnLst>
              <a:rect l="0" t="0" r="r" b="b"/>
              <a:pathLst>
                <a:path w="79" h="69">
                  <a:moveTo>
                    <a:pt x="0" y="0"/>
                  </a:moveTo>
                  <a:lnTo>
                    <a:pt x="17" y="0"/>
                  </a:lnTo>
                  <a:lnTo>
                    <a:pt x="35" y="49"/>
                  </a:lnTo>
                  <a:lnTo>
                    <a:pt x="38" y="53"/>
                  </a:lnTo>
                  <a:lnTo>
                    <a:pt x="40" y="59"/>
                  </a:lnTo>
                  <a:lnTo>
                    <a:pt x="40" y="57"/>
                  </a:lnTo>
                  <a:lnTo>
                    <a:pt x="44" y="48"/>
                  </a:lnTo>
                  <a:lnTo>
                    <a:pt x="62" y="0"/>
                  </a:lnTo>
                  <a:lnTo>
                    <a:pt x="79" y="0"/>
                  </a:lnTo>
                  <a:lnTo>
                    <a:pt x="79" y="69"/>
                  </a:lnTo>
                  <a:lnTo>
                    <a:pt x="68" y="69"/>
                  </a:lnTo>
                  <a:lnTo>
                    <a:pt x="68" y="10"/>
                  </a:lnTo>
                  <a:lnTo>
                    <a:pt x="46" y="69"/>
                  </a:lnTo>
                  <a:lnTo>
                    <a:pt x="33" y="69"/>
                  </a:lnTo>
                  <a:lnTo>
                    <a:pt x="11" y="10"/>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5" name="Freeform 321"/>
            <p:cNvSpPr>
              <a:spLocks noEditPoints="1"/>
            </p:cNvSpPr>
            <p:nvPr/>
          </p:nvSpPr>
          <p:spPr bwMode="auto">
            <a:xfrm>
              <a:off x="1550" y="1266"/>
              <a:ext cx="56" cy="52"/>
            </a:xfrm>
            <a:custGeom>
              <a:avLst/>
              <a:gdLst/>
              <a:ahLst/>
              <a:cxnLst>
                <a:cxn ang="0">
                  <a:pos x="23" y="8"/>
                </a:cxn>
                <a:cxn ang="0">
                  <a:pos x="20" y="9"/>
                </a:cxn>
                <a:cxn ang="0">
                  <a:pos x="16" y="11"/>
                </a:cxn>
                <a:cxn ang="0">
                  <a:pos x="15" y="13"/>
                </a:cxn>
                <a:cxn ang="0">
                  <a:pos x="12" y="15"/>
                </a:cxn>
                <a:cxn ang="0">
                  <a:pos x="12" y="17"/>
                </a:cxn>
                <a:cxn ang="0">
                  <a:pos x="11" y="20"/>
                </a:cxn>
                <a:cxn ang="0">
                  <a:pos x="45" y="20"/>
                </a:cxn>
                <a:cxn ang="0">
                  <a:pos x="45" y="15"/>
                </a:cxn>
                <a:cxn ang="0">
                  <a:pos x="44" y="13"/>
                </a:cxn>
                <a:cxn ang="0">
                  <a:pos x="42" y="12"/>
                </a:cxn>
                <a:cxn ang="0">
                  <a:pos x="39" y="10"/>
                </a:cxn>
                <a:cxn ang="0">
                  <a:pos x="37" y="9"/>
                </a:cxn>
                <a:cxn ang="0">
                  <a:pos x="33" y="8"/>
                </a:cxn>
                <a:cxn ang="0">
                  <a:pos x="23" y="8"/>
                </a:cxn>
                <a:cxn ang="0">
                  <a:pos x="28" y="0"/>
                </a:cxn>
                <a:cxn ang="0">
                  <a:pos x="40" y="2"/>
                </a:cxn>
                <a:cxn ang="0">
                  <a:pos x="49" y="7"/>
                </a:cxn>
                <a:cxn ang="0">
                  <a:pos x="54" y="12"/>
                </a:cxn>
                <a:cxn ang="0">
                  <a:pos x="56" y="18"/>
                </a:cxn>
                <a:cxn ang="0">
                  <a:pos x="56" y="28"/>
                </a:cxn>
                <a:cxn ang="0">
                  <a:pos x="11" y="28"/>
                </a:cxn>
                <a:cxn ang="0">
                  <a:pos x="12" y="33"/>
                </a:cxn>
                <a:cxn ang="0">
                  <a:pos x="15" y="37"/>
                </a:cxn>
                <a:cxn ang="0">
                  <a:pos x="17" y="40"/>
                </a:cxn>
                <a:cxn ang="0">
                  <a:pos x="20" y="42"/>
                </a:cxn>
                <a:cxn ang="0">
                  <a:pos x="22" y="43"/>
                </a:cxn>
                <a:cxn ang="0">
                  <a:pos x="26" y="44"/>
                </a:cxn>
                <a:cxn ang="0">
                  <a:pos x="30" y="44"/>
                </a:cxn>
                <a:cxn ang="0">
                  <a:pos x="36" y="43"/>
                </a:cxn>
                <a:cxn ang="0">
                  <a:pos x="39" y="42"/>
                </a:cxn>
                <a:cxn ang="0">
                  <a:pos x="42" y="41"/>
                </a:cxn>
                <a:cxn ang="0">
                  <a:pos x="44" y="39"/>
                </a:cxn>
                <a:cxn ang="0">
                  <a:pos x="45" y="36"/>
                </a:cxn>
                <a:cxn ang="0">
                  <a:pos x="56" y="37"/>
                </a:cxn>
                <a:cxn ang="0">
                  <a:pos x="51" y="45"/>
                </a:cxn>
                <a:cxn ang="0">
                  <a:pos x="47" y="48"/>
                </a:cxn>
                <a:cxn ang="0">
                  <a:pos x="43" y="50"/>
                </a:cxn>
                <a:cxn ang="0">
                  <a:pos x="39" y="51"/>
                </a:cxn>
                <a:cxn ang="0">
                  <a:pos x="34" y="52"/>
                </a:cxn>
                <a:cxn ang="0">
                  <a:pos x="30" y="52"/>
                </a:cxn>
                <a:cxn ang="0">
                  <a:pos x="17" y="50"/>
                </a:cxn>
                <a:cxn ang="0">
                  <a:pos x="8" y="45"/>
                </a:cxn>
                <a:cxn ang="0">
                  <a:pos x="3" y="37"/>
                </a:cxn>
                <a:cxn ang="0">
                  <a:pos x="0" y="26"/>
                </a:cxn>
                <a:cxn ang="0">
                  <a:pos x="3" y="15"/>
                </a:cxn>
                <a:cxn ang="0">
                  <a:pos x="8" y="7"/>
                </a:cxn>
                <a:cxn ang="0">
                  <a:pos x="17" y="2"/>
                </a:cxn>
                <a:cxn ang="0">
                  <a:pos x="28" y="0"/>
                </a:cxn>
              </a:cxnLst>
              <a:rect l="0" t="0" r="r" b="b"/>
              <a:pathLst>
                <a:path w="56" h="52">
                  <a:moveTo>
                    <a:pt x="23" y="8"/>
                  </a:moveTo>
                  <a:lnTo>
                    <a:pt x="20" y="9"/>
                  </a:lnTo>
                  <a:lnTo>
                    <a:pt x="16" y="11"/>
                  </a:lnTo>
                  <a:lnTo>
                    <a:pt x="15" y="13"/>
                  </a:lnTo>
                  <a:lnTo>
                    <a:pt x="12" y="15"/>
                  </a:lnTo>
                  <a:lnTo>
                    <a:pt x="12" y="17"/>
                  </a:lnTo>
                  <a:lnTo>
                    <a:pt x="11" y="20"/>
                  </a:lnTo>
                  <a:lnTo>
                    <a:pt x="45" y="20"/>
                  </a:lnTo>
                  <a:lnTo>
                    <a:pt x="45" y="15"/>
                  </a:lnTo>
                  <a:lnTo>
                    <a:pt x="44" y="13"/>
                  </a:lnTo>
                  <a:lnTo>
                    <a:pt x="42" y="12"/>
                  </a:lnTo>
                  <a:lnTo>
                    <a:pt x="39" y="10"/>
                  </a:lnTo>
                  <a:lnTo>
                    <a:pt x="37" y="9"/>
                  </a:lnTo>
                  <a:lnTo>
                    <a:pt x="33" y="8"/>
                  </a:lnTo>
                  <a:lnTo>
                    <a:pt x="23" y="8"/>
                  </a:lnTo>
                  <a:close/>
                  <a:moveTo>
                    <a:pt x="28" y="0"/>
                  </a:moveTo>
                  <a:lnTo>
                    <a:pt x="40" y="2"/>
                  </a:lnTo>
                  <a:lnTo>
                    <a:pt x="49" y="7"/>
                  </a:lnTo>
                  <a:lnTo>
                    <a:pt x="54" y="12"/>
                  </a:lnTo>
                  <a:lnTo>
                    <a:pt x="56" y="18"/>
                  </a:lnTo>
                  <a:lnTo>
                    <a:pt x="56" y="28"/>
                  </a:lnTo>
                  <a:lnTo>
                    <a:pt x="11" y="28"/>
                  </a:lnTo>
                  <a:lnTo>
                    <a:pt x="12" y="33"/>
                  </a:lnTo>
                  <a:lnTo>
                    <a:pt x="15" y="37"/>
                  </a:lnTo>
                  <a:lnTo>
                    <a:pt x="17" y="40"/>
                  </a:lnTo>
                  <a:lnTo>
                    <a:pt x="20" y="42"/>
                  </a:lnTo>
                  <a:lnTo>
                    <a:pt x="22" y="43"/>
                  </a:lnTo>
                  <a:lnTo>
                    <a:pt x="26" y="44"/>
                  </a:lnTo>
                  <a:lnTo>
                    <a:pt x="30" y="44"/>
                  </a:lnTo>
                  <a:lnTo>
                    <a:pt x="36" y="43"/>
                  </a:lnTo>
                  <a:lnTo>
                    <a:pt x="39" y="42"/>
                  </a:lnTo>
                  <a:lnTo>
                    <a:pt x="42" y="41"/>
                  </a:lnTo>
                  <a:lnTo>
                    <a:pt x="44" y="39"/>
                  </a:lnTo>
                  <a:lnTo>
                    <a:pt x="45" y="36"/>
                  </a:lnTo>
                  <a:lnTo>
                    <a:pt x="56" y="37"/>
                  </a:lnTo>
                  <a:lnTo>
                    <a:pt x="51" y="45"/>
                  </a:lnTo>
                  <a:lnTo>
                    <a:pt x="47" y="48"/>
                  </a:lnTo>
                  <a:lnTo>
                    <a:pt x="43" y="50"/>
                  </a:lnTo>
                  <a:lnTo>
                    <a:pt x="39" y="51"/>
                  </a:lnTo>
                  <a:lnTo>
                    <a:pt x="34" y="52"/>
                  </a:lnTo>
                  <a:lnTo>
                    <a:pt x="30" y="52"/>
                  </a:lnTo>
                  <a:lnTo>
                    <a:pt x="17" y="50"/>
                  </a:lnTo>
                  <a:lnTo>
                    <a:pt x="8" y="45"/>
                  </a:lnTo>
                  <a:lnTo>
                    <a:pt x="3" y="37"/>
                  </a:lnTo>
                  <a:lnTo>
                    <a:pt x="0" y="26"/>
                  </a:lnTo>
                  <a:lnTo>
                    <a:pt x="3" y="15"/>
                  </a:lnTo>
                  <a:lnTo>
                    <a:pt x="8" y="7"/>
                  </a:lnTo>
                  <a:lnTo>
                    <a:pt x="17"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6" name="Freeform 322"/>
            <p:cNvSpPr>
              <a:spLocks noEditPoints="1"/>
            </p:cNvSpPr>
            <p:nvPr/>
          </p:nvSpPr>
          <p:spPr bwMode="auto">
            <a:xfrm>
              <a:off x="1616" y="1266"/>
              <a:ext cx="55" cy="52"/>
            </a:xfrm>
            <a:custGeom>
              <a:avLst/>
              <a:gdLst/>
              <a:ahLst/>
              <a:cxnLst>
                <a:cxn ang="0">
                  <a:pos x="35" y="28"/>
                </a:cxn>
                <a:cxn ang="0">
                  <a:pos x="24" y="30"/>
                </a:cxn>
                <a:cxn ang="0">
                  <a:pos x="17" y="31"/>
                </a:cxn>
                <a:cxn ang="0">
                  <a:pos x="11" y="35"/>
                </a:cxn>
                <a:cxn ang="0">
                  <a:pos x="12" y="40"/>
                </a:cxn>
                <a:cxn ang="0">
                  <a:pos x="16" y="43"/>
                </a:cxn>
                <a:cxn ang="0">
                  <a:pos x="26" y="44"/>
                </a:cxn>
                <a:cxn ang="0">
                  <a:pos x="34" y="41"/>
                </a:cxn>
                <a:cxn ang="0">
                  <a:pos x="39" y="35"/>
                </a:cxn>
                <a:cxn ang="0">
                  <a:pos x="28" y="0"/>
                </a:cxn>
                <a:cxn ang="0">
                  <a:pos x="40" y="1"/>
                </a:cxn>
                <a:cxn ang="0">
                  <a:pos x="47" y="5"/>
                </a:cxn>
                <a:cxn ang="0">
                  <a:pos x="51" y="11"/>
                </a:cxn>
                <a:cxn ang="0">
                  <a:pos x="52" y="39"/>
                </a:cxn>
                <a:cxn ang="0">
                  <a:pos x="54" y="46"/>
                </a:cxn>
                <a:cxn ang="0">
                  <a:pos x="55" y="51"/>
                </a:cxn>
                <a:cxn ang="0">
                  <a:pos x="41" y="48"/>
                </a:cxn>
                <a:cxn ang="0">
                  <a:pos x="33" y="49"/>
                </a:cxn>
                <a:cxn ang="0">
                  <a:pos x="28" y="51"/>
                </a:cxn>
                <a:cxn ang="0">
                  <a:pos x="16" y="52"/>
                </a:cxn>
                <a:cxn ang="0">
                  <a:pos x="5" y="48"/>
                </a:cxn>
                <a:cxn ang="0">
                  <a:pos x="1" y="42"/>
                </a:cxn>
                <a:cxn ang="0">
                  <a:pos x="1" y="35"/>
                </a:cxn>
                <a:cxn ang="0">
                  <a:pos x="4" y="29"/>
                </a:cxn>
                <a:cxn ang="0">
                  <a:pos x="13" y="23"/>
                </a:cxn>
                <a:cxn ang="0">
                  <a:pos x="19" y="22"/>
                </a:cxn>
                <a:cxn ang="0">
                  <a:pos x="29" y="21"/>
                </a:cxn>
                <a:cxn ang="0">
                  <a:pos x="39" y="19"/>
                </a:cxn>
                <a:cxn ang="0">
                  <a:pos x="38" y="12"/>
                </a:cxn>
                <a:cxn ang="0">
                  <a:pos x="30" y="8"/>
                </a:cxn>
                <a:cxn ang="0">
                  <a:pos x="17" y="10"/>
                </a:cxn>
                <a:cxn ang="0">
                  <a:pos x="12" y="16"/>
                </a:cxn>
                <a:cxn ang="0">
                  <a:pos x="2" y="12"/>
                </a:cxn>
                <a:cxn ang="0">
                  <a:pos x="6" y="7"/>
                </a:cxn>
                <a:cxn ang="0">
                  <a:pos x="15" y="2"/>
                </a:cxn>
                <a:cxn ang="0">
                  <a:pos x="28" y="0"/>
                </a:cxn>
              </a:cxnLst>
              <a:rect l="0" t="0" r="r" b="b"/>
              <a:pathLst>
                <a:path w="55" h="52">
                  <a:moveTo>
                    <a:pt x="39" y="27"/>
                  </a:moveTo>
                  <a:lnTo>
                    <a:pt x="35" y="28"/>
                  </a:lnTo>
                  <a:lnTo>
                    <a:pt x="30" y="29"/>
                  </a:lnTo>
                  <a:lnTo>
                    <a:pt x="24" y="30"/>
                  </a:lnTo>
                  <a:lnTo>
                    <a:pt x="19" y="30"/>
                  </a:lnTo>
                  <a:lnTo>
                    <a:pt x="17" y="31"/>
                  </a:lnTo>
                  <a:lnTo>
                    <a:pt x="16" y="31"/>
                  </a:lnTo>
                  <a:lnTo>
                    <a:pt x="11" y="35"/>
                  </a:lnTo>
                  <a:lnTo>
                    <a:pt x="11" y="37"/>
                  </a:lnTo>
                  <a:lnTo>
                    <a:pt x="12" y="40"/>
                  </a:lnTo>
                  <a:lnTo>
                    <a:pt x="13" y="42"/>
                  </a:lnTo>
                  <a:lnTo>
                    <a:pt x="16" y="43"/>
                  </a:lnTo>
                  <a:lnTo>
                    <a:pt x="19" y="44"/>
                  </a:lnTo>
                  <a:lnTo>
                    <a:pt x="26" y="44"/>
                  </a:lnTo>
                  <a:lnTo>
                    <a:pt x="29" y="43"/>
                  </a:lnTo>
                  <a:lnTo>
                    <a:pt x="34" y="41"/>
                  </a:lnTo>
                  <a:lnTo>
                    <a:pt x="36" y="39"/>
                  </a:lnTo>
                  <a:lnTo>
                    <a:pt x="39" y="35"/>
                  </a:lnTo>
                  <a:lnTo>
                    <a:pt x="39" y="27"/>
                  </a:lnTo>
                  <a:close/>
                  <a:moveTo>
                    <a:pt x="28" y="0"/>
                  </a:moveTo>
                  <a:lnTo>
                    <a:pt x="39" y="0"/>
                  </a:lnTo>
                  <a:lnTo>
                    <a:pt x="40" y="1"/>
                  </a:lnTo>
                  <a:lnTo>
                    <a:pt x="44" y="2"/>
                  </a:lnTo>
                  <a:lnTo>
                    <a:pt x="47" y="5"/>
                  </a:lnTo>
                  <a:lnTo>
                    <a:pt x="50" y="8"/>
                  </a:lnTo>
                  <a:lnTo>
                    <a:pt x="51" y="11"/>
                  </a:lnTo>
                  <a:lnTo>
                    <a:pt x="51" y="34"/>
                  </a:lnTo>
                  <a:lnTo>
                    <a:pt x="52" y="39"/>
                  </a:lnTo>
                  <a:lnTo>
                    <a:pt x="52" y="44"/>
                  </a:lnTo>
                  <a:lnTo>
                    <a:pt x="54" y="46"/>
                  </a:lnTo>
                  <a:lnTo>
                    <a:pt x="54" y="49"/>
                  </a:lnTo>
                  <a:lnTo>
                    <a:pt x="55" y="51"/>
                  </a:lnTo>
                  <a:lnTo>
                    <a:pt x="44" y="51"/>
                  </a:lnTo>
                  <a:lnTo>
                    <a:pt x="41" y="48"/>
                  </a:lnTo>
                  <a:lnTo>
                    <a:pt x="40" y="45"/>
                  </a:lnTo>
                  <a:lnTo>
                    <a:pt x="33" y="49"/>
                  </a:lnTo>
                  <a:lnTo>
                    <a:pt x="29" y="50"/>
                  </a:lnTo>
                  <a:lnTo>
                    <a:pt x="28" y="51"/>
                  </a:lnTo>
                  <a:lnTo>
                    <a:pt x="26" y="52"/>
                  </a:lnTo>
                  <a:lnTo>
                    <a:pt x="16" y="52"/>
                  </a:lnTo>
                  <a:lnTo>
                    <a:pt x="9" y="50"/>
                  </a:lnTo>
                  <a:lnTo>
                    <a:pt x="5" y="48"/>
                  </a:lnTo>
                  <a:lnTo>
                    <a:pt x="2" y="45"/>
                  </a:lnTo>
                  <a:lnTo>
                    <a:pt x="1" y="42"/>
                  </a:lnTo>
                  <a:lnTo>
                    <a:pt x="0" y="38"/>
                  </a:lnTo>
                  <a:lnTo>
                    <a:pt x="1" y="35"/>
                  </a:lnTo>
                  <a:lnTo>
                    <a:pt x="1" y="33"/>
                  </a:lnTo>
                  <a:lnTo>
                    <a:pt x="4" y="29"/>
                  </a:lnTo>
                  <a:lnTo>
                    <a:pt x="10" y="24"/>
                  </a:lnTo>
                  <a:lnTo>
                    <a:pt x="13" y="23"/>
                  </a:lnTo>
                  <a:lnTo>
                    <a:pt x="16" y="23"/>
                  </a:lnTo>
                  <a:lnTo>
                    <a:pt x="19" y="22"/>
                  </a:lnTo>
                  <a:lnTo>
                    <a:pt x="22" y="22"/>
                  </a:lnTo>
                  <a:lnTo>
                    <a:pt x="29" y="21"/>
                  </a:lnTo>
                  <a:lnTo>
                    <a:pt x="35" y="20"/>
                  </a:lnTo>
                  <a:lnTo>
                    <a:pt x="39" y="19"/>
                  </a:lnTo>
                  <a:lnTo>
                    <a:pt x="39" y="14"/>
                  </a:lnTo>
                  <a:lnTo>
                    <a:pt x="38" y="12"/>
                  </a:lnTo>
                  <a:lnTo>
                    <a:pt x="34" y="9"/>
                  </a:lnTo>
                  <a:lnTo>
                    <a:pt x="30" y="8"/>
                  </a:lnTo>
                  <a:lnTo>
                    <a:pt x="22" y="8"/>
                  </a:lnTo>
                  <a:lnTo>
                    <a:pt x="17" y="10"/>
                  </a:lnTo>
                  <a:lnTo>
                    <a:pt x="13" y="13"/>
                  </a:lnTo>
                  <a:lnTo>
                    <a:pt x="12" y="16"/>
                  </a:lnTo>
                  <a:lnTo>
                    <a:pt x="1" y="15"/>
                  </a:lnTo>
                  <a:lnTo>
                    <a:pt x="2" y="12"/>
                  </a:lnTo>
                  <a:lnTo>
                    <a:pt x="5" y="9"/>
                  </a:lnTo>
                  <a:lnTo>
                    <a:pt x="6" y="7"/>
                  </a:lnTo>
                  <a:lnTo>
                    <a:pt x="11" y="3"/>
                  </a:lnTo>
                  <a:lnTo>
                    <a:pt x="15" y="2"/>
                  </a:lnTo>
                  <a:lnTo>
                    <a:pt x="21" y="1"/>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7" name="Freeform 323"/>
            <p:cNvSpPr>
              <a:spLocks/>
            </p:cNvSpPr>
            <p:nvPr/>
          </p:nvSpPr>
          <p:spPr bwMode="auto">
            <a:xfrm>
              <a:off x="1679" y="1266"/>
              <a:ext cx="51" cy="52"/>
            </a:xfrm>
            <a:custGeom>
              <a:avLst/>
              <a:gdLst/>
              <a:ahLst/>
              <a:cxnLst>
                <a:cxn ang="0">
                  <a:pos x="28" y="0"/>
                </a:cxn>
                <a:cxn ang="0">
                  <a:pos x="37" y="2"/>
                </a:cxn>
                <a:cxn ang="0">
                  <a:pos x="44" y="6"/>
                </a:cxn>
                <a:cxn ang="0">
                  <a:pos x="48" y="14"/>
                </a:cxn>
                <a:cxn ang="0">
                  <a:pos x="34" y="11"/>
                </a:cxn>
                <a:cxn ang="0">
                  <a:pos x="31" y="9"/>
                </a:cxn>
                <a:cxn ang="0">
                  <a:pos x="21" y="8"/>
                </a:cxn>
                <a:cxn ang="0">
                  <a:pos x="14" y="12"/>
                </a:cxn>
                <a:cxn ang="0">
                  <a:pos x="15" y="16"/>
                </a:cxn>
                <a:cxn ang="0">
                  <a:pos x="16" y="17"/>
                </a:cxn>
                <a:cxn ang="0">
                  <a:pos x="20" y="18"/>
                </a:cxn>
                <a:cxn ang="0">
                  <a:pos x="29" y="21"/>
                </a:cxn>
                <a:cxn ang="0">
                  <a:pos x="38" y="23"/>
                </a:cxn>
                <a:cxn ang="0">
                  <a:pos x="46" y="27"/>
                </a:cxn>
                <a:cxn ang="0">
                  <a:pos x="50" y="31"/>
                </a:cxn>
                <a:cxn ang="0">
                  <a:pos x="51" y="36"/>
                </a:cxn>
                <a:cxn ang="0">
                  <a:pos x="46" y="47"/>
                </a:cxn>
                <a:cxn ang="0">
                  <a:pos x="40" y="50"/>
                </a:cxn>
                <a:cxn ang="0">
                  <a:pos x="32" y="52"/>
                </a:cxn>
                <a:cxn ang="0">
                  <a:pos x="16" y="51"/>
                </a:cxn>
                <a:cxn ang="0">
                  <a:pos x="9" y="48"/>
                </a:cxn>
                <a:cxn ang="0">
                  <a:pos x="3" y="41"/>
                </a:cxn>
                <a:cxn ang="0">
                  <a:pos x="12" y="35"/>
                </a:cxn>
                <a:cxn ang="0">
                  <a:pos x="14" y="39"/>
                </a:cxn>
                <a:cxn ang="0">
                  <a:pos x="20" y="43"/>
                </a:cxn>
                <a:cxn ang="0">
                  <a:pos x="31" y="44"/>
                </a:cxn>
                <a:cxn ang="0">
                  <a:pos x="37" y="42"/>
                </a:cxn>
                <a:cxn ang="0">
                  <a:pos x="40" y="37"/>
                </a:cxn>
                <a:cxn ang="0">
                  <a:pos x="37" y="33"/>
                </a:cxn>
                <a:cxn ang="0">
                  <a:pos x="27" y="30"/>
                </a:cxn>
                <a:cxn ang="0">
                  <a:pos x="14" y="27"/>
                </a:cxn>
                <a:cxn ang="0">
                  <a:pos x="9" y="25"/>
                </a:cxn>
                <a:cxn ang="0">
                  <a:pos x="1" y="15"/>
                </a:cxn>
                <a:cxn ang="0">
                  <a:pos x="3" y="10"/>
                </a:cxn>
                <a:cxn ang="0">
                  <a:pos x="5" y="6"/>
                </a:cxn>
                <a:cxn ang="0">
                  <a:pos x="11" y="3"/>
                </a:cxn>
              </a:cxnLst>
              <a:rect l="0" t="0" r="r" b="b"/>
              <a:pathLst>
                <a:path w="51" h="52">
                  <a:moveTo>
                    <a:pt x="19" y="0"/>
                  </a:moveTo>
                  <a:lnTo>
                    <a:pt x="28" y="0"/>
                  </a:lnTo>
                  <a:lnTo>
                    <a:pt x="33" y="1"/>
                  </a:lnTo>
                  <a:lnTo>
                    <a:pt x="37" y="2"/>
                  </a:lnTo>
                  <a:lnTo>
                    <a:pt x="42" y="4"/>
                  </a:lnTo>
                  <a:lnTo>
                    <a:pt x="44" y="6"/>
                  </a:lnTo>
                  <a:lnTo>
                    <a:pt x="45" y="8"/>
                  </a:lnTo>
                  <a:lnTo>
                    <a:pt x="48" y="14"/>
                  </a:lnTo>
                  <a:lnTo>
                    <a:pt x="37" y="15"/>
                  </a:lnTo>
                  <a:lnTo>
                    <a:pt x="34" y="11"/>
                  </a:lnTo>
                  <a:lnTo>
                    <a:pt x="33" y="10"/>
                  </a:lnTo>
                  <a:lnTo>
                    <a:pt x="31" y="9"/>
                  </a:lnTo>
                  <a:lnTo>
                    <a:pt x="27" y="8"/>
                  </a:lnTo>
                  <a:lnTo>
                    <a:pt x="21" y="8"/>
                  </a:lnTo>
                  <a:lnTo>
                    <a:pt x="16" y="10"/>
                  </a:lnTo>
                  <a:lnTo>
                    <a:pt x="14" y="12"/>
                  </a:lnTo>
                  <a:lnTo>
                    <a:pt x="14" y="16"/>
                  </a:lnTo>
                  <a:lnTo>
                    <a:pt x="15" y="16"/>
                  </a:lnTo>
                  <a:lnTo>
                    <a:pt x="15" y="17"/>
                  </a:lnTo>
                  <a:lnTo>
                    <a:pt x="16" y="17"/>
                  </a:lnTo>
                  <a:lnTo>
                    <a:pt x="16" y="18"/>
                  </a:lnTo>
                  <a:lnTo>
                    <a:pt x="20" y="18"/>
                  </a:lnTo>
                  <a:lnTo>
                    <a:pt x="22" y="19"/>
                  </a:lnTo>
                  <a:lnTo>
                    <a:pt x="29" y="21"/>
                  </a:lnTo>
                  <a:lnTo>
                    <a:pt x="34" y="22"/>
                  </a:lnTo>
                  <a:lnTo>
                    <a:pt x="38" y="23"/>
                  </a:lnTo>
                  <a:lnTo>
                    <a:pt x="43" y="25"/>
                  </a:lnTo>
                  <a:lnTo>
                    <a:pt x="46" y="27"/>
                  </a:lnTo>
                  <a:lnTo>
                    <a:pt x="49" y="29"/>
                  </a:lnTo>
                  <a:lnTo>
                    <a:pt x="50" y="31"/>
                  </a:lnTo>
                  <a:lnTo>
                    <a:pt x="50" y="33"/>
                  </a:lnTo>
                  <a:lnTo>
                    <a:pt x="51" y="36"/>
                  </a:lnTo>
                  <a:lnTo>
                    <a:pt x="49" y="44"/>
                  </a:lnTo>
                  <a:lnTo>
                    <a:pt x="46" y="47"/>
                  </a:lnTo>
                  <a:lnTo>
                    <a:pt x="43" y="49"/>
                  </a:lnTo>
                  <a:lnTo>
                    <a:pt x="40" y="50"/>
                  </a:lnTo>
                  <a:lnTo>
                    <a:pt x="36" y="51"/>
                  </a:lnTo>
                  <a:lnTo>
                    <a:pt x="32" y="52"/>
                  </a:lnTo>
                  <a:lnTo>
                    <a:pt x="21" y="52"/>
                  </a:lnTo>
                  <a:lnTo>
                    <a:pt x="16" y="51"/>
                  </a:lnTo>
                  <a:lnTo>
                    <a:pt x="12" y="50"/>
                  </a:lnTo>
                  <a:lnTo>
                    <a:pt x="9" y="48"/>
                  </a:lnTo>
                  <a:lnTo>
                    <a:pt x="5" y="45"/>
                  </a:lnTo>
                  <a:lnTo>
                    <a:pt x="3" y="41"/>
                  </a:lnTo>
                  <a:lnTo>
                    <a:pt x="0" y="36"/>
                  </a:lnTo>
                  <a:lnTo>
                    <a:pt x="12" y="35"/>
                  </a:lnTo>
                  <a:lnTo>
                    <a:pt x="12" y="37"/>
                  </a:lnTo>
                  <a:lnTo>
                    <a:pt x="14" y="39"/>
                  </a:lnTo>
                  <a:lnTo>
                    <a:pt x="17" y="42"/>
                  </a:lnTo>
                  <a:lnTo>
                    <a:pt x="20" y="43"/>
                  </a:lnTo>
                  <a:lnTo>
                    <a:pt x="23" y="44"/>
                  </a:lnTo>
                  <a:lnTo>
                    <a:pt x="31" y="44"/>
                  </a:lnTo>
                  <a:lnTo>
                    <a:pt x="34" y="43"/>
                  </a:lnTo>
                  <a:lnTo>
                    <a:pt x="37" y="42"/>
                  </a:lnTo>
                  <a:lnTo>
                    <a:pt x="38" y="41"/>
                  </a:lnTo>
                  <a:lnTo>
                    <a:pt x="40" y="37"/>
                  </a:lnTo>
                  <a:lnTo>
                    <a:pt x="39" y="35"/>
                  </a:lnTo>
                  <a:lnTo>
                    <a:pt x="37" y="33"/>
                  </a:lnTo>
                  <a:lnTo>
                    <a:pt x="34" y="32"/>
                  </a:lnTo>
                  <a:lnTo>
                    <a:pt x="27" y="30"/>
                  </a:lnTo>
                  <a:lnTo>
                    <a:pt x="17" y="28"/>
                  </a:lnTo>
                  <a:lnTo>
                    <a:pt x="14" y="27"/>
                  </a:lnTo>
                  <a:lnTo>
                    <a:pt x="12" y="26"/>
                  </a:lnTo>
                  <a:lnTo>
                    <a:pt x="9" y="25"/>
                  </a:lnTo>
                  <a:lnTo>
                    <a:pt x="4" y="21"/>
                  </a:lnTo>
                  <a:lnTo>
                    <a:pt x="1" y="15"/>
                  </a:lnTo>
                  <a:lnTo>
                    <a:pt x="1" y="12"/>
                  </a:lnTo>
                  <a:lnTo>
                    <a:pt x="3" y="10"/>
                  </a:lnTo>
                  <a:lnTo>
                    <a:pt x="3" y="8"/>
                  </a:lnTo>
                  <a:lnTo>
                    <a:pt x="5" y="6"/>
                  </a:lnTo>
                  <a:lnTo>
                    <a:pt x="10" y="4"/>
                  </a:lnTo>
                  <a:lnTo>
                    <a:pt x="11" y="3"/>
                  </a:lnTo>
                  <a:lnTo>
                    <a:pt x="1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8" name="Freeform 324"/>
            <p:cNvSpPr>
              <a:spLocks/>
            </p:cNvSpPr>
            <p:nvPr/>
          </p:nvSpPr>
          <p:spPr bwMode="auto">
            <a:xfrm>
              <a:off x="1744" y="1267"/>
              <a:ext cx="47" cy="51"/>
            </a:xfrm>
            <a:custGeom>
              <a:avLst/>
              <a:gdLst/>
              <a:ahLst/>
              <a:cxnLst>
                <a:cxn ang="0">
                  <a:pos x="0" y="0"/>
                </a:cxn>
                <a:cxn ang="0">
                  <a:pos x="11" y="0"/>
                </a:cxn>
                <a:cxn ang="0">
                  <a:pos x="11" y="36"/>
                </a:cxn>
                <a:cxn ang="0">
                  <a:pos x="12" y="39"/>
                </a:cxn>
                <a:cxn ang="0">
                  <a:pos x="14" y="41"/>
                </a:cxn>
                <a:cxn ang="0">
                  <a:pos x="22" y="43"/>
                </a:cxn>
                <a:cxn ang="0">
                  <a:pos x="24" y="43"/>
                </a:cxn>
                <a:cxn ang="0">
                  <a:pos x="26" y="42"/>
                </a:cxn>
                <a:cxn ang="0">
                  <a:pos x="30" y="41"/>
                </a:cxn>
                <a:cxn ang="0">
                  <a:pos x="34" y="38"/>
                </a:cxn>
                <a:cxn ang="0">
                  <a:pos x="35" y="36"/>
                </a:cxn>
                <a:cxn ang="0">
                  <a:pos x="35" y="33"/>
                </a:cxn>
                <a:cxn ang="0">
                  <a:pos x="36" y="30"/>
                </a:cxn>
                <a:cxn ang="0">
                  <a:pos x="36" y="0"/>
                </a:cxn>
                <a:cxn ang="0">
                  <a:pos x="47" y="0"/>
                </a:cxn>
                <a:cxn ang="0">
                  <a:pos x="47" y="50"/>
                </a:cxn>
                <a:cxn ang="0">
                  <a:pos x="36" y="50"/>
                </a:cxn>
                <a:cxn ang="0">
                  <a:pos x="36" y="42"/>
                </a:cxn>
                <a:cxn ang="0">
                  <a:pos x="33" y="46"/>
                </a:cxn>
                <a:cxn ang="0">
                  <a:pos x="28" y="49"/>
                </a:cxn>
                <a:cxn ang="0">
                  <a:pos x="24" y="50"/>
                </a:cxn>
                <a:cxn ang="0">
                  <a:pos x="19" y="51"/>
                </a:cxn>
                <a:cxn ang="0">
                  <a:pos x="13" y="51"/>
                </a:cxn>
                <a:cxn ang="0">
                  <a:pos x="11" y="50"/>
                </a:cxn>
                <a:cxn ang="0">
                  <a:pos x="9" y="49"/>
                </a:cxn>
                <a:cxn ang="0">
                  <a:pos x="5" y="47"/>
                </a:cxn>
                <a:cxn ang="0">
                  <a:pos x="3" y="45"/>
                </a:cxn>
                <a:cxn ang="0">
                  <a:pos x="1" y="42"/>
                </a:cxn>
                <a:cxn ang="0">
                  <a:pos x="0" y="39"/>
                </a:cxn>
                <a:cxn ang="0">
                  <a:pos x="0" y="0"/>
                </a:cxn>
              </a:cxnLst>
              <a:rect l="0" t="0" r="r" b="b"/>
              <a:pathLst>
                <a:path w="47" h="51">
                  <a:moveTo>
                    <a:pt x="0" y="0"/>
                  </a:moveTo>
                  <a:lnTo>
                    <a:pt x="11" y="0"/>
                  </a:lnTo>
                  <a:lnTo>
                    <a:pt x="11" y="36"/>
                  </a:lnTo>
                  <a:lnTo>
                    <a:pt x="12" y="39"/>
                  </a:lnTo>
                  <a:lnTo>
                    <a:pt x="14" y="41"/>
                  </a:lnTo>
                  <a:lnTo>
                    <a:pt x="22" y="43"/>
                  </a:lnTo>
                  <a:lnTo>
                    <a:pt x="24" y="43"/>
                  </a:lnTo>
                  <a:lnTo>
                    <a:pt x="26" y="42"/>
                  </a:lnTo>
                  <a:lnTo>
                    <a:pt x="30" y="41"/>
                  </a:lnTo>
                  <a:lnTo>
                    <a:pt x="34" y="38"/>
                  </a:lnTo>
                  <a:lnTo>
                    <a:pt x="35" y="36"/>
                  </a:lnTo>
                  <a:lnTo>
                    <a:pt x="35" y="33"/>
                  </a:lnTo>
                  <a:lnTo>
                    <a:pt x="36" y="30"/>
                  </a:lnTo>
                  <a:lnTo>
                    <a:pt x="36" y="0"/>
                  </a:lnTo>
                  <a:lnTo>
                    <a:pt x="47" y="0"/>
                  </a:lnTo>
                  <a:lnTo>
                    <a:pt x="47" y="50"/>
                  </a:lnTo>
                  <a:lnTo>
                    <a:pt x="36" y="50"/>
                  </a:lnTo>
                  <a:lnTo>
                    <a:pt x="36" y="42"/>
                  </a:lnTo>
                  <a:lnTo>
                    <a:pt x="33" y="46"/>
                  </a:lnTo>
                  <a:lnTo>
                    <a:pt x="28" y="49"/>
                  </a:lnTo>
                  <a:lnTo>
                    <a:pt x="24" y="50"/>
                  </a:lnTo>
                  <a:lnTo>
                    <a:pt x="19" y="51"/>
                  </a:lnTo>
                  <a:lnTo>
                    <a:pt x="13" y="51"/>
                  </a:lnTo>
                  <a:lnTo>
                    <a:pt x="11" y="50"/>
                  </a:lnTo>
                  <a:lnTo>
                    <a:pt x="9" y="49"/>
                  </a:lnTo>
                  <a:lnTo>
                    <a:pt x="5" y="47"/>
                  </a:lnTo>
                  <a:lnTo>
                    <a:pt x="3" y="45"/>
                  </a:lnTo>
                  <a:lnTo>
                    <a:pt x="1" y="42"/>
                  </a:lnTo>
                  <a:lnTo>
                    <a:pt x="0" y="3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9" name="Freeform 325"/>
            <p:cNvSpPr>
              <a:spLocks/>
            </p:cNvSpPr>
            <p:nvPr/>
          </p:nvSpPr>
          <p:spPr bwMode="auto">
            <a:xfrm>
              <a:off x="1808" y="1266"/>
              <a:ext cx="32" cy="51"/>
            </a:xfrm>
            <a:custGeom>
              <a:avLst/>
              <a:gdLst/>
              <a:ahLst/>
              <a:cxnLst>
                <a:cxn ang="0">
                  <a:pos x="20" y="0"/>
                </a:cxn>
                <a:cxn ang="0">
                  <a:pos x="26" y="0"/>
                </a:cxn>
                <a:cxn ang="0">
                  <a:pos x="28" y="1"/>
                </a:cxn>
                <a:cxn ang="0">
                  <a:pos x="32" y="2"/>
                </a:cxn>
                <a:cxn ang="0">
                  <a:pos x="28" y="10"/>
                </a:cxn>
                <a:cxn ang="0">
                  <a:pos x="26" y="9"/>
                </a:cxn>
                <a:cxn ang="0">
                  <a:pos x="25" y="8"/>
                </a:cxn>
                <a:cxn ang="0">
                  <a:pos x="20" y="8"/>
                </a:cxn>
                <a:cxn ang="0">
                  <a:pos x="18" y="9"/>
                </a:cxn>
                <a:cxn ang="0">
                  <a:pos x="16" y="10"/>
                </a:cxn>
                <a:cxn ang="0">
                  <a:pos x="14" y="12"/>
                </a:cxn>
                <a:cxn ang="0">
                  <a:pos x="12" y="14"/>
                </a:cxn>
                <a:cxn ang="0">
                  <a:pos x="11" y="17"/>
                </a:cxn>
                <a:cxn ang="0">
                  <a:pos x="11" y="51"/>
                </a:cxn>
                <a:cxn ang="0">
                  <a:pos x="0" y="51"/>
                </a:cxn>
                <a:cxn ang="0">
                  <a:pos x="0" y="1"/>
                </a:cxn>
                <a:cxn ang="0">
                  <a:pos x="10" y="1"/>
                </a:cxn>
                <a:cxn ang="0">
                  <a:pos x="10" y="8"/>
                </a:cxn>
                <a:cxn ang="0">
                  <a:pos x="12" y="5"/>
                </a:cxn>
                <a:cxn ang="0">
                  <a:pos x="14" y="3"/>
                </a:cxn>
                <a:cxn ang="0">
                  <a:pos x="18" y="1"/>
                </a:cxn>
                <a:cxn ang="0">
                  <a:pos x="20" y="0"/>
                </a:cxn>
              </a:cxnLst>
              <a:rect l="0" t="0" r="r" b="b"/>
              <a:pathLst>
                <a:path w="32" h="51">
                  <a:moveTo>
                    <a:pt x="20" y="0"/>
                  </a:moveTo>
                  <a:lnTo>
                    <a:pt x="26" y="0"/>
                  </a:lnTo>
                  <a:lnTo>
                    <a:pt x="28" y="1"/>
                  </a:lnTo>
                  <a:lnTo>
                    <a:pt x="32" y="2"/>
                  </a:lnTo>
                  <a:lnTo>
                    <a:pt x="28" y="10"/>
                  </a:lnTo>
                  <a:lnTo>
                    <a:pt x="26" y="9"/>
                  </a:lnTo>
                  <a:lnTo>
                    <a:pt x="25" y="8"/>
                  </a:lnTo>
                  <a:lnTo>
                    <a:pt x="20" y="8"/>
                  </a:lnTo>
                  <a:lnTo>
                    <a:pt x="18" y="9"/>
                  </a:lnTo>
                  <a:lnTo>
                    <a:pt x="16" y="10"/>
                  </a:lnTo>
                  <a:lnTo>
                    <a:pt x="14" y="12"/>
                  </a:lnTo>
                  <a:lnTo>
                    <a:pt x="12" y="14"/>
                  </a:lnTo>
                  <a:lnTo>
                    <a:pt x="11" y="17"/>
                  </a:lnTo>
                  <a:lnTo>
                    <a:pt x="11" y="51"/>
                  </a:lnTo>
                  <a:lnTo>
                    <a:pt x="0" y="51"/>
                  </a:lnTo>
                  <a:lnTo>
                    <a:pt x="0" y="1"/>
                  </a:lnTo>
                  <a:lnTo>
                    <a:pt x="10" y="1"/>
                  </a:lnTo>
                  <a:lnTo>
                    <a:pt x="10" y="8"/>
                  </a:lnTo>
                  <a:lnTo>
                    <a:pt x="12" y="5"/>
                  </a:lnTo>
                  <a:lnTo>
                    <a:pt x="14" y="3"/>
                  </a:lnTo>
                  <a:lnTo>
                    <a:pt x="18" y="1"/>
                  </a:lnTo>
                  <a:lnTo>
                    <a:pt x="2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0" name="Freeform 326"/>
            <p:cNvSpPr>
              <a:spLocks noEditPoints="1"/>
            </p:cNvSpPr>
            <p:nvPr/>
          </p:nvSpPr>
          <p:spPr bwMode="auto">
            <a:xfrm>
              <a:off x="1842" y="1266"/>
              <a:ext cx="56" cy="52"/>
            </a:xfrm>
            <a:custGeom>
              <a:avLst/>
              <a:gdLst/>
              <a:ahLst/>
              <a:cxnLst>
                <a:cxn ang="0">
                  <a:pos x="23" y="8"/>
                </a:cxn>
                <a:cxn ang="0">
                  <a:pos x="20" y="9"/>
                </a:cxn>
                <a:cxn ang="0">
                  <a:pos x="16" y="11"/>
                </a:cxn>
                <a:cxn ang="0">
                  <a:pos x="14" y="13"/>
                </a:cxn>
                <a:cxn ang="0">
                  <a:pos x="11" y="17"/>
                </a:cxn>
                <a:cxn ang="0">
                  <a:pos x="11" y="20"/>
                </a:cxn>
                <a:cxn ang="0">
                  <a:pos x="45" y="20"/>
                </a:cxn>
                <a:cxn ang="0">
                  <a:pos x="45" y="17"/>
                </a:cxn>
                <a:cxn ang="0">
                  <a:pos x="43" y="13"/>
                </a:cxn>
                <a:cxn ang="0">
                  <a:pos x="39" y="10"/>
                </a:cxn>
                <a:cxn ang="0">
                  <a:pos x="32" y="8"/>
                </a:cxn>
                <a:cxn ang="0">
                  <a:pos x="23" y="8"/>
                </a:cxn>
                <a:cxn ang="0">
                  <a:pos x="28" y="0"/>
                </a:cxn>
                <a:cxn ang="0">
                  <a:pos x="39" y="2"/>
                </a:cxn>
                <a:cxn ang="0">
                  <a:pos x="49" y="7"/>
                </a:cxn>
                <a:cxn ang="0">
                  <a:pos x="54" y="15"/>
                </a:cxn>
                <a:cxn ang="0">
                  <a:pos x="56" y="26"/>
                </a:cxn>
                <a:cxn ang="0">
                  <a:pos x="56" y="28"/>
                </a:cxn>
                <a:cxn ang="0">
                  <a:pos x="11" y="28"/>
                </a:cxn>
                <a:cxn ang="0">
                  <a:pos x="11" y="32"/>
                </a:cxn>
                <a:cxn ang="0">
                  <a:pos x="12" y="35"/>
                </a:cxn>
                <a:cxn ang="0">
                  <a:pos x="15" y="38"/>
                </a:cxn>
                <a:cxn ang="0">
                  <a:pos x="20" y="42"/>
                </a:cxn>
                <a:cxn ang="0">
                  <a:pos x="22" y="43"/>
                </a:cxn>
                <a:cxn ang="0">
                  <a:pos x="26" y="44"/>
                </a:cxn>
                <a:cxn ang="0">
                  <a:pos x="29" y="44"/>
                </a:cxn>
                <a:cxn ang="0">
                  <a:pos x="39" y="42"/>
                </a:cxn>
                <a:cxn ang="0">
                  <a:pos x="42" y="41"/>
                </a:cxn>
                <a:cxn ang="0">
                  <a:pos x="44" y="39"/>
                </a:cxn>
                <a:cxn ang="0">
                  <a:pos x="45" y="36"/>
                </a:cxn>
                <a:cxn ang="0">
                  <a:pos x="56" y="37"/>
                </a:cxn>
                <a:cxn ang="0">
                  <a:pos x="54" y="41"/>
                </a:cxn>
                <a:cxn ang="0">
                  <a:pos x="50" y="45"/>
                </a:cxn>
                <a:cxn ang="0">
                  <a:pos x="46" y="48"/>
                </a:cxn>
                <a:cxn ang="0">
                  <a:pos x="43" y="50"/>
                </a:cxn>
                <a:cxn ang="0">
                  <a:pos x="39" y="51"/>
                </a:cxn>
                <a:cxn ang="0">
                  <a:pos x="34" y="52"/>
                </a:cxn>
                <a:cxn ang="0">
                  <a:pos x="29" y="52"/>
                </a:cxn>
                <a:cxn ang="0">
                  <a:pos x="17" y="50"/>
                </a:cxn>
                <a:cxn ang="0">
                  <a:pos x="8" y="45"/>
                </a:cxn>
                <a:cxn ang="0">
                  <a:pos x="1" y="37"/>
                </a:cxn>
                <a:cxn ang="0">
                  <a:pos x="0" y="26"/>
                </a:cxn>
                <a:cxn ang="0">
                  <a:pos x="1" y="15"/>
                </a:cxn>
                <a:cxn ang="0">
                  <a:pos x="8" y="7"/>
                </a:cxn>
                <a:cxn ang="0">
                  <a:pos x="17" y="2"/>
                </a:cxn>
                <a:cxn ang="0">
                  <a:pos x="28" y="0"/>
                </a:cxn>
              </a:cxnLst>
              <a:rect l="0" t="0" r="r" b="b"/>
              <a:pathLst>
                <a:path w="56" h="52">
                  <a:moveTo>
                    <a:pt x="23" y="8"/>
                  </a:moveTo>
                  <a:lnTo>
                    <a:pt x="20" y="9"/>
                  </a:lnTo>
                  <a:lnTo>
                    <a:pt x="16" y="11"/>
                  </a:lnTo>
                  <a:lnTo>
                    <a:pt x="14" y="13"/>
                  </a:lnTo>
                  <a:lnTo>
                    <a:pt x="11" y="17"/>
                  </a:lnTo>
                  <a:lnTo>
                    <a:pt x="11" y="20"/>
                  </a:lnTo>
                  <a:lnTo>
                    <a:pt x="45" y="20"/>
                  </a:lnTo>
                  <a:lnTo>
                    <a:pt x="45" y="17"/>
                  </a:lnTo>
                  <a:lnTo>
                    <a:pt x="43" y="13"/>
                  </a:lnTo>
                  <a:lnTo>
                    <a:pt x="39" y="10"/>
                  </a:lnTo>
                  <a:lnTo>
                    <a:pt x="32" y="8"/>
                  </a:lnTo>
                  <a:lnTo>
                    <a:pt x="23" y="8"/>
                  </a:lnTo>
                  <a:close/>
                  <a:moveTo>
                    <a:pt x="28" y="0"/>
                  </a:moveTo>
                  <a:lnTo>
                    <a:pt x="39" y="2"/>
                  </a:lnTo>
                  <a:lnTo>
                    <a:pt x="49" y="7"/>
                  </a:lnTo>
                  <a:lnTo>
                    <a:pt x="54" y="15"/>
                  </a:lnTo>
                  <a:lnTo>
                    <a:pt x="56" y="26"/>
                  </a:lnTo>
                  <a:lnTo>
                    <a:pt x="56" y="28"/>
                  </a:lnTo>
                  <a:lnTo>
                    <a:pt x="11" y="28"/>
                  </a:lnTo>
                  <a:lnTo>
                    <a:pt x="11" y="32"/>
                  </a:lnTo>
                  <a:lnTo>
                    <a:pt x="12" y="35"/>
                  </a:lnTo>
                  <a:lnTo>
                    <a:pt x="15" y="38"/>
                  </a:lnTo>
                  <a:lnTo>
                    <a:pt x="20" y="42"/>
                  </a:lnTo>
                  <a:lnTo>
                    <a:pt x="22" y="43"/>
                  </a:lnTo>
                  <a:lnTo>
                    <a:pt x="26" y="44"/>
                  </a:lnTo>
                  <a:lnTo>
                    <a:pt x="29" y="44"/>
                  </a:lnTo>
                  <a:lnTo>
                    <a:pt x="39" y="42"/>
                  </a:lnTo>
                  <a:lnTo>
                    <a:pt x="42" y="41"/>
                  </a:lnTo>
                  <a:lnTo>
                    <a:pt x="44" y="39"/>
                  </a:lnTo>
                  <a:lnTo>
                    <a:pt x="45" y="36"/>
                  </a:lnTo>
                  <a:lnTo>
                    <a:pt x="56" y="37"/>
                  </a:lnTo>
                  <a:lnTo>
                    <a:pt x="54" y="41"/>
                  </a:lnTo>
                  <a:lnTo>
                    <a:pt x="50" y="45"/>
                  </a:lnTo>
                  <a:lnTo>
                    <a:pt x="46" y="48"/>
                  </a:lnTo>
                  <a:lnTo>
                    <a:pt x="43" y="50"/>
                  </a:lnTo>
                  <a:lnTo>
                    <a:pt x="39" y="51"/>
                  </a:lnTo>
                  <a:lnTo>
                    <a:pt x="34" y="52"/>
                  </a:lnTo>
                  <a:lnTo>
                    <a:pt x="29" y="52"/>
                  </a:lnTo>
                  <a:lnTo>
                    <a:pt x="17" y="50"/>
                  </a:lnTo>
                  <a:lnTo>
                    <a:pt x="8" y="45"/>
                  </a:lnTo>
                  <a:lnTo>
                    <a:pt x="1" y="37"/>
                  </a:lnTo>
                  <a:lnTo>
                    <a:pt x="0" y="26"/>
                  </a:lnTo>
                  <a:lnTo>
                    <a:pt x="1" y="15"/>
                  </a:lnTo>
                  <a:lnTo>
                    <a:pt x="8" y="7"/>
                  </a:lnTo>
                  <a:lnTo>
                    <a:pt x="17"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1" name="Freeform 327"/>
            <p:cNvSpPr>
              <a:spLocks/>
            </p:cNvSpPr>
            <p:nvPr/>
          </p:nvSpPr>
          <p:spPr bwMode="auto">
            <a:xfrm>
              <a:off x="1910" y="1266"/>
              <a:ext cx="84" cy="51"/>
            </a:xfrm>
            <a:custGeom>
              <a:avLst/>
              <a:gdLst/>
              <a:ahLst/>
              <a:cxnLst>
                <a:cxn ang="0">
                  <a:pos x="30" y="0"/>
                </a:cxn>
                <a:cxn ang="0">
                  <a:pos x="36" y="1"/>
                </a:cxn>
                <a:cxn ang="0">
                  <a:pos x="41" y="2"/>
                </a:cxn>
                <a:cxn ang="0">
                  <a:pos x="45" y="6"/>
                </a:cxn>
                <a:cxn ang="0">
                  <a:pos x="47" y="9"/>
                </a:cxn>
                <a:cxn ang="0">
                  <a:pos x="50" y="5"/>
                </a:cxn>
                <a:cxn ang="0">
                  <a:pos x="55" y="2"/>
                </a:cxn>
                <a:cxn ang="0">
                  <a:pos x="60" y="0"/>
                </a:cxn>
                <a:cxn ang="0">
                  <a:pos x="70" y="0"/>
                </a:cxn>
                <a:cxn ang="0">
                  <a:pos x="77" y="2"/>
                </a:cxn>
                <a:cxn ang="0">
                  <a:pos x="82" y="6"/>
                </a:cxn>
                <a:cxn ang="0">
                  <a:pos x="83" y="9"/>
                </a:cxn>
                <a:cxn ang="0">
                  <a:pos x="84" y="13"/>
                </a:cxn>
                <a:cxn ang="0">
                  <a:pos x="84" y="51"/>
                </a:cxn>
                <a:cxn ang="0">
                  <a:pos x="73" y="51"/>
                </a:cxn>
                <a:cxn ang="0">
                  <a:pos x="73" y="14"/>
                </a:cxn>
                <a:cxn ang="0">
                  <a:pos x="72" y="13"/>
                </a:cxn>
                <a:cxn ang="0">
                  <a:pos x="72" y="11"/>
                </a:cxn>
                <a:cxn ang="0">
                  <a:pos x="71" y="10"/>
                </a:cxn>
                <a:cxn ang="0">
                  <a:pos x="68" y="9"/>
                </a:cxn>
                <a:cxn ang="0">
                  <a:pos x="67" y="8"/>
                </a:cxn>
                <a:cxn ang="0">
                  <a:pos x="62" y="8"/>
                </a:cxn>
                <a:cxn ang="0">
                  <a:pos x="58" y="9"/>
                </a:cxn>
                <a:cxn ang="0">
                  <a:pos x="51" y="11"/>
                </a:cxn>
                <a:cxn ang="0">
                  <a:pos x="50" y="13"/>
                </a:cxn>
                <a:cxn ang="0">
                  <a:pos x="48" y="19"/>
                </a:cxn>
                <a:cxn ang="0">
                  <a:pos x="48" y="51"/>
                </a:cxn>
                <a:cxn ang="0">
                  <a:pos x="37" y="51"/>
                </a:cxn>
                <a:cxn ang="0">
                  <a:pos x="37" y="16"/>
                </a:cxn>
                <a:cxn ang="0">
                  <a:pos x="36" y="14"/>
                </a:cxn>
                <a:cxn ang="0">
                  <a:pos x="36" y="12"/>
                </a:cxn>
                <a:cxn ang="0">
                  <a:pos x="33" y="10"/>
                </a:cxn>
                <a:cxn ang="0">
                  <a:pos x="28" y="8"/>
                </a:cxn>
                <a:cxn ang="0">
                  <a:pos x="26" y="8"/>
                </a:cxn>
                <a:cxn ang="0">
                  <a:pos x="19" y="10"/>
                </a:cxn>
                <a:cxn ang="0">
                  <a:pos x="15" y="12"/>
                </a:cxn>
                <a:cxn ang="0">
                  <a:pos x="13" y="15"/>
                </a:cxn>
                <a:cxn ang="0">
                  <a:pos x="11" y="18"/>
                </a:cxn>
                <a:cxn ang="0">
                  <a:pos x="11" y="51"/>
                </a:cxn>
                <a:cxn ang="0">
                  <a:pos x="0" y="51"/>
                </a:cxn>
                <a:cxn ang="0">
                  <a:pos x="0" y="1"/>
                </a:cxn>
                <a:cxn ang="0">
                  <a:pos x="11" y="1"/>
                </a:cxn>
                <a:cxn ang="0">
                  <a:pos x="11" y="9"/>
                </a:cxn>
                <a:cxn ang="0">
                  <a:pos x="15" y="5"/>
                </a:cxn>
                <a:cxn ang="0">
                  <a:pos x="19" y="2"/>
                </a:cxn>
                <a:cxn ang="0">
                  <a:pos x="25" y="1"/>
                </a:cxn>
                <a:cxn ang="0">
                  <a:pos x="30" y="0"/>
                </a:cxn>
              </a:cxnLst>
              <a:rect l="0" t="0" r="r" b="b"/>
              <a:pathLst>
                <a:path w="84" h="51">
                  <a:moveTo>
                    <a:pt x="30" y="0"/>
                  </a:moveTo>
                  <a:lnTo>
                    <a:pt x="36" y="1"/>
                  </a:lnTo>
                  <a:lnTo>
                    <a:pt x="41" y="2"/>
                  </a:lnTo>
                  <a:lnTo>
                    <a:pt x="45" y="6"/>
                  </a:lnTo>
                  <a:lnTo>
                    <a:pt x="47" y="9"/>
                  </a:lnTo>
                  <a:lnTo>
                    <a:pt x="50" y="5"/>
                  </a:lnTo>
                  <a:lnTo>
                    <a:pt x="55" y="2"/>
                  </a:lnTo>
                  <a:lnTo>
                    <a:pt x="60" y="0"/>
                  </a:lnTo>
                  <a:lnTo>
                    <a:pt x="70" y="0"/>
                  </a:lnTo>
                  <a:lnTo>
                    <a:pt x="77" y="2"/>
                  </a:lnTo>
                  <a:lnTo>
                    <a:pt x="82" y="6"/>
                  </a:lnTo>
                  <a:lnTo>
                    <a:pt x="83" y="9"/>
                  </a:lnTo>
                  <a:lnTo>
                    <a:pt x="84" y="13"/>
                  </a:lnTo>
                  <a:lnTo>
                    <a:pt x="84" y="51"/>
                  </a:lnTo>
                  <a:lnTo>
                    <a:pt x="73" y="51"/>
                  </a:lnTo>
                  <a:lnTo>
                    <a:pt x="73" y="14"/>
                  </a:lnTo>
                  <a:lnTo>
                    <a:pt x="72" y="13"/>
                  </a:lnTo>
                  <a:lnTo>
                    <a:pt x="72" y="11"/>
                  </a:lnTo>
                  <a:lnTo>
                    <a:pt x="71" y="10"/>
                  </a:lnTo>
                  <a:lnTo>
                    <a:pt x="68" y="9"/>
                  </a:lnTo>
                  <a:lnTo>
                    <a:pt x="67" y="8"/>
                  </a:lnTo>
                  <a:lnTo>
                    <a:pt x="62" y="8"/>
                  </a:lnTo>
                  <a:lnTo>
                    <a:pt x="58" y="9"/>
                  </a:lnTo>
                  <a:lnTo>
                    <a:pt x="51" y="11"/>
                  </a:lnTo>
                  <a:lnTo>
                    <a:pt x="50" y="13"/>
                  </a:lnTo>
                  <a:lnTo>
                    <a:pt x="48" y="19"/>
                  </a:lnTo>
                  <a:lnTo>
                    <a:pt x="48" y="51"/>
                  </a:lnTo>
                  <a:lnTo>
                    <a:pt x="37" y="51"/>
                  </a:lnTo>
                  <a:lnTo>
                    <a:pt x="37" y="16"/>
                  </a:lnTo>
                  <a:lnTo>
                    <a:pt x="36" y="14"/>
                  </a:lnTo>
                  <a:lnTo>
                    <a:pt x="36" y="12"/>
                  </a:lnTo>
                  <a:lnTo>
                    <a:pt x="33" y="10"/>
                  </a:lnTo>
                  <a:lnTo>
                    <a:pt x="28" y="8"/>
                  </a:lnTo>
                  <a:lnTo>
                    <a:pt x="26" y="8"/>
                  </a:lnTo>
                  <a:lnTo>
                    <a:pt x="19" y="10"/>
                  </a:lnTo>
                  <a:lnTo>
                    <a:pt x="15" y="12"/>
                  </a:lnTo>
                  <a:lnTo>
                    <a:pt x="13" y="15"/>
                  </a:lnTo>
                  <a:lnTo>
                    <a:pt x="11" y="18"/>
                  </a:lnTo>
                  <a:lnTo>
                    <a:pt x="11" y="51"/>
                  </a:lnTo>
                  <a:lnTo>
                    <a:pt x="0" y="51"/>
                  </a:lnTo>
                  <a:lnTo>
                    <a:pt x="0" y="1"/>
                  </a:lnTo>
                  <a:lnTo>
                    <a:pt x="11" y="1"/>
                  </a:lnTo>
                  <a:lnTo>
                    <a:pt x="11" y="9"/>
                  </a:lnTo>
                  <a:lnTo>
                    <a:pt x="15" y="5"/>
                  </a:lnTo>
                  <a:lnTo>
                    <a:pt x="19" y="2"/>
                  </a:lnTo>
                  <a:lnTo>
                    <a:pt x="25" y="1"/>
                  </a:lnTo>
                  <a:lnTo>
                    <a:pt x="3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2" name="Freeform 328"/>
            <p:cNvSpPr>
              <a:spLocks noEditPoints="1"/>
            </p:cNvSpPr>
            <p:nvPr/>
          </p:nvSpPr>
          <p:spPr bwMode="auto">
            <a:xfrm>
              <a:off x="2006" y="1266"/>
              <a:ext cx="56" cy="52"/>
            </a:xfrm>
            <a:custGeom>
              <a:avLst/>
              <a:gdLst/>
              <a:ahLst/>
              <a:cxnLst>
                <a:cxn ang="0">
                  <a:pos x="24" y="8"/>
                </a:cxn>
                <a:cxn ang="0">
                  <a:pos x="20" y="9"/>
                </a:cxn>
                <a:cxn ang="0">
                  <a:pos x="16" y="11"/>
                </a:cxn>
                <a:cxn ang="0">
                  <a:pos x="15" y="13"/>
                </a:cxn>
                <a:cxn ang="0">
                  <a:pos x="13" y="15"/>
                </a:cxn>
                <a:cxn ang="0">
                  <a:pos x="13" y="17"/>
                </a:cxn>
                <a:cxn ang="0">
                  <a:pos x="11" y="20"/>
                </a:cxn>
                <a:cxn ang="0">
                  <a:pos x="45" y="20"/>
                </a:cxn>
                <a:cxn ang="0">
                  <a:pos x="45" y="17"/>
                </a:cxn>
                <a:cxn ang="0">
                  <a:pos x="44" y="15"/>
                </a:cxn>
                <a:cxn ang="0">
                  <a:pos x="44" y="13"/>
                </a:cxn>
                <a:cxn ang="0">
                  <a:pos x="42" y="12"/>
                </a:cxn>
                <a:cxn ang="0">
                  <a:pos x="39" y="10"/>
                </a:cxn>
                <a:cxn ang="0">
                  <a:pos x="36" y="9"/>
                </a:cxn>
                <a:cxn ang="0">
                  <a:pos x="33" y="8"/>
                </a:cxn>
                <a:cxn ang="0">
                  <a:pos x="24" y="8"/>
                </a:cxn>
                <a:cxn ang="0">
                  <a:pos x="28" y="0"/>
                </a:cxn>
                <a:cxn ang="0">
                  <a:pos x="39" y="2"/>
                </a:cxn>
                <a:cxn ang="0">
                  <a:pos x="49" y="7"/>
                </a:cxn>
                <a:cxn ang="0">
                  <a:pos x="54" y="12"/>
                </a:cxn>
                <a:cxn ang="0">
                  <a:pos x="56" y="18"/>
                </a:cxn>
                <a:cxn ang="0">
                  <a:pos x="56" y="28"/>
                </a:cxn>
                <a:cxn ang="0">
                  <a:pos x="11" y="28"/>
                </a:cxn>
                <a:cxn ang="0">
                  <a:pos x="13" y="33"/>
                </a:cxn>
                <a:cxn ang="0">
                  <a:pos x="15" y="37"/>
                </a:cxn>
                <a:cxn ang="0">
                  <a:pos x="18" y="40"/>
                </a:cxn>
                <a:cxn ang="0">
                  <a:pos x="20" y="42"/>
                </a:cxn>
                <a:cxn ang="0">
                  <a:pos x="22" y="43"/>
                </a:cxn>
                <a:cxn ang="0">
                  <a:pos x="26" y="44"/>
                </a:cxn>
                <a:cxn ang="0">
                  <a:pos x="30" y="44"/>
                </a:cxn>
                <a:cxn ang="0">
                  <a:pos x="36" y="43"/>
                </a:cxn>
                <a:cxn ang="0">
                  <a:pos x="39" y="42"/>
                </a:cxn>
                <a:cxn ang="0">
                  <a:pos x="42" y="41"/>
                </a:cxn>
                <a:cxn ang="0">
                  <a:pos x="44" y="39"/>
                </a:cxn>
                <a:cxn ang="0">
                  <a:pos x="45" y="36"/>
                </a:cxn>
                <a:cxn ang="0">
                  <a:pos x="56" y="37"/>
                </a:cxn>
                <a:cxn ang="0">
                  <a:pos x="52" y="45"/>
                </a:cxn>
                <a:cxn ang="0">
                  <a:pos x="47" y="48"/>
                </a:cxn>
                <a:cxn ang="0">
                  <a:pos x="43" y="50"/>
                </a:cxn>
                <a:cxn ang="0">
                  <a:pos x="39" y="51"/>
                </a:cxn>
                <a:cxn ang="0">
                  <a:pos x="35" y="52"/>
                </a:cxn>
                <a:cxn ang="0">
                  <a:pos x="30" y="52"/>
                </a:cxn>
                <a:cxn ang="0">
                  <a:pos x="18" y="50"/>
                </a:cxn>
                <a:cxn ang="0">
                  <a:pos x="8" y="45"/>
                </a:cxn>
                <a:cxn ang="0">
                  <a:pos x="3" y="37"/>
                </a:cxn>
                <a:cxn ang="0">
                  <a:pos x="0" y="26"/>
                </a:cxn>
                <a:cxn ang="0">
                  <a:pos x="3" y="15"/>
                </a:cxn>
                <a:cxn ang="0">
                  <a:pos x="8" y="7"/>
                </a:cxn>
                <a:cxn ang="0">
                  <a:pos x="18" y="2"/>
                </a:cxn>
                <a:cxn ang="0">
                  <a:pos x="28" y="0"/>
                </a:cxn>
              </a:cxnLst>
              <a:rect l="0" t="0" r="r" b="b"/>
              <a:pathLst>
                <a:path w="56" h="52">
                  <a:moveTo>
                    <a:pt x="24" y="8"/>
                  </a:moveTo>
                  <a:lnTo>
                    <a:pt x="20" y="9"/>
                  </a:lnTo>
                  <a:lnTo>
                    <a:pt x="16" y="11"/>
                  </a:lnTo>
                  <a:lnTo>
                    <a:pt x="15" y="13"/>
                  </a:lnTo>
                  <a:lnTo>
                    <a:pt x="13" y="15"/>
                  </a:lnTo>
                  <a:lnTo>
                    <a:pt x="13" y="17"/>
                  </a:lnTo>
                  <a:lnTo>
                    <a:pt x="11" y="20"/>
                  </a:lnTo>
                  <a:lnTo>
                    <a:pt x="45" y="20"/>
                  </a:lnTo>
                  <a:lnTo>
                    <a:pt x="45" y="17"/>
                  </a:lnTo>
                  <a:lnTo>
                    <a:pt x="44" y="15"/>
                  </a:lnTo>
                  <a:lnTo>
                    <a:pt x="44" y="13"/>
                  </a:lnTo>
                  <a:lnTo>
                    <a:pt x="42" y="12"/>
                  </a:lnTo>
                  <a:lnTo>
                    <a:pt x="39" y="10"/>
                  </a:lnTo>
                  <a:lnTo>
                    <a:pt x="36" y="9"/>
                  </a:lnTo>
                  <a:lnTo>
                    <a:pt x="33" y="8"/>
                  </a:lnTo>
                  <a:lnTo>
                    <a:pt x="24" y="8"/>
                  </a:lnTo>
                  <a:close/>
                  <a:moveTo>
                    <a:pt x="28" y="0"/>
                  </a:moveTo>
                  <a:lnTo>
                    <a:pt x="39" y="2"/>
                  </a:lnTo>
                  <a:lnTo>
                    <a:pt x="49" y="7"/>
                  </a:lnTo>
                  <a:lnTo>
                    <a:pt x="54" y="12"/>
                  </a:lnTo>
                  <a:lnTo>
                    <a:pt x="56" y="18"/>
                  </a:lnTo>
                  <a:lnTo>
                    <a:pt x="56" y="28"/>
                  </a:lnTo>
                  <a:lnTo>
                    <a:pt x="11" y="28"/>
                  </a:lnTo>
                  <a:lnTo>
                    <a:pt x="13" y="33"/>
                  </a:lnTo>
                  <a:lnTo>
                    <a:pt x="15" y="37"/>
                  </a:lnTo>
                  <a:lnTo>
                    <a:pt x="18" y="40"/>
                  </a:lnTo>
                  <a:lnTo>
                    <a:pt x="20" y="42"/>
                  </a:lnTo>
                  <a:lnTo>
                    <a:pt x="22" y="43"/>
                  </a:lnTo>
                  <a:lnTo>
                    <a:pt x="26" y="44"/>
                  </a:lnTo>
                  <a:lnTo>
                    <a:pt x="30" y="44"/>
                  </a:lnTo>
                  <a:lnTo>
                    <a:pt x="36" y="43"/>
                  </a:lnTo>
                  <a:lnTo>
                    <a:pt x="39" y="42"/>
                  </a:lnTo>
                  <a:lnTo>
                    <a:pt x="42" y="41"/>
                  </a:lnTo>
                  <a:lnTo>
                    <a:pt x="44" y="39"/>
                  </a:lnTo>
                  <a:lnTo>
                    <a:pt x="45" y="36"/>
                  </a:lnTo>
                  <a:lnTo>
                    <a:pt x="56" y="37"/>
                  </a:lnTo>
                  <a:lnTo>
                    <a:pt x="52" y="45"/>
                  </a:lnTo>
                  <a:lnTo>
                    <a:pt x="47" y="48"/>
                  </a:lnTo>
                  <a:lnTo>
                    <a:pt x="43" y="50"/>
                  </a:lnTo>
                  <a:lnTo>
                    <a:pt x="39" y="51"/>
                  </a:lnTo>
                  <a:lnTo>
                    <a:pt x="35" y="52"/>
                  </a:lnTo>
                  <a:lnTo>
                    <a:pt x="30" y="52"/>
                  </a:lnTo>
                  <a:lnTo>
                    <a:pt x="18" y="50"/>
                  </a:lnTo>
                  <a:lnTo>
                    <a:pt x="8" y="45"/>
                  </a:lnTo>
                  <a:lnTo>
                    <a:pt x="3" y="37"/>
                  </a:lnTo>
                  <a:lnTo>
                    <a:pt x="0" y="26"/>
                  </a:lnTo>
                  <a:lnTo>
                    <a:pt x="3" y="15"/>
                  </a:lnTo>
                  <a:lnTo>
                    <a:pt x="8" y="7"/>
                  </a:lnTo>
                  <a:lnTo>
                    <a:pt x="18" y="2"/>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3" name="Freeform 329"/>
            <p:cNvSpPr>
              <a:spLocks/>
            </p:cNvSpPr>
            <p:nvPr/>
          </p:nvSpPr>
          <p:spPr bwMode="auto">
            <a:xfrm>
              <a:off x="2076" y="1266"/>
              <a:ext cx="47" cy="51"/>
            </a:xfrm>
            <a:custGeom>
              <a:avLst/>
              <a:gdLst/>
              <a:ahLst/>
              <a:cxnLst>
                <a:cxn ang="0">
                  <a:pos x="23" y="0"/>
                </a:cxn>
                <a:cxn ang="0">
                  <a:pos x="31" y="0"/>
                </a:cxn>
                <a:cxn ang="0">
                  <a:pos x="35" y="1"/>
                </a:cxn>
                <a:cxn ang="0">
                  <a:pos x="42" y="4"/>
                </a:cxn>
                <a:cxn ang="0">
                  <a:pos x="44" y="6"/>
                </a:cxn>
                <a:cxn ang="0">
                  <a:pos x="46" y="9"/>
                </a:cxn>
                <a:cxn ang="0">
                  <a:pos x="47" y="12"/>
                </a:cxn>
                <a:cxn ang="0">
                  <a:pos x="47" y="51"/>
                </a:cxn>
                <a:cxn ang="0">
                  <a:pos x="36" y="51"/>
                </a:cxn>
                <a:cxn ang="0">
                  <a:pos x="36" y="15"/>
                </a:cxn>
                <a:cxn ang="0">
                  <a:pos x="35" y="14"/>
                </a:cxn>
                <a:cxn ang="0">
                  <a:pos x="35" y="12"/>
                </a:cxn>
                <a:cxn ang="0">
                  <a:pos x="34" y="10"/>
                </a:cxn>
                <a:cxn ang="0">
                  <a:pos x="31" y="9"/>
                </a:cxn>
                <a:cxn ang="0">
                  <a:pos x="30" y="8"/>
                </a:cxn>
                <a:cxn ang="0">
                  <a:pos x="22" y="8"/>
                </a:cxn>
                <a:cxn ang="0">
                  <a:pos x="18" y="9"/>
                </a:cxn>
                <a:cxn ang="0">
                  <a:pos x="14" y="11"/>
                </a:cxn>
                <a:cxn ang="0">
                  <a:pos x="13" y="13"/>
                </a:cxn>
                <a:cxn ang="0">
                  <a:pos x="12" y="16"/>
                </a:cxn>
                <a:cxn ang="0">
                  <a:pos x="12" y="20"/>
                </a:cxn>
                <a:cxn ang="0">
                  <a:pos x="11" y="24"/>
                </a:cxn>
                <a:cxn ang="0">
                  <a:pos x="11" y="51"/>
                </a:cxn>
                <a:cxn ang="0">
                  <a:pos x="0" y="51"/>
                </a:cxn>
                <a:cxn ang="0">
                  <a:pos x="0" y="1"/>
                </a:cxn>
                <a:cxn ang="0">
                  <a:pos x="11" y="1"/>
                </a:cxn>
                <a:cxn ang="0">
                  <a:pos x="11" y="8"/>
                </a:cxn>
                <a:cxn ang="0">
                  <a:pos x="18" y="2"/>
                </a:cxn>
                <a:cxn ang="0">
                  <a:pos x="23" y="0"/>
                </a:cxn>
              </a:cxnLst>
              <a:rect l="0" t="0" r="r" b="b"/>
              <a:pathLst>
                <a:path w="47" h="51">
                  <a:moveTo>
                    <a:pt x="23" y="0"/>
                  </a:moveTo>
                  <a:lnTo>
                    <a:pt x="31" y="0"/>
                  </a:lnTo>
                  <a:lnTo>
                    <a:pt x="35" y="1"/>
                  </a:lnTo>
                  <a:lnTo>
                    <a:pt x="42" y="4"/>
                  </a:lnTo>
                  <a:lnTo>
                    <a:pt x="44" y="6"/>
                  </a:lnTo>
                  <a:lnTo>
                    <a:pt x="46" y="9"/>
                  </a:lnTo>
                  <a:lnTo>
                    <a:pt x="47" y="12"/>
                  </a:lnTo>
                  <a:lnTo>
                    <a:pt x="47" y="51"/>
                  </a:lnTo>
                  <a:lnTo>
                    <a:pt x="36" y="51"/>
                  </a:lnTo>
                  <a:lnTo>
                    <a:pt x="36" y="15"/>
                  </a:lnTo>
                  <a:lnTo>
                    <a:pt x="35" y="14"/>
                  </a:lnTo>
                  <a:lnTo>
                    <a:pt x="35" y="12"/>
                  </a:lnTo>
                  <a:lnTo>
                    <a:pt x="34" y="10"/>
                  </a:lnTo>
                  <a:lnTo>
                    <a:pt x="31" y="9"/>
                  </a:lnTo>
                  <a:lnTo>
                    <a:pt x="30" y="8"/>
                  </a:lnTo>
                  <a:lnTo>
                    <a:pt x="22" y="8"/>
                  </a:lnTo>
                  <a:lnTo>
                    <a:pt x="18" y="9"/>
                  </a:lnTo>
                  <a:lnTo>
                    <a:pt x="14" y="11"/>
                  </a:lnTo>
                  <a:lnTo>
                    <a:pt x="13" y="13"/>
                  </a:lnTo>
                  <a:lnTo>
                    <a:pt x="12" y="16"/>
                  </a:lnTo>
                  <a:lnTo>
                    <a:pt x="12" y="20"/>
                  </a:lnTo>
                  <a:lnTo>
                    <a:pt x="11" y="24"/>
                  </a:lnTo>
                  <a:lnTo>
                    <a:pt x="11" y="51"/>
                  </a:lnTo>
                  <a:lnTo>
                    <a:pt x="0" y="51"/>
                  </a:lnTo>
                  <a:lnTo>
                    <a:pt x="0" y="1"/>
                  </a:lnTo>
                  <a:lnTo>
                    <a:pt x="11" y="1"/>
                  </a:lnTo>
                  <a:lnTo>
                    <a:pt x="11" y="8"/>
                  </a:lnTo>
                  <a:lnTo>
                    <a:pt x="18" y="2"/>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4" name="Freeform 330"/>
            <p:cNvSpPr>
              <a:spLocks/>
            </p:cNvSpPr>
            <p:nvPr/>
          </p:nvSpPr>
          <p:spPr bwMode="auto">
            <a:xfrm>
              <a:off x="2134" y="1250"/>
              <a:ext cx="31" cy="68"/>
            </a:xfrm>
            <a:custGeom>
              <a:avLst/>
              <a:gdLst/>
              <a:ahLst/>
              <a:cxnLst>
                <a:cxn ang="0">
                  <a:pos x="18" y="0"/>
                </a:cxn>
                <a:cxn ang="0">
                  <a:pos x="18" y="17"/>
                </a:cxn>
                <a:cxn ang="0">
                  <a:pos x="29" y="17"/>
                </a:cxn>
                <a:cxn ang="0">
                  <a:pos x="29" y="25"/>
                </a:cxn>
                <a:cxn ang="0">
                  <a:pos x="18" y="25"/>
                </a:cxn>
                <a:cxn ang="0">
                  <a:pos x="18" y="58"/>
                </a:cxn>
                <a:cxn ang="0">
                  <a:pos x="20" y="59"/>
                </a:cxn>
                <a:cxn ang="0">
                  <a:pos x="22" y="59"/>
                </a:cxn>
                <a:cxn ang="0">
                  <a:pos x="22" y="60"/>
                </a:cxn>
                <a:cxn ang="0">
                  <a:pos x="29" y="60"/>
                </a:cxn>
                <a:cxn ang="0">
                  <a:pos x="31" y="68"/>
                </a:cxn>
                <a:cxn ang="0">
                  <a:pos x="16" y="68"/>
                </a:cxn>
                <a:cxn ang="0">
                  <a:pos x="14" y="67"/>
                </a:cxn>
                <a:cxn ang="0">
                  <a:pos x="12" y="66"/>
                </a:cxn>
                <a:cxn ang="0">
                  <a:pos x="11" y="64"/>
                </a:cxn>
                <a:cxn ang="0">
                  <a:pos x="9" y="63"/>
                </a:cxn>
                <a:cxn ang="0">
                  <a:pos x="9" y="61"/>
                </a:cxn>
                <a:cxn ang="0">
                  <a:pos x="7" y="57"/>
                </a:cxn>
                <a:cxn ang="0">
                  <a:pos x="7" y="25"/>
                </a:cxn>
                <a:cxn ang="0">
                  <a:pos x="0" y="25"/>
                </a:cxn>
                <a:cxn ang="0">
                  <a:pos x="0" y="17"/>
                </a:cxn>
                <a:cxn ang="0">
                  <a:pos x="7" y="17"/>
                </a:cxn>
                <a:cxn ang="0">
                  <a:pos x="7" y="5"/>
                </a:cxn>
                <a:cxn ang="0">
                  <a:pos x="18" y="0"/>
                </a:cxn>
              </a:cxnLst>
              <a:rect l="0" t="0" r="r" b="b"/>
              <a:pathLst>
                <a:path w="31" h="68">
                  <a:moveTo>
                    <a:pt x="18" y="0"/>
                  </a:moveTo>
                  <a:lnTo>
                    <a:pt x="18" y="17"/>
                  </a:lnTo>
                  <a:lnTo>
                    <a:pt x="29" y="17"/>
                  </a:lnTo>
                  <a:lnTo>
                    <a:pt x="29" y="25"/>
                  </a:lnTo>
                  <a:lnTo>
                    <a:pt x="18" y="25"/>
                  </a:lnTo>
                  <a:lnTo>
                    <a:pt x="18" y="58"/>
                  </a:lnTo>
                  <a:lnTo>
                    <a:pt x="20" y="59"/>
                  </a:lnTo>
                  <a:lnTo>
                    <a:pt x="22" y="59"/>
                  </a:lnTo>
                  <a:lnTo>
                    <a:pt x="22" y="60"/>
                  </a:lnTo>
                  <a:lnTo>
                    <a:pt x="29" y="60"/>
                  </a:lnTo>
                  <a:lnTo>
                    <a:pt x="31" y="68"/>
                  </a:lnTo>
                  <a:lnTo>
                    <a:pt x="16" y="68"/>
                  </a:lnTo>
                  <a:lnTo>
                    <a:pt x="14" y="67"/>
                  </a:lnTo>
                  <a:lnTo>
                    <a:pt x="12" y="66"/>
                  </a:lnTo>
                  <a:lnTo>
                    <a:pt x="11" y="64"/>
                  </a:lnTo>
                  <a:lnTo>
                    <a:pt x="9" y="63"/>
                  </a:lnTo>
                  <a:lnTo>
                    <a:pt x="9" y="61"/>
                  </a:lnTo>
                  <a:lnTo>
                    <a:pt x="7" y="57"/>
                  </a:lnTo>
                  <a:lnTo>
                    <a:pt x="7" y="25"/>
                  </a:lnTo>
                  <a:lnTo>
                    <a:pt x="0" y="25"/>
                  </a:lnTo>
                  <a:lnTo>
                    <a:pt x="0" y="17"/>
                  </a:lnTo>
                  <a:lnTo>
                    <a:pt x="7" y="17"/>
                  </a:lnTo>
                  <a:lnTo>
                    <a:pt x="7" y="5"/>
                  </a:lnTo>
                  <a:lnTo>
                    <a:pt x="1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5" name="Rectangle 331"/>
            <p:cNvSpPr>
              <a:spLocks noChangeArrowheads="1"/>
            </p:cNvSpPr>
            <p:nvPr/>
          </p:nvSpPr>
          <p:spPr bwMode="auto">
            <a:xfrm>
              <a:off x="1273" y="1265"/>
              <a:ext cx="40" cy="33"/>
            </a:xfrm>
            <a:prstGeom prst="rect">
              <a:avLst/>
            </a:prstGeom>
            <a:solidFill>
              <a:srgbClr val="70FF8F"/>
            </a:solidFill>
            <a:ln w="0">
              <a:solidFill>
                <a:srgbClr val="70FF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1" name="Freeform 337"/>
            <p:cNvSpPr>
              <a:spLocks/>
            </p:cNvSpPr>
            <p:nvPr/>
          </p:nvSpPr>
          <p:spPr bwMode="auto">
            <a:xfrm>
              <a:off x="3936" y="3759"/>
              <a:ext cx="65" cy="71"/>
            </a:xfrm>
            <a:custGeom>
              <a:avLst/>
              <a:gdLst/>
              <a:ahLst/>
              <a:cxnLst>
                <a:cxn ang="0">
                  <a:pos x="39" y="0"/>
                </a:cxn>
                <a:cxn ang="0">
                  <a:pos x="48" y="3"/>
                </a:cxn>
                <a:cxn ang="0">
                  <a:pos x="59" y="10"/>
                </a:cxn>
                <a:cxn ang="0">
                  <a:pos x="63" y="17"/>
                </a:cxn>
                <a:cxn ang="0">
                  <a:pos x="52" y="21"/>
                </a:cxn>
                <a:cxn ang="0">
                  <a:pos x="51" y="15"/>
                </a:cxn>
                <a:cxn ang="0">
                  <a:pos x="41" y="9"/>
                </a:cxn>
                <a:cxn ang="0">
                  <a:pos x="28" y="8"/>
                </a:cxn>
                <a:cxn ang="0">
                  <a:pos x="19" y="11"/>
                </a:cxn>
                <a:cxn ang="0">
                  <a:pos x="14" y="21"/>
                </a:cxn>
                <a:cxn ang="0">
                  <a:pos x="20" y="25"/>
                </a:cxn>
                <a:cxn ang="0">
                  <a:pos x="28" y="28"/>
                </a:cxn>
                <a:cxn ang="0">
                  <a:pos x="45" y="31"/>
                </a:cxn>
                <a:cxn ang="0">
                  <a:pos x="56" y="36"/>
                </a:cxn>
                <a:cxn ang="0">
                  <a:pos x="62" y="41"/>
                </a:cxn>
                <a:cxn ang="0">
                  <a:pos x="65" y="50"/>
                </a:cxn>
                <a:cxn ang="0">
                  <a:pos x="64" y="58"/>
                </a:cxn>
                <a:cxn ang="0">
                  <a:pos x="54" y="67"/>
                </a:cxn>
                <a:cxn ang="0">
                  <a:pos x="46" y="70"/>
                </a:cxn>
                <a:cxn ang="0">
                  <a:pos x="25" y="71"/>
                </a:cxn>
                <a:cxn ang="0">
                  <a:pos x="11" y="66"/>
                </a:cxn>
                <a:cxn ang="0">
                  <a:pos x="0" y="51"/>
                </a:cxn>
                <a:cxn ang="0">
                  <a:pos x="11" y="46"/>
                </a:cxn>
                <a:cxn ang="0">
                  <a:pos x="12" y="53"/>
                </a:cxn>
                <a:cxn ang="0">
                  <a:pos x="17" y="58"/>
                </a:cxn>
                <a:cxn ang="0">
                  <a:pos x="28" y="62"/>
                </a:cxn>
                <a:cxn ang="0">
                  <a:pos x="45" y="61"/>
                </a:cxn>
                <a:cxn ang="0">
                  <a:pos x="51" y="59"/>
                </a:cxn>
                <a:cxn ang="0">
                  <a:pos x="54" y="51"/>
                </a:cxn>
                <a:cxn ang="0">
                  <a:pos x="51" y="44"/>
                </a:cxn>
                <a:cxn ang="0">
                  <a:pos x="45" y="42"/>
                </a:cxn>
                <a:cxn ang="0">
                  <a:pos x="36" y="39"/>
                </a:cxn>
                <a:cxn ang="0">
                  <a:pos x="18" y="35"/>
                </a:cxn>
                <a:cxn ang="0">
                  <a:pos x="6" y="28"/>
                </a:cxn>
                <a:cxn ang="0">
                  <a:pos x="3" y="19"/>
                </a:cxn>
                <a:cxn ang="0">
                  <a:pos x="5" y="12"/>
                </a:cxn>
                <a:cxn ang="0">
                  <a:pos x="17" y="2"/>
                </a:cxn>
              </a:cxnLst>
              <a:rect l="0" t="0" r="r" b="b"/>
              <a:pathLst>
                <a:path w="65" h="71">
                  <a:moveTo>
                    <a:pt x="26" y="0"/>
                  </a:moveTo>
                  <a:lnTo>
                    <a:pt x="39" y="0"/>
                  </a:lnTo>
                  <a:lnTo>
                    <a:pt x="44" y="1"/>
                  </a:lnTo>
                  <a:lnTo>
                    <a:pt x="48" y="3"/>
                  </a:lnTo>
                  <a:lnTo>
                    <a:pt x="52" y="4"/>
                  </a:lnTo>
                  <a:lnTo>
                    <a:pt x="59" y="10"/>
                  </a:lnTo>
                  <a:lnTo>
                    <a:pt x="62" y="13"/>
                  </a:lnTo>
                  <a:lnTo>
                    <a:pt x="63" y="17"/>
                  </a:lnTo>
                  <a:lnTo>
                    <a:pt x="63" y="21"/>
                  </a:lnTo>
                  <a:lnTo>
                    <a:pt x="52" y="21"/>
                  </a:lnTo>
                  <a:lnTo>
                    <a:pt x="52" y="18"/>
                  </a:lnTo>
                  <a:lnTo>
                    <a:pt x="51" y="15"/>
                  </a:lnTo>
                  <a:lnTo>
                    <a:pt x="46" y="11"/>
                  </a:lnTo>
                  <a:lnTo>
                    <a:pt x="41" y="9"/>
                  </a:lnTo>
                  <a:lnTo>
                    <a:pt x="37" y="8"/>
                  </a:lnTo>
                  <a:lnTo>
                    <a:pt x="28" y="8"/>
                  </a:lnTo>
                  <a:lnTo>
                    <a:pt x="24" y="9"/>
                  </a:lnTo>
                  <a:lnTo>
                    <a:pt x="19" y="11"/>
                  </a:lnTo>
                  <a:lnTo>
                    <a:pt x="14" y="15"/>
                  </a:lnTo>
                  <a:lnTo>
                    <a:pt x="14" y="21"/>
                  </a:lnTo>
                  <a:lnTo>
                    <a:pt x="16" y="23"/>
                  </a:lnTo>
                  <a:lnTo>
                    <a:pt x="20" y="25"/>
                  </a:lnTo>
                  <a:lnTo>
                    <a:pt x="23" y="27"/>
                  </a:lnTo>
                  <a:lnTo>
                    <a:pt x="28" y="28"/>
                  </a:lnTo>
                  <a:lnTo>
                    <a:pt x="40" y="30"/>
                  </a:lnTo>
                  <a:lnTo>
                    <a:pt x="45" y="31"/>
                  </a:lnTo>
                  <a:lnTo>
                    <a:pt x="48" y="33"/>
                  </a:lnTo>
                  <a:lnTo>
                    <a:pt x="56" y="36"/>
                  </a:lnTo>
                  <a:lnTo>
                    <a:pt x="59" y="38"/>
                  </a:lnTo>
                  <a:lnTo>
                    <a:pt x="62" y="41"/>
                  </a:lnTo>
                  <a:lnTo>
                    <a:pt x="64" y="45"/>
                  </a:lnTo>
                  <a:lnTo>
                    <a:pt x="65" y="50"/>
                  </a:lnTo>
                  <a:lnTo>
                    <a:pt x="65" y="54"/>
                  </a:lnTo>
                  <a:lnTo>
                    <a:pt x="64" y="58"/>
                  </a:lnTo>
                  <a:lnTo>
                    <a:pt x="62" y="61"/>
                  </a:lnTo>
                  <a:lnTo>
                    <a:pt x="54" y="67"/>
                  </a:lnTo>
                  <a:lnTo>
                    <a:pt x="51" y="68"/>
                  </a:lnTo>
                  <a:lnTo>
                    <a:pt x="46" y="70"/>
                  </a:lnTo>
                  <a:lnTo>
                    <a:pt x="41" y="71"/>
                  </a:lnTo>
                  <a:lnTo>
                    <a:pt x="25" y="71"/>
                  </a:lnTo>
                  <a:lnTo>
                    <a:pt x="20" y="70"/>
                  </a:lnTo>
                  <a:lnTo>
                    <a:pt x="11" y="66"/>
                  </a:lnTo>
                  <a:lnTo>
                    <a:pt x="7" y="63"/>
                  </a:lnTo>
                  <a:lnTo>
                    <a:pt x="0" y="51"/>
                  </a:lnTo>
                  <a:lnTo>
                    <a:pt x="0" y="46"/>
                  </a:lnTo>
                  <a:lnTo>
                    <a:pt x="11" y="46"/>
                  </a:lnTo>
                  <a:lnTo>
                    <a:pt x="11" y="50"/>
                  </a:lnTo>
                  <a:lnTo>
                    <a:pt x="12" y="53"/>
                  </a:lnTo>
                  <a:lnTo>
                    <a:pt x="14" y="55"/>
                  </a:lnTo>
                  <a:lnTo>
                    <a:pt x="17" y="58"/>
                  </a:lnTo>
                  <a:lnTo>
                    <a:pt x="22" y="61"/>
                  </a:lnTo>
                  <a:lnTo>
                    <a:pt x="28" y="62"/>
                  </a:lnTo>
                  <a:lnTo>
                    <a:pt x="35" y="63"/>
                  </a:lnTo>
                  <a:lnTo>
                    <a:pt x="45" y="61"/>
                  </a:lnTo>
                  <a:lnTo>
                    <a:pt x="48" y="60"/>
                  </a:lnTo>
                  <a:lnTo>
                    <a:pt x="51" y="59"/>
                  </a:lnTo>
                  <a:lnTo>
                    <a:pt x="52" y="57"/>
                  </a:lnTo>
                  <a:lnTo>
                    <a:pt x="54" y="51"/>
                  </a:lnTo>
                  <a:lnTo>
                    <a:pt x="53" y="48"/>
                  </a:lnTo>
                  <a:lnTo>
                    <a:pt x="51" y="44"/>
                  </a:lnTo>
                  <a:lnTo>
                    <a:pt x="48" y="43"/>
                  </a:lnTo>
                  <a:lnTo>
                    <a:pt x="45" y="42"/>
                  </a:lnTo>
                  <a:lnTo>
                    <a:pt x="40" y="40"/>
                  </a:lnTo>
                  <a:lnTo>
                    <a:pt x="36" y="39"/>
                  </a:lnTo>
                  <a:lnTo>
                    <a:pt x="22" y="36"/>
                  </a:lnTo>
                  <a:lnTo>
                    <a:pt x="18" y="35"/>
                  </a:lnTo>
                  <a:lnTo>
                    <a:pt x="16" y="34"/>
                  </a:lnTo>
                  <a:lnTo>
                    <a:pt x="6" y="28"/>
                  </a:lnTo>
                  <a:lnTo>
                    <a:pt x="5" y="23"/>
                  </a:lnTo>
                  <a:lnTo>
                    <a:pt x="3" y="19"/>
                  </a:lnTo>
                  <a:lnTo>
                    <a:pt x="3" y="15"/>
                  </a:lnTo>
                  <a:lnTo>
                    <a:pt x="5" y="12"/>
                  </a:lnTo>
                  <a:lnTo>
                    <a:pt x="9" y="6"/>
                  </a:lnTo>
                  <a:lnTo>
                    <a:pt x="17" y="2"/>
                  </a:lnTo>
                  <a:lnTo>
                    <a:pt x="2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2" name="Freeform 338"/>
            <p:cNvSpPr>
              <a:spLocks/>
            </p:cNvSpPr>
            <p:nvPr/>
          </p:nvSpPr>
          <p:spPr bwMode="auto">
            <a:xfrm>
              <a:off x="4017" y="3760"/>
              <a:ext cx="65" cy="69"/>
            </a:xfrm>
            <a:custGeom>
              <a:avLst/>
              <a:gdLst/>
              <a:ahLst/>
              <a:cxnLst>
                <a:cxn ang="0">
                  <a:pos x="0" y="0"/>
                </a:cxn>
                <a:cxn ang="0">
                  <a:pos x="12" y="0"/>
                </a:cxn>
                <a:cxn ang="0">
                  <a:pos x="54" y="53"/>
                </a:cxn>
                <a:cxn ang="0">
                  <a:pos x="54" y="0"/>
                </a:cxn>
                <a:cxn ang="0">
                  <a:pos x="65" y="0"/>
                </a:cxn>
                <a:cxn ang="0">
                  <a:pos x="65" y="69"/>
                </a:cxn>
                <a:cxn ang="0">
                  <a:pos x="53" y="69"/>
                </a:cxn>
                <a:cxn ang="0">
                  <a:pos x="11" y="16"/>
                </a:cxn>
                <a:cxn ang="0">
                  <a:pos x="11" y="69"/>
                </a:cxn>
                <a:cxn ang="0">
                  <a:pos x="0" y="69"/>
                </a:cxn>
                <a:cxn ang="0">
                  <a:pos x="0" y="0"/>
                </a:cxn>
              </a:cxnLst>
              <a:rect l="0" t="0" r="r" b="b"/>
              <a:pathLst>
                <a:path w="65" h="69">
                  <a:moveTo>
                    <a:pt x="0" y="0"/>
                  </a:moveTo>
                  <a:lnTo>
                    <a:pt x="12" y="0"/>
                  </a:lnTo>
                  <a:lnTo>
                    <a:pt x="54" y="53"/>
                  </a:lnTo>
                  <a:lnTo>
                    <a:pt x="54" y="0"/>
                  </a:lnTo>
                  <a:lnTo>
                    <a:pt x="65" y="0"/>
                  </a:lnTo>
                  <a:lnTo>
                    <a:pt x="65" y="69"/>
                  </a:lnTo>
                  <a:lnTo>
                    <a:pt x="53" y="69"/>
                  </a:lnTo>
                  <a:lnTo>
                    <a:pt x="11" y="16"/>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3" name="Freeform 339"/>
            <p:cNvSpPr>
              <a:spLocks noEditPoints="1"/>
            </p:cNvSpPr>
            <p:nvPr/>
          </p:nvSpPr>
          <p:spPr bwMode="auto">
            <a:xfrm>
              <a:off x="4101" y="3760"/>
              <a:ext cx="72" cy="69"/>
            </a:xfrm>
            <a:custGeom>
              <a:avLst/>
              <a:gdLst/>
              <a:ahLst/>
              <a:cxnLst>
                <a:cxn ang="0">
                  <a:pos x="11" y="8"/>
                </a:cxn>
                <a:cxn ang="0">
                  <a:pos x="11" y="30"/>
                </a:cxn>
                <a:cxn ang="0">
                  <a:pos x="43" y="30"/>
                </a:cxn>
                <a:cxn ang="0">
                  <a:pos x="50" y="27"/>
                </a:cxn>
                <a:cxn ang="0">
                  <a:pos x="51" y="25"/>
                </a:cxn>
                <a:cxn ang="0">
                  <a:pos x="54" y="22"/>
                </a:cxn>
                <a:cxn ang="0">
                  <a:pos x="54" y="16"/>
                </a:cxn>
                <a:cxn ang="0">
                  <a:pos x="52" y="13"/>
                </a:cxn>
                <a:cxn ang="0">
                  <a:pos x="50" y="11"/>
                </a:cxn>
                <a:cxn ang="0">
                  <a:pos x="45" y="9"/>
                </a:cxn>
                <a:cxn ang="0">
                  <a:pos x="42" y="8"/>
                </a:cxn>
                <a:cxn ang="0">
                  <a:pos x="11" y="8"/>
                </a:cxn>
                <a:cxn ang="0">
                  <a:pos x="0" y="0"/>
                </a:cxn>
                <a:cxn ang="0">
                  <a:pos x="46" y="0"/>
                </a:cxn>
                <a:cxn ang="0">
                  <a:pos x="50" y="1"/>
                </a:cxn>
                <a:cxn ang="0">
                  <a:pos x="52" y="2"/>
                </a:cxn>
                <a:cxn ang="0">
                  <a:pos x="56" y="3"/>
                </a:cxn>
                <a:cxn ang="0">
                  <a:pos x="59" y="5"/>
                </a:cxn>
                <a:cxn ang="0">
                  <a:pos x="63" y="11"/>
                </a:cxn>
                <a:cxn ang="0">
                  <a:pos x="66" y="19"/>
                </a:cxn>
                <a:cxn ang="0">
                  <a:pos x="65" y="23"/>
                </a:cxn>
                <a:cxn ang="0">
                  <a:pos x="62" y="27"/>
                </a:cxn>
                <a:cxn ang="0">
                  <a:pos x="59" y="31"/>
                </a:cxn>
                <a:cxn ang="0">
                  <a:pos x="56" y="33"/>
                </a:cxn>
                <a:cxn ang="0">
                  <a:pos x="52" y="35"/>
                </a:cxn>
                <a:cxn ang="0">
                  <a:pos x="48" y="36"/>
                </a:cxn>
                <a:cxn ang="0">
                  <a:pos x="42" y="37"/>
                </a:cxn>
                <a:cxn ang="0">
                  <a:pos x="46" y="39"/>
                </a:cxn>
                <a:cxn ang="0">
                  <a:pos x="48" y="41"/>
                </a:cxn>
                <a:cxn ang="0">
                  <a:pos x="51" y="43"/>
                </a:cxn>
                <a:cxn ang="0">
                  <a:pos x="54" y="46"/>
                </a:cxn>
                <a:cxn ang="0">
                  <a:pos x="56" y="50"/>
                </a:cxn>
                <a:cxn ang="0">
                  <a:pos x="72" y="69"/>
                </a:cxn>
                <a:cxn ang="0">
                  <a:pos x="57" y="69"/>
                </a:cxn>
                <a:cxn ang="0">
                  <a:pos x="48" y="54"/>
                </a:cxn>
                <a:cxn ang="0">
                  <a:pos x="45" y="50"/>
                </a:cxn>
                <a:cxn ang="0">
                  <a:pos x="39" y="45"/>
                </a:cxn>
                <a:cxn ang="0">
                  <a:pos x="37" y="41"/>
                </a:cxn>
                <a:cxn ang="0">
                  <a:pos x="34" y="40"/>
                </a:cxn>
                <a:cxn ang="0">
                  <a:pos x="33" y="39"/>
                </a:cxn>
                <a:cxn ang="0">
                  <a:pos x="32" y="39"/>
                </a:cxn>
                <a:cxn ang="0">
                  <a:pos x="29" y="38"/>
                </a:cxn>
                <a:cxn ang="0">
                  <a:pos x="11" y="38"/>
                </a:cxn>
                <a:cxn ang="0">
                  <a:pos x="11" y="69"/>
                </a:cxn>
                <a:cxn ang="0">
                  <a:pos x="0" y="69"/>
                </a:cxn>
                <a:cxn ang="0">
                  <a:pos x="0" y="0"/>
                </a:cxn>
              </a:cxnLst>
              <a:rect l="0" t="0" r="r" b="b"/>
              <a:pathLst>
                <a:path w="72" h="69">
                  <a:moveTo>
                    <a:pt x="11" y="8"/>
                  </a:moveTo>
                  <a:lnTo>
                    <a:pt x="11" y="30"/>
                  </a:lnTo>
                  <a:lnTo>
                    <a:pt x="43" y="30"/>
                  </a:lnTo>
                  <a:lnTo>
                    <a:pt x="50" y="27"/>
                  </a:lnTo>
                  <a:lnTo>
                    <a:pt x="51" y="25"/>
                  </a:lnTo>
                  <a:lnTo>
                    <a:pt x="54" y="22"/>
                  </a:lnTo>
                  <a:lnTo>
                    <a:pt x="54" y="16"/>
                  </a:lnTo>
                  <a:lnTo>
                    <a:pt x="52" y="13"/>
                  </a:lnTo>
                  <a:lnTo>
                    <a:pt x="50" y="11"/>
                  </a:lnTo>
                  <a:lnTo>
                    <a:pt x="45" y="9"/>
                  </a:lnTo>
                  <a:lnTo>
                    <a:pt x="42" y="8"/>
                  </a:lnTo>
                  <a:lnTo>
                    <a:pt x="11" y="8"/>
                  </a:lnTo>
                  <a:close/>
                  <a:moveTo>
                    <a:pt x="0" y="0"/>
                  </a:moveTo>
                  <a:lnTo>
                    <a:pt x="46" y="0"/>
                  </a:lnTo>
                  <a:lnTo>
                    <a:pt x="50" y="1"/>
                  </a:lnTo>
                  <a:lnTo>
                    <a:pt x="52" y="2"/>
                  </a:lnTo>
                  <a:lnTo>
                    <a:pt x="56" y="3"/>
                  </a:lnTo>
                  <a:lnTo>
                    <a:pt x="59" y="5"/>
                  </a:lnTo>
                  <a:lnTo>
                    <a:pt x="63" y="11"/>
                  </a:lnTo>
                  <a:lnTo>
                    <a:pt x="66" y="19"/>
                  </a:lnTo>
                  <a:lnTo>
                    <a:pt x="65" y="23"/>
                  </a:lnTo>
                  <a:lnTo>
                    <a:pt x="62" y="27"/>
                  </a:lnTo>
                  <a:lnTo>
                    <a:pt x="59" y="31"/>
                  </a:lnTo>
                  <a:lnTo>
                    <a:pt x="56" y="33"/>
                  </a:lnTo>
                  <a:lnTo>
                    <a:pt x="52" y="35"/>
                  </a:lnTo>
                  <a:lnTo>
                    <a:pt x="48" y="36"/>
                  </a:lnTo>
                  <a:lnTo>
                    <a:pt x="42" y="37"/>
                  </a:lnTo>
                  <a:lnTo>
                    <a:pt x="46" y="39"/>
                  </a:lnTo>
                  <a:lnTo>
                    <a:pt x="48" y="41"/>
                  </a:lnTo>
                  <a:lnTo>
                    <a:pt x="51" y="43"/>
                  </a:lnTo>
                  <a:lnTo>
                    <a:pt x="54" y="46"/>
                  </a:lnTo>
                  <a:lnTo>
                    <a:pt x="56" y="50"/>
                  </a:lnTo>
                  <a:lnTo>
                    <a:pt x="72" y="69"/>
                  </a:lnTo>
                  <a:lnTo>
                    <a:pt x="57" y="69"/>
                  </a:lnTo>
                  <a:lnTo>
                    <a:pt x="48" y="54"/>
                  </a:lnTo>
                  <a:lnTo>
                    <a:pt x="45" y="50"/>
                  </a:lnTo>
                  <a:lnTo>
                    <a:pt x="39" y="45"/>
                  </a:lnTo>
                  <a:lnTo>
                    <a:pt x="37" y="41"/>
                  </a:lnTo>
                  <a:lnTo>
                    <a:pt x="34" y="40"/>
                  </a:lnTo>
                  <a:lnTo>
                    <a:pt x="33" y="39"/>
                  </a:lnTo>
                  <a:lnTo>
                    <a:pt x="32" y="39"/>
                  </a:lnTo>
                  <a:lnTo>
                    <a:pt x="29" y="38"/>
                  </a:lnTo>
                  <a:lnTo>
                    <a:pt x="11" y="38"/>
                  </a:lnTo>
                  <a:lnTo>
                    <a:pt x="11" y="69"/>
                  </a:lnTo>
                  <a:lnTo>
                    <a:pt x="0" y="6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4" name="Rectangle 340"/>
            <p:cNvSpPr>
              <a:spLocks noChangeArrowheads="1"/>
            </p:cNvSpPr>
            <p:nvPr/>
          </p:nvSpPr>
          <p:spPr bwMode="auto">
            <a:xfrm>
              <a:off x="3941" y="3872"/>
              <a:ext cx="11" cy="69"/>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5" name="Freeform 341"/>
            <p:cNvSpPr>
              <a:spLocks/>
            </p:cNvSpPr>
            <p:nvPr/>
          </p:nvSpPr>
          <p:spPr bwMode="auto">
            <a:xfrm>
              <a:off x="3971" y="3890"/>
              <a:ext cx="47" cy="51"/>
            </a:xfrm>
            <a:custGeom>
              <a:avLst/>
              <a:gdLst/>
              <a:ahLst/>
              <a:cxnLst>
                <a:cxn ang="0">
                  <a:pos x="23" y="0"/>
                </a:cxn>
                <a:cxn ang="0">
                  <a:pos x="28" y="0"/>
                </a:cxn>
                <a:cxn ang="0">
                  <a:pos x="34" y="1"/>
                </a:cxn>
                <a:cxn ang="0">
                  <a:pos x="38" y="2"/>
                </a:cxn>
                <a:cxn ang="0">
                  <a:pos x="43" y="4"/>
                </a:cxn>
                <a:cxn ang="0">
                  <a:pos x="47" y="12"/>
                </a:cxn>
                <a:cxn ang="0">
                  <a:pos x="47" y="51"/>
                </a:cxn>
                <a:cxn ang="0">
                  <a:pos x="36" y="51"/>
                </a:cxn>
                <a:cxn ang="0">
                  <a:pos x="36" y="15"/>
                </a:cxn>
                <a:cxn ang="0">
                  <a:pos x="35" y="14"/>
                </a:cxn>
                <a:cxn ang="0">
                  <a:pos x="35" y="12"/>
                </a:cxn>
                <a:cxn ang="0">
                  <a:pos x="34" y="10"/>
                </a:cxn>
                <a:cxn ang="0">
                  <a:pos x="32" y="9"/>
                </a:cxn>
                <a:cxn ang="0">
                  <a:pos x="30" y="8"/>
                </a:cxn>
                <a:cxn ang="0">
                  <a:pos x="26" y="8"/>
                </a:cxn>
                <a:cxn ang="0">
                  <a:pos x="21" y="9"/>
                </a:cxn>
                <a:cxn ang="0">
                  <a:pos x="15" y="11"/>
                </a:cxn>
                <a:cxn ang="0">
                  <a:pos x="13" y="13"/>
                </a:cxn>
                <a:cxn ang="0">
                  <a:pos x="12" y="16"/>
                </a:cxn>
                <a:cxn ang="0">
                  <a:pos x="11" y="20"/>
                </a:cxn>
                <a:cxn ang="0">
                  <a:pos x="11" y="51"/>
                </a:cxn>
                <a:cxn ang="0">
                  <a:pos x="0" y="51"/>
                </a:cxn>
                <a:cxn ang="0">
                  <a:pos x="0" y="1"/>
                </a:cxn>
                <a:cxn ang="0">
                  <a:pos x="11" y="1"/>
                </a:cxn>
                <a:cxn ang="0">
                  <a:pos x="11" y="8"/>
                </a:cxn>
                <a:cxn ang="0">
                  <a:pos x="18" y="2"/>
                </a:cxn>
                <a:cxn ang="0">
                  <a:pos x="23" y="0"/>
                </a:cxn>
              </a:cxnLst>
              <a:rect l="0" t="0" r="r" b="b"/>
              <a:pathLst>
                <a:path w="47" h="51">
                  <a:moveTo>
                    <a:pt x="23" y="0"/>
                  </a:moveTo>
                  <a:lnTo>
                    <a:pt x="28" y="0"/>
                  </a:lnTo>
                  <a:lnTo>
                    <a:pt x="34" y="1"/>
                  </a:lnTo>
                  <a:lnTo>
                    <a:pt x="38" y="2"/>
                  </a:lnTo>
                  <a:lnTo>
                    <a:pt x="43" y="4"/>
                  </a:lnTo>
                  <a:lnTo>
                    <a:pt x="47" y="12"/>
                  </a:lnTo>
                  <a:lnTo>
                    <a:pt x="47" y="51"/>
                  </a:lnTo>
                  <a:lnTo>
                    <a:pt x="36" y="51"/>
                  </a:lnTo>
                  <a:lnTo>
                    <a:pt x="36" y="15"/>
                  </a:lnTo>
                  <a:lnTo>
                    <a:pt x="35" y="14"/>
                  </a:lnTo>
                  <a:lnTo>
                    <a:pt x="35" y="12"/>
                  </a:lnTo>
                  <a:lnTo>
                    <a:pt x="34" y="10"/>
                  </a:lnTo>
                  <a:lnTo>
                    <a:pt x="32" y="9"/>
                  </a:lnTo>
                  <a:lnTo>
                    <a:pt x="30" y="8"/>
                  </a:lnTo>
                  <a:lnTo>
                    <a:pt x="26" y="8"/>
                  </a:lnTo>
                  <a:lnTo>
                    <a:pt x="21" y="9"/>
                  </a:lnTo>
                  <a:lnTo>
                    <a:pt x="15" y="11"/>
                  </a:lnTo>
                  <a:lnTo>
                    <a:pt x="13" y="13"/>
                  </a:lnTo>
                  <a:lnTo>
                    <a:pt x="12" y="16"/>
                  </a:lnTo>
                  <a:lnTo>
                    <a:pt x="11" y="20"/>
                  </a:lnTo>
                  <a:lnTo>
                    <a:pt x="11" y="51"/>
                  </a:lnTo>
                  <a:lnTo>
                    <a:pt x="0" y="51"/>
                  </a:lnTo>
                  <a:lnTo>
                    <a:pt x="0" y="1"/>
                  </a:lnTo>
                  <a:lnTo>
                    <a:pt x="11" y="1"/>
                  </a:lnTo>
                  <a:lnTo>
                    <a:pt x="11" y="8"/>
                  </a:lnTo>
                  <a:lnTo>
                    <a:pt x="18" y="2"/>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6" name="Freeform 342"/>
            <p:cNvSpPr>
              <a:spLocks noEditPoints="1"/>
            </p:cNvSpPr>
            <p:nvPr/>
          </p:nvSpPr>
          <p:spPr bwMode="auto">
            <a:xfrm>
              <a:off x="4035" y="3872"/>
              <a:ext cx="11" cy="69"/>
            </a:xfrm>
            <a:custGeom>
              <a:avLst/>
              <a:gdLst/>
              <a:ahLst/>
              <a:cxnLst>
                <a:cxn ang="0">
                  <a:pos x="0" y="19"/>
                </a:cxn>
                <a:cxn ang="0">
                  <a:pos x="11" y="19"/>
                </a:cxn>
                <a:cxn ang="0">
                  <a:pos x="11" y="69"/>
                </a:cxn>
                <a:cxn ang="0">
                  <a:pos x="0" y="69"/>
                </a:cxn>
                <a:cxn ang="0">
                  <a:pos x="0" y="19"/>
                </a:cxn>
                <a:cxn ang="0">
                  <a:pos x="0" y="0"/>
                </a:cxn>
                <a:cxn ang="0">
                  <a:pos x="11" y="0"/>
                </a:cxn>
                <a:cxn ang="0">
                  <a:pos x="11" y="9"/>
                </a:cxn>
                <a:cxn ang="0">
                  <a:pos x="0" y="9"/>
                </a:cxn>
                <a:cxn ang="0">
                  <a:pos x="0" y="0"/>
                </a:cxn>
              </a:cxnLst>
              <a:rect l="0" t="0" r="r" b="b"/>
              <a:pathLst>
                <a:path w="11" h="69">
                  <a:moveTo>
                    <a:pt x="0" y="19"/>
                  </a:moveTo>
                  <a:lnTo>
                    <a:pt x="11" y="19"/>
                  </a:lnTo>
                  <a:lnTo>
                    <a:pt x="11" y="69"/>
                  </a:lnTo>
                  <a:lnTo>
                    <a:pt x="0" y="69"/>
                  </a:lnTo>
                  <a:lnTo>
                    <a:pt x="0" y="19"/>
                  </a:lnTo>
                  <a:close/>
                  <a:moveTo>
                    <a:pt x="0" y="0"/>
                  </a:moveTo>
                  <a:lnTo>
                    <a:pt x="11" y="0"/>
                  </a:lnTo>
                  <a:lnTo>
                    <a:pt x="11" y="9"/>
                  </a:lnTo>
                  <a:lnTo>
                    <a:pt x="0" y="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7" name="Freeform 343"/>
            <p:cNvSpPr>
              <a:spLocks/>
            </p:cNvSpPr>
            <p:nvPr/>
          </p:nvSpPr>
          <p:spPr bwMode="auto">
            <a:xfrm>
              <a:off x="4057" y="3890"/>
              <a:ext cx="53" cy="52"/>
            </a:xfrm>
            <a:custGeom>
              <a:avLst/>
              <a:gdLst/>
              <a:ahLst/>
              <a:cxnLst>
                <a:cxn ang="0">
                  <a:pos x="22" y="0"/>
                </a:cxn>
                <a:cxn ang="0">
                  <a:pos x="32" y="0"/>
                </a:cxn>
                <a:cxn ang="0">
                  <a:pos x="37" y="1"/>
                </a:cxn>
                <a:cxn ang="0">
                  <a:pos x="40" y="2"/>
                </a:cxn>
                <a:cxn ang="0">
                  <a:pos x="43" y="4"/>
                </a:cxn>
                <a:cxn ang="0">
                  <a:pos x="47" y="6"/>
                </a:cxn>
                <a:cxn ang="0">
                  <a:pos x="49" y="9"/>
                </a:cxn>
                <a:cxn ang="0">
                  <a:pos x="50" y="12"/>
                </a:cxn>
                <a:cxn ang="0">
                  <a:pos x="51" y="16"/>
                </a:cxn>
                <a:cxn ang="0">
                  <a:pos x="40" y="17"/>
                </a:cxn>
                <a:cxn ang="0">
                  <a:pos x="39" y="14"/>
                </a:cxn>
                <a:cxn ang="0">
                  <a:pos x="38" y="12"/>
                </a:cxn>
                <a:cxn ang="0">
                  <a:pos x="36" y="10"/>
                </a:cxn>
                <a:cxn ang="0">
                  <a:pos x="31" y="8"/>
                </a:cxn>
                <a:cxn ang="0">
                  <a:pos x="23" y="8"/>
                </a:cxn>
                <a:cxn ang="0">
                  <a:pos x="19" y="10"/>
                </a:cxn>
                <a:cxn ang="0">
                  <a:pos x="16" y="12"/>
                </a:cxn>
                <a:cxn ang="0">
                  <a:pos x="14" y="15"/>
                </a:cxn>
                <a:cxn ang="0">
                  <a:pos x="13" y="18"/>
                </a:cxn>
                <a:cxn ang="0">
                  <a:pos x="11" y="22"/>
                </a:cxn>
                <a:cxn ang="0">
                  <a:pos x="11" y="30"/>
                </a:cxn>
                <a:cxn ang="0">
                  <a:pos x="13" y="34"/>
                </a:cxn>
                <a:cxn ang="0">
                  <a:pos x="14" y="37"/>
                </a:cxn>
                <a:cxn ang="0">
                  <a:pos x="16" y="40"/>
                </a:cxn>
                <a:cxn ang="0">
                  <a:pos x="23" y="44"/>
                </a:cxn>
                <a:cxn ang="0">
                  <a:pos x="31" y="44"/>
                </a:cxn>
                <a:cxn ang="0">
                  <a:pos x="34" y="43"/>
                </a:cxn>
                <a:cxn ang="0">
                  <a:pos x="39" y="39"/>
                </a:cxn>
                <a:cxn ang="0">
                  <a:pos x="42" y="33"/>
                </a:cxn>
                <a:cxn ang="0">
                  <a:pos x="53" y="34"/>
                </a:cxn>
                <a:cxn ang="0">
                  <a:pos x="50" y="42"/>
                </a:cxn>
                <a:cxn ang="0">
                  <a:pos x="48" y="45"/>
                </a:cxn>
                <a:cxn ang="0">
                  <a:pos x="37" y="51"/>
                </a:cxn>
                <a:cxn ang="0">
                  <a:pos x="32" y="52"/>
                </a:cxn>
                <a:cxn ang="0">
                  <a:pos x="22" y="52"/>
                </a:cxn>
                <a:cxn ang="0">
                  <a:pos x="13" y="48"/>
                </a:cxn>
                <a:cxn ang="0">
                  <a:pos x="8" y="45"/>
                </a:cxn>
                <a:cxn ang="0">
                  <a:pos x="3" y="37"/>
                </a:cxn>
                <a:cxn ang="0">
                  <a:pos x="0" y="26"/>
                </a:cxn>
                <a:cxn ang="0">
                  <a:pos x="3" y="16"/>
                </a:cxn>
                <a:cxn ang="0">
                  <a:pos x="4" y="12"/>
                </a:cxn>
                <a:cxn ang="0">
                  <a:pos x="6" y="9"/>
                </a:cxn>
                <a:cxn ang="0">
                  <a:pos x="14" y="3"/>
                </a:cxn>
                <a:cxn ang="0">
                  <a:pos x="19" y="1"/>
                </a:cxn>
                <a:cxn ang="0">
                  <a:pos x="22" y="0"/>
                </a:cxn>
              </a:cxnLst>
              <a:rect l="0" t="0" r="r" b="b"/>
              <a:pathLst>
                <a:path w="53" h="52">
                  <a:moveTo>
                    <a:pt x="22" y="0"/>
                  </a:moveTo>
                  <a:lnTo>
                    <a:pt x="32" y="0"/>
                  </a:lnTo>
                  <a:lnTo>
                    <a:pt x="37" y="1"/>
                  </a:lnTo>
                  <a:lnTo>
                    <a:pt x="40" y="2"/>
                  </a:lnTo>
                  <a:lnTo>
                    <a:pt x="43" y="4"/>
                  </a:lnTo>
                  <a:lnTo>
                    <a:pt x="47" y="6"/>
                  </a:lnTo>
                  <a:lnTo>
                    <a:pt x="49" y="9"/>
                  </a:lnTo>
                  <a:lnTo>
                    <a:pt x="50" y="12"/>
                  </a:lnTo>
                  <a:lnTo>
                    <a:pt x="51" y="16"/>
                  </a:lnTo>
                  <a:lnTo>
                    <a:pt x="40" y="17"/>
                  </a:lnTo>
                  <a:lnTo>
                    <a:pt x="39" y="14"/>
                  </a:lnTo>
                  <a:lnTo>
                    <a:pt x="38" y="12"/>
                  </a:lnTo>
                  <a:lnTo>
                    <a:pt x="36" y="10"/>
                  </a:lnTo>
                  <a:lnTo>
                    <a:pt x="31" y="8"/>
                  </a:lnTo>
                  <a:lnTo>
                    <a:pt x="23" y="8"/>
                  </a:lnTo>
                  <a:lnTo>
                    <a:pt x="19" y="10"/>
                  </a:lnTo>
                  <a:lnTo>
                    <a:pt x="16" y="12"/>
                  </a:lnTo>
                  <a:lnTo>
                    <a:pt x="14" y="15"/>
                  </a:lnTo>
                  <a:lnTo>
                    <a:pt x="13" y="18"/>
                  </a:lnTo>
                  <a:lnTo>
                    <a:pt x="11" y="22"/>
                  </a:lnTo>
                  <a:lnTo>
                    <a:pt x="11" y="30"/>
                  </a:lnTo>
                  <a:lnTo>
                    <a:pt x="13" y="34"/>
                  </a:lnTo>
                  <a:lnTo>
                    <a:pt x="14" y="37"/>
                  </a:lnTo>
                  <a:lnTo>
                    <a:pt x="16" y="40"/>
                  </a:lnTo>
                  <a:lnTo>
                    <a:pt x="23" y="44"/>
                  </a:lnTo>
                  <a:lnTo>
                    <a:pt x="31" y="44"/>
                  </a:lnTo>
                  <a:lnTo>
                    <a:pt x="34" y="43"/>
                  </a:lnTo>
                  <a:lnTo>
                    <a:pt x="39" y="39"/>
                  </a:lnTo>
                  <a:lnTo>
                    <a:pt x="42" y="33"/>
                  </a:lnTo>
                  <a:lnTo>
                    <a:pt x="53" y="34"/>
                  </a:lnTo>
                  <a:lnTo>
                    <a:pt x="50" y="42"/>
                  </a:lnTo>
                  <a:lnTo>
                    <a:pt x="48" y="45"/>
                  </a:lnTo>
                  <a:lnTo>
                    <a:pt x="37" y="51"/>
                  </a:lnTo>
                  <a:lnTo>
                    <a:pt x="32" y="52"/>
                  </a:lnTo>
                  <a:lnTo>
                    <a:pt x="22" y="52"/>
                  </a:lnTo>
                  <a:lnTo>
                    <a:pt x="13" y="48"/>
                  </a:lnTo>
                  <a:lnTo>
                    <a:pt x="8" y="45"/>
                  </a:lnTo>
                  <a:lnTo>
                    <a:pt x="3" y="37"/>
                  </a:lnTo>
                  <a:lnTo>
                    <a:pt x="0" y="26"/>
                  </a:lnTo>
                  <a:lnTo>
                    <a:pt x="3" y="16"/>
                  </a:lnTo>
                  <a:lnTo>
                    <a:pt x="4" y="12"/>
                  </a:lnTo>
                  <a:lnTo>
                    <a:pt x="6" y="9"/>
                  </a:lnTo>
                  <a:lnTo>
                    <a:pt x="14" y="3"/>
                  </a:lnTo>
                  <a:lnTo>
                    <a:pt x="19"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8" name="Freeform 344"/>
            <p:cNvSpPr>
              <a:spLocks noEditPoints="1"/>
            </p:cNvSpPr>
            <p:nvPr/>
          </p:nvSpPr>
          <p:spPr bwMode="auto">
            <a:xfrm>
              <a:off x="4116" y="3890"/>
              <a:ext cx="56" cy="52"/>
            </a:xfrm>
            <a:custGeom>
              <a:avLst/>
              <a:gdLst/>
              <a:ahLst/>
              <a:cxnLst>
                <a:cxn ang="0">
                  <a:pos x="35" y="28"/>
                </a:cxn>
                <a:cxn ang="0">
                  <a:pos x="24" y="30"/>
                </a:cxn>
                <a:cxn ang="0">
                  <a:pos x="18" y="31"/>
                </a:cxn>
                <a:cxn ang="0">
                  <a:pos x="11" y="35"/>
                </a:cxn>
                <a:cxn ang="0">
                  <a:pos x="12" y="40"/>
                </a:cxn>
                <a:cxn ang="0">
                  <a:pos x="16" y="43"/>
                </a:cxn>
                <a:cxn ang="0">
                  <a:pos x="25" y="44"/>
                </a:cxn>
                <a:cxn ang="0">
                  <a:pos x="34" y="41"/>
                </a:cxn>
                <a:cxn ang="0">
                  <a:pos x="39" y="35"/>
                </a:cxn>
                <a:cxn ang="0">
                  <a:pos x="28" y="0"/>
                </a:cxn>
                <a:cxn ang="0">
                  <a:pos x="40" y="1"/>
                </a:cxn>
                <a:cxn ang="0">
                  <a:pos x="46" y="4"/>
                </a:cxn>
                <a:cxn ang="0">
                  <a:pos x="50" y="8"/>
                </a:cxn>
                <a:cxn ang="0">
                  <a:pos x="52" y="42"/>
                </a:cxn>
                <a:cxn ang="0">
                  <a:pos x="53" y="46"/>
                </a:cxn>
                <a:cxn ang="0">
                  <a:pos x="56" y="51"/>
                </a:cxn>
                <a:cxn ang="0">
                  <a:pos x="41" y="48"/>
                </a:cxn>
                <a:cxn ang="0">
                  <a:pos x="33" y="49"/>
                </a:cxn>
                <a:cxn ang="0">
                  <a:pos x="28" y="51"/>
                </a:cxn>
                <a:cxn ang="0">
                  <a:pos x="16" y="52"/>
                </a:cxn>
                <a:cxn ang="0">
                  <a:pos x="5" y="48"/>
                </a:cxn>
                <a:cxn ang="0">
                  <a:pos x="1" y="42"/>
                </a:cxn>
                <a:cxn ang="0">
                  <a:pos x="1" y="35"/>
                </a:cxn>
                <a:cxn ang="0">
                  <a:pos x="3" y="29"/>
                </a:cxn>
                <a:cxn ang="0">
                  <a:pos x="13" y="23"/>
                </a:cxn>
                <a:cxn ang="0">
                  <a:pos x="19" y="22"/>
                </a:cxn>
                <a:cxn ang="0">
                  <a:pos x="29" y="21"/>
                </a:cxn>
                <a:cxn ang="0">
                  <a:pos x="39" y="19"/>
                </a:cxn>
                <a:cxn ang="0">
                  <a:pos x="37" y="12"/>
                </a:cxn>
                <a:cxn ang="0">
                  <a:pos x="30" y="8"/>
                </a:cxn>
                <a:cxn ang="0">
                  <a:pos x="17" y="10"/>
                </a:cxn>
                <a:cxn ang="0">
                  <a:pos x="12" y="16"/>
                </a:cxn>
                <a:cxn ang="0">
                  <a:pos x="2" y="12"/>
                </a:cxn>
                <a:cxn ang="0">
                  <a:pos x="6" y="7"/>
                </a:cxn>
                <a:cxn ang="0">
                  <a:pos x="14" y="2"/>
                </a:cxn>
                <a:cxn ang="0">
                  <a:pos x="28" y="0"/>
                </a:cxn>
              </a:cxnLst>
              <a:rect l="0" t="0" r="r" b="b"/>
              <a:pathLst>
                <a:path w="56" h="52">
                  <a:moveTo>
                    <a:pt x="39" y="27"/>
                  </a:moveTo>
                  <a:lnTo>
                    <a:pt x="35" y="28"/>
                  </a:lnTo>
                  <a:lnTo>
                    <a:pt x="30" y="29"/>
                  </a:lnTo>
                  <a:lnTo>
                    <a:pt x="24" y="30"/>
                  </a:lnTo>
                  <a:lnTo>
                    <a:pt x="19" y="30"/>
                  </a:lnTo>
                  <a:lnTo>
                    <a:pt x="18" y="31"/>
                  </a:lnTo>
                  <a:lnTo>
                    <a:pt x="16" y="31"/>
                  </a:lnTo>
                  <a:lnTo>
                    <a:pt x="11" y="35"/>
                  </a:lnTo>
                  <a:lnTo>
                    <a:pt x="11" y="37"/>
                  </a:lnTo>
                  <a:lnTo>
                    <a:pt x="12" y="40"/>
                  </a:lnTo>
                  <a:lnTo>
                    <a:pt x="13" y="42"/>
                  </a:lnTo>
                  <a:lnTo>
                    <a:pt x="16" y="43"/>
                  </a:lnTo>
                  <a:lnTo>
                    <a:pt x="19" y="44"/>
                  </a:lnTo>
                  <a:lnTo>
                    <a:pt x="25" y="44"/>
                  </a:lnTo>
                  <a:lnTo>
                    <a:pt x="29" y="43"/>
                  </a:lnTo>
                  <a:lnTo>
                    <a:pt x="34" y="41"/>
                  </a:lnTo>
                  <a:lnTo>
                    <a:pt x="36" y="39"/>
                  </a:lnTo>
                  <a:lnTo>
                    <a:pt x="39" y="35"/>
                  </a:lnTo>
                  <a:lnTo>
                    <a:pt x="39" y="27"/>
                  </a:lnTo>
                  <a:close/>
                  <a:moveTo>
                    <a:pt x="28" y="0"/>
                  </a:moveTo>
                  <a:lnTo>
                    <a:pt x="39" y="0"/>
                  </a:lnTo>
                  <a:lnTo>
                    <a:pt x="40" y="1"/>
                  </a:lnTo>
                  <a:lnTo>
                    <a:pt x="44" y="2"/>
                  </a:lnTo>
                  <a:lnTo>
                    <a:pt x="46" y="4"/>
                  </a:lnTo>
                  <a:lnTo>
                    <a:pt x="48" y="5"/>
                  </a:lnTo>
                  <a:lnTo>
                    <a:pt x="50" y="8"/>
                  </a:lnTo>
                  <a:lnTo>
                    <a:pt x="52" y="11"/>
                  </a:lnTo>
                  <a:lnTo>
                    <a:pt x="52" y="42"/>
                  </a:lnTo>
                  <a:lnTo>
                    <a:pt x="53" y="44"/>
                  </a:lnTo>
                  <a:lnTo>
                    <a:pt x="53" y="46"/>
                  </a:lnTo>
                  <a:lnTo>
                    <a:pt x="54" y="49"/>
                  </a:lnTo>
                  <a:lnTo>
                    <a:pt x="56" y="51"/>
                  </a:lnTo>
                  <a:lnTo>
                    <a:pt x="44" y="51"/>
                  </a:lnTo>
                  <a:lnTo>
                    <a:pt x="41" y="48"/>
                  </a:lnTo>
                  <a:lnTo>
                    <a:pt x="40" y="45"/>
                  </a:lnTo>
                  <a:lnTo>
                    <a:pt x="33" y="49"/>
                  </a:lnTo>
                  <a:lnTo>
                    <a:pt x="29" y="50"/>
                  </a:lnTo>
                  <a:lnTo>
                    <a:pt x="28" y="51"/>
                  </a:lnTo>
                  <a:lnTo>
                    <a:pt x="25" y="52"/>
                  </a:lnTo>
                  <a:lnTo>
                    <a:pt x="16" y="52"/>
                  </a:lnTo>
                  <a:lnTo>
                    <a:pt x="8" y="50"/>
                  </a:lnTo>
                  <a:lnTo>
                    <a:pt x="5" y="48"/>
                  </a:lnTo>
                  <a:lnTo>
                    <a:pt x="2" y="45"/>
                  </a:lnTo>
                  <a:lnTo>
                    <a:pt x="1" y="42"/>
                  </a:lnTo>
                  <a:lnTo>
                    <a:pt x="0" y="38"/>
                  </a:lnTo>
                  <a:lnTo>
                    <a:pt x="1" y="35"/>
                  </a:lnTo>
                  <a:lnTo>
                    <a:pt x="1" y="33"/>
                  </a:lnTo>
                  <a:lnTo>
                    <a:pt x="3" y="29"/>
                  </a:lnTo>
                  <a:lnTo>
                    <a:pt x="9" y="24"/>
                  </a:lnTo>
                  <a:lnTo>
                    <a:pt x="13" y="23"/>
                  </a:lnTo>
                  <a:lnTo>
                    <a:pt x="16" y="23"/>
                  </a:lnTo>
                  <a:lnTo>
                    <a:pt x="19" y="22"/>
                  </a:lnTo>
                  <a:lnTo>
                    <a:pt x="22" y="22"/>
                  </a:lnTo>
                  <a:lnTo>
                    <a:pt x="29" y="21"/>
                  </a:lnTo>
                  <a:lnTo>
                    <a:pt x="35" y="20"/>
                  </a:lnTo>
                  <a:lnTo>
                    <a:pt x="39" y="19"/>
                  </a:lnTo>
                  <a:lnTo>
                    <a:pt x="39" y="14"/>
                  </a:lnTo>
                  <a:lnTo>
                    <a:pt x="37" y="12"/>
                  </a:lnTo>
                  <a:lnTo>
                    <a:pt x="34" y="9"/>
                  </a:lnTo>
                  <a:lnTo>
                    <a:pt x="30" y="8"/>
                  </a:lnTo>
                  <a:lnTo>
                    <a:pt x="22" y="8"/>
                  </a:lnTo>
                  <a:lnTo>
                    <a:pt x="17" y="10"/>
                  </a:lnTo>
                  <a:lnTo>
                    <a:pt x="13" y="13"/>
                  </a:lnTo>
                  <a:lnTo>
                    <a:pt x="12" y="16"/>
                  </a:lnTo>
                  <a:lnTo>
                    <a:pt x="1" y="15"/>
                  </a:lnTo>
                  <a:lnTo>
                    <a:pt x="2" y="12"/>
                  </a:lnTo>
                  <a:lnTo>
                    <a:pt x="5" y="9"/>
                  </a:lnTo>
                  <a:lnTo>
                    <a:pt x="6" y="7"/>
                  </a:lnTo>
                  <a:lnTo>
                    <a:pt x="11" y="3"/>
                  </a:lnTo>
                  <a:lnTo>
                    <a:pt x="14" y="2"/>
                  </a:lnTo>
                  <a:lnTo>
                    <a:pt x="22" y="1"/>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9" name="Freeform 345"/>
            <p:cNvSpPr>
              <a:spLocks/>
            </p:cNvSpPr>
            <p:nvPr/>
          </p:nvSpPr>
          <p:spPr bwMode="auto">
            <a:xfrm>
              <a:off x="4179" y="3874"/>
              <a:ext cx="29" cy="68"/>
            </a:xfrm>
            <a:custGeom>
              <a:avLst/>
              <a:gdLst/>
              <a:ahLst/>
              <a:cxnLst>
                <a:cxn ang="0">
                  <a:pos x="18" y="0"/>
                </a:cxn>
                <a:cxn ang="0">
                  <a:pos x="18" y="17"/>
                </a:cxn>
                <a:cxn ang="0">
                  <a:pos x="28" y="17"/>
                </a:cxn>
                <a:cxn ang="0">
                  <a:pos x="28" y="25"/>
                </a:cxn>
                <a:cxn ang="0">
                  <a:pos x="18" y="25"/>
                </a:cxn>
                <a:cxn ang="0">
                  <a:pos x="18" y="59"/>
                </a:cxn>
                <a:cxn ang="0">
                  <a:pos x="21" y="59"/>
                </a:cxn>
                <a:cxn ang="0">
                  <a:pos x="21" y="60"/>
                </a:cxn>
                <a:cxn ang="0">
                  <a:pos x="28" y="60"/>
                </a:cxn>
                <a:cxn ang="0">
                  <a:pos x="29" y="68"/>
                </a:cxn>
                <a:cxn ang="0">
                  <a:pos x="15" y="68"/>
                </a:cxn>
                <a:cxn ang="0">
                  <a:pos x="13" y="67"/>
                </a:cxn>
                <a:cxn ang="0">
                  <a:pos x="11" y="66"/>
                </a:cxn>
                <a:cxn ang="0">
                  <a:pos x="10" y="64"/>
                </a:cxn>
                <a:cxn ang="0">
                  <a:pos x="9" y="63"/>
                </a:cxn>
                <a:cxn ang="0">
                  <a:pos x="7" y="61"/>
                </a:cxn>
                <a:cxn ang="0">
                  <a:pos x="7" y="25"/>
                </a:cxn>
                <a:cxn ang="0">
                  <a:pos x="0" y="25"/>
                </a:cxn>
                <a:cxn ang="0">
                  <a:pos x="0" y="17"/>
                </a:cxn>
                <a:cxn ang="0">
                  <a:pos x="7" y="17"/>
                </a:cxn>
                <a:cxn ang="0">
                  <a:pos x="7" y="5"/>
                </a:cxn>
                <a:cxn ang="0">
                  <a:pos x="18" y="0"/>
                </a:cxn>
              </a:cxnLst>
              <a:rect l="0" t="0" r="r" b="b"/>
              <a:pathLst>
                <a:path w="29" h="68">
                  <a:moveTo>
                    <a:pt x="18" y="0"/>
                  </a:moveTo>
                  <a:lnTo>
                    <a:pt x="18" y="17"/>
                  </a:lnTo>
                  <a:lnTo>
                    <a:pt x="28" y="17"/>
                  </a:lnTo>
                  <a:lnTo>
                    <a:pt x="28" y="25"/>
                  </a:lnTo>
                  <a:lnTo>
                    <a:pt x="18" y="25"/>
                  </a:lnTo>
                  <a:lnTo>
                    <a:pt x="18" y="59"/>
                  </a:lnTo>
                  <a:lnTo>
                    <a:pt x="21" y="59"/>
                  </a:lnTo>
                  <a:lnTo>
                    <a:pt x="21" y="60"/>
                  </a:lnTo>
                  <a:lnTo>
                    <a:pt x="28" y="60"/>
                  </a:lnTo>
                  <a:lnTo>
                    <a:pt x="29" y="68"/>
                  </a:lnTo>
                  <a:lnTo>
                    <a:pt x="15" y="68"/>
                  </a:lnTo>
                  <a:lnTo>
                    <a:pt x="13" y="67"/>
                  </a:lnTo>
                  <a:lnTo>
                    <a:pt x="11" y="66"/>
                  </a:lnTo>
                  <a:lnTo>
                    <a:pt x="10" y="64"/>
                  </a:lnTo>
                  <a:lnTo>
                    <a:pt x="9" y="63"/>
                  </a:lnTo>
                  <a:lnTo>
                    <a:pt x="7" y="61"/>
                  </a:lnTo>
                  <a:lnTo>
                    <a:pt x="7" y="25"/>
                  </a:lnTo>
                  <a:lnTo>
                    <a:pt x="0" y="25"/>
                  </a:lnTo>
                  <a:lnTo>
                    <a:pt x="0" y="17"/>
                  </a:lnTo>
                  <a:lnTo>
                    <a:pt x="7" y="17"/>
                  </a:lnTo>
                  <a:lnTo>
                    <a:pt x="7" y="5"/>
                  </a:lnTo>
                  <a:lnTo>
                    <a:pt x="1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0" name="Freeform 346"/>
            <p:cNvSpPr>
              <a:spLocks noEditPoints="1"/>
            </p:cNvSpPr>
            <p:nvPr/>
          </p:nvSpPr>
          <p:spPr bwMode="auto">
            <a:xfrm>
              <a:off x="4214" y="3890"/>
              <a:ext cx="55" cy="52"/>
            </a:xfrm>
            <a:custGeom>
              <a:avLst/>
              <a:gdLst/>
              <a:ahLst/>
              <a:cxnLst>
                <a:cxn ang="0">
                  <a:pos x="25" y="8"/>
                </a:cxn>
                <a:cxn ang="0">
                  <a:pos x="17" y="10"/>
                </a:cxn>
                <a:cxn ang="0">
                  <a:pos x="16" y="12"/>
                </a:cxn>
                <a:cxn ang="0">
                  <a:pos x="14" y="15"/>
                </a:cxn>
                <a:cxn ang="0">
                  <a:pos x="12" y="18"/>
                </a:cxn>
                <a:cxn ang="0">
                  <a:pos x="11" y="22"/>
                </a:cxn>
                <a:cxn ang="0">
                  <a:pos x="11" y="30"/>
                </a:cxn>
                <a:cxn ang="0">
                  <a:pos x="12" y="34"/>
                </a:cxn>
                <a:cxn ang="0">
                  <a:pos x="14" y="37"/>
                </a:cxn>
                <a:cxn ang="0">
                  <a:pos x="16" y="40"/>
                </a:cxn>
                <a:cxn ang="0">
                  <a:pos x="19" y="42"/>
                </a:cxn>
                <a:cxn ang="0">
                  <a:pos x="21" y="43"/>
                </a:cxn>
                <a:cxn ang="0">
                  <a:pos x="25" y="44"/>
                </a:cxn>
                <a:cxn ang="0">
                  <a:pos x="28" y="44"/>
                </a:cxn>
                <a:cxn ang="0">
                  <a:pos x="36" y="42"/>
                </a:cxn>
                <a:cxn ang="0">
                  <a:pos x="42" y="37"/>
                </a:cxn>
                <a:cxn ang="0">
                  <a:pos x="43" y="34"/>
                </a:cxn>
                <a:cxn ang="0">
                  <a:pos x="44" y="30"/>
                </a:cxn>
                <a:cxn ang="0">
                  <a:pos x="44" y="22"/>
                </a:cxn>
                <a:cxn ang="0">
                  <a:pos x="43" y="18"/>
                </a:cxn>
                <a:cxn ang="0">
                  <a:pos x="42" y="15"/>
                </a:cxn>
                <a:cxn ang="0">
                  <a:pos x="39" y="12"/>
                </a:cxn>
                <a:cxn ang="0">
                  <a:pos x="37" y="10"/>
                </a:cxn>
                <a:cxn ang="0">
                  <a:pos x="34" y="9"/>
                </a:cxn>
                <a:cxn ang="0">
                  <a:pos x="31" y="8"/>
                </a:cxn>
                <a:cxn ang="0">
                  <a:pos x="25" y="8"/>
                </a:cxn>
                <a:cxn ang="0">
                  <a:pos x="22" y="0"/>
                </a:cxn>
                <a:cxn ang="0">
                  <a:pos x="33" y="0"/>
                </a:cxn>
                <a:cxn ang="0">
                  <a:pos x="43" y="4"/>
                </a:cxn>
                <a:cxn ang="0">
                  <a:pos x="48" y="7"/>
                </a:cxn>
                <a:cxn ang="0">
                  <a:pos x="53" y="14"/>
                </a:cxn>
                <a:cxn ang="0">
                  <a:pos x="55" y="25"/>
                </a:cxn>
                <a:cxn ang="0">
                  <a:pos x="55" y="30"/>
                </a:cxn>
                <a:cxn ang="0">
                  <a:pos x="54" y="34"/>
                </a:cxn>
                <a:cxn ang="0">
                  <a:pos x="51" y="40"/>
                </a:cxn>
                <a:cxn ang="0">
                  <a:pos x="49" y="43"/>
                </a:cxn>
                <a:cxn ang="0">
                  <a:pos x="42" y="49"/>
                </a:cxn>
                <a:cxn ang="0">
                  <a:pos x="37" y="51"/>
                </a:cxn>
                <a:cxn ang="0">
                  <a:pos x="33" y="52"/>
                </a:cxn>
                <a:cxn ang="0">
                  <a:pos x="28" y="52"/>
                </a:cxn>
                <a:cxn ang="0">
                  <a:pos x="16" y="50"/>
                </a:cxn>
                <a:cxn ang="0">
                  <a:pos x="8" y="45"/>
                </a:cxn>
                <a:cxn ang="0">
                  <a:pos x="3" y="40"/>
                </a:cxn>
                <a:cxn ang="0">
                  <a:pos x="0" y="34"/>
                </a:cxn>
                <a:cxn ang="0">
                  <a:pos x="0" y="18"/>
                </a:cxn>
                <a:cxn ang="0">
                  <a:pos x="4" y="11"/>
                </a:cxn>
                <a:cxn ang="0">
                  <a:pos x="9" y="6"/>
                </a:cxn>
                <a:cxn ang="0">
                  <a:pos x="12" y="3"/>
                </a:cxn>
                <a:cxn ang="0">
                  <a:pos x="17" y="1"/>
                </a:cxn>
                <a:cxn ang="0">
                  <a:pos x="22" y="0"/>
                </a:cxn>
              </a:cxnLst>
              <a:rect l="0" t="0" r="r" b="b"/>
              <a:pathLst>
                <a:path w="55" h="52">
                  <a:moveTo>
                    <a:pt x="25" y="8"/>
                  </a:moveTo>
                  <a:lnTo>
                    <a:pt x="17" y="10"/>
                  </a:lnTo>
                  <a:lnTo>
                    <a:pt x="16" y="12"/>
                  </a:lnTo>
                  <a:lnTo>
                    <a:pt x="14" y="15"/>
                  </a:lnTo>
                  <a:lnTo>
                    <a:pt x="12" y="18"/>
                  </a:lnTo>
                  <a:lnTo>
                    <a:pt x="11" y="22"/>
                  </a:lnTo>
                  <a:lnTo>
                    <a:pt x="11" y="30"/>
                  </a:lnTo>
                  <a:lnTo>
                    <a:pt x="12" y="34"/>
                  </a:lnTo>
                  <a:lnTo>
                    <a:pt x="14" y="37"/>
                  </a:lnTo>
                  <a:lnTo>
                    <a:pt x="16" y="40"/>
                  </a:lnTo>
                  <a:lnTo>
                    <a:pt x="19" y="42"/>
                  </a:lnTo>
                  <a:lnTo>
                    <a:pt x="21" y="43"/>
                  </a:lnTo>
                  <a:lnTo>
                    <a:pt x="25" y="44"/>
                  </a:lnTo>
                  <a:lnTo>
                    <a:pt x="28" y="44"/>
                  </a:lnTo>
                  <a:lnTo>
                    <a:pt x="36" y="42"/>
                  </a:lnTo>
                  <a:lnTo>
                    <a:pt x="42" y="37"/>
                  </a:lnTo>
                  <a:lnTo>
                    <a:pt x="43" y="34"/>
                  </a:lnTo>
                  <a:lnTo>
                    <a:pt x="44" y="30"/>
                  </a:lnTo>
                  <a:lnTo>
                    <a:pt x="44" y="22"/>
                  </a:lnTo>
                  <a:lnTo>
                    <a:pt x="43" y="18"/>
                  </a:lnTo>
                  <a:lnTo>
                    <a:pt x="42" y="15"/>
                  </a:lnTo>
                  <a:lnTo>
                    <a:pt x="39" y="12"/>
                  </a:lnTo>
                  <a:lnTo>
                    <a:pt x="37" y="10"/>
                  </a:lnTo>
                  <a:lnTo>
                    <a:pt x="34" y="9"/>
                  </a:lnTo>
                  <a:lnTo>
                    <a:pt x="31" y="8"/>
                  </a:lnTo>
                  <a:lnTo>
                    <a:pt x="25" y="8"/>
                  </a:lnTo>
                  <a:close/>
                  <a:moveTo>
                    <a:pt x="22" y="0"/>
                  </a:moveTo>
                  <a:lnTo>
                    <a:pt x="33" y="0"/>
                  </a:lnTo>
                  <a:lnTo>
                    <a:pt x="43" y="4"/>
                  </a:lnTo>
                  <a:lnTo>
                    <a:pt x="48" y="7"/>
                  </a:lnTo>
                  <a:lnTo>
                    <a:pt x="53" y="14"/>
                  </a:lnTo>
                  <a:lnTo>
                    <a:pt x="55" y="25"/>
                  </a:lnTo>
                  <a:lnTo>
                    <a:pt x="55" y="30"/>
                  </a:lnTo>
                  <a:lnTo>
                    <a:pt x="54" y="34"/>
                  </a:lnTo>
                  <a:lnTo>
                    <a:pt x="51" y="40"/>
                  </a:lnTo>
                  <a:lnTo>
                    <a:pt x="49" y="43"/>
                  </a:lnTo>
                  <a:lnTo>
                    <a:pt x="42" y="49"/>
                  </a:lnTo>
                  <a:lnTo>
                    <a:pt x="37" y="51"/>
                  </a:lnTo>
                  <a:lnTo>
                    <a:pt x="33" y="52"/>
                  </a:lnTo>
                  <a:lnTo>
                    <a:pt x="28" y="52"/>
                  </a:lnTo>
                  <a:lnTo>
                    <a:pt x="16" y="50"/>
                  </a:lnTo>
                  <a:lnTo>
                    <a:pt x="8" y="45"/>
                  </a:lnTo>
                  <a:lnTo>
                    <a:pt x="3" y="40"/>
                  </a:lnTo>
                  <a:lnTo>
                    <a:pt x="0" y="34"/>
                  </a:lnTo>
                  <a:lnTo>
                    <a:pt x="0" y="18"/>
                  </a:lnTo>
                  <a:lnTo>
                    <a:pt x="4" y="11"/>
                  </a:lnTo>
                  <a:lnTo>
                    <a:pt x="9" y="6"/>
                  </a:lnTo>
                  <a:lnTo>
                    <a:pt x="12" y="3"/>
                  </a:lnTo>
                  <a:lnTo>
                    <a:pt x="17" y="1"/>
                  </a:lnTo>
                  <a:lnTo>
                    <a:pt x="2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1" name="Freeform 347"/>
            <p:cNvSpPr>
              <a:spLocks/>
            </p:cNvSpPr>
            <p:nvPr/>
          </p:nvSpPr>
          <p:spPr bwMode="auto">
            <a:xfrm>
              <a:off x="4282" y="3890"/>
              <a:ext cx="32" cy="51"/>
            </a:xfrm>
            <a:custGeom>
              <a:avLst/>
              <a:gdLst/>
              <a:ahLst/>
              <a:cxnLst>
                <a:cxn ang="0">
                  <a:pos x="20" y="0"/>
                </a:cxn>
                <a:cxn ang="0">
                  <a:pos x="26" y="0"/>
                </a:cxn>
                <a:cxn ang="0">
                  <a:pos x="28" y="1"/>
                </a:cxn>
                <a:cxn ang="0">
                  <a:pos x="32" y="2"/>
                </a:cxn>
                <a:cxn ang="0">
                  <a:pos x="28" y="10"/>
                </a:cxn>
                <a:cxn ang="0">
                  <a:pos x="26" y="9"/>
                </a:cxn>
                <a:cxn ang="0">
                  <a:pos x="25" y="8"/>
                </a:cxn>
                <a:cxn ang="0">
                  <a:pos x="20" y="8"/>
                </a:cxn>
                <a:cxn ang="0">
                  <a:pos x="19" y="9"/>
                </a:cxn>
                <a:cxn ang="0">
                  <a:pos x="16" y="10"/>
                </a:cxn>
                <a:cxn ang="0">
                  <a:pos x="14" y="12"/>
                </a:cxn>
                <a:cxn ang="0">
                  <a:pos x="13" y="14"/>
                </a:cxn>
                <a:cxn ang="0">
                  <a:pos x="11" y="17"/>
                </a:cxn>
                <a:cxn ang="0">
                  <a:pos x="11" y="51"/>
                </a:cxn>
                <a:cxn ang="0">
                  <a:pos x="0" y="51"/>
                </a:cxn>
                <a:cxn ang="0">
                  <a:pos x="0" y="1"/>
                </a:cxn>
                <a:cxn ang="0">
                  <a:pos x="10" y="1"/>
                </a:cxn>
                <a:cxn ang="0">
                  <a:pos x="10" y="8"/>
                </a:cxn>
                <a:cxn ang="0">
                  <a:pos x="13" y="5"/>
                </a:cxn>
                <a:cxn ang="0">
                  <a:pos x="14" y="3"/>
                </a:cxn>
                <a:cxn ang="0">
                  <a:pos x="19" y="1"/>
                </a:cxn>
                <a:cxn ang="0">
                  <a:pos x="20" y="0"/>
                </a:cxn>
              </a:cxnLst>
              <a:rect l="0" t="0" r="r" b="b"/>
              <a:pathLst>
                <a:path w="32" h="51">
                  <a:moveTo>
                    <a:pt x="20" y="0"/>
                  </a:moveTo>
                  <a:lnTo>
                    <a:pt x="26" y="0"/>
                  </a:lnTo>
                  <a:lnTo>
                    <a:pt x="28" y="1"/>
                  </a:lnTo>
                  <a:lnTo>
                    <a:pt x="32" y="2"/>
                  </a:lnTo>
                  <a:lnTo>
                    <a:pt x="28" y="10"/>
                  </a:lnTo>
                  <a:lnTo>
                    <a:pt x="26" y="9"/>
                  </a:lnTo>
                  <a:lnTo>
                    <a:pt x="25" y="8"/>
                  </a:lnTo>
                  <a:lnTo>
                    <a:pt x="20" y="8"/>
                  </a:lnTo>
                  <a:lnTo>
                    <a:pt x="19" y="9"/>
                  </a:lnTo>
                  <a:lnTo>
                    <a:pt x="16" y="10"/>
                  </a:lnTo>
                  <a:lnTo>
                    <a:pt x="14" y="12"/>
                  </a:lnTo>
                  <a:lnTo>
                    <a:pt x="13" y="14"/>
                  </a:lnTo>
                  <a:lnTo>
                    <a:pt x="11" y="17"/>
                  </a:lnTo>
                  <a:lnTo>
                    <a:pt x="11" y="51"/>
                  </a:lnTo>
                  <a:lnTo>
                    <a:pt x="0" y="51"/>
                  </a:lnTo>
                  <a:lnTo>
                    <a:pt x="0" y="1"/>
                  </a:lnTo>
                  <a:lnTo>
                    <a:pt x="10" y="1"/>
                  </a:lnTo>
                  <a:lnTo>
                    <a:pt x="10" y="8"/>
                  </a:lnTo>
                  <a:lnTo>
                    <a:pt x="13" y="5"/>
                  </a:lnTo>
                  <a:lnTo>
                    <a:pt x="14" y="3"/>
                  </a:lnTo>
                  <a:lnTo>
                    <a:pt x="19" y="1"/>
                  </a:lnTo>
                  <a:lnTo>
                    <a:pt x="2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34764" y="258414"/>
            <a:ext cx="8229600" cy="1143000"/>
          </a:xfrm>
        </p:spPr>
        <p:txBody>
          <a:bodyPr/>
          <a:lstStyle/>
          <a:p>
            <a:r>
              <a:rPr lang="en-US" dirty="0" smtClean="0"/>
              <a:t>Gradient Approach</a:t>
            </a:r>
            <a:endParaRPr lang="en-US" dirty="0"/>
          </a:p>
        </p:txBody>
      </p:sp>
      <p:sp>
        <p:nvSpPr>
          <p:cNvPr id="356" name="TextBox 355"/>
          <p:cNvSpPr txBox="1">
            <a:spLocks noChangeArrowheads="1"/>
          </p:cNvSpPr>
          <p:nvPr/>
        </p:nvSpPr>
        <p:spPr bwMode="auto">
          <a:xfrm>
            <a:off x="4528299" y="3391847"/>
            <a:ext cx="1725613" cy="584775"/>
          </a:xfrm>
          <a:prstGeom prst="rect">
            <a:avLst/>
          </a:prstGeom>
          <a:noFill/>
          <a:ln w="9525">
            <a:noFill/>
            <a:miter lim="800000"/>
            <a:headEnd/>
            <a:tailEnd/>
          </a:ln>
        </p:spPr>
        <p:txBody>
          <a:bodyPr>
            <a:spAutoFit/>
          </a:bodyPr>
          <a:lstStyle/>
          <a:p>
            <a:r>
              <a:rPr lang="en-US" sz="1600" b="1" dirty="0" err="1" smtClean="0">
                <a:solidFill>
                  <a:srgbClr val="C00000"/>
                </a:solidFill>
              </a:rPr>
              <a:t>Wcentroid</a:t>
            </a:r>
            <a:endParaRPr lang="en-US" sz="1600" b="1" dirty="0" smtClean="0">
              <a:solidFill>
                <a:srgbClr val="C00000"/>
              </a:solidFill>
            </a:endParaRPr>
          </a:p>
          <a:p>
            <a:r>
              <a:rPr lang="en-US" sz="1600" b="1" dirty="0" smtClean="0">
                <a:solidFill>
                  <a:srgbClr val="C00000"/>
                </a:solidFill>
              </a:rPr>
              <a:t>50m error</a:t>
            </a:r>
            <a:endParaRPr lang="en-US" sz="1600" b="1" dirty="0">
              <a:solidFill>
                <a:srgbClr val="C00000"/>
              </a:solidFill>
            </a:endParaRPr>
          </a:p>
        </p:txBody>
      </p:sp>
      <p:sp>
        <p:nvSpPr>
          <p:cNvPr id="357" name="Isosceles Triangle 356"/>
          <p:cNvSpPr>
            <a:spLocks noChangeArrowheads="1"/>
          </p:cNvSpPr>
          <p:nvPr/>
        </p:nvSpPr>
        <p:spPr bwMode="auto">
          <a:xfrm>
            <a:off x="4660354" y="3655631"/>
            <a:ext cx="115888" cy="90487"/>
          </a:xfrm>
          <a:prstGeom prst="triangle">
            <a:avLst>
              <a:gd name="adj" fmla="val 50000"/>
            </a:avLst>
          </a:prstGeom>
          <a:solidFill>
            <a:srgbClr val="C00000"/>
          </a:solidFill>
          <a:ln w="25400" algn="ctr">
            <a:solidFill>
              <a:srgbClr val="C00000"/>
            </a:solidFill>
            <a:round/>
            <a:headEnd/>
            <a:tailEnd/>
          </a:ln>
        </p:spPr>
        <p:txBody>
          <a:bodyPr wrap="none" anchor="ctr"/>
          <a:lstStyle/>
          <a:p>
            <a:endParaRPr lang="en-US">
              <a:solidFill>
                <a:srgbClr val="C00000"/>
              </a:solidFill>
            </a:endParaRPr>
          </a:p>
        </p:txBody>
      </p:sp>
      <p:cxnSp>
        <p:nvCxnSpPr>
          <p:cNvPr id="358" name="Straight Arrow Connector 357"/>
          <p:cNvCxnSpPr/>
          <p:nvPr/>
        </p:nvCxnSpPr>
        <p:spPr>
          <a:xfrm rot="5400000">
            <a:off x="3969419" y="2899107"/>
            <a:ext cx="1721220" cy="806822"/>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9" name="Straight Arrow Connector 358"/>
          <p:cNvCxnSpPr/>
          <p:nvPr/>
        </p:nvCxnSpPr>
        <p:spPr>
          <a:xfrm rot="10800000">
            <a:off x="4283182" y="4378283"/>
            <a:ext cx="1004049" cy="376519"/>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0" name="Straight Arrow Connector 359"/>
          <p:cNvCxnSpPr/>
          <p:nvPr/>
        </p:nvCxnSpPr>
        <p:spPr>
          <a:xfrm>
            <a:off x="2884687" y="3804540"/>
            <a:ext cx="1147482" cy="412377"/>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1" name="TextBox 360"/>
          <p:cNvSpPr txBox="1"/>
          <p:nvPr/>
        </p:nvSpPr>
        <p:spPr>
          <a:xfrm>
            <a:off x="2743198" y="1532966"/>
            <a:ext cx="1492625" cy="523220"/>
          </a:xfrm>
          <a:prstGeom prst="rect">
            <a:avLst/>
          </a:prstGeom>
          <a:solidFill>
            <a:schemeClr val="bg1"/>
          </a:solidFill>
        </p:spPr>
        <p:txBody>
          <a:bodyPr wrap="square" rtlCol="0">
            <a:spAutoFit/>
          </a:bodyPr>
          <a:lstStyle/>
          <a:p>
            <a:pPr algn="l"/>
            <a:r>
              <a:rPr lang="en-US" sz="1400" dirty="0" smtClean="0"/>
              <a:t>Access Point</a:t>
            </a:r>
          </a:p>
          <a:p>
            <a:pPr algn="l"/>
            <a:r>
              <a:rPr lang="en-US" sz="1400" dirty="0" smtClean="0"/>
              <a:t>Measurement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508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2225">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4692</TotalTime>
  <Words>2421</Words>
  <Application>Microsoft PowerPoint</Application>
  <PresentationFormat>On-screen Show (4:3)</PresentationFormat>
  <Paragraphs>372</Paragraphs>
  <Slides>26</Slides>
  <Notes>26</Notes>
  <HiddenSlides>1</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Access Point Localization  using Local Signal Strength Gradient  </vt:lpstr>
      <vt:lpstr>Localizing the signal source</vt:lpstr>
      <vt:lpstr>Slide 3</vt:lpstr>
      <vt:lpstr>Slide 4</vt:lpstr>
      <vt:lpstr>Slide 5</vt:lpstr>
      <vt:lpstr> Localization: State of the art</vt:lpstr>
      <vt:lpstr>Directional Antenna</vt:lpstr>
      <vt:lpstr>Gradient Approach</vt:lpstr>
      <vt:lpstr>Gradient Approach</vt:lpstr>
      <vt:lpstr>Gradient Algorithm</vt:lpstr>
      <vt:lpstr>Gradient Algorithm</vt:lpstr>
      <vt:lpstr>“Arrow-drawing” Phase</vt:lpstr>
      <vt:lpstr>Defining “neighboring measurements”</vt:lpstr>
      <vt:lpstr>Adaptive window sizing</vt:lpstr>
      <vt:lpstr>Combining Phase</vt:lpstr>
      <vt:lpstr>Evaluation: Real-world data collection</vt:lpstr>
      <vt:lpstr>Evaluation</vt:lpstr>
      <vt:lpstr>Example Results</vt:lpstr>
      <vt:lpstr>Conclusion</vt:lpstr>
      <vt:lpstr>Backup slides</vt:lpstr>
      <vt:lpstr>Why Weighted Centroid Fails</vt:lpstr>
      <vt:lpstr>Comparison</vt:lpstr>
      <vt:lpstr>Example Results</vt:lpstr>
      <vt:lpstr>Weighted Centroid</vt:lpstr>
      <vt:lpstr>Gradient Algorithm- Intuition</vt:lpstr>
      <vt:lpstr>Indirect Comparison</vt:lpstr>
    </vt:vector>
  </TitlesOfParts>
  <Company>Intel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Verdana Bold 30</dc:title>
  <dc:creator>Dongsu Han</dc:creator>
  <cp:lastModifiedBy>Dongsu</cp:lastModifiedBy>
  <cp:revision>864</cp:revision>
  <dcterms:created xsi:type="dcterms:W3CDTF">2006-05-02T17:04:35Z</dcterms:created>
  <dcterms:modified xsi:type="dcterms:W3CDTF">2009-04-02T00:22:08Z</dcterms:modified>
</cp:coreProperties>
</file>