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6" r:id="rId3"/>
    <p:sldId id="281" r:id="rId4"/>
    <p:sldId id="288" r:id="rId5"/>
    <p:sldId id="278" r:id="rId6"/>
    <p:sldId id="283" r:id="rId7"/>
    <p:sldId id="287" r:id="rId8"/>
    <p:sldId id="259" r:id="rId9"/>
    <p:sldId id="260" r:id="rId10"/>
    <p:sldId id="271" r:id="rId11"/>
    <p:sldId id="270" r:id="rId12"/>
    <p:sldId id="282" r:id="rId13"/>
    <p:sldId id="261" r:id="rId14"/>
    <p:sldId id="289" r:id="rId15"/>
    <p:sldId id="272" r:id="rId16"/>
    <p:sldId id="264" r:id="rId17"/>
    <p:sldId id="275" r:id="rId18"/>
    <p:sldId id="265" r:id="rId19"/>
    <p:sldId id="290" r:id="rId20"/>
    <p:sldId id="273" r:id="rId21"/>
    <p:sldId id="268" r:id="rId22"/>
    <p:sldId id="286" r:id="rId23"/>
    <p:sldId id="285" r:id="rId24"/>
    <p:sldId id="26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9" autoAdjust="0"/>
    <p:restoredTop sz="94660"/>
  </p:normalViewPr>
  <p:slideViewPr>
    <p:cSldViewPr>
      <p:cViewPr varScale="1">
        <p:scale>
          <a:sx n="86" d="100"/>
          <a:sy n="86" d="100"/>
        </p:scale>
        <p:origin x="-2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FBD11-DDB7-4212-A019-AC894ED16CC0}" type="datetimeFigureOut">
              <a:rPr lang="en-US" smtClean="0"/>
              <a:pPr/>
              <a:t>2/13/2010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3AB5B-4FFA-4FB7-BEA7-9CE694162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61BE1-9508-4865-8AF1-7F2296366C16}" type="datetimeFigureOut">
              <a:rPr lang="en-US" smtClean="0"/>
              <a:pPr/>
              <a:t>2/13/2010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37AC8-EA34-4F23-9806-65C45A5B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0AEE-5C21-41AD-B97C-976FCFBBB74A}" type="datetime1">
              <a:rPr lang="en-US" smtClean="0"/>
              <a:pPr/>
              <a:t>2/13/2010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060E0FB8-79E8-4114-AEA1-748C47221D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58BA-E54C-4D70-B5E9-3227D51EA775}" type="datetime1">
              <a:rPr lang="en-US" smtClean="0"/>
              <a:pPr/>
              <a:t>2/13/2010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FB8-79E8-4114-AEA1-748C47221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2FB9-F781-415B-9F6C-129588B5B99A}" type="datetime1">
              <a:rPr lang="en-US" smtClean="0"/>
              <a:pPr/>
              <a:t>2/13/2010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FB8-79E8-4114-AEA1-748C47221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FABC-1B2C-4582-A45C-5D36EB2706BA}" type="datetime1">
              <a:rPr lang="en-US" smtClean="0"/>
              <a:pPr/>
              <a:t>2/13/2010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35992" y="6371304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060E0FB8-79E8-4114-AEA1-748C47221D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6F78-A91F-4C4C-8630-AF2157C2E475}" type="datetime1">
              <a:rPr lang="en-US" smtClean="0"/>
              <a:pPr/>
              <a:t>2/13/2010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FB8-79E8-4114-AEA1-748C47221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D02D-C0E2-440B-9C8C-FEFE68BB07CA}" type="datetime1">
              <a:rPr lang="en-US" smtClean="0"/>
              <a:pPr/>
              <a:t>2/13/2010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FB8-79E8-4114-AEA1-748C47221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0ACC-41A9-4663-A0F0-88300DA561CC}" type="datetime1">
              <a:rPr lang="en-US" smtClean="0"/>
              <a:pPr/>
              <a:t>2/13/2010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FB8-79E8-4114-AEA1-748C47221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F802-1381-42AB-8CD5-80D2C22A53C1}" type="datetime1">
              <a:rPr lang="en-US" smtClean="0"/>
              <a:pPr/>
              <a:t>2/13/2010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FB8-79E8-4114-AEA1-748C47221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22FF-C55C-4CB4-B773-0CBD0BB8F5FE}" type="datetime1">
              <a:rPr lang="en-US" smtClean="0"/>
              <a:pPr/>
              <a:t>2/13/2010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FB8-79E8-4114-AEA1-748C47221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1028-FC3F-43D3-89D7-702049F17DB8}" type="datetime1">
              <a:rPr lang="en-US" smtClean="0"/>
              <a:pPr/>
              <a:t>2/13/2010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FB8-79E8-4114-AEA1-748C47221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8AD6-44B8-476B-96C9-92712EB5F61A}" type="datetime1">
              <a:rPr lang="en-US" smtClean="0"/>
              <a:pPr/>
              <a:t>2/13/2010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FB8-79E8-4114-AEA1-748C47221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82E43-4664-41E3-BF5D-38E34B2635D5}" type="datetime1">
              <a:rPr lang="en-US" smtClean="0"/>
              <a:pPr/>
              <a:t>2/13/2010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E0FB8-79E8-4114-AEA1-748C47221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RFDump</a:t>
            </a:r>
            <a:r>
              <a:rPr lang="en-US" b="1" dirty="0" smtClean="0"/>
              <a:t>: An Architecture for Monitoring the Wireless Ether</a:t>
            </a:r>
            <a:endParaRPr lang="en-US" i="1" dirty="0">
              <a:latin typeface="AvantGarde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543800" cy="1905000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 err="1" smtClean="0">
                <a:solidFill>
                  <a:schemeClr val="tx2"/>
                </a:solidFill>
              </a:rPr>
              <a:t>Kaushik</a:t>
            </a:r>
            <a:r>
              <a:rPr lang="en-US" sz="5100" dirty="0" smtClean="0">
                <a:solidFill>
                  <a:schemeClr val="tx2"/>
                </a:solidFill>
              </a:rPr>
              <a:t> </a:t>
            </a:r>
            <a:r>
              <a:rPr lang="en-US" sz="5100" dirty="0" err="1" smtClean="0">
                <a:solidFill>
                  <a:schemeClr val="tx2"/>
                </a:solidFill>
              </a:rPr>
              <a:t>Lakshminarayanan</a:t>
            </a:r>
            <a:endParaRPr lang="en-US" sz="4200" dirty="0" smtClean="0">
              <a:solidFill>
                <a:schemeClr val="tx2"/>
              </a:solidFill>
            </a:endParaRPr>
          </a:p>
          <a:p>
            <a:r>
              <a:rPr lang="en-US" sz="4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Samir</a:t>
            </a:r>
            <a:r>
              <a: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Sapra</a:t>
            </a:r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4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Srinivasan</a:t>
            </a:r>
            <a:r>
              <a: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Seshan</a:t>
            </a:r>
            <a:endParaRPr lang="en-US" sz="4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Peter </a:t>
            </a:r>
            <a:r>
              <a:rPr lang="en-US" sz="4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Steenkiste</a:t>
            </a:r>
            <a:endParaRPr lang="en-US" sz="4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3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Carnegie Mellon University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410200"/>
            <a:ext cx="1143000" cy="118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RFDump</a:t>
            </a:r>
            <a:r>
              <a:rPr lang="en-US" dirty="0" smtClean="0"/>
              <a:t>: High-level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Fast detector – map signal to protocol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ym typeface="Wingdings" pitchFamily="2" charset="2"/>
              </a:rPr>
              <a:t>Protocol extensible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Real-time </a:t>
            </a:r>
            <a:endParaRPr lang="en-US" dirty="0" smtClean="0">
              <a:sym typeface="Wingdings" pitchFamily="2" charset="2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ym typeface="Wingdings" pitchFamily="2" charset="2"/>
              </a:rPr>
              <a:t>Detectors can be faster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ym typeface="Wingdings" pitchFamily="2" charset="2"/>
              </a:rPr>
              <a:t>Can tolerate false positives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ym typeface="Wingdings" pitchFamily="2" charset="2"/>
              </a:rPr>
              <a:t>Can tolerate delay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3124200" y="3200400"/>
            <a:ext cx="1005840" cy="457200"/>
            <a:chOff x="2711244" y="2971800"/>
            <a:chExt cx="609600" cy="306388"/>
          </a:xfrm>
        </p:grpSpPr>
        <p:grpSp>
          <p:nvGrpSpPr>
            <p:cNvPr id="76" name="Group 60"/>
            <p:cNvGrpSpPr/>
            <p:nvPr/>
          </p:nvGrpSpPr>
          <p:grpSpPr>
            <a:xfrm>
              <a:off x="2711244" y="2971800"/>
              <a:ext cx="534194" cy="306388"/>
              <a:chOff x="2590800" y="2438400"/>
              <a:chExt cx="534194" cy="306388"/>
            </a:xfrm>
          </p:grpSpPr>
          <p:grpSp>
            <p:nvGrpSpPr>
              <p:cNvPr id="80" name="Group 20"/>
              <p:cNvGrpSpPr/>
              <p:nvPr/>
            </p:nvGrpSpPr>
            <p:grpSpPr>
              <a:xfrm>
                <a:off x="2590800" y="2438400"/>
                <a:ext cx="381794" cy="306388"/>
                <a:chOff x="3961606" y="3352800"/>
                <a:chExt cx="381794" cy="306388"/>
              </a:xfrm>
            </p:grpSpPr>
            <p:cxnSp>
              <p:nvCxnSpPr>
                <p:cNvPr id="83" name="Straight Arrow Connector 82"/>
                <p:cNvCxnSpPr/>
                <p:nvPr/>
              </p:nvCxnSpPr>
              <p:spPr>
                <a:xfrm rot="5400000" flipH="1" flipV="1">
                  <a:off x="3809206" y="3505200"/>
                  <a:ext cx="305594" cy="794"/>
                </a:xfrm>
                <a:prstGeom prst="straightConnector1">
                  <a:avLst/>
                </a:prstGeom>
                <a:ln w="15875"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/>
                <p:cNvCxnSpPr/>
                <p:nvPr/>
              </p:nvCxnSpPr>
              <p:spPr>
                <a:xfrm rot="5400000" flipH="1" flipV="1">
                  <a:off x="3885405" y="3505994"/>
                  <a:ext cx="305594" cy="794"/>
                </a:xfrm>
                <a:prstGeom prst="straightConnector1">
                  <a:avLst/>
                </a:prstGeom>
                <a:ln w="15875"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/>
                <p:cNvCxnSpPr/>
                <p:nvPr/>
              </p:nvCxnSpPr>
              <p:spPr>
                <a:xfrm rot="5400000" flipH="1" flipV="1">
                  <a:off x="3962400" y="3505200"/>
                  <a:ext cx="305594" cy="794"/>
                </a:xfrm>
                <a:prstGeom prst="straightConnector1">
                  <a:avLst/>
                </a:prstGeom>
                <a:ln w="15875"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/>
                <p:nvPr/>
              </p:nvCxnSpPr>
              <p:spPr>
                <a:xfrm rot="5400000" flipH="1" flipV="1">
                  <a:off x="4038600" y="3505200"/>
                  <a:ext cx="305594" cy="794"/>
                </a:xfrm>
                <a:prstGeom prst="straightConnector1">
                  <a:avLst/>
                </a:prstGeom>
                <a:ln w="158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rot="5400000" flipH="1" flipV="1">
                  <a:off x="4114800" y="3505200"/>
                  <a:ext cx="305594" cy="794"/>
                </a:xfrm>
                <a:prstGeom prst="straightConnector1">
                  <a:avLst/>
                </a:prstGeom>
                <a:ln w="158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/>
                <p:nvPr/>
              </p:nvCxnSpPr>
              <p:spPr>
                <a:xfrm rot="5400000" flipH="1" flipV="1">
                  <a:off x="4190206" y="3505200"/>
                  <a:ext cx="305594" cy="794"/>
                </a:xfrm>
                <a:prstGeom prst="straightConnector1">
                  <a:avLst/>
                </a:prstGeom>
                <a:ln w="158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Straight Arrow Connector 80"/>
              <p:cNvCxnSpPr/>
              <p:nvPr/>
            </p:nvCxnSpPr>
            <p:spPr>
              <a:xfrm rot="5400000" flipH="1" flipV="1">
                <a:off x="2895600" y="2590800"/>
                <a:ext cx="305594" cy="794"/>
              </a:xfrm>
              <a:prstGeom prst="straightConnector1">
                <a:avLst/>
              </a:prstGeom>
              <a:ln w="15875">
                <a:solidFill>
                  <a:schemeClr val="accent3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rot="5400000" flipH="1" flipV="1">
                <a:off x="2971800" y="2590800"/>
                <a:ext cx="305594" cy="794"/>
              </a:xfrm>
              <a:prstGeom prst="straightConnector1">
                <a:avLst/>
              </a:prstGeom>
              <a:ln w="15875">
                <a:solidFill>
                  <a:schemeClr val="accent3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Arrow Connector 76"/>
            <p:cNvCxnSpPr/>
            <p:nvPr/>
          </p:nvCxnSpPr>
          <p:spPr>
            <a:xfrm rot="5400000" flipH="1" flipV="1">
              <a:off x="3167650" y="3124994"/>
              <a:ext cx="305594" cy="794"/>
            </a:xfrm>
            <a:prstGeom prst="straightConnector1">
              <a:avLst/>
            </a:prstGeom>
            <a:ln w="158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940316" y="3198812"/>
            <a:ext cx="256032" cy="457200"/>
            <a:chOff x="4572000" y="2971800"/>
            <a:chExt cx="153988" cy="306388"/>
          </a:xfrm>
        </p:grpSpPr>
        <p:cxnSp>
          <p:nvCxnSpPr>
            <p:cNvPr id="96" name="Straight Arrow Connector 95"/>
            <p:cNvCxnSpPr/>
            <p:nvPr/>
          </p:nvCxnSpPr>
          <p:spPr>
            <a:xfrm rot="5400000" flipH="1" flipV="1">
              <a:off x="4419600" y="3124200"/>
              <a:ext cx="305594" cy="794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rot="5400000" flipH="1" flipV="1">
              <a:off x="4495799" y="3124994"/>
              <a:ext cx="305594" cy="794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rot="5400000" flipH="1" flipV="1">
              <a:off x="4572794" y="3124200"/>
              <a:ext cx="305594" cy="794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5319252" y="3200400"/>
            <a:ext cx="256032" cy="457200"/>
            <a:chOff x="4801394" y="2971800"/>
            <a:chExt cx="152400" cy="305594"/>
          </a:xfrm>
        </p:grpSpPr>
        <p:cxnSp>
          <p:nvCxnSpPr>
            <p:cNvPr id="99" name="Straight Arrow Connector 98"/>
            <p:cNvCxnSpPr/>
            <p:nvPr/>
          </p:nvCxnSpPr>
          <p:spPr>
            <a:xfrm rot="5400000" flipH="1" flipV="1">
              <a:off x="4648994" y="3124200"/>
              <a:ext cx="305594" cy="79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rot="5400000" flipH="1" flipV="1">
              <a:off x="4725194" y="3124200"/>
              <a:ext cx="305594" cy="79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rot="5400000" flipH="1" flipV="1">
              <a:off x="4800600" y="3124200"/>
              <a:ext cx="305594" cy="79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715000" y="3200400"/>
            <a:ext cx="256032" cy="457200"/>
            <a:chOff x="5029200" y="2971800"/>
            <a:chExt cx="152400" cy="306388"/>
          </a:xfrm>
        </p:grpSpPr>
        <p:cxnSp>
          <p:nvCxnSpPr>
            <p:cNvPr id="94" name="Straight Arrow Connector 93"/>
            <p:cNvCxnSpPr/>
            <p:nvPr/>
          </p:nvCxnSpPr>
          <p:spPr>
            <a:xfrm rot="5400000" flipH="1" flipV="1">
              <a:off x="4876800" y="3124200"/>
              <a:ext cx="305594" cy="794"/>
            </a:xfrm>
            <a:prstGeom prst="straightConnector1">
              <a:avLst/>
            </a:prstGeom>
            <a:ln w="158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rot="5400000" flipH="1" flipV="1">
              <a:off x="4953000" y="3124200"/>
              <a:ext cx="305594" cy="794"/>
            </a:xfrm>
            <a:prstGeom prst="straightConnector1">
              <a:avLst/>
            </a:prstGeom>
            <a:ln w="158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rot="5400000" flipH="1" flipV="1">
              <a:off x="5028406" y="3124994"/>
              <a:ext cx="305594" cy="794"/>
            </a:xfrm>
            <a:prstGeom prst="straightConnector1">
              <a:avLst/>
            </a:prstGeom>
            <a:ln w="158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Freeform 74"/>
          <p:cNvSpPr/>
          <p:nvPr/>
        </p:nvSpPr>
        <p:spPr>
          <a:xfrm>
            <a:off x="4070556" y="3900948"/>
            <a:ext cx="351503" cy="228600"/>
          </a:xfrm>
          <a:custGeom>
            <a:avLst/>
            <a:gdLst>
              <a:gd name="connsiteX0" fmla="*/ 0 w 958645"/>
              <a:gd name="connsiteY0" fmla="*/ 442451 h 766916"/>
              <a:gd name="connsiteX1" fmla="*/ 339213 w 958645"/>
              <a:gd name="connsiteY1" fmla="*/ 766916 h 766916"/>
              <a:gd name="connsiteX2" fmla="*/ 958645 w 958645"/>
              <a:gd name="connsiteY2" fmla="*/ 0 h 76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8645" h="766916">
                <a:moveTo>
                  <a:pt x="0" y="442451"/>
                </a:moveTo>
                <a:lnTo>
                  <a:pt x="339213" y="766916"/>
                </a:lnTo>
                <a:lnTo>
                  <a:pt x="958645" y="0"/>
                </a:lnTo>
              </a:path>
            </a:pathLst>
          </a:custGeom>
          <a:ln w="139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2807112" y="4299156"/>
            <a:ext cx="351503" cy="228600"/>
          </a:xfrm>
          <a:custGeom>
            <a:avLst/>
            <a:gdLst>
              <a:gd name="connsiteX0" fmla="*/ 0 w 958645"/>
              <a:gd name="connsiteY0" fmla="*/ 442451 h 766916"/>
              <a:gd name="connsiteX1" fmla="*/ 339213 w 958645"/>
              <a:gd name="connsiteY1" fmla="*/ 766916 h 766916"/>
              <a:gd name="connsiteX2" fmla="*/ 958645 w 958645"/>
              <a:gd name="connsiteY2" fmla="*/ 0 h 76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8645" h="766916">
                <a:moveTo>
                  <a:pt x="0" y="442451"/>
                </a:moveTo>
                <a:lnTo>
                  <a:pt x="339213" y="766916"/>
                </a:lnTo>
                <a:lnTo>
                  <a:pt x="958645" y="0"/>
                </a:lnTo>
              </a:path>
            </a:pathLst>
          </a:custGeom>
          <a:ln w="139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1524000" y="3198812"/>
            <a:ext cx="1371600" cy="458788"/>
            <a:chOff x="838200" y="3198814"/>
            <a:chExt cx="838994" cy="458788"/>
          </a:xfrm>
        </p:grpSpPr>
        <p:grpSp>
          <p:nvGrpSpPr>
            <p:cNvPr id="74" name="Group 73"/>
            <p:cNvGrpSpPr/>
            <p:nvPr/>
          </p:nvGrpSpPr>
          <p:grpSpPr>
            <a:xfrm>
              <a:off x="838200" y="3198814"/>
              <a:ext cx="762000" cy="458788"/>
              <a:chOff x="990600" y="2513012"/>
              <a:chExt cx="762000" cy="30745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990600" y="2513012"/>
                <a:ext cx="534194" cy="306388"/>
                <a:chOff x="2590800" y="2438400"/>
                <a:chExt cx="534194" cy="306388"/>
              </a:xfrm>
            </p:grpSpPr>
            <p:grpSp>
              <p:nvGrpSpPr>
                <p:cNvPr id="62" name="Group 20"/>
                <p:cNvGrpSpPr/>
                <p:nvPr/>
              </p:nvGrpSpPr>
              <p:grpSpPr>
                <a:xfrm>
                  <a:off x="2590800" y="2438400"/>
                  <a:ext cx="381794" cy="306388"/>
                  <a:chOff x="3961606" y="3352800"/>
                  <a:chExt cx="381794" cy="306388"/>
                </a:xfrm>
              </p:grpSpPr>
              <p:cxnSp>
                <p:nvCxnSpPr>
                  <p:cNvPr id="65" name="Straight Arrow Connector 64"/>
                  <p:cNvCxnSpPr/>
                  <p:nvPr/>
                </p:nvCxnSpPr>
                <p:spPr>
                  <a:xfrm rot="5400000" flipH="1" flipV="1">
                    <a:off x="3809206" y="3505200"/>
                    <a:ext cx="305594" cy="794"/>
                  </a:xfrm>
                  <a:prstGeom prst="straightConnector1">
                    <a:avLst/>
                  </a:prstGeom>
                  <a:ln w="15875">
                    <a:solidFill>
                      <a:schemeClr val="tx2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Arrow Connector 65"/>
                  <p:cNvCxnSpPr/>
                  <p:nvPr/>
                </p:nvCxnSpPr>
                <p:spPr>
                  <a:xfrm rot="5400000" flipH="1" flipV="1">
                    <a:off x="3885405" y="3505994"/>
                    <a:ext cx="305594" cy="794"/>
                  </a:xfrm>
                  <a:prstGeom prst="straightConnector1">
                    <a:avLst/>
                  </a:prstGeom>
                  <a:ln w="15875">
                    <a:solidFill>
                      <a:schemeClr val="tx2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Arrow Connector 66"/>
                  <p:cNvCxnSpPr/>
                  <p:nvPr/>
                </p:nvCxnSpPr>
                <p:spPr>
                  <a:xfrm rot="5400000" flipH="1" flipV="1">
                    <a:off x="3962400" y="3505200"/>
                    <a:ext cx="305594" cy="794"/>
                  </a:xfrm>
                  <a:prstGeom prst="straightConnector1">
                    <a:avLst/>
                  </a:prstGeom>
                  <a:ln w="15875">
                    <a:solidFill>
                      <a:schemeClr val="tx2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Arrow Connector 67"/>
                  <p:cNvCxnSpPr/>
                  <p:nvPr/>
                </p:nvCxnSpPr>
                <p:spPr>
                  <a:xfrm rot="5400000" flipH="1" flipV="1">
                    <a:off x="4038600" y="3505200"/>
                    <a:ext cx="305594" cy="794"/>
                  </a:xfrm>
                  <a:prstGeom prst="straightConnector1">
                    <a:avLst/>
                  </a:prstGeom>
                  <a:ln w="15875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Arrow Connector 68"/>
                  <p:cNvCxnSpPr/>
                  <p:nvPr/>
                </p:nvCxnSpPr>
                <p:spPr>
                  <a:xfrm rot="5400000" flipH="1" flipV="1">
                    <a:off x="4114800" y="3505200"/>
                    <a:ext cx="305594" cy="794"/>
                  </a:xfrm>
                  <a:prstGeom prst="straightConnector1">
                    <a:avLst/>
                  </a:prstGeom>
                  <a:ln w="15875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 rot="5400000" flipH="1" flipV="1">
                    <a:off x="4190206" y="3505200"/>
                    <a:ext cx="305594" cy="794"/>
                  </a:xfrm>
                  <a:prstGeom prst="straightConnector1">
                    <a:avLst/>
                  </a:prstGeom>
                  <a:ln w="15875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3" name="Straight Arrow Connector 62"/>
                <p:cNvCxnSpPr/>
                <p:nvPr/>
              </p:nvCxnSpPr>
              <p:spPr>
                <a:xfrm rot="5400000" flipH="1" flipV="1">
                  <a:off x="2895600" y="2590800"/>
                  <a:ext cx="305594" cy="794"/>
                </a:xfrm>
                <a:prstGeom prst="straightConnector1">
                  <a:avLst/>
                </a:prstGeom>
                <a:ln w="15875">
                  <a:solidFill>
                    <a:schemeClr val="accent3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/>
                <p:nvPr/>
              </p:nvCxnSpPr>
              <p:spPr>
                <a:xfrm rot="5400000" flipH="1" flipV="1">
                  <a:off x="2971800" y="2590800"/>
                  <a:ext cx="305594" cy="794"/>
                </a:xfrm>
                <a:prstGeom prst="straightConnector1">
                  <a:avLst/>
                </a:prstGeom>
                <a:ln w="15875">
                  <a:solidFill>
                    <a:schemeClr val="accent3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1" name="Straight Arrow Connector 70"/>
              <p:cNvCxnSpPr/>
              <p:nvPr/>
            </p:nvCxnSpPr>
            <p:spPr>
              <a:xfrm rot="5400000" flipH="1" flipV="1">
                <a:off x="1447006" y="2666206"/>
                <a:ext cx="305594" cy="794"/>
              </a:xfrm>
              <a:prstGeom prst="straightConnector1">
                <a:avLst/>
              </a:prstGeom>
              <a:ln w="15875">
                <a:solidFill>
                  <a:schemeClr val="accent3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rot="5400000" flipH="1" flipV="1">
                <a:off x="1614725" y="2758788"/>
                <a:ext cx="122555" cy="794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rot="5400000" flipH="1" flipV="1">
                <a:off x="1690925" y="2758790"/>
                <a:ext cx="122555" cy="794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6" name="Straight Arrow Connector 105"/>
            <p:cNvCxnSpPr/>
            <p:nvPr/>
          </p:nvCxnSpPr>
          <p:spPr>
            <a:xfrm rot="5400000" flipH="1" flipV="1">
              <a:off x="1585357" y="3565763"/>
              <a:ext cx="182880" cy="79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4254516" y="3474720"/>
            <a:ext cx="256032" cy="182880"/>
            <a:chOff x="3396250" y="3474720"/>
            <a:chExt cx="155654" cy="182880"/>
          </a:xfrm>
        </p:grpSpPr>
        <p:cxnSp>
          <p:nvCxnSpPr>
            <p:cNvPr id="78" name="Straight Arrow Connector 77"/>
            <p:cNvCxnSpPr/>
            <p:nvPr/>
          </p:nvCxnSpPr>
          <p:spPr>
            <a:xfrm rot="5400000" flipH="1" flipV="1">
              <a:off x="3305207" y="3565763"/>
              <a:ext cx="182880" cy="79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rot="5400000" flipH="1" flipV="1">
              <a:off x="3381407" y="3565763"/>
              <a:ext cx="182880" cy="79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rot="5400000" flipH="1" flipV="1">
              <a:off x="3460067" y="3565763"/>
              <a:ext cx="182880" cy="79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1303553" y="2923401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ZigBee</a:t>
            </a:r>
            <a:endParaRPr lang="en-US" sz="1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2127326" y="2923401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802.11</a:t>
            </a:r>
            <a:endParaRPr 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680781" y="3609201"/>
            <a:ext cx="804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Bluetooth</a:t>
            </a:r>
            <a:endParaRPr lang="en-US" sz="1200" dirty="0"/>
          </a:p>
        </p:txBody>
      </p:sp>
      <p:sp>
        <p:nvSpPr>
          <p:cNvPr id="119" name="TextBox 118"/>
          <p:cNvSpPr txBox="1"/>
          <p:nvPr/>
        </p:nvSpPr>
        <p:spPr>
          <a:xfrm>
            <a:off x="2514600" y="3609201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Noise</a:t>
            </a:r>
            <a:endParaRPr lang="en-US" sz="1200" dirty="0"/>
          </a:p>
        </p:txBody>
      </p:sp>
      <p:sp>
        <p:nvSpPr>
          <p:cNvPr id="124" name="Slide Number Placeholder 1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FB8-79E8-4114-AEA1-748C47221D3F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41" name="Group 140"/>
          <p:cNvGrpSpPr/>
          <p:nvPr/>
        </p:nvGrpSpPr>
        <p:grpSpPr>
          <a:xfrm>
            <a:off x="685800" y="1143007"/>
            <a:ext cx="8259096" cy="2666993"/>
            <a:chOff x="685800" y="1143007"/>
            <a:chExt cx="8259096" cy="2666993"/>
          </a:xfrm>
        </p:grpSpPr>
        <p:sp>
          <p:nvSpPr>
            <p:cNvPr id="33" name="Rectangle 32"/>
            <p:cNvSpPr/>
            <p:nvPr/>
          </p:nvSpPr>
          <p:spPr>
            <a:xfrm>
              <a:off x="1172496" y="2163096"/>
              <a:ext cx="1373757" cy="6320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SDR</a:t>
              </a:r>
              <a:endParaRPr lang="en-US" dirty="0"/>
            </a:p>
          </p:txBody>
        </p:sp>
        <p:cxnSp>
          <p:nvCxnSpPr>
            <p:cNvPr id="34" name="Elbow Connector 33"/>
            <p:cNvCxnSpPr>
              <a:stCxn id="43" idx="3"/>
              <a:endCxn id="37" idx="2"/>
            </p:cNvCxnSpPr>
            <p:nvPr/>
          </p:nvCxnSpPr>
          <p:spPr>
            <a:xfrm>
              <a:off x="6140244" y="2476500"/>
              <a:ext cx="1181121" cy="359113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43" idx="3"/>
              <a:endCxn id="36" idx="2"/>
            </p:cNvCxnSpPr>
            <p:nvPr/>
          </p:nvCxnSpPr>
          <p:spPr>
            <a:xfrm flipV="1">
              <a:off x="6140244" y="1432690"/>
              <a:ext cx="1181121" cy="104381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7321365" y="1143007"/>
              <a:ext cx="1623531" cy="57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802.11 demodulator</a:t>
              </a:r>
              <a:endParaRPr lang="en-US" sz="1400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7321365" y="2555507"/>
              <a:ext cx="1623531" cy="560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ZigBee</a:t>
              </a:r>
              <a:r>
                <a:rPr lang="en-US" sz="1400" dirty="0" smtClean="0"/>
                <a:t> demodulator</a:t>
              </a:r>
              <a:endParaRPr lang="en-US" sz="14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7321365" y="1856441"/>
              <a:ext cx="1623531" cy="57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Bluetooth demodulator</a:t>
              </a:r>
              <a:endParaRPr lang="en-US" sz="1400" dirty="0"/>
            </a:p>
          </p:txBody>
        </p:sp>
        <p:cxnSp>
          <p:nvCxnSpPr>
            <p:cNvPr id="28" name="Elbow Connector 27"/>
            <p:cNvCxnSpPr>
              <a:stCxn id="43" idx="3"/>
              <a:endCxn id="30" idx="2"/>
            </p:cNvCxnSpPr>
            <p:nvPr/>
          </p:nvCxnSpPr>
          <p:spPr>
            <a:xfrm>
              <a:off x="6140244" y="2476500"/>
              <a:ext cx="1181120" cy="105339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43" idx="3"/>
              <a:endCxn id="32" idx="2"/>
            </p:cNvCxnSpPr>
            <p:nvPr/>
          </p:nvCxnSpPr>
          <p:spPr>
            <a:xfrm flipV="1">
              <a:off x="6140244" y="2146124"/>
              <a:ext cx="1181121" cy="330376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7321364" y="3249788"/>
              <a:ext cx="1623532" cy="560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… demodulator</a:t>
              </a:r>
              <a:endParaRPr lang="en-US" sz="1400" dirty="0"/>
            </a:p>
          </p:txBody>
        </p:sp>
        <p:sp>
          <p:nvSpPr>
            <p:cNvPr id="25" name="Flowchart: Decision 24"/>
            <p:cNvSpPr>
              <a:spLocks noChangeAspect="1"/>
            </p:cNvSpPr>
            <p:nvPr/>
          </p:nvSpPr>
          <p:spPr>
            <a:xfrm>
              <a:off x="3062748" y="1828800"/>
              <a:ext cx="1165860" cy="13030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29896" y="2161317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Energy   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Filter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33" idx="3"/>
              <a:endCxn id="25" idx="1"/>
            </p:cNvCxnSpPr>
            <p:nvPr/>
          </p:nvCxnSpPr>
          <p:spPr>
            <a:xfrm>
              <a:off x="2546253" y="2479113"/>
              <a:ext cx="516495" cy="1197"/>
            </a:xfrm>
            <a:prstGeom prst="straightConnector1">
              <a:avLst/>
            </a:prstGeom>
            <a:ln w="3492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4768644" y="2133600"/>
              <a:ext cx="1371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Fast detector</a:t>
              </a:r>
              <a:endParaRPr lang="en-US" dirty="0"/>
            </a:p>
          </p:txBody>
        </p:sp>
        <p:cxnSp>
          <p:nvCxnSpPr>
            <p:cNvPr id="48" name="Straight Arrow Connector 47"/>
            <p:cNvCxnSpPr>
              <a:stCxn id="25" idx="3"/>
              <a:endCxn id="43" idx="1"/>
            </p:cNvCxnSpPr>
            <p:nvPr/>
          </p:nvCxnSpPr>
          <p:spPr>
            <a:xfrm flipV="1">
              <a:off x="4228608" y="2476500"/>
              <a:ext cx="540036" cy="3810"/>
            </a:xfrm>
            <a:prstGeom prst="straightConnector1">
              <a:avLst/>
            </a:prstGeom>
            <a:ln w="3492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/>
            <p:cNvGrpSpPr/>
            <p:nvPr/>
          </p:nvGrpSpPr>
          <p:grpSpPr>
            <a:xfrm>
              <a:off x="685800" y="2209800"/>
              <a:ext cx="486697" cy="269313"/>
              <a:chOff x="3795252" y="2423653"/>
              <a:chExt cx="937116" cy="706432"/>
            </a:xfrm>
          </p:grpSpPr>
          <p:cxnSp>
            <p:nvCxnSpPr>
              <p:cNvPr id="134" name="Shape 146"/>
              <p:cNvCxnSpPr>
                <a:stCxn id="33" idx="1"/>
              </p:cNvCxnSpPr>
              <p:nvPr/>
            </p:nvCxnSpPr>
            <p:spPr>
              <a:xfrm rot="10800000">
                <a:off x="4023858" y="2728453"/>
                <a:ext cx="708510" cy="401632"/>
              </a:xfrm>
              <a:prstGeom prst="bentConnector3">
                <a:avLst>
                  <a:gd name="adj1" fmla="val 102105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rot="16200000" flipV="1">
                <a:off x="3757152" y="2461753"/>
                <a:ext cx="304800" cy="2286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rot="5400000" flipH="1" flipV="1">
                <a:off x="3871452" y="2576053"/>
                <a:ext cx="30480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rot="5400000" flipH="1" flipV="1">
                <a:off x="3985752" y="2461753"/>
                <a:ext cx="304800" cy="2286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40" name="Picture 139" descr="s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948" y="1948541"/>
            <a:ext cx="1295400" cy="4136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1.85185E-6 L 0.07917 -0.0030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" y="-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07407E-6 L 0.17482 -0.00093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7 0.00116 L 0.20694 0.00116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"/>
                                            </p:cond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116 C 0.03784 0.01343 0.07725 0.02662 0.09722 -0.02269 C 0.11736 -0.06968 0.10798 -0.23565 0.11979 -0.28356 C 0.13142 -0.33032 0.15711 -0.31088 0.16666 -0.31088 " pathEditMode="relative" rAng="0" ptsTypes="aaaA">
                                      <p:cBhvr>
                                        <p:cTn id="5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" y="-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59259E-6 C 0.04653 0.00324 0.09445 0.0074 0.11927 -0.02732 C 0.14393 -0.05926 0.13316 -0.16366 0.14827 -0.19398 C 0.16354 -0.22338 0.20052 -0.21111 0.21111 -0.21412 " pathEditMode="relative" rAng="0" ptsTypes="aaaA">
                                      <p:cBhvr>
                                        <p:cTn id="6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" y="-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C 0.06702 2.59259E-6 0.13473 2.59259E-6 0.16858 -0.0176 C 0.20157 -0.03542 0.18594 -0.09121 0.19983 -0.1044 C 0.21285 -0.11898 0.24098 -0.12338 0.25 -0.1044 " pathEditMode="relative" rAng="0" ptsTypes="aaaA">
                                      <p:cBhvr>
                                        <p:cTn id="6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90" grpId="0" animBg="1"/>
      <p:bldP spid="120" grpId="0"/>
      <p:bldP spid="120" grpId="1"/>
      <p:bldP spid="121" grpId="0"/>
      <p:bldP spid="121" grpId="1"/>
      <p:bldP spid="122" grpId="0"/>
      <p:bldP spid="122" grpId="1"/>
      <p:bldP spid="119" grpId="0"/>
      <p:bldP spid="11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752600" y="3429000"/>
            <a:ext cx="5740189" cy="1600994"/>
            <a:chOff x="1752600" y="3429000"/>
            <a:chExt cx="5740189" cy="1600994"/>
          </a:xfrm>
        </p:grpSpPr>
        <p:sp>
          <p:nvSpPr>
            <p:cNvPr id="20" name="Rounded Rectangle 19"/>
            <p:cNvSpPr/>
            <p:nvPr/>
          </p:nvSpPr>
          <p:spPr>
            <a:xfrm>
              <a:off x="1752600" y="3429000"/>
              <a:ext cx="26670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Packet</a:t>
              </a:r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105400" y="3429000"/>
              <a:ext cx="13716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MAC-level ACK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752600" y="4495800"/>
              <a:ext cx="5029200" cy="158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5400000" flipH="1" flipV="1">
              <a:off x="4183190" y="4762500"/>
              <a:ext cx="5334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5400000" flipH="1" flipV="1">
              <a:off x="4837906" y="4762500"/>
              <a:ext cx="5334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419600" y="4876800"/>
              <a:ext cx="68580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495800" y="4572000"/>
              <a:ext cx="55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SIFS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43252" y="431144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detect protocols?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FB8-79E8-4114-AEA1-748C47221D3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Timing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802.11 – </a:t>
            </a:r>
            <a:r>
              <a:rPr lang="en-US" dirty="0" err="1" smtClean="0"/>
              <a:t>Interframe</a:t>
            </a:r>
            <a:r>
              <a:rPr lang="en-US" dirty="0" smtClean="0"/>
              <a:t> Space (SIFS, DIFS)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Bluetooth – TDD slots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Phase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802.11b 1Mbps – DBPSK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Bluetooth – GMSK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Frequency (Channel width)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802.11b – 22 MHz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Bluetooth – 1 MHz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410201" y="1523999"/>
            <a:ext cx="3200400" cy="609600"/>
            <a:chOff x="1752600" y="3429000"/>
            <a:chExt cx="5901154" cy="1600994"/>
          </a:xfrm>
        </p:grpSpPr>
        <p:sp>
          <p:nvSpPr>
            <p:cNvPr id="36" name="Rounded Rectangle 35"/>
            <p:cNvSpPr/>
            <p:nvPr/>
          </p:nvSpPr>
          <p:spPr>
            <a:xfrm>
              <a:off x="1752600" y="3429000"/>
              <a:ext cx="2667000" cy="9144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Packet</a:t>
              </a:r>
              <a:endParaRPr lang="en-US" sz="14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105400" y="3429000"/>
              <a:ext cx="13716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MAC-level ACK</a:t>
              </a:r>
              <a:endParaRPr lang="en-US" sz="900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752600" y="4495800"/>
              <a:ext cx="5029200" cy="158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H="1" flipV="1">
              <a:off x="4183190" y="4762500"/>
              <a:ext cx="5334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5400000" flipH="1" flipV="1">
              <a:off x="4837906" y="4762500"/>
              <a:ext cx="5334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4419599" y="4915529"/>
              <a:ext cx="685800" cy="158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393556" y="4345698"/>
              <a:ext cx="775822" cy="581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SIFS</a:t>
              </a:r>
              <a:endParaRPr 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72762" y="4223247"/>
              <a:ext cx="980992" cy="646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Time</a:t>
              </a:r>
              <a:endParaRPr lang="en-US" sz="14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400800" y="2880852"/>
            <a:ext cx="1685030" cy="1691149"/>
            <a:chOff x="5410200" y="2946995"/>
            <a:chExt cx="2822051" cy="2844205"/>
          </a:xfrm>
        </p:grpSpPr>
        <p:cxnSp>
          <p:nvCxnSpPr>
            <p:cNvPr id="57" name="Straight Arrow Connector 56"/>
            <p:cNvCxnSpPr/>
            <p:nvPr/>
          </p:nvCxnSpPr>
          <p:spPr>
            <a:xfrm rot="5400000">
              <a:off x="5409405" y="4572000"/>
              <a:ext cx="2437606" cy="794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5410200" y="4572000"/>
              <a:ext cx="2437606" cy="794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Cloud 58"/>
            <p:cNvSpPr/>
            <p:nvPr/>
          </p:nvSpPr>
          <p:spPr>
            <a:xfrm>
              <a:off x="7085806" y="3810000"/>
              <a:ext cx="457200" cy="38100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Cloud 59"/>
            <p:cNvSpPr/>
            <p:nvPr/>
          </p:nvSpPr>
          <p:spPr>
            <a:xfrm>
              <a:off x="5790406" y="4953000"/>
              <a:ext cx="457200" cy="38100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847806" y="4348091"/>
              <a:ext cx="384445" cy="517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</a:t>
              </a:r>
              <a:endParaRPr lang="en-US" sz="1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406291" y="2946995"/>
              <a:ext cx="510626" cy="517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Q</a:t>
              </a:r>
              <a:endParaRPr lang="en-US" sz="14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410200" y="2971800"/>
            <a:ext cx="2679980" cy="2819400"/>
            <a:chOff x="5410200" y="2971800"/>
            <a:chExt cx="2679980" cy="2819400"/>
          </a:xfrm>
        </p:grpSpPr>
        <p:cxnSp>
          <p:nvCxnSpPr>
            <p:cNvPr id="45" name="Straight Arrow Connector 44"/>
            <p:cNvCxnSpPr/>
            <p:nvPr/>
          </p:nvCxnSpPr>
          <p:spPr>
            <a:xfrm rot="5400000">
              <a:off x="5409405" y="4572000"/>
              <a:ext cx="2437606" cy="794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410200" y="4572000"/>
              <a:ext cx="2437606" cy="794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loud 48"/>
            <p:cNvSpPr/>
            <p:nvPr/>
          </p:nvSpPr>
          <p:spPr>
            <a:xfrm>
              <a:off x="7085806" y="3810000"/>
              <a:ext cx="457200" cy="38100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loud 49"/>
            <p:cNvSpPr/>
            <p:nvPr/>
          </p:nvSpPr>
          <p:spPr>
            <a:xfrm>
              <a:off x="5790406" y="4953000"/>
              <a:ext cx="457200" cy="38100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847806" y="4372896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440848" y="2971800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800600" y="5181600"/>
            <a:ext cx="4118358" cy="1264725"/>
            <a:chOff x="4800600" y="5319252"/>
            <a:chExt cx="4118358" cy="1264725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7162800" y="6172200"/>
              <a:ext cx="22860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4800600" y="5319252"/>
              <a:ext cx="4118358" cy="1264725"/>
              <a:chOff x="4800600" y="5319252"/>
              <a:chExt cx="4118358" cy="1264725"/>
            </a:xfrm>
          </p:grpSpPr>
          <p:cxnSp>
            <p:nvCxnSpPr>
              <p:cNvPr id="63" name="Straight Arrow Connector 62"/>
              <p:cNvCxnSpPr/>
              <p:nvPr/>
            </p:nvCxnSpPr>
            <p:spPr>
              <a:xfrm>
                <a:off x="4800600" y="5943600"/>
                <a:ext cx="3108509" cy="605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7863348" y="5791200"/>
                <a:ext cx="10556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Frequency</a:t>
                </a:r>
                <a:endParaRPr lang="en-US" sz="1600" dirty="0"/>
              </a:p>
            </p:txBody>
          </p:sp>
          <p:sp>
            <p:nvSpPr>
              <p:cNvPr id="74" name="Flowchart: Process 73"/>
              <p:cNvSpPr/>
              <p:nvPr/>
            </p:nvSpPr>
            <p:spPr>
              <a:xfrm>
                <a:off x="5029200" y="5319252"/>
                <a:ext cx="1600200" cy="612648"/>
              </a:xfrm>
              <a:prstGeom prst="flowChartProcess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802.11b</a:t>
                </a:r>
                <a:endParaRPr lang="en-US" dirty="0"/>
              </a:p>
            </p:txBody>
          </p:sp>
          <p:sp>
            <p:nvSpPr>
              <p:cNvPr id="75" name="Flowchart: Process 74"/>
              <p:cNvSpPr/>
              <p:nvPr/>
            </p:nvSpPr>
            <p:spPr>
              <a:xfrm>
                <a:off x="7162800" y="5334000"/>
                <a:ext cx="228600" cy="612648"/>
              </a:xfrm>
              <a:prstGeom prst="flowChartProcess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391400" y="5424948"/>
                <a:ext cx="1115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Bluetooth</a:t>
                </a:r>
                <a:endParaRPr lang="en-US" dirty="0"/>
              </a:p>
            </p:txBody>
          </p:sp>
          <p:cxnSp>
            <p:nvCxnSpPr>
              <p:cNvPr id="78" name="Straight Arrow Connector 77"/>
              <p:cNvCxnSpPr/>
              <p:nvPr/>
            </p:nvCxnSpPr>
            <p:spPr>
              <a:xfrm rot="5400000" flipH="1" flipV="1">
                <a:off x="4876800" y="6096000"/>
                <a:ext cx="3048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rot="5400000" flipH="1" flipV="1">
                <a:off x="6477794" y="6095206"/>
                <a:ext cx="3048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5029200" y="6172200"/>
                <a:ext cx="16002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5410200" y="6245423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22 MHz</a:t>
                </a:r>
                <a:endParaRPr lang="en-US" sz="1600" dirty="0"/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 rot="5400000" flipH="1" flipV="1">
                <a:off x="7011194" y="6095206"/>
                <a:ext cx="3048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rot="5400000" flipH="1" flipV="1">
                <a:off x="7239794" y="6095206"/>
                <a:ext cx="3048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6952086" y="6245423"/>
                <a:ext cx="7200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 MHz</a:t>
                </a:r>
                <a:endParaRPr lang="en-US" sz="1600" dirty="0"/>
              </a:p>
            </p:txBody>
          </p:sp>
        </p:grpSp>
      </p:grpSp>
      <p:sp>
        <p:nvSpPr>
          <p:cNvPr id="52" name="TextBox 51"/>
          <p:cNvSpPr txBox="1"/>
          <p:nvPr/>
        </p:nvSpPr>
        <p:spPr>
          <a:xfrm>
            <a:off x="6940066" y="4840069"/>
            <a:ext cx="1441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Constellation</a:t>
            </a:r>
          </a:p>
          <a:p>
            <a:pPr algn="ctr"/>
            <a:r>
              <a:rPr lang="en-US" b="1" dirty="0" smtClean="0"/>
              <a:t>diagram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7" dur="indefinite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0" dur="indefinite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1553496" y="1828800"/>
            <a:ext cx="3048000" cy="3733800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detection </a:t>
            </a:r>
            <a:r>
              <a:rPr lang="en-US" b="1" dirty="0" smtClean="0"/>
              <a:t>fast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FB8-79E8-4114-AEA1-748C47221D3F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-770603" y="4000499"/>
            <a:ext cx="4495800" cy="2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2575260" y="3886202"/>
            <a:ext cx="4267993" cy="792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5674439" y="4000499"/>
            <a:ext cx="4495800" cy="2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15283" y="5939135"/>
            <a:ext cx="2175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Detection stage</a:t>
            </a:r>
            <a:endParaRPr lang="en-US" sz="2400" b="1" dirty="0"/>
          </a:p>
        </p:txBody>
      </p:sp>
      <p:cxnSp>
        <p:nvCxnSpPr>
          <p:cNvPr id="14" name="Straight Arrow Connector 13"/>
          <p:cNvCxnSpPr/>
          <p:nvPr/>
        </p:nvCxnSpPr>
        <p:spPr>
          <a:xfrm rot="10800000">
            <a:off x="1447800" y="6172200"/>
            <a:ext cx="2133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</p:cNvCxnSpPr>
          <p:nvPr/>
        </p:nvCxnSpPr>
        <p:spPr>
          <a:xfrm>
            <a:off x="5791200" y="6169968"/>
            <a:ext cx="2103120" cy="22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33600" y="5665883"/>
            <a:ext cx="193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Protocol-agnostic</a:t>
            </a:r>
            <a:endParaRPr lang="en-US" b="1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448784" y="5850549"/>
            <a:ext cx="73152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 flipH="1">
            <a:off x="3962401" y="5867400"/>
            <a:ext cx="73152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03522" y="5668296"/>
            <a:ext cx="193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Protocol-specific</a:t>
            </a:r>
            <a:endParaRPr lang="en-US" b="1" dirty="0"/>
          </a:p>
        </p:txBody>
      </p:sp>
      <p:cxnSp>
        <p:nvCxnSpPr>
          <p:cNvPr id="24" name="Straight Arrow Connector 23"/>
          <p:cNvCxnSpPr/>
          <p:nvPr/>
        </p:nvCxnSpPr>
        <p:spPr>
          <a:xfrm rot="10800000" flipH="1">
            <a:off x="7107541" y="5865811"/>
            <a:ext cx="81381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678680" y="5867400"/>
            <a:ext cx="6400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209800" y="31242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Peak detector</a:t>
            </a:r>
            <a:endParaRPr lang="en-US" sz="2000" b="1" dirty="0"/>
          </a:p>
        </p:txBody>
      </p:sp>
      <p:sp>
        <p:nvSpPr>
          <p:cNvPr id="28" name="Rectangle 27"/>
          <p:cNvSpPr/>
          <p:nvPr/>
        </p:nvSpPr>
        <p:spPr>
          <a:xfrm>
            <a:off x="4800600" y="1828800"/>
            <a:ext cx="3048000" cy="3733800"/>
          </a:xfrm>
          <a:prstGeom prst="rect">
            <a:avLst/>
          </a:prstGeom>
          <a:solidFill>
            <a:srgbClr val="C0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638800" y="2133600"/>
            <a:ext cx="1295400" cy="533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802.11</a:t>
            </a:r>
          </a:p>
          <a:p>
            <a:pPr algn="ctr"/>
            <a:r>
              <a:rPr lang="en-US" dirty="0" smtClean="0"/>
              <a:t>SIFS/DIFS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638800" y="3320844"/>
            <a:ext cx="1295400" cy="533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Bluetooth</a:t>
            </a:r>
          </a:p>
          <a:p>
            <a:pPr algn="ctr"/>
            <a:r>
              <a:rPr lang="en-US" dirty="0" smtClean="0"/>
              <a:t>Slot time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638800" y="4572000"/>
            <a:ext cx="1295400" cy="533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ZigBee</a:t>
            </a:r>
            <a:endParaRPr lang="en-US" dirty="0" smtClean="0"/>
          </a:p>
          <a:p>
            <a:pPr algn="ctr"/>
            <a:r>
              <a:rPr lang="en-US" dirty="0" smtClean="0"/>
              <a:t>Slot time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34" idx="1"/>
          </p:cNvCxnSpPr>
          <p:nvPr/>
        </p:nvCxnSpPr>
        <p:spPr>
          <a:xfrm>
            <a:off x="533400" y="3581400"/>
            <a:ext cx="16764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4" idx="3"/>
            <a:endCxn id="35" idx="1"/>
          </p:cNvCxnSpPr>
          <p:nvPr/>
        </p:nvCxnSpPr>
        <p:spPr>
          <a:xfrm flipV="1">
            <a:off x="4038600" y="2400300"/>
            <a:ext cx="1600200" cy="1181100"/>
          </a:xfrm>
          <a:prstGeom prst="bentConnector3">
            <a:avLst>
              <a:gd name="adj1" fmla="val 6198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4" idx="3"/>
            <a:endCxn id="37" idx="1"/>
          </p:cNvCxnSpPr>
          <p:nvPr/>
        </p:nvCxnSpPr>
        <p:spPr>
          <a:xfrm>
            <a:off x="4038600" y="3581400"/>
            <a:ext cx="1600200" cy="614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4" idx="3"/>
            <a:endCxn id="38" idx="1"/>
          </p:cNvCxnSpPr>
          <p:nvPr/>
        </p:nvCxnSpPr>
        <p:spPr>
          <a:xfrm>
            <a:off x="4038600" y="3581400"/>
            <a:ext cx="1600200" cy="1257300"/>
          </a:xfrm>
          <a:prstGeom prst="bentConnector3">
            <a:avLst>
              <a:gd name="adj1" fmla="val 6198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5" idx="3"/>
          </p:cNvCxnSpPr>
          <p:nvPr/>
        </p:nvCxnSpPr>
        <p:spPr>
          <a:xfrm>
            <a:off x="6934200" y="2400300"/>
            <a:ext cx="12801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7" idx="3"/>
          </p:cNvCxnSpPr>
          <p:nvPr/>
        </p:nvCxnSpPr>
        <p:spPr>
          <a:xfrm>
            <a:off x="6934200" y="3587544"/>
            <a:ext cx="12801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8" idx="3"/>
          </p:cNvCxnSpPr>
          <p:nvPr/>
        </p:nvCxnSpPr>
        <p:spPr>
          <a:xfrm>
            <a:off x="6934200" y="4838700"/>
            <a:ext cx="129540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685800" y="2970212"/>
            <a:ext cx="1371600" cy="458788"/>
            <a:chOff x="838200" y="3198814"/>
            <a:chExt cx="838994" cy="458788"/>
          </a:xfrm>
        </p:grpSpPr>
        <p:grpSp>
          <p:nvGrpSpPr>
            <p:cNvPr id="77" name="Group 73"/>
            <p:cNvGrpSpPr/>
            <p:nvPr/>
          </p:nvGrpSpPr>
          <p:grpSpPr>
            <a:xfrm>
              <a:off x="838200" y="3198814"/>
              <a:ext cx="762000" cy="458788"/>
              <a:chOff x="990600" y="2513012"/>
              <a:chExt cx="762000" cy="307452"/>
            </a:xfrm>
          </p:grpSpPr>
          <p:grpSp>
            <p:nvGrpSpPr>
              <p:cNvPr id="79" name="Group 60"/>
              <p:cNvGrpSpPr/>
              <p:nvPr/>
            </p:nvGrpSpPr>
            <p:grpSpPr>
              <a:xfrm>
                <a:off x="990600" y="2513012"/>
                <a:ext cx="534194" cy="306388"/>
                <a:chOff x="2590800" y="2438400"/>
                <a:chExt cx="534194" cy="306388"/>
              </a:xfrm>
            </p:grpSpPr>
            <p:grpSp>
              <p:nvGrpSpPr>
                <p:cNvPr id="83" name="Group 20"/>
                <p:cNvGrpSpPr/>
                <p:nvPr/>
              </p:nvGrpSpPr>
              <p:grpSpPr>
                <a:xfrm>
                  <a:off x="2590800" y="2438400"/>
                  <a:ext cx="381794" cy="306388"/>
                  <a:chOff x="3961606" y="3352800"/>
                  <a:chExt cx="381794" cy="306388"/>
                </a:xfrm>
              </p:grpSpPr>
              <p:cxnSp>
                <p:nvCxnSpPr>
                  <p:cNvPr id="86" name="Straight Arrow Connector 85"/>
                  <p:cNvCxnSpPr/>
                  <p:nvPr/>
                </p:nvCxnSpPr>
                <p:spPr>
                  <a:xfrm rot="5400000" flipH="1" flipV="1">
                    <a:off x="3809206" y="3505200"/>
                    <a:ext cx="305594" cy="794"/>
                  </a:xfrm>
                  <a:prstGeom prst="straightConnector1">
                    <a:avLst/>
                  </a:prstGeom>
                  <a:ln w="15875">
                    <a:solidFill>
                      <a:schemeClr val="tx2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Arrow Connector 86"/>
                  <p:cNvCxnSpPr/>
                  <p:nvPr/>
                </p:nvCxnSpPr>
                <p:spPr>
                  <a:xfrm rot="5400000" flipH="1" flipV="1">
                    <a:off x="3885405" y="3505994"/>
                    <a:ext cx="305594" cy="794"/>
                  </a:xfrm>
                  <a:prstGeom prst="straightConnector1">
                    <a:avLst/>
                  </a:prstGeom>
                  <a:ln w="15875">
                    <a:solidFill>
                      <a:schemeClr val="tx2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Arrow Connector 87"/>
                  <p:cNvCxnSpPr/>
                  <p:nvPr/>
                </p:nvCxnSpPr>
                <p:spPr>
                  <a:xfrm rot="5400000" flipH="1" flipV="1">
                    <a:off x="3962400" y="3505200"/>
                    <a:ext cx="305594" cy="794"/>
                  </a:xfrm>
                  <a:prstGeom prst="straightConnector1">
                    <a:avLst/>
                  </a:prstGeom>
                  <a:ln w="15875">
                    <a:solidFill>
                      <a:schemeClr val="tx2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Arrow Connector 88"/>
                  <p:cNvCxnSpPr/>
                  <p:nvPr/>
                </p:nvCxnSpPr>
                <p:spPr>
                  <a:xfrm rot="5400000" flipH="1" flipV="1">
                    <a:off x="4038600" y="3505200"/>
                    <a:ext cx="305594" cy="794"/>
                  </a:xfrm>
                  <a:prstGeom prst="straightConnector1">
                    <a:avLst/>
                  </a:prstGeom>
                  <a:ln w="15875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Arrow Connector 89"/>
                  <p:cNvCxnSpPr/>
                  <p:nvPr/>
                </p:nvCxnSpPr>
                <p:spPr>
                  <a:xfrm rot="5400000" flipH="1" flipV="1">
                    <a:off x="4114800" y="3505200"/>
                    <a:ext cx="305594" cy="794"/>
                  </a:xfrm>
                  <a:prstGeom prst="straightConnector1">
                    <a:avLst/>
                  </a:prstGeom>
                  <a:ln w="15875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Arrow Connector 90"/>
                  <p:cNvCxnSpPr/>
                  <p:nvPr/>
                </p:nvCxnSpPr>
                <p:spPr>
                  <a:xfrm rot="5400000" flipH="1" flipV="1">
                    <a:off x="4190206" y="3505200"/>
                    <a:ext cx="305594" cy="794"/>
                  </a:xfrm>
                  <a:prstGeom prst="straightConnector1">
                    <a:avLst/>
                  </a:prstGeom>
                  <a:ln w="15875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4" name="Straight Arrow Connector 83"/>
                <p:cNvCxnSpPr/>
                <p:nvPr/>
              </p:nvCxnSpPr>
              <p:spPr>
                <a:xfrm rot="5400000" flipH="1" flipV="1">
                  <a:off x="2895600" y="2590800"/>
                  <a:ext cx="305594" cy="794"/>
                </a:xfrm>
                <a:prstGeom prst="straightConnector1">
                  <a:avLst/>
                </a:prstGeom>
                <a:ln w="15875">
                  <a:solidFill>
                    <a:schemeClr val="accent3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/>
                <p:cNvCxnSpPr/>
                <p:nvPr/>
              </p:nvCxnSpPr>
              <p:spPr>
                <a:xfrm rot="5400000" flipH="1" flipV="1">
                  <a:off x="2971800" y="2590800"/>
                  <a:ext cx="305594" cy="794"/>
                </a:xfrm>
                <a:prstGeom prst="straightConnector1">
                  <a:avLst/>
                </a:prstGeom>
                <a:ln w="15875">
                  <a:solidFill>
                    <a:schemeClr val="accent3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0" name="Straight Arrow Connector 79"/>
              <p:cNvCxnSpPr/>
              <p:nvPr/>
            </p:nvCxnSpPr>
            <p:spPr>
              <a:xfrm rot="5400000" flipH="1" flipV="1">
                <a:off x="1447006" y="2666206"/>
                <a:ext cx="305594" cy="794"/>
              </a:xfrm>
              <a:prstGeom prst="straightConnector1">
                <a:avLst/>
              </a:prstGeom>
              <a:ln w="15875">
                <a:solidFill>
                  <a:schemeClr val="accent3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 rot="5400000" flipH="1" flipV="1">
                <a:off x="1614725" y="2758788"/>
                <a:ext cx="122555" cy="794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rot="5400000" flipH="1" flipV="1">
                <a:off x="1690925" y="2758790"/>
                <a:ext cx="122555" cy="794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8" name="Straight Arrow Connector 77"/>
            <p:cNvCxnSpPr/>
            <p:nvPr/>
          </p:nvCxnSpPr>
          <p:spPr>
            <a:xfrm rot="5400000" flipH="1" flipV="1">
              <a:off x="1585357" y="3565763"/>
              <a:ext cx="182880" cy="79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ounded Rectangular Callout 94"/>
          <p:cNvSpPr/>
          <p:nvPr/>
        </p:nvSpPr>
        <p:spPr>
          <a:xfrm>
            <a:off x="1905000" y="4648200"/>
            <a:ext cx="2133600" cy="533400"/>
          </a:xfrm>
          <a:prstGeom prst="wedgeRoundRectCallout">
            <a:avLst>
              <a:gd name="adj1" fmla="val 29033"/>
              <a:gd name="adj2" fmla="val -134399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 </a:t>
            </a:r>
          </a:p>
          <a:p>
            <a:pPr algn="ctr"/>
            <a:r>
              <a:rPr lang="en-US" b="1" dirty="0" smtClean="0"/>
              <a:t>Light-weight </a:t>
            </a:r>
          </a:p>
          <a:p>
            <a:pPr algn="ctr"/>
            <a:r>
              <a:rPr lang="en-US" b="1" dirty="0" smtClean="0"/>
              <a:t>5% real-time</a:t>
            </a:r>
          </a:p>
          <a:p>
            <a:pPr algn="ctr"/>
            <a:endParaRPr lang="en-US" sz="2000" b="1" dirty="0"/>
          </a:p>
        </p:txBody>
      </p:sp>
      <p:sp>
        <p:nvSpPr>
          <p:cNvPr id="97" name="Rounded Rectangular Callout 96"/>
          <p:cNvSpPr/>
          <p:nvPr/>
        </p:nvSpPr>
        <p:spPr>
          <a:xfrm>
            <a:off x="3581400" y="1828800"/>
            <a:ext cx="1371600" cy="533400"/>
          </a:xfrm>
          <a:prstGeom prst="wedgeRoundRectCallout">
            <a:avLst>
              <a:gd name="adj1" fmla="val 40230"/>
              <a:gd name="adj2" fmla="val 142099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 </a:t>
            </a:r>
          </a:p>
          <a:p>
            <a:pPr algn="ctr"/>
            <a:r>
              <a:rPr lang="en-US" b="1" dirty="0" smtClean="0"/>
              <a:t>Metadata</a:t>
            </a:r>
          </a:p>
          <a:p>
            <a:pPr algn="ctr"/>
            <a:r>
              <a:rPr lang="en-US" b="1" dirty="0" smtClean="0"/>
              <a:t>(coarse)</a:t>
            </a:r>
          </a:p>
          <a:p>
            <a:pPr algn="ctr"/>
            <a:endParaRPr lang="en-US" sz="2000" b="1" dirty="0"/>
          </a:p>
        </p:txBody>
      </p:sp>
      <p:sp>
        <p:nvSpPr>
          <p:cNvPr id="99" name="Cloud 98"/>
          <p:cNvSpPr/>
          <p:nvPr/>
        </p:nvSpPr>
        <p:spPr>
          <a:xfrm>
            <a:off x="4082844" y="2834148"/>
            <a:ext cx="1676400" cy="609600"/>
          </a:xfrm>
          <a:prstGeom prst="cloud">
            <a:avLst/>
          </a:prstGeom>
          <a:solidFill>
            <a:schemeClr val="accent2">
              <a:lumMod val="75000"/>
              <a:alpha val="8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4191000" y="2829477"/>
            <a:ext cx="1481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Start and end of frames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1" name="Rounded Rectangular Callout 50"/>
          <p:cNvSpPr/>
          <p:nvPr/>
        </p:nvSpPr>
        <p:spPr>
          <a:xfrm>
            <a:off x="304800" y="1828800"/>
            <a:ext cx="1371600" cy="533400"/>
          </a:xfrm>
          <a:prstGeom prst="wedgeRoundRectCallout">
            <a:avLst>
              <a:gd name="adj1" fmla="val 40230"/>
              <a:gd name="adj2" fmla="val 155924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 </a:t>
            </a:r>
          </a:p>
          <a:p>
            <a:pPr algn="ctr"/>
            <a:r>
              <a:rPr lang="en-US" b="1" dirty="0" smtClean="0"/>
              <a:t>Samples</a:t>
            </a:r>
          </a:p>
          <a:p>
            <a:pPr algn="ctr"/>
            <a:r>
              <a:rPr lang="en-US" b="1" dirty="0" smtClean="0"/>
              <a:t>(fine)</a:t>
            </a:r>
          </a:p>
          <a:p>
            <a:pPr algn="ctr"/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17" grpId="0"/>
      <p:bldP spid="23" grpId="0"/>
      <p:bldP spid="28" grpId="0" animBg="1"/>
      <p:bldP spid="95" grpId="0" animBg="1"/>
      <p:bldP spid="97" grpId="0" animBg="1"/>
      <p:bldP spid="99" grpId="0" animBg="1"/>
      <p:bldP spid="100" grpId="0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/>
          <p:cNvSpPr/>
          <p:nvPr/>
        </p:nvSpPr>
        <p:spPr>
          <a:xfrm>
            <a:off x="4191000" y="1981200"/>
            <a:ext cx="2743200" cy="3657600"/>
          </a:xfrm>
          <a:prstGeom prst="rect">
            <a:avLst/>
          </a:prstGeom>
          <a:solidFill>
            <a:srgbClr val="C0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2544096" y="1966452"/>
            <a:ext cx="1465008" cy="3657600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/>
              <a:t>RFDump</a:t>
            </a:r>
            <a:r>
              <a:rPr lang="en-US" sz="4000" dirty="0" smtClean="0"/>
              <a:t>: Putting the pieces together</a:t>
            </a:r>
            <a:endParaRPr lang="en-US" sz="4000" dirty="0"/>
          </a:p>
        </p:txBody>
      </p:sp>
      <p:sp>
        <p:nvSpPr>
          <p:cNvPr id="144" name="Slide Number Placeholder 1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FB8-79E8-4114-AEA1-748C47221D3F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157" name="Group 156"/>
          <p:cNvGrpSpPr/>
          <p:nvPr/>
        </p:nvGrpSpPr>
        <p:grpSpPr>
          <a:xfrm>
            <a:off x="1295400" y="2895600"/>
            <a:ext cx="304800" cy="304800"/>
            <a:chOff x="4801394" y="2971800"/>
            <a:chExt cx="152400" cy="305594"/>
          </a:xfrm>
        </p:grpSpPr>
        <p:cxnSp>
          <p:nvCxnSpPr>
            <p:cNvPr id="158" name="Straight Arrow Connector 157"/>
            <p:cNvCxnSpPr/>
            <p:nvPr/>
          </p:nvCxnSpPr>
          <p:spPr>
            <a:xfrm rot="5400000" flipH="1" flipV="1">
              <a:off x="4648994" y="3124200"/>
              <a:ext cx="305594" cy="79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 flipH="1" flipV="1">
              <a:off x="4725194" y="3124200"/>
              <a:ext cx="305594" cy="79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 rot="5400000" flipH="1" flipV="1">
              <a:off x="4800600" y="3124200"/>
              <a:ext cx="305594" cy="79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Rounded Rectangle 175"/>
          <p:cNvSpPr/>
          <p:nvPr/>
        </p:nvSpPr>
        <p:spPr>
          <a:xfrm>
            <a:off x="4358148" y="3138948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Fast detector</a:t>
            </a:r>
            <a:endParaRPr lang="en-US" dirty="0"/>
          </a:p>
        </p:txBody>
      </p:sp>
      <p:grpSp>
        <p:nvGrpSpPr>
          <p:cNvPr id="311" name="Group 310"/>
          <p:cNvGrpSpPr/>
          <p:nvPr/>
        </p:nvGrpSpPr>
        <p:grpSpPr>
          <a:xfrm>
            <a:off x="275304" y="2834148"/>
            <a:ext cx="4082844" cy="1303020"/>
            <a:chOff x="275304" y="3886200"/>
            <a:chExt cx="4082844" cy="1303020"/>
          </a:xfrm>
        </p:grpSpPr>
        <p:sp>
          <p:nvSpPr>
            <p:cNvPr id="164" name="Rectangle 163"/>
            <p:cNvSpPr/>
            <p:nvPr/>
          </p:nvSpPr>
          <p:spPr>
            <a:xfrm>
              <a:off x="762000" y="4220496"/>
              <a:ext cx="1373757" cy="6320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SDR</a:t>
              </a:r>
              <a:endParaRPr lang="en-US" dirty="0"/>
            </a:p>
          </p:txBody>
        </p:sp>
        <p:sp>
          <p:nvSpPr>
            <p:cNvPr id="173" name="Flowchart: Decision 172"/>
            <p:cNvSpPr>
              <a:spLocks noChangeAspect="1"/>
            </p:cNvSpPr>
            <p:nvPr/>
          </p:nvSpPr>
          <p:spPr>
            <a:xfrm>
              <a:off x="2652252" y="3886200"/>
              <a:ext cx="1165860" cy="13030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819400" y="4218717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Energy   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Filter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75" name="Straight Arrow Connector 174"/>
            <p:cNvCxnSpPr>
              <a:stCxn id="164" idx="3"/>
              <a:endCxn id="173" idx="1"/>
            </p:cNvCxnSpPr>
            <p:nvPr/>
          </p:nvCxnSpPr>
          <p:spPr>
            <a:xfrm>
              <a:off x="2135757" y="4536513"/>
              <a:ext cx="516495" cy="1197"/>
            </a:xfrm>
            <a:prstGeom prst="straightConnector1">
              <a:avLst/>
            </a:prstGeom>
            <a:ln w="3492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173" idx="3"/>
              <a:endCxn id="176" idx="1"/>
            </p:cNvCxnSpPr>
            <p:nvPr/>
          </p:nvCxnSpPr>
          <p:spPr>
            <a:xfrm flipV="1">
              <a:off x="3818112" y="4533900"/>
              <a:ext cx="540036" cy="3810"/>
            </a:xfrm>
            <a:prstGeom prst="straightConnector1">
              <a:avLst/>
            </a:prstGeom>
            <a:ln w="3492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32"/>
            <p:cNvGrpSpPr/>
            <p:nvPr/>
          </p:nvGrpSpPr>
          <p:grpSpPr>
            <a:xfrm>
              <a:off x="275304" y="4267198"/>
              <a:ext cx="486697" cy="269315"/>
              <a:chOff x="3795252" y="2423653"/>
              <a:chExt cx="937116" cy="706438"/>
            </a:xfrm>
          </p:grpSpPr>
          <p:cxnSp>
            <p:nvCxnSpPr>
              <p:cNvPr id="179" name="Shape 146"/>
              <p:cNvCxnSpPr>
                <a:stCxn id="164" idx="1"/>
              </p:cNvCxnSpPr>
              <p:nvPr/>
            </p:nvCxnSpPr>
            <p:spPr>
              <a:xfrm rot="10800000">
                <a:off x="4023858" y="2728459"/>
                <a:ext cx="708510" cy="401632"/>
              </a:xfrm>
              <a:prstGeom prst="bentConnector3">
                <a:avLst>
                  <a:gd name="adj1" fmla="val 102105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rot="16200000" flipV="1">
                <a:off x="3757152" y="2461753"/>
                <a:ext cx="304800" cy="2286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rot="5400000" flipH="1" flipV="1">
                <a:off x="3871452" y="2576053"/>
                <a:ext cx="30480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 rot="5400000" flipH="1" flipV="1">
                <a:off x="3985752" y="2461753"/>
                <a:ext cx="304800" cy="2286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8" name="Group 327"/>
          <p:cNvGrpSpPr/>
          <p:nvPr/>
        </p:nvGrpSpPr>
        <p:grpSpPr>
          <a:xfrm>
            <a:off x="5729748" y="2148348"/>
            <a:ext cx="2804652" cy="2666993"/>
            <a:chOff x="5729748" y="2148348"/>
            <a:chExt cx="2804652" cy="2666993"/>
          </a:xfrm>
        </p:grpSpPr>
        <p:cxnSp>
          <p:nvCxnSpPr>
            <p:cNvPr id="165" name="Elbow Connector 164"/>
            <p:cNvCxnSpPr>
              <a:stCxn id="176" idx="3"/>
              <a:endCxn id="168" idx="2"/>
            </p:cNvCxnSpPr>
            <p:nvPr/>
          </p:nvCxnSpPr>
          <p:spPr>
            <a:xfrm>
              <a:off x="5729748" y="3481848"/>
              <a:ext cx="1181121" cy="359106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Elbow Connector 165"/>
            <p:cNvCxnSpPr>
              <a:stCxn id="176" idx="3"/>
              <a:endCxn id="167" idx="2"/>
            </p:cNvCxnSpPr>
            <p:nvPr/>
          </p:nvCxnSpPr>
          <p:spPr>
            <a:xfrm flipV="1">
              <a:off x="5729748" y="2438031"/>
              <a:ext cx="1181121" cy="1043817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/>
            <p:cNvSpPr/>
            <p:nvPr/>
          </p:nvSpPr>
          <p:spPr>
            <a:xfrm>
              <a:off x="6910869" y="2148348"/>
              <a:ext cx="1623531" cy="57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802.11 demodulator</a:t>
              </a:r>
              <a:endParaRPr lang="en-US" sz="1400" dirty="0"/>
            </a:p>
          </p:txBody>
        </p:sp>
        <p:sp>
          <p:nvSpPr>
            <p:cNvPr id="168" name="Oval 167"/>
            <p:cNvSpPr/>
            <p:nvPr/>
          </p:nvSpPr>
          <p:spPr>
            <a:xfrm>
              <a:off x="6910869" y="3560848"/>
              <a:ext cx="1623531" cy="560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ZigBee</a:t>
              </a:r>
              <a:r>
                <a:rPr lang="en-US" sz="1400" dirty="0" smtClean="0"/>
                <a:t> demodulator</a:t>
              </a:r>
              <a:endParaRPr lang="en-US" sz="1400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6910869" y="2861782"/>
              <a:ext cx="1623531" cy="57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Bluetooth demodulator</a:t>
              </a:r>
              <a:endParaRPr lang="en-US" sz="1400" dirty="0"/>
            </a:p>
          </p:txBody>
        </p:sp>
        <p:cxnSp>
          <p:nvCxnSpPr>
            <p:cNvPr id="170" name="Elbow Connector 169"/>
            <p:cNvCxnSpPr>
              <a:stCxn id="176" idx="3"/>
              <a:endCxn id="172" idx="2"/>
            </p:cNvCxnSpPr>
            <p:nvPr/>
          </p:nvCxnSpPr>
          <p:spPr>
            <a:xfrm>
              <a:off x="5729748" y="3481848"/>
              <a:ext cx="1181120" cy="1053387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Elbow Connector 170"/>
            <p:cNvCxnSpPr>
              <a:stCxn id="176" idx="3"/>
              <a:endCxn id="169" idx="2"/>
            </p:cNvCxnSpPr>
            <p:nvPr/>
          </p:nvCxnSpPr>
          <p:spPr>
            <a:xfrm flipV="1">
              <a:off x="5729748" y="3151465"/>
              <a:ext cx="1181121" cy="330383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/>
            <p:cNvSpPr/>
            <p:nvPr/>
          </p:nvSpPr>
          <p:spPr>
            <a:xfrm>
              <a:off x="6910868" y="4255129"/>
              <a:ext cx="1623532" cy="560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… demodulator</a:t>
              </a:r>
              <a:endParaRPr lang="en-US" sz="1400" dirty="0"/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226661" y="1447801"/>
            <a:ext cx="8779086" cy="4925046"/>
            <a:chOff x="226661" y="1447801"/>
            <a:chExt cx="8779086" cy="4925046"/>
          </a:xfrm>
        </p:grpSpPr>
        <p:sp>
          <p:nvSpPr>
            <p:cNvPr id="183" name="Flowchart: Decision 182"/>
            <p:cNvSpPr>
              <a:spLocks noChangeAspect="1"/>
            </p:cNvSpPr>
            <p:nvPr/>
          </p:nvSpPr>
          <p:spPr>
            <a:xfrm>
              <a:off x="1447800" y="3018504"/>
              <a:ext cx="818147" cy="9144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447800" y="3229896"/>
              <a:ext cx="83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Energy   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 Filter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26" name="Group 325"/>
            <p:cNvGrpSpPr/>
            <p:nvPr/>
          </p:nvGrpSpPr>
          <p:grpSpPr>
            <a:xfrm>
              <a:off x="226661" y="1447801"/>
              <a:ext cx="8779086" cy="4925046"/>
              <a:chOff x="226661" y="1447801"/>
              <a:chExt cx="8779086" cy="4925046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457200" y="1447801"/>
                <a:ext cx="8548547" cy="4925046"/>
                <a:chOff x="106678" y="1524001"/>
                <a:chExt cx="8548547" cy="4925046"/>
              </a:xfrm>
            </p:grpSpPr>
            <p:grpSp>
              <p:nvGrpSpPr>
                <p:cNvPr id="122" name="Group 121"/>
                <p:cNvGrpSpPr/>
                <p:nvPr/>
              </p:nvGrpSpPr>
              <p:grpSpPr>
                <a:xfrm>
                  <a:off x="106678" y="1524001"/>
                  <a:ext cx="8548547" cy="4925046"/>
                  <a:chOff x="182878" y="1551956"/>
                  <a:chExt cx="8548547" cy="4925046"/>
                </a:xfrm>
              </p:grpSpPr>
              <p:cxnSp>
                <p:nvCxnSpPr>
                  <p:cNvPr id="64" name="Straight Arrow Connector 63"/>
                  <p:cNvCxnSpPr/>
                  <p:nvPr/>
                </p:nvCxnSpPr>
                <p:spPr>
                  <a:xfrm flipV="1">
                    <a:off x="6795819" y="6352555"/>
                    <a:ext cx="1921459" cy="1622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Rectangle 67"/>
                  <p:cNvSpPr/>
                  <p:nvPr/>
                </p:nvSpPr>
                <p:spPr>
                  <a:xfrm>
                    <a:off x="2786360" y="3966550"/>
                    <a:ext cx="898672" cy="1535648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9" name="Rectangle 68"/>
                  <p:cNvSpPr/>
                  <p:nvPr/>
                </p:nvSpPr>
                <p:spPr>
                  <a:xfrm>
                    <a:off x="4018104" y="2182040"/>
                    <a:ext cx="1118627" cy="1317138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0" name="Rectangle 69"/>
                  <p:cNvSpPr/>
                  <p:nvPr/>
                </p:nvSpPr>
                <p:spPr>
                  <a:xfrm>
                    <a:off x="182878" y="3380755"/>
                    <a:ext cx="622158" cy="425571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 smtClean="0">
                        <a:solidFill>
                          <a:schemeClr val="bg1"/>
                        </a:solidFill>
                      </a:rPr>
                      <a:t>SDR</a:t>
                    </a:r>
                    <a:endParaRPr lang="en-US" sz="1400" b="1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71" name="Elbow Connector 70"/>
                  <p:cNvCxnSpPr/>
                  <p:nvPr/>
                </p:nvCxnSpPr>
                <p:spPr>
                  <a:xfrm>
                    <a:off x="2019661" y="3582940"/>
                    <a:ext cx="539203" cy="1161751"/>
                  </a:xfrm>
                  <a:prstGeom prst="bentConnector3">
                    <a:avLst>
                      <a:gd name="adj1" fmla="val 53977"/>
                    </a:avLst>
                  </a:prstGeom>
                  <a:ln w="38100">
                    <a:solidFill>
                      <a:srgbClr val="C00000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Elbow Connector 71"/>
                  <p:cNvCxnSpPr>
                    <a:stCxn id="183" idx="3"/>
                    <a:endCxn id="75" idx="1"/>
                  </p:cNvCxnSpPr>
                  <p:nvPr/>
                </p:nvCxnSpPr>
                <p:spPr>
                  <a:xfrm flipV="1">
                    <a:off x="1991625" y="2840610"/>
                    <a:ext cx="650194" cy="739249"/>
                  </a:xfrm>
                  <a:prstGeom prst="bentConnector3">
                    <a:avLst>
                      <a:gd name="adj1" fmla="val 50000"/>
                    </a:avLst>
                  </a:prstGeom>
                  <a:ln w="38100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Oval 72"/>
                  <p:cNvSpPr/>
                  <p:nvPr/>
                </p:nvSpPr>
                <p:spPr>
                  <a:xfrm>
                    <a:off x="6934072" y="1684321"/>
                    <a:ext cx="1797348" cy="679813"/>
                  </a:xfrm>
                  <a:prstGeom prst="ellipse">
                    <a:avLst/>
                  </a:prstGeom>
                  <a:solidFill>
                    <a:schemeClr val="accent1">
                      <a:alpha val="89000"/>
                    </a:schemeClr>
                  </a:solidFill>
                  <a:ln>
                    <a:solidFill>
                      <a:schemeClr val="accent1">
                        <a:shade val="50000"/>
                        <a:alpha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 smtClean="0">
                        <a:solidFill>
                          <a:schemeClr val="bg1"/>
                        </a:solidFill>
                      </a:rPr>
                      <a:t>802.11b</a:t>
                    </a:r>
                  </a:p>
                  <a:p>
                    <a:pPr algn="ctr"/>
                    <a:r>
                      <a:rPr lang="en-US" sz="1400" b="1" dirty="0" smtClean="0">
                        <a:solidFill>
                          <a:schemeClr val="bg1"/>
                        </a:solidFill>
                      </a:rPr>
                      <a:t>(1 Mbps)</a:t>
                    </a:r>
                  </a:p>
                  <a:p>
                    <a:pPr algn="ctr"/>
                    <a:r>
                      <a:rPr lang="en-US" sz="1400" b="1" dirty="0" smtClean="0">
                        <a:solidFill>
                          <a:schemeClr val="bg1"/>
                        </a:solidFill>
                      </a:rPr>
                      <a:t>demodulator</a:t>
                    </a:r>
                    <a:endParaRPr lang="en-US" sz="14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4" name="Oval 73"/>
                  <p:cNvSpPr/>
                  <p:nvPr/>
                </p:nvSpPr>
                <p:spPr>
                  <a:xfrm>
                    <a:off x="6934077" y="4895224"/>
                    <a:ext cx="1797344" cy="594834"/>
                  </a:xfrm>
                  <a:prstGeom prst="ellipse">
                    <a:avLst/>
                  </a:prstGeom>
                  <a:solidFill>
                    <a:schemeClr val="accent1">
                      <a:alpha val="21000"/>
                    </a:schemeClr>
                  </a:solidFill>
                  <a:ln>
                    <a:solidFill>
                      <a:schemeClr val="accent1">
                        <a:shade val="5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bg1"/>
                        </a:solidFill>
                      </a:rPr>
                      <a:t>Bluetooth demodulator</a:t>
                    </a:r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5" name="Rounded Rectangle 74"/>
                  <p:cNvSpPr/>
                  <p:nvPr/>
                </p:nvSpPr>
                <p:spPr>
                  <a:xfrm>
                    <a:off x="2641819" y="2619064"/>
                    <a:ext cx="992939" cy="443091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bg1"/>
                        </a:solidFill>
                      </a:rPr>
                      <a:t>Peak detector</a:t>
                    </a:r>
                    <a:endParaRPr lang="en-US" sz="1400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76" name="Elbow Connector 75"/>
                  <p:cNvCxnSpPr>
                    <a:stCxn id="75" idx="3"/>
                    <a:endCxn id="78" idx="1"/>
                  </p:cNvCxnSpPr>
                  <p:nvPr/>
                </p:nvCxnSpPr>
                <p:spPr>
                  <a:xfrm flipV="1">
                    <a:off x="3634758" y="2408963"/>
                    <a:ext cx="534173" cy="431647"/>
                  </a:xfrm>
                  <a:prstGeom prst="bentConnector3">
                    <a:avLst>
                      <a:gd name="adj1" fmla="val 50000"/>
                    </a:avLst>
                  </a:prstGeom>
                  <a:ln w="3492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Elbow Connector 76"/>
                  <p:cNvCxnSpPr>
                    <a:stCxn id="75" idx="3"/>
                    <a:endCxn id="79" idx="1"/>
                  </p:cNvCxnSpPr>
                  <p:nvPr/>
                </p:nvCxnSpPr>
                <p:spPr>
                  <a:xfrm>
                    <a:off x="3634758" y="2840610"/>
                    <a:ext cx="534173" cy="1588"/>
                  </a:xfrm>
                  <a:prstGeom prst="bentConnector3">
                    <a:avLst>
                      <a:gd name="adj1" fmla="val 50000"/>
                    </a:avLst>
                  </a:prstGeom>
                  <a:ln w="6350"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Rectangle 77"/>
                  <p:cNvSpPr/>
                  <p:nvPr/>
                </p:nvSpPr>
                <p:spPr>
                  <a:xfrm>
                    <a:off x="4168931" y="2242044"/>
                    <a:ext cx="816974" cy="33383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smtClean="0">
                        <a:solidFill>
                          <a:schemeClr val="bg1"/>
                        </a:solidFill>
                      </a:rPr>
                      <a:t>802.11 SIFS/DIFS</a:t>
                    </a:r>
                    <a:endParaRPr 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9" name="Rectangle 78"/>
                  <p:cNvSpPr/>
                  <p:nvPr/>
                </p:nvSpPr>
                <p:spPr>
                  <a:xfrm>
                    <a:off x="4168931" y="2673691"/>
                    <a:ext cx="816974" cy="333837"/>
                  </a:xfrm>
                  <a:prstGeom prst="rect">
                    <a:avLst/>
                  </a:prstGeom>
                  <a:solidFill>
                    <a:schemeClr val="accent1">
                      <a:alpha val="30000"/>
                    </a:schemeClr>
                  </a:solidFill>
                  <a:ln>
                    <a:solidFill>
                      <a:schemeClr val="accent1">
                        <a:shade val="5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b="1" dirty="0" smtClean="0">
                        <a:solidFill>
                          <a:schemeClr val="bg1"/>
                        </a:solidFill>
                      </a:rPr>
                      <a:t>Bluetooth TDD Slot</a:t>
                    </a:r>
                    <a:endParaRPr lang="en-US" sz="1100" b="1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80" name="Elbow Connector 79"/>
                  <p:cNvCxnSpPr>
                    <a:stCxn id="78" idx="3"/>
                    <a:endCxn id="110" idx="1"/>
                  </p:cNvCxnSpPr>
                  <p:nvPr/>
                </p:nvCxnSpPr>
                <p:spPr>
                  <a:xfrm>
                    <a:off x="4985905" y="2408962"/>
                    <a:ext cx="854682" cy="513590"/>
                  </a:xfrm>
                  <a:prstGeom prst="bentConnector3">
                    <a:avLst>
                      <a:gd name="adj1" fmla="val 50000"/>
                    </a:avLst>
                  </a:prstGeom>
                  <a:ln w="6350"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Diamond 80"/>
                  <p:cNvSpPr/>
                  <p:nvPr/>
                </p:nvSpPr>
                <p:spPr>
                  <a:xfrm>
                    <a:off x="5828018" y="1629694"/>
                    <a:ext cx="829543" cy="801208"/>
                  </a:xfrm>
                  <a:prstGeom prst="diamond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2" name="Diamond 81"/>
                  <p:cNvSpPr/>
                  <p:nvPr/>
                </p:nvSpPr>
                <p:spPr>
                  <a:xfrm>
                    <a:off x="5828018" y="4798109"/>
                    <a:ext cx="829543" cy="801208"/>
                  </a:xfrm>
                  <a:prstGeom prst="diamond">
                    <a:avLst/>
                  </a:prstGeom>
                  <a:solidFill>
                    <a:schemeClr val="accent1">
                      <a:alpha val="30000"/>
                    </a:schemeClr>
                  </a:solidFill>
                  <a:ln>
                    <a:solidFill>
                      <a:schemeClr val="accent1">
                        <a:shade val="5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bg1"/>
                        </a:solidFill>
                      </a:rPr>
                      <a:t> </a:t>
                    </a:r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83" name="Straight Arrow Connector 82"/>
                  <p:cNvCxnSpPr>
                    <a:stCxn id="81" idx="3"/>
                    <a:endCxn id="73" idx="2"/>
                  </p:cNvCxnSpPr>
                  <p:nvPr/>
                </p:nvCxnSpPr>
                <p:spPr>
                  <a:xfrm flipV="1">
                    <a:off x="6657561" y="2024228"/>
                    <a:ext cx="276511" cy="6070"/>
                  </a:xfrm>
                  <a:prstGeom prst="straightConnector1">
                    <a:avLst/>
                  </a:prstGeom>
                  <a:ln w="38100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Arrow Connector 83"/>
                  <p:cNvCxnSpPr>
                    <a:stCxn id="82" idx="3"/>
                    <a:endCxn id="74" idx="2"/>
                  </p:cNvCxnSpPr>
                  <p:nvPr/>
                </p:nvCxnSpPr>
                <p:spPr>
                  <a:xfrm flipV="1">
                    <a:off x="6657561" y="5192641"/>
                    <a:ext cx="276514" cy="6072"/>
                  </a:xfrm>
                  <a:prstGeom prst="straightConnector1">
                    <a:avLst/>
                  </a:prstGeom>
                  <a:ln w="38100">
                    <a:solidFill>
                      <a:srgbClr val="C00000">
                        <a:alpha val="30000"/>
                      </a:srgb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hape 84"/>
                  <p:cNvCxnSpPr>
                    <a:stCxn id="183" idx="3"/>
                    <a:endCxn id="111" idx="0"/>
                  </p:cNvCxnSpPr>
                  <p:nvPr/>
                </p:nvCxnSpPr>
                <p:spPr>
                  <a:xfrm>
                    <a:off x="1991625" y="3579859"/>
                    <a:ext cx="4257452" cy="332063"/>
                  </a:xfrm>
                  <a:prstGeom prst="bentConnector2">
                    <a:avLst/>
                  </a:prstGeom>
                  <a:ln w="38100">
                    <a:solidFill>
                      <a:srgbClr val="C00000">
                        <a:alpha val="18000"/>
                      </a:srgb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hape 85"/>
                  <p:cNvCxnSpPr>
                    <a:stCxn id="184" idx="3"/>
                    <a:endCxn id="110" idx="2"/>
                  </p:cNvCxnSpPr>
                  <p:nvPr/>
                </p:nvCxnSpPr>
                <p:spPr>
                  <a:xfrm flipV="1">
                    <a:off x="2011678" y="3323156"/>
                    <a:ext cx="4243682" cy="272505"/>
                  </a:xfrm>
                  <a:prstGeom prst="bentConnector2">
                    <a:avLst/>
                  </a:prstGeom>
                  <a:ln w="38100">
                    <a:solidFill>
                      <a:srgbClr val="C00000">
                        <a:alpha val="18000"/>
                      </a:srgb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7" name="Rectangle 86"/>
                  <p:cNvSpPr/>
                  <p:nvPr/>
                </p:nvSpPr>
                <p:spPr>
                  <a:xfrm>
                    <a:off x="2855487" y="4572832"/>
                    <a:ext cx="760415" cy="333837"/>
                  </a:xfrm>
                  <a:prstGeom prst="rect">
                    <a:avLst/>
                  </a:prstGeom>
                  <a:solidFill>
                    <a:schemeClr val="accent1">
                      <a:alpha val="30000"/>
                    </a:schemeClr>
                  </a:solidFill>
                  <a:ln>
                    <a:solidFill>
                      <a:schemeClr val="accent1">
                        <a:shade val="5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bg1"/>
                        </a:solidFill>
                      </a:rPr>
                      <a:t>QPSK</a:t>
                    </a:r>
                    <a:endParaRPr lang="en-US" sz="14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>
                  <a:xfrm>
                    <a:off x="2855487" y="4100084"/>
                    <a:ext cx="760415" cy="33383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bg1"/>
                        </a:solidFill>
                      </a:rPr>
                      <a:t>DBPSK</a:t>
                    </a:r>
                    <a:endParaRPr lang="en-US" sz="1400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89" name="Elbow Connector 51"/>
                  <p:cNvCxnSpPr>
                    <a:endCxn id="88" idx="1"/>
                  </p:cNvCxnSpPr>
                  <p:nvPr/>
                </p:nvCxnSpPr>
                <p:spPr>
                  <a:xfrm rot="5400000" flipH="1" flipV="1">
                    <a:off x="2457607" y="4354476"/>
                    <a:ext cx="485352" cy="310407"/>
                  </a:xfrm>
                  <a:prstGeom prst="bentConnector2">
                    <a:avLst/>
                  </a:prstGeom>
                  <a:ln w="38100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Elbow Connector 53"/>
                  <p:cNvCxnSpPr>
                    <a:endCxn id="105" idx="1"/>
                  </p:cNvCxnSpPr>
                  <p:nvPr/>
                </p:nvCxnSpPr>
                <p:spPr>
                  <a:xfrm rot="16200000" flipH="1">
                    <a:off x="2482396" y="4828653"/>
                    <a:ext cx="455840" cy="290341"/>
                  </a:xfrm>
                  <a:prstGeom prst="bentConnector2">
                    <a:avLst/>
                  </a:prstGeom>
                  <a:ln w="38100">
                    <a:solidFill>
                      <a:srgbClr val="C00000">
                        <a:alpha val="20000"/>
                      </a:srgb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Elbow Connector 90"/>
                  <p:cNvCxnSpPr>
                    <a:stCxn id="79" idx="3"/>
                    <a:endCxn id="82" idx="1"/>
                  </p:cNvCxnSpPr>
                  <p:nvPr/>
                </p:nvCxnSpPr>
                <p:spPr>
                  <a:xfrm>
                    <a:off x="4985905" y="2840609"/>
                    <a:ext cx="842113" cy="2358104"/>
                  </a:xfrm>
                  <a:prstGeom prst="bentConnector3">
                    <a:avLst>
                      <a:gd name="adj1" fmla="val 35075"/>
                    </a:avLst>
                  </a:prstGeom>
                  <a:ln w="6350"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Elbow Connector 91"/>
                  <p:cNvCxnSpPr>
                    <a:stCxn id="105" idx="3"/>
                    <a:endCxn id="82" idx="1"/>
                  </p:cNvCxnSpPr>
                  <p:nvPr/>
                </p:nvCxnSpPr>
                <p:spPr>
                  <a:xfrm flipV="1">
                    <a:off x="3615903" y="5198713"/>
                    <a:ext cx="2212116" cy="3032"/>
                  </a:xfrm>
                  <a:prstGeom prst="bentConnector3">
                    <a:avLst>
                      <a:gd name="adj1" fmla="val 50000"/>
                    </a:avLst>
                  </a:prstGeom>
                  <a:ln w="6350">
                    <a:solidFill>
                      <a:schemeClr val="accent1">
                        <a:lumMod val="60000"/>
                        <a:lumOff val="40000"/>
                        <a:alpha val="7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5877597" y="1751094"/>
                    <a:ext cx="804405" cy="6292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smtClean="0">
                        <a:solidFill>
                          <a:schemeClr val="bg1"/>
                        </a:solidFill>
                      </a:rPr>
                      <a:t>802.11b</a:t>
                    </a:r>
                  </a:p>
                  <a:p>
                    <a:r>
                      <a:rPr lang="en-US" sz="1200" b="1" dirty="0" smtClean="0">
                        <a:solidFill>
                          <a:schemeClr val="bg1"/>
                        </a:solidFill>
                      </a:rPr>
                      <a:t>(1 Mbps)        </a:t>
                    </a:r>
                  </a:p>
                  <a:p>
                    <a:r>
                      <a:rPr lang="en-US" sz="1200" b="1" dirty="0" smtClean="0">
                        <a:solidFill>
                          <a:schemeClr val="bg1"/>
                        </a:solidFill>
                      </a:rPr>
                      <a:t>   Filter</a:t>
                    </a:r>
                    <a:endParaRPr 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5991414" y="4964840"/>
                    <a:ext cx="553029" cy="4494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smtClean="0">
                        <a:solidFill>
                          <a:schemeClr val="bg1"/>
                        </a:solidFill>
                      </a:rPr>
                      <a:t>  BT   Filter</a:t>
                    </a:r>
                    <a:endParaRPr 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95" name="Straight Connector 94"/>
                  <p:cNvCxnSpPr/>
                  <p:nvPr/>
                </p:nvCxnSpPr>
                <p:spPr>
                  <a:xfrm rot="5400000">
                    <a:off x="-298743" y="4014180"/>
                    <a:ext cx="4925046" cy="597"/>
                  </a:xfrm>
                  <a:prstGeom prst="line">
                    <a:avLst/>
                  </a:prstGeom>
                  <a:ln w="34925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 rot="5400000">
                    <a:off x="1780929" y="4127285"/>
                    <a:ext cx="4086159" cy="144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/>
                  <p:cNvCxnSpPr/>
                  <p:nvPr/>
                </p:nvCxnSpPr>
                <p:spPr>
                  <a:xfrm rot="5400000">
                    <a:off x="4341527" y="4006250"/>
                    <a:ext cx="4925044" cy="16459"/>
                  </a:xfrm>
                  <a:prstGeom prst="line">
                    <a:avLst/>
                  </a:prstGeom>
                  <a:ln w="34925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7059765" y="5777331"/>
                    <a:ext cx="1671656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    </a:t>
                    </a:r>
                    <a:r>
                      <a:rPr lang="en-US" b="1" dirty="0" smtClean="0"/>
                      <a:t>In-depth</a:t>
                    </a:r>
                  </a:p>
                  <a:p>
                    <a:r>
                      <a:rPr lang="en-US" b="1" dirty="0" smtClean="0"/>
                      <a:t>analysis stage</a:t>
                    </a:r>
                    <a:endParaRPr lang="en-US" b="1" dirty="0"/>
                  </a:p>
                </p:txBody>
              </p:sp>
              <p:cxnSp>
                <p:nvCxnSpPr>
                  <p:cNvPr id="103" name="Straight Arrow Connector 102"/>
                  <p:cNvCxnSpPr>
                    <a:stCxn id="70" idx="3"/>
                    <a:endCxn id="184" idx="1"/>
                  </p:cNvCxnSpPr>
                  <p:nvPr/>
                </p:nvCxnSpPr>
                <p:spPr>
                  <a:xfrm>
                    <a:off x="805036" y="3593541"/>
                    <a:ext cx="368442" cy="2120"/>
                  </a:xfrm>
                  <a:prstGeom prst="straightConnector1">
                    <a:avLst/>
                  </a:prstGeom>
                  <a:ln w="38100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104"/>
                  <p:cNvSpPr/>
                  <p:nvPr/>
                </p:nvSpPr>
                <p:spPr>
                  <a:xfrm>
                    <a:off x="2855487" y="5034826"/>
                    <a:ext cx="760415" cy="333837"/>
                  </a:xfrm>
                  <a:prstGeom prst="rect">
                    <a:avLst/>
                  </a:prstGeom>
                  <a:solidFill>
                    <a:schemeClr val="accent1">
                      <a:alpha val="30000"/>
                    </a:schemeClr>
                  </a:solidFill>
                  <a:ln>
                    <a:solidFill>
                      <a:schemeClr val="accent1">
                        <a:shade val="5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bg1"/>
                        </a:solidFill>
                      </a:rPr>
                      <a:t>GFSK</a:t>
                    </a:r>
                    <a:endParaRPr lang="en-US" sz="1400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106" name="Straight Arrow Connector 105"/>
                  <p:cNvCxnSpPr>
                    <a:endCxn id="87" idx="1"/>
                  </p:cNvCxnSpPr>
                  <p:nvPr/>
                </p:nvCxnSpPr>
                <p:spPr>
                  <a:xfrm flipV="1">
                    <a:off x="2578974" y="4739749"/>
                    <a:ext cx="276514" cy="0"/>
                  </a:xfrm>
                  <a:prstGeom prst="straightConnector1">
                    <a:avLst/>
                  </a:prstGeom>
                  <a:ln w="38100">
                    <a:solidFill>
                      <a:srgbClr val="C00000">
                        <a:alpha val="20000"/>
                      </a:srgb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8" name="Rectangle 107"/>
                  <p:cNvSpPr/>
                  <p:nvPr/>
                </p:nvSpPr>
                <p:spPr>
                  <a:xfrm>
                    <a:off x="4168931" y="3098574"/>
                    <a:ext cx="816974" cy="333837"/>
                  </a:xfrm>
                  <a:prstGeom prst="rect">
                    <a:avLst/>
                  </a:prstGeom>
                  <a:solidFill>
                    <a:schemeClr val="accent1">
                      <a:alpha val="30000"/>
                    </a:schemeClr>
                  </a:solidFill>
                  <a:ln>
                    <a:solidFill>
                      <a:schemeClr val="accent1">
                        <a:shade val="5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err="1" smtClean="0">
                        <a:solidFill>
                          <a:schemeClr val="bg1"/>
                        </a:solidFill>
                      </a:rPr>
                      <a:t>ZigBee</a:t>
                    </a:r>
                    <a:r>
                      <a:rPr lang="en-US" sz="1200" b="1" dirty="0" smtClean="0">
                        <a:solidFill>
                          <a:schemeClr val="bg1"/>
                        </a:solidFill>
                      </a:rPr>
                      <a:t> Slot time</a:t>
                    </a:r>
                    <a:endParaRPr 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109" name="Elbow Connector 108"/>
                  <p:cNvCxnSpPr>
                    <a:stCxn id="75" idx="3"/>
                    <a:endCxn id="108" idx="1"/>
                  </p:cNvCxnSpPr>
                  <p:nvPr/>
                </p:nvCxnSpPr>
                <p:spPr>
                  <a:xfrm>
                    <a:off x="3634758" y="2840610"/>
                    <a:ext cx="534173" cy="424883"/>
                  </a:xfrm>
                  <a:prstGeom prst="bentConnector3">
                    <a:avLst>
                      <a:gd name="adj1" fmla="val 50000"/>
                    </a:avLst>
                  </a:prstGeom>
                  <a:ln w="6350"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0" name="Diamond 109"/>
                  <p:cNvSpPr/>
                  <p:nvPr/>
                </p:nvSpPr>
                <p:spPr>
                  <a:xfrm>
                    <a:off x="5840588" y="2521949"/>
                    <a:ext cx="829543" cy="801207"/>
                  </a:xfrm>
                  <a:prstGeom prst="diamond">
                    <a:avLst/>
                  </a:prstGeom>
                  <a:solidFill>
                    <a:schemeClr val="accent1">
                      <a:alpha val="30000"/>
                    </a:schemeClr>
                  </a:solidFill>
                  <a:ln>
                    <a:solidFill>
                      <a:schemeClr val="accent1">
                        <a:shade val="5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1" name="Diamond 110"/>
                  <p:cNvSpPr/>
                  <p:nvPr/>
                </p:nvSpPr>
                <p:spPr>
                  <a:xfrm>
                    <a:off x="5834305" y="3911922"/>
                    <a:ext cx="829543" cy="801207"/>
                  </a:xfrm>
                  <a:prstGeom prst="diamond">
                    <a:avLst/>
                  </a:prstGeom>
                  <a:solidFill>
                    <a:schemeClr val="accent1">
                      <a:alpha val="30000"/>
                    </a:schemeClr>
                  </a:solidFill>
                  <a:ln>
                    <a:solidFill>
                      <a:schemeClr val="accent1">
                        <a:shade val="5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112" name="Straight Arrow Connector 111"/>
                  <p:cNvCxnSpPr>
                    <a:stCxn id="111" idx="3"/>
                    <a:endCxn id="115" idx="2"/>
                  </p:cNvCxnSpPr>
                  <p:nvPr/>
                </p:nvCxnSpPr>
                <p:spPr>
                  <a:xfrm flipV="1">
                    <a:off x="6663848" y="4306455"/>
                    <a:ext cx="270228" cy="6070"/>
                  </a:xfrm>
                  <a:prstGeom prst="straightConnector1">
                    <a:avLst/>
                  </a:prstGeom>
                  <a:ln w="38100">
                    <a:solidFill>
                      <a:srgbClr val="C00000">
                        <a:alpha val="30000"/>
                      </a:srgb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Arrow Connector 112"/>
                  <p:cNvCxnSpPr/>
                  <p:nvPr/>
                </p:nvCxnSpPr>
                <p:spPr>
                  <a:xfrm>
                    <a:off x="6657561" y="2934690"/>
                    <a:ext cx="276511" cy="6070"/>
                  </a:xfrm>
                  <a:prstGeom prst="straightConnector1">
                    <a:avLst/>
                  </a:prstGeom>
                  <a:ln w="38100">
                    <a:solidFill>
                      <a:srgbClr val="C00000">
                        <a:alpha val="30000"/>
                      </a:srgb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4" name="Oval 113"/>
                  <p:cNvSpPr/>
                  <p:nvPr/>
                </p:nvSpPr>
                <p:spPr>
                  <a:xfrm>
                    <a:off x="6921507" y="2612990"/>
                    <a:ext cx="1797348" cy="667673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solidFill>
                      <a:schemeClr val="accent1">
                        <a:shade val="5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 smtClean="0">
                        <a:solidFill>
                          <a:schemeClr val="bg1"/>
                        </a:solidFill>
                      </a:rPr>
                      <a:t>802.11b</a:t>
                    </a:r>
                  </a:p>
                  <a:p>
                    <a:pPr algn="ctr"/>
                    <a:r>
                      <a:rPr lang="en-US" sz="1400" b="1" dirty="0" smtClean="0">
                        <a:solidFill>
                          <a:schemeClr val="bg1"/>
                        </a:solidFill>
                      </a:rPr>
                      <a:t> (2 Mbps)</a:t>
                    </a:r>
                  </a:p>
                  <a:p>
                    <a:pPr algn="ctr"/>
                    <a:r>
                      <a:rPr lang="en-US" sz="1400" b="1" dirty="0" smtClean="0">
                        <a:solidFill>
                          <a:schemeClr val="bg1"/>
                        </a:solidFill>
                      </a:rPr>
                      <a:t>demodulator</a:t>
                    </a:r>
                    <a:endParaRPr lang="en-US" sz="14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6934077" y="4021176"/>
                    <a:ext cx="1797348" cy="570558"/>
                  </a:xfrm>
                  <a:prstGeom prst="ellipse">
                    <a:avLst/>
                  </a:prstGeom>
                  <a:solidFill>
                    <a:schemeClr val="accent1">
                      <a:alpha val="21000"/>
                    </a:schemeClr>
                  </a:solidFill>
                  <a:ln>
                    <a:solidFill>
                      <a:schemeClr val="accent1">
                        <a:shade val="5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err="1" smtClean="0">
                        <a:solidFill>
                          <a:schemeClr val="bg1"/>
                        </a:solidFill>
                      </a:rPr>
                      <a:t>ZigBee</a:t>
                    </a:r>
                    <a:endParaRPr lang="en-US" sz="1600" dirty="0" smtClean="0">
                      <a:solidFill>
                        <a:schemeClr val="bg1"/>
                      </a:solidFill>
                    </a:endParaRPr>
                  </a:p>
                  <a:p>
                    <a:pPr algn="ctr"/>
                    <a:r>
                      <a:rPr lang="en-US" sz="1600" dirty="0" smtClean="0">
                        <a:solidFill>
                          <a:schemeClr val="bg1"/>
                        </a:solidFill>
                      </a:rPr>
                      <a:t>demodulator</a:t>
                    </a:r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5880388" y="2652985"/>
                    <a:ext cx="80440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smtClean="0">
                        <a:solidFill>
                          <a:schemeClr val="bg1"/>
                        </a:solidFill>
                      </a:rPr>
                      <a:t>802.11b</a:t>
                    </a:r>
                  </a:p>
                  <a:p>
                    <a:r>
                      <a:rPr lang="en-US" sz="1200" b="1" dirty="0" smtClean="0">
                        <a:solidFill>
                          <a:schemeClr val="bg1"/>
                        </a:solidFill>
                      </a:rPr>
                      <a:t>(2 Mbps)        </a:t>
                    </a:r>
                  </a:p>
                  <a:p>
                    <a:r>
                      <a:rPr lang="en-US" sz="1200" b="1" dirty="0" smtClean="0">
                        <a:solidFill>
                          <a:schemeClr val="bg1"/>
                        </a:solidFill>
                      </a:rPr>
                      <a:t>   Filter</a:t>
                    </a:r>
                    <a:endParaRPr 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5966276" y="4109003"/>
                    <a:ext cx="653578" cy="4584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err="1" smtClean="0">
                        <a:solidFill>
                          <a:schemeClr val="bg1"/>
                        </a:solidFill>
                      </a:rPr>
                      <a:t>ZigBee</a:t>
                    </a:r>
                    <a:r>
                      <a:rPr lang="en-US" sz="1200" b="1" dirty="0" smtClean="0">
                        <a:solidFill>
                          <a:schemeClr val="bg1"/>
                        </a:solidFill>
                      </a:rPr>
                      <a:t>     </a:t>
                    </a:r>
                  </a:p>
                  <a:p>
                    <a:r>
                      <a:rPr lang="en-US" sz="1200" b="1" dirty="0" smtClean="0">
                        <a:solidFill>
                          <a:schemeClr val="bg1"/>
                        </a:solidFill>
                      </a:rPr>
                      <a:t> Filter</a:t>
                    </a:r>
                    <a:endParaRPr 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118" name="Elbow Connector 117"/>
                  <p:cNvCxnSpPr>
                    <a:stCxn id="87" idx="3"/>
                    <a:endCxn id="111" idx="1"/>
                  </p:cNvCxnSpPr>
                  <p:nvPr/>
                </p:nvCxnSpPr>
                <p:spPr>
                  <a:xfrm flipV="1">
                    <a:off x="3615903" y="4312525"/>
                    <a:ext cx="2218403" cy="427224"/>
                  </a:xfrm>
                  <a:prstGeom prst="bentConnector3">
                    <a:avLst>
                      <a:gd name="adj1" fmla="val 84561"/>
                    </a:avLst>
                  </a:prstGeom>
                  <a:ln w="6350">
                    <a:solidFill>
                      <a:schemeClr val="accent1">
                        <a:lumMod val="60000"/>
                        <a:lumOff val="40000"/>
                        <a:alpha val="7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Elbow Connector 118"/>
                  <p:cNvCxnSpPr>
                    <a:stCxn id="87" idx="3"/>
                    <a:endCxn id="110" idx="1"/>
                  </p:cNvCxnSpPr>
                  <p:nvPr/>
                </p:nvCxnSpPr>
                <p:spPr>
                  <a:xfrm flipV="1">
                    <a:off x="3615902" y="2922553"/>
                    <a:ext cx="2224686" cy="1817198"/>
                  </a:xfrm>
                  <a:prstGeom prst="bentConnector3">
                    <a:avLst>
                      <a:gd name="adj1" fmla="val 70551"/>
                    </a:avLst>
                  </a:prstGeom>
                  <a:ln w="6350">
                    <a:solidFill>
                      <a:schemeClr val="accent1">
                        <a:lumMod val="60000"/>
                        <a:lumOff val="40000"/>
                        <a:alpha val="70000"/>
                      </a:schemeClr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Elbow Connector 119"/>
                  <p:cNvCxnSpPr>
                    <a:stCxn id="78" idx="3"/>
                  </p:cNvCxnSpPr>
                  <p:nvPr/>
                </p:nvCxnSpPr>
                <p:spPr>
                  <a:xfrm flipV="1">
                    <a:off x="4985904" y="2030299"/>
                    <a:ext cx="854682" cy="378663"/>
                  </a:xfrm>
                  <a:prstGeom prst="bentConnector3">
                    <a:avLst>
                      <a:gd name="adj1" fmla="val 50000"/>
                    </a:avLst>
                  </a:prstGeom>
                  <a:ln w="3492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Elbow Connector 120"/>
                  <p:cNvCxnSpPr>
                    <a:stCxn id="88" idx="3"/>
                    <a:endCxn id="81" idx="1"/>
                  </p:cNvCxnSpPr>
                  <p:nvPr/>
                </p:nvCxnSpPr>
                <p:spPr>
                  <a:xfrm flipV="1">
                    <a:off x="3615902" y="2030298"/>
                    <a:ext cx="2212116" cy="2236705"/>
                  </a:xfrm>
                  <a:prstGeom prst="bentConnector3">
                    <a:avLst>
                      <a:gd name="adj1" fmla="val 89336"/>
                    </a:avLst>
                  </a:prstGeom>
                  <a:ln w="34925">
                    <a:solidFill>
                      <a:schemeClr val="accent1">
                        <a:lumMod val="7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Elbow Connector 61"/>
                  <p:cNvCxnSpPr>
                    <a:stCxn id="183" idx="3"/>
                    <a:endCxn id="81" idx="0"/>
                  </p:cNvCxnSpPr>
                  <p:nvPr/>
                </p:nvCxnSpPr>
                <p:spPr>
                  <a:xfrm flipV="1">
                    <a:off x="1991625" y="1629694"/>
                    <a:ext cx="4251165" cy="1950165"/>
                  </a:xfrm>
                  <a:prstGeom prst="bentConnector4">
                    <a:avLst>
                      <a:gd name="adj1" fmla="val 7654"/>
                      <a:gd name="adj2" fmla="val 111722"/>
                    </a:avLst>
                  </a:prstGeom>
                  <a:ln w="38100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Elbow Connector 61"/>
                  <p:cNvCxnSpPr>
                    <a:stCxn id="184" idx="3"/>
                    <a:endCxn id="82" idx="2"/>
                  </p:cNvCxnSpPr>
                  <p:nvPr/>
                </p:nvCxnSpPr>
                <p:spPr>
                  <a:xfrm>
                    <a:off x="2011678" y="3595661"/>
                    <a:ext cx="4231112" cy="2003656"/>
                  </a:xfrm>
                  <a:prstGeom prst="bentConnector4">
                    <a:avLst>
                      <a:gd name="adj1" fmla="val 7453"/>
                      <a:gd name="adj2" fmla="val 111409"/>
                    </a:avLst>
                  </a:prstGeom>
                  <a:ln w="38100">
                    <a:solidFill>
                      <a:srgbClr val="C00000">
                        <a:alpha val="20000"/>
                      </a:srgb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8" name="Elbow Connector 137"/>
                <p:cNvCxnSpPr>
                  <a:stCxn id="108" idx="3"/>
                  <a:endCxn id="111" idx="1"/>
                </p:cNvCxnSpPr>
                <p:nvPr/>
              </p:nvCxnSpPr>
              <p:spPr>
                <a:xfrm>
                  <a:off x="4909705" y="3237538"/>
                  <a:ext cx="848400" cy="1047033"/>
                </a:xfrm>
                <a:prstGeom prst="bentConnector3">
                  <a:avLst>
                    <a:gd name="adj1" fmla="val 58692"/>
                  </a:avLst>
                </a:prstGeom>
                <a:ln w="6350"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/>
            </p:nvGrpSpPr>
            <p:grpSpPr>
              <a:xfrm>
                <a:off x="226661" y="3352802"/>
                <a:ext cx="230540" cy="136585"/>
                <a:chOff x="3795252" y="2423653"/>
                <a:chExt cx="737337" cy="630207"/>
              </a:xfrm>
            </p:grpSpPr>
            <p:cxnSp>
              <p:nvCxnSpPr>
                <p:cNvPr id="217" name="Shape 146"/>
                <p:cNvCxnSpPr>
                  <a:stCxn id="70" idx="1"/>
                </p:cNvCxnSpPr>
                <p:nvPr/>
              </p:nvCxnSpPr>
              <p:spPr>
                <a:xfrm rot="10800000">
                  <a:off x="4023860" y="2728451"/>
                  <a:ext cx="508729" cy="325409"/>
                </a:xfrm>
                <a:prstGeom prst="bentConnector3">
                  <a:avLst>
                    <a:gd name="adj1" fmla="val 105632"/>
                  </a:avLst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 rot="16200000" flipV="1">
                  <a:off x="3757152" y="2461753"/>
                  <a:ext cx="304800" cy="2286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/>
              </p:nvCxnSpPr>
              <p:spPr>
                <a:xfrm rot="5400000" flipH="1" flipV="1">
                  <a:off x="3871452" y="2576053"/>
                  <a:ext cx="304800" cy="1588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 rot="5400000" flipH="1" flipV="1">
                  <a:off x="3985752" y="2461753"/>
                  <a:ext cx="304800" cy="2286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25" name="Group 324"/>
          <p:cNvGrpSpPr/>
          <p:nvPr/>
        </p:nvGrpSpPr>
        <p:grpSpPr>
          <a:xfrm>
            <a:off x="1602390" y="3030792"/>
            <a:ext cx="2055210" cy="914400"/>
            <a:chOff x="639096" y="1752600"/>
            <a:chExt cx="2055210" cy="914400"/>
          </a:xfrm>
        </p:grpSpPr>
        <p:grpSp>
          <p:nvGrpSpPr>
            <p:cNvPr id="317" name="Group 316"/>
            <p:cNvGrpSpPr/>
            <p:nvPr/>
          </p:nvGrpSpPr>
          <p:grpSpPr>
            <a:xfrm>
              <a:off x="914400" y="1752600"/>
              <a:ext cx="1779906" cy="914400"/>
              <a:chOff x="1892442" y="3016044"/>
              <a:chExt cx="1779906" cy="914400"/>
            </a:xfrm>
          </p:grpSpPr>
          <p:sp>
            <p:nvSpPr>
              <p:cNvPr id="299" name="Rectangle 298"/>
              <p:cNvSpPr/>
              <p:nvPr/>
            </p:nvSpPr>
            <p:spPr>
              <a:xfrm>
                <a:off x="1892442" y="3261525"/>
                <a:ext cx="622158" cy="425571"/>
              </a:xfrm>
              <a:prstGeom prst="rect">
                <a:avLst/>
              </a:prstGeom>
              <a:solidFill>
                <a:schemeClr val="accent1">
                  <a:alpha val="89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SDR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00" name="Straight Arrow Connector 299"/>
              <p:cNvCxnSpPr>
                <a:stCxn id="299" idx="3"/>
                <a:endCxn id="301" idx="1"/>
              </p:cNvCxnSpPr>
              <p:nvPr/>
            </p:nvCxnSpPr>
            <p:spPr>
              <a:xfrm flipV="1">
                <a:off x="2514600" y="3473244"/>
                <a:ext cx="339601" cy="1067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1" name="Flowchart: Decision 300"/>
              <p:cNvSpPr>
                <a:spLocks noChangeAspect="1"/>
              </p:cNvSpPr>
              <p:nvPr/>
            </p:nvSpPr>
            <p:spPr>
              <a:xfrm>
                <a:off x="2854201" y="3016044"/>
                <a:ext cx="818147" cy="914400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2" name="TextBox 311"/>
              <p:cNvSpPr txBox="1"/>
              <p:nvPr/>
            </p:nvSpPr>
            <p:spPr>
              <a:xfrm>
                <a:off x="2834148" y="3213040"/>
                <a:ext cx="838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Energy   </a:t>
                </a:r>
              </a:p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 Filter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18" name="Group 317"/>
            <p:cNvGrpSpPr/>
            <p:nvPr/>
          </p:nvGrpSpPr>
          <p:grpSpPr>
            <a:xfrm>
              <a:off x="639096" y="2057400"/>
              <a:ext cx="275305" cy="153467"/>
              <a:chOff x="3795252" y="2423653"/>
              <a:chExt cx="880509" cy="708101"/>
            </a:xfrm>
          </p:grpSpPr>
          <p:cxnSp>
            <p:nvCxnSpPr>
              <p:cNvPr id="319" name="Shape 146"/>
              <p:cNvCxnSpPr>
                <a:stCxn id="299" idx="1"/>
              </p:cNvCxnSpPr>
              <p:nvPr/>
            </p:nvCxnSpPr>
            <p:spPr>
              <a:xfrm rot="10800000">
                <a:off x="4023860" y="2728451"/>
                <a:ext cx="651901" cy="403303"/>
              </a:xfrm>
              <a:prstGeom prst="bentConnector3">
                <a:avLst>
                  <a:gd name="adj1" fmla="val 100650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 rot="16200000" flipV="1">
                <a:off x="3757152" y="2461753"/>
                <a:ext cx="304800" cy="2286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 rot="5400000" flipH="1" flipV="1">
                <a:off x="3871452" y="2576053"/>
                <a:ext cx="30480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 rot="5400000" flipH="1" flipV="1">
                <a:off x="3985752" y="2461753"/>
                <a:ext cx="304800" cy="2286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0" name="TextBox 339"/>
          <p:cNvSpPr txBox="1"/>
          <p:nvPr/>
        </p:nvSpPr>
        <p:spPr>
          <a:xfrm>
            <a:off x="4267200" y="3827208"/>
            <a:ext cx="425181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Yes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5362762" y="1978223"/>
            <a:ext cx="425181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Yes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42" name="Rounded Rectangle 341"/>
          <p:cNvSpPr/>
          <p:nvPr/>
        </p:nvSpPr>
        <p:spPr>
          <a:xfrm>
            <a:off x="3886200" y="2590800"/>
            <a:ext cx="3048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grpSp>
        <p:nvGrpSpPr>
          <p:cNvPr id="344" name="Group 343"/>
          <p:cNvGrpSpPr/>
          <p:nvPr/>
        </p:nvGrpSpPr>
        <p:grpSpPr>
          <a:xfrm>
            <a:off x="2209800" y="2895600"/>
            <a:ext cx="304800" cy="304800"/>
            <a:chOff x="4801394" y="2971800"/>
            <a:chExt cx="152400" cy="305594"/>
          </a:xfrm>
        </p:grpSpPr>
        <p:cxnSp>
          <p:nvCxnSpPr>
            <p:cNvPr id="345" name="Straight Arrow Connector 344"/>
            <p:cNvCxnSpPr/>
            <p:nvPr/>
          </p:nvCxnSpPr>
          <p:spPr>
            <a:xfrm rot="5400000" flipH="1" flipV="1">
              <a:off x="4648994" y="3124200"/>
              <a:ext cx="305594" cy="79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Arrow Connector 345"/>
            <p:cNvCxnSpPr/>
            <p:nvPr/>
          </p:nvCxnSpPr>
          <p:spPr>
            <a:xfrm rot="5400000" flipH="1" flipV="1">
              <a:off x="4725194" y="3124200"/>
              <a:ext cx="305594" cy="79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/>
            <p:cNvCxnSpPr/>
            <p:nvPr/>
          </p:nvCxnSpPr>
          <p:spPr>
            <a:xfrm rot="5400000" flipH="1" flipV="1">
              <a:off x="4800600" y="3124200"/>
              <a:ext cx="305594" cy="79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8" name="Group 347"/>
          <p:cNvGrpSpPr/>
          <p:nvPr/>
        </p:nvGrpSpPr>
        <p:grpSpPr>
          <a:xfrm>
            <a:off x="2209800" y="2895600"/>
            <a:ext cx="304800" cy="304800"/>
            <a:chOff x="4801394" y="2971800"/>
            <a:chExt cx="152400" cy="305594"/>
          </a:xfrm>
        </p:grpSpPr>
        <p:cxnSp>
          <p:nvCxnSpPr>
            <p:cNvPr id="349" name="Straight Arrow Connector 348"/>
            <p:cNvCxnSpPr/>
            <p:nvPr/>
          </p:nvCxnSpPr>
          <p:spPr>
            <a:xfrm rot="5400000" flipH="1" flipV="1">
              <a:off x="4648994" y="3124200"/>
              <a:ext cx="305594" cy="79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/>
            <p:cNvCxnSpPr/>
            <p:nvPr/>
          </p:nvCxnSpPr>
          <p:spPr>
            <a:xfrm rot="5400000" flipH="1" flipV="1">
              <a:off x="4725194" y="3124200"/>
              <a:ext cx="305594" cy="79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/>
            <p:nvPr/>
          </p:nvCxnSpPr>
          <p:spPr>
            <a:xfrm rot="5400000" flipH="1" flipV="1">
              <a:off x="4800600" y="3124200"/>
              <a:ext cx="305594" cy="79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2" name="Group 351"/>
          <p:cNvGrpSpPr/>
          <p:nvPr/>
        </p:nvGrpSpPr>
        <p:grpSpPr>
          <a:xfrm>
            <a:off x="2209800" y="2895600"/>
            <a:ext cx="304800" cy="304800"/>
            <a:chOff x="4801394" y="2971800"/>
            <a:chExt cx="152400" cy="305594"/>
          </a:xfrm>
        </p:grpSpPr>
        <p:cxnSp>
          <p:nvCxnSpPr>
            <p:cNvPr id="353" name="Straight Arrow Connector 352"/>
            <p:cNvCxnSpPr/>
            <p:nvPr/>
          </p:nvCxnSpPr>
          <p:spPr>
            <a:xfrm rot="5400000" flipH="1" flipV="1">
              <a:off x="4648994" y="3124200"/>
              <a:ext cx="305594" cy="79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/>
            <p:nvPr/>
          </p:nvCxnSpPr>
          <p:spPr>
            <a:xfrm rot="5400000" flipH="1" flipV="1">
              <a:off x="4725194" y="3124200"/>
              <a:ext cx="305594" cy="79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/>
            <p:cNvCxnSpPr/>
            <p:nvPr/>
          </p:nvCxnSpPr>
          <p:spPr>
            <a:xfrm rot="5400000" flipH="1" flipV="1">
              <a:off x="4800600" y="3124200"/>
              <a:ext cx="305594" cy="79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6" name="Picture 355" descr="sine.png"/>
          <p:cNvPicPr>
            <a:picLocks noChangeAspect="1"/>
          </p:cNvPicPr>
          <p:nvPr/>
        </p:nvPicPr>
        <p:blipFill>
          <a:blip r:embed="rId2" cstate="print"/>
          <a:srcRect l="44574"/>
          <a:stretch>
            <a:fillRect/>
          </a:stretch>
        </p:blipFill>
        <p:spPr>
          <a:xfrm>
            <a:off x="76200" y="2819400"/>
            <a:ext cx="665750" cy="620730"/>
          </a:xfrm>
          <a:prstGeom prst="rect">
            <a:avLst/>
          </a:prstGeom>
        </p:spPr>
      </p:pic>
      <p:sp>
        <p:nvSpPr>
          <p:cNvPr id="130" name="Rectangle 129"/>
          <p:cNvSpPr/>
          <p:nvPr/>
        </p:nvSpPr>
        <p:spPr>
          <a:xfrm>
            <a:off x="2590800" y="1981200"/>
            <a:ext cx="3048000" cy="1524000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2514600" y="3810000"/>
            <a:ext cx="1600200" cy="1828800"/>
          </a:xfrm>
          <a:prstGeom prst="rect">
            <a:avLst/>
          </a:prstGeom>
          <a:solidFill>
            <a:srgbClr val="C0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3720621" y="5957455"/>
            <a:ext cx="184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Detection stage</a:t>
            </a:r>
            <a:endParaRPr lang="en-US" sz="2000" b="1" dirty="0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2424699" y="6266016"/>
            <a:ext cx="4645443" cy="0"/>
          </a:xfrm>
          <a:prstGeom prst="straightConnector1">
            <a:avLst/>
          </a:prstGeom>
          <a:ln w="95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4097610" y="5946036"/>
            <a:ext cx="2972530" cy="139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694629" y="5665884"/>
            <a:ext cx="1596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Protocol-specific</a:t>
            </a:r>
            <a:endParaRPr lang="en-US" sz="1600" b="1" dirty="0"/>
          </a:p>
        </p:txBody>
      </p:sp>
      <p:cxnSp>
        <p:nvCxnSpPr>
          <p:cNvPr id="136" name="Straight Arrow Connector 135"/>
          <p:cNvCxnSpPr/>
          <p:nvPr/>
        </p:nvCxnSpPr>
        <p:spPr>
          <a:xfrm>
            <a:off x="2438523" y="5944644"/>
            <a:ext cx="1659087" cy="1391"/>
          </a:xfrm>
          <a:prstGeom prst="straightConnector1">
            <a:avLst/>
          </a:prstGeom>
          <a:ln w="95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2407922" y="5666498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Protocol-agnostic</a:t>
            </a:r>
            <a:endParaRPr lang="en-US" sz="16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3337195" y="1673907"/>
            <a:ext cx="1662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Timing Analysis</a:t>
            </a:r>
            <a:endParaRPr lang="en-US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2560322" y="3528558"/>
            <a:ext cx="158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Phase Analysis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-4.81481E-6 L -0.14583 0.0025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" y="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05833 0.0034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" y="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0" presetClass="exit" presetSubtype="0" accel="10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-0.00231 L 0.04896 -1.85185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9"/>
                                            </p:cond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1 -4.44444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6"/>
                                            </p:cond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2222E-6 5.55556E-6 C 0.00886 0.00418 0.01789 0.00857 0.02275 -0.00207 C 0.02761 -0.01272 0.02431 -0.05277 0.02917 -0.06457 C 0.03403 -0.07638 0.04723 -0.07175 0.05174 -0.07314 " pathEditMode="relative" ptsTypes="aaaA">
                                      <p:cBhvr>
                                        <p:cTn id="86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162 C 0.00539 -0.00833 0.01094 -0.01458 0.0158 0.00602 C 0.02049 0.02686 0.01997 0.10139 0.02848 0.12292 C 0.03716 0.14445 0.05174 0.13936 0.06667 0.1345 " pathEditMode="relative" rAng="0" ptsTypes="aaaA">
                                      <p:cBhvr>
                                        <p:cTn id="88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" y="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23 C 0.00764 0.00301 0.01545 0.00649 0.01823 -0.00694 C 0.021 -0.02037 0.01406 -0.0662 0.01649 -0.08032 C 0.01892 -0.09444 0.02882 -0.08981 0.03333 -0.09166 " pathEditMode="relative" rAng="0" ptsTypes="aaaA">
                                      <p:cBhvr>
                                        <p:cTn id="95" dur="2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399 0.00277 0.00799 0.00578 0.01128 -0.00209 C 0.01458 -0.00996 0.01181 -0.03866 0.01927 -0.04723 C 0.02674 -0.05579 0.04896 -0.05255 0.05642 -0.05371 " pathEditMode="relative" ptsTypes="aaaA">
                                      <p:cBhvr>
                                        <p:cTn id="104" dur="2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44444E-6 C 0.05851 0.01481 0.11788 0.02986 0.14566 -0.01389 C 0.17344 -0.05695 0.16146 -0.21667 0.16667 -0.25973 C 0.17205 -0.30278 0.17274 -0.27061 0.17674 -0.27338 " pathEditMode="relative" rAng="0" ptsTypes="aaaA">
                                      <p:cBhvr>
                                        <p:cTn id="106" dur="2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" y="-1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22222E-6 C 0.004 0.00996 0.00799 0.01991 0.01771 -0.01273 C 0.02744 -0.04537 -0.01701 -0.15648 0.05799 -0.1956 C 0.13299 -0.23472 0.40296 -0.23657 0.46771 -0.24722 " pathEditMode="relative" ptsTypes="aaaA">
                                      <p:cBhvr>
                                        <p:cTn id="113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771 -0.24721 C 0.4743 -0.22707 0.48108 -0.20694 0.4934 -0.19791 C 0.50573 -0.18888 0.52378 -0.19119 0.54184 -0.19351 " pathEditMode="relative" ptsTypes="aaA">
                                      <p:cBhvr>
                                        <p:cTn id="116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27" grpId="0" animBg="1"/>
      <p:bldP spid="176" grpId="0" animBg="1"/>
      <p:bldP spid="176" grpId="1" animBg="1"/>
      <p:bldP spid="340" grpId="0" animBg="1"/>
      <p:bldP spid="340" grpId="1" animBg="1"/>
      <p:bldP spid="341" grpId="0" animBg="1"/>
      <p:bldP spid="341" grpId="1" animBg="1"/>
      <p:bldP spid="342" grpId="0" animBg="1"/>
      <p:bldP spid="342" grpId="1" animBg="1"/>
      <p:bldP spid="130" grpId="0" animBg="1"/>
      <p:bldP spid="131" grpId="0" animBg="1"/>
      <p:bldP spid="132" grpId="0"/>
      <p:bldP spid="135" grpId="0"/>
      <p:bldP spid="139" grpId="0"/>
      <p:bldP spid="1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GNU Radio and USRP SDR platform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Fast detectors – 802.11b </a:t>
            </a:r>
            <a:r>
              <a:rPr lang="en-US" sz="2400" dirty="0" smtClean="0"/>
              <a:t>(1 Mbps) </a:t>
            </a:r>
            <a:r>
              <a:rPr lang="en-US" dirty="0" smtClean="0"/>
              <a:t>and Bluetooth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Limited by USRP1 8MHz bandwidth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FB8-79E8-4114-AEA1-748C47221D3F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Wingdings" pitchFamily="2" charset="2"/>
              <a:buChar char="Ø"/>
            </a:pPr>
            <a:r>
              <a:rPr lang="en-US" sz="3200" dirty="0" smtClean="0"/>
              <a:t>Are the detectors </a:t>
            </a:r>
            <a:r>
              <a:rPr lang="en-US" sz="3200" b="1" dirty="0" smtClean="0"/>
              <a:t>accurate</a:t>
            </a:r>
            <a:r>
              <a:rPr lang="en-US" sz="3200" dirty="0" smtClean="0"/>
              <a:t>?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Microbenchmarks</a:t>
            </a:r>
            <a:r>
              <a:rPr lang="en-US" dirty="0" smtClean="0"/>
              <a:t> (</a:t>
            </a:r>
            <a:r>
              <a:rPr lang="en-US" sz="2400" dirty="0" smtClean="0"/>
              <a:t>CMU wireless emulator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Do they have </a:t>
            </a:r>
            <a:r>
              <a:rPr lang="en-US" b="1" dirty="0" smtClean="0"/>
              <a:t>false positives</a:t>
            </a:r>
            <a:r>
              <a:rPr lang="en-US" dirty="0" smtClean="0"/>
              <a:t>?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Traffic mix </a:t>
            </a:r>
            <a:r>
              <a:rPr lang="en-US" sz="3200" dirty="0" smtClean="0">
                <a:solidFill>
                  <a:prstClr val="black"/>
                </a:solidFill>
              </a:rPr>
              <a:t>(</a:t>
            </a:r>
            <a:r>
              <a:rPr lang="en-US" sz="2400" dirty="0" smtClean="0">
                <a:solidFill>
                  <a:prstClr val="black"/>
                </a:solidFill>
              </a:rPr>
              <a:t>CMU wireless emulator</a:t>
            </a:r>
            <a:r>
              <a:rPr lang="en-US" sz="3200" dirty="0" smtClean="0">
                <a:solidFill>
                  <a:prstClr val="black"/>
                </a:solidFill>
              </a:rPr>
              <a:t>)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Are the detectors </a:t>
            </a:r>
            <a:r>
              <a:rPr lang="en-US" b="1" dirty="0" smtClean="0"/>
              <a:t>fast</a:t>
            </a:r>
            <a:r>
              <a:rPr lang="en-US" dirty="0" smtClean="0"/>
              <a:t>?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Different loads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FB8-79E8-4114-AEA1-748C47221D3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bluet-tp-ppt.eps"/>
          <p:cNvPicPr>
            <a:picLocks noChangeAspect="1"/>
          </p:cNvPicPr>
          <p:nvPr/>
        </p:nvPicPr>
        <p:blipFill>
          <a:blip r:embed="rId2" cstate="print"/>
          <a:srcRect l="8437" b="6036"/>
          <a:stretch>
            <a:fillRect/>
          </a:stretch>
        </p:blipFill>
        <p:spPr>
          <a:xfrm>
            <a:off x="1731161" y="1739380"/>
            <a:ext cx="5555746" cy="398515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2391696" y="2939844"/>
            <a:ext cx="4648200" cy="24384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438400" y="2925096"/>
            <a:ext cx="4572000" cy="158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detection accuracy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906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6000 L2CAP pings between 2 Bluetooth nodes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FB8-79E8-4114-AEA1-748C47221D3F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042652" y="4151676"/>
            <a:ext cx="2438400" cy="158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H="1">
            <a:off x="2462585" y="4166815"/>
            <a:ext cx="2406444" cy="16414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16200000" flipV="1">
            <a:off x="5637324" y="5502132"/>
            <a:ext cx="548640" cy="457200"/>
          </a:xfrm>
          <a:prstGeom prst="bentConnector3">
            <a:avLst>
              <a:gd name="adj1" fmla="val -323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6172200" y="5776452"/>
            <a:ext cx="1524000" cy="548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Very accurate at high SNRs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1600200" y="5783832"/>
            <a:ext cx="1447800" cy="54076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Accurate at low SNRs</a:t>
            </a:r>
            <a:endParaRPr lang="en-US" b="1" dirty="0"/>
          </a:p>
        </p:txBody>
      </p:sp>
      <p:cxnSp>
        <p:nvCxnSpPr>
          <p:cNvPr id="34" name="Shape 33"/>
          <p:cNvCxnSpPr/>
          <p:nvPr/>
        </p:nvCxnSpPr>
        <p:spPr>
          <a:xfrm flipV="1">
            <a:off x="3124200" y="4198380"/>
            <a:ext cx="457200" cy="1828800"/>
          </a:xfrm>
          <a:prstGeom prst="bentConnector2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467600" y="4038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Good region</a:t>
            </a:r>
            <a:endParaRPr lang="en-US" b="1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7010400" y="4236116"/>
            <a:ext cx="4572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62400" y="57912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SNR (dB)</a:t>
            </a:r>
            <a:endParaRPr lang="en-US" sz="2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33400" y="3124200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Packet Miss</a:t>
            </a:r>
          </a:p>
          <a:p>
            <a:pPr algn="ctr"/>
            <a:r>
              <a:rPr lang="en-US" sz="2000" b="1" dirty="0" smtClean="0"/>
              <a:t>Rate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 animBg="1"/>
      <p:bldP spid="32" grpId="0" animBg="1"/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mix detection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Bluetooth and 802.11b 1 Mbps (1000 packets)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2587428"/>
          <a:ext cx="7620000" cy="1911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1270000"/>
                <a:gridCol w="1270000"/>
                <a:gridCol w="1270000"/>
                <a:gridCol w="1270000"/>
              </a:tblGrid>
              <a:tr h="4605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Detector</a:t>
                      </a:r>
                      <a:endParaRPr 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dirty="0" smtClean="0"/>
                        <a:t>Packet</a:t>
                      </a:r>
                      <a:r>
                        <a:rPr lang="en-US" sz="2000" baseline="0" dirty="0" smtClean="0"/>
                        <a:t> miss rate  (%)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dirty="0" smtClean="0"/>
                        <a:t>False positive</a:t>
                      </a:r>
                      <a:r>
                        <a:rPr lang="en-US" sz="2000" baseline="0" dirty="0" smtClean="0"/>
                        <a:t> rate (%)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6219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802.11b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Bluetooth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802.11b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Bluetooth</a:t>
                      </a:r>
                      <a:endParaRPr lang="en-US" sz="2000" b="1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Timing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2.4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0.07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0.7</a:t>
                      </a:r>
                      <a:endParaRPr lang="en-US" sz="2000" dirty="0"/>
                    </a:p>
                  </a:txBody>
                  <a:tcPr/>
                </a:tc>
              </a:tr>
              <a:tr h="48775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Phase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0.2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FB8-79E8-4114-AEA1-748C47221D3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2667000" y="5334000"/>
            <a:ext cx="2514600" cy="609600"/>
          </a:xfrm>
          <a:prstGeom prst="wedgeRoundRectCallout">
            <a:avLst>
              <a:gd name="adj1" fmla="val 27101"/>
              <a:gd name="adj2" fmla="val -167643"/>
              <a:gd name="adj3" fmla="val 1666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 Low packet miss rate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5410200" y="5334000"/>
            <a:ext cx="2743200" cy="609600"/>
          </a:xfrm>
          <a:prstGeom prst="wedgeRoundRectCallout">
            <a:avLst>
              <a:gd name="adj1" fmla="val 13611"/>
              <a:gd name="adj2" fmla="val -172482"/>
              <a:gd name="adj3" fmla="val 1666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 Low false positive 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eff-ppt.eps"/>
          <p:cNvPicPr>
            <a:picLocks noChangeAspect="1"/>
          </p:cNvPicPr>
          <p:nvPr/>
        </p:nvPicPr>
        <p:blipFill>
          <a:blip r:embed="rId2" cstate="print"/>
          <a:srcRect l="5625" b="6036"/>
          <a:stretch>
            <a:fillRect/>
          </a:stretch>
        </p:blipFill>
        <p:spPr>
          <a:xfrm>
            <a:off x="1495644" y="1752600"/>
            <a:ext cx="5915372" cy="4116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fast is detection?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8 demodulators for Bluetooth, 1 for 802.11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FB8-79E8-4114-AEA1-748C47221D3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36956" y="4815348"/>
            <a:ext cx="5111496" cy="70054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943600" y="5943600"/>
            <a:ext cx="1981200" cy="609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Fast detection even at high loads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467600" y="4953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Good region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010400" y="5150516"/>
            <a:ext cx="4572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19400" y="592449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Medium Utilization (%)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-78660" y="3480654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CPU time</a:t>
            </a:r>
          </a:p>
          <a:p>
            <a:pPr algn="ctr"/>
            <a:r>
              <a:rPr lang="en-US" sz="2000" b="1" dirty="0" smtClean="0"/>
              <a:t>Real time</a:t>
            </a:r>
            <a:endParaRPr lang="en-US" sz="20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28600" y="3840368"/>
            <a:ext cx="1295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5829300" y="5400802"/>
            <a:ext cx="990600" cy="1588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1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802.11 connectivity diagnosis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/>
              <a:t>ClientConduit</a:t>
            </a:r>
            <a:r>
              <a:rPr lang="en-US" sz="2400" dirty="0" smtClean="0"/>
              <a:t> </a:t>
            </a:r>
            <a:r>
              <a:rPr lang="en-US" sz="1500" dirty="0" smtClean="0">
                <a:solidFill>
                  <a:prstClr val="black"/>
                </a:solidFill>
              </a:rPr>
              <a:t>(</a:t>
            </a:r>
            <a:r>
              <a:rPr lang="en-US" sz="1500" dirty="0" err="1" smtClean="0">
                <a:solidFill>
                  <a:prstClr val="black"/>
                </a:solidFill>
              </a:rPr>
              <a:t>Mobicom</a:t>
            </a:r>
            <a:r>
              <a:rPr lang="en-US" sz="1500" dirty="0" smtClean="0">
                <a:solidFill>
                  <a:prstClr val="black"/>
                </a:solidFill>
              </a:rPr>
              <a:t> ‘04)</a:t>
            </a:r>
            <a:r>
              <a:rPr lang="en-US" sz="2400" dirty="0" smtClean="0"/>
              <a:t>, </a:t>
            </a:r>
            <a:r>
              <a:rPr lang="en-US" sz="2400" dirty="0" err="1" smtClean="0"/>
              <a:t>WiFiProfiler</a:t>
            </a:r>
            <a:r>
              <a:rPr lang="en-US" sz="2400" dirty="0" smtClean="0"/>
              <a:t> </a:t>
            </a:r>
            <a:r>
              <a:rPr lang="en-US" sz="1500" dirty="0" smtClean="0">
                <a:solidFill>
                  <a:prstClr val="black"/>
                </a:solidFill>
              </a:rPr>
              <a:t>(</a:t>
            </a:r>
            <a:r>
              <a:rPr lang="en-US" sz="1500" dirty="0" err="1" smtClean="0">
                <a:solidFill>
                  <a:prstClr val="black"/>
                </a:solidFill>
              </a:rPr>
              <a:t>MobiSys</a:t>
            </a:r>
            <a:r>
              <a:rPr lang="en-US" sz="1500" dirty="0" smtClean="0">
                <a:solidFill>
                  <a:prstClr val="black"/>
                </a:solidFill>
              </a:rPr>
              <a:t> ‘06)</a:t>
            </a:r>
            <a:endParaRPr lang="en-US" sz="15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802.11 performance diagnosis (Enterprise networks)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solidFill>
                  <a:prstClr val="black"/>
                </a:solidFill>
              </a:rPr>
              <a:t>Jigsaw </a:t>
            </a:r>
            <a:r>
              <a:rPr lang="en-US" sz="1500" dirty="0" smtClean="0">
                <a:solidFill>
                  <a:prstClr val="black"/>
                </a:solidFill>
              </a:rPr>
              <a:t>(SIGCOMM ‘06, 07)</a:t>
            </a:r>
            <a:r>
              <a:rPr lang="en-US" sz="2400" dirty="0" smtClean="0">
                <a:solidFill>
                  <a:prstClr val="black"/>
                </a:solidFill>
              </a:rPr>
              <a:t>, Wit </a:t>
            </a:r>
            <a:r>
              <a:rPr lang="en-US" sz="1500" dirty="0" smtClean="0">
                <a:solidFill>
                  <a:prstClr val="black"/>
                </a:solidFill>
              </a:rPr>
              <a:t>(SIGCOMM ‘06)</a:t>
            </a:r>
            <a:r>
              <a:rPr lang="en-US" sz="2400" dirty="0" smtClean="0">
                <a:solidFill>
                  <a:prstClr val="black"/>
                </a:solidFill>
              </a:rPr>
              <a:t>, DAIR </a:t>
            </a:r>
            <a:r>
              <a:rPr lang="en-US" sz="1500" dirty="0" smtClean="0">
                <a:solidFill>
                  <a:prstClr val="black"/>
                </a:solidFill>
              </a:rPr>
              <a:t>(NSDI ’07)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solidFill>
                  <a:prstClr val="black"/>
                </a:solidFill>
              </a:rPr>
              <a:t>MOJO </a:t>
            </a:r>
            <a:r>
              <a:rPr lang="en-US" sz="1500" dirty="0" smtClean="0">
                <a:solidFill>
                  <a:prstClr val="black"/>
                </a:solidFill>
              </a:rPr>
              <a:t>(</a:t>
            </a:r>
            <a:r>
              <a:rPr lang="en-US" sz="1500" dirty="0" err="1" smtClean="0">
                <a:solidFill>
                  <a:prstClr val="black"/>
                </a:solidFill>
              </a:rPr>
              <a:t>MobiSys</a:t>
            </a:r>
            <a:r>
              <a:rPr lang="en-US" sz="1500" dirty="0" smtClean="0">
                <a:solidFill>
                  <a:prstClr val="black"/>
                </a:solidFill>
              </a:rPr>
              <a:t> ‘06)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prstClr val="black"/>
                </a:solidFill>
              </a:rPr>
              <a:t>Detection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solidFill>
                  <a:prstClr val="black"/>
                </a:solidFill>
              </a:rPr>
              <a:t>Many – recently, </a:t>
            </a:r>
            <a:r>
              <a:rPr lang="en-US" sz="2400" dirty="0" err="1" smtClean="0">
                <a:solidFill>
                  <a:prstClr val="black"/>
                </a:solidFill>
              </a:rPr>
              <a:t>WhiteFi</a:t>
            </a:r>
            <a:r>
              <a:rPr lang="en-US" sz="2400" smtClean="0">
                <a:solidFill>
                  <a:prstClr val="black"/>
                </a:solidFill>
              </a:rPr>
              <a:t> </a:t>
            </a:r>
            <a:r>
              <a:rPr lang="en-US" sz="1500" smtClean="0">
                <a:solidFill>
                  <a:prstClr val="black"/>
                </a:solidFill>
              </a:rPr>
              <a:t>(SIGCOMM </a:t>
            </a:r>
            <a:r>
              <a:rPr lang="en-US" sz="1500" dirty="0" smtClean="0">
                <a:solidFill>
                  <a:prstClr val="black"/>
                </a:solidFill>
              </a:rPr>
              <a:t>‘09)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prstClr val="black"/>
                </a:solidFill>
              </a:rPr>
              <a:t>SDR Performance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>
                <a:solidFill>
                  <a:prstClr val="black"/>
                </a:solidFill>
              </a:rPr>
              <a:t>Sora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1500" dirty="0" smtClean="0">
                <a:solidFill>
                  <a:prstClr val="black"/>
                </a:solidFill>
              </a:rPr>
              <a:t>(NSDI ‘09)</a:t>
            </a:r>
            <a:r>
              <a:rPr lang="en-US" sz="2400" dirty="0" smtClean="0">
                <a:solidFill>
                  <a:prstClr val="black"/>
                </a:solidFill>
              </a:rPr>
              <a:t>, Split-functionality approach </a:t>
            </a:r>
            <a:r>
              <a:rPr lang="en-US" sz="1500" dirty="0" smtClean="0">
                <a:solidFill>
                  <a:prstClr val="black"/>
                </a:solidFill>
              </a:rPr>
              <a:t>(NSDI ‘09)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FB8-79E8-4114-AEA1-748C47221D3F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j0441738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838200" y="1971566"/>
            <a:ext cx="7010400" cy="465783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Popularity causes crowding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Wireless – 2.4 GHz ISM band – Unlicensed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802.11, Bluetooth, </a:t>
            </a:r>
            <a:r>
              <a:rPr lang="en-US" dirty="0" err="1" smtClean="0"/>
              <a:t>ZigBee</a:t>
            </a:r>
            <a:r>
              <a:rPr lang="en-US" dirty="0" smtClean="0"/>
              <a:t>, Microwave oven</a:t>
            </a:r>
          </a:p>
        </p:txBody>
      </p:sp>
      <p:pic>
        <p:nvPicPr>
          <p:cNvPr id="5" name="Picture 4" descr="thinkp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200" y="3454539"/>
            <a:ext cx="1422879" cy="1237905"/>
          </a:xfrm>
          <a:prstGeom prst="rect">
            <a:avLst/>
          </a:prstGeom>
        </p:spPr>
      </p:pic>
      <p:pic>
        <p:nvPicPr>
          <p:cNvPr id="6" name="Picture 5" descr="a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72200" y="3909107"/>
            <a:ext cx="693337" cy="63093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3048000" y="4114800"/>
            <a:ext cx="838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Packet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5410200" y="4114800"/>
            <a:ext cx="533400" cy="3048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ACK</a:t>
            </a:r>
            <a:endParaRPr lang="en-US" sz="1400" dirty="0"/>
          </a:p>
        </p:txBody>
      </p:sp>
      <p:pic>
        <p:nvPicPr>
          <p:cNvPr id="13" name="Picture 12" descr="mwav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02597" y="4768644"/>
            <a:ext cx="1422003" cy="958430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4800600" y="4372896"/>
            <a:ext cx="1676400" cy="1600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586748" y="4159044"/>
            <a:ext cx="2089356" cy="1981200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43400" y="3930444"/>
            <a:ext cx="2590800" cy="2514600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048000" y="4114800"/>
            <a:ext cx="838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Packet</a:t>
            </a:r>
            <a:endParaRPr lang="en-US" sz="1400" dirty="0"/>
          </a:p>
        </p:txBody>
      </p:sp>
      <p:pic>
        <p:nvPicPr>
          <p:cNvPr id="24" name="Picture 23" descr="pda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00400" y="3124438"/>
            <a:ext cx="768132" cy="837962"/>
          </a:xfrm>
          <a:prstGeom prst="rect">
            <a:avLst/>
          </a:prstGeom>
        </p:spPr>
      </p:pic>
      <p:sp>
        <p:nvSpPr>
          <p:cNvPr id="27" name="Rounded Rectangular Callout 26"/>
          <p:cNvSpPr/>
          <p:nvPr/>
        </p:nvSpPr>
        <p:spPr>
          <a:xfrm>
            <a:off x="533400" y="5257800"/>
            <a:ext cx="3657600" cy="914400"/>
          </a:xfrm>
          <a:prstGeom prst="wedgeRoundRectCallout">
            <a:avLst>
              <a:gd name="adj1" fmla="val -5913"/>
              <a:gd name="adj2" fmla="val -77822"/>
              <a:gd name="adj3" fmla="val 1666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How do we troubleshoot such problems?</a:t>
            </a:r>
            <a:endParaRPr lang="en-US" sz="2000" b="1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FB8-79E8-4114-AEA1-748C47221D3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942304" y="2895600"/>
            <a:ext cx="1295400" cy="1295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092244" y="3048000"/>
            <a:ext cx="9906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43200" y="2743200"/>
            <a:ext cx="1676400" cy="1600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5105400" y="4114800"/>
            <a:ext cx="838200" cy="304800"/>
          </a:xfrm>
          <a:prstGeom prst="roundRect">
            <a:avLst/>
          </a:prstGeom>
          <a:solidFill>
            <a:srgbClr val="C0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Packet</a:t>
            </a:r>
            <a:endParaRPr lang="en-US" sz="1400" dirty="0"/>
          </a:p>
        </p:txBody>
      </p:sp>
      <p:sp>
        <p:nvSpPr>
          <p:cNvPr id="33" name="Rounded Rectangle 32"/>
          <p:cNvSpPr/>
          <p:nvPr/>
        </p:nvSpPr>
        <p:spPr>
          <a:xfrm>
            <a:off x="3048000" y="4114800"/>
            <a:ext cx="838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Packet</a:t>
            </a:r>
            <a:endParaRPr lang="en-US" sz="1400" dirty="0"/>
          </a:p>
        </p:txBody>
      </p:sp>
      <p:sp>
        <p:nvSpPr>
          <p:cNvPr id="35" name="Rounded Rectangle 34"/>
          <p:cNvSpPr/>
          <p:nvPr/>
        </p:nvSpPr>
        <p:spPr>
          <a:xfrm>
            <a:off x="5105400" y="4114800"/>
            <a:ext cx="838200" cy="304800"/>
          </a:xfrm>
          <a:prstGeom prst="roundRect">
            <a:avLst/>
          </a:prstGeom>
          <a:solidFill>
            <a:srgbClr val="C0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Packet</a:t>
            </a:r>
            <a:endParaRPr lang="en-US" sz="1400" dirty="0"/>
          </a:p>
        </p:txBody>
      </p:sp>
      <p:pic>
        <p:nvPicPr>
          <p:cNvPr id="37" name="Picture 36" descr="cordles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4400" y="2976466"/>
            <a:ext cx="1259086" cy="1062134"/>
          </a:xfrm>
          <a:prstGeom prst="rect">
            <a:avLst/>
          </a:prstGeom>
        </p:spPr>
      </p:pic>
      <p:sp>
        <p:nvSpPr>
          <p:cNvPr id="38" name="Oval 37"/>
          <p:cNvSpPr/>
          <p:nvPr/>
        </p:nvSpPr>
        <p:spPr>
          <a:xfrm>
            <a:off x="884904" y="2819400"/>
            <a:ext cx="1295400" cy="1295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034844" y="2971800"/>
            <a:ext cx="9906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85800" y="2667000"/>
            <a:ext cx="1676400" cy="1600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1.11111E-6 L 0.24167 -1.11111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2625 3.33333E-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23334 3.33333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23334 3.33333E-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8"/>
                                            </p:cond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3" animBg="1"/>
      <p:bldP spid="14" grpId="0" animBg="1"/>
      <p:bldP spid="15" grpId="0" animBg="1"/>
      <p:bldP spid="16" grpId="0" animBg="1"/>
      <p:bldP spid="17" grpId="0" animBg="1"/>
      <p:bldP spid="17" grpId="1" animBg="1"/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3" grpId="1" animBg="1"/>
      <p:bldP spid="35" grpId="0" animBg="1"/>
      <p:bldP spid="38" grpId="0" animBg="1"/>
      <p:bldP spid="39" grpId="0" animBg="1"/>
      <p:bldP spid="4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Wireless is ubiquitous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Hard to diagnose protocol/device interactions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Built </a:t>
            </a:r>
            <a:r>
              <a:rPr lang="en-US" sz="2800" dirty="0" err="1" smtClean="0"/>
              <a:t>RFDump</a:t>
            </a:r>
            <a:r>
              <a:rPr lang="en-US" sz="2800" dirty="0" smtClean="0"/>
              <a:t> tool for monitoring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Efficient (light-weight detection modules)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Accurate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Extensible  (SDR)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Scalable (protocol-agnostic detection modules)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FB8-79E8-4114-AEA1-748C47221D3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Extend to USRP 2 to overcome the limitations of USRP 1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Wireless Diagnosis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Interference detection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Interference cancellation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Dynamic Spectrum Access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FB8-79E8-4114-AEA1-748C47221D3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</a:t>
            </a:r>
            <a:r>
              <a:rPr lang="en-US" dirty="0" err="1" smtClean="0"/>
              <a:t>vs</a:t>
            </a:r>
            <a:r>
              <a:rPr lang="en-US" dirty="0" smtClean="0"/>
              <a:t>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Phase analysis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More accurate at high SNRs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More expensive than timing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Cannot detect when collisions easily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Timing analysis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More accurate at low SNRs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Very light weight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Cannot detect 802.11 broadcast packets in low contention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Can use signal strength to detect collisions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FB8-79E8-4114-AEA1-748C47221D3F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Could not experiment due to 8 MHz constraint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Mix of frequency and phase/amplitude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Subcarriers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Modulation scheme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FB8-79E8-4114-AEA1-748C47221D3F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-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ym typeface="Wingdings" pitchFamily="2" charset="2"/>
              </a:rPr>
              <a:t>802.11b </a:t>
            </a:r>
            <a:r>
              <a:rPr lang="en-US" dirty="0" err="1" smtClean="0">
                <a:sym typeface="Wingdings" pitchFamily="2" charset="2"/>
              </a:rPr>
              <a:t>Microbenchmark</a:t>
            </a:r>
            <a:r>
              <a:rPr lang="en-US" dirty="0" smtClean="0">
                <a:sym typeface="Wingdings" pitchFamily="2" charset="2"/>
              </a:rPr>
              <a:t> (Wireless Emulator)</a:t>
            </a:r>
          </a:p>
          <a:p>
            <a:pPr lvl="2">
              <a:buNone/>
            </a:pPr>
            <a:endParaRPr lang="en-US" dirty="0"/>
          </a:p>
        </p:txBody>
      </p:sp>
      <p:pic>
        <p:nvPicPr>
          <p:cNvPr id="4" name="Picture 3" descr="sifs-tp.eps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0948" y="2438400"/>
            <a:ext cx="4842252" cy="339101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FB8-79E8-4114-AEA1-748C47221D3F}" type="slidenum">
              <a:rPr lang="en-US" smtClean="0"/>
              <a:pPr/>
              <a:t>24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514600" y="3427412"/>
            <a:ext cx="381000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576052" y="4419600"/>
            <a:ext cx="198120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2849690" y="4419600"/>
            <a:ext cx="198120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Freeform 137"/>
          <p:cNvSpPr/>
          <p:nvPr/>
        </p:nvSpPr>
        <p:spPr>
          <a:xfrm>
            <a:off x="1162793" y="5146070"/>
            <a:ext cx="298862" cy="249382"/>
          </a:xfrm>
          <a:custGeom>
            <a:avLst/>
            <a:gdLst>
              <a:gd name="connsiteX0" fmla="*/ 286987 w 298862"/>
              <a:gd name="connsiteY0" fmla="*/ 249382 h 249382"/>
              <a:gd name="connsiteX1" fmla="*/ 1979 w 298862"/>
              <a:gd name="connsiteY1" fmla="*/ 106878 h 249382"/>
              <a:gd name="connsiteX2" fmla="*/ 298862 w 298862"/>
              <a:gd name="connsiteY2" fmla="*/ 0 h 249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862" h="249382">
                <a:moveTo>
                  <a:pt x="286987" y="249382"/>
                </a:moveTo>
                <a:cubicBezTo>
                  <a:pt x="143493" y="198912"/>
                  <a:pt x="0" y="148442"/>
                  <a:pt x="1979" y="106878"/>
                </a:cubicBezTo>
                <a:cubicBezTo>
                  <a:pt x="3958" y="65314"/>
                  <a:pt x="151410" y="32657"/>
                  <a:pt x="298862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35992" y="6371304"/>
            <a:ext cx="2011680" cy="365125"/>
          </a:xfrm>
        </p:spPr>
        <p:txBody>
          <a:bodyPr/>
          <a:lstStyle/>
          <a:p>
            <a:fld id="{060E0FB8-79E8-4114-AEA1-748C47221D3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971800" y="2376949"/>
            <a:ext cx="2667000" cy="594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Tcpdump</a:t>
            </a:r>
            <a:r>
              <a:rPr lang="en-US" dirty="0" smtClean="0"/>
              <a:t>, Ethereal</a:t>
            </a:r>
          </a:p>
          <a:p>
            <a:pPr algn="ctr"/>
            <a:endParaRPr lang="en-US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2971800" y="1905000"/>
            <a:ext cx="2667000" cy="4563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Wired networks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6" name="Title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existing sniffers work?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1447800" y="5264122"/>
            <a:ext cx="997062" cy="239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Physical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447800" y="5018314"/>
            <a:ext cx="997062" cy="239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 Link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447274" y="4775815"/>
            <a:ext cx="997062" cy="239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Network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445340" y="4543732"/>
            <a:ext cx="997062" cy="239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Transpor</a:t>
            </a:r>
            <a:r>
              <a:rPr lang="en-US" sz="1600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447800" y="4306179"/>
            <a:ext cx="997062" cy="239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Session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447800" y="4066694"/>
            <a:ext cx="997062" cy="239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Presentation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447800" y="3827208"/>
            <a:ext cx="997062" cy="239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Application</a:t>
            </a:r>
            <a:endParaRPr lang="en-US" sz="1300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1115446" y="5149644"/>
            <a:ext cx="332354" cy="124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4800" y="4995446"/>
            <a:ext cx="944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Sniffers</a:t>
            </a:r>
            <a:endParaRPr lang="en-US" sz="1600" b="1" dirty="0"/>
          </a:p>
        </p:txBody>
      </p:sp>
      <p:sp>
        <p:nvSpPr>
          <p:cNvPr id="104" name="Freeform 103"/>
          <p:cNvSpPr/>
          <p:nvPr/>
        </p:nvSpPr>
        <p:spPr>
          <a:xfrm>
            <a:off x="1151810" y="4879260"/>
            <a:ext cx="298862" cy="249382"/>
          </a:xfrm>
          <a:custGeom>
            <a:avLst/>
            <a:gdLst>
              <a:gd name="connsiteX0" fmla="*/ 286987 w 298862"/>
              <a:gd name="connsiteY0" fmla="*/ 249382 h 249382"/>
              <a:gd name="connsiteX1" fmla="*/ 1979 w 298862"/>
              <a:gd name="connsiteY1" fmla="*/ 106878 h 249382"/>
              <a:gd name="connsiteX2" fmla="*/ 298862 w 298862"/>
              <a:gd name="connsiteY2" fmla="*/ 0 h 249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862" h="249382">
                <a:moveTo>
                  <a:pt x="286987" y="249382"/>
                </a:moveTo>
                <a:cubicBezTo>
                  <a:pt x="143493" y="198912"/>
                  <a:pt x="0" y="148442"/>
                  <a:pt x="1979" y="106878"/>
                </a:cubicBezTo>
                <a:cubicBezTo>
                  <a:pt x="3958" y="65314"/>
                  <a:pt x="151410" y="32657"/>
                  <a:pt x="298862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4"/>
          <p:cNvSpPr/>
          <p:nvPr/>
        </p:nvSpPr>
        <p:spPr>
          <a:xfrm>
            <a:off x="1164675" y="4401278"/>
            <a:ext cx="298862" cy="249382"/>
          </a:xfrm>
          <a:custGeom>
            <a:avLst/>
            <a:gdLst>
              <a:gd name="connsiteX0" fmla="*/ 286987 w 298862"/>
              <a:gd name="connsiteY0" fmla="*/ 249382 h 249382"/>
              <a:gd name="connsiteX1" fmla="*/ 1979 w 298862"/>
              <a:gd name="connsiteY1" fmla="*/ 106878 h 249382"/>
              <a:gd name="connsiteX2" fmla="*/ 298862 w 298862"/>
              <a:gd name="connsiteY2" fmla="*/ 0 h 249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862" h="249382">
                <a:moveTo>
                  <a:pt x="286987" y="249382"/>
                </a:moveTo>
                <a:cubicBezTo>
                  <a:pt x="143493" y="198912"/>
                  <a:pt x="0" y="148442"/>
                  <a:pt x="1979" y="106878"/>
                </a:cubicBezTo>
                <a:cubicBezTo>
                  <a:pt x="3958" y="65314"/>
                  <a:pt x="151410" y="32657"/>
                  <a:pt x="298862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>
            <a:off x="1152389" y="4629878"/>
            <a:ext cx="298862" cy="249382"/>
          </a:xfrm>
          <a:custGeom>
            <a:avLst/>
            <a:gdLst>
              <a:gd name="connsiteX0" fmla="*/ 286987 w 298862"/>
              <a:gd name="connsiteY0" fmla="*/ 249382 h 249382"/>
              <a:gd name="connsiteX1" fmla="*/ 1979 w 298862"/>
              <a:gd name="connsiteY1" fmla="*/ 106878 h 249382"/>
              <a:gd name="connsiteX2" fmla="*/ 298862 w 298862"/>
              <a:gd name="connsiteY2" fmla="*/ 0 h 249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862" h="249382">
                <a:moveTo>
                  <a:pt x="286987" y="249382"/>
                </a:moveTo>
                <a:cubicBezTo>
                  <a:pt x="143493" y="198912"/>
                  <a:pt x="0" y="148442"/>
                  <a:pt x="1979" y="106878"/>
                </a:cubicBezTo>
                <a:cubicBezTo>
                  <a:pt x="3958" y="65314"/>
                  <a:pt x="151410" y="32657"/>
                  <a:pt x="298862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6"/>
          <p:cNvSpPr/>
          <p:nvPr/>
        </p:nvSpPr>
        <p:spPr>
          <a:xfrm>
            <a:off x="1157748" y="3903408"/>
            <a:ext cx="298862" cy="249382"/>
          </a:xfrm>
          <a:custGeom>
            <a:avLst/>
            <a:gdLst>
              <a:gd name="connsiteX0" fmla="*/ 286987 w 298862"/>
              <a:gd name="connsiteY0" fmla="*/ 249382 h 249382"/>
              <a:gd name="connsiteX1" fmla="*/ 1979 w 298862"/>
              <a:gd name="connsiteY1" fmla="*/ 106878 h 249382"/>
              <a:gd name="connsiteX2" fmla="*/ 298862 w 298862"/>
              <a:gd name="connsiteY2" fmla="*/ 0 h 249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862" h="249382">
                <a:moveTo>
                  <a:pt x="286987" y="249382"/>
                </a:moveTo>
                <a:cubicBezTo>
                  <a:pt x="143493" y="198912"/>
                  <a:pt x="0" y="148442"/>
                  <a:pt x="1979" y="106878"/>
                </a:cubicBezTo>
                <a:cubicBezTo>
                  <a:pt x="3958" y="65314"/>
                  <a:pt x="151410" y="32657"/>
                  <a:pt x="298862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/>
          <p:cNvSpPr/>
          <p:nvPr/>
        </p:nvSpPr>
        <p:spPr>
          <a:xfrm>
            <a:off x="1157748" y="4146756"/>
            <a:ext cx="298862" cy="249382"/>
          </a:xfrm>
          <a:custGeom>
            <a:avLst/>
            <a:gdLst>
              <a:gd name="connsiteX0" fmla="*/ 286987 w 298862"/>
              <a:gd name="connsiteY0" fmla="*/ 249382 h 249382"/>
              <a:gd name="connsiteX1" fmla="*/ 1979 w 298862"/>
              <a:gd name="connsiteY1" fmla="*/ 106878 h 249382"/>
              <a:gd name="connsiteX2" fmla="*/ 298862 w 298862"/>
              <a:gd name="connsiteY2" fmla="*/ 0 h 249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862" h="249382">
                <a:moveTo>
                  <a:pt x="286987" y="249382"/>
                </a:moveTo>
                <a:cubicBezTo>
                  <a:pt x="143493" y="198912"/>
                  <a:pt x="0" y="148442"/>
                  <a:pt x="1979" y="106878"/>
                </a:cubicBezTo>
                <a:cubicBezTo>
                  <a:pt x="3958" y="65314"/>
                  <a:pt x="151410" y="32657"/>
                  <a:pt x="298862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5849785" y="5330460"/>
            <a:ext cx="2011680" cy="246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802.11+BT+microwave+..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849785" y="5076227"/>
            <a:ext cx="2011680" cy="246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 Link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849785" y="4827788"/>
            <a:ext cx="2011680" cy="246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Network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849785" y="4580900"/>
            <a:ext cx="2011680" cy="246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Transpor</a:t>
            </a:r>
            <a:r>
              <a:rPr lang="en-US" sz="1600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849784" y="4337552"/>
            <a:ext cx="2011680" cy="246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Session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5849784" y="4095284"/>
            <a:ext cx="2011680" cy="246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Presentation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851668" y="3851936"/>
            <a:ext cx="2011680" cy="246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Application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62600" y="5188946"/>
            <a:ext cx="298862" cy="249382"/>
          </a:xfrm>
          <a:custGeom>
            <a:avLst/>
            <a:gdLst>
              <a:gd name="connsiteX0" fmla="*/ 286987 w 298862"/>
              <a:gd name="connsiteY0" fmla="*/ 249382 h 249382"/>
              <a:gd name="connsiteX1" fmla="*/ 1979 w 298862"/>
              <a:gd name="connsiteY1" fmla="*/ 106878 h 249382"/>
              <a:gd name="connsiteX2" fmla="*/ 298862 w 298862"/>
              <a:gd name="connsiteY2" fmla="*/ 0 h 249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862" h="249382">
                <a:moveTo>
                  <a:pt x="286987" y="249382"/>
                </a:moveTo>
                <a:cubicBezTo>
                  <a:pt x="143493" y="198912"/>
                  <a:pt x="0" y="148442"/>
                  <a:pt x="1979" y="106878"/>
                </a:cubicBezTo>
                <a:cubicBezTo>
                  <a:pt x="3958" y="65314"/>
                  <a:pt x="151410" y="32657"/>
                  <a:pt x="298862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5311466" y="5024735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?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0" name="Right Arrow 129"/>
          <p:cNvSpPr/>
          <p:nvPr/>
        </p:nvSpPr>
        <p:spPr>
          <a:xfrm>
            <a:off x="4114800" y="2256504"/>
            <a:ext cx="990600" cy="35150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ounded Rectangle 130"/>
          <p:cNvSpPr/>
          <p:nvPr/>
        </p:nvSpPr>
        <p:spPr>
          <a:xfrm>
            <a:off x="5638800" y="1983660"/>
            <a:ext cx="2590800" cy="91194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 </a:t>
            </a:r>
          </a:p>
          <a:p>
            <a:pPr algn="ctr"/>
            <a:r>
              <a:rPr lang="en-US" sz="2000" b="1" dirty="0" smtClean="0"/>
              <a:t>How do we bootstrap in wireless?</a:t>
            </a:r>
          </a:p>
          <a:p>
            <a:pPr algn="ctr"/>
            <a:endParaRPr lang="en-US" sz="2000" dirty="0" smtClean="0"/>
          </a:p>
        </p:txBody>
      </p:sp>
      <p:cxnSp>
        <p:nvCxnSpPr>
          <p:cNvPr id="136" name="Straight Arrow Connector 135"/>
          <p:cNvCxnSpPr/>
          <p:nvPr/>
        </p:nvCxnSpPr>
        <p:spPr>
          <a:xfrm>
            <a:off x="1115446" y="5380704"/>
            <a:ext cx="332354" cy="12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55364" y="5224046"/>
            <a:ext cx="640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 NIC</a:t>
            </a:r>
            <a:endParaRPr lang="en-US" sz="1600" b="1" dirty="0"/>
          </a:p>
        </p:txBody>
      </p:sp>
      <p:grpSp>
        <p:nvGrpSpPr>
          <p:cNvPr id="139" name="Group 138"/>
          <p:cNvGrpSpPr/>
          <p:nvPr/>
        </p:nvGrpSpPr>
        <p:grpSpPr>
          <a:xfrm>
            <a:off x="2514600" y="3841956"/>
            <a:ext cx="2362200" cy="1720644"/>
            <a:chOff x="5943600" y="1174956"/>
            <a:chExt cx="2362200" cy="1720644"/>
          </a:xfrm>
        </p:grpSpPr>
        <p:sp>
          <p:nvSpPr>
            <p:cNvPr id="140" name="Freeform 139"/>
            <p:cNvSpPr/>
            <p:nvPr/>
          </p:nvSpPr>
          <p:spPr>
            <a:xfrm>
              <a:off x="7031086" y="1717070"/>
              <a:ext cx="298862" cy="249382"/>
            </a:xfrm>
            <a:custGeom>
              <a:avLst/>
              <a:gdLst>
                <a:gd name="connsiteX0" fmla="*/ 286987 w 298862"/>
                <a:gd name="connsiteY0" fmla="*/ 249382 h 249382"/>
                <a:gd name="connsiteX1" fmla="*/ 1979 w 298862"/>
                <a:gd name="connsiteY1" fmla="*/ 106878 h 249382"/>
                <a:gd name="connsiteX2" fmla="*/ 298862 w 298862"/>
                <a:gd name="connsiteY2" fmla="*/ 0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862" h="249382">
                  <a:moveTo>
                    <a:pt x="286987" y="249382"/>
                  </a:moveTo>
                  <a:cubicBezTo>
                    <a:pt x="143493" y="198912"/>
                    <a:pt x="0" y="148442"/>
                    <a:pt x="1979" y="106878"/>
                  </a:cubicBezTo>
                  <a:cubicBezTo>
                    <a:pt x="3958" y="65314"/>
                    <a:pt x="151410" y="32657"/>
                    <a:pt x="298862" y="0"/>
                  </a:cubicBezTo>
                </a:path>
              </a:pathLst>
            </a:cu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63"/>
            <p:cNvGrpSpPr/>
            <p:nvPr/>
          </p:nvGrpSpPr>
          <p:grpSpPr>
            <a:xfrm>
              <a:off x="5943600" y="1174956"/>
              <a:ext cx="2362200" cy="1720644"/>
              <a:chOff x="5943600" y="1143000"/>
              <a:chExt cx="2362200" cy="1720644"/>
            </a:xfrm>
          </p:grpSpPr>
          <p:sp>
            <p:nvSpPr>
              <p:cNvPr id="142" name="Freeform 141"/>
              <p:cNvSpPr/>
              <p:nvPr/>
            </p:nvSpPr>
            <p:spPr>
              <a:xfrm>
                <a:off x="7001590" y="2449574"/>
                <a:ext cx="298862" cy="249382"/>
              </a:xfrm>
              <a:custGeom>
                <a:avLst/>
                <a:gdLst>
                  <a:gd name="connsiteX0" fmla="*/ 286987 w 298862"/>
                  <a:gd name="connsiteY0" fmla="*/ 249382 h 249382"/>
                  <a:gd name="connsiteX1" fmla="*/ 1979 w 298862"/>
                  <a:gd name="connsiteY1" fmla="*/ 106878 h 249382"/>
                  <a:gd name="connsiteX2" fmla="*/ 298862 w 298862"/>
                  <a:gd name="connsiteY2" fmla="*/ 0 h 24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8862" h="249382">
                    <a:moveTo>
                      <a:pt x="286987" y="249382"/>
                    </a:moveTo>
                    <a:cubicBezTo>
                      <a:pt x="143493" y="198912"/>
                      <a:pt x="0" y="148442"/>
                      <a:pt x="1979" y="106878"/>
                    </a:cubicBezTo>
                    <a:cubicBezTo>
                      <a:pt x="3958" y="65314"/>
                      <a:pt x="151410" y="32657"/>
                      <a:pt x="298862" y="0"/>
                    </a:cubicBezTo>
                  </a:path>
                </a:pathLst>
              </a:cu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3" name="Group 62"/>
              <p:cNvGrpSpPr/>
              <p:nvPr/>
            </p:nvGrpSpPr>
            <p:grpSpPr>
              <a:xfrm>
                <a:off x="5943600" y="1143000"/>
                <a:ext cx="2362200" cy="1720644"/>
                <a:chOff x="5943600" y="1143000"/>
                <a:chExt cx="2362200" cy="1720644"/>
              </a:xfrm>
            </p:grpSpPr>
            <p:sp>
              <p:nvSpPr>
                <p:cNvPr id="145" name="Rectangle 144"/>
                <p:cNvSpPr/>
                <p:nvPr/>
              </p:nvSpPr>
              <p:spPr>
                <a:xfrm>
                  <a:off x="7308738" y="2579914"/>
                  <a:ext cx="997062" cy="2394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00" dirty="0" smtClean="0">
                      <a:solidFill>
                        <a:schemeClr val="tx1"/>
                      </a:solidFill>
                    </a:rPr>
                    <a:t>802.11 PHY</a:t>
                  </a:r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7308738" y="2340429"/>
                  <a:ext cx="997062" cy="2394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250" dirty="0" smtClean="0">
                      <a:solidFill>
                        <a:schemeClr val="tx1"/>
                      </a:solidFill>
                    </a:rPr>
                    <a:t>802.11 MAC</a:t>
                  </a:r>
                  <a:r>
                    <a:rPr lang="en-US" sz="1400" dirty="0" smtClean="0">
                      <a:solidFill>
                        <a:schemeClr val="tx1"/>
                      </a:solidFill>
                    </a:rPr>
                    <a:t>	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7308738" y="2091607"/>
                  <a:ext cx="997062" cy="2394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Network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7308737" y="1859524"/>
                  <a:ext cx="997062" cy="2394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Transpor</a:t>
                  </a:r>
                  <a:r>
                    <a:rPr lang="en-US" sz="1600" dirty="0" smtClean="0">
                      <a:solidFill>
                        <a:schemeClr val="tx1"/>
                      </a:solidFill>
                    </a:rPr>
                    <a:t>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7308737" y="1621971"/>
                  <a:ext cx="997062" cy="2394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Session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7308737" y="1382486"/>
                  <a:ext cx="997062" cy="2394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Presentation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7308737" y="1143000"/>
                  <a:ext cx="997062" cy="2394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00" dirty="0" smtClean="0">
                      <a:solidFill>
                        <a:schemeClr val="tx1"/>
                      </a:solidFill>
                    </a:rPr>
                    <a:t>Application</a:t>
                  </a:r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6096000" y="2298950"/>
                  <a:ext cx="94483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err="1" smtClean="0"/>
                    <a:t>tcpdump</a:t>
                  </a:r>
                  <a:endParaRPr lang="en-US" sz="1600" b="1" dirty="0"/>
                </a:p>
              </p:txBody>
            </p:sp>
            <p:sp>
              <p:nvSpPr>
                <p:cNvPr id="153" name="Freeform 152"/>
                <p:cNvSpPr/>
                <p:nvPr/>
              </p:nvSpPr>
              <p:spPr>
                <a:xfrm>
                  <a:off x="7016338" y="1945670"/>
                  <a:ext cx="298862" cy="249382"/>
                </a:xfrm>
                <a:custGeom>
                  <a:avLst/>
                  <a:gdLst>
                    <a:gd name="connsiteX0" fmla="*/ 286987 w 298862"/>
                    <a:gd name="connsiteY0" fmla="*/ 249382 h 249382"/>
                    <a:gd name="connsiteX1" fmla="*/ 1979 w 298862"/>
                    <a:gd name="connsiteY1" fmla="*/ 106878 h 249382"/>
                    <a:gd name="connsiteX2" fmla="*/ 298862 w 298862"/>
                    <a:gd name="connsiteY2" fmla="*/ 0 h 249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98862" h="249382">
                      <a:moveTo>
                        <a:pt x="286987" y="249382"/>
                      </a:moveTo>
                      <a:cubicBezTo>
                        <a:pt x="143493" y="198912"/>
                        <a:pt x="0" y="148442"/>
                        <a:pt x="1979" y="106878"/>
                      </a:cubicBezTo>
                      <a:cubicBezTo>
                        <a:pt x="3958" y="65314"/>
                        <a:pt x="151410" y="32657"/>
                        <a:pt x="298862" y="0"/>
                      </a:cubicBezTo>
                    </a:path>
                  </a:pathLst>
                </a:cu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>
                <a:xfrm>
                  <a:off x="7013880" y="1233948"/>
                  <a:ext cx="298862" cy="249382"/>
                </a:xfrm>
                <a:custGeom>
                  <a:avLst/>
                  <a:gdLst>
                    <a:gd name="connsiteX0" fmla="*/ 286987 w 298862"/>
                    <a:gd name="connsiteY0" fmla="*/ 249382 h 249382"/>
                    <a:gd name="connsiteX1" fmla="*/ 1979 w 298862"/>
                    <a:gd name="connsiteY1" fmla="*/ 106878 h 249382"/>
                    <a:gd name="connsiteX2" fmla="*/ 298862 w 298862"/>
                    <a:gd name="connsiteY2" fmla="*/ 0 h 249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98862" h="249382">
                      <a:moveTo>
                        <a:pt x="286987" y="249382"/>
                      </a:moveTo>
                      <a:cubicBezTo>
                        <a:pt x="143493" y="198912"/>
                        <a:pt x="0" y="148442"/>
                        <a:pt x="1979" y="106878"/>
                      </a:cubicBezTo>
                      <a:cubicBezTo>
                        <a:pt x="3958" y="65314"/>
                        <a:pt x="151410" y="32657"/>
                        <a:pt x="298862" y="0"/>
                      </a:cubicBezTo>
                    </a:path>
                  </a:pathLst>
                </a:cu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>
                <a:xfrm>
                  <a:off x="7013880" y="1462548"/>
                  <a:ext cx="298862" cy="249382"/>
                </a:xfrm>
                <a:custGeom>
                  <a:avLst/>
                  <a:gdLst>
                    <a:gd name="connsiteX0" fmla="*/ 286987 w 298862"/>
                    <a:gd name="connsiteY0" fmla="*/ 249382 h 249382"/>
                    <a:gd name="connsiteX1" fmla="*/ 1979 w 298862"/>
                    <a:gd name="connsiteY1" fmla="*/ 106878 h 249382"/>
                    <a:gd name="connsiteX2" fmla="*/ 298862 w 298862"/>
                    <a:gd name="connsiteY2" fmla="*/ 0 h 249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98862" h="249382">
                      <a:moveTo>
                        <a:pt x="286987" y="249382"/>
                      </a:moveTo>
                      <a:cubicBezTo>
                        <a:pt x="143493" y="198912"/>
                        <a:pt x="0" y="148442"/>
                        <a:pt x="1979" y="106878"/>
                      </a:cubicBezTo>
                      <a:cubicBezTo>
                        <a:pt x="3958" y="65314"/>
                        <a:pt x="151410" y="32657"/>
                        <a:pt x="298862" y="0"/>
                      </a:cubicBezTo>
                    </a:path>
                  </a:pathLst>
                </a:cu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6" name="Straight Arrow Connector 155"/>
                <p:cNvCxnSpPr/>
                <p:nvPr/>
              </p:nvCxnSpPr>
              <p:spPr>
                <a:xfrm>
                  <a:off x="6982846" y="2696496"/>
                  <a:ext cx="332354" cy="1248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TextBox 156"/>
                <p:cNvSpPr txBox="1"/>
                <p:nvPr/>
              </p:nvSpPr>
              <p:spPr>
                <a:xfrm>
                  <a:off x="5943600" y="2525090"/>
                  <a:ext cx="109723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/>
                    <a:t>802.11 NIC</a:t>
                  </a:r>
                  <a:endParaRPr lang="en-US" sz="1600" b="1" dirty="0"/>
                </a:p>
              </p:txBody>
            </p:sp>
            <p:sp>
              <p:nvSpPr>
                <p:cNvPr id="158" name="Freeform 157"/>
                <p:cNvSpPr/>
                <p:nvPr/>
              </p:nvSpPr>
              <p:spPr>
                <a:xfrm>
                  <a:off x="7022688" y="2203766"/>
                  <a:ext cx="298862" cy="249382"/>
                </a:xfrm>
                <a:custGeom>
                  <a:avLst/>
                  <a:gdLst>
                    <a:gd name="connsiteX0" fmla="*/ 286987 w 298862"/>
                    <a:gd name="connsiteY0" fmla="*/ 249382 h 249382"/>
                    <a:gd name="connsiteX1" fmla="*/ 1979 w 298862"/>
                    <a:gd name="connsiteY1" fmla="*/ 106878 h 249382"/>
                    <a:gd name="connsiteX2" fmla="*/ 298862 w 298862"/>
                    <a:gd name="connsiteY2" fmla="*/ 0 h 249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98862" h="249382">
                      <a:moveTo>
                        <a:pt x="286987" y="249382"/>
                      </a:moveTo>
                      <a:cubicBezTo>
                        <a:pt x="143493" y="198912"/>
                        <a:pt x="0" y="148442"/>
                        <a:pt x="1979" y="106878"/>
                      </a:cubicBezTo>
                      <a:cubicBezTo>
                        <a:pt x="3958" y="65314"/>
                        <a:pt x="151410" y="32657"/>
                        <a:pt x="298862" y="0"/>
                      </a:cubicBezTo>
                    </a:path>
                  </a:pathLst>
                </a:cu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4" name="Straight Arrow Connector 143"/>
              <p:cNvCxnSpPr/>
              <p:nvPr/>
            </p:nvCxnSpPr>
            <p:spPr>
              <a:xfrm>
                <a:off x="6978444" y="2453148"/>
                <a:ext cx="332354" cy="124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0.00023 L -0.2375 0.00023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-0.00092 L -0.2375 -0.00092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0" grpId="0" animBg="1"/>
      <p:bldP spid="10" grpId="1" animBg="1"/>
      <p:bldP spid="11" grpId="0" animBg="1"/>
      <p:bldP spid="11" grpId="1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3" grpId="0"/>
      <p:bldP spid="104" grpId="0" animBg="1"/>
      <p:bldP spid="105" grpId="0" animBg="1"/>
      <p:bldP spid="106" grpId="0" animBg="1"/>
      <p:bldP spid="107" grpId="0" animBg="1"/>
      <p:bldP spid="108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/>
      <p:bldP spid="130" grpId="0" animBg="1"/>
      <p:bldP spid="131" grpId="0" animBg="1"/>
      <p:bldP spid="1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Multi-dongle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Cumbersome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Sniffers don’t expose physical layer information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Don’t capture inter-protocol interactions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FB8-79E8-4114-AEA1-748C47221D3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Content Placeholder 4" descr="dell-latitude-d6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99500" y="1359767"/>
            <a:ext cx="2689240" cy="2424940"/>
          </a:xfrm>
          <a:prstGeom prst="rect">
            <a:avLst/>
          </a:prstGeom>
        </p:spPr>
      </p:pic>
      <p:pic>
        <p:nvPicPr>
          <p:cNvPr id="6" name="Picture 5" descr="linksys_bt1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">
            <a:off x="4766959" y="3199511"/>
            <a:ext cx="899199" cy="911039"/>
          </a:xfrm>
          <a:prstGeom prst="rect">
            <a:avLst/>
          </a:prstGeom>
        </p:spPr>
      </p:pic>
      <p:pic>
        <p:nvPicPr>
          <p:cNvPr id="7" name="Picture 6" descr="USB_dongl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24022" y="1729396"/>
            <a:ext cx="1214578" cy="1230571"/>
          </a:xfrm>
          <a:prstGeom prst="rect">
            <a:avLst/>
          </a:prstGeom>
        </p:spPr>
      </p:pic>
      <p:pic>
        <p:nvPicPr>
          <p:cNvPr id="8" name="Picture 7" descr="ZR-USB-smal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2040000">
            <a:off x="2410790" y="2354163"/>
            <a:ext cx="1191674" cy="834062"/>
          </a:xfrm>
          <a:prstGeom prst="rect">
            <a:avLst/>
          </a:prstGeom>
        </p:spPr>
      </p:pic>
      <p:pic>
        <p:nvPicPr>
          <p:cNvPr id="9" name="Picture 8" descr="w-dongl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7080000">
            <a:off x="5094300" y="3083491"/>
            <a:ext cx="1275872" cy="12592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05000" y="2854271"/>
            <a:ext cx="10162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ZigBee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78969" y="3915323"/>
            <a:ext cx="140627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Bluetooth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677479" y="2903461"/>
            <a:ext cx="10281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802.11</a:t>
            </a:r>
            <a:endParaRPr lang="en-US" b="1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4724400" y="5562600"/>
            <a:ext cx="2895600" cy="762000"/>
          </a:xfrm>
          <a:prstGeom prst="wedgeRoundRectCallout">
            <a:avLst>
              <a:gd name="adj1" fmla="val 3464"/>
              <a:gd name="adj2" fmla="val -117177"/>
              <a:gd name="adj3" fmla="val 1666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How do we enable such fine-grained analysis? </a:t>
            </a:r>
            <a:endParaRPr lang="en-US" sz="2000" b="1" dirty="0"/>
          </a:p>
        </p:txBody>
      </p:sp>
      <p:grpSp>
        <p:nvGrpSpPr>
          <p:cNvPr id="84" name="Group 83"/>
          <p:cNvGrpSpPr/>
          <p:nvPr/>
        </p:nvGrpSpPr>
        <p:grpSpPr>
          <a:xfrm>
            <a:off x="1219200" y="1708356"/>
            <a:ext cx="2362200" cy="1720644"/>
            <a:chOff x="5943600" y="1174956"/>
            <a:chExt cx="2362200" cy="1720644"/>
          </a:xfrm>
        </p:grpSpPr>
        <p:sp>
          <p:nvSpPr>
            <p:cNvPr id="47" name="Freeform 46"/>
            <p:cNvSpPr/>
            <p:nvPr/>
          </p:nvSpPr>
          <p:spPr>
            <a:xfrm>
              <a:off x="7031086" y="1717070"/>
              <a:ext cx="298862" cy="249382"/>
            </a:xfrm>
            <a:custGeom>
              <a:avLst/>
              <a:gdLst>
                <a:gd name="connsiteX0" fmla="*/ 286987 w 298862"/>
                <a:gd name="connsiteY0" fmla="*/ 249382 h 249382"/>
                <a:gd name="connsiteX1" fmla="*/ 1979 w 298862"/>
                <a:gd name="connsiteY1" fmla="*/ 106878 h 249382"/>
                <a:gd name="connsiteX2" fmla="*/ 298862 w 298862"/>
                <a:gd name="connsiteY2" fmla="*/ 0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862" h="249382">
                  <a:moveTo>
                    <a:pt x="286987" y="249382"/>
                  </a:moveTo>
                  <a:cubicBezTo>
                    <a:pt x="143493" y="198912"/>
                    <a:pt x="0" y="148442"/>
                    <a:pt x="1979" y="106878"/>
                  </a:cubicBezTo>
                  <a:cubicBezTo>
                    <a:pt x="3958" y="65314"/>
                    <a:pt x="151410" y="32657"/>
                    <a:pt x="298862" y="0"/>
                  </a:cubicBezTo>
                </a:path>
              </a:pathLst>
            </a:cu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943600" y="1174956"/>
              <a:ext cx="2362200" cy="1720644"/>
              <a:chOff x="5943600" y="1143000"/>
              <a:chExt cx="2362200" cy="1720644"/>
            </a:xfrm>
          </p:grpSpPr>
          <p:sp>
            <p:nvSpPr>
              <p:cNvPr id="51" name="Freeform 50"/>
              <p:cNvSpPr/>
              <p:nvPr/>
            </p:nvSpPr>
            <p:spPr>
              <a:xfrm>
                <a:off x="7001590" y="2449574"/>
                <a:ext cx="298862" cy="249382"/>
              </a:xfrm>
              <a:custGeom>
                <a:avLst/>
                <a:gdLst>
                  <a:gd name="connsiteX0" fmla="*/ 286987 w 298862"/>
                  <a:gd name="connsiteY0" fmla="*/ 249382 h 249382"/>
                  <a:gd name="connsiteX1" fmla="*/ 1979 w 298862"/>
                  <a:gd name="connsiteY1" fmla="*/ 106878 h 249382"/>
                  <a:gd name="connsiteX2" fmla="*/ 298862 w 298862"/>
                  <a:gd name="connsiteY2" fmla="*/ 0 h 24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8862" h="249382">
                    <a:moveTo>
                      <a:pt x="286987" y="249382"/>
                    </a:moveTo>
                    <a:cubicBezTo>
                      <a:pt x="143493" y="198912"/>
                      <a:pt x="0" y="148442"/>
                      <a:pt x="1979" y="106878"/>
                    </a:cubicBezTo>
                    <a:cubicBezTo>
                      <a:pt x="3958" y="65314"/>
                      <a:pt x="151410" y="32657"/>
                      <a:pt x="298862" y="0"/>
                    </a:cubicBezTo>
                  </a:path>
                </a:pathLst>
              </a:cu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5943600" y="1143000"/>
                <a:ext cx="2362200" cy="1720644"/>
                <a:chOff x="5943600" y="1143000"/>
                <a:chExt cx="2362200" cy="1720644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7308738" y="2579914"/>
                  <a:ext cx="997062" cy="2394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802.11 PHY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7308738" y="2340429"/>
                  <a:ext cx="997062" cy="2394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802.11 MAC</a:t>
                  </a:r>
                  <a:r>
                    <a:rPr lang="en-US" sz="1400" dirty="0" smtClean="0">
                      <a:solidFill>
                        <a:schemeClr val="tx1"/>
                      </a:solidFill>
                    </a:rPr>
                    <a:t>	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7308738" y="2091607"/>
                  <a:ext cx="997062" cy="2394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Network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7308737" y="1859524"/>
                  <a:ext cx="997062" cy="2394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Transpor</a:t>
                  </a:r>
                  <a:r>
                    <a:rPr lang="en-US" sz="1600" dirty="0" smtClean="0">
                      <a:solidFill>
                        <a:schemeClr val="tx1"/>
                      </a:solidFill>
                    </a:rPr>
                    <a:t>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7308737" y="1621971"/>
                  <a:ext cx="997062" cy="2394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Session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7308737" y="1382486"/>
                  <a:ext cx="997062" cy="2394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Presentation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7308737" y="1143000"/>
                  <a:ext cx="997062" cy="2394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Applicatio</a:t>
                  </a:r>
                  <a:r>
                    <a:rPr lang="en-US" sz="1400" dirty="0" smtClean="0">
                      <a:solidFill>
                        <a:schemeClr val="tx1"/>
                      </a:solidFill>
                    </a:rPr>
                    <a:t>n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6096000" y="2298950"/>
                  <a:ext cx="94483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err="1" smtClean="0"/>
                    <a:t>tcpdump</a:t>
                  </a:r>
                  <a:endParaRPr lang="en-US" sz="1600" b="1" dirty="0"/>
                </a:p>
              </p:txBody>
            </p:sp>
            <p:sp>
              <p:nvSpPr>
                <p:cNvPr id="48" name="Freeform 47"/>
                <p:cNvSpPr/>
                <p:nvPr/>
              </p:nvSpPr>
              <p:spPr>
                <a:xfrm>
                  <a:off x="7016338" y="1945670"/>
                  <a:ext cx="298862" cy="249382"/>
                </a:xfrm>
                <a:custGeom>
                  <a:avLst/>
                  <a:gdLst>
                    <a:gd name="connsiteX0" fmla="*/ 286987 w 298862"/>
                    <a:gd name="connsiteY0" fmla="*/ 249382 h 249382"/>
                    <a:gd name="connsiteX1" fmla="*/ 1979 w 298862"/>
                    <a:gd name="connsiteY1" fmla="*/ 106878 h 249382"/>
                    <a:gd name="connsiteX2" fmla="*/ 298862 w 298862"/>
                    <a:gd name="connsiteY2" fmla="*/ 0 h 249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98862" h="249382">
                      <a:moveTo>
                        <a:pt x="286987" y="249382"/>
                      </a:moveTo>
                      <a:cubicBezTo>
                        <a:pt x="143493" y="198912"/>
                        <a:pt x="0" y="148442"/>
                        <a:pt x="1979" y="106878"/>
                      </a:cubicBezTo>
                      <a:cubicBezTo>
                        <a:pt x="3958" y="65314"/>
                        <a:pt x="151410" y="32657"/>
                        <a:pt x="298862" y="0"/>
                      </a:cubicBezTo>
                    </a:path>
                  </a:pathLst>
                </a:cu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reeform 48"/>
                <p:cNvSpPr/>
                <p:nvPr/>
              </p:nvSpPr>
              <p:spPr>
                <a:xfrm>
                  <a:off x="7013880" y="1233948"/>
                  <a:ext cx="298862" cy="249382"/>
                </a:xfrm>
                <a:custGeom>
                  <a:avLst/>
                  <a:gdLst>
                    <a:gd name="connsiteX0" fmla="*/ 286987 w 298862"/>
                    <a:gd name="connsiteY0" fmla="*/ 249382 h 249382"/>
                    <a:gd name="connsiteX1" fmla="*/ 1979 w 298862"/>
                    <a:gd name="connsiteY1" fmla="*/ 106878 h 249382"/>
                    <a:gd name="connsiteX2" fmla="*/ 298862 w 298862"/>
                    <a:gd name="connsiteY2" fmla="*/ 0 h 249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98862" h="249382">
                      <a:moveTo>
                        <a:pt x="286987" y="249382"/>
                      </a:moveTo>
                      <a:cubicBezTo>
                        <a:pt x="143493" y="198912"/>
                        <a:pt x="0" y="148442"/>
                        <a:pt x="1979" y="106878"/>
                      </a:cubicBezTo>
                      <a:cubicBezTo>
                        <a:pt x="3958" y="65314"/>
                        <a:pt x="151410" y="32657"/>
                        <a:pt x="298862" y="0"/>
                      </a:cubicBezTo>
                    </a:path>
                  </a:pathLst>
                </a:cu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 49"/>
                <p:cNvSpPr/>
                <p:nvPr/>
              </p:nvSpPr>
              <p:spPr>
                <a:xfrm>
                  <a:off x="7013880" y="1462548"/>
                  <a:ext cx="298862" cy="249382"/>
                </a:xfrm>
                <a:custGeom>
                  <a:avLst/>
                  <a:gdLst>
                    <a:gd name="connsiteX0" fmla="*/ 286987 w 298862"/>
                    <a:gd name="connsiteY0" fmla="*/ 249382 h 249382"/>
                    <a:gd name="connsiteX1" fmla="*/ 1979 w 298862"/>
                    <a:gd name="connsiteY1" fmla="*/ 106878 h 249382"/>
                    <a:gd name="connsiteX2" fmla="*/ 298862 w 298862"/>
                    <a:gd name="connsiteY2" fmla="*/ 0 h 249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98862" h="249382">
                      <a:moveTo>
                        <a:pt x="286987" y="249382"/>
                      </a:moveTo>
                      <a:cubicBezTo>
                        <a:pt x="143493" y="198912"/>
                        <a:pt x="0" y="148442"/>
                        <a:pt x="1979" y="106878"/>
                      </a:cubicBezTo>
                      <a:cubicBezTo>
                        <a:pt x="3958" y="65314"/>
                        <a:pt x="151410" y="32657"/>
                        <a:pt x="298862" y="0"/>
                      </a:cubicBezTo>
                    </a:path>
                  </a:pathLst>
                </a:cu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6982846" y="2696496"/>
                  <a:ext cx="332354" cy="1248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5943600" y="2525090"/>
                  <a:ext cx="109723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/>
                    <a:t>802.11 NIC</a:t>
                  </a:r>
                  <a:endParaRPr lang="en-US" sz="1600" b="1" dirty="0"/>
                </a:p>
              </p:txBody>
            </p:sp>
            <p:sp>
              <p:nvSpPr>
                <p:cNvPr id="54" name="Freeform 53"/>
                <p:cNvSpPr/>
                <p:nvPr/>
              </p:nvSpPr>
              <p:spPr>
                <a:xfrm>
                  <a:off x="7022688" y="2203766"/>
                  <a:ext cx="298862" cy="249382"/>
                </a:xfrm>
                <a:custGeom>
                  <a:avLst/>
                  <a:gdLst>
                    <a:gd name="connsiteX0" fmla="*/ 286987 w 298862"/>
                    <a:gd name="connsiteY0" fmla="*/ 249382 h 249382"/>
                    <a:gd name="connsiteX1" fmla="*/ 1979 w 298862"/>
                    <a:gd name="connsiteY1" fmla="*/ 106878 h 249382"/>
                    <a:gd name="connsiteX2" fmla="*/ 298862 w 298862"/>
                    <a:gd name="connsiteY2" fmla="*/ 0 h 249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98862" h="249382">
                      <a:moveTo>
                        <a:pt x="286987" y="249382"/>
                      </a:moveTo>
                      <a:cubicBezTo>
                        <a:pt x="143493" y="198912"/>
                        <a:pt x="0" y="148442"/>
                        <a:pt x="1979" y="106878"/>
                      </a:cubicBezTo>
                      <a:cubicBezTo>
                        <a:pt x="3958" y="65314"/>
                        <a:pt x="151410" y="32657"/>
                        <a:pt x="298862" y="0"/>
                      </a:cubicBezTo>
                    </a:path>
                  </a:pathLst>
                </a:cu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2" name="Straight Arrow Connector 61"/>
              <p:cNvCxnSpPr/>
              <p:nvPr/>
            </p:nvCxnSpPr>
            <p:spPr>
              <a:xfrm>
                <a:off x="6978444" y="2453148"/>
                <a:ext cx="332354" cy="124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Group 84"/>
          <p:cNvGrpSpPr/>
          <p:nvPr/>
        </p:nvGrpSpPr>
        <p:grpSpPr>
          <a:xfrm>
            <a:off x="4112340" y="1676400"/>
            <a:ext cx="2669460" cy="1737852"/>
            <a:chOff x="5636340" y="1174956"/>
            <a:chExt cx="2669460" cy="1737852"/>
          </a:xfrm>
        </p:grpSpPr>
        <p:sp>
          <p:nvSpPr>
            <p:cNvPr id="86" name="Freeform 85"/>
            <p:cNvSpPr/>
            <p:nvPr/>
          </p:nvSpPr>
          <p:spPr>
            <a:xfrm>
              <a:off x="7031086" y="1717070"/>
              <a:ext cx="298862" cy="249382"/>
            </a:xfrm>
            <a:custGeom>
              <a:avLst/>
              <a:gdLst>
                <a:gd name="connsiteX0" fmla="*/ 286987 w 298862"/>
                <a:gd name="connsiteY0" fmla="*/ 249382 h 249382"/>
                <a:gd name="connsiteX1" fmla="*/ 1979 w 298862"/>
                <a:gd name="connsiteY1" fmla="*/ 106878 h 249382"/>
                <a:gd name="connsiteX2" fmla="*/ 298862 w 298862"/>
                <a:gd name="connsiteY2" fmla="*/ 0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862" h="249382">
                  <a:moveTo>
                    <a:pt x="286987" y="249382"/>
                  </a:moveTo>
                  <a:cubicBezTo>
                    <a:pt x="143493" y="198912"/>
                    <a:pt x="0" y="148442"/>
                    <a:pt x="1979" y="106878"/>
                  </a:cubicBezTo>
                  <a:cubicBezTo>
                    <a:pt x="3958" y="65314"/>
                    <a:pt x="151410" y="32657"/>
                    <a:pt x="298862" y="0"/>
                  </a:cubicBezTo>
                </a:path>
              </a:pathLst>
            </a:cu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63"/>
            <p:cNvGrpSpPr/>
            <p:nvPr/>
          </p:nvGrpSpPr>
          <p:grpSpPr>
            <a:xfrm>
              <a:off x="5636340" y="1174956"/>
              <a:ext cx="2669460" cy="1737852"/>
              <a:chOff x="5636340" y="1143000"/>
              <a:chExt cx="2669460" cy="1737852"/>
            </a:xfrm>
          </p:grpSpPr>
          <p:sp>
            <p:nvSpPr>
              <p:cNvPr id="88" name="Freeform 87"/>
              <p:cNvSpPr/>
              <p:nvPr/>
            </p:nvSpPr>
            <p:spPr>
              <a:xfrm>
                <a:off x="7001590" y="2449574"/>
                <a:ext cx="298862" cy="249382"/>
              </a:xfrm>
              <a:custGeom>
                <a:avLst/>
                <a:gdLst>
                  <a:gd name="connsiteX0" fmla="*/ 286987 w 298862"/>
                  <a:gd name="connsiteY0" fmla="*/ 249382 h 249382"/>
                  <a:gd name="connsiteX1" fmla="*/ 1979 w 298862"/>
                  <a:gd name="connsiteY1" fmla="*/ 106878 h 249382"/>
                  <a:gd name="connsiteX2" fmla="*/ 298862 w 298862"/>
                  <a:gd name="connsiteY2" fmla="*/ 0 h 24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8862" h="249382">
                    <a:moveTo>
                      <a:pt x="286987" y="249382"/>
                    </a:moveTo>
                    <a:cubicBezTo>
                      <a:pt x="143493" y="198912"/>
                      <a:pt x="0" y="148442"/>
                      <a:pt x="1979" y="106878"/>
                    </a:cubicBezTo>
                    <a:cubicBezTo>
                      <a:pt x="3958" y="65314"/>
                      <a:pt x="151410" y="32657"/>
                      <a:pt x="298862" y="0"/>
                    </a:cubicBezTo>
                  </a:path>
                </a:pathLst>
              </a:cu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9" name="Group 62"/>
              <p:cNvGrpSpPr/>
              <p:nvPr/>
            </p:nvGrpSpPr>
            <p:grpSpPr>
              <a:xfrm>
                <a:off x="5636340" y="1143000"/>
                <a:ext cx="2669460" cy="1737852"/>
                <a:chOff x="5636340" y="1143000"/>
                <a:chExt cx="2669460" cy="1737852"/>
              </a:xfrm>
            </p:grpSpPr>
            <p:sp>
              <p:nvSpPr>
                <p:cNvPr id="91" name="Rectangle 90"/>
                <p:cNvSpPr/>
                <p:nvPr/>
              </p:nvSpPr>
              <p:spPr>
                <a:xfrm>
                  <a:off x="7308738" y="2579914"/>
                  <a:ext cx="997062" cy="2394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BT PHY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7308738" y="2340429"/>
                  <a:ext cx="997062" cy="2394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BT MAC	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7308738" y="2091607"/>
                  <a:ext cx="997062" cy="2394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Network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7308737" y="1859524"/>
                  <a:ext cx="997062" cy="2394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Transpor</a:t>
                  </a:r>
                  <a:r>
                    <a:rPr lang="en-US" sz="1600" dirty="0" smtClean="0">
                      <a:solidFill>
                        <a:schemeClr val="tx1"/>
                      </a:solidFill>
                    </a:rPr>
                    <a:t>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7308737" y="1621971"/>
                  <a:ext cx="997062" cy="2394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Session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7308737" y="1382486"/>
                  <a:ext cx="997062" cy="2394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Presentation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7308737" y="1143000"/>
                  <a:ext cx="997062" cy="2394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Applicatio</a:t>
                  </a:r>
                  <a:r>
                    <a:rPr lang="en-US" sz="1400" dirty="0" smtClean="0">
                      <a:solidFill>
                        <a:schemeClr val="tx1"/>
                      </a:solidFill>
                    </a:rPr>
                    <a:t>n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6096000" y="2298950"/>
                  <a:ext cx="94483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err="1" smtClean="0"/>
                    <a:t>hcidump</a:t>
                  </a:r>
                  <a:endParaRPr lang="en-US" sz="1600" b="1" dirty="0"/>
                </a:p>
              </p:txBody>
            </p:sp>
            <p:sp>
              <p:nvSpPr>
                <p:cNvPr id="99" name="Freeform 98"/>
                <p:cNvSpPr/>
                <p:nvPr/>
              </p:nvSpPr>
              <p:spPr>
                <a:xfrm>
                  <a:off x="7016338" y="1945670"/>
                  <a:ext cx="298862" cy="249382"/>
                </a:xfrm>
                <a:custGeom>
                  <a:avLst/>
                  <a:gdLst>
                    <a:gd name="connsiteX0" fmla="*/ 286987 w 298862"/>
                    <a:gd name="connsiteY0" fmla="*/ 249382 h 249382"/>
                    <a:gd name="connsiteX1" fmla="*/ 1979 w 298862"/>
                    <a:gd name="connsiteY1" fmla="*/ 106878 h 249382"/>
                    <a:gd name="connsiteX2" fmla="*/ 298862 w 298862"/>
                    <a:gd name="connsiteY2" fmla="*/ 0 h 249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98862" h="249382">
                      <a:moveTo>
                        <a:pt x="286987" y="249382"/>
                      </a:moveTo>
                      <a:cubicBezTo>
                        <a:pt x="143493" y="198912"/>
                        <a:pt x="0" y="148442"/>
                        <a:pt x="1979" y="106878"/>
                      </a:cubicBezTo>
                      <a:cubicBezTo>
                        <a:pt x="3958" y="65314"/>
                        <a:pt x="151410" y="32657"/>
                        <a:pt x="298862" y="0"/>
                      </a:cubicBezTo>
                    </a:path>
                  </a:pathLst>
                </a:cu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Freeform 99"/>
                <p:cNvSpPr/>
                <p:nvPr/>
              </p:nvSpPr>
              <p:spPr>
                <a:xfrm>
                  <a:off x="7013880" y="1233948"/>
                  <a:ext cx="298862" cy="249382"/>
                </a:xfrm>
                <a:custGeom>
                  <a:avLst/>
                  <a:gdLst>
                    <a:gd name="connsiteX0" fmla="*/ 286987 w 298862"/>
                    <a:gd name="connsiteY0" fmla="*/ 249382 h 249382"/>
                    <a:gd name="connsiteX1" fmla="*/ 1979 w 298862"/>
                    <a:gd name="connsiteY1" fmla="*/ 106878 h 249382"/>
                    <a:gd name="connsiteX2" fmla="*/ 298862 w 298862"/>
                    <a:gd name="connsiteY2" fmla="*/ 0 h 249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98862" h="249382">
                      <a:moveTo>
                        <a:pt x="286987" y="249382"/>
                      </a:moveTo>
                      <a:cubicBezTo>
                        <a:pt x="143493" y="198912"/>
                        <a:pt x="0" y="148442"/>
                        <a:pt x="1979" y="106878"/>
                      </a:cubicBezTo>
                      <a:cubicBezTo>
                        <a:pt x="3958" y="65314"/>
                        <a:pt x="151410" y="32657"/>
                        <a:pt x="298862" y="0"/>
                      </a:cubicBezTo>
                    </a:path>
                  </a:pathLst>
                </a:cu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Freeform 100"/>
                <p:cNvSpPr/>
                <p:nvPr/>
              </p:nvSpPr>
              <p:spPr>
                <a:xfrm>
                  <a:off x="7013880" y="1462548"/>
                  <a:ext cx="298862" cy="249382"/>
                </a:xfrm>
                <a:custGeom>
                  <a:avLst/>
                  <a:gdLst>
                    <a:gd name="connsiteX0" fmla="*/ 286987 w 298862"/>
                    <a:gd name="connsiteY0" fmla="*/ 249382 h 249382"/>
                    <a:gd name="connsiteX1" fmla="*/ 1979 w 298862"/>
                    <a:gd name="connsiteY1" fmla="*/ 106878 h 249382"/>
                    <a:gd name="connsiteX2" fmla="*/ 298862 w 298862"/>
                    <a:gd name="connsiteY2" fmla="*/ 0 h 249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98862" h="249382">
                      <a:moveTo>
                        <a:pt x="286987" y="249382"/>
                      </a:moveTo>
                      <a:cubicBezTo>
                        <a:pt x="143493" y="198912"/>
                        <a:pt x="0" y="148442"/>
                        <a:pt x="1979" y="106878"/>
                      </a:cubicBezTo>
                      <a:cubicBezTo>
                        <a:pt x="3958" y="65314"/>
                        <a:pt x="151410" y="32657"/>
                        <a:pt x="298862" y="0"/>
                      </a:cubicBezTo>
                    </a:path>
                  </a:pathLst>
                </a:cu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2" name="Straight Arrow Connector 101"/>
                <p:cNvCxnSpPr/>
                <p:nvPr/>
              </p:nvCxnSpPr>
              <p:spPr>
                <a:xfrm>
                  <a:off x="6982846" y="2696496"/>
                  <a:ext cx="332354" cy="1248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TextBox 102"/>
                <p:cNvSpPr txBox="1"/>
                <p:nvPr/>
              </p:nvSpPr>
              <p:spPr>
                <a:xfrm>
                  <a:off x="5636340" y="2542298"/>
                  <a:ext cx="147823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err="1" smtClean="0"/>
                    <a:t>BluetoothNIC</a:t>
                  </a:r>
                  <a:endParaRPr lang="en-US" sz="1600" b="1" dirty="0"/>
                </a:p>
              </p:txBody>
            </p:sp>
            <p:sp>
              <p:nvSpPr>
                <p:cNvPr id="104" name="Freeform 103"/>
                <p:cNvSpPr/>
                <p:nvPr/>
              </p:nvSpPr>
              <p:spPr>
                <a:xfrm>
                  <a:off x="7022688" y="2203766"/>
                  <a:ext cx="298862" cy="249382"/>
                </a:xfrm>
                <a:custGeom>
                  <a:avLst/>
                  <a:gdLst>
                    <a:gd name="connsiteX0" fmla="*/ 286987 w 298862"/>
                    <a:gd name="connsiteY0" fmla="*/ 249382 h 249382"/>
                    <a:gd name="connsiteX1" fmla="*/ 1979 w 298862"/>
                    <a:gd name="connsiteY1" fmla="*/ 106878 h 249382"/>
                    <a:gd name="connsiteX2" fmla="*/ 298862 w 298862"/>
                    <a:gd name="connsiteY2" fmla="*/ 0 h 249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98862" h="249382">
                      <a:moveTo>
                        <a:pt x="286987" y="249382"/>
                      </a:moveTo>
                      <a:cubicBezTo>
                        <a:pt x="143493" y="198912"/>
                        <a:pt x="0" y="148442"/>
                        <a:pt x="1979" y="106878"/>
                      </a:cubicBezTo>
                      <a:cubicBezTo>
                        <a:pt x="3958" y="65314"/>
                        <a:pt x="151410" y="32657"/>
                        <a:pt x="298862" y="0"/>
                      </a:cubicBezTo>
                    </a:path>
                  </a:pathLst>
                </a:cu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0" name="Straight Arrow Connector 89"/>
              <p:cNvCxnSpPr/>
              <p:nvPr/>
            </p:nvCxnSpPr>
            <p:spPr>
              <a:xfrm>
                <a:off x="6978444" y="2453148"/>
                <a:ext cx="332354" cy="124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6" name="Straight Connector 55"/>
          <p:cNvCxnSpPr/>
          <p:nvPr/>
        </p:nvCxnSpPr>
        <p:spPr>
          <a:xfrm flipV="1">
            <a:off x="609600" y="3094704"/>
            <a:ext cx="7391400" cy="7620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Software-Defined Radio (SDR): An enabler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29000" y="2743200"/>
            <a:ext cx="1981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SDR Hardware</a:t>
            </a:r>
            <a:endParaRPr lang="en-US" sz="2000" dirty="0"/>
          </a:p>
        </p:txBody>
      </p:sp>
      <p:cxnSp>
        <p:nvCxnSpPr>
          <p:cNvPr id="14" name="Shape 13"/>
          <p:cNvCxnSpPr>
            <a:stCxn id="6" idx="1"/>
          </p:cNvCxnSpPr>
          <p:nvPr/>
        </p:nvCxnSpPr>
        <p:spPr>
          <a:xfrm rot="10800000">
            <a:off x="2895600" y="2514600"/>
            <a:ext cx="533400" cy="533400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V="1">
            <a:off x="2628900" y="2400300"/>
            <a:ext cx="304800" cy="22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2743200" y="2514600"/>
            <a:ext cx="3048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2857500" y="2400300"/>
            <a:ext cx="304800" cy="22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FB8-79E8-4114-AEA1-748C47221D3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7" name="Picture 56" descr="s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2133600"/>
            <a:ext cx="2027322" cy="647382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stCxn id="6" idx="3"/>
            <a:endCxn id="77" idx="1"/>
          </p:cNvCxnSpPr>
          <p:nvPr/>
        </p:nvCxnSpPr>
        <p:spPr>
          <a:xfrm>
            <a:off x="5410200" y="3048000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5638800" y="2514600"/>
            <a:ext cx="1219200" cy="458788"/>
            <a:chOff x="838200" y="3198814"/>
            <a:chExt cx="838994" cy="458788"/>
          </a:xfrm>
        </p:grpSpPr>
        <p:grpSp>
          <p:nvGrpSpPr>
            <p:cNvPr id="61" name="Group 73"/>
            <p:cNvGrpSpPr/>
            <p:nvPr/>
          </p:nvGrpSpPr>
          <p:grpSpPr>
            <a:xfrm>
              <a:off x="838200" y="3198814"/>
              <a:ext cx="762000" cy="458788"/>
              <a:chOff x="990600" y="2513012"/>
              <a:chExt cx="762000" cy="307452"/>
            </a:xfrm>
          </p:grpSpPr>
          <p:grpSp>
            <p:nvGrpSpPr>
              <p:cNvPr id="63" name="Group 60"/>
              <p:cNvGrpSpPr/>
              <p:nvPr/>
            </p:nvGrpSpPr>
            <p:grpSpPr>
              <a:xfrm>
                <a:off x="990600" y="2513012"/>
                <a:ext cx="534194" cy="306388"/>
                <a:chOff x="2590800" y="2438400"/>
                <a:chExt cx="534194" cy="306388"/>
              </a:xfrm>
            </p:grpSpPr>
            <p:grpSp>
              <p:nvGrpSpPr>
                <p:cNvPr id="67" name="Group 20"/>
                <p:cNvGrpSpPr/>
                <p:nvPr/>
              </p:nvGrpSpPr>
              <p:grpSpPr>
                <a:xfrm>
                  <a:off x="2590800" y="2438400"/>
                  <a:ext cx="381794" cy="306388"/>
                  <a:chOff x="3961606" y="3352800"/>
                  <a:chExt cx="381794" cy="306388"/>
                </a:xfrm>
              </p:grpSpPr>
              <p:cxnSp>
                <p:nvCxnSpPr>
                  <p:cNvPr id="70" name="Straight Arrow Connector 69"/>
                  <p:cNvCxnSpPr/>
                  <p:nvPr/>
                </p:nvCxnSpPr>
                <p:spPr>
                  <a:xfrm rot="5400000" flipH="1" flipV="1">
                    <a:off x="3809206" y="3505200"/>
                    <a:ext cx="305594" cy="794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Arrow Connector 70"/>
                  <p:cNvCxnSpPr/>
                  <p:nvPr/>
                </p:nvCxnSpPr>
                <p:spPr>
                  <a:xfrm rot="5400000" flipH="1" flipV="1">
                    <a:off x="3885405" y="3505994"/>
                    <a:ext cx="305594" cy="794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Arrow Connector 71"/>
                  <p:cNvCxnSpPr/>
                  <p:nvPr/>
                </p:nvCxnSpPr>
                <p:spPr>
                  <a:xfrm rot="5400000" flipH="1" flipV="1">
                    <a:off x="3962400" y="3505200"/>
                    <a:ext cx="305594" cy="794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Arrow Connector 72"/>
                  <p:cNvCxnSpPr/>
                  <p:nvPr/>
                </p:nvCxnSpPr>
                <p:spPr>
                  <a:xfrm rot="5400000" flipH="1" flipV="1">
                    <a:off x="4038600" y="3505200"/>
                    <a:ext cx="305594" cy="794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Arrow Connector 73"/>
                  <p:cNvCxnSpPr/>
                  <p:nvPr/>
                </p:nvCxnSpPr>
                <p:spPr>
                  <a:xfrm rot="5400000" flipH="1" flipV="1">
                    <a:off x="4114800" y="3505200"/>
                    <a:ext cx="305594" cy="794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Arrow Connector 74"/>
                  <p:cNvCxnSpPr/>
                  <p:nvPr/>
                </p:nvCxnSpPr>
                <p:spPr>
                  <a:xfrm rot="5400000" flipH="1" flipV="1">
                    <a:off x="4190206" y="3505200"/>
                    <a:ext cx="305594" cy="794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8" name="Straight Arrow Connector 67"/>
                <p:cNvCxnSpPr/>
                <p:nvPr/>
              </p:nvCxnSpPr>
              <p:spPr>
                <a:xfrm rot="5400000" flipH="1" flipV="1">
                  <a:off x="2895600" y="2590800"/>
                  <a:ext cx="305594" cy="794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/>
                <p:nvPr/>
              </p:nvCxnSpPr>
              <p:spPr>
                <a:xfrm rot="5400000" flipH="1" flipV="1">
                  <a:off x="2971800" y="2590800"/>
                  <a:ext cx="305594" cy="794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Straight Arrow Connector 63"/>
              <p:cNvCxnSpPr/>
              <p:nvPr/>
            </p:nvCxnSpPr>
            <p:spPr>
              <a:xfrm rot="5400000" flipH="1" flipV="1">
                <a:off x="1447006" y="2666206"/>
                <a:ext cx="305594" cy="794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rot="5400000" flipH="1" flipV="1">
                <a:off x="1614725" y="2758788"/>
                <a:ext cx="122555" cy="794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rot="5400000" flipH="1" flipV="1">
                <a:off x="1690925" y="2758790"/>
                <a:ext cx="122555" cy="794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Arrow Connector 61"/>
            <p:cNvCxnSpPr/>
            <p:nvPr/>
          </p:nvCxnSpPr>
          <p:spPr>
            <a:xfrm rot="5400000" flipH="1" flipV="1">
              <a:off x="1585357" y="3565763"/>
              <a:ext cx="182880" cy="79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Rounded Rectangle 76"/>
          <p:cNvSpPr/>
          <p:nvPr/>
        </p:nvSpPr>
        <p:spPr>
          <a:xfrm>
            <a:off x="7010400" y="2743200"/>
            <a:ext cx="1371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Software</a:t>
            </a:r>
            <a:endParaRPr lang="en-US" sz="2000" dirty="0"/>
          </a:p>
        </p:txBody>
      </p:sp>
      <p:sp>
        <p:nvSpPr>
          <p:cNvPr id="80" name="TextBox 79"/>
          <p:cNvSpPr txBox="1"/>
          <p:nvPr/>
        </p:nvSpPr>
        <p:spPr>
          <a:xfrm>
            <a:off x="685800" y="2667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Analog signal</a:t>
            </a:r>
            <a:endParaRPr lang="en-US" dirty="0"/>
          </a:p>
        </p:txBody>
      </p:sp>
      <p:sp>
        <p:nvSpPr>
          <p:cNvPr id="81" name="Rounded Rectangular Callout 80"/>
          <p:cNvSpPr/>
          <p:nvPr/>
        </p:nvSpPr>
        <p:spPr>
          <a:xfrm>
            <a:off x="2667000" y="4419600"/>
            <a:ext cx="2819400" cy="838200"/>
          </a:xfrm>
          <a:prstGeom prst="wedgeRoundRectCallout">
            <a:avLst>
              <a:gd name="adj1" fmla="val 31702"/>
              <a:gd name="adj2" fmla="val -161835"/>
              <a:gd name="adj3" fmla="val 1666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 </a:t>
            </a:r>
          </a:p>
          <a:p>
            <a:pPr algn="ctr"/>
            <a:r>
              <a:rPr lang="en-US" sz="2000" b="1" dirty="0" smtClean="0"/>
              <a:t>Exposes physical layer information</a:t>
            </a:r>
          </a:p>
          <a:p>
            <a:pPr algn="ctr"/>
            <a:endParaRPr lang="en-US" sz="20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5410200" y="3124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Samples</a:t>
            </a:r>
            <a:endParaRPr lang="en-US" dirty="0"/>
          </a:p>
        </p:txBody>
      </p:sp>
      <p:sp>
        <p:nvSpPr>
          <p:cNvPr id="32" name="Rounded Rectangular Callout 31"/>
          <p:cNvSpPr/>
          <p:nvPr/>
        </p:nvSpPr>
        <p:spPr>
          <a:xfrm>
            <a:off x="5562600" y="5410200"/>
            <a:ext cx="3048000" cy="762000"/>
          </a:xfrm>
          <a:prstGeom prst="wedgeRoundRectCallout">
            <a:avLst>
              <a:gd name="adj1" fmla="val 28236"/>
              <a:gd name="adj2" fmla="val -303403"/>
              <a:gd name="adj3" fmla="val 1666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 </a:t>
            </a:r>
          </a:p>
          <a:p>
            <a:pPr algn="ctr"/>
            <a:r>
              <a:rPr lang="en-US" sz="2000" b="1" dirty="0" smtClean="0"/>
              <a:t>Supports programmable analysis modules </a:t>
            </a:r>
          </a:p>
          <a:p>
            <a:pPr algn="ctr"/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7" grpId="0" animBg="1"/>
      <p:bldP spid="80" grpId="0"/>
      <p:bldP spid="81" grpId="0" animBg="1"/>
      <p:bldP spid="82" grpId="0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SDR: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FB8-79E8-4114-AEA1-748C47221D3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429000" y="2743200"/>
            <a:ext cx="1981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SDR Hardware</a:t>
            </a:r>
            <a:endParaRPr lang="en-US" sz="2000" dirty="0"/>
          </a:p>
        </p:txBody>
      </p:sp>
      <p:cxnSp>
        <p:nvCxnSpPr>
          <p:cNvPr id="29" name="Shape 28"/>
          <p:cNvCxnSpPr>
            <a:stCxn id="28" idx="1"/>
          </p:cNvCxnSpPr>
          <p:nvPr/>
        </p:nvCxnSpPr>
        <p:spPr>
          <a:xfrm rot="10800000">
            <a:off x="2895600" y="2514600"/>
            <a:ext cx="533400" cy="533400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V="1">
            <a:off x="2628900" y="2400300"/>
            <a:ext cx="304800" cy="22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H="1" flipV="1">
            <a:off x="2743200" y="2514600"/>
            <a:ext cx="3048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H="1" flipV="1">
            <a:off x="2857500" y="2400300"/>
            <a:ext cx="304800" cy="22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s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2133600"/>
            <a:ext cx="2027322" cy="647382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28" idx="3"/>
            <a:endCxn id="51" idx="1"/>
          </p:cNvCxnSpPr>
          <p:nvPr/>
        </p:nvCxnSpPr>
        <p:spPr>
          <a:xfrm>
            <a:off x="5410200" y="3048000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 flipH="1" flipV="1">
            <a:off x="5411370" y="2742031"/>
            <a:ext cx="456015" cy="115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H="1" flipV="1">
            <a:off x="5522101" y="2743216"/>
            <a:ext cx="456015" cy="115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 flipH="1" flipV="1">
            <a:off x="5633987" y="2742031"/>
            <a:ext cx="456015" cy="115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5744719" y="2742031"/>
            <a:ext cx="456015" cy="115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 flipH="1" flipV="1">
            <a:off x="5855451" y="2742031"/>
            <a:ext cx="456015" cy="115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 flipV="1">
            <a:off x="5965029" y="2742031"/>
            <a:ext cx="456015" cy="115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 flipH="1" flipV="1">
            <a:off x="6075760" y="2742031"/>
            <a:ext cx="456015" cy="115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 flipH="1" flipV="1">
            <a:off x="6186492" y="2742031"/>
            <a:ext cx="456015" cy="115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 flipH="1" flipV="1">
            <a:off x="6296069" y="2743216"/>
            <a:ext cx="456015" cy="115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 flipH="1" flipV="1">
            <a:off x="6543368" y="2881369"/>
            <a:ext cx="182880" cy="115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6654099" y="2881372"/>
            <a:ext cx="182880" cy="115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 flipH="1" flipV="1">
            <a:off x="6765983" y="2881369"/>
            <a:ext cx="182880" cy="115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7010400" y="2743200"/>
            <a:ext cx="1371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Software</a:t>
            </a:r>
            <a:endParaRPr 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685800" y="2667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Analog signal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410200" y="3124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Samples</a:t>
            </a:r>
            <a:endParaRPr lang="en-US" dirty="0"/>
          </a:p>
        </p:txBody>
      </p:sp>
      <p:sp>
        <p:nvSpPr>
          <p:cNvPr id="54" name="Rounded Rectangular Callout 53"/>
          <p:cNvSpPr/>
          <p:nvPr/>
        </p:nvSpPr>
        <p:spPr>
          <a:xfrm>
            <a:off x="2514600" y="4038600"/>
            <a:ext cx="4267200" cy="838200"/>
          </a:xfrm>
          <a:prstGeom prst="wedgeRoundRectCallout">
            <a:avLst>
              <a:gd name="adj1" fmla="val 31702"/>
              <a:gd name="adj2" fmla="val -115735"/>
              <a:gd name="adj3" fmla="val 1666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 </a:t>
            </a:r>
          </a:p>
          <a:p>
            <a:pPr algn="ctr"/>
            <a:r>
              <a:rPr lang="en-US" sz="2000" b="1" dirty="0" smtClean="0"/>
              <a:t>How do we process 256 Mbps of information?</a:t>
            </a:r>
          </a:p>
          <a:p>
            <a:pPr algn="ctr"/>
            <a:endParaRPr lang="en-US" sz="2000" b="1" dirty="0"/>
          </a:p>
        </p:txBody>
      </p:sp>
      <p:sp>
        <p:nvSpPr>
          <p:cNvPr id="55" name="Rounded Rectangular Callout 54"/>
          <p:cNvSpPr/>
          <p:nvPr/>
        </p:nvSpPr>
        <p:spPr>
          <a:xfrm>
            <a:off x="4648200" y="5181600"/>
            <a:ext cx="3657600" cy="762000"/>
          </a:xfrm>
          <a:prstGeom prst="wedgeRoundRectCallout">
            <a:avLst>
              <a:gd name="adj1" fmla="val 34928"/>
              <a:gd name="adj2" fmla="val -273610"/>
              <a:gd name="adj3" fmla="val 1666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 </a:t>
            </a:r>
          </a:p>
          <a:p>
            <a:pPr algn="ctr"/>
            <a:r>
              <a:rPr lang="en-US" sz="2000" b="1" dirty="0" smtClean="0"/>
              <a:t>How to differentiate between samples?</a:t>
            </a:r>
          </a:p>
          <a:p>
            <a:pPr algn="ctr"/>
            <a:endParaRPr lang="en-US" sz="2000" b="1" dirty="0"/>
          </a:p>
        </p:txBody>
      </p:sp>
      <p:sp>
        <p:nvSpPr>
          <p:cNvPr id="65" name="Rounded Rectangle 64"/>
          <p:cNvSpPr/>
          <p:nvPr/>
        </p:nvSpPr>
        <p:spPr>
          <a:xfrm>
            <a:off x="518652" y="4222956"/>
            <a:ext cx="1981200" cy="48669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Real-time</a:t>
            </a:r>
            <a:endParaRPr lang="en-US" sz="2400" b="1" dirty="0"/>
          </a:p>
        </p:txBody>
      </p:sp>
      <p:sp>
        <p:nvSpPr>
          <p:cNvPr id="66" name="Rounded Rectangle 65"/>
          <p:cNvSpPr/>
          <p:nvPr/>
        </p:nvSpPr>
        <p:spPr>
          <a:xfrm>
            <a:off x="2286000" y="5211096"/>
            <a:ext cx="2347452" cy="71529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Multi-protocol, Extensibility</a:t>
            </a:r>
            <a:endParaRPr lang="en-US" sz="2400" b="1" dirty="0"/>
          </a:p>
        </p:txBody>
      </p:sp>
      <p:sp>
        <p:nvSpPr>
          <p:cNvPr id="67" name="Oval Callout 66"/>
          <p:cNvSpPr/>
          <p:nvPr/>
        </p:nvSpPr>
        <p:spPr>
          <a:xfrm>
            <a:off x="5105400" y="1676400"/>
            <a:ext cx="2743200" cy="612648"/>
          </a:xfrm>
          <a:prstGeom prst="wedgeEllipseCallout">
            <a:avLst>
              <a:gd name="adj1" fmla="val -12567"/>
              <a:gd name="adj2" fmla="val 79351"/>
            </a:avLst>
          </a:prstGeom>
          <a:solidFill>
            <a:schemeClr val="accent1"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ZigBee</a:t>
            </a:r>
            <a:r>
              <a:rPr lang="en-US" b="1" dirty="0" smtClean="0"/>
              <a:t>, Bluetooth, 802.11 or Noise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1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2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2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3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3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66" grpId="0" animBg="1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Motivation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Design of </a:t>
            </a:r>
            <a:r>
              <a:rPr lang="en-US" dirty="0" err="1" smtClean="0"/>
              <a:t>RFDump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Implementation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Evaluation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FB8-79E8-4114-AEA1-748C47221D3F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oup 188"/>
          <p:cNvGrpSpPr/>
          <p:nvPr/>
        </p:nvGrpSpPr>
        <p:grpSpPr>
          <a:xfrm>
            <a:off x="2362200" y="1981207"/>
            <a:ext cx="4662946" cy="2666993"/>
            <a:chOff x="4176254" y="1981207"/>
            <a:chExt cx="4662946" cy="2666993"/>
          </a:xfrm>
        </p:grpSpPr>
        <p:cxnSp>
          <p:nvCxnSpPr>
            <p:cNvPr id="22" name="Elbow Connector 21"/>
            <p:cNvCxnSpPr>
              <a:stCxn id="11" idx="3"/>
              <a:endCxn id="8" idx="2"/>
            </p:cNvCxnSpPr>
            <p:nvPr/>
          </p:nvCxnSpPr>
          <p:spPr>
            <a:xfrm>
              <a:off x="6083191" y="3276879"/>
              <a:ext cx="1132478" cy="1091215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1" name="Group 170"/>
            <p:cNvGrpSpPr/>
            <p:nvPr/>
          </p:nvGrpSpPr>
          <p:grpSpPr>
            <a:xfrm>
              <a:off x="4176254" y="1981207"/>
              <a:ext cx="4662946" cy="2666993"/>
              <a:chOff x="4176254" y="1981207"/>
              <a:chExt cx="4662946" cy="2666993"/>
            </a:xfrm>
          </p:grpSpPr>
          <p:grpSp>
            <p:nvGrpSpPr>
              <p:cNvPr id="4" name="Group 3"/>
              <p:cNvGrpSpPr>
                <a:grpSpLocks noChangeAspect="1"/>
              </p:cNvGrpSpPr>
              <p:nvPr/>
            </p:nvGrpSpPr>
            <p:grpSpPr>
              <a:xfrm>
                <a:off x="4559190" y="1981207"/>
                <a:ext cx="4280010" cy="2666993"/>
                <a:chOff x="1406489" y="1447800"/>
                <a:chExt cx="5222911" cy="385849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4648200" y="4495800"/>
                  <a:ext cx="1981200" cy="81049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… demodulator</a:t>
                  </a:r>
                  <a:endParaRPr lang="en-US" sz="1400" dirty="0"/>
                </a:p>
              </p:txBody>
            </p:sp>
            <p:grpSp>
              <p:nvGrpSpPr>
                <p:cNvPr id="5" name="Group 16"/>
                <p:cNvGrpSpPr/>
                <p:nvPr/>
              </p:nvGrpSpPr>
              <p:grpSpPr>
                <a:xfrm>
                  <a:off x="1406489" y="1447800"/>
                  <a:ext cx="5222911" cy="2854035"/>
                  <a:chOff x="1406489" y="1447800"/>
                  <a:chExt cx="5222911" cy="2854035"/>
                </a:xfrm>
              </p:grpSpPr>
              <p:sp>
                <p:nvSpPr>
                  <p:cNvPr id="10" name="Oval 9"/>
                  <p:cNvSpPr/>
                  <p:nvPr/>
                </p:nvSpPr>
                <p:spPr>
                  <a:xfrm>
                    <a:off x="4648200" y="2479965"/>
                    <a:ext cx="1981200" cy="8382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/>
                      <a:t>Bluetooth demodulator</a:t>
                    </a:r>
                    <a:endParaRPr lang="en-US" sz="1400" dirty="0"/>
                  </a:p>
                </p:txBody>
              </p:sp>
              <p:grpSp>
                <p:nvGrpSpPr>
                  <p:cNvPr id="9" name="Group 29"/>
                  <p:cNvGrpSpPr/>
                  <p:nvPr/>
                </p:nvGrpSpPr>
                <p:grpSpPr>
                  <a:xfrm>
                    <a:off x="1406489" y="1447800"/>
                    <a:ext cx="5222911" cy="2854035"/>
                    <a:chOff x="2625689" y="1995055"/>
                    <a:chExt cx="5222911" cy="2854035"/>
                  </a:xfrm>
                </p:grpSpPr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5867400" y="1995055"/>
                      <a:ext cx="1981200" cy="8382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/>
                        <a:t>802.11 demodulator</a:t>
                      </a:r>
                      <a:endParaRPr lang="en-US" sz="1400" dirty="0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5867400" y="4038600"/>
                      <a:ext cx="1981200" cy="8104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err="1" smtClean="0"/>
                        <a:t>ZigBee</a:t>
                      </a:r>
                      <a:r>
                        <a:rPr lang="en-US" sz="1400" dirty="0" smtClean="0"/>
                        <a:t> demodulator</a:t>
                      </a:r>
                      <a:endParaRPr lang="en-US" sz="1400" dirty="0"/>
                    </a:p>
                  </p:txBody>
                </p:sp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25689" y="3429000"/>
                      <a:ext cx="1859744" cy="8811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SDR</a:t>
                      </a:r>
                      <a:endParaRPr lang="en-US" dirty="0"/>
                    </a:p>
                  </p:txBody>
                </p:sp>
                <p:cxnSp>
                  <p:nvCxnSpPr>
                    <p:cNvPr id="12" name="Elbow Connector 11"/>
                    <p:cNvCxnSpPr>
                      <a:stCxn id="11" idx="3"/>
                    </p:cNvCxnSpPr>
                    <p:nvPr/>
                  </p:nvCxnSpPr>
                  <p:spPr>
                    <a:xfrm>
                      <a:off x="4485433" y="3869578"/>
                      <a:ext cx="1381968" cy="579118"/>
                    </a:xfrm>
                    <a:prstGeom prst="bentConnector3">
                      <a:avLst>
                        <a:gd name="adj1" fmla="val 50000"/>
                      </a:avLst>
                    </a:prstGeom>
                    <a:ln w="38100">
                      <a:solidFill>
                        <a:srgbClr val="C0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Elbow Connector 12"/>
                    <p:cNvCxnSpPr>
                      <a:stCxn id="11" idx="3"/>
                    </p:cNvCxnSpPr>
                    <p:nvPr/>
                  </p:nvCxnSpPr>
                  <p:spPr>
                    <a:xfrm flipV="1">
                      <a:off x="4485433" y="2438405"/>
                      <a:ext cx="1381967" cy="1431173"/>
                    </a:xfrm>
                    <a:prstGeom prst="bentConnector3">
                      <a:avLst>
                        <a:gd name="adj1" fmla="val 50000"/>
                      </a:avLst>
                    </a:prstGeom>
                    <a:ln w="38100">
                      <a:solidFill>
                        <a:srgbClr val="C0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7" name="Elbow Connector 6"/>
                <p:cNvCxnSpPr>
                  <a:stCxn id="11" idx="3"/>
                </p:cNvCxnSpPr>
                <p:nvPr/>
              </p:nvCxnSpPr>
              <p:spPr>
                <a:xfrm flipV="1">
                  <a:off x="3266233" y="2895604"/>
                  <a:ext cx="1381968" cy="426718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/>
            </p:nvGrpSpPr>
            <p:grpSpPr>
              <a:xfrm>
                <a:off x="4176254" y="2971800"/>
                <a:ext cx="382939" cy="305079"/>
                <a:chOff x="3795252" y="2423653"/>
                <a:chExt cx="737334" cy="800249"/>
              </a:xfrm>
            </p:grpSpPr>
            <p:cxnSp>
              <p:nvCxnSpPr>
                <p:cNvPr id="147" name="Shape 146"/>
                <p:cNvCxnSpPr>
                  <a:stCxn id="11" idx="1"/>
                </p:cNvCxnSpPr>
                <p:nvPr/>
              </p:nvCxnSpPr>
              <p:spPr>
                <a:xfrm rot="10800000">
                  <a:off x="4023854" y="2728453"/>
                  <a:ext cx="508732" cy="495449"/>
                </a:xfrm>
                <a:prstGeom prst="bentConnector3">
                  <a:avLst>
                    <a:gd name="adj1" fmla="val 100238"/>
                  </a:avLst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rot="16200000" flipV="1">
                  <a:off x="3757152" y="2461753"/>
                  <a:ext cx="304800" cy="2286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 rot="5400000" flipH="1" flipV="1">
                  <a:off x="3871452" y="2576053"/>
                  <a:ext cx="304800" cy="1588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rot="5400000" flipH="1" flipV="1">
                  <a:off x="3985752" y="2461753"/>
                  <a:ext cx="304800" cy="2286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naïve solution: Demodulate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ym typeface="Wingdings" pitchFamily="2" charset="2"/>
              </a:rPr>
              <a:t>Protocol Extensible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ym typeface="Wingdings" pitchFamily="2" charset="2"/>
              </a:rPr>
              <a:t>Real-time 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ym typeface="Wingdings" pitchFamily="2" charset="2"/>
              </a:rPr>
              <a:t>Demodulation is costly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ym typeface="Wingdings" pitchFamily="2" charset="2"/>
              </a:rPr>
              <a:t>All demodulators process everything!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ym typeface="Wingdings" pitchFamily="2" charset="2"/>
              </a:rPr>
              <a:t>How to make it more efficient?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6" name="Multiply 45"/>
          <p:cNvSpPr/>
          <p:nvPr/>
        </p:nvSpPr>
        <p:spPr>
          <a:xfrm>
            <a:off x="2652252" y="2072148"/>
            <a:ext cx="304800" cy="381000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4235244" y="1524000"/>
            <a:ext cx="351503" cy="228600"/>
          </a:xfrm>
          <a:custGeom>
            <a:avLst/>
            <a:gdLst>
              <a:gd name="connsiteX0" fmla="*/ 0 w 958645"/>
              <a:gd name="connsiteY0" fmla="*/ 442451 h 766916"/>
              <a:gd name="connsiteX1" fmla="*/ 339213 w 958645"/>
              <a:gd name="connsiteY1" fmla="*/ 766916 h 766916"/>
              <a:gd name="connsiteX2" fmla="*/ 958645 w 958645"/>
              <a:gd name="connsiteY2" fmla="*/ 0 h 76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8645" h="766916">
                <a:moveTo>
                  <a:pt x="0" y="442451"/>
                </a:moveTo>
                <a:lnTo>
                  <a:pt x="339213" y="766916"/>
                </a:lnTo>
                <a:lnTo>
                  <a:pt x="958645" y="0"/>
                </a:lnTo>
              </a:path>
            </a:pathLst>
          </a:custGeom>
          <a:ln w="139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3124200" y="3808412"/>
            <a:ext cx="1371600" cy="458788"/>
            <a:chOff x="838200" y="3198814"/>
            <a:chExt cx="838994" cy="458788"/>
          </a:xfrm>
        </p:grpSpPr>
        <p:grpSp>
          <p:nvGrpSpPr>
            <p:cNvPr id="53" name="Group 73"/>
            <p:cNvGrpSpPr/>
            <p:nvPr/>
          </p:nvGrpSpPr>
          <p:grpSpPr>
            <a:xfrm>
              <a:off x="838200" y="3198814"/>
              <a:ext cx="762000" cy="458788"/>
              <a:chOff x="990600" y="2513012"/>
              <a:chExt cx="762000" cy="307452"/>
            </a:xfrm>
          </p:grpSpPr>
          <p:grpSp>
            <p:nvGrpSpPr>
              <p:cNvPr id="55" name="Group 60"/>
              <p:cNvGrpSpPr/>
              <p:nvPr/>
            </p:nvGrpSpPr>
            <p:grpSpPr>
              <a:xfrm>
                <a:off x="990600" y="2513012"/>
                <a:ext cx="534194" cy="306388"/>
                <a:chOff x="2590800" y="2438400"/>
                <a:chExt cx="534194" cy="306388"/>
              </a:xfrm>
            </p:grpSpPr>
            <p:grpSp>
              <p:nvGrpSpPr>
                <p:cNvPr id="59" name="Group 20"/>
                <p:cNvGrpSpPr/>
                <p:nvPr/>
              </p:nvGrpSpPr>
              <p:grpSpPr>
                <a:xfrm>
                  <a:off x="2590800" y="2438400"/>
                  <a:ext cx="381794" cy="306388"/>
                  <a:chOff x="3961606" y="3352800"/>
                  <a:chExt cx="381794" cy="306388"/>
                </a:xfrm>
              </p:grpSpPr>
              <p:cxnSp>
                <p:nvCxnSpPr>
                  <p:cNvPr id="83" name="Straight Arrow Connector 82"/>
                  <p:cNvCxnSpPr/>
                  <p:nvPr/>
                </p:nvCxnSpPr>
                <p:spPr>
                  <a:xfrm rot="5400000" flipH="1" flipV="1">
                    <a:off x="3809206" y="3505200"/>
                    <a:ext cx="305594" cy="794"/>
                  </a:xfrm>
                  <a:prstGeom prst="straightConnector1">
                    <a:avLst/>
                  </a:prstGeom>
                  <a:ln w="15875">
                    <a:solidFill>
                      <a:schemeClr val="tx2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Arrow Connector 83"/>
                  <p:cNvCxnSpPr/>
                  <p:nvPr/>
                </p:nvCxnSpPr>
                <p:spPr>
                  <a:xfrm rot="5400000" flipH="1" flipV="1">
                    <a:off x="3885405" y="3505994"/>
                    <a:ext cx="305594" cy="794"/>
                  </a:xfrm>
                  <a:prstGeom prst="straightConnector1">
                    <a:avLst/>
                  </a:prstGeom>
                  <a:ln w="15875">
                    <a:solidFill>
                      <a:schemeClr val="tx2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Arrow Connector 84"/>
                  <p:cNvCxnSpPr/>
                  <p:nvPr/>
                </p:nvCxnSpPr>
                <p:spPr>
                  <a:xfrm rot="5400000" flipH="1" flipV="1">
                    <a:off x="3962400" y="3505200"/>
                    <a:ext cx="305594" cy="794"/>
                  </a:xfrm>
                  <a:prstGeom prst="straightConnector1">
                    <a:avLst/>
                  </a:prstGeom>
                  <a:ln w="15875">
                    <a:solidFill>
                      <a:schemeClr val="tx2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Arrow Connector 85"/>
                  <p:cNvCxnSpPr/>
                  <p:nvPr/>
                </p:nvCxnSpPr>
                <p:spPr>
                  <a:xfrm rot="5400000" flipH="1" flipV="1">
                    <a:off x="4038600" y="3505200"/>
                    <a:ext cx="305594" cy="794"/>
                  </a:xfrm>
                  <a:prstGeom prst="straightConnector1">
                    <a:avLst/>
                  </a:prstGeom>
                  <a:ln w="15875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Arrow Connector 86"/>
                  <p:cNvCxnSpPr/>
                  <p:nvPr/>
                </p:nvCxnSpPr>
                <p:spPr>
                  <a:xfrm rot="5400000" flipH="1" flipV="1">
                    <a:off x="4114800" y="3505200"/>
                    <a:ext cx="305594" cy="794"/>
                  </a:xfrm>
                  <a:prstGeom prst="straightConnector1">
                    <a:avLst/>
                  </a:prstGeom>
                  <a:ln w="15875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Arrow Connector 87"/>
                  <p:cNvCxnSpPr/>
                  <p:nvPr/>
                </p:nvCxnSpPr>
                <p:spPr>
                  <a:xfrm rot="5400000" flipH="1" flipV="1">
                    <a:off x="4190206" y="3505200"/>
                    <a:ext cx="305594" cy="794"/>
                  </a:xfrm>
                  <a:prstGeom prst="straightConnector1">
                    <a:avLst/>
                  </a:prstGeom>
                  <a:ln w="15875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0" name="Straight Arrow Connector 59"/>
                <p:cNvCxnSpPr/>
                <p:nvPr/>
              </p:nvCxnSpPr>
              <p:spPr>
                <a:xfrm rot="5400000" flipH="1" flipV="1">
                  <a:off x="2895600" y="2590800"/>
                  <a:ext cx="305594" cy="794"/>
                </a:xfrm>
                <a:prstGeom prst="straightConnector1">
                  <a:avLst/>
                </a:prstGeom>
                <a:ln w="15875">
                  <a:solidFill>
                    <a:schemeClr val="accent3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/>
                <p:cNvCxnSpPr/>
                <p:nvPr/>
              </p:nvCxnSpPr>
              <p:spPr>
                <a:xfrm rot="5400000" flipH="1" flipV="1">
                  <a:off x="2971800" y="2590800"/>
                  <a:ext cx="305594" cy="794"/>
                </a:xfrm>
                <a:prstGeom prst="straightConnector1">
                  <a:avLst/>
                </a:prstGeom>
                <a:ln w="15875">
                  <a:solidFill>
                    <a:schemeClr val="accent3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Straight Arrow Connector 55"/>
              <p:cNvCxnSpPr/>
              <p:nvPr/>
            </p:nvCxnSpPr>
            <p:spPr>
              <a:xfrm rot="5400000" flipH="1" flipV="1">
                <a:off x="1447006" y="2666206"/>
                <a:ext cx="305594" cy="794"/>
              </a:xfrm>
              <a:prstGeom prst="straightConnector1">
                <a:avLst/>
              </a:prstGeom>
              <a:ln w="15875">
                <a:solidFill>
                  <a:schemeClr val="accent3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rot="5400000" flipH="1" flipV="1">
                <a:off x="1614725" y="2758788"/>
                <a:ext cx="122555" cy="794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rot="5400000" flipH="1" flipV="1">
                <a:off x="1690925" y="2758790"/>
                <a:ext cx="122555" cy="794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/>
            <p:nvPr/>
          </p:nvCxnSpPr>
          <p:spPr>
            <a:xfrm rot="5400000" flipH="1" flipV="1">
              <a:off x="1585357" y="3565763"/>
              <a:ext cx="182880" cy="79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3124200" y="3808412"/>
            <a:ext cx="1371600" cy="458788"/>
            <a:chOff x="838200" y="3198814"/>
            <a:chExt cx="838994" cy="458788"/>
          </a:xfrm>
        </p:grpSpPr>
        <p:grpSp>
          <p:nvGrpSpPr>
            <p:cNvPr id="90" name="Group 73"/>
            <p:cNvGrpSpPr/>
            <p:nvPr/>
          </p:nvGrpSpPr>
          <p:grpSpPr>
            <a:xfrm>
              <a:off x="838200" y="3198814"/>
              <a:ext cx="762000" cy="458788"/>
              <a:chOff x="990600" y="2513012"/>
              <a:chExt cx="762000" cy="307452"/>
            </a:xfrm>
          </p:grpSpPr>
          <p:grpSp>
            <p:nvGrpSpPr>
              <p:cNvPr id="92" name="Group 60"/>
              <p:cNvGrpSpPr/>
              <p:nvPr/>
            </p:nvGrpSpPr>
            <p:grpSpPr>
              <a:xfrm>
                <a:off x="990600" y="2513012"/>
                <a:ext cx="534194" cy="306388"/>
                <a:chOff x="2590800" y="2438400"/>
                <a:chExt cx="534194" cy="306388"/>
              </a:xfrm>
            </p:grpSpPr>
            <p:grpSp>
              <p:nvGrpSpPr>
                <p:cNvPr id="96" name="Group 20"/>
                <p:cNvGrpSpPr/>
                <p:nvPr/>
              </p:nvGrpSpPr>
              <p:grpSpPr>
                <a:xfrm>
                  <a:off x="2590800" y="2438400"/>
                  <a:ext cx="381794" cy="306388"/>
                  <a:chOff x="3961606" y="3352800"/>
                  <a:chExt cx="381794" cy="306388"/>
                </a:xfrm>
              </p:grpSpPr>
              <p:cxnSp>
                <p:nvCxnSpPr>
                  <p:cNvPr id="99" name="Straight Arrow Connector 98"/>
                  <p:cNvCxnSpPr/>
                  <p:nvPr/>
                </p:nvCxnSpPr>
                <p:spPr>
                  <a:xfrm rot="5400000" flipH="1" flipV="1">
                    <a:off x="3809206" y="3505200"/>
                    <a:ext cx="305594" cy="794"/>
                  </a:xfrm>
                  <a:prstGeom prst="straightConnector1">
                    <a:avLst/>
                  </a:prstGeom>
                  <a:ln w="15875">
                    <a:solidFill>
                      <a:schemeClr val="tx2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Arrow Connector 99"/>
                  <p:cNvCxnSpPr/>
                  <p:nvPr/>
                </p:nvCxnSpPr>
                <p:spPr>
                  <a:xfrm rot="5400000" flipH="1" flipV="1">
                    <a:off x="3885405" y="3505994"/>
                    <a:ext cx="305594" cy="794"/>
                  </a:xfrm>
                  <a:prstGeom prst="straightConnector1">
                    <a:avLst/>
                  </a:prstGeom>
                  <a:ln w="15875">
                    <a:solidFill>
                      <a:schemeClr val="tx2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Arrow Connector 100"/>
                  <p:cNvCxnSpPr/>
                  <p:nvPr/>
                </p:nvCxnSpPr>
                <p:spPr>
                  <a:xfrm rot="5400000" flipH="1" flipV="1">
                    <a:off x="3962400" y="3505200"/>
                    <a:ext cx="305594" cy="794"/>
                  </a:xfrm>
                  <a:prstGeom prst="straightConnector1">
                    <a:avLst/>
                  </a:prstGeom>
                  <a:ln w="15875">
                    <a:solidFill>
                      <a:schemeClr val="tx2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Arrow Connector 101"/>
                  <p:cNvCxnSpPr/>
                  <p:nvPr/>
                </p:nvCxnSpPr>
                <p:spPr>
                  <a:xfrm rot="5400000" flipH="1" flipV="1">
                    <a:off x="4038600" y="3505200"/>
                    <a:ext cx="305594" cy="794"/>
                  </a:xfrm>
                  <a:prstGeom prst="straightConnector1">
                    <a:avLst/>
                  </a:prstGeom>
                  <a:ln w="15875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Arrow Connector 102"/>
                  <p:cNvCxnSpPr/>
                  <p:nvPr/>
                </p:nvCxnSpPr>
                <p:spPr>
                  <a:xfrm rot="5400000" flipH="1" flipV="1">
                    <a:off x="4114800" y="3505200"/>
                    <a:ext cx="305594" cy="794"/>
                  </a:xfrm>
                  <a:prstGeom prst="straightConnector1">
                    <a:avLst/>
                  </a:prstGeom>
                  <a:ln w="15875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Arrow Connector 103"/>
                  <p:cNvCxnSpPr/>
                  <p:nvPr/>
                </p:nvCxnSpPr>
                <p:spPr>
                  <a:xfrm rot="5400000" flipH="1" flipV="1">
                    <a:off x="4190206" y="3505200"/>
                    <a:ext cx="305594" cy="794"/>
                  </a:xfrm>
                  <a:prstGeom prst="straightConnector1">
                    <a:avLst/>
                  </a:prstGeom>
                  <a:ln w="15875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7" name="Straight Arrow Connector 96"/>
                <p:cNvCxnSpPr/>
                <p:nvPr/>
              </p:nvCxnSpPr>
              <p:spPr>
                <a:xfrm rot="5400000" flipH="1" flipV="1">
                  <a:off x="2895600" y="2590800"/>
                  <a:ext cx="305594" cy="794"/>
                </a:xfrm>
                <a:prstGeom prst="straightConnector1">
                  <a:avLst/>
                </a:prstGeom>
                <a:ln w="15875">
                  <a:solidFill>
                    <a:schemeClr val="accent3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 rot="5400000" flipH="1" flipV="1">
                  <a:off x="2971800" y="2590800"/>
                  <a:ext cx="305594" cy="794"/>
                </a:xfrm>
                <a:prstGeom prst="straightConnector1">
                  <a:avLst/>
                </a:prstGeom>
                <a:ln w="15875">
                  <a:solidFill>
                    <a:schemeClr val="accent3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3" name="Straight Arrow Connector 92"/>
              <p:cNvCxnSpPr/>
              <p:nvPr/>
            </p:nvCxnSpPr>
            <p:spPr>
              <a:xfrm rot="5400000" flipH="1" flipV="1">
                <a:off x="1447006" y="2666206"/>
                <a:ext cx="305594" cy="794"/>
              </a:xfrm>
              <a:prstGeom prst="straightConnector1">
                <a:avLst/>
              </a:prstGeom>
              <a:ln w="15875">
                <a:solidFill>
                  <a:schemeClr val="accent3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rot="5400000" flipH="1" flipV="1">
                <a:off x="1614725" y="2758788"/>
                <a:ext cx="122555" cy="794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 rot="5400000" flipH="1" flipV="1">
                <a:off x="1690925" y="2758790"/>
                <a:ext cx="122555" cy="794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Arrow Connector 90"/>
            <p:cNvCxnSpPr/>
            <p:nvPr/>
          </p:nvCxnSpPr>
          <p:spPr>
            <a:xfrm rot="5400000" flipH="1" flipV="1">
              <a:off x="1585357" y="3565763"/>
              <a:ext cx="182880" cy="79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3124200" y="3810000"/>
            <a:ext cx="1371600" cy="458788"/>
            <a:chOff x="838200" y="3198814"/>
            <a:chExt cx="838994" cy="458788"/>
          </a:xfrm>
        </p:grpSpPr>
        <p:grpSp>
          <p:nvGrpSpPr>
            <p:cNvPr id="106" name="Group 73"/>
            <p:cNvGrpSpPr/>
            <p:nvPr/>
          </p:nvGrpSpPr>
          <p:grpSpPr>
            <a:xfrm>
              <a:off x="838200" y="3198814"/>
              <a:ext cx="762000" cy="458788"/>
              <a:chOff x="990600" y="2513012"/>
              <a:chExt cx="762000" cy="307452"/>
            </a:xfrm>
          </p:grpSpPr>
          <p:grpSp>
            <p:nvGrpSpPr>
              <p:cNvPr id="108" name="Group 60"/>
              <p:cNvGrpSpPr/>
              <p:nvPr/>
            </p:nvGrpSpPr>
            <p:grpSpPr>
              <a:xfrm>
                <a:off x="990600" y="2513012"/>
                <a:ext cx="534194" cy="306388"/>
                <a:chOff x="2590800" y="2438400"/>
                <a:chExt cx="534194" cy="306388"/>
              </a:xfrm>
            </p:grpSpPr>
            <p:grpSp>
              <p:nvGrpSpPr>
                <p:cNvPr id="112" name="Group 20"/>
                <p:cNvGrpSpPr/>
                <p:nvPr/>
              </p:nvGrpSpPr>
              <p:grpSpPr>
                <a:xfrm>
                  <a:off x="2590800" y="2438400"/>
                  <a:ext cx="381794" cy="306388"/>
                  <a:chOff x="3961606" y="3352800"/>
                  <a:chExt cx="381794" cy="306388"/>
                </a:xfrm>
              </p:grpSpPr>
              <p:cxnSp>
                <p:nvCxnSpPr>
                  <p:cNvPr id="115" name="Straight Arrow Connector 114"/>
                  <p:cNvCxnSpPr/>
                  <p:nvPr/>
                </p:nvCxnSpPr>
                <p:spPr>
                  <a:xfrm rot="5400000" flipH="1" flipV="1">
                    <a:off x="3809206" y="3505200"/>
                    <a:ext cx="305594" cy="794"/>
                  </a:xfrm>
                  <a:prstGeom prst="straightConnector1">
                    <a:avLst/>
                  </a:prstGeom>
                  <a:ln w="15875">
                    <a:solidFill>
                      <a:schemeClr val="tx2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Arrow Connector 115"/>
                  <p:cNvCxnSpPr/>
                  <p:nvPr/>
                </p:nvCxnSpPr>
                <p:spPr>
                  <a:xfrm rot="5400000" flipH="1" flipV="1">
                    <a:off x="3885405" y="3505994"/>
                    <a:ext cx="305594" cy="794"/>
                  </a:xfrm>
                  <a:prstGeom prst="straightConnector1">
                    <a:avLst/>
                  </a:prstGeom>
                  <a:ln w="15875">
                    <a:solidFill>
                      <a:schemeClr val="tx2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Arrow Connector 116"/>
                  <p:cNvCxnSpPr/>
                  <p:nvPr/>
                </p:nvCxnSpPr>
                <p:spPr>
                  <a:xfrm rot="5400000" flipH="1" flipV="1">
                    <a:off x="3962400" y="3505200"/>
                    <a:ext cx="305594" cy="794"/>
                  </a:xfrm>
                  <a:prstGeom prst="straightConnector1">
                    <a:avLst/>
                  </a:prstGeom>
                  <a:ln w="15875">
                    <a:solidFill>
                      <a:schemeClr val="tx2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Arrow Connector 117"/>
                  <p:cNvCxnSpPr/>
                  <p:nvPr/>
                </p:nvCxnSpPr>
                <p:spPr>
                  <a:xfrm rot="5400000" flipH="1" flipV="1">
                    <a:off x="4038600" y="3505200"/>
                    <a:ext cx="305594" cy="794"/>
                  </a:xfrm>
                  <a:prstGeom prst="straightConnector1">
                    <a:avLst/>
                  </a:prstGeom>
                  <a:ln w="15875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Arrow Connector 118"/>
                  <p:cNvCxnSpPr/>
                  <p:nvPr/>
                </p:nvCxnSpPr>
                <p:spPr>
                  <a:xfrm rot="5400000" flipH="1" flipV="1">
                    <a:off x="4114800" y="3505200"/>
                    <a:ext cx="305594" cy="794"/>
                  </a:xfrm>
                  <a:prstGeom prst="straightConnector1">
                    <a:avLst/>
                  </a:prstGeom>
                  <a:ln w="15875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Arrow Connector 119"/>
                  <p:cNvCxnSpPr/>
                  <p:nvPr/>
                </p:nvCxnSpPr>
                <p:spPr>
                  <a:xfrm rot="5400000" flipH="1" flipV="1">
                    <a:off x="4190206" y="3505200"/>
                    <a:ext cx="305594" cy="794"/>
                  </a:xfrm>
                  <a:prstGeom prst="straightConnector1">
                    <a:avLst/>
                  </a:prstGeom>
                  <a:ln w="15875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3" name="Straight Arrow Connector 112"/>
                <p:cNvCxnSpPr/>
                <p:nvPr/>
              </p:nvCxnSpPr>
              <p:spPr>
                <a:xfrm rot="5400000" flipH="1" flipV="1">
                  <a:off x="2895600" y="2590800"/>
                  <a:ext cx="305594" cy="794"/>
                </a:xfrm>
                <a:prstGeom prst="straightConnector1">
                  <a:avLst/>
                </a:prstGeom>
                <a:ln w="15875">
                  <a:solidFill>
                    <a:schemeClr val="accent3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/>
                <p:cNvCxnSpPr/>
                <p:nvPr/>
              </p:nvCxnSpPr>
              <p:spPr>
                <a:xfrm rot="5400000" flipH="1" flipV="1">
                  <a:off x="2971800" y="2590800"/>
                  <a:ext cx="305594" cy="794"/>
                </a:xfrm>
                <a:prstGeom prst="straightConnector1">
                  <a:avLst/>
                </a:prstGeom>
                <a:ln w="15875">
                  <a:solidFill>
                    <a:schemeClr val="accent3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9" name="Straight Arrow Connector 108"/>
              <p:cNvCxnSpPr/>
              <p:nvPr/>
            </p:nvCxnSpPr>
            <p:spPr>
              <a:xfrm rot="5400000" flipH="1" flipV="1">
                <a:off x="1447006" y="2666206"/>
                <a:ext cx="305594" cy="794"/>
              </a:xfrm>
              <a:prstGeom prst="straightConnector1">
                <a:avLst/>
              </a:prstGeom>
              <a:ln w="15875">
                <a:solidFill>
                  <a:schemeClr val="accent3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 rot="5400000" flipH="1" flipV="1">
                <a:off x="1614725" y="2758788"/>
                <a:ext cx="122555" cy="794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 rot="5400000" flipH="1" flipV="1">
                <a:off x="1690925" y="2758790"/>
                <a:ext cx="122555" cy="794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Straight Arrow Connector 106"/>
            <p:cNvCxnSpPr/>
            <p:nvPr/>
          </p:nvCxnSpPr>
          <p:spPr>
            <a:xfrm rot="5400000" flipH="1" flipV="1">
              <a:off x="1585357" y="3565763"/>
              <a:ext cx="182880" cy="79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3124200" y="3810000"/>
            <a:ext cx="1371600" cy="458788"/>
            <a:chOff x="838200" y="3198814"/>
            <a:chExt cx="838994" cy="458788"/>
          </a:xfrm>
        </p:grpSpPr>
        <p:grpSp>
          <p:nvGrpSpPr>
            <p:cNvPr id="122" name="Group 73"/>
            <p:cNvGrpSpPr/>
            <p:nvPr/>
          </p:nvGrpSpPr>
          <p:grpSpPr>
            <a:xfrm>
              <a:off x="838200" y="3198814"/>
              <a:ext cx="762000" cy="458788"/>
              <a:chOff x="990600" y="2513012"/>
              <a:chExt cx="762000" cy="307452"/>
            </a:xfrm>
          </p:grpSpPr>
          <p:grpSp>
            <p:nvGrpSpPr>
              <p:cNvPr id="124" name="Group 60"/>
              <p:cNvGrpSpPr/>
              <p:nvPr/>
            </p:nvGrpSpPr>
            <p:grpSpPr>
              <a:xfrm>
                <a:off x="990600" y="2513012"/>
                <a:ext cx="534194" cy="306388"/>
                <a:chOff x="2590800" y="2438400"/>
                <a:chExt cx="534194" cy="306388"/>
              </a:xfrm>
            </p:grpSpPr>
            <p:grpSp>
              <p:nvGrpSpPr>
                <p:cNvPr id="128" name="Group 20"/>
                <p:cNvGrpSpPr/>
                <p:nvPr/>
              </p:nvGrpSpPr>
              <p:grpSpPr>
                <a:xfrm>
                  <a:off x="2590800" y="2438400"/>
                  <a:ext cx="381794" cy="306388"/>
                  <a:chOff x="3961606" y="3352800"/>
                  <a:chExt cx="381794" cy="306388"/>
                </a:xfrm>
              </p:grpSpPr>
              <p:cxnSp>
                <p:nvCxnSpPr>
                  <p:cNvPr id="131" name="Straight Arrow Connector 130"/>
                  <p:cNvCxnSpPr/>
                  <p:nvPr/>
                </p:nvCxnSpPr>
                <p:spPr>
                  <a:xfrm rot="5400000" flipH="1" flipV="1">
                    <a:off x="3809206" y="3505200"/>
                    <a:ext cx="305594" cy="794"/>
                  </a:xfrm>
                  <a:prstGeom prst="straightConnector1">
                    <a:avLst/>
                  </a:prstGeom>
                  <a:ln w="15875">
                    <a:solidFill>
                      <a:schemeClr val="tx2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Arrow Connector 131"/>
                  <p:cNvCxnSpPr/>
                  <p:nvPr/>
                </p:nvCxnSpPr>
                <p:spPr>
                  <a:xfrm rot="5400000" flipH="1" flipV="1">
                    <a:off x="3885405" y="3505994"/>
                    <a:ext cx="305594" cy="794"/>
                  </a:xfrm>
                  <a:prstGeom prst="straightConnector1">
                    <a:avLst/>
                  </a:prstGeom>
                  <a:ln w="15875">
                    <a:solidFill>
                      <a:schemeClr val="tx2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Arrow Connector 132"/>
                  <p:cNvCxnSpPr/>
                  <p:nvPr/>
                </p:nvCxnSpPr>
                <p:spPr>
                  <a:xfrm rot="5400000" flipH="1" flipV="1">
                    <a:off x="3962400" y="3505200"/>
                    <a:ext cx="305594" cy="794"/>
                  </a:xfrm>
                  <a:prstGeom prst="straightConnector1">
                    <a:avLst/>
                  </a:prstGeom>
                  <a:ln w="15875">
                    <a:solidFill>
                      <a:schemeClr val="tx2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Arrow Connector 133"/>
                  <p:cNvCxnSpPr/>
                  <p:nvPr/>
                </p:nvCxnSpPr>
                <p:spPr>
                  <a:xfrm rot="5400000" flipH="1" flipV="1">
                    <a:off x="4038600" y="3505200"/>
                    <a:ext cx="305594" cy="794"/>
                  </a:xfrm>
                  <a:prstGeom prst="straightConnector1">
                    <a:avLst/>
                  </a:prstGeom>
                  <a:ln w="15875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Arrow Connector 134"/>
                  <p:cNvCxnSpPr/>
                  <p:nvPr/>
                </p:nvCxnSpPr>
                <p:spPr>
                  <a:xfrm rot="5400000" flipH="1" flipV="1">
                    <a:off x="4114800" y="3505200"/>
                    <a:ext cx="305594" cy="794"/>
                  </a:xfrm>
                  <a:prstGeom prst="straightConnector1">
                    <a:avLst/>
                  </a:prstGeom>
                  <a:ln w="15875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Arrow Connector 135"/>
                  <p:cNvCxnSpPr/>
                  <p:nvPr/>
                </p:nvCxnSpPr>
                <p:spPr>
                  <a:xfrm rot="5400000" flipH="1" flipV="1">
                    <a:off x="4190206" y="3505200"/>
                    <a:ext cx="305594" cy="794"/>
                  </a:xfrm>
                  <a:prstGeom prst="straightConnector1">
                    <a:avLst/>
                  </a:prstGeom>
                  <a:ln w="15875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9" name="Straight Arrow Connector 128"/>
                <p:cNvCxnSpPr/>
                <p:nvPr/>
              </p:nvCxnSpPr>
              <p:spPr>
                <a:xfrm rot="5400000" flipH="1" flipV="1">
                  <a:off x="2895600" y="2590800"/>
                  <a:ext cx="305594" cy="794"/>
                </a:xfrm>
                <a:prstGeom prst="straightConnector1">
                  <a:avLst/>
                </a:prstGeom>
                <a:ln w="15875">
                  <a:solidFill>
                    <a:schemeClr val="accent3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/>
                <p:nvPr/>
              </p:nvCxnSpPr>
              <p:spPr>
                <a:xfrm rot="5400000" flipH="1" flipV="1">
                  <a:off x="2971800" y="2590800"/>
                  <a:ext cx="305594" cy="794"/>
                </a:xfrm>
                <a:prstGeom prst="straightConnector1">
                  <a:avLst/>
                </a:prstGeom>
                <a:ln w="15875">
                  <a:solidFill>
                    <a:schemeClr val="accent3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5" name="Straight Arrow Connector 124"/>
              <p:cNvCxnSpPr/>
              <p:nvPr/>
            </p:nvCxnSpPr>
            <p:spPr>
              <a:xfrm rot="5400000" flipH="1" flipV="1">
                <a:off x="1447006" y="2666206"/>
                <a:ext cx="305594" cy="794"/>
              </a:xfrm>
              <a:prstGeom prst="straightConnector1">
                <a:avLst/>
              </a:prstGeom>
              <a:ln w="15875">
                <a:solidFill>
                  <a:schemeClr val="accent3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 rot="5400000" flipH="1" flipV="1">
                <a:off x="1614725" y="2758788"/>
                <a:ext cx="122555" cy="794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 rot="5400000" flipH="1" flipV="1">
                <a:off x="1690925" y="2758790"/>
                <a:ext cx="122555" cy="794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3" name="Straight Arrow Connector 122"/>
            <p:cNvCxnSpPr/>
            <p:nvPr/>
          </p:nvCxnSpPr>
          <p:spPr>
            <a:xfrm rot="5400000" flipH="1" flipV="1">
              <a:off x="1585357" y="3565763"/>
              <a:ext cx="182880" cy="79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TextBox 136"/>
          <p:cNvSpPr txBox="1"/>
          <p:nvPr/>
        </p:nvSpPr>
        <p:spPr>
          <a:xfrm>
            <a:off x="2895600" y="3550209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ZigBee</a:t>
            </a:r>
            <a:endParaRPr lang="en-US" sz="1400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3703698" y="3564957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802.11</a:t>
            </a:r>
            <a:endParaRPr lang="en-US" sz="14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3200400" y="4233549"/>
            <a:ext cx="927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Bluetooth</a:t>
            </a:r>
            <a:endParaRPr lang="en-US" sz="12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4082844" y="4250757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Noise</a:t>
            </a:r>
            <a:endParaRPr lang="en-US" sz="1400" b="1" dirty="0"/>
          </a:p>
        </p:txBody>
      </p:sp>
      <p:sp>
        <p:nvSpPr>
          <p:cNvPr id="142" name="Slide Number Placeholder 1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FB8-79E8-4114-AEA1-748C47221D3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70" name="Picture 169" descr="s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2819400"/>
            <a:ext cx="1676400" cy="535323"/>
          </a:xfrm>
          <a:prstGeom prst="rect">
            <a:avLst/>
          </a:prstGeom>
        </p:spPr>
      </p:pic>
      <p:grpSp>
        <p:nvGrpSpPr>
          <p:cNvPr id="190" name="Group 189"/>
          <p:cNvGrpSpPr/>
          <p:nvPr/>
        </p:nvGrpSpPr>
        <p:grpSpPr>
          <a:xfrm>
            <a:off x="5166854" y="1524007"/>
            <a:ext cx="3291346" cy="1523993"/>
            <a:chOff x="4176254" y="1981207"/>
            <a:chExt cx="4662946" cy="2666993"/>
          </a:xfrm>
        </p:grpSpPr>
        <p:cxnSp>
          <p:nvCxnSpPr>
            <p:cNvPr id="191" name="Elbow Connector 190"/>
            <p:cNvCxnSpPr>
              <a:endCxn id="201" idx="2"/>
            </p:cNvCxnSpPr>
            <p:nvPr/>
          </p:nvCxnSpPr>
          <p:spPr>
            <a:xfrm>
              <a:off x="6083191" y="3276879"/>
              <a:ext cx="1132478" cy="1091215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Group 170"/>
            <p:cNvGrpSpPr/>
            <p:nvPr/>
          </p:nvGrpSpPr>
          <p:grpSpPr>
            <a:xfrm>
              <a:off x="4176254" y="1981209"/>
              <a:ext cx="4662946" cy="2666993"/>
              <a:chOff x="4176254" y="1981209"/>
              <a:chExt cx="4662946" cy="2666993"/>
            </a:xfrm>
          </p:grpSpPr>
          <p:grpSp>
            <p:nvGrpSpPr>
              <p:cNvPr id="193" name="Group 3"/>
              <p:cNvGrpSpPr>
                <a:grpSpLocks noChangeAspect="1"/>
              </p:cNvGrpSpPr>
              <p:nvPr/>
            </p:nvGrpSpPr>
            <p:grpSpPr>
              <a:xfrm>
                <a:off x="4559190" y="1981209"/>
                <a:ext cx="4280010" cy="2666993"/>
                <a:chOff x="1406489" y="1447800"/>
                <a:chExt cx="5222911" cy="3858490"/>
              </a:xfrm>
            </p:grpSpPr>
            <p:grpSp>
              <p:nvGrpSpPr>
                <p:cNvPr id="199" name="Group 16"/>
                <p:cNvGrpSpPr/>
                <p:nvPr/>
              </p:nvGrpSpPr>
              <p:grpSpPr>
                <a:xfrm>
                  <a:off x="1406489" y="1447800"/>
                  <a:ext cx="5222911" cy="2854035"/>
                  <a:chOff x="1406489" y="1447800"/>
                  <a:chExt cx="5222911" cy="2854035"/>
                </a:xfrm>
              </p:grpSpPr>
              <p:grpSp>
                <p:nvGrpSpPr>
                  <p:cNvPr id="202" name="Group 29"/>
                  <p:cNvGrpSpPr/>
                  <p:nvPr/>
                </p:nvGrpSpPr>
                <p:grpSpPr>
                  <a:xfrm>
                    <a:off x="1406489" y="1447800"/>
                    <a:ext cx="5222911" cy="2854035"/>
                    <a:chOff x="2625689" y="1995055"/>
                    <a:chExt cx="5222911" cy="2854035"/>
                  </a:xfrm>
                </p:grpSpPr>
                <p:sp>
                  <p:nvSpPr>
                    <p:cNvPr id="204" name="Rectangle 10"/>
                    <p:cNvSpPr/>
                    <p:nvPr/>
                  </p:nvSpPr>
                  <p:spPr>
                    <a:xfrm>
                      <a:off x="2625689" y="3429000"/>
                      <a:ext cx="1859744" cy="8811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/>
                        <a:t>SDR</a:t>
                      </a:r>
                      <a:endParaRPr lang="en-US" sz="1200" dirty="0"/>
                    </a:p>
                  </p:txBody>
                </p:sp>
                <p:cxnSp>
                  <p:nvCxnSpPr>
                    <p:cNvPr id="205" name="Elbow Connector 204"/>
                    <p:cNvCxnSpPr/>
                    <p:nvPr/>
                  </p:nvCxnSpPr>
                  <p:spPr>
                    <a:xfrm>
                      <a:off x="4485433" y="3869578"/>
                      <a:ext cx="1381968" cy="579118"/>
                    </a:xfrm>
                    <a:prstGeom prst="bentConnector3">
                      <a:avLst>
                        <a:gd name="adj1" fmla="val 50000"/>
                      </a:avLst>
                    </a:prstGeom>
                    <a:ln w="38100">
                      <a:solidFill>
                        <a:srgbClr val="C0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Elbow Connector 205"/>
                    <p:cNvCxnSpPr/>
                    <p:nvPr/>
                  </p:nvCxnSpPr>
                  <p:spPr>
                    <a:xfrm flipV="1">
                      <a:off x="4485433" y="2438405"/>
                      <a:ext cx="1381967" cy="1431173"/>
                    </a:xfrm>
                    <a:prstGeom prst="bentConnector3">
                      <a:avLst>
                        <a:gd name="adj1" fmla="val 50000"/>
                      </a:avLst>
                    </a:prstGeom>
                    <a:ln w="38100">
                      <a:solidFill>
                        <a:srgbClr val="C0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7" name="Oval 13"/>
                    <p:cNvSpPr/>
                    <p:nvPr/>
                  </p:nvSpPr>
                  <p:spPr>
                    <a:xfrm>
                      <a:off x="5867400" y="1995055"/>
                      <a:ext cx="1981200" cy="8382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900" dirty="0" smtClean="0"/>
                        <a:t>802.11 demodulator</a:t>
                      </a:r>
                      <a:endParaRPr lang="en-US" sz="900" dirty="0"/>
                    </a:p>
                  </p:txBody>
                </p:sp>
                <p:sp>
                  <p:nvSpPr>
                    <p:cNvPr id="208" name="Oval 207"/>
                    <p:cNvSpPr/>
                    <p:nvPr/>
                  </p:nvSpPr>
                  <p:spPr>
                    <a:xfrm>
                      <a:off x="5867400" y="4038600"/>
                      <a:ext cx="1981200" cy="8104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900" smtClean="0"/>
                        <a:t>ZigBee demodulator</a:t>
                      </a:r>
                      <a:endParaRPr lang="en-US" sz="900" dirty="0"/>
                    </a:p>
                  </p:txBody>
                </p:sp>
              </p:grpSp>
              <p:sp>
                <p:nvSpPr>
                  <p:cNvPr id="203" name="Oval 202"/>
                  <p:cNvSpPr/>
                  <p:nvPr/>
                </p:nvSpPr>
                <p:spPr>
                  <a:xfrm>
                    <a:off x="4648200" y="2479965"/>
                    <a:ext cx="1981200" cy="8382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dirty="0" smtClean="0"/>
                      <a:t>Bluetooth demodulator</a:t>
                    </a:r>
                    <a:endParaRPr lang="en-US" sz="900" dirty="0"/>
                  </a:p>
                </p:txBody>
              </p:sp>
            </p:grpSp>
            <p:cxnSp>
              <p:nvCxnSpPr>
                <p:cNvPr id="200" name="Elbow Connector 199"/>
                <p:cNvCxnSpPr/>
                <p:nvPr/>
              </p:nvCxnSpPr>
              <p:spPr>
                <a:xfrm flipV="1">
                  <a:off x="3266233" y="2895604"/>
                  <a:ext cx="1381968" cy="426718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Oval 200"/>
                <p:cNvSpPr/>
                <p:nvPr/>
              </p:nvSpPr>
              <p:spPr>
                <a:xfrm>
                  <a:off x="4648200" y="4495800"/>
                  <a:ext cx="1981200" cy="81049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 smtClean="0"/>
                    <a:t>… demodulator</a:t>
                  </a:r>
                  <a:endParaRPr lang="en-US" sz="900" dirty="0"/>
                </a:p>
              </p:txBody>
            </p:sp>
          </p:grpSp>
          <p:grpSp>
            <p:nvGrpSpPr>
              <p:cNvPr id="194" name="Group 162"/>
              <p:cNvGrpSpPr/>
              <p:nvPr/>
            </p:nvGrpSpPr>
            <p:grpSpPr>
              <a:xfrm>
                <a:off x="4176254" y="2971800"/>
                <a:ext cx="382939" cy="305079"/>
                <a:chOff x="3795252" y="2423653"/>
                <a:chExt cx="737334" cy="800249"/>
              </a:xfrm>
            </p:grpSpPr>
            <p:cxnSp>
              <p:nvCxnSpPr>
                <p:cNvPr id="195" name="Shape 146"/>
                <p:cNvCxnSpPr/>
                <p:nvPr/>
              </p:nvCxnSpPr>
              <p:spPr>
                <a:xfrm rot="10800000">
                  <a:off x="4023854" y="2728453"/>
                  <a:ext cx="508732" cy="495449"/>
                </a:xfrm>
                <a:prstGeom prst="bentConnector3">
                  <a:avLst>
                    <a:gd name="adj1" fmla="val 100238"/>
                  </a:avLst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 rot="16200000" flipV="1">
                  <a:off x="3757152" y="2461753"/>
                  <a:ext cx="304800" cy="2286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 rot="5400000" flipH="1" flipV="1">
                  <a:off x="3871452" y="2576053"/>
                  <a:ext cx="304800" cy="1588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 rot="5400000" flipH="1" flipV="1">
                  <a:off x="3985752" y="2461753"/>
                  <a:ext cx="304800" cy="2286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aphicFrame>
        <p:nvGraphicFramePr>
          <p:cNvPr id="209" name="Table 208"/>
          <p:cNvGraphicFramePr>
            <a:graphicFrameLocks noGrp="1"/>
          </p:cNvGraphicFramePr>
          <p:nvPr/>
        </p:nvGraphicFramePr>
        <p:xfrm>
          <a:off x="2148348" y="4373344"/>
          <a:ext cx="2362200" cy="1432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210"/>
                <a:gridCol w="748990"/>
              </a:tblGrid>
              <a:tr h="512100">
                <a:tc>
                  <a:txBody>
                    <a:bodyPr/>
                    <a:lstStyle/>
                    <a:p>
                      <a:r>
                        <a:rPr lang="en-US" dirty="0" smtClean="0"/>
                        <a:t>Demodulator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CPU time</a:t>
                      </a:r>
                      <a:endParaRPr lang="en-US" dirty="0"/>
                    </a:p>
                  </a:txBody>
                  <a:tcPr/>
                </a:tc>
              </a:tr>
              <a:tr h="39626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802.11b 1Mbps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0.6x</a:t>
                      </a:r>
                      <a:endParaRPr lang="en-US" dirty="0"/>
                    </a:p>
                  </a:txBody>
                  <a:tcPr/>
                </a:tc>
              </a:tr>
              <a:tr h="39626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Bluetooth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0.7x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1" name="TextBox 140"/>
          <p:cNvSpPr txBox="1"/>
          <p:nvPr/>
        </p:nvSpPr>
        <p:spPr>
          <a:xfrm>
            <a:off x="4495800" y="4648200"/>
            <a:ext cx="381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 smtClean="0"/>
              <a:t>}</a:t>
            </a:r>
            <a:endParaRPr lang="en-US" sz="10000" dirty="0"/>
          </a:p>
        </p:txBody>
      </p:sp>
      <p:sp>
        <p:nvSpPr>
          <p:cNvPr id="143" name="Rounded Rectangle 142"/>
          <p:cNvSpPr/>
          <p:nvPr/>
        </p:nvSpPr>
        <p:spPr>
          <a:xfrm>
            <a:off x="5181600" y="5181600"/>
            <a:ext cx="2362200" cy="65384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 demodulators </a:t>
            </a:r>
            <a:r>
              <a:rPr lang="en-US" b="1" dirty="0" smtClean="0">
                <a:sym typeface="Wingdings" pitchFamily="2" charset="2"/>
              </a:rPr>
              <a:t> 3x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1 0.0055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" y="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C 0.04375 -0.00093 0.08784 -0.00185 0.10833 -0.01644 C 0.12899 -0.03102 0.11527 -0.07246 0.12343 -0.08634 C 0.13177 -0.1 0.15312 -0.09676 0.15833 -0.1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-5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C 0.04375 -0.00278 0.08767 -0.00417 0.10816 -0.0331 C 0.12899 -0.06204 0.1151 -0.14514 0.12343 -0.17269 C 0.13159 -0.2 0.15295 -0.19352 0.15833 -0.2 " pathEditMode="relative" rAng="0" ptsTypes="aaaA">
                                      <p:cBhvr>
                                        <p:cTn id="4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-10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C 0.04357 -0.00417 0.0875 -0.00648 0.10798 -0.05162 C 0.12882 -0.09653 0.11493 -0.22593 0.12326 -0.26875 C 0.13142 -0.31111 0.15277 -0.30116 0.15833 -0.31111 " pathEditMode="relative" rAng="0" ptsTypes="aaaA">
                                      <p:cBhvr>
                                        <p:cTn id="46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-15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C 0.04357 3.7037E-6 0.0875 3.7037E-6 0.10798 0.00162 C 0.12882 0.00324 0.11493 0.0081 0.12326 0.00949 C 0.13142 0.01134 0.15277 0.01064 0.15833 0.01134 " pathEditMode="relative" rAng="0" ptsTypes="aaaA">
                                      <p:cBhvr>
                                        <p:cTn id="48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137" grpId="0"/>
      <p:bldP spid="137" grpId="1"/>
      <p:bldP spid="138" grpId="0"/>
      <p:bldP spid="138" grpId="1"/>
      <p:bldP spid="139" grpId="0"/>
      <p:bldP spid="139" grpId="1"/>
      <p:bldP spid="140" grpId="0"/>
      <p:bldP spid="140" grpId="1"/>
      <p:bldP spid="141" grpId="0"/>
      <p:bldP spid="14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solution: Energy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Demodulators do less work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Only when medium utilization is very low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What if medium utilization is very high</a:t>
            </a:r>
            <a:endParaRPr lang="en-US" dirty="0" smtClean="0">
              <a:sym typeface="Wingdings" pitchFamily="2" charset="2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ym typeface="Wingdings" pitchFamily="2" charset="2"/>
              </a:rPr>
              <a:t>Real-time 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ym typeface="Wingdings" pitchFamily="2" charset="2"/>
              </a:rPr>
              <a:t>Need fast </a:t>
            </a:r>
            <a:r>
              <a:rPr lang="en-US" dirty="0" err="1" smtClean="0">
                <a:sym typeface="Wingdings" pitchFamily="2" charset="2"/>
              </a:rPr>
              <a:t>demultiplexing</a:t>
            </a:r>
            <a:endParaRPr lang="en-US" dirty="0" smtClean="0">
              <a:sym typeface="Wingdings" pitchFamily="2" charset="2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2209800" y="1295400"/>
            <a:ext cx="5638800" cy="2666993"/>
            <a:chOff x="2819400" y="1295400"/>
            <a:chExt cx="5638800" cy="2666993"/>
          </a:xfrm>
        </p:grpSpPr>
        <p:grpSp>
          <p:nvGrpSpPr>
            <p:cNvPr id="54" name="Group 53"/>
            <p:cNvGrpSpPr/>
            <p:nvPr/>
          </p:nvGrpSpPr>
          <p:grpSpPr>
            <a:xfrm>
              <a:off x="2819400" y="1295400"/>
              <a:ext cx="5638800" cy="2666993"/>
              <a:chOff x="2819400" y="1295400"/>
              <a:chExt cx="5638800" cy="2666993"/>
            </a:xfrm>
          </p:grpSpPr>
          <p:grpSp>
            <p:nvGrpSpPr>
              <p:cNvPr id="19" name="Group 18"/>
              <p:cNvGrpSpPr>
                <a:grpSpLocks noChangeAspect="1"/>
              </p:cNvGrpSpPr>
              <p:nvPr/>
            </p:nvGrpSpPr>
            <p:grpSpPr>
              <a:xfrm>
                <a:off x="2819400" y="1295400"/>
                <a:ext cx="5638800" cy="2666993"/>
                <a:chOff x="213291" y="1447800"/>
                <a:chExt cx="6881044" cy="3858490"/>
              </a:xfrm>
            </p:grpSpPr>
            <p:grpSp>
              <p:nvGrpSpPr>
                <p:cNvPr id="20" name="Group 16"/>
                <p:cNvGrpSpPr/>
                <p:nvPr/>
              </p:nvGrpSpPr>
              <p:grpSpPr>
                <a:xfrm>
                  <a:off x="213291" y="1447800"/>
                  <a:ext cx="6881044" cy="2854035"/>
                  <a:chOff x="213291" y="1447800"/>
                  <a:chExt cx="6881044" cy="2854035"/>
                </a:xfrm>
              </p:grpSpPr>
              <p:grpSp>
                <p:nvGrpSpPr>
                  <p:cNvPr id="26" name="Group 29"/>
                  <p:cNvGrpSpPr/>
                  <p:nvPr/>
                </p:nvGrpSpPr>
                <p:grpSpPr>
                  <a:xfrm>
                    <a:off x="213291" y="1447800"/>
                    <a:ext cx="6881044" cy="2854035"/>
                    <a:chOff x="1432491" y="1995055"/>
                    <a:chExt cx="6881044" cy="2854035"/>
                  </a:xfrm>
                </p:grpSpPr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1432491" y="3469089"/>
                      <a:ext cx="1676400" cy="9144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SDR</a:t>
                      </a:r>
                      <a:endParaRPr lang="en-US" dirty="0"/>
                    </a:p>
                  </p:txBody>
                </p:sp>
                <p:cxnSp>
                  <p:nvCxnSpPr>
                    <p:cNvPr id="32" name="Elbow Connector 31"/>
                    <p:cNvCxnSpPr>
                      <a:endCxn id="35" idx="2"/>
                    </p:cNvCxnSpPr>
                    <p:nvPr/>
                  </p:nvCxnSpPr>
                  <p:spPr>
                    <a:xfrm>
                      <a:off x="4953000" y="3900055"/>
                      <a:ext cx="1379335" cy="543790"/>
                    </a:xfrm>
                    <a:prstGeom prst="bentConnector3">
                      <a:avLst>
                        <a:gd name="adj1" fmla="val 50000"/>
                      </a:avLst>
                    </a:prstGeom>
                    <a:ln w="38100">
                      <a:solidFill>
                        <a:srgbClr val="C0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Elbow Connector 32"/>
                    <p:cNvCxnSpPr>
                      <a:endCxn id="34" idx="2"/>
                    </p:cNvCxnSpPr>
                    <p:nvPr/>
                  </p:nvCxnSpPr>
                  <p:spPr>
                    <a:xfrm flipV="1">
                      <a:off x="4953000" y="2414156"/>
                      <a:ext cx="1379335" cy="1487287"/>
                    </a:xfrm>
                    <a:prstGeom prst="bentConnector3">
                      <a:avLst>
                        <a:gd name="adj1" fmla="val 50000"/>
                      </a:avLst>
                    </a:prstGeom>
                    <a:ln w="38100">
                      <a:solidFill>
                        <a:srgbClr val="C0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4" name="Oval 33"/>
                    <p:cNvSpPr/>
                    <p:nvPr/>
                  </p:nvSpPr>
                  <p:spPr>
                    <a:xfrm>
                      <a:off x="6332335" y="1995055"/>
                      <a:ext cx="1981200" cy="8382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/>
                        <a:t>802.11 demodulator</a:t>
                      </a:r>
                      <a:endParaRPr lang="en-US" sz="1400" dirty="0"/>
                    </a:p>
                  </p:txBody>
                </p:sp>
                <p:sp>
                  <p:nvSpPr>
                    <p:cNvPr id="35" name="Oval 34"/>
                    <p:cNvSpPr/>
                    <p:nvPr/>
                  </p:nvSpPr>
                  <p:spPr>
                    <a:xfrm>
                      <a:off x="6332335" y="4038599"/>
                      <a:ext cx="1981200" cy="81049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err="1" smtClean="0"/>
                        <a:t>ZigBee</a:t>
                      </a:r>
                      <a:r>
                        <a:rPr lang="en-US" sz="1400" dirty="0" smtClean="0"/>
                        <a:t> demodulator</a:t>
                      </a:r>
                      <a:endParaRPr lang="en-US" sz="1400" dirty="0"/>
                    </a:p>
                  </p:txBody>
                </p:sp>
              </p:grpSp>
              <p:sp>
                <p:nvSpPr>
                  <p:cNvPr id="29" name="Oval 28"/>
                  <p:cNvSpPr/>
                  <p:nvPr/>
                </p:nvSpPr>
                <p:spPr>
                  <a:xfrm>
                    <a:off x="5113135" y="2479966"/>
                    <a:ext cx="1981200" cy="8382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/>
                      <a:t>Bluetooth demodulator</a:t>
                    </a:r>
                    <a:endParaRPr lang="en-US" sz="1400" dirty="0"/>
                  </a:p>
                </p:txBody>
              </p:sp>
            </p:grpSp>
            <p:cxnSp>
              <p:nvCxnSpPr>
                <p:cNvPr id="23" name="Elbow Connector 22"/>
                <p:cNvCxnSpPr>
                  <a:endCxn id="25" idx="2"/>
                </p:cNvCxnSpPr>
                <p:nvPr/>
              </p:nvCxnSpPr>
              <p:spPr>
                <a:xfrm>
                  <a:off x="3733800" y="3352800"/>
                  <a:ext cx="1379335" cy="1548245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Elbow Connector 23"/>
                <p:cNvCxnSpPr>
                  <a:endCxn id="29" idx="2"/>
                </p:cNvCxnSpPr>
                <p:nvPr/>
              </p:nvCxnSpPr>
              <p:spPr>
                <a:xfrm flipV="1">
                  <a:off x="3733800" y="2899066"/>
                  <a:ext cx="1379335" cy="453735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Oval 24"/>
                <p:cNvSpPr/>
                <p:nvPr/>
              </p:nvSpPr>
              <p:spPr>
                <a:xfrm>
                  <a:off x="5113135" y="4495800"/>
                  <a:ext cx="1981200" cy="81049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… demodulator</a:t>
                  </a:r>
                  <a:endParaRPr lang="en-US" sz="1400" dirty="0"/>
                </a:p>
              </p:txBody>
            </p:sp>
          </p:grpSp>
          <p:sp>
            <p:nvSpPr>
              <p:cNvPr id="48" name="Flowchart: Decision 47"/>
              <p:cNvSpPr>
                <a:spLocks noChangeAspect="1"/>
              </p:cNvSpPr>
              <p:nvPr/>
            </p:nvSpPr>
            <p:spPr>
              <a:xfrm>
                <a:off x="4549140" y="1973580"/>
                <a:ext cx="1165860" cy="1303020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738255" y="2313710"/>
                <a:ext cx="990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Energy   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 Filter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53" name="Straight Arrow Connector 52"/>
            <p:cNvCxnSpPr>
              <a:stCxn id="31" idx="3"/>
              <a:endCxn id="48" idx="1"/>
            </p:cNvCxnSpPr>
            <p:nvPr/>
          </p:nvCxnSpPr>
          <p:spPr>
            <a:xfrm flipV="1">
              <a:off x="4193157" y="2625090"/>
              <a:ext cx="355983" cy="5181"/>
            </a:xfrm>
            <a:prstGeom prst="straightConnector1">
              <a:avLst/>
            </a:prstGeom>
            <a:ln w="3492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Multiply 94"/>
          <p:cNvSpPr/>
          <p:nvPr/>
        </p:nvSpPr>
        <p:spPr>
          <a:xfrm>
            <a:off x="2590800" y="5105400"/>
            <a:ext cx="304800" cy="381000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2438400" y="3351212"/>
            <a:ext cx="1371600" cy="458788"/>
            <a:chOff x="838200" y="3198814"/>
            <a:chExt cx="838994" cy="458788"/>
          </a:xfrm>
        </p:grpSpPr>
        <p:grpSp>
          <p:nvGrpSpPr>
            <p:cNvPr id="98" name="Group 73"/>
            <p:cNvGrpSpPr/>
            <p:nvPr/>
          </p:nvGrpSpPr>
          <p:grpSpPr>
            <a:xfrm>
              <a:off x="838200" y="3198814"/>
              <a:ext cx="762000" cy="458788"/>
              <a:chOff x="990600" y="2513012"/>
              <a:chExt cx="762000" cy="307452"/>
            </a:xfrm>
          </p:grpSpPr>
          <p:grpSp>
            <p:nvGrpSpPr>
              <p:cNvPr id="100" name="Group 60"/>
              <p:cNvGrpSpPr/>
              <p:nvPr/>
            </p:nvGrpSpPr>
            <p:grpSpPr>
              <a:xfrm>
                <a:off x="990600" y="2513012"/>
                <a:ext cx="534194" cy="306388"/>
                <a:chOff x="2590800" y="2438400"/>
                <a:chExt cx="534194" cy="306388"/>
              </a:xfrm>
            </p:grpSpPr>
            <p:grpSp>
              <p:nvGrpSpPr>
                <p:cNvPr id="104" name="Group 20"/>
                <p:cNvGrpSpPr/>
                <p:nvPr/>
              </p:nvGrpSpPr>
              <p:grpSpPr>
                <a:xfrm>
                  <a:off x="2590800" y="2438400"/>
                  <a:ext cx="381794" cy="306388"/>
                  <a:chOff x="3961606" y="3352800"/>
                  <a:chExt cx="381794" cy="306388"/>
                </a:xfrm>
              </p:grpSpPr>
              <p:cxnSp>
                <p:nvCxnSpPr>
                  <p:cNvPr id="107" name="Straight Arrow Connector 106"/>
                  <p:cNvCxnSpPr/>
                  <p:nvPr/>
                </p:nvCxnSpPr>
                <p:spPr>
                  <a:xfrm rot="5400000" flipH="1" flipV="1">
                    <a:off x="3809206" y="3505200"/>
                    <a:ext cx="305594" cy="794"/>
                  </a:xfrm>
                  <a:prstGeom prst="straightConnector1">
                    <a:avLst/>
                  </a:prstGeom>
                  <a:ln w="15875">
                    <a:solidFill>
                      <a:schemeClr val="tx2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Arrow Connector 107"/>
                  <p:cNvCxnSpPr/>
                  <p:nvPr/>
                </p:nvCxnSpPr>
                <p:spPr>
                  <a:xfrm rot="5400000" flipH="1" flipV="1">
                    <a:off x="3885405" y="3505994"/>
                    <a:ext cx="305594" cy="794"/>
                  </a:xfrm>
                  <a:prstGeom prst="straightConnector1">
                    <a:avLst/>
                  </a:prstGeom>
                  <a:ln w="15875">
                    <a:solidFill>
                      <a:schemeClr val="tx2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Arrow Connector 108"/>
                  <p:cNvCxnSpPr/>
                  <p:nvPr/>
                </p:nvCxnSpPr>
                <p:spPr>
                  <a:xfrm rot="5400000" flipH="1" flipV="1">
                    <a:off x="3962400" y="3505200"/>
                    <a:ext cx="305594" cy="794"/>
                  </a:xfrm>
                  <a:prstGeom prst="straightConnector1">
                    <a:avLst/>
                  </a:prstGeom>
                  <a:ln w="15875">
                    <a:solidFill>
                      <a:schemeClr val="tx2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Arrow Connector 109"/>
                  <p:cNvCxnSpPr/>
                  <p:nvPr/>
                </p:nvCxnSpPr>
                <p:spPr>
                  <a:xfrm rot="5400000" flipH="1" flipV="1">
                    <a:off x="4038600" y="3505200"/>
                    <a:ext cx="305594" cy="794"/>
                  </a:xfrm>
                  <a:prstGeom prst="straightConnector1">
                    <a:avLst/>
                  </a:prstGeom>
                  <a:ln w="15875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Arrow Connector 110"/>
                  <p:cNvCxnSpPr/>
                  <p:nvPr/>
                </p:nvCxnSpPr>
                <p:spPr>
                  <a:xfrm rot="5400000" flipH="1" flipV="1">
                    <a:off x="4114800" y="3505200"/>
                    <a:ext cx="305594" cy="794"/>
                  </a:xfrm>
                  <a:prstGeom prst="straightConnector1">
                    <a:avLst/>
                  </a:prstGeom>
                  <a:ln w="15875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Arrow Connector 111"/>
                  <p:cNvCxnSpPr/>
                  <p:nvPr/>
                </p:nvCxnSpPr>
                <p:spPr>
                  <a:xfrm rot="5400000" flipH="1" flipV="1">
                    <a:off x="4190206" y="3505200"/>
                    <a:ext cx="305594" cy="794"/>
                  </a:xfrm>
                  <a:prstGeom prst="straightConnector1">
                    <a:avLst/>
                  </a:prstGeom>
                  <a:ln w="15875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5" name="Straight Arrow Connector 104"/>
                <p:cNvCxnSpPr/>
                <p:nvPr/>
              </p:nvCxnSpPr>
              <p:spPr>
                <a:xfrm rot="5400000" flipH="1" flipV="1">
                  <a:off x="2895600" y="2590800"/>
                  <a:ext cx="305594" cy="794"/>
                </a:xfrm>
                <a:prstGeom prst="straightConnector1">
                  <a:avLst/>
                </a:prstGeom>
                <a:ln w="15875">
                  <a:solidFill>
                    <a:schemeClr val="accent3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Arrow Connector 105"/>
                <p:cNvCxnSpPr/>
                <p:nvPr/>
              </p:nvCxnSpPr>
              <p:spPr>
                <a:xfrm rot="5400000" flipH="1" flipV="1">
                  <a:off x="2971800" y="2590800"/>
                  <a:ext cx="305594" cy="794"/>
                </a:xfrm>
                <a:prstGeom prst="straightConnector1">
                  <a:avLst/>
                </a:prstGeom>
                <a:ln w="15875">
                  <a:solidFill>
                    <a:schemeClr val="accent3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1" name="Straight Arrow Connector 100"/>
              <p:cNvCxnSpPr/>
              <p:nvPr/>
            </p:nvCxnSpPr>
            <p:spPr>
              <a:xfrm rot="5400000" flipH="1" flipV="1">
                <a:off x="1447006" y="2666206"/>
                <a:ext cx="305594" cy="794"/>
              </a:xfrm>
              <a:prstGeom prst="straightConnector1">
                <a:avLst/>
              </a:prstGeom>
              <a:ln w="15875">
                <a:solidFill>
                  <a:schemeClr val="accent3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rot="5400000" flipH="1" flipV="1">
                <a:off x="1614725" y="2758788"/>
                <a:ext cx="122555" cy="794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 rot="5400000" flipH="1" flipV="1">
                <a:off x="1690925" y="2758790"/>
                <a:ext cx="122555" cy="794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Straight Arrow Connector 98"/>
            <p:cNvCxnSpPr/>
            <p:nvPr/>
          </p:nvCxnSpPr>
          <p:spPr>
            <a:xfrm rot="5400000" flipH="1" flipV="1">
              <a:off x="1585357" y="3565763"/>
              <a:ext cx="182880" cy="79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3976656" y="3352800"/>
            <a:ext cx="1005840" cy="457200"/>
            <a:chOff x="2711244" y="2971800"/>
            <a:chExt cx="609600" cy="306388"/>
          </a:xfrm>
        </p:grpSpPr>
        <p:grpSp>
          <p:nvGrpSpPr>
            <p:cNvPr id="130" name="Group 60"/>
            <p:cNvGrpSpPr/>
            <p:nvPr/>
          </p:nvGrpSpPr>
          <p:grpSpPr>
            <a:xfrm>
              <a:off x="2711244" y="2971800"/>
              <a:ext cx="534194" cy="306388"/>
              <a:chOff x="2590800" y="2438400"/>
              <a:chExt cx="534194" cy="306388"/>
            </a:xfrm>
          </p:grpSpPr>
          <p:grpSp>
            <p:nvGrpSpPr>
              <p:cNvPr id="132" name="Group 20"/>
              <p:cNvGrpSpPr/>
              <p:nvPr/>
            </p:nvGrpSpPr>
            <p:grpSpPr>
              <a:xfrm>
                <a:off x="2590800" y="2438400"/>
                <a:ext cx="381794" cy="306388"/>
                <a:chOff x="3961606" y="3352800"/>
                <a:chExt cx="381794" cy="306388"/>
              </a:xfrm>
            </p:grpSpPr>
            <p:cxnSp>
              <p:nvCxnSpPr>
                <p:cNvPr id="135" name="Straight Arrow Connector 134"/>
                <p:cNvCxnSpPr/>
                <p:nvPr/>
              </p:nvCxnSpPr>
              <p:spPr>
                <a:xfrm rot="5400000" flipH="1" flipV="1">
                  <a:off x="3809206" y="3505200"/>
                  <a:ext cx="305594" cy="794"/>
                </a:xfrm>
                <a:prstGeom prst="straightConnector1">
                  <a:avLst/>
                </a:prstGeom>
                <a:ln w="15875"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/>
                <p:cNvCxnSpPr/>
                <p:nvPr/>
              </p:nvCxnSpPr>
              <p:spPr>
                <a:xfrm rot="5400000" flipH="1" flipV="1">
                  <a:off x="3885405" y="3505994"/>
                  <a:ext cx="305594" cy="794"/>
                </a:xfrm>
                <a:prstGeom prst="straightConnector1">
                  <a:avLst/>
                </a:prstGeom>
                <a:ln w="15875"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/>
                <p:cNvCxnSpPr/>
                <p:nvPr/>
              </p:nvCxnSpPr>
              <p:spPr>
                <a:xfrm rot="5400000" flipH="1" flipV="1">
                  <a:off x="3962400" y="3505200"/>
                  <a:ext cx="305594" cy="794"/>
                </a:xfrm>
                <a:prstGeom prst="straightConnector1">
                  <a:avLst/>
                </a:prstGeom>
                <a:ln w="15875"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Arrow Connector 137"/>
                <p:cNvCxnSpPr/>
                <p:nvPr/>
              </p:nvCxnSpPr>
              <p:spPr>
                <a:xfrm rot="5400000" flipH="1" flipV="1">
                  <a:off x="4038600" y="3505200"/>
                  <a:ext cx="305594" cy="794"/>
                </a:xfrm>
                <a:prstGeom prst="straightConnector1">
                  <a:avLst/>
                </a:prstGeom>
                <a:ln w="158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Arrow Connector 138"/>
                <p:cNvCxnSpPr/>
                <p:nvPr/>
              </p:nvCxnSpPr>
              <p:spPr>
                <a:xfrm rot="5400000" flipH="1" flipV="1">
                  <a:off x="4114800" y="3505200"/>
                  <a:ext cx="305594" cy="794"/>
                </a:xfrm>
                <a:prstGeom prst="straightConnector1">
                  <a:avLst/>
                </a:prstGeom>
                <a:ln w="158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Arrow Connector 139"/>
                <p:cNvCxnSpPr/>
                <p:nvPr/>
              </p:nvCxnSpPr>
              <p:spPr>
                <a:xfrm rot="5400000" flipH="1" flipV="1">
                  <a:off x="4190206" y="3505200"/>
                  <a:ext cx="305594" cy="794"/>
                </a:xfrm>
                <a:prstGeom prst="straightConnector1">
                  <a:avLst/>
                </a:prstGeom>
                <a:ln w="158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3" name="Straight Arrow Connector 132"/>
              <p:cNvCxnSpPr/>
              <p:nvPr/>
            </p:nvCxnSpPr>
            <p:spPr>
              <a:xfrm rot="5400000" flipH="1" flipV="1">
                <a:off x="2895600" y="2590800"/>
                <a:ext cx="305594" cy="794"/>
              </a:xfrm>
              <a:prstGeom prst="straightConnector1">
                <a:avLst/>
              </a:prstGeom>
              <a:ln w="15875">
                <a:solidFill>
                  <a:schemeClr val="accent3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/>
              <p:nvPr/>
            </p:nvCxnSpPr>
            <p:spPr>
              <a:xfrm rot="5400000" flipH="1" flipV="1">
                <a:off x="2971800" y="2590800"/>
                <a:ext cx="305594" cy="794"/>
              </a:xfrm>
              <a:prstGeom prst="straightConnector1">
                <a:avLst/>
              </a:prstGeom>
              <a:ln w="15875">
                <a:solidFill>
                  <a:schemeClr val="accent3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1" name="Straight Arrow Connector 130"/>
            <p:cNvCxnSpPr/>
            <p:nvPr/>
          </p:nvCxnSpPr>
          <p:spPr>
            <a:xfrm rot="5400000" flipH="1" flipV="1">
              <a:off x="3167650" y="3124994"/>
              <a:ext cx="305594" cy="794"/>
            </a:xfrm>
            <a:prstGeom prst="straightConnector1">
              <a:avLst/>
            </a:prstGeom>
            <a:ln w="158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077968" y="3627120"/>
            <a:ext cx="256032" cy="182880"/>
            <a:chOff x="3396250" y="3474720"/>
            <a:chExt cx="155654" cy="182880"/>
          </a:xfrm>
        </p:grpSpPr>
        <p:cxnSp>
          <p:nvCxnSpPr>
            <p:cNvPr id="142" name="Straight Arrow Connector 141"/>
            <p:cNvCxnSpPr/>
            <p:nvPr/>
          </p:nvCxnSpPr>
          <p:spPr>
            <a:xfrm rot="5400000" flipH="1" flipV="1">
              <a:off x="3305207" y="3565763"/>
              <a:ext cx="182880" cy="79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rot="5400000" flipH="1" flipV="1">
              <a:off x="3381407" y="3565763"/>
              <a:ext cx="182880" cy="79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 rot="5400000" flipH="1" flipV="1">
              <a:off x="3460067" y="3565763"/>
              <a:ext cx="182880" cy="79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3976656" y="3352800"/>
            <a:ext cx="1005840" cy="457200"/>
            <a:chOff x="2711244" y="2971800"/>
            <a:chExt cx="609600" cy="306388"/>
          </a:xfrm>
        </p:grpSpPr>
        <p:grpSp>
          <p:nvGrpSpPr>
            <p:cNvPr id="158" name="Group 60"/>
            <p:cNvGrpSpPr/>
            <p:nvPr/>
          </p:nvGrpSpPr>
          <p:grpSpPr>
            <a:xfrm>
              <a:off x="2711244" y="2971800"/>
              <a:ext cx="534194" cy="306388"/>
              <a:chOff x="2590800" y="2438400"/>
              <a:chExt cx="534194" cy="306388"/>
            </a:xfrm>
          </p:grpSpPr>
          <p:grpSp>
            <p:nvGrpSpPr>
              <p:cNvPr id="160" name="Group 20"/>
              <p:cNvGrpSpPr/>
              <p:nvPr/>
            </p:nvGrpSpPr>
            <p:grpSpPr>
              <a:xfrm>
                <a:off x="2590800" y="2438400"/>
                <a:ext cx="381794" cy="306388"/>
                <a:chOff x="3961606" y="3352800"/>
                <a:chExt cx="381794" cy="306388"/>
              </a:xfrm>
            </p:grpSpPr>
            <p:cxnSp>
              <p:nvCxnSpPr>
                <p:cNvPr id="163" name="Straight Arrow Connector 162"/>
                <p:cNvCxnSpPr/>
                <p:nvPr/>
              </p:nvCxnSpPr>
              <p:spPr>
                <a:xfrm rot="5400000" flipH="1" flipV="1">
                  <a:off x="3809206" y="3505200"/>
                  <a:ext cx="305594" cy="794"/>
                </a:xfrm>
                <a:prstGeom prst="straightConnector1">
                  <a:avLst/>
                </a:prstGeom>
                <a:ln w="15875"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Arrow Connector 163"/>
                <p:cNvCxnSpPr/>
                <p:nvPr/>
              </p:nvCxnSpPr>
              <p:spPr>
                <a:xfrm rot="5400000" flipH="1" flipV="1">
                  <a:off x="3885405" y="3505994"/>
                  <a:ext cx="305594" cy="794"/>
                </a:xfrm>
                <a:prstGeom prst="straightConnector1">
                  <a:avLst/>
                </a:prstGeom>
                <a:ln w="15875"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/>
                <p:cNvCxnSpPr/>
                <p:nvPr/>
              </p:nvCxnSpPr>
              <p:spPr>
                <a:xfrm rot="5400000" flipH="1" flipV="1">
                  <a:off x="3962400" y="3505200"/>
                  <a:ext cx="305594" cy="794"/>
                </a:xfrm>
                <a:prstGeom prst="straightConnector1">
                  <a:avLst/>
                </a:prstGeom>
                <a:ln w="15875"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Arrow Connector 165"/>
                <p:cNvCxnSpPr/>
                <p:nvPr/>
              </p:nvCxnSpPr>
              <p:spPr>
                <a:xfrm rot="5400000" flipH="1" flipV="1">
                  <a:off x="4038600" y="3505200"/>
                  <a:ext cx="305594" cy="794"/>
                </a:xfrm>
                <a:prstGeom prst="straightConnector1">
                  <a:avLst/>
                </a:prstGeom>
                <a:ln w="158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/>
                <p:cNvCxnSpPr/>
                <p:nvPr/>
              </p:nvCxnSpPr>
              <p:spPr>
                <a:xfrm rot="5400000" flipH="1" flipV="1">
                  <a:off x="4114800" y="3505200"/>
                  <a:ext cx="305594" cy="794"/>
                </a:xfrm>
                <a:prstGeom prst="straightConnector1">
                  <a:avLst/>
                </a:prstGeom>
                <a:ln w="158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/>
                <p:cNvCxnSpPr/>
                <p:nvPr/>
              </p:nvCxnSpPr>
              <p:spPr>
                <a:xfrm rot="5400000" flipH="1" flipV="1">
                  <a:off x="4190206" y="3505200"/>
                  <a:ext cx="305594" cy="794"/>
                </a:xfrm>
                <a:prstGeom prst="straightConnector1">
                  <a:avLst/>
                </a:prstGeom>
                <a:ln w="158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1" name="Straight Arrow Connector 160"/>
              <p:cNvCxnSpPr/>
              <p:nvPr/>
            </p:nvCxnSpPr>
            <p:spPr>
              <a:xfrm rot="5400000" flipH="1" flipV="1">
                <a:off x="2895600" y="2590800"/>
                <a:ext cx="305594" cy="794"/>
              </a:xfrm>
              <a:prstGeom prst="straightConnector1">
                <a:avLst/>
              </a:prstGeom>
              <a:ln w="15875">
                <a:solidFill>
                  <a:schemeClr val="accent3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/>
              <p:cNvCxnSpPr/>
              <p:nvPr/>
            </p:nvCxnSpPr>
            <p:spPr>
              <a:xfrm rot="5400000" flipH="1" flipV="1">
                <a:off x="2971800" y="2590800"/>
                <a:ext cx="305594" cy="794"/>
              </a:xfrm>
              <a:prstGeom prst="straightConnector1">
                <a:avLst/>
              </a:prstGeom>
              <a:ln w="15875">
                <a:solidFill>
                  <a:schemeClr val="accent3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9" name="Straight Arrow Connector 158"/>
            <p:cNvCxnSpPr/>
            <p:nvPr/>
          </p:nvCxnSpPr>
          <p:spPr>
            <a:xfrm rot="5400000" flipH="1" flipV="1">
              <a:off x="3167650" y="3124994"/>
              <a:ext cx="305594" cy="794"/>
            </a:xfrm>
            <a:prstGeom prst="straightConnector1">
              <a:avLst/>
            </a:prstGeom>
            <a:ln w="158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>
            <a:off x="3977148" y="3352800"/>
            <a:ext cx="1005840" cy="457200"/>
            <a:chOff x="2711244" y="2971800"/>
            <a:chExt cx="609600" cy="306388"/>
          </a:xfrm>
        </p:grpSpPr>
        <p:grpSp>
          <p:nvGrpSpPr>
            <p:cNvPr id="170" name="Group 60"/>
            <p:cNvGrpSpPr/>
            <p:nvPr/>
          </p:nvGrpSpPr>
          <p:grpSpPr>
            <a:xfrm>
              <a:off x="2711244" y="2971800"/>
              <a:ext cx="534194" cy="306388"/>
              <a:chOff x="2590800" y="2438400"/>
              <a:chExt cx="534194" cy="306388"/>
            </a:xfrm>
          </p:grpSpPr>
          <p:grpSp>
            <p:nvGrpSpPr>
              <p:cNvPr id="172" name="Group 20"/>
              <p:cNvGrpSpPr/>
              <p:nvPr/>
            </p:nvGrpSpPr>
            <p:grpSpPr>
              <a:xfrm>
                <a:off x="2590800" y="2438400"/>
                <a:ext cx="381794" cy="306388"/>
                <a:chOff x="3961606" y="3352800"/>
                <a:chExt cx="381794" cy="306388"/>
              </a:xfrm>
            </p:grpSpPr>
            <p:cxnSp>
              <p:nvCxnSpPr>
                <p:cNvPr id="175" name="Straight Arrow Connector 174"/>
                <p:cNvCxnSpPr/>
                <p:nvPr/>
              </p:nvCxnSpPr>
              <p:spPr>
                <a:xfrm rot="5400000" flipH="1" flipV="1">
                  <a:off x="3809206" y="3505200"/>
                  <a:ext cx="305594" cy="794"/>
                </a:xfrm>
                <a:prstGeom prst="straightConnector1">
                  <a:avLst/>
                </a:prstGeom>
                <a:ln w="15875"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/>
                <p:cNvCxnSpPr/>
                <p:nvPr/>
              </p:nvCxnSpPr>
              <p:spPr>
                <a:xfrm rot="5400000" flipH="1" flipV="1">
                  <a:off x="3885405" y="3505994"/>
                  <a:ext cx="305594" cy="794"/>
                </a:xfrm>
                <a:prstGeom prst="straightConnector1">
                  <a:avLst/>
                </a:prstGeom>
                <a:ln w="15875"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/>
                <p:cNvCxnSpPr/>
                <p:nvPr/>
              </p:nvCxnSpPr>
              <p:spPr>
                <a:xfrm rot="5400000" flipH="1" flipV="1">
                  <a:off x="3962400" y="3505200"/>
                  <a:ext cx="305594" cy="794"/>
                </a:xfrm>
                <a:prstGeom prst="straightConnector1">
                  <a:avLst/>
                </a:prstGeom>
                <a:ln w="15875"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/>
                <p:cNvCxnSpPr/>
                <p:nvPr/>
              </p:nvCxnSpPr>
              <p:spPr>
                <a:xfrm rot="5400000" flipH="1" flipV="1">
                  <a:off x="4038600" y="3505200"/>
                  <a:ext cx="305594" cy="794"/>
                </a:xfrm>
                <a:prstGeom prst="straightConnector1">
                  <a:avLst/>
                </a:prstGeom>
                <a:ln w="158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/>
                <p:cNvCxnSpPr/>
                <p:nvPr/>
              </p:nvCxnSpPr>
              <p:spPr>
                <a:xfrm rot="5400000" flipH="1" flipV="1">
                  <a:off x="4114800" y="3505200"/>
                  <a:ext cx="305594" cy="794"/>
                </a:xfrm>
                <a:prstGeom prst="straightConnector1">
                  <a:avLst/>
                </a:prstGeom>
                <a:ln w="158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/>
                <p:cNvCxnSpPr/>
                <p:nvPr/>
              </p:nvCxnSpPr>
              <p:spPr>
                <a:xfrm rot="5400000" flipH="1" flipV="1">
                  <a:off x="4190206" y="3505200"/>
                  <a:ext cx="305594" cy="794"/>
                </a:xfrm>
                <a:prstGeom prst="straightConnector1">
                  <a:avLst/>
                </a:prstGeom>
                <a:ln w="158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3" name="Straight Arrow Connector 172"/>
              <p:cNvCxnSpPr/>
              <p:nvPr/>
            </p:nvCxnSpPr>
            <p:spPr>
              <a:xfrm rot="5400000" flipH="1" flipV="1">
                <a:off x="2895600" y="2590800"/>
                <a:ext cx="305594" cy="794"/>
              </a:xfrm>
              <a:prstGeom prst="straightConnector1">
                <a:avLst/>
              </a:prstGeom>
              <a:ln w="15875">
                <a:solidFill>
                  <a:schemeClr val="accent3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/>
              <p:cNvCxnSpPr/>
              <p:nvPr/>
            </p:nvCxnSpPr>
            <p:spPr>
              <a:xfrm rot="5400000" flipH="1" flipV="1">
                <a:off x="2971800" y="2590800"/>
                <a:ext cx="305594" cy="794"/>
              </a:xfrm>
              <a:prstGeom prst="straightConnector1">
                <a:avLst/>
              </a:prstGeom>
              <a:ln w="15875">
                <a:solidFill>
                  <a:schemeClr val="accent3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1" name="Straight Arrow Connector 170"/>
            <p:cNvCxnSpPr/>
            <p:nvPr/>
          </p:nvCxnSpPr>
          <p:spPr>
            <a:xfrm rot="5400000" flipH="1" flipV="1">
              <a:off x="3167650" y="3124994"/>
              <a:ext cx="305594" cy="794"/>
            </a:xfrm>
            <a:prstGeom prst="straightConnector1">
              <a:avLst/>
            </a:prstGeom>
            <a:ln w="158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3979116" y="3352800"/>
            <a:ext cx="1005840" cy="457200"/>
            <a:chOff x="2711244" y="2971800"/>
            <a:chExt cx="609600" cy="306388"/>
          </a:xfrm>
        </p:grpSpPr>
        <p:grpSp>
          <p:nvGrpSpPr>
            <p:cNvPr id="182" name="Group 60"/>
            <p:cNvGrpSpPr/>
            <p:nvPr/>
          </p:nvGrpSpPr>
          <p:grpSpPr>
            <a:xfrm>
              <a:off x="2711244" y="2971800"/>
              <a:ext cx="534194" cy="306388"/>
              <a:chOff x="2590800" y="2438400"/>
              <a:chExt cx="534194" cy="306388"/>
            </a:xfrm>
          </p:grpSpPr>
          <p:grpSp>
            <p:nvGrpSpPr>
              <p:cNvPr id="184" name="Group 20"/>
              <p:cNvGrpSpPr/>
              <p:nvPr/>
            </p:nvGrpSpPr>
            <p:grpSpPr>
              <a:xfrm>
                <a:off x="2590800" y="2438400"/>
                <a:ext cx="381794" cy="306388"/>
                <a:chOff x="3961606" y="3352800"/>
                <a:chExt cx="381794" cy="306388"/>
              </a:xfrm>
            </p:grpSpPr>
            <p:cxnSp>
              <p:nvCxnSpPr>
                <p:cNvPr id="187" name="Straight Arrow Connector 186"/>
                <p:cNvCxnSpPr/>
                <p:nvPr/>
              </p:nvCxnSpPr>
              <p:spPr>
                <a:xfrm rot="5400000" flipH="1" flipV="1">
                  <a:off x="3809206" y="3505200"/>
                  <a:ext cx="305594" cy="794"/>
                </a:xfrm>
                <a:prstGeom prst="straightConnector1">
                  <a:avLst/>
                </a:prstGeom>
                <a:ln w="15875"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Arrow Connector 187"/>
                <p:cNvCxnSpPr/>
                <p:nvPr/>
              </p:nvCxnSpPr>
              <p:spPr>
                <a:xfrm rot="5400000" flipH="1" flipV="1">
                  <a:off x="3885405" y="3505994"/>
                  <a:ext cx="305594" cy="794"/>
                </a:xfrm>
                <a:prstGeom prst="straightConnector1">
                  <a:avLst/>
                </a:prstGeom>
                <a:ln w="15875"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Arrow Connector 188"/>
                <p:cNvCxnSpPr/>
                <p:nvPr/>
              </p:nvCxnSpPr>
              <p:spPr>
                <a:xfrm rot="5400000" flipH="1" flipV="1">
                  <a:off x="3962400" y="3505200"/>
                  <a:ext cx="305594" cy="794"/>
                </a:xfrm>
                <a:prstGeom prst="straightConnector1">
                  <a:avLst/>
                </a:prstGeom>
                <a:ln w="15875"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Arrow Connector 189"/>
                <p:cNvCxnSpPr/>
                <p:nvPr/>
              </p:nvCxnSpPr>
              <p:spPr>
                <a:xfrm rot="5400000" flipH="1" flipV="1">
                  <a:off x="4038600" y="3505200"/>
                  <a:ext cx="305594" cy="794"/>
                </a:xfrm>
                <a:prstGeom prst="straightConnector1">
                  <a:avLst/>
                </a:prstGeom>
                <a:ln w="158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Arrow Connector 190"/>
                <p:cNvCxnSpPr/>
                <p:nvPr/>
              </p:nvCxnSpPr>
              <p:spPr>
                <a:xfrm rot="5400000" flipH="1" flipV="1">
                  <a:off x="4114800" y="3505200"/>
                  <a:ext cx="305594" cy="794"/>
                </a:xfrm>
                <a:prstGeom prst="straightConnector1">
                  <a:avLst/>
                </a:prstGeom>
                <a:ln w="158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Arrow Connector 191"/>
                <p:cNvCxnSpPr/>
                <p:nvPr/>
              </p:nvCxnSpPr>
              <p:spPr>
                <a:xfrm rot="5400000" flipH="1" flipV="1">
                  <a:off x="4190206" y="3505200"/>
                  <a:ext cx="305594" cy="794"/>
                </a:xfrm>
                <a:prstGeom prst="straightConnector1">
                  <a:avLst/>
                </a:prstGeom>
                <a:ln w="158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5" name="Straight Arrow Connector 184"/>
              <p:cNvCxnSpPr/>
              <p:nvPr/>
            </p:nvCxnSpPr>
            <p:spPr>
              <a:xfrm rot="5400000" flipH="1" flipV="1">
                <a:off x="2895600" y="2590800"/>
                <a:ext cx="305594" cy="794"/>
              </a:xfrm>
              <a:prstGeom prst="straightConnector1">
                <a:avLst/>
              </a:prstGeom>
              <a:ln w="15875">
                <a:solidFill>
                  <a:schemeClr val="accent3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/>
              <p:cNvCxnSpPr/>
              <p:nvPr/>
            </p:nvCxnSpPr>
            <p:spPr>
              <a:xfrm rot="5400000" flipH="1" flipV="1">
                <a:off x="2971800" y="2590800"/>
                <a:ext cx="305594" cy="794"/>
              </a:xfrm>
              <a:prstGeom prst="straightConnector1">
                <a:avLst/>
              </a:prstGeom>
              <a:ln w="15875">
                <a:solidFill>
                  <a:schemeClr val="accent3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3" name="Straight Arrow Connector 182"/>
            <p:cNvCxnSpPr/>
            <p:nvPr/>
          </p:nvCxnSpPr>
          <p:spPr>
            <a:xfrm rot="5400000" flipH="1" flipV="1">
              <a:off x="3167650" y="3124994"/>
              <a:ext cx="305594" cy="794"/>
            </a:xfrm>
            <a:prstGeom prst="straightConnector1">
              <a:avLst/>
            </a:prstGeom>
            <a:ln w="158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TextBox 192"/>
          <p:cNvSpPr txBox="1"/>
          <p:nvPr/>
        </p:nvSpPr>
        <p:spPr>
          <a:xfrm>
            <a:off x="2286000" y="3075801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ZigBee</a:t>
            </a:r>
            <a:endParaRPr lang="en-US" sz="1200" dirty="0"/>
          </a:p>
        </p:txBody>
      </p:sp>
      <p:sp>
        <p:nvSpPr>
          <p:cNvPr id="194" name="TextBox 193"/>
          <p:cNvSpPr txBox="1"/>
          <p:nvPr/>
        </p:nvSpPr>
        <p:spPr>
          <a:xfrm>
            <a:off x="3041726" y="3075801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802.11</a:t>
            </a:r>
            <a:endParaRPr lang="en-US" sz="1200" dirty="0"/>
          </a:p>
        </p:txBody>
      </p:sp>
      <p:sp>
        <p:nvSpPr>
          <p:cNvPr id="195" name="TextBox 194"/>
          <p:cNvSpPr txBox="1"/>
          <p:nvPr/>
        </p:nvSpPr>
        <p:spPr>
          <a:xfrm>
            <a:off x="2563225" y="3759906"/>
            <a:ext cx="804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Bluetooth</a:t>
            </a:r>
            <a:endParaRPr lang="en-US" sz="1200" dirty="0"/>
          </a:p>
        </p:txBody>
      </p:sp>
      <p:sp>
        <p:nvSpPr>
          <p:cNvPr id="196" name="TextBox 195"/>
          <p:cNvSpPr txBox="1"/>
          <p:nvPr/>
        </p:nvSpPr>
        <p:spPr>
          <a:xfrm>
            <a:off x="3429000" y="3759906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Noise</a:t>
            </a:r>
            <a:endParaRPr lang="en-US" sz="1200" dirty="0"/>
          </a:p>
        </p:txBody>
      </p:sp>
      <p:sp>
        <p:nvSpPr>
          <p:cNvPr id="198" name="Slide Number Placeholder 19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FB8-79E8-4114-AEA1-748C47221D3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10" name="Picture 209" descr="s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905000"/>
            <a:ext cx="1676400" cy="535323"/>
          </a:xfrm>
          <a:prstGeom prst="rect">
            <a:avLst/>
          </a:prstGeom>
        </p:spPr>
      </p:pic>
      <p:grpSp>
        <p:nvGrpSpPr>
          <p:cNvPr id="213" name="Group 212"/>
          <p:cNvGrpSpPr/>
          <p:nvPr/>
        </p:nvGrpSpPr>
        <p:grpSpPr>
          <a:xfrm>
            <a:off x="1826861" y="2362200"/>
            <a:ext cx="382939" cy="268071"/>
            <a:chOff x="3795252" y="2423653"/>
            <a:chExt cx="737334" cy="703174"/>
          </a:xfrm>
        </p:grpSpPr>
        <p:cxnSp>
          <p:nvCxnSpPr>
            <p:cNvPr id="214" name="Shape 146"/>
            <p:cNvCxnSpPr>
              <a:stCxn id="31" idx="1"/>
            </p:cNvCxnSpPr>
            <p:nvPr/>
          </p:nvCxnSpPr>
          <p:spPr>
            <a:xfrm rot="10800000">
              <a:off x="4023856" y="2728453"/>
              <a:ext cx="508730" cy="398374"/>
            </a:xfrm>
            <a:prstGeom prst="bentConnector3">
              <a:avLst>
                <a:gd name="adj1" fmla="val 100238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16200000" flipV="1">
              <a:off x="3757152" y="2461753"/>
              <a:ext cx="30480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5400000" flipH="1" flipV="1">
              <a:off x="3871452" y="2576053"/>
              <a:ext cx="304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 flipH="1" flipV="1">
              <a:off x="3985752" y="2461753"/>
              <a:ext cx="30480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1 0.0055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" y="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4 -7.40741E-7 L 0.16666 0.00232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08 -2.22222E-6 C 0.05556 0.00116 0.10504 0.00232 0.13021 -0.01273 C 0.15538 -0.02778 0.14792 -0.07639 0.15764 -0.09028 C 0.16736 -0.10416 0.18455 -0.09745 0.18837 -0.09676 " pathEditMode="relative" rAng="0" ptsTypes="aaaA">
                                      <p:cBhvr>
                                        <p:cTn id="5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5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3 0.00047 C 0.05469 0.00301 0.10295 0.00556 0.12761 -0.02523 C 0.15226 -0.05602 0.14497 -0.15463 0.15452 -0.18287 C 0.16389 -0.21111 0.1809 -0.19768 0.18472 -0.19629 " pathEditMode="relative" rAng="0" ptsTypes="aaaA">
                                      <p:cBhvr>
                                        <p:cTn id="5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" y="-10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2.22222E-6 C 0.05434 0.00394 0.104 0.00787 0.12934 -0.04097 C 0.15469 -0.08935 0.1474 -0.24467 0.15712 -0.28912 C 0.16684 -0.33333 0.18403 -0.31203 0.18837 -0.30995 " pathEditMode="relative" rAng="0" ptsTypes="aaaA">
                                      <p:cBhvr>
                                        <p:cTn id="5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" y="-163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0.00092 C 0.0559 -0.00069 0.10712 -0.00023 0.13299 -0.00231 C 0.15903 -0.00393 0.15139 -0.00903 0.16146 -0.01041 C 0.17136 -0.0118 0.18924 -0.01134 0.1934 -0.01111 " pathEditMode="relative" rAng="0" ptsTypes="aaaA">
                                      <p:cBhvr>
                                        <p:cTn id="60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-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/>
      <p:bldP spid="193" grpId="1"/>
      <p:bldP spid="194" grpId="0"/>
      <p:bldP spid="194" grpId="1"/>
      <p:bldP spid="195" grpId="0"/>
      <p:bldP spid="195" grpId="1"/>
      <p:bldP spid="196" grpId="0"/>
      <p:bldP spid="196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alpha val="3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16945</TotalTime>
  <Words>941</Words>
  <Application>Microsoft Office PowerPoint</Application>
  <PresentationFormat>On-screen Show (4:3)</PresentationFormat>
  <Paragraphs>401</Paragraphs>
  <Slides>24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RFDump: An Architecture for Monitoring the Wireless Ether</vt:lpstr>
      <vt:lpstr>Popularity causes crowding</vt:lpstr>
      <vt:lpstr>How do existing sniffers work?</vt:lpstr>
      <vt:lpstr>Multi-dongle approach</vt:lpstr>
      <vt:lpstr>Software-Defined Radio (SDR): An enabler</vt:lpstr>
      <vt:lpstr>SDR: Challenges</vt:lpstr>
      <vt:lpstr>Outline</vt:lpstr>
      <vt:lpstr>A naïve solution: Demodulate all</vt:lpstr>
      <vt:lpstr>A better solution: Energy filter</vt:lpstr>
      <vt:lpstr>RFDump: High-level idea</vt:lpstr>
      <vt:lpstr>How do we detect protocols?</vt:lpstr>
      <vt:lpstr>How to make detection fast? </vt:lpstr>
      <vt:lpstr>RFDump: Putting the pieces together</vt:lpstr>
      <vt:lpstr>Implementation</vt:lpstr>
      <vt:lpstr>Evaluation</vt:lpstr>
      <vt:lpstr>Bluetooth detection accuracy </vt:lpstr>
      <vt:lpstr>Traffic mix detection accuracy</vt:lpstr>
      <vt:lpstr>How fast is detection?</vt:lpstr>
      <vt:lpstr>Related work</vt:lpstr>
      <vt:lpstr>Summary</vt:lpstr>
      <vt:lpstr>Future Work</vt:lpstr>
      <vt:lpstr>Timing vs Phase</vt:lpstr>
      <vt:lpstr>OFDM</vt:lpstr>
      <vt:lpstr>Evaluation - Accuracy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RFDump: An Architecture for Monitoring the Wireless Ether</dc:title>
  <dc:creator>SCS</dc:creator>
  <cp:lastModifiedBy>Steenkiste</cp:lastModifiedBy>
  <cp:revision>779</cp:revision>
  <dcterms:created xsi:type="dcterms:W3CDTF">2009-01-12T23:40:06Z</dcterms:created>
  <dcterms:modified xsi:type="dcterms:W3CDTF">2010-02-13T18:33:16Z</dcterms:modified>
</cp:coreProperties>
</file>