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8" r:id="rId1"/>
  </p:sldMasterIdLst>
  <p:notesMasterIdLst>
    <p:notesMasterId r:id="rId26"/>
  </p:notesMasterIdLst>
  <p:handoutMasterIdLst>
    <p:handoutMasterId r:id="rId27"/>
  </p:handoutMasterIdLst>
  <p:sldIdLst>
    <p:sldId id="256" r:id="rId2"/>
    <p:sldId id="319" r:id="rId3"/>
    <p:sldId id="330" r:id="rId4"/>
    <p:sldId id="314" r:id="rId5"/>
    <p:sldId id="345" r:id="rId6"/>
    <p:sldId id="333" r:id="rId7"/>
    <p:sldId id="335" r:id="rId8"/>
    <p:sldId id="336" r:id="rId9"/>
    <p:sldId id="347" r:id="rId10"/>
    <p:sldId id="286" r:id="rId11"/>
    <p:sldId id="337" r:id="rId12"/>
    <p:sldId id="348" r:id="rId13"/>
    <p:sldId id="298" r:id="rId14"/>
    <p:sldId id="346" r:id="rId15"/>
    <p:sldId id="339" r:id="rId16"/>
    <p:sldId id="341" r:id="rId17"/>
    <p:sldId id="343" r:id="rId18"/>
    <p:sldId id="349" r:id="rId19"/>
    <p:sldId id="304" r:id="rId20"/>
    <p:sldId id="305" r:id="rId21"/>
    <p:sldId id="306" r:id="rId22"/>
    <p:sldId id="307" r:id="rId23"/>
    <p:sldId id="308" r:id="rId24"/>
    <p:sldId id="30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2E00F0"/>
    <a:srgbClr val="F78037"/>
    <a:srgbClr val="008000"/>
    <a:srgbClr val="FF9393"/>
    <a:srgbClr val="FF8181"/>
    <a:srgbClr val="FF6969"/>
    <a:srgbClr val="FDD395"/>
    <a:srgbClr val="FCC26C"/>
    <a:srgbClr val="CA95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5" autoAdjust="0"/>
    <p:restoredTop sz="74101" autoAdjust="0"/>
  </p:normalViewPr>
  <p:slideViewPr>
    <p:cSldViewPr>
      <p:cViewPr varScale="1">
        <p:scale>
          <a:sx n="36" d="100"/>
          <a:sy n="36" d="100"/>
        </p:scale>
        <p:origin x="-8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D6BB5-27FD-40DE-80EA-C0B5691504DA}" type="datetimeFigureOut">
              <a:rPr lang="en-US" smtClean="0"/>
              <a:pPr/>
              <a:t>4/22/2009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527483-DB93-485D-8BE4-CE519ACA216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E74E2-ABCB-11DD-B28B-001E37D25065}" type="datetimeFigureOut">
              <a:rPr lang="en-US" smtClean="0"/>
              <a:pPr/>
              <a:t>4/22/2009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7EBF06-ABCB-11DD-B28B-001E37D250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the big *hype* </a:t>
            </a:r>
            <a:r>
              <a:rPr lang="en-US" baseline="0" dirty="0" smtClean="0"/>
              <a:t>about Wireless MACs?</a:t>
            </a:r>
          </a:p>
          <a:p>
            <a:pPr>
              <a:buFontTx/>
              <a:buChar char="-"/>
            </a:pPr>
            <a:r>
              <a:rPr lang="en-US" baseline="0" dirty="0" smtClean="0"/>
              <a:t> The truth is, accessing the shared wireless medium to achieve the greatest level of performance is application dependent</a:t>
            </a:r>
          </a:p>
          <a:p>
            <a:pPr>
              <a:buFontTx/>
              <a:buChar char="-"/>
            </a:pPr>
            <a:r>
              <a:rPr lang="en-US" baseline="0" dirty="0" smtClean="0"/>
              <a:t> There is no “one-size-fits-all” MAC that can achieve the greatest performance in every application, how to achieve performance varies greatly by application</a:t>
            </a:r>
          </a:p>
          <a:p>
            <a:pPr>
              <a:buFontTx/>
              <a:buChar char="-"/>
            </a:pPr>
            <a:r>
              <a:rPr lang="en-US" baseline="0" dirty="0" smtClean="0"/>
              <a:t> long-haul networks need a MAC protocol that is delay insensitive, whereas mobile networks can often define the optimal MAC as a “power” conservation protocol.</a:t>
            </a:r>
          </a:p>
          <a:p>
            <a:pPr>
              <a:buFontTx/>
              <a:buChar char="-"/>
            </a:pPr>
            <a:r>
              <a:rPr lang="en-US" baseline="0" dirty="0" smtClean="0"/>
              <a:t> Along with this diverse set of MAC protocols, we have seen a recent increase in novel fundamental wireless optimizations proposed such as:</a:t>
            </a:r>
          </a:p>
          <a:p>
            <a:pPr lvl="1">
              <a:buFontTx/>
              <a:buChar char="-"/>
            </a:pPr>
            <a:r>
              <a:rPr lang="en-US" baseline="0" dirty="0" smtClean="0"/>
              <a:t> MIXIT, which looks to optimize mesh networks</a:t>
            </a:r>
          </a:p>
          <a:p>
            <a:pPr lvl="1">
              <a:buFontTx/>
              <a:buChar char="-"/>
            </a:pPr>
            <a:r>
              <a:rPr lang="en-US" baseline="0" dirty="0" smtClean="0"/>
              <a:t> Partial Packet Recovery for </a:t>
            </a:r>
            <a:r>
              <a:rPr lang="en-US" baseline="0" dirty="0" err="1" smtClean="0"/>
              <a:t>lossy</a:t>
            </a:r>
            <a:r>
              <a:rPr lang="en-US" baseline="0" dirty="0" smtClean="0"/>
              <a:t> networks</a:t>
            </a:r>
          </a:p>
          <a:p>
            <a:pPr lvl="1">
              <a:buFontTx/>
              <a:buChar char="-"/>
            </a:pPr>
            <a:r>
              <a:rPr lang="en-US" baseline="0" dirty="0" smtClean="0"/>
              <a:t> Successive Interference Cancelation for dense networks</a:t>
            </a:r>
          </a:p>
          <a:p>
            <a:pPr lvl="1">
              <a:buFontTx/>
              <a:buChar char="-"/>
            </a:pPr>
            <a:r>
              <a:rPr lang="en-US" baseline="0" dirty="0" smtClean="0"/>
              <a:t> and </a:t>
            </a:r>
            <a:r>
              <a:rPr lang="en-US" baseline="0" dirty="0" err="1" smtClean="0"/>
              <a:t>ZigZag</a:t>
            </a:r>
            <a:r>
              <a:rPr lang="en-US" baseline="0" dirty="0" smtClean="0"/>
              <a:t> for dense networks with hidden terminals</a:t>
            </a:r>
            <a:br>
              <a:rPr lang="en-US" baseline="0" dirty="0" smtClean="0"/>
            </a:br>
            <a:endParaRPr lang="en-US" baseline="0" dirty="0" smtClean="0"/>
          </a:p>
          <a:p>
            <a:pPr lvl="0">
              <a:buFontTx/>
              <a:buChar char="-"/>
            </a:pPr>
            <a:r>
              <a:rPr lang="en-US" baseline="0" dirty="0" smtClean="0"/>
              <a:t> So, with all of this increased activity in wireless protocols, how can we implement a diverse set of MAC protocols?</a:t>
            </a:r>
          </a:p>
          <a:p>
            <a:pPr>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To determine the greater precision achieved in scheduling, we continue to use our split-functionality mechanism, but we place the trigger in various locations:</a:t>
            </a:r>
            <a:endParaRPr lang="en-US" baseline="0" dirty="0"/>
          </a:p>
          <a:p>
            <a:pPr lvl="1">
              <a:buFontTx/>
              <a:buChar char="-"/>
            </a:pPr>
            <a:r>
              <a:rPr lang="en-US" baseline="0" dirty="0" smtClean="0"/>
              <a:t>We move it to the kernel for comparison, and to the host for comparison also</a:t>
            </a:r>
          </a:p>
          <a:p>
            <a:pPr lvl="1">
              <a:buFontTx/>
              <a:buChar char="-"/>
            </a:pPr>
            <a:r>
              <a:rPr lang="en-US" baseline="0" dirty="0" smtClean="0"/>
              <a:t>We then measure, with nanosecond precision, the variation from the target transmission time, and the actual transmission time</a:t>
            </a:r>
            <a:br>
              <a:rPr lang="en-US" baseline="0" dirty="0" smtClean="0"/>
            </a:br>
            <a:endParaRPr lang="en-US" baseline="0" dirty="0" smtClean="0"/>
          </a:p>
          <a:p>
            <a:pPr lvl="0">
              <a:buFontTx/>
              <a:buChar char="-"/>
            </a:pPr>
            <a:r>
              <a:rPr lang="en-US" baseline="0" dirty="0" smtClean="0"/>
              <a:t>The average error measured for the host based mechanism is approximately 1ms</a:t>
            </a:r>
          </a:p>
          <a:p>
            <a:pPr lvl="0">
              <a:buFontTx/>
              <a:buChar char="-"/>
            </a:pPr>
            <a:r>
              <a:rPr lang="en-US" baseline="0" dirty="0" smtClean="0"/>
              <a:t>The average error measured from the kernel is approximately 35us, this varies from the SORA measurement because of buffering needed by the USRP to achieve greater bandwidth</a:t>
            </a:r>
          </a:p>
          <a:p>
            <a:pPr lvl="0">
              <a:buFontTx/>
              <a:buChar char="-"/>
            </a:pPr>
            <a:r>
              <a:rPr lang="en-US" baseline="0" dirty="0" smtClean="0"/>
              <a:t>And finally, our split-functionality mechanism achieves 125ns precision on the USRP</a:t>
            </a:r>
            <a:br>
              <a:rPr lang="en-US" baseline="0" dirty="0" smtClean="0"/>
            </a:br>
            <a:endParaRPr lang="en-US" baseline="0" dirty="0" smtClean="0"/>
          </a:p>
          <a:p>
            <a:pPr lvl="0">
              <a:buFontTx/>
              <a:buChar char="-"/>
            </a:pPr>
            <a:r>
              <a:rPr lang="en-US" baseline="0" dirty="0" smtClean="0"/>
              <a:t>This is extreme precision in an SDR without sacrificing flexibility for protocol implementation</a:t>
            </a:r>
          </a:p>
        </p:txBody>
      </p:sp>
      <p:sp>
        <p:nvSpPr>
          <p:cNvPr id="4" name="Slide Number Placeholder 3"/>
          <p:cNvSpPr>
            <a:spLocks noGrp="1"/>
          </p:cNvSpPr>
          <p:nvPr>
            <p:ph type="sldNum" sz="quarter" idx="10"/>
          </p:nvPr>
        </p:nvSpPr>
        <p:spPr/>
        <p:txBody>
          <a:bodyPr/>
          <a:lstStyle/>
          <a:p>
            <a:fld id="{297EBF06-ABCB-11DD-B28B-001E37D2506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 I’ve described how we implement precision scheduling to maintain performance and flexibility</a:t>
            </a:r>
          </a:p>
          <a:p>
            <a:pPr>
              <a:buFontTx/>
              <a:buChar char="-"/>
            </a:pPr>
            <a:r>
              <a:rPr lang="en-US" baseline="0" dirty="0" smtClean="0"/>
              <a:t> I am now going to talk about one more mechanism, fast-packet detection</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dirty="0" smtClean="0"/>
              <a:t>The main goal of fast-packet recognition is</a:t>
            </a:r>
            <a:r>
              <a:rPr lang="en-US" baseline="0" dirty="0" smtClean="0"/>
              <a:t> to accurately detect packets in the hardware, why do we want to do this?</a:t>
            </a:r>
            <a:br>
              <a:rPr lang="en-US" baseline="0" dirty="0" smtClean="0"/>
            </a:br>
            <a:endParaRPr lang="en-US" baseline="0" dirty="0" smtClean="0"/>
          </a:p>
          <a:p>
            <a:pPr>
              <a:buFontTx/>
              <a:buChar char="-"/>
            </a:pPr>
            <a:r>
              <a:rPr lang="en-US" baseline="0" dirty="0" smtClean="0"/>
              <a:t>The driving reason for this is:</a:t>
            </a:r>
          </a:p>
          <a:p>
            <a:pPr lvl="1">
              <a:buFontTx/>
              <a:buChar char="-"/>
            </a:pPr>
            <a:r>
              <a:rPr lang="en-US" baseline="0" dirty="0" smtClean="0"/>
              <a:t>The longer it takes to detect a packet, the longer it takes to generate a response to it, which we call a dependent packet</a:t>
            </a:r>
          </a:p>
          <a:p>
            <a:pPr lvl="1">
              <a:buFontTx/>
              <a:buChar char="-"/>
            </a:pPr>
            <a:r>
              <a:rPr lang="en-US" baseline="0" dirty="0" smtClean="0"/>
              <a:t> If it takes 100ms to simply detect a DATA packet, how can we even come close to generating an ACK within 22us?</a:t>
            </a:r>
          </a:p>
          <a:p>
            <a:pPr lvl="1">
              <a:buFontTx/>
              <a:buChar char="-"/>
            </a:pPr>
            <a:r>
              <a:rPr lang="en-US" baseline="0" dirty="0" smtClean="0"/>
              <a:t> We develop a mechanism from this for triggering fast pre-modulated dependent packets from the hardware, such as ACKs, which is detailed in the paper</a:t>
            </a:r>
            <a:br>
              <a:rPr lang="en-US" baseline="0" dirty="0" smtClean="0"/>
            </a:br>
            <a:endParaRPr lang="en-US" baseline="0" dirty="0" smtClean="0"/>
          </a:p>
          <a:p>
            <a:pPr lvl="0">
              <a:buFontTx/>
              <a:buChar char="-"/>
            </a:pPr>
            <a:r>
              <a:rPr lang="en-US" baseline="0" dirty="0" smtClean="0"/>
              <a:t>Finally, this can be used for several other things. </a:t>
            </a:r>
          </a:p>
          <a:p>
            <a:pPr lvl="0">
              <a:buFontTx/>
              <a:buChar char="-"/>
            </a:pPr>
            <a:r>
              <a:rPr lang="en-US" baseline="0" dirty="0" smtClean="0"/>
              <a:t>It can be used to only demodulate when necessary since demodulation is very CPU intensive</a:t>
            </a:r>
          </a:p>
          <a:p>
            <a:pPr lvl="1">
              <a:buFontTx/>
              <a:buChar char="-"/>
            </a:pPr>
            <a:r>
              <a:rPr lang="en-US" baseline="0" dirty="0" smtClean="0"/>
              <a:t>This also provides confidence to the host that a packet is in the incoming stream of samples</a:t>
            </a:r>
          </a:p>
          <a:p>
            <a:pPr lvl="1">
              <a:buFontTx/>
              <a:buChar char="-"/>
            </a:pPr>
            <a:r>
              <a:rPr lang="en-US" baseline="0" dirty="0" smtClean="0"/>
              <a:t>It can be taken further to not only detect a packet, but that the packet is destined for the attached host’s MAC address.  This is like power squelching plus </a:t>
            </a:r>
            <a:r>
              <a:rPr lang="en-US" baseline="0" dirty="0" err="1" smtClean="0"/>
              <a:t>plus</a:t>
            </a:r>
            <a:r>
              <a:rPr lang="en-US" baseline="0" dirty="0" smtClean="0"/>
              <a:t>. (</a:t>
            </a:r>
            <a:r>
              <a:rPr lang="en-US" baseline="0" dirty="0" err="1" smtClean="0"/>
              <a:t>power_squelching</a:t>
            </a:r>
            <a:r>
              <a:rPr lang="en-US" baseline="0" dirty="0" smtClean="0"/>
              <a:t>++;)</a:t>
            </a:r>
            <a:br>
              <a:rPr lang="en-US" baseline="0" dirty="0" smtClean="0"/>
            </a:br>
            <a:endParaRPr lang="en-US" baseline="0" dirty="0" smtClean="0"/>
          </a:p>
          <a:p>
            <a:pPr lvl="0">
              <a:buFontTx/>
              <a:buChar char="-"/>
            </a:pPr>
            <a:r>
              <a:rPr lang="en-US" baseline="0" dirty="0" smtClean="0"/>
              <a:t>As I mentioned, we believe that our API can be useful to other architectures.  For example:</a:t>
            </a:r>
          </a:p>
          <a:p>
            <a:pPr lvl="1">
              <a:buFontTx/>
              <a:buChar char="-"/>
            </a:pPr>
            <a:r>
              <a:rPr lang="en-US" baseline="0" dirty="0" smtClean="0"/>
              <a:t>It can be used in SORA’s architecture to trigger core dedication and save processing</a:t>
            </a:r>
          </a:p>
          <a:p>
            <a:pPr lvl="1">
              <a:buFontTx/>
              <a:buChar char="-"/>
            </a:pPr>
            <a:r>
              <a:rPr lang="en-US" baseline="0" dirty="0" smtClean="0"/>
              <a:t>The Kansas SDR is battery powered for field experimentation, and this can reduce power consumption</a:t>
            </a:r>
          </a:p>
          <a:p>
            <a:pPr lvl="0">
              <a:buFontTx/>
              <a:buChar char="-"/>
            </a:pPr>
            <a:endParaRPr lang="en-US" baseline="0" dirty="0" smtClean="0"/>
          </a:p>
        </p:txBody>
      </p:sp>
      <p:sp>
        <p:nvSpPr>
          <p:cNvPr id="4" name="Slide Number Placeholder 3"/>
          <p:cNvSpPr>
            <a:spLocks noGrp="1"/>
          </p:cNvSpPr>
          <p:nvPr>
            <p:ph type="sldNum" sz="quarter" idx="10"/>
          </p:nvPr>
        </p:nvSpPr>
        <p:spPr/>
        <p:txBody>
          <a:bodyPr/>
          <a:lstStyle/>
          <a:p>
            <a:fld id="{297EBF06-ABCB-11DD-B28B-001E37D2506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To perform fast packet</a:t>
            </a:r>
            <a:r>
              <a:rPr lang="en-US" baseline="0" dirty="0" smtClean="0"/>
              <a:t> detection in hardware, we adopted a technique from the communications community called a matched filter</a:t>
            </a:r>
          </a:p>
          <a:p>
            <a:pPr>
              <a:buFontTx/>
              <a:buChar char="-"/>
            </a:pPr>
            <a:r>
              <a:rPr lang="en-US" baseline="0" dirty="0" smtClean="0"/>
              <a:t> It is the optimal linear filter the maximizes the SNR to perform cross-correlation between an unknown and known signal</a:t>
            </a:r>
          </a:p>
          <a:p>
            <a:pPr>
              <a:buFontTx/>
              <a:buChar char="-"/>
            </a:pPr>
            <a:r>
              <a:rPr lang="en-US" baseline="0" dirty="0" smtClean="0"/>
              <a:t>The unknown signal is the incoming signal, or sample stream</a:t>
            </a:r>
          </a:p>
          <a:p>
            <a:pPr>
              <a:buFontTx/>
              <a:buChar char="-"/>
            </a:pPr>
            <a:r>
              <a:rPr lang="en-US" baseline="0" dirty="0" smtClean="0"/>
              <a:t>The known signal in our scenario is the modulated framing bits, such that we are correlating the unknown signal with the waveform representation of the framing bits</a:t>
            </a:r>
          </a:p>
        </p:txBody>
      </p:sp>
      <p:sp>
        <p:nvSpPr>
          <p:cNvPr id="4" name="Slide Number Placeholder 3"/>
          <p:cNvSpPr>
            <a:spLocks noGrp="1"/>
          </p:cNvSpPr>
          <p:nvPr>
            <p:ph type="sldNum" sz="quarter" idx="10"/>
          </p:nvPr>
        </p:nvSpPr>
        <p:spPr/>
        <p:txBody>
          <a:bodyPr/>
          <a:lstStyle/>
          <a:p>
            <a:fld id="{297EBF06-ABCB-11DD-B28B-001E37D2506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again, the maintain flexibility the host has</a:t>
            </a:r>
            <a:r>
              <a:rPr lang="en-US" baseline="0" dirty="0" smtClean="0"/>
              <a:t> full control over the split-functionality </a:t>
            </a:r>
            <a:r>
              <a:rPr lang="en-US" baseline="0" dirty="0" err="1" smtClean="0"/>
              <a:t>mecehanisms</a:t>
            </a:r>
            <a:endParaRPr lang="en-US" baseline="0" dirty="0" smtClean="0"/>
          </a:p>
          <a:p>
            <a:pPr>
              <a:buFontTx/>
              <a:buChar char="-"/>
            </a:pPr>
            <a:r>
              <a:rPr lang="en-US" baseline="0" dirty="0" smtClean="0"/>
              <a:t>To setup the matched filter, we provide an API, however I discuss the details here.</a:t>
            </a:r>
          </a:p>
          <a:p>
            <a:pPr>
              <a:buFontTx/>
              <a:buChar char="-"/>
            </a:pPr>
            <a:r>
              <a:rPr lang="en-US" baseline="0" dirty="0" smtClean="0"/>
              <a:t>The host takes the framing bits, as shown, and passes them to the modulator which produces a </a:t>
            </a:r>
            <a:r>
              <a:rPr lang="en-US" baseline="0" dirty="0" err="1" smtClean="0"/>
              <a:t>discerete</a:t>
            </a:r>
            <a:r>
              <a:rPr lang="en-US" baseline="0" dirty="0" smtClean="0"/>
              <a:t> </a:t>
            </a:r>
            <a:r>
              <a:rPr lang="en-US" baseline="0" dirty="0" err="1" smtClean="0"/>
              <a:t>timeseries</a:t>
            </a:r>
            <a:r>
              <a:rPr lang="en-US" baseline="0" dirty="0" smtClean="0"/>
              <a:t> signal of the modulated framing bits</a:t>
            </a:r>
          </a:p>
          <a:p>
            <a:pPr>
              <a:buFontTx/>
              <a:buChar char="-"/>
            </a:pPr>
            <a:r>
              <a:rPr lang="en-US" baseline="0" dirty="0" smtClean="0"/>
              <a:t>These samples are saved and considered the known signal for which we will perform correlation on</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For performance reasons, the second part of</a:t>
            </a:r>
            <a:r>
              <a:rPr lang="en-US" baseline="0" dirty="0" smtClean="0"/>
              <a:t> the matched filter is implemented on the radio hardware</a:t>
            </a:r>
          </a:p>
          <a:p>
            <a:pPr>
              <a:buFontTx/>
              <a:buChar char="-"/>
            </a:pPr>
            <a:r>
              <a:rPr lang="en-US" baseline="0" dirty="0" smtClean="0"/>
              <a:t>The host configures the matched filter by sending the known signal over the control channel we implement, and then the receiver fills the unknown signal with the incoming sample stream</a:t>
            </a:r>
          </a:p>
          <a:p>
            <a:pPr>
              <a:buFontTx/>
              <a:buChar char="-"/>
            </a:pPr>
            <a:r>
              <a:rPr lang="en-US" baseline="0" dirty="0" smtClean="0"/>
              <a:t>These samples are passed to a triggering mechanism which drops them until a match is found</a:t>
            </a:r>
          </a:p>
          <a:p>
            <a:pPr>
              <a:buFontTx/>
              <a:buChar char="-"/>
            </a:pPr>
            <a:r>
              <a:rPr lang="en-US" baseline="0" dirty="0" smtClean="0"/>
              <a:t>The matched filter convolves the unknown signal with the known signal to produce a correlation score</a:t>
            </a:r>
          </a:p>
          <a:p>
            <a:pPr>
              <a:buFontTx/>
              <a:buChar char="-"/>
            </a:pPr>
            <a:r>
              <a:rPr lang="en-US" baseline="0" dirty="0" smtClean="0"/>
              <a:t> if this correlation score exceeds a threshold, the trigger begins transferring samples to the host for demodulation</a:t>
            </a:r>
          </a:p>
          <a:p>
            <a:pPr>
              <a:buFontTx/>
              <a:buChar char="-"/>
            </a:pPr>
            <a:r>
              <a:rPr lang="en-US" baseline="0" dirty="0" smtClean="0"/>
              <a:t> however, this trigger can also be used to generate pre-modulated dependent packets on the radio hardware, which you can find details of in the paper</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To determine the accuracy of the matched</a:t>
            </a:r>
            <a:r>
              <a:rPr lang="en-US" baseline="0" dirty="0" smtClean="0"/>
              <a:t> filter, ensuring that since we are using it to trigger samples to the host, that it does not miss-detect incoming packets</a:t>
            </a:r>
          </a:p>
          <a:p>
            <a:pPr>
              <a:buFontTx/>
              <a:buChar char="-"/>
            </a:pPr>
            <a:r>
              <a:rPr lang="en-US" baseline="0" dirty="0" smtClean="0"/>
              <a:t> we perform a simulation in which we vary the SNR and measure the success rate of the matched filter versus the full decoder at detecting 1000 frames using the GMSK modulation scheme</a:t>
            </a:r>
          </a:p>
          <a:p>
            <a:pPr>
              <a:buFontTx/>
              <a:buChar char="-"/>
            </a:pPr>
            <a:r>
              <a:rPr lang="en-US" baseline="0" dirty="0" smtClean="0"/>
              <a:t>On the X-axis we have the SNR in terms of dB, and on the y-axis the success rate.  If the method detects all 1000 frames, it has 100% success</a:t>
            </a:r>
          </a:p>
          <a:p>
            <a:pPr>
              <a:buFontTx/>
              <a:buChar char="-"/>
            </a:pPr>
            <a:r>
              <a:rPr lang="en-US" baseline="0" dirty="0" smtClean="0"/>
              <a:t>The most important property of this graph is that the curve for the matched filter is significantly separated from that of the full decoder, and that it is to the left of it.</a:t>
            </a:r>
          </a:p>
          <a:p>
            <a:pPr>
              <a:buFontTx/>
              <a:buChar char="-"/>
            </a:pPr>
            <a:r>
              <a:rPr lang="en-US" baseline="0" dirty="0" smtClean="0"/>
              <a:t> this means that the matched filter can detect incoming packets in very high noise conditions, when even the full decoder will not be able to detect it</a:t>
            </a:r>
          </a:p>
          <a:p>
            <a:pPr>
              <a:buFontTx/>
              <a:buChar char="-"/>
            </a:pPr>
            <a:r>
              <a:rPr lang="en-US" baseline="0" dirty="0" smtClean="0"/>
              <a:t>Therefore, the matched filter is an accurate mechanism for triggering demodulation</a:t>
            </a:r>
            <a:br>
              <a:rPr lang="en-US" baseline="0" dirty="0" smtClean="0"/>
            </a:br>
            <a:endParaRPr lang="en-US" baseline="0" dirty="0" smtClean="0"/>
          </a:p>
          <a:p>
            <a:pPr>
              <a:buFontTx/>
              <a:buChar char="-"/>
            </a:pPr>
            <a:r>
              <a:rPr lang="en-US" baseline="0" dirty="0" smtClean="0"/>
              <a:t>To provide further confidence in this, we perform a real world experiment, which can be found in our paper, in which the matched filter is 100% accurate in detecting incoming frames, and has less than a .5% false detection rate, which is when it falsely claims there was an incoming packet</a:t>
            </a:r>
            <a:br>
              <a:rPr lang="en-US" baseline="0" dirty="0" smtClean="0"/>
            </a:br>
            <a:endParaRPr lang="en-US" baseline="0" dirty="0" smtClean="0"/>
          </a:p>
          <a:p>
            <a:pPr>
              <a:buFontTx/>
              <a:buChar char="-"/>
            </a:pPr>
            <a:r>
              <a:rPr lang="en-US" baseline="0" dirty="0" smtClean="0"/>
              <a:t> To summarize the matched filter, it is an extremely accurate technique for detecting incoming frames that can be used for fast-dependent packet generation from the hardware, for triggering demodulation, and for us in other architectures such as SORA for triggering core dedication.</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I’ve described our precision scheduling and fast-packet detection mechanisms.</a:t>
            </a:r>
            <a:r>
              <a:rPr lang="en-US" baseline="0" dirty="0" smtClean="0"/>
              <a:t>  For details of carrier sense, </a:t>
            </a:r>
            <a:r>
              <a:rPr lang="en-US" baseline="0" dirty="0" err="1" smtClean="0"/>
              <a:t>backoff</a:t>
            </a:r>
            <a:r>
              <a:rPr lang="en-US" baseline="0" dirty="0" smtClean="0"/>
              <a:t>, dependent packet generation, and fine-grained radio control, I refer you to our paper.</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OK, so we’ve implemented all of the core MAC functions using the split-functionality API on GNU Radio and</a:t>
            </a:r>
            <a:r>
              <a:rPr lang="en-US" baseline="0" dirty="0" smtClean="0"/>
              <a:t> the USRP, an extreme SDR which has suffered from it’s ability to support high-performance MACs</a:t>
            </a:r>
            <a:br>
              <a:rPr lang="en-US" baseline="0" dirty="0" smtClean="0"/>
            </a:br>
            <a:endParaRPr lang="en-US" baseline="0" dirty="0" smtClean="0"/>
          </a:p>
          <a:p>
            <a:pPr>
              <a:buFontTx/>
              <a:buChar char="-"/>
            </a:pPr>
            <a:r>
              <a:rPr lang="en-US" baseline="0" dirty="0" smtClean="0"/>
              <a:t>So, the saying goes: “the proof is in the pudding” … that was actually a comment made by an earlier reviewer of our work: show us the MACs</a:t>
            </a:r>
            <a:br>
              <a:rPr lang="en-US" baseline="0" dirty="0" smtClean="0"/>
            </a:br>
            <a:endParaRPr lang="en-US" baseline="0" dirty="0" smtClean="0"/>
          </a:p>
          <a:p>
            <a:pPr>
              <a:buFontTx/>
              <a:buChar char="-"/>
            </a:pPr>
            <a:r>
              <a:rPr lang="en-US" baseline="0" dirty="0" smtClean="0"/>
              <a:t>We implement two popular MACs on the architecture: an 802.11-like and Bluetooth-like protocol, which shows the feasibility of our approach at enabling MAC protocols, and we will show results for our total performance gain.</a:t>
            </a:r>
          </a:p>
        </p:txBody>
      </p:sp>
      <p:sp>
        <p:nvSpPr>
          <p:cNvPr id="4" name="Slide Number Placeholder 3"/>
          <p:cNvSpPr>
            <a:spLocks noGrp="1"/>
          </p:cNvSpPr>
          <p:nvPr>
            <p:ph type="sldNum" sz="quarter" idx="10"/>
          </p:nvPr>
        </p:nvSpPr>
        <p:spPr/>
        <p:txBody>
          <a:bodyPr/>
          <a:lstStyle/>
          <a:p>
            <a:fld id="{297EBF06-ABCB-11DD-B28B-001E37D25065}"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Our 802.11-like implementation uses</a:t>
            </a:r>
            <a:r>
              <a:rPr lang="en-US" baseline="0" dirty="0" smtClean="0"/>
              <a:t> the following core functions:</a:t>
            </a:r>
          </a:p>
          <a:p>
            <a:pPr lvl="1">
              <a:buFontTx/>
              <a:buChar char="-"/>
            </a:pPr>
            <a:r>
              <a:rPr lang="en-US" baseline="0" dirty="0" smtClean="0"/>
              <a:t>Carrier sense, </a:t>
            </a:r>
            <a:r>
              <a:rPr lang="en-US" baseline="0" dirty="0" err="1" smtClean="0"/>
              <a:t>backoff</a:t>
            </a:r>
            <a:r>
              <a:rPr lang="en-US" baseline="0" dirty="0" smtClean="0"/>
              <a:t>, fast-packet recognition, and dependent packets</a:t>
            </a:r>
            <a:br>
              <a:rPr lang="en-US" baseline="0" dirty="0" smtClean="0"/>
            </a:br>
            <a:endParaRPr lang="en-US" baseline="0" dirty="0" smtClean="0"/>
          </a:p>
          <a:p>
            <a:pPr lvl="0">
              <a:buFontTx/>
              <a:buChar char="-"/>
            </a:pPr>
            <a:r>
              <a:rPr lang="en-US" baseline="0" dirty="0" smtClean="0"/>
              <a:t>We compare our split-functionality implementation with a host based implementation, where everything is implemented on the host processor</a:t>
            </a:r>
            <a:br>
              <a:rPr lang="en-US" baseline="0" dirty="0" smtClean="0"/>
            </a:br>
            <a:endParaRPr lang="en-US" baseline="0" dirty="0" smtClean="0"/>
          </a:p>
          <a:p>
            <a:pPr lvl="0">
              <a:buFontTx/>
              <a:buChar char="-"/>
            </a:pPr>
            <a:r>
              <a:rPr lang="en-US" baseline="0" dirty="0" smtClean="0"/>
              <a:t>We call this an 802.11-LIKE </a:t>
            </a:r>
            <a:r>
              <a:rPr lang="en-US" baseline="0" dirty="0" err="1" smtClean="0"/>
              <a:t>implementaiton</a:t>
            </a:r>
            <a:r>
              <a:rPr lang="en-US" baseline="0" dirty="0" smtClean="0"/>
              <a:t> because it cannot interoperate due to limitations of the USRP, but we believe (and are exploring) an implementation on the USRP2</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baseline="0" dirty="0" smtClean="0"/>
              <a:t>there are two common approaches to implementing MAC protocols, the first is the use of Wireless NICs, such as the cards found in your laptop or desktop</a:t>
            </a:r>
          </a:p>
          <a:p>
            <a:pPr lvl="1">
              <a:buFontTx/>
              <a:buChar char="-"/>
            </a:pPr>
            <a:r>
              <a:rPr lang="en-US" baseline="0" dirty="0" smtClean="0"/>
              <a:t> NICs achieve a high level of performance by implementing the physical layer on a digital signal processor</a:t>
            </a:r>
          </a:p>
          <a:p>
            <a:pPr lvl="1">
              <a:buFontTx/>
              <a:buChar char="-"/>
            </a:pPr>
            <a:r>
              <a:rPr lang="en-US" baseline="0" dirty="0" smtClean="0"/>
              <a:t> and they are extremely low in cost, typically around $30 a card</a:t>
            </a:r>
          </a:p>
          <a:p>
            <a:pPr lvl="1">
              <a:buFontTx/>
              <a:buChar char="-"/>
            </a:pPr>
            <a:r>
              <a:rPr lang="en-US" baseline="0" dirty="0" smtClean="0"/>
              <a:t> the first downside to NICs is that they are closed source; although the MAC is implemented in software, we do not have access to it</a:t>
            </a:r>
          </a:p>
          <a:p>
            <a:pPr lvl="1">
              <a:buFontTx/>
              <a:buChar char="-"/>
            </a:pPr>
            <a:r>
              <a:rPr lang="en-US" baseline="0" dirty="0" smtClean="0"/>
              <a:t> the second downside is that there is some fixed functionality implemented on the DSP that cannot be changed, such as the PHY</a:t>
            </a:r>
          </a:p>
          <a:p>
            <a:pPr lvl="1">
              <a:buFontTx/>
              <a:buChar char="-"/>
            </a:pPr>
            <a:r>
              <a:rPr lang="en-US" baseline="0" dirty="0" smtClean="0"/>
              <a:t> and we cannot change the frequency band of the card, such as 2.4GHz</a:t>
            </a:r>
          </a:p>
          <a:p>
            <a:pPr lvl="1">
              <a:buFontTx/>
              <a:buChar char="-"/>
            </a:pPr>
            <a:r>
              <a:rPr lang="en-US" baseline="0" dirty="0" smtClean="0"/>
              <a:t> even if we obtain special rights to access the source code of the MAC, it is often low level microcode specific to the embedded architecture, making it difficult to modify</a:t>
            </a:r>
            <a:br>
              <a:rPr lang="en-US" baseline="0" dirty="0" smtClean="0"/>
            </a:br>
            <a:endParaRPr lang="en-US" baseline="0" dirty="0" smtClean="0"/>
          </a:p>
          <a:p>
            <a:pPr lvl="0">
              <a:buFontTx/>
              <a:buChar char="-"/>
            </a:pPr>
            <a:r>
              <a:rPr lang="en-US" baseline="0" dirty="0" smtClean="0"/>
              <a:t> therefore, the community has begun using software-defined radios for wireless research</a:t>
            </a:r>
          </a:p>
          <a:p>
            <a:pPr lvl="1">
              <a:buFontTx/>
              <a:buChar char="-"/>
            </a:pPr>
            <a:r>
              <a:rPr lang="en-US" baseline="0" dirty="0" smtClean="0"/>
              <a:t> the two driving points behind SDRs is that there are various open source platforms</a:t>
            </a:r>
          </a:p>
          <a:p>
            <a:pPr lvl="1">
              <a:buFontTx/>
              <a:buChar char="-"/>
            </a:pPr>
            <a:r>
              <a:rPr lang="en-US" baseline="0" dirty="0" smtClean="0"/>
              <a:t> and to make that even more attractive as a claim, the whole physical and MAC layers are implemented in that software we have access to</a:t>
            </a:r>
          </a:p>
          <a:p>
            <a:pPr lvl="1">
              <a:buFontTx/>
              <a:buChar char="-"/>
            </a:pPr>
            <a:r>
              <a:rPr lang="en-US" baseline="0" dirty="0" smtClean="0"/>
              <a:t> therefore, the radio is fully reprogrammable and most SDRs provide a large range of frequency bands we can tune to</a:t>
            </a:r>
          </a:p>
          <a:p>
            <a:pPr lvl="1">
              <a:buFontTx/>
              <a:buChar char="-"/>
            </a:pPr>
            <a:r>
              <a:rPr lang="en-US" baseline="0" dirty="0" smtClean="0"/>
              <a:t> the downside to SDRs are that they can be higher in cost, ranging from $700 for a USRP and $10K for a WARP SDR</a:t>
            </a:r>
          </a:p>
          <a:p>
            <a:pPr lvl="1">
              <a:buFontTx/>
              <a:buChar char="-"/>
            </a:pPr>
            <a:r>
              <a:rPr lang="en-US" baseline="0" dirty="0" smtClean="0"/>
              <a:t> the second downside of SDRs, which we address in this talk, is their lower performance due to the implementation being on a GPP with large delays</a:t>
            </a:r>
          </a:p>
          <a:p>
            <a:pPr lvl="1">
              <a:buFontTx/>
              <a:buNone/>
            </a:pPr>
            <a:r>
              <a:rPr lang="en-US" baseline="0" dirty="0" smtClean="0"/>
              <a:t>- we will come back to this in a few slides</a:t>
            </a:r>
          </a:p>
          <a:p>
            <a:pPr lvl="0">
              <a:buFontTx/>
              <a:buChar char="-"/>
            </a:pPr>
            <a:endParaRPr lang="en-US" baseline="0" dirty="0" smtClean="0"/>
          </a:p>
        </p:txBody>
      </p:sp>
      <p:sp>
        <p:nvSpPr>
          <p:cNvPr id="4" name="Slide Number Placeholder 3"/>
          <p:cNvSpPr>
            <a:spLocks noGrp="1"/>
          </p:cNvSpPr>
          <p:nvPr>
            <p:ph type="sldNum" sz="quarter" idx="10"/>
          </p:nvPr>
        </p:nvSpPr>
        <p:spPr/>
        <p:txBody>
          <a:bodyPr/>
          <a:lstStyle/>
          <a:p>
            <a:fld id="{297EBF06-ABCB-11DD-B28B-001E37D25065}"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To evaluation the protocol,</a:t>
            </a:r>
            <a:r>
              <a:rPr lang="en-US" baseline="0" dirty="0" smtClean="0"/>
              <a:t> we configure the USRP to use a </a:t>
            </a:r>
            <a:r>
              <a:rPr lang="en-US" baseline="0" dirty="0" err="1" smtClean="0"/>
              <a:t>bitrate</a:t>
            </a:r>
            <a:r>
              <a:rPr lang="en-US" baseline="0" dirty="0" smtClean="0"/>
              <a:t> of .5Mbps, and 2.485GHz so as to avoid 802.11 interference.  This is so that our results are not dependent on external interference</a:t>
            </a:r>
          </a:p>
          <a:p>
            <a:pPr>
              <a:buFontTx/>
              <a:buChar char="-"/>
            </a:pPr>
            <a:r>
              <a:rPr lang="en-US" baseline="0" dirty="0" smtClean="0"/>
              <a:t>We perform ten 1MB file transfers between a pair of nodes, where a pair is 2 nodes: a sender and receiver</a:t>
            </a:r>
            <a:br>
              <a:rPr lang="en-US" baseline="0" dirty="0" smtClean="0"/>
            </a:br>
            <a:endParaRPr lang="en-US" baseline="0" dirty="0" smtClean="0"/>
          </a:p>
          <a:p>
            <a:pPr>
              <a:buFontTx/>
              <a:buChar char="-"/>
            </a:pPr>
            <a:r>
              <a:rPr lang="en-US" baseline="0" dirty="0" smtClean="0"/>
              <a:t>We find that the split-functionality approach achieves close to the theoretical maximum channel capacity given the MAC protocol and the physical layer, by achieving 408Kbps</a:t>
            </a:r>
          </a:p>
          <a:p>
            <a:pPr>
              <a:buFontTx/>
              <a:buChar char="-"/>
            </a:pPr>
            <a:r>
              <a:rPr lang="en-US" baseline="0" dirty="0" smtClean="0"/>
              <a:t>One might initially think: this isn’t high performance.  It’s not about the maximum bit-rate: that’s the performance of the physical layer. it’s about the ability of the MAC protocol to achieve its theoretical capacity given </a:t>
            </a:r>
            <a:r>
              <a:rPr lang="en-US" baseline="0" smtClean="0"/>
              <a:t>the physical layer. </a:t>
            </a:r>
            <a:r>
              <a:rPr lang="en-US" baseline="0" dirty="0" smtClean="0"/>
              <a:t>.5Mbps is a limitation of the PHY processing, which we believe techniques from SORA, such as core dedication can help improve.</a:t>
            </a:r>
            <a:br>
              <a:rPr lang="en-US" baseline="0" dirty="0" smtClean="0"/>
            </a:br>
            <a:endParaRPr lang="en-US" baseline="0" dirty="0" smtClean="0"/>
          </a:p>
          <a:p>
            <a:pPr>
              <a:buFontTx/>
              <a:buChar char="-"/>
            </a:pPr>
            <a:r>
              <a:rPr lang="en-US" baseline="0" dirty="0" smtClean="0"/>
              <a:t>As we increase the number of pairs, we believe that the gap between performance will begin to increase significantly, given that the host-based carrier sense mechanism will begin failing.</a:t>
            </a:r>
          </a:p>
        </p:txBody>
      </p:sp>
      <p:sp>
        <p:nvSpPr>
          <p:cNvPr id="4" name="Slide Number Placeholder 3"/>
          <p:cNvSpPr>
            <a:spLocks noGrp="1"/>
          </p:cNvSpPr>
          <p:nvPr>
            <p:ph type="sldNum" sz="quarter" idx="10"/>
          </p:nvPr>
        </p:nvSpPr>
        <p:spPr/>
        <p:txBody>
          <a:bodyPr/>
          <a:lstStyle/>
          <a:p>
            <a:fld id="{297EBF06-ABCB-11DD-B28B-001E37D25065}"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Now, I move on to the evaluation of our TDMA-based protocol: a Bluetooth-like implementation</a:t>
            </a:r>
            <a:br>
              <a:rPr lang="en-US" baseline="0" dirty="0" smtClean="0"/>
            </a:br>
            <a:endParaRPr lang="en-US" baseline="0" dirty="0" smtClean="0"/>
          </a:p>
          <a:p>
            <a:pPr>
              <a:buFontTx/>
              <a:buChar char="-"/>
            </a:pPr>
            <a:r>
              <a:rPr lang="en-US" baseline="0" dirty="0" smtClean="0"/>
              <a:t>Like </a:t>
            </a:r>
            <a:r>
              <a:rPr lang="en-US" baseline="0" dirty="0" err="1" smtClean="0"/>
              <a:t>bluetooth</a:t>
            </a:r>
            <a:r>
              <a:rPr lang="en-US" baseline="0" dirty="0" smtClean="0"/>
              <a:t>, we construct a </a:t>
            </a:r>
            <a:r>
              <a:rPr lang="en-US" baseline="0" dirty="0" err="1" smtClean="0"/>
              <a:t>piconet</a:t>
            </a:r>
            <a:r>
              <a:rPr lang="en-US" baseline="0" dirty="0" smtClean="0"/>
              <a:t> consisting of a master and slaves</a:t>
            </a:r>
          </a:p>
          <a:p>
            <a:pPr lvl="1">
              <a:buFontTx/>
              <a:buChar char="-"/>
            </a:pPr>
            <a:r>
              <a:rPr lang="en-US" baseline="0" dirty="0" smtClean="0"/>
              <a:t>A master would be similar to your </a:t>
            </a:r>
            <a:r>
              <a:rPr lang="en-US" baseline="0" dirty="0" err="1" smtClean="0"/>
              <a:t>cellphone</a:t>
            </a:r>
            <a:r>
              <a:rPr lang="en-US" baseline="0" dirty="0" smtClean="0"/>
              <a:t>, whereas a slave would be the </a:t>
            </a:r>
            <a:r>
              <a:rPr lang="en-US" baseline="0" dirty="0" err="1" smtClean="0"/>
              <a:t>bluetooth</a:t>
            </a:r>
            <a:r>
              <a:rPr lang="en-US" baseline="0" dirty="0" smtClean="0"/>
              <a:t> headset</a:t>
            </a:r>
            <a:br>
              <a:rPr lang="en-US" baseline="0" dirty="0" smtClean="0"/>
            </a:br>
            <a:endParaRPr lang="en-US" baseline="0" dirty="0" smtClean="0"/>
          </a:p>
          <a:p>
            <a:pPr lvl="0">
              <a:buFontTx/>
              <a:buChar char="-"/>
            </a:pPr>
            <a:r>
              <a:rPr lang="en-US" baseline="0" dirty="0" smtClean="0"/>
              <a:t>We compare our split-functionality approach to a host-based approach again.</a:t>
            </a:r>
          </a:p>
          <a:p>
            <a:pPr lvl="0">
              <a:buFontTx/>
              <a:buChar char="-"/>
            </a:pPr>
            <a:endParaRPr lang="en-US" baseline="0" dirty="0" smtClean="0"/>
          </a:p>
          <a:p>
            <a:pPr lvl="0">
              <a:buFontTx/>
              <a:buChar char="-"/>
            </a:pPr>
            <a:r>
              <a:rPr lang="en-US" baseline="0" dirty="0" smtClean="0"/>
              <a:t>The protocol is </a:t>
            </a:r>
            <a:r>
              <a:rPr lang="en-US" baseline="0" dirty="0" err="1" smtClean="0"/>
              <a:t>bluetooth</a:t>
            </a:r>
            <a:r>
              <a:rPr lang="en-US" baseline="0" dirty="0" smtClean="0"/>
              <a:t>-like since the USRP cannot frequency hop at Bluetooth’s rate</a:t>
            </a:r>
          </a:p>
        </p:txBody>
      </p:sp>
      <p:sp>
        <p:nvSpPr>
          <p:cNvPr id="4" name="Slide Number Placeholder 3"/>
          <p:cNvSpPr>
            <a:spLocks noGrp="1"/>
          </p:cNvSpPr>
          <p:nvPr>
            <p:ph type="sldNum" sz="quarter" idx="10"/>
          </p:nvPr>
        </p:nvSpPr>
        <p:spPr/>
        <p:txBody>
          <a:bodyPr/>
          <a:lstStyle/>
          <a:p>
            <a:fld id="{297EBF06-ABCB-11DD-B28B-001E37D25065}"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In our experiment,</a:t>
            </a:r>
            <a:r>
              <a:rPr lang="en-US" baseline="0" dirty="0" smtClean="0"/>
              <a:t> we configure the USRP to a target </a:t>
            </a:r>
            <a:r>
              <a:rPr lang="en-US" baseline="0" dirty="0" err="1" smtClean="0"/>
              <a:t>bitrate</a:t>
            </a:r>
            <a:r>
              <a:rPr lang="en-US" baseline="0" dirty="0" smtClean="0"/>
              <a:t> of 0.5Mbps again.</a:t>
            </a:r>
            <a:br>
              <a:rPr lang="en-US" baseline="0" dirty="0" smtClean="0"/>
            </a:br>
            <a:endParaRPr lang="en-US" baseline="0" dirty="0" smtClean="0"/>
          </a:p>
          <a:p>
            <a:pPr>
              <a:buFontTx/>
              <a:buChar char="-"/>
            </a:pPr>
            <a:r>
              <a:rPr lang="en-US" baseline="0" dirty="0" smtClean="0"/>
              <a:t>We perform ten 100KB file transfers, varying the number of slaves (such as the number of headsets) and vary the guard times needed to account for scheduling error.</a:t>
            </a:r>
            <a:br>
              <a:rPr lang="en-US" baseline="0" dirty="0" smtClean="0"/>
            </a:br>
            <a:endParaRPr lang="en-US" baseline="0" dirty="0" smtClean="0"/>
          </a:p>
          <a:p>
            <a:pPr>
              <a:buFontTx/>
              <a:buChar char="-"/>
            </a:pPr>
            <a:r>
              <a:rPr lang="en-US" baseline="0" dirty="0" smtClean="0"/>
              <a:t>Guard times are used in TDMA protocols to account for synchronization error, where a node cannot precisely transmit in to its time slot.  In our paper, we show that this maximum error can be up to 9ms at the host</a:t>
            </a:r>
            <a:br>
              <a:rPr lang="en-US" baseline="0" dirty="0" smtClean="0"/>
            </a:br>
            <a:endParaRPr lang="en-US" baseline="0" dirty="0" smtClean="0"/>
          </a:p>
          <a:p>
            <a:pPr>
              <a:buFontTx/>
              <a:buChar char="-"/>
            </a:pPr>
            <a:r>
              <a:rPr lang="en-US" baseline="0" dirty="0" smtClean="0"/>
              <a:t>On the X-axis we have the number of slaves (e.g., nodes in the network) … and the Y-axis is the average throughput</a:t>
            </a:r>
            <a:br>
              <a:rPr lang="en-US" baseline="0" dirty="0" smtClean="0"/>
            </a:br>
            <a:endParaRPr lang="en-US" baseline="0" dirty="0" smtClean="0"/>
          </a:p>
          <a:p>
            <a:pPr>
              <a:buFontTx/>
              <a:buChar char="-"/>
            </a:pPr>
            <a:r>
              <a:rPr lang="en-US" baseline="0" dirty="0" smtClean="0"/>
              <a:t>By achieving tighter synchronization using the precision scheduling and </a:t>
            </a:r>
            <a:r>
              <a:rPr lang="en-US" baseline="0" dirty="0" err="1" smtClean="0"/>
              <a:t>backoff</a:t>
            </a:r>
            <a:r>
              <a:rPr lang="en-US" baseline="0" dirty="0" smtClean="0"/>
              <a:t> mechanisms implemented by our split-functionality API, we are able to again achieve close to the theoretical maximum capacity, and approximately 4x the throughput of the host-based implementation</a:t>
            </a:r>
          </a:p>
          <a:p>
            <a:pPr>
              <a:buFontTx/>
              <a:buChar char="-"/>
            </a:pPr>
            <a:endParaRPr lang="en-US" baseline="0" dirty="0" smtClean="0"/>
          </a:p>
          <a:p>
            <a:pPr>
              <a:buFontTx/>
              <a:buChar char="-"/>
            </a:pPr>
            <a:r>
              <a:rPr lang="en-US" baseline="0" dirty="0" smtClean="0"/>
              <a:t>However, I remind you that the importance is not the 4x throughput, that it was our ability to achieve close to the theoretical maximum capacity of the network given our wireless MAC and the physical layer.</a:t>
            </a:r>
            <a:br>
              <a:rPr lang="en-US" baseline="0" dirty="0" smtClean="0"/>
            </a:br>
            <a:endParaRPr lang="en-US" baseline="0" dirty="0" smtClean="0"/>
          </a:p>
          <a:p>
            <a:pPr>
              <a:buFontTx/>
              <a:buChar char="-"/>
            </a:pPr>
            <a:r>
              <a:rPr lang="en-US" baseline="0" dirty="0" smtClean="0"/>
              <a:t>This is a significant improvement, which further shows the feasibility of achieving greater performance from our API</a:t>
            </a:r>
          </a:p>
        </p:txBody>
      </p:sp>
      <p:sp>
        <p:nvSpPr>
          <p:cNvPr id="4" name="Slide Number Placeholder 3"/>
          <p:cNvSpPr>
            <a:spLocks noGrp="1"/>
          </p:cNvSpPr>
          <p:nvPr>
            <p:ph type="sldNum" sz="quarter" idx="10"/>
          </p:nvPr>
        </p:nvSpPr>
        <p:spPr/>
        <p:txBody>
          <a:bodyPr/>
          <a:lstStyle/>
          <a:p>
            <a:fld id="{297EBF06-ABCB-11DD-B28B-001E37D25065}"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conclusion, we have presented an API which enables a split-functionality approach.</a:t>
            </a:r>
          </a:p>
          <a:p>
            <a:pPr>
              <a:buFontTx/>
              <a:buChar char="-"/>
            </a:pPr>
            <a:r>
              <a:rPr lang="en-US" baseline="0" dirty="0" smtClean="0"/>
              <a:t>This approach maintains both flexibility and performance, and aspects of it are applicable to other architectures such as SORA</a:t>
            </a:r>
            <a:br>
              <a:rPr lang="en-US" baseline="0" dirty="0" smtClean="0"/>
            </a:br>
            <a:endParaRPr lang="en-US" baseline="0" dirty="0" smtClean="0"/>
          </a:p>
          <a:p>
            <a:pPr>
              <a:buFontTx/>
              <a:buChar char="-"/>
            </a:pPr>
            <a:r>
              <a:rPr lang="en-US" baseline="0" dirty="0" smtClean="0"/>
              <a:t>We also identified a first set of core MAC functions that can be further extended to increase the support of MAC implementations</a:t>
            </a:r>
            <a:br>
              <a:rPr lang="en-US" baseline="0" dirty="0" smtClean="0"/>
            </a:br>
            <a:endParaRPr lang="en-US" baseline="0" dirty="0" smtClean="0"/>
          </a:p>
          <a:p>
            <a:pPr>
              <a:buFontTx/>
              <a:buChar char="-"/>
            </a:pPr>
            <a:r>
              <a:rPr lang="en-US" baseline="0" dirty="0" smtClean="0"/>
              <a:t>Finally, we were the first to implement high-performance MACs on an extreme SDR such as GNU Radio and the USRP</a:t>
            </a:r>
          </a:p>
          <a:p>
            <a:pPr>
              <a:buFontTx/>
              <a:buChar char="-"/>
            </a:pPr>
            <a:endParaRPr lang="en-US" baseline="0" dirty="0" smtClean="0"/>
          </a:p>
          <a:p>
            <a:pPr>
              <a:buFontTx/>
              <a:buChar char="-"/>
            </a:pPr>
            <a:r>
              <a:rPr lang="en-US" baseline="0" dirty="0" smtClean="0"/>
              <a:t>Questions?</a:t>
            </a:r>
          </a:p>
        </p:txBody>
      </p:sp>
      <p:sp>
        <p:nvSpPr>
          <p:cNvPr id="4" name="Slide Number Placeholder 3"/>
          <p:cNvSpPr>
            <a:spLocks noGrp="1"/>
          </p:cNvSpPr>
          <p:nvPr>
            <p:ph type="sldNum" sz="quarter" idx="10"/>
          </p:nvPr>
        </p:nvSpPr>
        <p:spPr/>
        <p:txBody>
          <a:bodyPr/>
          <a:lstStyle/>
          <a:p>
            <a:fld id="{297EBF06-ABCB-11DD-B28B-001E37D2506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So, all of the recent wireless</a:t>
            </a:r>
            <a:r>
              <a:rPr lang="en-US" baseline="0" dirty="0" smtClean="0"/>
              <a:t> optimizations I had mentioned in the opening slide have in fact used software-defined radios for these reasons</a:t>
            </a:r>
          </a:p>
          <a:p>
            <a:pPr>
              <a:buFontTx/>
              <a:buChar char="-"/>
            </a:pPr>
            <a:r>
              <a:rPr lang="en-US" baseline="0" dirty="0" smtClean="0"/>
              <a:t> In fact, they all use the same SDR:  GNU Radio plus the USRP which is considered an “extreme” SDR, </a:t>
            </a:r>
          </a:p>
          <a:p>
            <a:pPr lvl="1">
              <a:buFontTx/>
              <a:buChar char="-"/>
            </a:pPr>
            <a:r>
              <a:rPr lang="en-US" baseline="0" dirty="0" smtClean="0"/>
              <a:t> a radio in which all processing, the physical layer and MAC layer, are done in </a:t>
            </a:r>
            <a:r>
              <a:rPr lang="en-US" baseline="0" dirty="0" err="1" smtClean="0"/>
              <a:t>userspace</a:t>
            </a:r>
            <a:r>
              <a:rPr lang="en-US" baseline="0" dirty="0" smtClean="0"/>
              <a:t> on a GPP</a:t>
            </a:r>
          </a:p>
          <a:p>
            <a:pPr lvl="1">
              <a:buFontTx/>
              <a:buChar char="-"/>
            </a:pPr>
            <a:r>
              <a:rPr lang="en-US" baseline="0" dirty="0" smtClean="0"/>
              <a:t> this is a great SDR as a research platform as it is easily modifiable and developed in a high language: C++</a:t>
            </a:r>
            <a:br>
              <a:rPr lang="en-US" baseline="0" dirty="0" smtClean="0"/>
            </a:br>
            <a:endParaRPr lang="en-US" baseline="0" dirty="0" smtClean="0"/>
          </a:p>
          <a:p>
            <a:pPr lvl="0">
              <a:buFontTx/>
              <a:buChar char="-"/>
            </a:pPr>
            <a:r>
              <a:rPr lang="en-US" dirty="0" smtClean="0"/>
              <a:t> GREAT! A platform easy to develop on and fully flexible, but as soon as one starts to look in to develop a MAC protocol, they </a:t>
            </a:r>
            <a:r>
              <a:rPr lang="en-US" dirty="0" err="1" smtClean="0"/>
              <a:t>quicly</a:t>
            </a:r>
            <a:r>
              <a:rPr lang="en-US" dirty="0" smtClean="0"/>
              <a:t> realize</a:t>
            </a:r>
            <a:r>
              <a:rPr lang="en-US" baseline="0" dirty="0" smtClean="0"/>
              <a:t> that there has been no high-performance MAC implementation on the platform</a:t>
            </a:r>
          </a:p>
          <a:p>
            <a:pPr lvl="1">
              <a:buFontTx/>
              <a:buChar char="-"/>
            </a:pPr>
            <a:r>
              <a:rPr lang="en-US" baseline="0" dirty="0" smtClean="0"/>
              <a:t>this immediately raises a red flag that MAC implementations, even on the easy-to-develop extreme SDR, is in fact challenging</a:t>
            </a:r>
          </a:p>
        </p:txBody>
      </p:sp>
      <p:sp>
        <p:nvSpPr>
          <p:cNvPr id="4" name="Slide Number Placeholder 3"/>
          <p:cNvSpPr>
            <a:spLocks noGrp="1"/>
          </p:cNvSpPr>
          <p:nvPr>
            <p:ph type="sldNum" sz="quarter" idx="10"/>
          </p:nvPr>
        </p:nvSpPr>
        <p:spPr/>
        <p:txBody>
          <a:bodyPr/>
          <a:lstStyle/>
          <a:p>
            <a:fld id="{297EBF06-ABCB-11DD-B28B-001E37D2506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So as an outline for the rest of my talk, I am going to explain why MACs are challenging in software-defined radios</a:t>
            </a:r>
            <a:br>
              <a:rPr lang="en-US" dirty="0" smtClean="0"/>
            </a:br>
            <a:endParaRPr lang="en-US" dirty="0" smtClean="0"/>
          </a:p>
          <a:p>
            <a:pPr>
              <a:buFontTx/>
              <a:buChar char="-"/>
            </a:pPr>
            <a:r>
              <a:rPr lang="en-US" baseline="0" dirty="0" smtClean="0"/>
              <a:t> I am then going to present a novel approach: a split-functionality API, that enables high-performance and flexible MAC implementations</a:t>
            </a:r>
            <a:br>
              <a:rPr lang="en-US" baseline="0" dirty="0" smtClean="0"/>
            </a:br>
            <a:endParaRPr lang="en-US" baseline="0" dirty="0" smtClean="0"/>
          </a:p>
          <a:p>
            <a:pPr>
              <a:buFontTx/>
              <a:buChar char="-"/>
            </a:pPr>
            <a:r>
              <a:rPr lang="en-US" baseline="0" dirty="0" smtClean="0"/>
              <a:t> to provide confidence to this approach, we implement the first high-performance MACs on an extreme SDR architecture using the proposed API</a:t>
            </a:r>
            <a:br>
              <a:rPr lang="en-US" baseline="0" dirty="0" smtClean="0"/>
            </a:br>
            <a:endParaRPr lang="en-US" baseline="0" dirty="0" smtClean="0"/>
          </a:p>
          <a:p>
            <a:pPr>
              <a:buFontTx/>
              <a:buChar char="-"/>
            </a:pPr>
            <a:r>
              <a:rPr lang="en-US" baseline="0" dirty="0" smtClean="0"/>
              <a:t> I will then provide implications of our API and how it can be applied to other architectures, and then conclude the talk</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So</a:t>
            </a:r>
            <a:r>
              <a:rPr lang="en-US" baseline="0" dirty="0" smtClean="0"/>
              <a:t>, as promised, I am going to describe why high-performance MAC implementations are challenging on SDRs</a:t>
            </a:r>
          </a:p>
          <a:p>
            <a:pPr>
              <a:buFontTx/>
              <a:buChar char="-"/>
            </a:pPr>
            <a:r>
              <a:rPr lang="en-US" baseline="0" dirty="0" smtClean="0"/>
              <a:t> to do so, I’m first going to describe the architecture from the bottom up</a:t>
            </a:r>
          </a:p>
          <a:p>
            <a:pPr>
              <a:buFontTx/>
              <a:buChar char="-"/>
            </a:pPr>
            <a:r>
              <a:rPr lang="en-US" baseline="0" dirty="0" smtClean="0"/>
              <a:t> as shown, the medium has a continuous signal being transmitted</a:t>
            </a:r>
          </a:p>
          <a:p>
            <a:pPr>
              <a:buFontTx/>
              <a:buChar char="-"/>
            </a:pPr>
            <a:r>
              <a:rPr lang="en-US" baseline="0" dirty="0" smtClean="0"/>
              <a:t> this signal is fed in to the frontend which takes approximately negligible time</a:t>
            </a:r>
          </a:p>
          <a:p>
            <a:pPr>
              <a:buFontTx/>
              <a:buChar char="-"/>
            </a:pPr>
            <a:r>
              <a:rPr lang="en-US" baseline="0" dirty="0" smtClean="0"/>
              <a:t> approximately 15ns for a discrete sample of the medium to enter the FPGA</a:t>
            </a:r>
          </a:p>
          <a:p>
            <a:pPr>
              <a:buFontTx/>
              <a:buChar char="-"/>
            </a:pPr>
            <a:r>
              <a:rPr lang="en-US" baseline="0" dirty="0" smtClean="0"/>
              <a:t> approximately 25us for the same to be packed in to a block with other samples</a:t>
            </a:r>
          </a:p>
          <a:p>
            <a:pPr>
              <a:buFontTx/>
              <a:buChar char="-"/>
            </a:pPr>
            <a:r>
              <a:rPr lang="en-US" baseline="0" dirty="0" smtClean="0"/>
              <a:t> then 120us across a USB bus, 25us through the kernel, and 1ms max to </a:t>
            </a:r>
            <a:r>
              <a:rPr lang="en-US" baseline="0" dirty="0" err="1" smtClean="0"/>
              <a:t>userspace</a:t>
            </a:r>
            <a:r>
              <a:rPr lang="en-US" baseline="0" dirty="0" smtClean="0"/>
              <a:t> based on scheduling</a:t>
            </a:r>
          </a:p>
          <a:p>
            <a:pPr>
              <a:buFontTx/>
              <a:buChar char="-"/>
            </a:pPr>
            <a:endParaRPr lang="en-US" baseline="0" dirty="0" smtClean="0"/>
          </a:p>
          <a:p>
            <a:pPr>
              <a:buFontTx/>
              <a:buChar char="-"/>
            </a:pPr>
            <a:r>
              <a:rPr lang="en-US" baseline="0" dirty="0" smtClean="0"/>
              <a:t> if we consider the timing requirements of a CSMA protocol like 802.11, simply packing the samples in to a block in the FPGA takes longer than the ACK timeout period</a:t>
            </a:r>
          </a:p>
          <a:p>
            <a:pPr lvl="1">
              <a:buFontTx/>
              <a:buChar char="-"/>
            </a:pPr>
            <a:r>
              <a:rPr lang="en-US" baseline="0" dirty="0" smtClean="0"/>
              <a:t> we haven’t even gotten to the host to demodulate yet!</a:t>
            </a:r>
            <a:br>
              <a:rPr lang="en-US" baseline="0" dirty="0" smtClean="0"/>
            </a:br>
            <a:endParaRPr lang="en-US" baseline="0" dirty="0" smtClean="0"/>
          </a:p>
          <a:p>
            <a:pPr lvl="0">
              <a:buFontTx/>
              <a:buChar char="-"/>
            </a:pPr>
            <a:r>
              <a:rPr lang="en-US" baseline="0" dirty="0" smtClean="0"/>
              <a:t>This shows that the architecture is clearly too high in delay to run the MAC solely in </a:t>
            </a:r>
            <a:r>
              <a:rPr lang="en-US" baseline="0" dirty="0" err="1" smtClean="0"/>
              <a:t>userspace</a:t>
            </a:r>
            <a:r>
              <a:rPr lang="en-US" baseline="0" dirty="0" smtClean="0"/>
              <a:t> for performance reasons</a:t>
            </a:r>
          </a:p>
        </p:txBody>
      </p:sp>
      <p:sp>
        <p:nvSpPr>
          <p:cNvPr id="4" name="Slide Number Placeholder 3"/>
          <p:cNvSpPr>
            <a:spLocks noGrp="1"/>
          </p:cNvSpPr>
          <p:nvPr>
            <p:ph type="sldNum" sz="quarter" idx="10"/>
          </p:nvPr>
        </p:nvSpPr>
        <p:spPr/>
        <p:txBody>
          <a:bodyPr/>
          <a:lstStyle/>
          <a:p>
            <a:fld id="{297EBF06-ABCB-11DD-B28B-001E37D25065}"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There have been several solutions to bypass this delay, the most common being the movement of the layers closer to the front end</a:t>
            </a:r>
          </a:p>
          <a:p>
            <a:pPr>
              <a:buFontTx/>
              <a:buChar char="-"/>
            </a:pPr>
            <a:r>
              <a:rPr lang="en-US" dirty="0" smtClean="0"/>
              <a:t> the WARP</a:t>
            </a:r>
            <a:r>
              <a:rPr lang="en-US" baseline="0" dirty="0" smtClean="0"/>
              <a:t> SDR moved both the PHY and the MAC on to the radio hardware for performance reasons</a:t>
            </a:r>
          </a:p>
          <a:p>
            <a:pPr>
              <a:buFontTx/>
              <a:buChar char="-"/>
            </a:pPr>
            <a:r>
              <a:rPr lang="en-US" baseline="0" dirty="0" smtClean="0"/>
              <a:t> SORA, which was the previous talk, moved the PHY and MAC to the kernel, used core dedication and other techniques to increase performance of the physical layer</a:t>
            </a:r>
            <a:br>
              <a:rPr lang="en-US" baseline="0" dirty="0" smtClean="0"/>
            </a:br>
            <a:endParaRPr lang="en-US" baseline="0" dirty="0" smtClean="0"/>
          </a:p>
          <a:p>
            <a:pPr>
              <a:buFontTx/>
              <a:buChar char="-"/>
            </a:pPr>
            <a:r>
              <a:rPr lang="en-US" baseline="0" dirty="0" smtClean="0"/>
              <a:t>These are all completely viable solutions to the problem, but there are a couple things to think about:</a:t>
            </a:r>
          </a:p>
          <a:p>
            <a:pPr lvl="1">
              <a:buFontTx/>
              <a:buChar char="-"/>
            </a:pPr>
            <a:r>
              <a:rPr lang="en-US" baseline="0" dirty="0" smtClean="0"/>
              <a:t>First: the more complexity we add to the hardware, such as moving the MAC and PHY to it, the greater the cost is going to increase</a:t>
            </a:r>
          </a:p>
          <a:p>
            <a:pPr lvl="1">
              <a:buFontTx/>
              <a:buChar char="-"/>
            </a:pPr>
            <a:r>
              <a:rPr lang="en-US" baseline="0" dirty="0" smtClean="0"/>
              <a:t>A single WARP board costs $10k, which the professors in the room might have to start sacrificing us poor students for</a:t>
            </a:r>
          </a:p>
          <a:p>
            <a:pPr lvl="1">
              <a:buFontTx/>
              <a:buChar char="-"/>
            </a:pPr>
            <a:r>
              <a:rPr lang="en-US" baseline="0" dirty="0" smtClean="0"/>
              <a:t>Second, when working on the hardware, it is likely to require special toolkits and embedded architecture knowledge</a:t>
            </a:r>
          </a:p>
          <a:p>
            <a:pPr lvl="1">
              <a:buFontTx/>
              <a:buChar char="-"/>
            </a:pPr>
            <a:r>
              <a:rPr lang="en-US" baseline="0" dirty="0" smtClean="0"/>
              <a:t>Lastly, wide use of SIMD instructions is low-level and in the future not going to be portable, as the new Intel and AMD ISA support for SIMD instructions are no longer </a:t>
            </a:r>
            <a:r>
              <a:rPr lang="en-US" baseline="0" dirty="0" err="1" smtClean="0"/>
              <a:t>compatable</a:t>
            </a:r>
            <a:r>
              <a:rPr lang="en-US" baseline="0" dirty="0" smtClean="0"/>
              <a:t>, for example</a:t>
            </a:r>
            <a:br>
              <a:rPr lang="en-US" baseline="0" dirty="0" smtClean="0"/>
            </a:br>
            <a:endParaRPr lang="en-US" baseline="0" dirty="0" smtClean="0"/>
          </a:p>
          <a:p>
            <a:pPr lvl="0">
              <a:buFontTx/>
              <a:buChar char="-"/>
            </a:pPr>
            <a:r>
              <a:rPr lang="en-US" baseline="0" dirty="0" smtClean="0"/>
              <a:t>But again, these are extremely viable solutions</a:t>
            </a:r>
          </a:p>
        </p:txBody>
      </p:sp>
      <p:sp>
        <p:nvSpPr>
          <p:cNvPr id="4" name="Slide Number Placeholder 3"/>
          <p:cNvSpPr>
            <a:spLocks noGrp="1"/>
          </p:cNvSpPr>
          <p:nvPr>
            <p:ph type="sldNum" sz="quarter" idx="10"/>
          </p:nvPr>
        </p:nvSpPr>
        <p:spPr/>
        <p:txBody>
          <a:bodyPr/>
          <a:lstStyle/>
          <a:p>
            <a:fld id="{297EBF06-ABCB-11DD-B28B-001E37D25065}"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are presenting an alternate solution, one that can enable high-performance MAC implementations even on an extreme architecture, with inexpensive</a:t>
            </a:r>
            <a:r>
              <a:rPr lang="en-US" baseline="0" dirty="0" smtClean="0"/>
              <a:t> SDR hardware, such as the USRP at $700 a board (more grad students you can keep!)</a:t>
            </a:r>
            <a:br>
              <a:rPr lang="en-US" baseline="0" dirty="0" smtClean="0"/>
            </a:br>
            <a:endParaRPr lang="en-US" baseline="0" dirty="0" smtClean="0"/>
          </a:p>
          <a:p>
            <a:pPr>
              <a:buFontTx/>
              <a:buChar char="-"/>
            </a:pPr>
            <a:r>
              <a:rPr lang="en-US" dirty="0" smtClean="0"/>
              <a:t> The approach we take, is a</a:t>
            </a:r>
            <a:r>
              <a:rPr lang="en-US" baseline="0" dirty="0" smtClean="0"/>
              <a:t> split-functionality approach</a:t>
            </a:r>
          </a:p>
          <a:p>
            <a:pPr>
              <a:buFontTx/>
              <a:buChar char="-"/>
            </a:pPr>
            <a:r>
              <a:rPr lang="en-US" baseline="0" dirty="0" smtClean="0"/>
              <a:t>We break all core MAC functions (such as carrier sense), in to two pieces:</a:t>
            </a:r>
          </a:p>
          <a:p>
            <a:pPr lvl="1">
              <a:buFontTx/>
              <a:buChar char="-"/>
            </a:pPr>
            <a:r>
              <a:rPr lang="en-US" baseline="0" dirty="0" smtClean="0"/>
              <a:t>One small piece on the hardware for performance reasons, and I say small such that we do not increase complexity and therefore cost</a:t>
            </a:r>
          </a:p>
          <a:p>
            <a:pPr lvl="1">
              <a:buFontTx/>
              <a:buChar char="-"/>
            </a:pPr>
            <a:r>
              <a:rPr lang="en-US" baseline="0" dirty="0" smtClean="0"/>
              <a:t>And one piece that runs on the host for flexibility of the platform</a:t>
            </a:r>
            <a:br>
              <a:rPr lang="en-US" baseline="0" dirty="0" smtClean="0"/>
            </a:br>
            <a:endParaRPr lang="en-US" baseline="0" dirty="0" smtClean="0"/>
          </a:p>
          <a:p>
            <a:pPr lvl="0">
              <a:buFontTx/>
              <a:buChar char="-"/>
            </a:pPr>
            <a:r>
              <a:rPr lang="en-US" baseline="0" dirty="0" smtClean="0"/>
              <a:t>We then develop an API for implementing the core MAC functions, and ensure per-packet control of the functions and the radio hardware</a:t>
            </a:r>
          </a:p>
          <a:p>
            <a:pPr lvl="0">
              <a:buFontTx/>
              <a:buChar char="-"/>
            </a:pPr>
            <a:r>
              <a:rPr lang="en-US" baseline="0" dirty="0" smtClean="0"/>
              <a:t> to do so we implement a logical control channel, and per-block meta-data which will be seen in the following slides</a:t>
            </a:r>
          </a:p>
          <a:p>
            <a:pPr lvl="0">
              <a:buFontTx/>
              <a:buChar char="-"/>
            </a:pPr>
            <a:r>
              <a:rPr lang="en-US" baseline="0" dirty="0" smtClean="0"/>
              <a:t> as I will describe throughout the talk, the API is applicable to other SDR architectures, such as </a:t>
            </a:r>
            <a:r>
              <a:rPr lang="en-US" baseline="0" dirty="0" err="1" smtClean="0"/>
              <a:t>Sora</a:t>
            </a: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The first challenge in our approach is determining what are the correct set of core </a:t>
            </a:r>
            <a:r>
              <a:rPr lang="en-US" dirty="0" err="1" smtClean="0"/>
              <a:t>mac</a:t>
            </a:r>
            <a:r>
              <a:rPr lang="en-US" dirty="0" smtClean="0"/>
              <a:t> functions, or building blocks,</a:t>
            </a:r>
            <a:r>
              <a:rPr lang="en-US" baseline="0" dirty="0" smtClean="0"/>
              <a:t> to enable the implementation of current and novel MAC protocols</a:t>
            </a:r>
            <a:br>
              <a:rPr lang="en-US" baseline="0" dirty="0" smtClean="0"/>
            </a:br>
            <a:endParaRPr lang="en-US" baseline="0" dirty="0" smtClean="0"/>
          </a:p>
          <a:p>
            <a:pPr>
              <a:buFontTx/>
              <a:buChar char="-"/>
            </a:pPr>
            <a:r>
              <a:rPr lang="en-US" baseline="0" dirty="0" smtClean="0"/>
              <a:t> On the right side, I have compiled a small list of techniques used by various MAC protocols</a:t>
            </a:r>
          </a:p>
          <a:p>
            <a:pPr>
              <a:buFontTx/>
              <a:buChar char="-"/>
            </a:pPr>
            <a:r>
              <a:rPr lang="en-US" baseline="0" dirty="0" smtClean="0"/>
              <a:t> From these techniques, we determine a first set of buildings blocks which enables high-performance MAC implementations</a:t>
            </a:r>
          </a:p>
          <a:p>
            <a:pPr>
              <a:buFontTx/>
              <a:buChar char="-"/>
            </a:pPr>
            <a:r>
              <a:rPr lang="en-US" baseline="0" dirty="0" smtClean="0"/>
              <a:t>These are:</a:t>
            </a:r>
          </a:p>
          <a:p>
            <a:pPr lvl="1">
              <a:buFontTx/>
              <a:buChar char="-"/>
            </a:pPr>
            <a:r>
              <a:rPr lang="en-US" baseline="0" dirty="0" smtClean="0"/>
              <a:t> carrier sense, precision scheduling, </a:t>
            </a:r>
            <a:r>
              <a:rPr lang="en-US" baseline="0" dirty="0" err="1" smtClean="0"/>
              <a:t>backoff</a:t>
            </a:r>
            <a:r>
              <a:rPr lang="en-US" baseline="0" dirty="0" smtClean="0"/>
              <a:t>, fast-packet detection, dependent packet generation, and fine-grained radio control</a:t>
            </a:r>
            <a:br>
              <a:rPr lang="en-US" baseline="0" dirty="0" smtClean="0"/>
            </a:br>
            <a:endParaRPr lang="en-US" baseline="0" dirty="0" smtClean="0"/>
          </a:p>
          <a:p>
            <a:pPr lvl="0">
              <a:buFontTx/>
              <a:buChar char="-"/>
            </a:pPr>
            <a:r>
              <a:rPr lang="en-US" baseline="0" dirty="0" smtClean="0"/>
              <a:t> It is extremely difficult to claim that any list is correct and complete, but we believe this is a reasonable first toolbox, which we provide some confidence in by implementing two high-performance MAC protocols</a:t>
            </a:r>
          </a:p>
          <a:p>
            <a:pPr lvl="0">
              <a:buFontTx/>
              <a:buChar char="-"/>
            </a:pPr>
            <a:endParaRPr lang="en-US" baseline="0" dirty="0" smtClean="0"/>
          </a:p>
          <a:p>
            <a:pPr lvl="0">
              <a:buFontTx/>
              <a:buChar char="-"/>
            </a:pPr>
            <a:r>
              <a:rPr lang="en-US" baseline="0" dirty="0" smtClean="0"/>
              <a:t>I am going to talk about two of these functions in detail, and the rest I refer you to our paper for</a:t>
            </a:r>
          </a:p>
          <a:p>
            <a:pPr lvl="0">
              <a:buFontTx/>
              <a:buChar char="-"/>
            </a:pPr>
            <a:r>
              <a:rPr lang="en-US" baseline="0" dirty="0" smtClean="0"/>
              <a:t> The first I am going to talk about is precision scheduling</a:t>
            </a:r>
          </a:p>
        </p:txBody>
      </p:sp>
      <p:sp>
        <p:nvSpPr>
          <p:cNvPr id="4" name="Slide Number Placeholder 3"/>
          <p:cNvSpPr>
            <a:spLocks noGrp="1"/>
          </p:cNvSpPr>
          <p:nvPr>
            <p:ph type="sldNum" sz="quarter" idx="10"/>
          </p:nvPr>
        </p:nvSpPr>
        <p:spPr/>
        <p:txBody>
          <a:bodyPr/>
          <a:lstStyle/>
          <a:p>
            <a:fld id="{297EBF06-ABCB-11DD-B28B-001E37D2506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The way we implement precision scheduling using a split-functionality API is as follows</a:t>
            </a:r>
          </a:p>
          <a:p>
            <a:pPr>
              <a:buFontTx/>
              <a:buNone/>
            </a:pPr>
            <a:endParaRPr lang="en-US" dirty="0" smtClean="0"/>
          </a:p>
          <a:p>
            <a:pPr>
              <a:buFontTx/>
              <a:buChar char="-"/>
            </a:pPr>
            <a:r>
              <a:rPr lang="en-US" baseline="0" dirty="0" smtClean="0"/>
              <a:t>We first introduce per-block meta-data with samples in our architecture, but architecture independent this could be bits, or a full packet</a:t>
            </a:r>
          </a:p>
          <a:p>
            <a:pPr>
              <a:buFontTx/>
              <a:buChar char="-"/>
            </a:pPr>
            <a:r>
              <a:rPr lang="en-US" baseline="0" dirty="0" smtClean="0"/>
              <a:t>we maintain flexibility by keeping the actual scheduling mechanism at the host, allowing the host to use the timestamp field to specify a precise time it wants the data to be transmitted</a:t>
            </a:r>
          </a:p>
          <a:p>
            <a:pPr>
              <a:buFontTx/>
              <a:buChar char="-"/>
            </a:pPr>
            <a:r>
              <a:rPr lang="en-US" baseline="0" dirty="0" smtClean="0"/>
              <a:t>The block is sent across the bus and the radio hardware will inspect the per-block meta-data, and transmit the data when the clock is equal to the timestamp</a:t>
            </a:r>
          </a:p>
          <a:p>
            <a:pPr>
              <a:buFontTx/>
              <a:buChar char="-"/>
            </a:pPr>
            <a:r>
              <a:rPr lang="en-US" baseline="0" dirty="0" smtClean="0"/>
              <a:t>The thing to note about this mechanism is that it requires a lead time for the data to be ready and scheduled, this will vary by architecture, but is approximately a millisecond on an extreme SDR, and microseconds on an architecture like SORA</a:t>
            </a:r>
          </a:p>
          <a:p>
            <a:pPr>
              <a:buFontTx/>
              <a:buNone/>
            </a:pPr>
            <a:endParaRPr lang="en-US" dirty="0"/>
          </a:p>
        </p:txBody>
      </p:sp>
      <p:sp>
        <p:nvSpPr>
          <p:cNvPr id="4" name="Slide Number Placeholder 3"/>
          <p:cNvSpPr>
            <a:spLocks noGrp="1"/>
          </p:cNvSpPr>
          <p:nvPr>
            <p:ph type="sldNum" sz="quarter" idx="10"/>
          </p:nvPr>
        </p:nvSpPr>
        <p:spPr/>
        <p:txBody>
          <a:bodyPr/>
          <a:lstStyle/>
          <a:p>
            <a:fld id="{297EBF06-ABCB-11DD-B28B-001E37D2506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C88FDBA-ABCB-11DD-B28B-001E37D25065}" type="datetime1">
              <a:rPr lang="en-US" smtClean="0"/>
              <a:pPr/>
              <a:t>4/22/2009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97D81D0-ABBE-11DD-B28B-001E37D250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89A206-ABCB-11DD-B28B-001E37D25065}" type="datetime1">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89B48A-ABCB-11DD-B28B-001E37D25065}" type="datetime1">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066800"/>
          </a:xfrm>
        </p:spPr>
        <p:txBody>
          <a:bodyPr/>
          <a:lstStyle>
            <a:lvl1pPr>
              <a:defRPr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676400"/>
            <a:ext cx="8229600" cy="5050536"/>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C89103E-ABCB-11DD-B28B-001E37D25065}" type="datetime1">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D81D0-ABBE-11DD-B28B-001E37D25065}" type="slidenum">
              <a:rPr lang="en-US" smtClean="0"/>
              <a:pPr/>
              <a:t>‹#›</a:t>
            </a:fld>
            <a:endParaRPr lang="en-US"/>
          </a:p>
        </p:txBody>
      </p:sp>
      <p:cxnSp>
        <p:nvCxnSpPr>
          <p:cNvPr id="7" name="Straight Connector 6"/>
          <p:cNvCxnSpPr/>
          <p:nvPr userDrawn="1"/>
        </p:nvCxnSpPr>
        <p:spPr>
          <a:xfrm>
            <a:off x="0" y="1217612"/>
            <a:ext cx="9144000"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892308-ABCB-11DD-B28B-001E37D25065}" type="datetime1">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893546-ABCB-11DD-B28B-001E37D25065}" type="datetime1">
              <a:rPr lang="en-US" smtClean="0"/>
              <a:pPr/>
              <a:t>4/22/2009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152400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5" name="Content Placeholder 4"/>
          <p:cNvSpPr>
            <a:spLocks noGrp="1"/>
          </p:cNvSpPr>
          <p:nvPr>
            <p:ph sz="quarter" idx="2"/>
          </p:nvPr>
        </p:nvSpPr>
        <p:spPr>
          <a:xfrm>
            <a:off x="381000" y="198754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198754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C894806-ABCB-11DD-B28B-001E37D25065}" type="datetime1">
              <a:rPr lang="en-US" smtClean="0"/>
              <a:pPr/>
              <a:t>4/22/2009</a:t>
            </a:fld>
            <a:endParaRPr lang="en-US"/>
          </a:p>
        </p:txBody>
      </p:sp>
      <p:sp>
        <p:nvSpPr>
          <p:cNvPr id="27" name="Slide Number Placeholder 26"/>
          <p:cNvSpPr>
            <a:spLocks noGrp="1"/>
          </p:cNvSpPr>
          <p:nvPr>
            <p:ph type="sldNum" sz="quarter" idx="11"/>
          </p:nvPr>
        </p:nvSpPr>
        <p:spPr/>
        <p:txBody>
          <a:bodyPr rtlCol="0"/>
          <a:lstStyle/>
          <a:p>
            <a:fld id="{197D81D0-ABBE-11DD-B28B-001E37D2506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cxnSp>
        <p:nvCxnSpPr>
          <p:cNvPr id="10" name="Straight Connector 9"/>
          <p:cNvCxnSpPr/>
          <p:nvPr userDrawn="1"/>
        </p:nvCxnSpPr>
        <p:spPr>
          <a:xfrm>
            <a:off x="0" y="1217612"/>
            <a:ext cx="9144000"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C895A08-ABCB-11DD-B28B-001E37D25065}" type="datetime1">
              <a:rPr lang="en-US" smtClean="0"/>
              <a:pPr/>
              <a:t>4/22/2009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97D81D0-ABBE-11DD-B28B-001E37D250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96B9C-ABCB-11DD-B28B-001E37D25065}" type="datetime1">
              <a:rPr lang="en-US" smtClean="0"/>
              <a:pPr/>
              <a:t>4/22/2009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897DD0-ABCB-11DD-B28B-001E37D25065}" type="datetime1">
              <a:rPr lang="en-US" smtClean="0"/>
              <a:pPr/>
              <a:t>4/22/2009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898F46-ABCB-11DD-B28B-001E37D25065}" type="datetime1">
              <a:rPr lang="en-US" smtClean="0"/>
              <a:pPr/>
              <a:t>4/22/2009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D81D0-ABBE-11DD-B28B-001E37D250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C88E5DC-ABCB-11DD-B28B-001E37D25065}" type="datetime1">
              <a:rPr lang="en-US" smtClean="0"/>
              <a:pPr/>
              <a:t>4/22/2009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97D81D0-ABBE-11DD-B28B-001E37D250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gi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notesSlide" Target="../notesSlides/notesSlide5.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01775"/>
            <a:ext cx="8458200" cy="1470025"/>
          </a:xfrm>
        </p:spPr>
        <p:txBody>
          <a:bodyPr>
            <a:normAutofit fontScale="90000"/>
          </a:bodyPr>
          <a:lstStyle/>
          <a:p>
            <a:r>
              <a:rPr lang="en-US" dirty="0" smtClean="0"/>
              <a:t>Enabling MAC Protocol Implementations on </a:t>
            </a:r>
            <a:br>
              <a:rPr lang="en-US" dirty="0" smtClean="0"/>
            </a:br>
            <a:r>
              <a:rPr lang="en-US" dirty="0" smtClean="0"/>
              <a:t>Software-defined Radios</a:t>
            </a:r>
            <a:endParaRPr lang="en-US" dirty="0"/>
          </a:p>
        </p:txBody>
      </p:sp>
      <p:sp>
        <p:nvSpPr>
          <p:cNvPr id="3" name="Subtitle 2"/>
          <p:cNvSpPr>
            <a:spLocks noGrp="1"/>
          </p:cNvSpPr>
          <p:nvPr>
            <p:ph type="subTitle" idx="1"/>
          </p:nvPr>
        </p:nvSpPr>
        <p:spPr>
          <a:xfrm>
            <a:off x="457200" y="4419600"/>
            <a:ext cx="8458200" cy="2209800"/>
          </a:xfrm>
        </p:spPr>
        <p:txBody>
          <a:bodyPr>
            <a:normAutofit/>
          </a:bodyPr>
          <a:lstStyle/>
          <a:p>
            <a:pPr algn="ctr"/>
            <a:r>
              <a:rPr lang="en-US" dirty="0" smtClean="0"/>
              <a:t>George </a:t>
            </a:r>
            <a:r>
              <a:rPr lang="en-US" dirty="0" err="1" smtClean="0"/>
              <a:t>Nychis</a:t>
            </a:r>
            <a:r>
              <a:rPr lang="en-US" dirty="0" smtClean="0"/>
              <a:t>, </a:t>
            </a:r>
            <a:r>
              <a:rPr lang="en-US" dirty="0" err="1" smtClean="0"/>
              <a:t>Thibaud</a:t>
            </a:r>
            <a:r>
              <a:rPr lang="en-US" dirty="0" smtClean="0"/>
              <a:t> </a:t>
            </a:r>
            <a:r>
              <a:rPr lang="en-US" dirty="0" err="1" smtClean="0"/>
              <a:t>Hottelier</a:t>
            </a:r>
            <a:r>
              <a:rPr lang="en-US" dirty="0" smtClean="0"/>
              <a:t>, </a:t>
            </a:r>
            <a:r>
              <a:rPr lang="en-US" dirty="0" err="1" smtClean="0"/>
              <a:t>Zhuochen</a:t>
            </a:r>
            <a:r>
              <a:rPr lang="en-US" dirty="0" smtClean="0"/>
              <a:t> Yang,</a:t>
            </a:r>
          </a:p>
          <a:p>
            <a:pPr algn="ctr"/>
            <a:r>
              <a:rPr lang="en-US" dirty="0" err="1" smtClean="0"/>
              <a:t>Srinivasan</a:t>
            </a:r>
            <a:r>
              <a:rPr lang="en-US" dirty="0" smtClean="0"/>
              <a:t> </a:t>
            </a:r>
            <a:r>
              <a:rPr lang="en-US" dirty="0" err="1" smtClean="0"/>
              <a:t>Seshan</a:t>
            </a:r>
            <a:r>
              <a:rPr lang="en-US" dirty="0" smtClean="0"/>
              <a:t>,  and Peter </a:t>
            </a:r>
            <a:r>
              <a:rPr lang="en-US" dirty="0" err="1" smtClean="0"/>
              <a:t>Steenkiste</a:t>
            </a:r>
            <a:endParaRPr lang="en-US" dirty="0" smtClean="0"/>
          </a:p>
          <a:p>
            <a:pPr algn="ctr"/>
            <a:endParaRPr lang="en-US" dirty="0" smtClean="0"/>
          </a:p>
          <a:p>
            <a:pPr algn="ctr"/>
            <a:r>
              <a:rPr lang="en-US" dirty="0" smtClean="0"/>
              <a:t>Carnegie Mellon University</a:t>
            </a: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1</a:t>
            </a:fld>
            <a:endParaRPr lang="en-US"/>
          </a:p>
        </p:txBody>
      </p:sp>
    </p:spTree>
    <p:custDataLst>
      <p:tags r:id="rId1"/>
    </p:custDataLst>
  </p:cSld>
  <p:clrMapOvr>
    <a:masterClrMapping/>
  </p:clrMapOvr>
  <p:transition advTm="1512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Precision Scheduling</a:t>
            </a:r>
            <a:endParaRPr lang="en-US" dirty="0"/>
          </a:p>
        </p:txBody>
      </p:sp>
      <p:sp>
        <p:nvSpPr>
          <p:cNvPr id="3" name="Content Placeholder 2"/>
          <p:cNvSpPr>
            <a:spLocks noGrp="1"/>
          </p:cNvSpPr>
          <p:nvPr>
            <p:ph idx="1"/>
          </p:nvPr>
        </p:nvSpPr>
        <p:spPr>
          <a:xfrm>
            <a:off x="152400" y="1371600"/>
            <a:ext cx="8763000" cy="5050536"/>
          </a:xfrm>
        </p:spPr>
        <p:txBody>
          <a:bodyPr/>
          <a:lstStyle/>
          <a:p>
            <a:r>
              <a:rPr lang="en-US" i="1" dirty="0" smtClean="0"/>
              <a:t>Split-functionality API approach:</a:t>
            </a:r>
            <a:endParaRPr lang="en-US" dirty="0" smtClean="0"/>
          </a:p>
          <a:p>
            <a:pPr lvl="1"/>
            <a:r>
              <a:rPr lang="en-US" dirty="0" smtClean="0"/>
              <a:t>Scheduling on the host (</a:t>
            </a:r>
            <a:r>
              <a:rPr lang="en-US" dirty="0" smtClean="0">
                <a:solidFill>
                  <a:srgbClr val="2E00F0"/>
                </a:solidFill>
              </a:rPr>
              <a:t>flexibility</a:t>
            </a:r>
            <a:r>
              <a:rPr lang="en-US" dirty="0" smtClean="0"/>
              <a:t>)</a:t>
            </a:r>
          </a:p>
          <a:p>
            <a:pPr lvl="1"/>
            <a:r>
              <a:rPr lang="en-US" dirty="0" smtClean="0"/>
              <a:t>Triggering on the hardware (</a:t>
            </a:r>
            <a:r>
              <a:rPr lang="en-US" dirty="0" smtClean="0">
                <a:solidFill>
                  <a:srgbClr val="FF0000"/>
                </a:solidFill>
              </a:rPr>
              <a:t>performance</a:t>
            </a:r>
            <a:r>
              <a:rPr lang="en-US" dirty="0" smtClean="0"/>
              <a:t>)</a:t>
            </a:r>
          </a:p>
          <a:p>
            <a:pPr lvl="1"/>
            <a:r>
              <a:rPr lang="en-US" dirty="0" smtClean="0"/>
              <a:t>requires a lead time that varies based on architecture</a:t>
            </a:r>
          </a:p>
        </p:txBody>
      </p:sp>
      <p:sp>
        <p:nvSpPr>
          <p:cNvPr id="4" name="Slide Number Placeholder 3"/>
          <p:cNvSpPr>
            <a:spLocks noGrp="1"/>
          </p:cNvSpPr>
          <p:nvPr>
            <p:ph type="sldNum" sz="quarter" idx="12"/>
          </p:nvPr>
        </p:nvSpPr>
        <p:spPr/>
        <p:txBody>
          <a:bodyPr/>
          <a:lstStyle/>
          <a:p>
            <a:fld id="{197D81D0-ABBE-11DD-B28B-001E37D25065}" type="slidenum">
              <a:rPr lang="en-US" smtClean="0"/>
              <a:pPr/>
              <a:t>10</a:t>
            </a:fld>
            <a:endParaRPr lang="en-US"/>
          </a:p>
        </p:txBody>
      </p:sp>
      <p:sp>
        <p:nvSpPr>
          <p:cNvPr id="5" name="Rectangle 4"/>
          <p:cNvSpPr/>
          <p:nvPr/>
        </p:nvSpPr>
        <p:spPr>
          <a:xfrm>
            <a:off x="457200" y="3570059"/>
            <a:ext cx="5105400" cy="290694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 name="Rounded Rectangle 5"/>
          <p:cNvSpPr/>
          <p:nvPr/>
        </p:nvSpPr>
        <p:spPr>
          <a:xfrm>
            <a:off x="1143000" y="3925957"/>
            <a:ext cx="4267200" cy="1865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82"/>
          <p:cNvGrpSpPr/>
          <p:nvPr/>
        </p:nvGrpSpPr>
        <p:grpSpPr>
          <a:xfrm>
            <a:off x="457200" y="4191000"/>
            <a:ext cx="689019" cy="355898"/>
            <a:chOff x="1600200" y="3824654"/>
            <a:chExt cx="689019" cy="355898"/>
          </a:xfrm>
        </p:grpSpPr>
        <p:sp>
          <p:nvSpPr>
            <p:cNvPr id="8" name="Rounded Rectangle 7"/>
            <p:cNvSpPr/>
            <p:nvPr/>
          </p:nvSpPr>
          <p:spPr>
            <a:xfrm>
              <a:off x="1600200" y="3824654"/>
              <a:ext cx="689019" cy="3558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a:off x="1538285" y="4001406"/>
              <a:ext cx="355898" cy="2393"/>
            </a:xfrm>
            <a:prstGeom prst="line">
              <a:avLst/>
            </a:prstGeom>
            <a:ln w="76200"/>
          </p:spPr>
          <p:style>
            <a:lnRef idx="1">
              <a:schemeClr val="dk1"/>
            </a:lnRef>
            <a:fillRef idx="0">
              <a:schemeClr val="dk1"/>
            </a:fillRef>
            <a:effectRef idx="0">
              <a:schemeClr val="dk1"/>
            </a:effectRef>
            <a:fontRef idx="minor">
              <a:schemeClr val="tx1"/>
            </a:fontRef>
          </p:style>
        </p:cxnSp>
      </p:grpSp>
      <p:grpSp>
        <p:nvGrpSpPr>
          <p:cNvPr id="10" name="Group 81"/>
          <p:cNvGrpSpPr/>
          <p:nvPr/>
        </p:nvGrpSpPr>
        <p:grpSpPr>
          <a:xfrm>
            <a:off x="453981" y="4673302"/>
            <a:ext cx="689019" cy="355898"/>
            <a:chOff x="1600200" y="5010978"/>
            <a:chExt cx="689019" cy="355898"/>
          </a:xfrm>
        </p:grpSpPr>
        <p:sp>
          <p:nvSpPr>
            <p:cNvPr id="11" name="Rounded Rectangle 10"/>
            <p:cNvSpPr/>
            <p:nvPr/>
          </p:nvSpPr>
          <p:spPr>
            <a:xfrm>
              <a:off x="1600200" y="5010978"/>
              <a:ext cx="689019" cy="3558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1995238" y="5187730"/>
              <a:ext cx="355898" cy="2393"/>
            </a:xfrm>
            <a:prstGeom prst="line">
              <a:avLst/>
            </a:prstGeom>
            <a:ln w="76200"/>
          </p:spPr>
          <p:style>
            <a:lnRef idx="1">
              <a:schemeClr val="dk1"/>
            </a:lnRef>
            <a:fillRef idx="0">
              <a:schemeClr val="dk1"/>
            </a:fillRef>
            <a:effectRef idx="0">
              <a:schemeClr val="dk1"/>
            </a:effectRef>
            <a:fontRef idx="minor">
              <a:schemeClr val="tx1"/>
            </a:fontRef>
          </p:style>
        </p:cxnSp>
      </p:grpSp>
      <p:cxnSp>
        <p:nvCxnSpPr>
          <p:cNvPr id="13" name="Straight Arrow Connector 12"/>
          <p:cNvCxnSpPr/>
          <p:nvPr/>
        </p:nvCxnSpPr>
        <p:spPr>
          <a:xfrm>
            <a:off x="1219200" y="4471665"/>
            <a:ext cx="228600" cy="2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1219200" y="4798128"/>
            <a:ext cx="228600" cy="2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562600" y="4756384"/>
            <a:ext cx="2133600" cy="61688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964929" y="4344233"/>
            <a:ext cx="1274071" cy="369332"/>
          </a:xfrm>
          <a:prstGeom prst="rect">
            <a:avLst/>
          </a:prstGeom>
          <a:noFill/>
        </p:spPr>
        <p:txBody>
          <a:bodyPr wrap="square" rtlCol="0">
            <a:spAutoFit/>
          </a:bodyPr>
          <a:lstStyle/>
          <a:p>
            <a:r>
              <a:rPr lang="en-US" dirty="0" smtClean="0"/>
              <a:t>Bus (USB)</a:t>
            </a:r>
            <a:endParaRPr lang="en-US" dirty="0"/>
          </a:p>
        </p:txBody>
      </p:sp>
      <p:grpSp>
        <p:nvGrpSpPr>
          <p:cNvPr id="19" name="Group 87"/>
          <p:cNvGrpSpPr/>
          <p:nvPr/>
        </p:nvGrpSpPr>
        <p:grpSpPr>
          <a:xfrm>
            <a:off x="7696200" y="3276600"/>
            <a:ext cx="968062" cy="3429000"/>
            <a:chOff x="7696200" y="2819400"/>
            <a:chExt cx="968062" cy="3733800"/>
          </a:xfrm>
        </p:grpSpPr>
        <p:sp>
          <p:nvSpPr>
            <p:cNvPr id="20" name="Rectangle 19"/>
            <p:cNvSpPr/>
            <p:nvPr/>
          </p:nvSpPr>
          <p:spPr>
            <a:xfrm>
              <a:off x="7696200" y="2819400"/>
              <a:ext cx="968062" cy="3733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rot="16200000">
              <a:off x="6443990" y="4538990"/>
              <a:ext cx="3505199" cy="523220"/>
            </a:xfrm>
            <a:prstGeom prst="rect">
              <a:avLst/>
            </a:prstGeom>
            <a:noFill/>
          </p:spPr>
          <p:txBody>
            <a:bodyPr wrap="square" rtlCol="0">
              <a:spAutoFit/>
            </a:bodyPr>
            <a:lstStyle/>
            <a:p>
              <a:pPr algn="ctr"/>
              <a:r>
                <a:rPr lang="en-US" sz="2800" dirty="0" smtClean="0"/>
                <a:t>Host Machine</a:t>
              </a:r>
              <a:endParaRPr lang="en-US" sz="2800" dirty="0"/>
            </a:p>
          </p:txBody>
        </p:sp>
      </p:grpSp>
      <p:sp>
        <p:nvSpPr>
          <p:cNvPr id="22" name="TextBox 21"/>
          <p:cNvSpPr txBox="1"/>
          <p:nvPr/>
        </p:nvSpPr>
        <p:spPr>
          <a:xfrm>
            <a:off x="2133600" y="5943600"/>
            <a:ext cx="2374368" cy="400110"/>
          </a:xfrm>
          <a:prstGeom prst="rect">
            <a:avLst/>
          </a:prstGeom>
          <a:noFill/>
        </p:spPr>
        <p:txBody>
          <a:bodyPr wrap="none" rtlCol="0">
            <a:spAutoFit/>
          </a:bodyPr>
          <a:lstStyle/>
          <a:p>
            <a:r>
              <a:rPr lang="en-US" sz="2000" b="1" dirty="0" smtClean="0"/>
              <a:t>Radio Hardware</a:t>
            </a:r>
            <a:endParaRPr lang="en-US" sz="2000" b="1" dirty="0"/>
          </a:p>
        </p:txBody>
      </p:sp>
      <p:sp>
        <p:nvSpPr>
          <p:cNvPr id="23" name="Rounded Rectangle 22"/>
          <p:cNvSpPr/>
          <p:nvPr/>
        </p:nvSpPr>
        <p:spPr>
          <a:xfrm>
            <a:off x="1524000" y="4343400"/>
            <a:ext cx="990600" cy="609600"/>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a:t>
            </a:r>
            <a:endParaRPr lang="en-US" dirty="0"/>
          </a:p>
        </p:txBody>
      </p:sp>
      <p:cxnSp>
        <p:nvCxnSpPr>
          <p:cNvPr id="28" name="Straight Arrow Connector 27"/>
          <p:cNvCxnSpPr>
            <a:stCxn id="41" idx="1"/>
          </p:cNvCxnSpPr>
          <p:nvPr/>
        </p:nvCxnSpPr>
        <p:spPr>
          <a:xfrm rot="10800000">
            <a:off x="2590802" y="4572000"/>
            <a:ext cx="1295399"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95607" y="3581400"/>
            <a:ext cx="862737" cy="369332"/>
          </a:xfrm>
          <a:prstGeom prst="rect">
            <a:avLst/>
          </a:prstGeom>
          <a:noFill/>
        </p:spPr>
        <p:txBody>
          <a:bodyPr wrap="none" rtlCol="0">
            <a:spAutoFit/>
          </a:bodyPr>
          <a:lstStyle/>
          <a:p>
            <a:r>
              <a:rPr lang="en-US" b="1" dirty="0" smtClean="0"/>
              <a:t>FPGA</a:t>
            </a:r>
            <a:endParaRPr lang="en-US" b="1" dirty="0"/>
          </a:p>
        </p:txBody>
      </p:sp>
      <p:sp>
        <p:nvSpPr>
          <p:cNvPr id="41" name="Rounded Rectangle 40"/>
          <p:cNvSpPr/>
          <p:nvPr/>
        </p:nvSpPr>
        <p:spPr>
          <a:xfrm>
            <a:off x="3886200" y="4572000"/>
            <a:ext cx="1447800" cy="990600"/>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Timestamp=?</a:t>
            </a:r>
          </a:p>
          <a:p>
            <a:pPr algn="ctr"/>
            <a:r>
              <a:rPr lang="en-US" dirty="0" smtClean="0"/>
              <a:t>clock</a:t>
            </a:r>
            <a:endParaRPr lang="en-US" dirty="0"/>
          </a:p>
        </p:txBody>
      </p:sp>
      <p:sp>
        <p:nvSpPr>
          <p:cNvPr id="39" name="Rectangle 38"/>
          <p:cNvSpPr/>
          <p:nvPr/>
        </p:nvSpPr>
        <p:spPr>
          <a:xfrm>
            <a:off x="4343400" y="4038600"/>
            <a:ext cx="838200" cy="381000"/>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clock</a:t>
            </a:r>
            <a:endParaRPr lang="en-US" dirty="0"/>
          </a:p>
        </p:txBody>
      </p:sp>
      <p:grpSp>
        <p:nvGrpSpPr>
          <p:cNvPr id="32" name="Group 89"/>
          <p:cNvGrpSpPr/>
          <p:nvPr/>
        </p:nvGrpSpPr>
        <p:grpSpPr>
          <a:xfrm>
            <a:off x="7315200" y="4876800"/>
            <a:ext cx="703004" cy="384369"/>
            <a:chOff x="4953000" y="5334000"/>
            <a:chExt cx="338328" cy="246888"/>
          </a:xfrm>
        </p:grpSpPr>
        <p:sp>
          <p:nvSpPr>
            <p:cNvPr id="33" name="Rectangle 32"/>
            <p:cNvSpPr/>
            <p:nvPr/>
          </p:nvSpPr>
          <p:spPr>
            <a:xfrm>
              <a:off x="4953000" y="5334000"/>
              <a:ext cx="338328" cy="246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samples.gif"/>
            <p:cNvPicPr>
              <a:picLocks/>
            </p:cNvPicPr>
            <p:nvPr/>
          </p:nvPicPr>
          <p:blipFill>
            <a:blip r:embed="rId4"/>
            <a:stretch>
              <a:fillRect/>
            </a:stretch>
          </p:blipFill>
          <p:spPr>
            <a:xfrm>
              <a:off x="4987144" y="5370768"/>
              <a:ext cx="273086" cy="191831"/>
            </a:xfrm>
            <a:prstGeom prst="rect">
              <a:avLst/>
            </a:prstGeom>
          </p:spPr>
        </p:pic>
      </p:grpSp>
      <p:grpSp>
        <p:nvGrpSpPr>
          <p:cNvPr id="56" name="Group 89"/>
          <p:cNvGrpSpPr/>
          <p:nvPr/>
        </p:nvGrpSpPr>
        <p:grpSpPr>
          <a:xfrm>
            <a:off x="1676400" y="3962400"/>
            <a:ext cx="703004" cy="384369"/>
            <a:chOff x="4953000" y="5334000"/>
            <a:chExt cx="338328" cy="246888"/>
          </a:xfrm>
        </p:grpSpPr>
        <p:sp>
          <p:nvSpPr>
            <p:cNvPr id="57" name="Rectangle 56"/>
            <p:cNvSpPr/>
            <p:nvPr/>
          </p:nvSpPr>
          <p:spPr>
            <a:xfrm>
              <a:off x="4953000" y="5334000"/>
              <a:ext cx="338328" cy="246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samples.gif"/>
            <p:cNvPicPr>
              <a:picLocks/>
            </p:cNvPicPr>
            <p:nvPr/>
          </p:nvPicPr>
          <p:blipFill>
            <a:blip r:embed="rId4"/>
            <a:stretch>
              <a:fillRect/>
            </a:stretch>
          </p:blipFill>
          <p:spPr>
            <a:xfrm>
              <a:off x="4987144" y="5370768"/>
              <a:ext cx="273086" cy="191831"/>
            </a:xfrm>
            <a:prstGeom prst="rect">
              <a:avLst/>
            </a:prstGeom>
          </p:spPr>
        </p:pic>
      </p:grpSp>
      <p:cxnSp>
        <p:nvCxnSpPr>
          <p:cNvPr id="60" name="Straight Arrow Connector 59"/>
          <p:cNvCxnSpPr/>
          <p:nvPr/>
        </p:nvCxnSpPr>
        <p:spPr>
          <a:xfrm rot="10800000">
            <a:off x="2438400" y="4114800"/>
            <a:ext cx="17526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638799" y="3352800"/>
            <a:ext cx="3362892" cy="1295400"/>
            <a:chOff x="5638799" y="5257800"/>
            <a:chExt cx="3362892" cy="1295400"/>
          </a:xfrm>
        </p:grpSpPr>
        <p:grpSp>
          <p:nvGrpSpPr>
            <p:cNvPr id="46" name="Group 45"/>
            <p:cNvGrpSpPr/>
            <p:nvPr/>
          </p:nvGrpSpPr>
          <p:grpSpPr>
            <a:xfrm>
              <a:off x="5638799" y="5257800"/>
              <a:ext cx="3362892" cy="1295400"/>
              <a:chOff x="5638799" y="5257800"/>
              <a:chExt cx="3362892" cy="1295400"/>
            </a:xfrm>
          </p:grpSpPr>
          <p:pic>
            <p:nvPicPr>
              <p:cNvPr id="62" name="Picture 4"/>
              <p:cNvPicPr>
                <a:picLocks noChangeAspect="1" noChangeArrowheads="1"/>
              </p:cNvPicPr>
              <p:nvPr/>
            </p:nvPicPr>
            <p:blipFill>
              <a:blip r:embed="rId5"/>
              <a:srcRect/>
              <a:stretch>
                <a:fillRect/>
              </a:stretch>
            </p:blipFill>
            <p:spPr bwMode="auto">
              <a:xfrm>
                <a:off x="5638799" y="5257800"/>
                <a:ext cx="3362892" cy="1295400"/>
              </a:xfrm>
              <a:prstGeom prst="rect">
                <a:avLst/>
              </a:prstGeom>
              <a:noFill/>
              <a:ln w="9525">
                <a:noFill/>
                <a:miter lim="800000"/>
                <a:headEnd/>
                <a:tailEnd/>
              </a:ln>
              <a:effectLst/>
            </p:spPr>
          </p:pic>
          <p:sp>
            <p:nvSpPr>
              <p:cNvPr id="45" name="Rectangle 44"/>
              <p:cNvSpPr/>
              <p:nvPr/>
            </p:nvSpPr>
            <p:spPr>
              <a:xfrm>
                <a:off x="6705600" y="6172200"/>
                <a:ext cx="1066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6172200" y="6096000"/>
              <a:ext cx="2514600" cy="369332"/>
            </a:xfrm>
            <a:prstGeom prst="rect">
              <a:avLst/>
            </a:prstGeom>
            <a:noFill/>
          </p:spPr>
          <p:txBody>
            <a:bodyPr wrap="square" rtlCol="0">
              <a:spAutoFit/>
            </a:bodyPr>
            <a:lstStyle/>
            <a:p>
              <a:r>
                <a:rPr lang="en-US" dirty="0" smtClean="0">
                  <a:latin typeface="Trebuchet MS" pitchFamily="34" charset="0"/>
                </a:rPr>
                <a:t>samples/bits/packet</a:t>
              </a:r>
              <a:endParaRPr lang="en-US" dirty="0">
                <a:latin typeface="Trebuchet MS" pitchFamily="34" charset="0"/>
              </a:endParaRPr>
            </a:p>
          </p:txBody>
        </p:sp>
      </p:grpSp>
      <p:sp>
        <p:nvSpPr>
          <p:cNvPr id="50" name="Rectangle 49"/>
          <p:cNvSpPr/>
          <p:nvPr/>
        </p:nvSpPr>
        <p:spPr>
          <a:xfrm>
            <a:off x="5638800" y="3810000"/>
            <a:ext cx="3352800" cy="381000"/>
          </a:xfrm>
          <a:prstGeom prst="rect">
            <a:avLst/>
          </a:prstGeom>
          <a:solidFill>
            <a:srgbClr val="FF0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088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0"/>
                                        </p:tgtEl>
                                      </p:cBhvr>
                                    </p:animEffect>
                                    <p:set>
                                      <p:cBhvr>
                                        <p:cTn id="19" dur="1" fill="hold">
                                          <p:stCondLst>
                                            <p:cond delay="499"/>
                                          </p:stCondLst>
                                        </p:cTn>
                                        <p:tgtEl>
                                          <p:spTgt spid="5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01563 -0.00208 L -0.17674 -0.00208 L -0.23976 0.02475 " pathEditMode="relative" rAng="0" ptsTypes="AAA">
                                      <p:cBhvr>
                                        <p:cTn id="23" dur="2000" fill="hold"/>
                                        <p:tgtEl>
                                          <p:spTgt spid="32"/>
                                        </p:tgtEl>
                                        <p:attrNameLst>
                                          <p:attrName>ppt_x</p:attrName>
                                          <p:attrName>ppt_y</p:attrName>
                                        </p:attrNameLst>
                                      </p:cBhvr>
                                      <p:rCtr x="-128" y="13"/>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0" presetClass="entr" presetSubtype="0" fill="hold" grpId="2"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7"/>
                                        </p:tgtEl>
                                      </p:cBhvr>
                                    </p:animEffect>
                                    <p:set>
                                      <p:cBhvr>
                                        <p:cTn id="38" dur="1" fill="hold">
                                          <p:stCondLst>
                                            <p:cond delay="499"/>
                                          </p:stCondLst>
                                        </p:cTn>
                                        <p:tgtEl>
                                          <p:spTgt spid="4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0.23976 0.02473 L -0.4224 0.02473 L -0.53837 -0.05408 " pathEditMode="relative" rAng="0" ptsTypes="AAA">
                                      <p:cBhvr>
                                        <p:cTn id="45" dur="2000" fill="hold"/>
                                        <p:tgtEl>
                                          <p:spTgt spid="32"/>
                                        </p:tgtEl>
                                        <p:attrNameLst>
                                          <p:attrName>ppt_x</p:attrName>
                                          <p:attrName>ppt_y</p:attrName>
                                        </p:attrNameLst>
                                      </p:cBhvr>
                                      <p:rCtr x="-149" y="-40"/>
                                    </p:animMotion>
                                  </p:childTnLst>
                                </p:cTn>
                              </p:par>
                            </p:childTnLst>
                          </p:cTn>
                        </p:par>
                        <p:par>
                          <p:cTn id="46" fill="hold">
                            <p:stCondLst>
                              <p:cond delay="2000"/>
                            </p:stCondLst>
                            <p:childTnLst>
                              <p:par>
                                <p:cTn id="47" presetID="10" presetClass="exit" presetSubtype="0" fill="hold" nodeType="afterEffect">
                                  <p:stCondLst>
                                    <p:cond delay="1500"/>
                                  </p:stCondLst>
                                  <p:childTnLst>
                                    <p:animEffect transition="out" filter="fade">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6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nodeType="clickEffect">
                                  <p:stCondLst>
                                    <p:cond delay="0"/>
                                  </p:stCondLst>
                                  <p:childTnLst>
                                    <p:animMotion origin="layout" path="M 4.44444E-6 -7.77778E-6 L 0.40312 0.13124 L 0.63229 0.13124 " pathEditMode="relative" ptsTypes="AAA">
                                      <p:cBhvr>
                                        <p:cTn id="65" dur="2000" fill="hold"/>
                                        <p:tgtEl>
                                          <p:spTgt spid="56"/>
                                        </p:tgtEl>
                                        <p:attrNameLst>
                                          <p:attrName>ppt_x</p:attrName>
                                          <p:attrName>ppt_y</p:attrName>
                                        </p:attrNameLst>
                                      </p:cBhvr>
                                    </p:animMotion>
                                  </p:childTnLst>
                                </p:cTn>
                              </p:par>
                              <p:par>
                                <p:cTn id="66" presetID="10" presetClass="exit" presetSubtype="0" fill="hold" nodeType="withEffect">
                                  <p:stCondLst>
                                    <p:cond delay="0"/>
                                  </p:stCondLst>
                                  <p:childTnLst>
                                    <p:animEffect transition="out" filter="fade">
                                      <p:cBhvr>
                                        <p:cTn id="67" dur="500"/>
                                        <p:tgtEl>
                                          <p:spTgt spid="60"/>
                                        </p:tgtEl>
                                      </p:cBhvr>
                                    </p:animEffect>
                                    <p:set>
                                      <p:cBhvr>
                                        <p:cTn id="68" dur="1" fill="hold">
                                          <p:stCondLst>
                                            <p:cond delay="499"/>
                                          </p:stCondLst>
                                        </p:cTn>
                                        <p:tgtEl>
                                          <p:spTgt spid="60"/>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2000"/>
                                        <p:tgtEl>
                                          <p:spTgt spid="5"/>
                                        </p:tgtEl>
                                      </p:cBhvr>
                                    </p:animEffect>
                                    <p:set>
                                      <p:cBhvr>
                                        <p:cTn id="75" dur="1" fill="hold">
                                          <p:stCondLst>
                                            <p:cond delay="1999"/>
                                          </p:stCondLst>
                                        </p:cTn>
                                        <p:tgtEl>
                                          <p:spTgt spid="5"/>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2000"/>
                                        <p:tgtEl>
                                          <p:spTgt spid="6"/>
                                        </p:tgtEl>
                                      </p:cBhvr>
                                    </p:animEffect>
                                    <p:set>
                                      <p:cBhvr>
                                        <p:cTn id="78" dur="1" fill="hold">
                                          <p:stCondLst>
                                            <p:cond delay="1999"/>
                                          </p:stCondLst>
                                        </p:cTn>
                                        <p:tgtEl>
                                          <p:spTgt spid="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7"/>
                                        </p:tgtEl>
                                      </p:cBhvr>
                                    </p:animEffect>
                                    <p:set>
                                      <p:cBhvr>
                                        <p:cTn id="81" dur="1" fill="hold">
                                          <p:stCondLst>
                                            <p:cond delay="19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10"/>
                                        </p:tgtEl>
                                      </p:cBhvr>
                                    </p:animEffect>
                                    <p:set>
                                      <p:cBhvr>
                                        <p:cTn id="84" dur="1" fill="hold">
                                          <p:stCondLst>
                                            <p:cond delay="1999"/>
                                          </p:stCondLst>
                                        </p:cTn>
                                        <p:tgtEl>
                                          <p:spTgt spid="10"/>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13"/>
                                        </p:tgtEl>
                                      </p:cBhvr>
                                    </p:animEffect>
                                    <p:set>
                                      <p:cBhvr>
                                        <p:cTn id="87" dur="1" fill="hold">
                                          <p:stCondLst>
                                            <p:cond delay="1999"/>
                                          </p:stCondLst>
                                        </p:cTn>
                                        <p:tgtEl>
                                          <p:spTgt spid="13"/>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14"/>
                                        </p:tgtEl>
                                      </p:cBhvr>
                                    </p:animEffect>
                                    <p:set>
                                      <p:cBhvr>
                                        <p:cTn id="90" dur="1" fill="hold">
                                          <p:stCondLst>
                                            <p:cond delay="1999"/>
                                          </p:stCondLst>
                                        </p:cTn>
                                        <p:tgtEl>
                                          <p:spTgt spid="14"/>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2000"/>
                                        <p:tgtEl>
                                          <p:spTgt spid="16"/>
                                        </p:tgtEl>
                                      </p:cBhvr>
                                    </p:animEffect>
                                    <p:set>
                                      <p:cBhvr>
                                        <p:cTn id="93" dur="1" fill="hold">
                                          <p:stCondLst>
                                            <p:cond delay="1999"/>
                                          </p:stCondLst>
                                        </p:cTn>
                                        <p:tgtEl>
                                          <p:spTgt spid="16"/>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2000"/>
                                        <p:tgtEl>
                                          <p:spTgt spid="17"/>
                                        </p:tgtEl>
                                      </p:cBhvr>
                                    </p:animEffect>
                                    <p:set>
                                      <p:cBhvr>
                                        <p:cTn id="96" dur="1" fill="hold">
                                          <p:stCondLst>
                                            <p:cond delay="1999"/>
                                          </p:stCondLst>
                                        </p:cTn>
                                        <p:tgtEl>
                                          <p:spTgt spid="17"/>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19"/>
                                        </p:tgtEl>
                                      </p:cBhvr>
                                    </p:animEffect>
                                    <p:set>
                                      <p:cBhvr>
                                        <p:cTn id="99" dur="1" fill="hold">
                                          <p:stCondLst>
                                            <p:cond delay="1999"/>
                                          </p:stCondLst>
                                        </p:cTn>
                                        <p:tgtEl>
                                          <p:spTgt spid="19"/>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2000"/>
                                        <p:tgtEl>
                                          <p:spTgt spid="23"/>
                                        </p:tgtEl>
                                      </p:cBhvr>
                                    </p:animEffect>
                                    <p:set>
                                      <p:cBhvr>
                                        <p:cTn id="105" dur="1" fill="hold">
                                          <p:stCondLst>
                                            <p:cond delay="1999"/>
                                          </p:stCondLst>
                                        </p:cTn>
                                        <p:tgtEl>
                                          <p:spTgt spid="23"/>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2000"/>
                                        <p:tgtEl>
                                          <p:spTgt spid="28"/>
                                        </p:tgtEl>
                                      </p:cBhvr>
                                    </p:animEffect>
                                    <p:set>
                                      <p:cBhvr>
                                        <p:cTn id="108" dur="1" fill="hold">
                                          <p:stCondLst>
                                            <p:cond delay="1999"/>
                                          </p:stCondLst>
                                        </p:cTn>
                                        <p:tgtEl>
                                          <p:spTgt spid="28"/>
                                        </p:tgtEl>
                                        <p:attrNameLst>
                                          <p:attrName>style.visibility</p:attrName>
                                        </p:attrNameLst>
                                      </p:cBhvr>
                                      <p:to>
                                        <p:strVal val="hidden"/>
                                      </p:to>
                                    </p:set>
                                  </p:childTnLst>
                                </p:cTn>
                              </p:par>
                              <p:par>
                                <p:cTn id="109" presetID="10" presetClass="exit" presetSubtype="0" fill="hold" grpId="0" nodeType="withEffect">
                                  <p:stCondLst>
                                    <p:cond delay="0"/>
                                  </p:stCondLst>
                                  <p:childTnLst>
                                    <p:animEffect transition="out" filter="fade">
                                      <p:cBhvr>
                                        <p:cTn id="110" dur="2000"/>
                                        <p:tgtEl>
                                          <p:spTgt spid="29"/>
                                        </p:tgtEl>
                                      </p:cBhvr>
                                    </p:animEffect>
                                    <p:set>
                                      <p:cBhvr>
                                        <p:cTn id="111" dur="1" fill="hold">
                                          <p:stCondLst>
                                            <p:cond delay="1999"/>
                                          </p:stCondLst>
                                        </p:cTn>
                                        <p:tgtEl>
                                          <p:spTgt spid="29"/>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2000"/>
                                        <p:tgtEl>
                                          <p:spTgt spid="41"/>
                                        </p:tgtEl>
                                      </p:cBhvr>
                                    </p:animEffect>
                                    <p:set>
                                      <p:cBhvr>
                                        <p:cTn id="114" dur="1" fill="hold">
                                          <p:stCondLst>
                                            <p:cond delay="1999"/>
                                          </p:stCondLst>
                                        </p:cTn>
                                        <p:tgtEl>
                                          <p:spTgt spid="41"/>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2000"/>
                                        <p:tgtEl>
                                          <p:spTgt spid="39"/>
                                        </p:tgtEl>
                                      </p:cBhvr>
                                    </p:animEffect>
                                    <p:set>
                                      <p:cBhvr>
                                        <p:cTn id="117" dur="1" fill="hold">
                                          <p:stCondLst>
                                            <p:cond delay="1999"/>
                                          </p:stCondLst>
                                        </p:cTn>
                                        <p:tgtEl>
                                          <p:spTgt spid="39"/>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2000"/>
                                        <p:tgtEl>
                                          <p:spTgt spid="32"/>
                                        </p:tgtEl>
                                      </p:cBhvr>
                                    </p:animEffect>
                                    <p:set>
                                      <p:cBhvr>
                                        <p:cTn id="120" dur="1" fill="hold">
                                          <p:stCondLst>
                                            <p:cond delay="1999"/>
                                          </p:stCondLst>
                                        </p:cTn>
                                        <p:tgtEl>
                                          <p:spTgt spid="32"/>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2000"/>
                                        <p:tgtEl>
                                          <p:spTgt spid="56"/>
                                        </p:tgtEl>
                                      </p:cBhvr>
                                    </p:animEffect>
                                    <p:set>
                                      <p:cBhvr>
                                        <p:cTn id="123" dur="1" fill="hold">
                                          <p:stCondLst>
                                            <p:cond delay="1999"/>
                                          </p:stCondLst>
                                        </p:cTn>
                                        <p:tgtEl>
                                          <p:spTgt spid="56"/>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2000"/>
                                        <p:tgtEl>
                                          <p:spTgt spid="60"/>
                                        </p:tgtEl>
                                      </p:cBhvr>
                                    </p:animEffect>
                                    <p:set>
                                      <p:cBhvr>
                                        <p:cTn id="126" dur="1" fill="hold">
                                          <p:stCondLst>
                                            <p:cond delay="1999"/>
                                          </p:stCondLst>
                                        </p:cTn>
                                        <p:tgtEl>
                                          <p:spTgt spid="60"/>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2000"/>
                                        <p:tgtEl>
                                          <p:spTgt spid="47"/>
                                        </p:tgtEl>
                                      </p:cBhvr>
                                    </p:animEffect>
                                    <p:set>
                                      <p:cBhvr>
                                        <p:cTn id="129" dur="1" fill="hold">
                                          <p:stCondLst>
                                            <p:cond delay="19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p:bldP spid="22" grpId="0"/>
      <p:bldP spid="23" grpId="0" animBg="1"/>
      <p:bldP spid="29" grpId="0"/>
      <p:bldP spid="41" grpId="0" animBg="1"/>
      <p:bldP spid="39" grpId="0" animBg="1"/>
      <p:bldP spid="50" grpId="0" animBg="1"/>
      <p:bldP spid="50" grpId="1" animBg="1"/>
      <p:bldP spid="5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Precision Scheduling</a:t>
            </a:r>
            <a:endParaRPr lang="en-US" dirty="0"/>
          </a:p>
        </p:txBody>
      </p:sp>
      <p:sp>
        <p:nvSpPr>
          <p:cNvPr id="3" name="Content Placeholder 2"/>
          <p:cNvSpPr>
            <a:spLocks noGrp="1"/>
          </p:cNvSpPr>
          <p:nvPr>
            <p:ph idx="1"/>
          </p:nvPr>
        </p:nvSpPr>
        <p:spPr>
          <a:xfrm>
            <a:off x="152400" y="1371600"/>
            <a:ext cx="8763000" cy="5050536"/>
          </a:xfrm>
        </p:spPr>
        <p:txBody>
          <a:bodyPr/>
          <a:lstStyle/>
          <a:p>
            <a:r>
              <a:rPr lang="en-US" i="1" dirty="0" smtClean="0"/>
              <a:t>Split-functionality API approach:</a:t>
            </a:r>
            <a:endParaRPr lang="en-US" dirty="0" smtClean="0"/>
          </a:p>
          <a:p>
            <a:pPr lvl="1"/>
            <a:r>
              <a:rPr lang="en-US" dirty="0" smtClean="0"/>
              <a:t>Scheduling on the host (</a:t>
            </a:r>
            <a:r>
              <a:rPr lang="en-US" dirty="0" smtClean="0">
                <a:solidFill>
                  <a:srgbClr val="2E00F0"/>
                </a:solidFill>
              </a:rPr>
              <a:t>flexibility</a:t>
            </a:r>
            <a:r>
              <a:rPr lang="en-US" dirty="0" smtClean="0"/>
              <a:t>)</a:t>
            </a:r>
          </a:p>
          <a:p>
            <a:pPr lvl="1"/>
            <a:r>
              <a:rPr lang="en-US" dirty="0" smtClean="0"/>
              <a:t>Triggering on the hardware (</a:t>
            </a:r>
            <a:r>
              <a:rPr lang="en-US" dirty="0" smtClean="0">
                <a:solidFill>
                  <a:srgbClr val="FF0000"/>
                </a:solidFill>
              </a:rPr>
              <a:t>performance</a:t>
            </a:r>
            <a:r>
              <a:rPr lang="en-US" dirty="0" smtClean="0"/>
              <a:t>)</a:t>
            </a:r>
          </a:p>
          <a:p>
            <a:pPr lvl="1"/>
            <a:r>
              <a:rPr lang="en-US" dirty="0" smtClean="0"/>
              <a:t>requires a lead time that varies based on architecture</a:t>
            </a:r>
          </a:p>
          <a:p>
            <a:pPr lvl="1">
              <a:buNone/>
            </a:pPr>
            <a:endParaRPr lang="en-US" dirty="0" smtClean="0"/>
          </a:p>
          <a:p>
            <a:r>
              <a:rPr lang="en-US" dirty="0" smtClean="0"/>
              <a:t>Average measured error in TX scheduling using GNU Radio and USRP:</a:t>
            </a:r>
          </a:p>
        </p:txBody>
      </p:sp>
      <p:sp>
        <p:nvSpPr>
          <p:cNvPr id="4" name="Slide Number Placeholder 3"/>
          <p:cNvSpPr>
            <a:spLocks noGrp="1"/>
          </p:cNvSpPr>
          <p:nvPr>
            <p:ph type="sldNum" sz="quarter" idx="12"/>
          </p:nvPr>
        </p:nvSpPr>
        <p:spPr/>
        <p:txBody>
          <a:bodyPr/>
          <a:lstStyle/>
          <a:p>
            <a:fld id="{197D81D0-ABBE-11DD-B28B-001E37D25065}" type="slidenum">
              <a:rPr lang="en-US" smtClean="0"/>
              <a:pPr/>
              <a:t>11</a:t>
            </a:fld>
            <a:endParaRPr lang="en-US"/>
          </a:p>
        </p:txBody>
      </p:sp>
      <p:sp>
        <p:nvSpPr>
          <p:cNvPr id="80" name="Rectangle 79"/>
          <p:cNvSpPr/>
          <p:nvPr/>
        </p:nvSpPr>
        <p:spPr>
          <a:xfrm>
            <a:off x="4343400" y="5297233"/>
            <a:ext cx="2057400" cy="4939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35</a:t>
            </a:r>
            <a:r>
              <a:rPr lang="el-GR" sz="2800" dirty="0" smtClean="0">
                <a:solidFill>
                  <a:schemeClr val="tx1"/>
                </a:solidFill>
              </a:rPr>
              <a:t>μ</a:t>
            </a:r>
            <a:r>
              <a:rPr lang="en-US" sz="2800" dirty="0" smtClean="0">
                <a:solidFill>
                  <a:schemeClr val="tx1"/>
                </a:solidFill>
              </a:rPr>
              <a:t>s</a:t>
            </a:r>
            <a:endParaRPr lang="en-US" sz="2800" dirty="0"/>
          </a:p>
        </p:txBody>
      </p:sp>
      <p:sp>
        <p:nvSpPr>
          <p:cNvPr id="81" name="Rectangle 80"/>
          <p:cNvSpPr/>
          <p:nvPr/>
        </p:nvSpPr>
        <p:spPr>
          <a:xfrm>
            <a:off x="2135794" y="5297233"/>
            <a:ext cx="2207606" cy="4939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125ns</a:t>
            </a:r>
            <a:endParaRPr lang="en-US" sz="2800" b="1" dirty="0">
              <a:solidFill>
                <a:srgbClr val="FF0000"/>
              </a:solidFill>
            </a:endParaRPr>
          </a:p>
        </p:txBody>
      </p:sp>
      <p:sp>
        <p:nvSpPr>
          <p:cNvPr id="55" name="Rectangle 54"/>
          <p:cNvSpPr/>
          <p:nvPr/>
        </p:nvSpPr>
        <p:spPr>
          <a:xfrm>
            <a:off x="2135794" y="4903445"/>
            <a:ext cx="2207606" cy="39378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Split-</a:t>
            </a:r>
            <a:r>
              <a:rPr lang="en-US" sz="2400" b="1" dirty="0" err="1" smtClean="0">
                <a:solidFill>
                  <a:schemeClr val="tx1"/>
                </a:solidFill>
              </a:rPr>
              <a:t>func</a:t>
            </a:r>
            <a:r>
              <a:rPr lang="en-US" sz="2400" b="1" dirty="0" smtClean="0">
                <a:solidFill>
                  <a:schemeClr val="tx1"/>
                </a:solidFill>
              </a:rPr>
              <a:t>.</a:t>
            </a:r>
            <a:endParaRPr lang="en-US" sz="2400" b="1" dirty="0">
              <a:solidFill>
                <a:schemeClr val="tx1"/>
              </a:solidFill>
            </a:endParaRPr>
          </a:p>
        </p:txBody>
      </p:sp>
      <p:sp>
        <p:nvSpPr>
          <p:cNvPr id="56" name="Rectangle 55"/>
          <p:cNvSpPr/>
          <p:nvPr/>
        </p:nvSpPr>
        <p:spPr>
          <a:xfrm>
            <a:off x="4343400" y="4903445"/>
            <a:ext cx="2057400" cy="39378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Kernel</a:t>
            </a:r>
            <a:endParaRPr lang="en-US" sz="2400" b="1" dirty="0">
              <a:solidFill>
                <a:schemeClr val="tx1"/>
              </a:solidFill>
            </a:endParaRPr>
          </a:p>
        </p:txBody>
      </p:sp>
      <p:sp>
        <p:nvSpPr>
          <p:cNvPr id="64" name="Rectangle 63"/>
          <p:cNvSpPr/>
          <p:nvPr/>
        </p:nvSpPr>
        <p:spPr>
          <a:xfrm>
            <a:off x="228601" y="5297232"/>
            <a:ext cx="1904999" cy="493968"/>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Precision</a:t>
            </a:r>
            <a:endParaRPr lang="en-US" sz="2400" b="1" dirty="0">
              <a:solidFill>
                <a:schemeClr val="tx1"/>
              </a:solidFill>
            </a:endParaRPr>
          </a:p>
        </p:txBody>
      </p:sp>
      <p:sp>
        <p:nvSpPr>
          <p:cNvPr id="85" name="Rectangle 84"/>
          <p:cNvSpPr/>
          <p:nvPr/>
        </p:nvSpPr>
        <p:spPr>
          <a:xfrm>
            <a:off x="6400800" y="4903445"/>
            <a:ext cx="2057400" cy="39378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Host</a:t>
            </a:r>
            <a:endParaRPr lang="en-US" sz="2400" b="1" dirty="0">
              <a:solidFill>
                <a:schemeClr val="tx1"/>
              </a:solidFill>
            </a:endParaRPr>
          </a:p>
        </p:txBody>
      </p:sp>
      <p:sp>
        <p:nvSpPr>
          <p:cNvPr id="84" name="Rectangle 83"/>
          <p:cNvSpPr/>
          <p:nvPr/>
        </p:nvSpPr>
        <p:spPr>
          <a:xfrm>
            <a:off x="6400800" y="5297233"/>
            <a:ext cx="2057400" cy="4939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1ms</a:t>
            </a:r>
            <a:endParaRPr lang="en-US" sz="2800" dirty="0"/>
          </a:p>
        </p:txBody>
      </p:sp>
    </p:spTree>
    <p:custDataLst>
      <p:tags r:id="rId1"/>
    </p:custDataLst>
  </p:cSld>
  <p:clrMapOvr>
    <a:masterClrMapping/>
  </p:clrMapOvr>
  <p:transition advTm="5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Revisiting the Core MAC Functions</a:t>
            </a:r>
            <a:endParaRPr lang="en-US" dirty="0"/>
          </a:p>
        </p:txBody>
      </p:sp>
      <p:sp>
        <p:nvSpPr>
          <p:cNvPr id="3" name="Content Placeholder 2"/>
          <p:cNvSpPr>
            <a:spLocks noGrp="1"/>
          </p:cNvSpPr>
          <p:nvPr>
            <p:ph idx="1"/>
          </p:nvPr>
        </p:nvSpPr>
        <p:spPr>
          <a:xfrm>
            <a:off x="228600" y="1524000"/>
            <a:ext cx="8610600" cy="5050536"/>
          </a:xfrm>
        </p:spPr>
        <p:txBody>
          <a:bodyPr>
            <a:normAutofit/>
          </a:bodyPr>
          <a:lstStyle/>
          <a:p>
            <a:r>
              <a:rPr lang="en-US" dirty="0" smtClean="0"/>
              <a:t>Building blocks of MAC protocols:</a:t>
            </a:r>
          </a:p>
          <a:p>
            <a:pPr lvl="1"/>
            <a:r>
              <a:rPr lang="en-US" dirty="0" smtClean="0">
                <a:solidFill>
                  <a:srgbClr val="2E00F0"/>
                </a:solidFill>
              </a:rPr>
              <a:t>carrier sense</a:t>
            </a:r>
          </a:p>
          <a:p>
            <a:pPr lvl="1"/>
            <a:r>
              <a:rPr lang="en-US" dirty="0" smtClean="0">
                <a:solidFill>
                  <a:srgbClr val="7030A0"/>
                </a:solidFill>
              </a:rPr>
              <a:t>precision scheduling</a:t>
            </a:r>
          </a:p>
          <a:p>
            <a:pPr lvl="1"/>
            <a:r>
              <a:rPr lang="en-US" dirty="0" err="1" smtClean="0">
                <a:solidFill>
                  <a:srgbClr val="F78037"/>
                </a:solidFill>
              </a:rPr>
              <a:t>backoff</a:t>
            </a:r>
            <a:endParaRPr lang="en-US" dirty="0" smtClean="0">
              <a:solidFill>
                <a:srgbClr val="F78037"/>
              </a:solidFill>
            </a:endParaRPr>
          </a:p>
          <a:p>
            <a:pPr lvl="1"/>
            <a:r>
              <a:rPr lang="en-US" dirty="0" smtClean="0">
                <a:solidFill>
                  <a:srgbClr val="FF0000"/>
                </a:solidFill>
              </a:rPr>
              <a:t>fast-packet detection</a:t>
            </a:r>
          </a:p>
          <a:p>
            <a:pPr lvl="1"/>
            <a:r>
              <a:rPr lang="en-US" dirty="0" smtClean="0">
                <a:solidFill>
                  <a:srgbClr val="C00000"/>
                </a:solidFill>
              </a:rPr>
              <a:t>dependent packet generation</a:t>
            </a:r>
          </a:p>
          <a:p>
            <a:pPr lvl="1"/>
            <a:r>
              <a:rPr lang="en-US" dirty="0" smtClean="0"/>
              <a:t>fine-grained radio control</a:t>
            </a:r>
            <a:br>
              <a:rPr lang="en-US" dirty="0" smtClean="0"/>
            </a:br>
            <a:endParaRPr lang="en-US" dirty="0" smtClean="0"/>
          </a:p>
          <a:p>
            <a:r>
              <a:rPr lang="en-US" dirty="0" smtClean="0"/>
              <a:t>Difficult to claim that any list is correct and complete</a:t>
            </a:r>
          </a:p>
          <a:p>
            <a:pPr lvl="1"/>
            <a:r>
              <a:rPr lang="en-US" dirty="0" smtClean="0"/>
              <a:t>reasonable first “toolbox”</a:t>
            </a:r>
          </a:p>
          <a:p>
            <a:pPr>
              <a:buNone/>
            </a:pP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12</a:t>
            </a:fld>
            <a:endParaRPr lang="en-US"/>
          </a:p>
        </p:txBody>
      </p:sp>
      <p:sp>
        <p:nvSpPr>
          <p:cNvPr id="28" name="Rectangle 27"/>
          <p:cNvSpPr/>
          <p:nvPr/>
        </p:nvSpPr>
        <p:spPr>
          <a:xfrm>
            <a:off x="457200" y="2438400"/>
            <a:ext cx="5105400" cy="533400"/>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9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5.55556E-6 L -3.33333E-6 0.12223 " pathEditMode="relative" ptsTypes="AA">
                                      <p:cBhvr>
                                        <p:cTn id="6" dur="2000" fill="hold"/>
                                        <p:tgtEl>
                                          <p:spTgt spid="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Fast-Packet Detection</a:t>
            </a:r>
            <a:endParaRPr lang="en-US" dirty="0"/>
          </a:p>
        </p:txBody>
      </p:sp>
      <p:sp>
        <p:nvSpPr>
          <p:cNvPr id="3" name="Content Placeholder 2"/>
          <p:cNvSpPr>
            <a:spLocks noGrp="1"/>
          </p:cNvSpPr>
          <p:nvPr>
            <p:ph idx="1"/>
          </p:nvPr>
        </p:nvSpPr>
        <p:spPr>
          <a:xfrm>
            <a:off x="152400" y="1447800"/>
            <a:ext cx="8839200" cy="5050536"/>
          </a:xfrm>
        </p:spPr>
        <p:txBody>
          <a:bodyPr>
            <a:normAutofit fontScale="92500" lnSpcReduction="10000"/>
          </a:bodyPr>
          <a:lstStyle/>
          <a:p>
            <a:r>
              <a:rPr lang="en-US" b="1" dirty="0" smtClean="0"/>
              <a:t>Goal:</a:t>
            </a:r>
            <a:r>
              <a:rPr lang="en-US" dirty="0" smtClean="0"/>
              <a:t> </a:t>
            </a:r>
            <a:r>
              <a:rPr lang="en-US" i="1" dirty="0" smtClean="0"/>
              <a:t>accurately</a:t>
            </a:r>
            <a:r>
              <a:rPr lang="en-US" dirty="0" smtClean="0"/>
              <a:t> </a:t>
            </a:r>
            <a:r>
              <a:rPr lang="en-US" i="1" dirty="0" smtClean="0"/>
              <a:t>detect packets in the hardware</a:t>
            </a:r>
            <a:br>
              <a:rPr lang="en-US" i="1" dirty="0" smtClean="0"/>
            </a:br>
            <a:endParaRPr lang="en-US" i="1" dirty="0" smtClean="0"/>
          </a:p>
          <a:p>
            <a:r>
              <a:rPr lang="en-US" dirty="0" smtClean="0"/>
              <a:t>The longer it takes to detect a packet, the longer a response packet takes (</a:t>
            </a:r>
            <a:r>
              <a:rPr lang="en-US" i="1" dirty="0" smtClean="0"/>
              <a:t>dependent packet)</a:t>
            </a:r>
            <a:endParaRPr lang="en-US" dirty="0" smtClean="0"/>
          </a:p>
          <a:p>
            <a:pPr lvl="1"/>
            <a:r>
              <a:rPr lang="en-US" dirty="0" smtClean="0"/>
              <a:t>Can be used to trigger pre-modulated DPs (ACKs)</a:t>
            </a:r>
            <a:br>
              <a:rPr lang="en-US" dirty="0" smtClean="0"/>
            </a:br>
            <a:endParaRPr lang="en-US" dirty="0" smtClean="0"/>
          </a:p>
          <a:p>
            <a:r>
              <a:rPr lang="en-US" dirty="0" smtClean="0"/>
              <a:t>Demodulate only when necessary (CPU intensive) </a:t>
            </a:r>
          </a:p>
          <a:p>
            <a:pPr lvl="1"/>
            <a:r>
              <a:rPr lang="en-US" dirty="0" smtClean="0"/>
              <a:t>provides host confidence of a packet in the stream</a:t>
            </a:r>
          </a:p>
          <a:p>
            <a:pPr lvl="1"/>
            <a:r>
              <a:rPr lang="en-US" dirty="0" smtClean="0"/>
              <a:t>not only detect a packet, but that it is for this radio</a:t>
            </a:r>
            <a:br>
              <a:rPr lang="en-US" dirty="0" smtClean="0"/>
            </a:br>
            <a:endParaRPr lang="en-US" dirty="0" smtClean="0"/>
          </a:p>
          <a:p>
            <a:r>
              <a:rPr lang="en-US" dirty="0" smtClean="0"/>
              <a:t>Can be used in other architectures:</a:t>
            </a:r>
          </a:p>
          <a:p>
            <a:pPr lvl="1"/>
            <a:r>
              <a:rPr lang="en-US" dirty="0" smtClean="0"/>
              <a:t>SORA: used to trigger core dedication</a:t>
            </a:r>
          </a:p>
          <a:p>
            <a:pPr lvl="1"/>
            <a:r>
              <a:rPr lang="en-US" dirty="0" smtClean="0"/>
              <a:t>Kansas SDR: battery powered, reduces consumption</a:t>
            </a:r>
          </a:p>
          <a:p>
            <a:endParaRPr lang="en-US" i="1" dirty="0" smtClean="0"/>
          </a:p>
        </p:txBody>
      </p:sp>
      <p:sp>
        <p:nvSpPr>
          <p:cNvPr id="4" name="Slide Number Placeholder 3"/>
          <p:cNvSpPr>
            <a:spLocks noGrp="1"/>
          </p:cNvSpPr>
          <p:nvPr>
            <p:ph type="sldNum" sz="quarter" idx="12"/>
          </p:nvPr>
        </p:nvSpPr>
        <p:spPr/>
        <p:txBody>
          <a:bodyPr/>
          <a:lstStyle/>
          <a:p>
            <a:fld id="{197D81D0-ABBE-11DD-B28B-001E37D25065}" type="slidenum">
              <a:rPr lang="en-US" smtClean="0"/>
              <a:pPr/>
              <a:t>13</a:t>
            </a:fld>
            <a:endParaRPr lang="en-US"/>
          </a:p>
        </p:txBody>
      </p:sp>
    </p:spTree>
    <p:custDataLst>
      <p:tags r:id="rId1"/>
    </p:custDataLst>
  </p:cSld>
  <p:clrMapOvr>
    <a:masterClrMapping/>
  </p:clrMapOvr>
  <p:transition advTm="11992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Fast-Packet Detection in Hardware</a:t>
            </a:r>
            <a:endParaRPr lang="en-US" dirty="0"/>
          </a:p>
        </p:txBody>
      </p:sp>
      <p:sp>
        <p:nvSpPr>
          <p:cNvPr id="3" name="Content Placeholder 2"/>
          <p:cNvSpPr>
            <a:spLocks noGrp="1"/>
          </p:cNvSpPr>
          <p:nvPr>
            <p:ph idx="1"/>
          </p:nvPr>
        </p:nvSpPr>
        <p:spPr>
          <a:xfrm>
            <a:off x="76200" y="1676400"/>
            <a:ext cx="8839200" cy="5050536"/>
          </a:xfrm>
        </p:spPr>
        <p:txBody>
          <a:bodyPr>
            <a:normAutofit/>
          </a:bodyPr>
          <a:lstStyle/>
          <a:p>
            <a:r>
              <a:rPr lang="en-US" dirty="0" smtClean="0"/>
              <a:t>Perform signal detection using a </a:t>
            </a:r>
            <a:r>
              <a:rPr lang="en-US" b="1" i="1" dirty="0" smtClean="0"/>
              <a:t>matched filter</a:t>
            </a:r>
            <a:endParaRPr lang="en-US" dirty="0" smtClean="0"/>
          </a:p>
          <a:p>
            <a:pPr lvl="1"/>
            <a:r>
              <a:rPr lang="en-US" dirty="0" smtClean="0"/>
              <a:t>optimal linear filter for maximizing SNR</a:t>
            </a:r>
          </a:p>
          <a:p>
            <a:pPr lvl="1"/>
            <a:r>
              <a:rPr lang="en-US" dirty="0" smtClean="0"/>
              <a:t>widely used technique in communications</a:t>
            </a:r>
          </a:p>
          <a:p>
            <a:pPr lvl="1"/>
            <a:r>
              <a:rPr lang="en-US" dirty="0" smtClean="0"/>
              <a:t>flexible to all modulation schemes</a:t>
            </a:r>
          </a:p>
          <a:p>
            <a:pPr lvl="1"/>
            <a:r>
              <a:rPr lang="en-US" dirty="0" smtClean="0"/>
              <a:t>cross-correlation of unknown &amp; known signals</a:t>
            </a:r>
          </a:p>
        </p:txBody>
      </p:sp>
      <p:sp>
        <p:nvSpPr>
          <p:cNvPr id="4" name="Slide Number Placeholder 3"/>
          <p:cNvSpPr>
            <a:spLocks noGrp="1"/>
          </p:cNvSpPr>
          <p:nvPr>
            <p:ph type="sldNum" sz="quarter" idx="12"/>
          </p:nvPr>
        </p:nvSpPr>
        <p:spPr/>
        <p:txBody>
          <a:bodyPr/>
          <a:lstStyle/>
          <a:p>
            <a:fld id="{197D81D0-ABBE-11DD-B28B-001E37D25065}" type="slidenum">
              <a:rPr lang="en-US" smtClean="0"/>
              <a:pPr/>
              <a:t>14</a:t>
            </a:fld>
            <a:endParaRPr lang="en-US"/>
          </a:p>
        </p:txBody>
      </p:sp>
      <p:cxnSp>
        <p:nvCxnSpPr>
          <p:cNvPr id="6" name="Straight Arrow Connector 5"/>
          <p:cNvCxnSpPr/>
          <p:nvPr/>
        </p:nvCxnSpPr>
        <p:spPr>
          <a:xfrm flipV="1">
            <a:off x="3048000" y="4114801"/>
            <a:ext cx="685802" cy="457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23176" y="4495801"/>
            <a:ext cx="2510624" cy="830997"/>
          </a:xfrm>
          <a:prstGeom prst="rect">
            <a:avLst/>
          </a:prstGeom>
          <a:noFill/>
        </p:spPr>
        <p:txBody>
          <a:bodyPr wrap="none" rtlCol="0">
            <a:spAutoFit/>
          </a:bodyPr>
          <a:lstStyle/>
          <a:p>
            <a:pPr algn="ctr"/>
            <a:r>
              <a:rPr lang="en-US" sz="2400" b="1" dirty="0" smtClean="0">
                <a:solidFill>
                  <a:srgbClr val="FF0000"/>
                </a:solidFill>
              </a:rPr>
              <a:t>Incoming</a:t>
            </a:r>
          </a:p>
          <a:p>
            <a:pPr algn="ctr"/>
            <a:r>
              <a:rPr lang="en-US" sz="2400" b="1" dirty="0" smtClean="0">
                <a:solidFill>
                  <a:srgbClr val="FF0000"/>
                </a:solidFill>
              </a:rPr>
              <a:t>sample stream</a:t>
            </a:r>
            <a:endParaRPr lang="en-US" sz="2400" b="1" dirty="0">
              <a:solidFill>
                <a:srgbClr val="FF0000"/>
              </a:solidFill>
            </a:endParaRPr>
          </a:p>
        </p:txBody>
      </p:sp>
      <p:cxnSp>
        <p:nvCxnSpPr>
          <p:cNvPr id="10" name="Straight Arrow Connector 9"/>
          <p:cNvCxnSpPr/>
          <p:nvPr/>
        </p:nvCxnSpPr>
        <p:spPr>
          <a:xfrm rot="16200000" flipV="1">
            <a:off x="5981701" y="4229102"/>
            <a:ext cx="533400" cy="30479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95700" y="4648201"/>
            <a:ext cx="2124300" cy="830997"/>
          </a:xfrm>
          <a:prstGeom prst="rect">
            <a:avLst/>
          </a:prstGeom>
          <a:noFill/>
        </p:spPr>
        <p:txBody>
          <a:bodyPr wrap="none" rtlCol="0">
            <a:spAutoFit/>
          </a:bodyPr>
          <a:lstStyle/>
          <a:p>
            <a:pPr algn="ctr"/>
            <a:r>
              <a:rPr lang="en-US" sz="2400" b="1" dirty="0" smtClean="0">
                <a:solidFill>
                  <a:srgbClr val="FF0000"/>
                </a:solidFill>
              </a:rPr>
              <a:t>Modulated</a:t>
            </a:r>
          </a:p>
          <a:p>
            <a:pPr algn="ctr"/>
            <a:r>
              <a:rPr lang="en-US" sz="2400" b="1" dirty="0" smtClean="0">
                <a:solidFill>
                  <a:srgbClr val="FF0000"/>
                </a:solidFill>
              </a:rPr>
              <a:t>framing bits</a:t>
            </a:r>
            <a:endParaRPr lang="en-US" sz="2400" b="1" dirty="0">
              <a:solidFill>
                <a:srgbClr val="FF0000"/>
              </a:solidFill>
            </a:endParaRPr>
          </a:p>
        </p:txBody>
      </p:sp>
    </p:spTree>
    <p:custDataLst>
      <p:tags r:id="rId1"/>
    </p:custDataLst>
  </p:cSld>
  <p:clrMapOvr>
    <a:masterClrMapping/>
  </p:clrMapOvr>
  <p:transition advTm="4950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Detection Host Setup</a:t>
            </a: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15</a:t>
            </a:fld>
            <a:endParaRPr lang="en-US"/>
          </a:p>
        </p:txBody>
      </p:sp>
      <p:grpSp>
        <p:nvGrpSpPr>
          <p:cNvPr id="66" name="Group 65"/>
          <p:cNvGrpSpPr/>
          <p:nvPr/>
        </p:nvGrpSpPr>
        <p:grpSpPr>
          <a:xfrm>
            <a:off x="228600" y="1524000"/>
            <a:ext cx="8686800" cy="4876800"/>
            <a:chOff x="7696200" y="3429000"/>
            <a:chExt cx="1295400" cy="1219200"/>
          </a:xfr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grpSpPr>
        <p:sp>
          <p:nvSpPr>
            <p:cNvPr id="32" name="Rectangle 31"/>
            <p:cNvSpPr/>
            <p:nvPr/>
          </p:nvSpPr>
          <p:spPr>
            <a:xfrm>
              <a:off x="7696200" y="3429000"/>
              <a:ext cx="1295400" cy="1219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3" name="TextBox 32"/>
            <p:cNvSpPr txBox="1"/>
            <p:nvPr/>
          </p:nvSpPr>
          <p:spPr>
            <a:xfrm>
              <a:off x="8767849" y="4437185"/>
              <a:ext cx="213788" cy="190262"/>
            </a:xfrm>
            <a:prstGeom prst="rect">
              <a:avLst/>
            </a:prstGeom>
            <a:grpFill/>
          </p:spPr>
          <p:txBody>
            <a:bodyPr wrap="square" rtlCol="0">
              <a:spAutoFit/>
            </a:bodyPr>
            <a:lstStyle/>
            <a:p>
              <a:pPr algn="ctr"/>
              <a:r>
                <a:rPr lang="en-US" sz="2800" b="1" dirty="0" smtClean="0"/>
                <a:t>Host</a:t>
              </a:r>
              <a:endParaRPr lang="en-US" sz="2800" b="1" dirty="0"/>
            </a:p>
          </p:txBody>
        </p:sp>
      </p:grpSp>
      <p:sp>
        <p:nvSpPr>
          <p:cNvPr id="108" name="Rounded Rectangle 107"/>
          <p:cNvSpPr/>
          <p:nvPr/>
        </p:nvSpPr>
        <p:spPr>
          <a:xfrm>
            <a:off x="3810000" y="2286000"/>
            <a:ext cx="3276600" cy="259080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p>
        </p:txBody>
      </p:sp>
      <p:sp>
        <p:nvSpPr>
          <p:cNvPr id="110" name="TextBox 109"/>
          <p:cNvSpPr txBox="1"/>
          <p:nvPr/>
        </p:nvSpPr>
        <p:spPr>
          <a:xfrm>
            <a:off x="3641656" y="1762780"/>
            <a:ext cx="3749744" cy="523220"/>
          </a:xfrm>
          <a:prstGeom prst="rect">
            <a:avLst/>
          </a:prstGeom>
          <a:noFill/>
        </p:spPr>
        <p:txBody>
          <a:bodyPr wrap="none" rtlCol="0">
            <a:spAutoFit/>
          </a:bodyPr>
          <a:lstStyle/>
          <a:p>
            <a:r>
              <a:rPr lang="en-US" sz="2800" b="1" dirty="0" smtClean="0">
                <a:solidFill>
                  <a:srgbClr val="FF0000"/>
                </a:solidFill>
              </a:rPr>
              <a:t>Modulator (GMSK)</a:t>
            </a:r>
            <a:endParaRPr lang="en-US" sz="2800" b="1" dirty="0">
              <a:solidFill>
                <a:srgbClr val="FF0000"/>
              </a:solidFill>
            </a:endParaRPr>
          </a:p>
        </p:txBody>
      </p:sp>
      <p:sp>
        <p:nvSpPr>
          <p:cNvPr id="111" name="TextBox 110"/>
          <p:cNvSpPr txBox="1"/>
          <p:nvPr/>
        </p:nvSpPr>
        <p:spPr>
          <a:xfrm>
            <a:off x="685800" y="3530025"/>
            <a:ext cx="2501006" cy="584775"/>
          </a:xfrm>
          <a:prstGeom prst="rect">
            <a:avLst/>
          </a:prstGeom>
          <a:noFill/>
        </p:spPr>
        <p:txBody>
          <a:bodyPr wrap="none" rtlCol="0">
            <a:spAutoFit/>
          </a:bodyPr>
          <a:lstStyle/>
          <a:p>
            <a:r>
              <a:rPr lang="en-US" sz="3200" dirty="0" smtClean="0">
                <a:solidFill>
                  <a:srgbClr val="008000"/>
                </a:solidFill>
              </a:rPr>
              <a:t>01100110101</a:t>
            </a:r>
            <a:endParaRPr lang="en-US" dirty="0">
              <a:solidFill>
                <a:srgbClr val="008000"/>
              </a:solidFill>
            </a:endParaRPr>
          </a:p>
        </p:txBody>
      </p:sp>
      <p:sp>
        <p:nvSpPr>
          <p:cNvPr id="112" name="TextBox 111"/>
          <p:cNvSpPr txBox="1"/>
          <p:nvPr/>
        </p:nvSpPr>
        <p:spPr>
          <a:xfrm>
            <a:off x="685800" y="3159205"/>
            <a:ext cx="2589170" cy="523220"/>
          </a:xfrm>
          <a:prstGeom prst="rect">
            <a:avLst/>
          </a:prstGeom>
          <a:noFill/>
        </p:spPr>
        <p:txBody>
          <a:bodyPr wrap="none" rtlCol="0">
            <a:spAutoFit/>
          </a:bodyPr>
          <a:lstStyle/>
          <a:p>
            <a:r>
              <a:rPr lang="en-US" sz="2800" b="1" dirty="0" smtClean="0">
                <a:solidFill>
                  <a:srgbClr val="008000"/>
                </a:solidFill>
              </a:rPr>
              <a:t>Framing Bits</a:t>
            </a:r>
            <a:endParaRPr lang="en-US" sz="2800" b="1" dirty="0">
              <a:solidFill>
                <a:srgbClr val="008000"/>
              </a:solidFill>
            </a:endParaRPr>
          </a:p>
        </p:txBody>
      </p:sp>
      <p:cxnSp>
        <p:nvCxnSpPr>
          <p:cNvPr id="113" name="Straight Arrow Connector 112"/>
          <p:cNvCxnSpPr/>
          <p:nvPr/>
        </p:nvCxnSpPr>
        <p:spPr>
          <a:xfrm>
            <a:off x="3200400" y="3604637"/>
            <a:ext cx="533400" cy="1588"/>
          </a:xfrm>
          <a:prstGeom prst="straightConnector1">
            <a:avLst/>
          </a:prstGeom>
          <a:ln w="762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3883155" y="2743200"/>
            <a:ext cx="3127245" cy="1680865"/>
            <a:chOff x="3656249" y="3048000"/>
            <a:chExt cx="3127245" cy="1680865"/>
          </a:xfrm>
        </p:grpSpPr>
        <p:cxnSp>
          <p:nvCxnSpPr>
            <p:cNvPr id="116" name="Straight Connector 115"/>
            <p:cNvCxnSpPr/>
            <p:nvPr/>
          </p:nvCxnSpPr>
          <p:spPr>
            <a:xfrm>
              <a:off x="4495800" y="4570412"/>
              <a:ext cx="2057400" cy="1588"/>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flipH="1" flipV="1">
              <a:off x="3759708" y="3860292"/>
              <a:ext cx="1472184" cy="1588"/>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6477000" y="4267200"/>
              <a:ext cx="306494" cy="461665"/>
            </a:xfrm>
            <a:prstGeom prst="rect">
              <a:avLst/>
            </a:prstGeom>
          </p:spPr>
          <p:txBody>
            <a:bodyPr wrap="none">
              <a:spAutoFit/>
            </a:bodyPr>
            <a:lstStyle/>
            <a:p>
              <a:r>
                <a:rPr lang="en-US" sz="2400" b="1" dirty="0" smtClean="0"/>
                <a:t>t</a:t>
              </a:r>
              <a:endParaRPr lang="en-US" sz="2400" dirty="0"/>
            </a:p>
          </p:txBody>
        </p:sp>
        <p:sp>
          <p:nvSpPr>
            <p:cNvPr id="122" name="Rectangle 121"/>
            <p:cNvSpPr/>
            <p:nvPr/>
          </p:nvSpPr>
          <p:spPr>
            <a:xfrm>
              <a:off x="3656249" y="3048000"/>
              <a:ext cx="763351" cy="461665"/>
            </a:xfrm>
            <a:prstGeom prst="rect">
              <a:avLst/>
            </a:prstGeom>
          </p:spPr>
          <p:txBody>
            <a:bodyPr wrap="none">
              <a:spAutoFit/>
            </a:bodyPr>
            <a:lstStyle/>
            <a:p>
              <a:pPr algn="ctr"/>
              <a:r>
                <a:rPr lang="en-US" sz="2400" b="1" dirty="0" smtClean="0"/>
                <a:t>x[t]</a:t>
              </a:r>
              <a:endParaRPr lang="en-US" sz="2400" b="1" dirty="0"/>
            </a:p>
          </p:txBody>
        </p:sp>
        <p:cxnSp>
          <p:nvCxnSpPr>
            <p:cNvPr id="127" name="Straight Arrow Connector 126"/>
            <p:cNvCxnSpPr/>
            <p:nvPr/>
          </p:nvCxnSpPr>
          <p:spPr>
            <a:xfrm rot="5400000" flipH="1" flipV="1">
              <a:off x="4381500" y="4305300"/>
              <a:ext cx="5341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flipH="1" flipV="1">
              <a:off x="4533900" y="4305300"/>
              <a:ext cx="5341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flipH="1" flipV="1">
              <a:off x="4647803" y="4267597"/>
              <a:ext cx="610394" cy="1588"/>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flipH="1" flipV="1">
              <a:off x="4761706" y="4229100"/>
              <a:ext cx="6865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flipH="1" flipV="1">
              <a:off x="4837906" y="4152900"/>
              <a:ext cx="8389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flipH="1" flipV="1">
              <a:off x="4914106" y="4076700"/>
              <a:ext cx="9913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flipH="1" flipV="1">
              <a:off x="4990306" y="4000500"/>
              <a:ext cx="11437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flipH="1" flipV="1">
              <a:off x="5104606" y="3962400"/>
              <a:ext cx="12199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flipH="1" flipV="1">
              <a:off x="5257006" y="3962400"/>
              <a:ext cx="12199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flipH="1" flipV="1">
              <a:off x="5409406" y="3962400"/>
              <a:ext cx="12199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flipH="1" flipV="1">
              <a:off x="5599906" y="4000500"/>
              <a:ext cx="1143794" cy="794"/>
            </a:xfrm>
            <a:prstGeom prst="straightConnector1">
              <a:avLst/>
            </a:prstGeom>
            <a:ln w="38100" cap="rnd">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4572000" y="5257800"/>
            <a:ext cx="2057400" cy="381000"/>
            <a:chOff x="1219200" y="4800600"/>
            <a:chExt cx="1981200" cy="457200"/>
          </a:xfrm>
        </p:grpSpPr>
        <p:sp>
          <p:nvSpPr>
            <p:cNvPr id="176" name="Rectangle 175"/>
            <p:cNvSpPr/>
            <p:nvPr/>
          </p:nvSpPr>
          <p:spPr>
            <a:xfrm>
              <a:off x="1219200" y="48006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Rectangle 176"/>
            <p:cNvSpPr/>
            <p:nvPr/>
          </p:nvSpPr>
          <p:spPr>
            <a:xfrm>
              <a:off x="14478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6002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17526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9050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20574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22098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23622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25146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26670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28194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29718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p:cNvGrpSpPr/>
          <p:nvPr/>
        </p:nvGrpSpPr>
        <p:grpSpPr>
          <a:xfrm>
            <a:off x="4876006" y="4343400"/>
            <a:ext cx="1525588" cy="838994"/>
            <a:chOff x="4571206" y="4648200"/>
            <a:chExt cx="1525588" cy="838994"/>
          </a:xfrm>
        </p:grpSpPr>
        <p:cxnSp>
          <p:nvCxnSpPr>
            <p:cNvPr id="191" name="Straight Arrow Connector 190"/>
            <p:cNvCxnSpPr/>
            <p:nvPr/>
          </p:nvCxnSpPr>
          <p:spPr>
            <a:xfrm rot="5400000">
              <a:off x="4152900" y="5067300"/>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rot="5400000">
              <a:off x="43053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rot="5400000">
              <a:off x="44577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rot="5400000">
              <a:off x="46101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rot="5400000">
              <a:off x="47625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49149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rot="5400000">
              <a:off x="50673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rot="5400000">
              <a:off x="52197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rot="5400000">
              <a:off x="53721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rot="5400000">
              <a:off x="55245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rot="5400000">
              <a:off x="5676900" y="50665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3" name="TextBox 202"/>
          <p:cNvSpPr txBox="1"/>
          <p:nvPr/>
        </p:nvSpPr>
        <p:spPr>
          <a:xfrm>
            <a:off x="4293734" y="5572780"/>
            <a:ext cx="2640466" cy="523220"/>
          </a:xfrm>
          <a:prstGeom prst="rect">
            <a:avLst/>
          </a:prstGeom>
          <a:noFill/>
        </p:spPr>
        <p:txBody>
          <a:bodyPr wrap="none" rtlCol="0">
            <a:spAutoFit/>
          </a:bodyPr>
          <a:lstStyle/>
          <a:p>
            <a:r>
              <a:rPr lang="en-US" sz="2800" b="1" dirty="0" smtClean="0">
                <a:solidFill>
                  <a:srgbClr val="FF0000"/>
                </a:solidFill>
              </a:rPr>
              <a:t>known signal</a:t>
            </a:r>
            <a:endParaRPr lang="en-US" sz="2800" b="1" dirty="0">
              <a:solidFill>
                <a:srgbClr val="FF0000"/>
              </a:solidFill>
            </a:endParaRPr>
          </a:p>
        </p:txBody>
      </p:sp>
    </p:spTree>
    <p:custDataLst>
      <p:tags r:id="rId1"/>
    </p:custDataLst>
  </p:cSld>
  <p:clrMapOvr>
    <a:masterClrMapping/>
  </p:clrMapOvr>
  <p:transition advTm="333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0" grpId="0"/>
      <p:bldP spid="2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Detection in Hardware</a:t>
            </a: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16</a:t>
            </a:fld>
            <a:endParaRPr lang="en-US"/>
          </a:p>
        </p:txBody>
      </p:sp>
      <p:sp>
        <p:nvSpPr>
          <p:cNvPr id="5" name="Rectangle 4"/>
          <p:cNvSpPr/>
          <p:nvPr/>
        </p:nvSpPr>
        <p:spPr>
          <a:xfrm>
            <a:off x="152400" y="2209800"/>
            <a:ext cx="6858000" cy="41910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 name="TextBox 5"/>
          <p:cNvSpPr txBox="1"/>
          <p:nvPr/>
        </p:nvSpPr>
        <p:spPr>
          <a:xfrm>
            <a:off x="1447800" y="1676400"/>
            <a:ext cx="4238661" cy="523220"/>
          </a:xfrm>
          <a:prstGeom prst="rect">
            <a:avLst/>
          </a:prstGeom>
          <a:noFill/>
        </p:spPr>
        <p:txBody>
          <a:bodyPr wrap="none" rtlCol="0">
            <a:spAutoFit/>
          </a:bodyPr>
          <a:lstStyle/>
          <a:p>
            <a:r>
              <a:rPr lang="en-US" sz="2800" b="1" dirty="0" smtClean="0">
                <a:solidFill>
                  <a:srgbClr val="0070C0"/>
                </a:solidFill>
              </a:rPr>
              <a:t>Radio Hardware (RX)</a:t>
            </a:r>
            <a:endParaRPr lang="en-US" sz="2800" b="1" dirty="0">
              <a:solidFill>
                <a:srgbClr val="0070C0"/>
              </a:solidFill>
            </a:endParaRPr>
          </a:p>
        </p:txBody>
      </p:sp>
      <p:sp>
        <p:nvSpPr>
          <p:cNvPr id="7" name="Rounded Rectangle 6"/>
          <p:cNvSpPr/>
          <p:nvPr/>
        </p:nvSpPr>
        <p:spPr>
          <a:xfrm>
            <a:off x="609600" y="2590800"/>
            <a:ext cx="6248400" cy="358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p:cNvSpPr/>
          <p:nvPr/>
        </p:nvSpPr>
        <p:spPr>
          <a:xfrm>
            <a:off x="7010400" y="4191000"/>
            <a:ext cx="533400" cy="39624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061760" y="4179722"/>
            <a:ext cx="567640" cy="392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amples.gif"/>
          <p:cNvPicPr>
            <a:picLocks/>
          </p:cNvPicPr>
          <p:nvPr/>
        </p:nvPicPr>
        <p:blipFill>
          <a:blip r:embed="rId4"/>
          <a:stretch>
            <a:fillRect/>
          </a:stretch>
        </p:blipFill>
        <p:spPr>
          <a:xfrm>
            <a:off x="6115457" y="4223461"/>
            <a:ext cx="460247" cy="304800"/>
          </a:xfrm>
          <a:prstGeom prst="rect">
            <a:avLst/>
          </a:prstGeom>
        </p:spPr>
      </p:pic>
      <p:sp>
        <p:nvSpPr>
          <p:cNvPr id="11" name="Rounded Rectangle 10"/>
          <p:cNvSpPr/>
          <p:nvPr/>
        </p:nvSpPr>
        <p:spPr>
          <a:xfrm>
            <a:off x="990600" y="3200400"/>
            <a:ext cx="2438400" cy="259080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p:cNvSpPr txBox="1"/>
          <p:nvPr/>
        </p:nvSpPr>
        <p:spPr>
          <a:xfrm>
            <a:off x="5313758" y="5562600"/>
            <a:ext cx="1239442" cy="523220"/>
          </a:xfrm>
          <a:prstGeom prst="rect">
            <a:avLst/>
          </a:prstGeom>
          <a:noFill/>
        </p:spPr>
        <p:txBody>
          <a:bodyPr wrap="none" rtlCol="0">
            <a:spAutoFit/>
          </a:bodyPr>
          <a:lstStyle/>
          <a:p>
            <a:r>
              <a:rPr lang="en-US" sz="2800" b="1" dirty="0" smtClean="0"/>
              <a:t>FPGA</a:t>
            </a:r>
            <a:endParaRPr lang="en-US" sz="2800" b="1" dirty="0"/>
          </a:p>
        </p:txBody>
      </p:sp>
      <p:sp>
        <p:nvSpPr>
          <p:cNvPr id="13" name="Rectangle 12"/>
          <p:cNvSpPr/>
          <p:nvPr/>
        </p:nvSpPr>
        <p:spPr>
          <a:xfrm>
            <a:off x="1219200" y="38100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152400" y="3886200"/>
            <a:ext cx="4572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5400000">
            <a:off x="77788" y="4037806"/>
            <a:ext cx="304800" cy="1588"/>
          </a:xfrm>
          <a:prstGeom prst="line">
            <a:avLst/>
          </a:prstGeom>
          <a:ln w="762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762000" y="2667000"/>
            <a:ext cx="2901756" cy="523220"/>
          </a:xfrm>
          <a:prstGeom prst="rect">
            <a:avLst/>
          </a:prstGeom>
          <a:noFill/>
        </p:spPr>
        <p:txBody>
          <a:bodyPr wrap="none" rtlCol="0">
            <a:spAutoFit/>
          </a:bodyPr>
          <a:lstStyle/>
          <a:p>
            <a:r>
              <a:rPr lang="en-US" sz="2800" b="1" dirty="0" smtClean="0">
                <a:solidFill>
                  <a:srgbClr val="FF0000"/>
                </a:solidFill>
              </a:rPr>
              <a:t>Matched Filter</a:t>
            </a:r>
            <a:endParaRPr lang="en-US" sz="2800" b="1" dirty="0">
              <a:solidFill>
                <a:srgbClr val="FF0000"/>
              </a:solidFill>
            </a:endParaRPr>
          </a:p>
        </p:txBody>
      </p:sp>
      <p:grpSp>
        <p:nvGrpSpPr>
          <p:cNvPr id="19" name="Group 18"/>
          <p:cNvGrpSpPr/>
          <p:nvPr/>
        </p:nvGrpSpPr>
        <p:grpSpPr>
          <a:xfrm>
            <a:off x="1446212" y="3886200"/>
            <a:ext cx="1525588" cy="304800"/>
            <a:chOff x="1524000" y="3657600"/>
            <a:chExt cx="1525588" cy="304800"/>
          </a:xfrm>
        </p:grpSpPr>
        <p:cxnSp>
          <p:nvCxnSpPr>
            <p:cNvPr id="20" name="Straight Connector 19"/>
            <p:cNvCxnSpPr/>
            <p:nvPr/>
          </p:nvCxnSpPr>
          <p:spPr>
            <a:xfrm rot="5400000">
              <a:off x="1372394"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15232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16756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18280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19804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21328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24376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5400000">
              <a:off x="25900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27424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a:off x="2896394"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5400000">
              <a:off x="2285206" y="3809206"/>
              <a:ext cx="304800" cy="1588"/>
            </a:xfrm>
            <a:prstGeom prst="line">
              <a:avLst/>
            </a:prstGeom>
            <a:ln w="76200"/>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1370938" y="3352800"/>
            <a:ext cx="1677062" cy="523220"/>
          </a:xfrm>
          <a:prstGeom prst="rect">
            <a:avLst/>
          </a:prstGeom>
          <a:noFill/>
        </p:spPr>
        <p:txBody>
          <a:bodyPr wrap="none" rtlCol="0">
            <a:spAutoFit/>
          </a:bodyPr>
          <a:lstStyle/>
          <a:p>
            <a:r>
              <a:rPr lang="en-US" sz="2800" dirty="0" smtClean="0"/>
              <a:t>unknown</a:t>
            </a:r>
            <a:endParaRPr lang="en-US" sz="2800" dirty="0"/>
          </a:p>
        </p:txBody>
      </p:sp>
      <p:sp>
        <p:nvSpPr>
          <p:cNvPr id="34" name="TextBox 33"/>
          <p:cNvSpPr txBox="1"/>
          <p:nvPr/>
        </p:nvSpPr>
        <p:spPr>
          <a:xfrm>
            <a:off x="1560722" y="5191780"/>
            <a:ext cx="1258678" cy="523220"/>
          </a:xfrm>
          <a:prstGeom prst="rect">
            <a:avLst/>
          </a:prstGeom>
          <a:noFill/>
        </p:spPr>
        <p:txBody>
          <a:bodyPr wrap="none" rtlCol="0">
            <a:spAutoFit/>
          </a:bodyPr>
          <a:lstStyle/>
          <a:p>
            <a:r>
              <a:rPr lang="en-US" sz="2800" dirty="0" smtClean="0"/>
              <a:t>known</a:t>
            </a:r>
            <a:endParaRPr lang="en-US" sz="2800" dirty="0"/>
          </a:p>
        </p:txBody>
      </p:sp>
      <p:sp>
        <p:nvSpPr>
          <p:cNvPr id="47" name="Rounded Rectangle 46"/>
          <p:cNvSpPr/>
          <p:nvPr/>
        </p:nvSpPr>
        <p:spPr>
          <a:xfrm>
            <a:off x="4648200" y="3810000"/>
            <a:ext cx="1371600" cy="1143000"/>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8" name="TextBox 47"/>
          <p:cNvSpPr txBox="1"/>
          <p:nvPr/>
        </p:nvSpPr>
        <p:spPr>
          <a:xfrm>
            <a:off x="4548782" y="3286780"/>
            <a:ext cx="1547218" cy="523220"/>
          </a:xfrm>
          <a:prstGeom prst="rect">
            <a:avLst/>
          </a:prstGeom>
          <a:noFill/>
        </p:spPr>
        <p:txBody>
          <a:bodyPr wrap="none" rtlCol="0">
            <a:spAutoFit/>
          </a:bodyPr>
          <a:lstStyle/>
          <a:p>
            <a:r>
              <a:rPr lang="en-US" sz="2800" b="1" dirty="0" smtClean="0">
                <a:solidFill>
                  <a:srgbClr val="008000"/>
                </a:solidFill>
              </a:rPr>
              <a:t>Trigger</a:t>
            </a:r>
            <a:endParaRPr lang="en-US" sz="2800" b="1" dirty="0">
              <a:solidFill>
                <a:srgbClr val="008000"/>
              </a:solidFill>
            </a:endParaRPr>
          </a:p>
        </p:txBody>
      </p:sp>
      <p:sp>
        <p:nvSpPr>
          <p:cNvPr id="14" name="Rectangle 13"/>
          <p:cNvSpPr/>
          <p:nvPr/>
        </p:nvSpPr>
        <p:spPr>
          <a:xfrm>
            <a:off x="1219200" y="48006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62" name="Group 61"/>
          <p:cNvGrpSpPr/>
          <p:nvPr/>
        </p:nvGrpSpPr>
        <p:grpSpPr>
          <a:xfrm>
            <a:off x="7543800" y="3810000"/>
            <a:ext cx="1447800" cy="1143000"/>
            <a:chOff x="7696200" y="3429000"/>
            <a:chExt cx="1295400" cy="1219200"/>
          </a:xfr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grpSpPr>
        <p:sp>
          <p:nvSpPr>
            <p:cNvPr id="63" name="Rectangle 62"/>
            <p:cNvSpPr/>
            <p:nvPr/>
          </p:nvSpPr>
          <p:spPr>
            <a:xfrm>
              <a:off x="7696200" y="3429000"/>
              <a:ext cx="1295400" cy="1219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4" name="TextBox 63"/>
            <p:cNvSpPr txBox="1"/>
            <p:nvPr/>
          </p:nvSpPr>
          <p:spPr>
            <a:xfrm>
              <a:off x="7900737" y="3754120"/>
              <a:ext cx="954505" cy="568960"/>
            </a:xfrm>
            <a:prstGeom prst="rect">
              <a:avLst/>
            </a:prstGeom>
            <a:grpFill/>
          </p:spPr>
          <p:txBody>
            <a:bodyPr wrap="square" rtlCol="0">
              <a:spAutoFit/>
            </a:bodyPr>
            <a:lstStyle/>
            <a:p>
              <a:pPr algn="ctr"/>
              <a:r>
                <a:rPr lang="en-US" sz="2800" b="1" dirty="0" smtClean="0"/>
                <a:t>Host</a:t>
              </a:r>
              <a:endParaRPr lang="en-US" sz="2800" b="1" dirty="0"/>
            </a:p>
          </p:txBody>
        </p:sp>
      </p:grpSp>
      <p:grpSp>
        <p:nvGrpSpPr>
          <p:cNvPr id="65" name="Group 64"/>
          <p:cNvGrpSpPr/>
          <p:nvPr/>
        </p:nvGrpSpPr>
        <p:grpSpPr>
          <a:xfrm>
            <a:off x="6934200" y="5105400"/>
            <a:ext cx="1981200" cy="457200"/>
            <a:chOff x="1219200" y="4800600"/>
            <a:chExt cx="1981200" cy="457200"/>
          </a:xfrm>
        </p:grpSpPr>
        <p:sp>
          <p:nvSpPr>
            <p:cNvPr id="66" name="Rectangle 65"/>
            <p:cNvSpPr/>
            <p:nvPr/>
          </p:nvSpPr>
          <p:spPr>
            <a:xfrm>
              <a:off x="1219200" y="48006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ectangle 66"/>
            <p:cNvSpPr/>
            <p:nvPr/>
          </p:nvSpPr>
          <p:spPr>
            <a:xfrm>
              <a:off x="14478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6002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7526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9050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0574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2098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3622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5146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6670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194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971800" y="4876800"/>
              <a:ext cx="4571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Arrow Connector 77"/>
          <p:cNvCxnSpPr/>
          <p:nvPr/>
        </p:nvCxnSpPr>
        <p:spPr>
          <a:xfrm>
            <a:off x="3276600" y="4038600"/>
            <a:ext cx="1371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29000" y="3581400"/>
            <a:ext cx="1119217" cy="461665"/>
          </a:xfrm>
          <a:prstGeom prst="rect">
            <a:avLst/>
          </a:prstGeom>
          <a:noFill/>
        </p:spPr>
        <p:txBody>
          <a:bodyPr wrap="none" rtlCol="0">
            <a:spAutoFit/>
          </a:bodyPr>
          <a:lstStyle/>
          <a:p>
            <a:r>
              <a:rPr lang="en-US" sz="2400" b="1" dirty="0" err="1" smtClean="0"/>
              <a:t>smpls</a:t>
            </a:r>
            <a:endParaRPr lang="en-US" sz="2400" b="1" dirty="0"/>
          </a:p>
        </p:txBody>
      </p:sp>
      <p:cxnSp>
        <p:nvCxnSpPr>
          <p:cNvPr id="84" name="Straight Arrow Connector 83"/>
          <p:cNvCxnSpPr/>
          <p:nvPr/>
        </p:nvCxnSpPr>
        <p:spPr>
          <a:xfrm>
            <a:off x="6629400" y="4388326"/>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3276600" y="4186535"/>
            <a:ext cx="1371600" cy="461665"/>
            <a:chOff x="3276600" y="4114800"/>
            <a:chExt cx="1371600" cy="461665"/>
          </a:xfrm>
        </p:grpSpPr>
        <p:cxnSp>
          <p:nvCxnSpPr>
            <p:cNvPr id="86" name="Straight Arrow Connector 85"/>
            <p:cNvCxnSpPr/>
            <p:nvPr/>
          </p:nvCxnSpPr>
          <p:spPr>
            <a:xfrm>
              <a:off x="3276600" y="4572000"/>
              <a:ext cx="13716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581400" y="4114800"/>
              <a:ext cx="939681" cy="461665"/>
            </a:xfrm>
            <a:prstGeom prst="rect">
              <a:avLst/>
            </a:prstGeom>
            <a:noFill/>
          </p:spPr>
          <p:txBody>
            <a:bodyPr wrap="none" rtlCol="0">
              <a:spAutoFit/>
            </a:bodyPr>
            <a:lstStyle/>
            <a:p>
              <a:r>
                <a:rPr lang="en-US" sz="2400" b="1" dirty="0" smtClean="0">
                  <a:solidFill>
                    <a:srgbClr val="FF0000"/>
                  </a:solidFill>
                </a:rPr>
                <a:t>corr</a:t>
              </a:r>
              <a:r>
                <a:rPr lang="en-US" b="1" dirty="0" smtClean="0">
                  <a:solidFill>
                    <a:srgbClr val="FF0000"/>
                  </a:solidFill>
                </a:rPr>
                <a:t>.</a:t>
              </a:r>
              <a:endParaRPr lang="en-US" b="1" dirty="0">
                <a:solidFill>
                  <a:srgbClr val="FF0000"/>
                </a:solidFill>
              </a:endParaRPr>
            </a:p>
          </p:txBody>
        </p:sp>
      </p:grpSp>
      <p:cxnSp>
        <p:nvCxnSpPr>
          <p:cNvPr id="95" name="Straight Connector 94"/>
          <p:cNvCxnSpPr>
            <a:stCxn id="11" idx="1"/>
            <a:endCxn id="11" idx="3"/>
          </p:cNvCxnSpPr>
          <p:nvPr/>
        </p:nvCxnSpPr>
        <p:spPr>
          <a:xfrm rot="10800000" flipH="1">
            <a:off x="990600" y="4495800"/>
            <a:ext cx="2438400"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609600" y="4037012"/>
            <a:ext cx="2362200" cy="839788"/>
            <a:chOff x="609600" y="4037012"/>
            <a:chExt cx="2362200" cy="839788"/>
          </a:xfrm>
        </p:grpSpPr>
        <p:cxnSp>
          <p:nvCxnSpPr>
            <p:cNvPr id="18" name="Straight Arrow Connector 17"/>
            <p:cNvCxnSpPr/>
            <p:nvPr/>
          </p:nvCxnSpPr>
          <p:spPr>
            <a:xfrm>
              <a:off x="609600" y="4037012"/>
              <a:ext cx="5334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447800" y="4191000"/>
              <a:ext cx="1524000" cy="685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600200" y="4191000"/>
              <a:ext cx="1219200" cy="685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1752600" y="4191000"/>
              <a:ext cx="914400" cy="685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6200000" flipH="1">
              <a:off x="1866900" y="4229100"/>
              <a:ext cx="685800" cy="6096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16200000" flipH="1">
              <a:off x="1866900" y="4381500"/>
              <a:ext cx="685800" cy="304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5400000">
              <a:off x="1867297" y="4533503"/>
              <a:ext cx="685800" cy="794"/>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5400000">
              <a:off x="1866900" y="4381500"/>
              <a:ext cx="685800" cy="304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a:off x="1866900" y="4229100"/>
              <a:ext cx="685800" cy="6096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10800000" flipV="1">
              <a:off x="1752600" y="4191000"/>
              <a:ext cx="914400" cy="685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rot="10800000" flipV="1">
              <a:off x="1600200" y="4191000"/>
              <a:ext cx="1219200" cy="685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0800000" flipV="1">
              <a:off x="1447800" y="4191000"/>
              <a:ext cx="1524000" cy="6858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5029200" y="4114800"/>
            <a:ext cx="638316" cy="461665"/>
          </a:xfrm>
          <a:prstGeom prst="rect">
            <a:avLst/>
          </a:prstGeom>
          <a:noFill/>
        </p:spPr>
        <p:txBody>
          <a:bodyPr wrap="none" rtlCol="0">
            <a:spAutoFit/>
          </a:bodyPr>
          <a:lstStyle/>
          <a:p>
            <a:r>
              <a:rPr lang="en-US" sz="2400" b="1" dirty="0" smtClean="0">
                <a:solidFill>
                  <a:srgbClr val="FF0000"/>
                </a:solidFill>
              </a:rPr>
              <a:t>No</a:t>
            </a:r>
            <a:endParaRPr lang="en-US" b="1" dirty="0">
              <a:solidFill>
                <a:srgbClr val="FF0000"/>
              </a:solidFill>
            </a:endParaRPr>
          </a:p>
        </p:txBody>
      </p:sp>
      <p:sp>
        <p:nvSpPr>
          <p:cNvPr id="131" name="TextBox 130"/>
          <p:cNvSpPr txBox="1"/>
          <p:nvPr/>
        </p:nvSpPr>
        <p:spPr>
          <a:xfrm>
            <a:off x="4953000" y="4110335"/>
            <a:ext cx="744114" cy="461665"/>
          </a:xfrm>
          <a:prstGeom prst="rect">
            <a:avLst/>
          </a:prstGeom>
          <a:noFill/>
        </p:spPr>
        <p:txBody>
          <a:bodyPr wrap="none" rtlCol="0">
            <a:spAutoFit/>
          </a:bodyPr>
          <a:lstStyle/>
          <a:p>
            <a:r>
              <a:rPr lang="en-US" sz="2400" b="1" dirty="0" smtClean="0">
                <a:solidFill>
                  <a:srgbClr val="FF0000"/>
                </a:solidFill>
              </a:rPr>
              <a:t>Yes</a:t>
            </a:r>
            <a:endParaRPr lang="en-US" b="1" dirty="0">
              <a:solidFill>
                <a:srgbClr val="FF0000"/>
              </a:solidFill>
            </a:endParaRPr>
          </a:p>
        </p:txBody>
      </p:sp>
    </p:spTree>
    <p:custDataLst>
      <p:tags r:id="rId1"/>
    </p:custDataLst>
  </p:cSld>
  <p:clrMapOvr>
    <a:masterClrMapping/>
  </p:clrMapOvr>
  <p:transition advTm="463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72063E-6 C -0.11823 -0.0007 -0.23646 -0.0007 -0.35452 -0.00185 C -0.38403 -0.00208 -0.41216 -0.02105 -0.44063 -0.02845 C -0.46858 -0.03585 -0.47344 -0.03076 -0.52014 -0.03192 C -0.52205 -0.03261 -0.52396 -0.0333 -0.5257 -0.03377 C -0.5283 -0.03446 -0.53091 -0.03446 -0.53351 -0.03539 C -0.54618 -0.03955 -0.55886 -0.04926 -0.57205 -0.04972 C -0.58976 -0.05019 -0.60747 -0.04972 -0.625 -0.04972 " pathEditMode="relative" rAng="0" ptsTypes="fffffffA">
                                      <p:cBhvr>
                                        <p:cTn id="6" dur="2000" fill="hold"/>
                                        <p:tgtEl>
                                          <p:spTgt spid="65"/>
                                        </p:tgtEl>
                                        <p:attrNameLst>
                                          <p:attrName>ppt_x</p:attrName>
                                          <p:attrName>ppt_y</p:attrName>
                                        </p:attrNameLst>
                                      </p:cBhvr>
                                      <p:rCtr x="-313" y="-25"/>
                                    </p:animMotion>
                                  </p:childTnLst>
                                </p:cTn>
                              </p:par>
                            </p:childTnLst>
                          </p:cTn>
                        </p:par>
                        <p:par>
                          <p:cTn id="7" fill="hold">
                            <p:stCondLst>
                              <p:cond delay="2000"/>
                            </p:stCondLst>
                            <p:childTnLst>
                              <p:par>
                                <p:cTn id="8" presetID="10" presetClass="exit" presetSubtype="0" fill="hold" grpId="0" nodeType="afterEffect">
                                  <p:stCondLst>
                                    <p:cond delay="0"/>
                                  </p:stCondLst>
                                  <p:childTnLst>
                                    <p:animEffect transition="out" filter="fade">
                                      <p:cBhvr>
                                        <p:cTn id="9" dur="1000"/>
                                        <p:tgtEl>
                                          <p:spTgt spid="14"/>
                                        </p:tgtEl>
                                      </p:cBhvr>
                                    </p:animEffect>
                                    <p:set>
                                      <p:cBhvr>
                                        <p:cTn id="10" dur="1" fill="hold">
                                          <p:stCondLst>
                                            <p:cond delay="9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63" presetClass="path" presetSubtype="0" repeatCount="indefinite" accel="50000" decel="50000" fill="hold" nodeType="withEffect">
                                  <p:stCondLst>
                                    <p:cond delay="0"/>
                                  </p:stCondLst>
                                  <p:childTnLst>
                                    <p:animMotion origin="layout" path="M -0.00018 4.44444E-6 L 0.04149 4.44444E-6 " pathEditMode="relative" rAng="0" ptsTypes="AA">
                                      <p:cBhvr>
                                        <p:cTn id="16" dur="1000" fill="hold"/>
                                        <p:tgtEl>
                                          <p:spTgt spid="16"/>
                                        </p:tgtEl>
                                        <p:attrNameLst>
                                          <p:attrName>ppt_x</p:attrName>
                                          <p:attrName>ppt_y</p:attrName>
                                        </p:attrNameLst>
                                      </p:cBhvr>
                                      <p:rCtr x="21" y="0"/>
                                    </p:animMotion>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fade">
                                      <p:cBhvr>
                                        <p:cTn id="24" dur="2000"/>
                                        <p:tgtEl>
                                          <p:spTgt spid="13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2000"/>
                                        <p:tgtEl>
                                          <p:spTgt spid="130"/>
                                        </p:tgtEl>
                                      </p:cBhvr>
                                    </p:animEffect>
                                    <p:set>
                                      <p:cBhvr>
                                        <p:cTn id="35" dur="1" fill="hold">
                                          <p:stCondLst>
                                            <p:cond delay="1999"/>
                                          </p:stCondLst>
                                        </p:cTn>
                                        <p:tgtEl>
                                          <p:spTgt spid="130"/>
                                        </p:tgtEl>
                                        <p:attrNameLst>
                                          <p:attrName>style.visibility</p:attrName>
                                        </p:attrNameLst>
                                      </p:cBhvr>
                                      <p:to>
                                        <p:strVal val="hidden"/>
                                      </p:to>
                                    </p:se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31"/>
                                        </p:tgtEl>
                                        <p:attrNameLst>
                                          <p:attrName>style.visibility</p:attrName>
                                        </p:attrNameLst>
                                      </p:cBhvr>
                                      <p:to>
                                        <p:strVal val="visible"/>
                                      </p:to>
                                    </p:set>
                                    <p:animEffect transition="in" filter="fade">
                                      <p:cBhvr>
                                        <p:cTn id="39" dur="2000"/>
                                        <p:tgtEl>
                                          <p:spTgt spid="131"/>
                                        </p:tgtEl>
                                      </p:cBhvr>
                                    </p:animEffect>
                                  </p:childTnLst>
                                </p:cTn>
                              </p:par>
                            </p:childTnLst>
                          </p:cTn>
                        </p:par>
                        <p:par>
                          <p:cTn id="40" fill="hold">
                            <p:stCondLst>
                              <p:cond delay="4000"/>
                            </p:stCondLst>
                            <p:childTnLst>
                              <p:par>
                                <p:cTn id="41" presetID="1"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0" grpId="0"/>
      <p:bldP spid="130" grpId="0"/>
      <p:bldP spid="130" grpId="1"/>
      <p:bldP spid="1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Packet Detection Accuracy</a:t>
            </a:r>
            <a:endParaRPr lang="en-US" dirty="0"/>
          </a:p>
        </p:txBody>
      </p:sp>
      <p:sp>
        <p:nvSpPr>
          <p:cNvPr id="3" name="Content Placeholder 2"/>
          <p:cNvSpPr>
            <a:spLocks noGrp="1"/>
          </p:cNvSpPr>
          <p:nvPr>
            <p:ph idx="1"/>
          </p:nvPr>
        </p:nvSpPr>
        <p:spPr>
          <a:xfrm>
            <a:off x="228600" y="1524000"/>
            <a:ext cx="8458200" cy="5257800"/>
          </a:xfrm>
        </p:spPr>
        <p:txBody>
          <a:bodyPr>
            <a:normAutofit fontScale="92500" lnSpcReduction="20000"/>
          </a:bodyPr>
          <a:lstStyle/>
          <a:p>
            <a:r>
              <a:rPr lang="en-US" b="1" dirty="0" smtClean="0"/>
              <a:t>Simulation</a:t>
            </a:r>
            <a:r>
              <a:rPr lang="en-US" dirty="0" smtClean="0"/>
              <a:t>: detect 1000 data packets</a:t>
            </a:r>
            <a:r>
              <a:rPr lang="en-US" i="1" dirty="0" smtClean="0"/>
              <a:t> destined to the host</a:t>
            </a:r>
            <a:r>
              <a:rPr lang="en-US" dirty="0" smtClean="0"/>
              <a:t> in varying noise using GMSK and the </a:t>
            </a:r>
            <a:r>
              <a:rPr lang="en-US" dirty="0" err="1" smtClean="0"/>
              <a:t>mfilter</a:t>
            </a:r>
            <a:r>
              <a:rPr lang="en-US" dirty="0" smtClean="0"/>
              <a:t/>
            </a:r>
            <a:br>
              <a:rPr lang="en-US" dirty="0" smtClean="0"/>
            </a:br>
            <a:endParaRPr lang="en-US" dirty="0" smtClean="0"/>
          </a:p>
          <a:p>
            <a:r>
              <a:rPr lang="en-US" dirty="0" smtClean="0">
                <a:solidFill>
                  <a:srgbClr val="FF0000"/>
                </a:solidFill>
              </a:rPr>
              <a:t>Confirmed in</a:t>
            </a:r>
            <a:br>
              <a:rPr lang="en-US" dirty="0" smtClean="0">
                <a:solidFill>
                  <a:srgbClr val="FF0000"/>
                </a:solidFill>
              </a:rPr>
            </a:br>
            <a:r>
              <a:rPr lang="en-US" dirty="0" smtClean="0">
                <a:solidFill>
                  <a:srgbClr val="FF0000"/>
                </a:solidFill>
              </a:rPr>
              <a:t>real world</a:t>
            </a:r>
            <a:br>
              <a:rPr lang="en-US" dirty="0" smtClean="0">
                <a:solidFill>
                  <a:srgbClr val="FF0000"/>
                </a:solidFill>
              </a:rPr>
            </a:br>
            <a:r>
              <a:rPr lang="en-US" dirty="0" smtClean="0">
                <a:solidFill>
                  <a:srgbClr val="FF0000"/>
                </a:solidFill>
              </a:rPr>
              <a:t>(in paper)</a:t>
            </a:r>
            <a:br>
              <a:rPr lang="en-US" dirty="0" smtClean="0">
                <a:solidFill>
                  <a:srgbClr val="FF0000"/>
                </a:solidFill>
              </a:rPr>
            </a:br>
            <a:endParaRPr lang="en-US" dirty="0" smtClean="0">
              <a:solidFill>
                <a:srgbClr val="FF0000"/>
              </a:solidFill>
            </a:endParaRPr>
          </a:p>
          <a:p>
            <a:r>
              <a:rPr lang="en-US" dirty="0" smtClean="0">
                <a:solidFill>
                  <a:srgbClr val="FF0000"/>
                </a:solidFill>
              </a:rPr>
              <a:t>100% accuracy</a:t>
            </a:r>
            <a:br>
              <a:rPr lang="en-US" dirty="0" smtClean="0">
                <a:solidFill>
                  <a:srgbClr val="FF0000"/>
                </a:solidFill>
              </a:rPr>
            </a:br>
            <a:r>
              <a:rPr lang="en-US" dirty="0" smtClean="0">
                <a:solidFill>
                  <a:srgbClr val="FF0000"/>
                </a:solidFill>
              </a:rPr>
              <a:t>detecting frames</a:t>
            </a:r>
            <a:br>
              <a:rPr lang="en-US" dirty="0" smtClean="0">
                <a:solidFill>
                  <a:srgbClr val="FF0000"/>
                </a:solidFill>
              </a:rPr>
            </a:br>
            <a:endParaRPr lang="en-US" dirty="0" smtClean="0">
              <a:solidFill>
                <a:srgbClr val="FF0000"/>
              </a:solidFill>
            </a:endParaRPr>
          </a:p>
          <a:p>
            <a:r>
              <a:rPr lang="en-US" dirty="0" smtClean="0">
                <a:solidFill>
                  <a:srgbClr val="FF0000"/>
                </a:solidFill>
              </a:rPr>
              <a:t>&lt;.5% false</a:t>
            </a:r>
            <a:br>
              <a:rPr lang="en-US" dirty="0" smtClean="0">
                <a:solidFill>
                  <a:srgbClr val="FF0000"/>
                </a:solidFill>
              </a:rPr>
            </a:br>
            <a:r>
              <a:rPr lang="en-US" dirty="0" smtClean="0">
                <a:solidFill>
                  <a:srgbClr val="FF0000"/>
                </a:solidFill>
              </a:rPr>
              <a:t>detections (i.e.,</a:t>
            </a:r>
            <a:br>
              <a:rPr lang="en-US" dirty="0" smtClean="0">
                <a:solidFill>
                  <a:srgbClr val="FF0000"/>
                </a:solidFill>
              </a:rPr>
            </a:br>
            <a:r>
              <a:rPr lang="en-US" dirty="0" smtClean="0">
                <a:solidFill>
                  <a:srgbClr val="FF0000"/>
                </a:solidFill>
              </a:rPr>
              <a:t>falsely claiming an</a:t>
            </a:r>
            <a:br>
              <a:rPr lang="en-US" dirty="0" smtClean="0">
                <a:solidFill>
                  <a:srgbClr val="FF0000"/>
                </a:solidFill>
              </a:rPr>
            </a:br>
            <a:r>
              <a:rPr lang="en-US" dirty="0" smtClean="0">
                <a:solidFill>
                  <a:srgbClr val="FF0000"/>
                </a:solidFill>
              </a:rPr>
              <a:t>incoming packet)</a:t>
            </a: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17</a:t>
            </a:fld>
            <a:endParaRPr lang="en-US"/>
          </a:p>
        </p:txBody>
      </p:sp>
      <p:pic>
        <p:nvPicPr>
          <p:cNvPr id="1027" name="Picture 3"/>
          <p:cNvPicPr>
            <a:picLocks noChangeAspect="1" noChangeArrowheads="1"/>
          </p:cNvPicPr>
          <p:nvPr/>
        </p:nvPicPr>
        <p:blipFill>
          <a:blip r:embed="rId3"/>
          <a:srcRect/>
          <a:stretch>
            <a:fillRect/>
          </a:stretch>
        </p:blipFill>
        <p:spPr bwMode="auto">
          <a:xfrm>
            <a:off x="3374204" y="2362199"/>
            <a:ext cx="5769796" cy="4226435"/>
          </a:xfrm>
          <a:prstGeom prst="rect">
            <a:avLst/>
          </a:prstGeom>
          <a:noFill/>
          <a:ln w="9525">
            <a:noFill/>
            <a:miter lim="800000"/>
            <a:headEnd/>
            <a:tailEnd/>
          </a:ln>
          <a:effectLst/>
        </p:spPr>
      </p:pic>
    </p:spTree>
  </p:cSld>
  <p:clrMapOvr>
    <a:masterClrMapping/>
  </p:clrMapOvr>
  <p:transition advTm="793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Revisiting the Core MAC Functions</a:t>
            </a:r>
            <a:endParaRPr lang="en-US" dirty="0"/>
          </a:p>
        </p:txBody>
      </p:sp>
      <p:sp>
        <p:nvSpPr>
          <p:cNvPr id="3" name="Content Placeholder 2"/>
          <p:cNvSpPr>
            <a:spLocks noGrp="1"/>
          </p:cNvSpPr>
          <p:nvPr>
            <p:ph idx="1"/>
          </p:nvPr>
        </p:nvSpPr>
        <p:spPr>
          <a:xfrm>
            <a:off x="228600" y="1524000"/>
            <a:ext cx="8610600" cy="5050536"/>
          </a:xfrm>
        </p:spPr>
        <p:txBody>
          <a:bodyPr>
            <a:normAutofit/>
          </a:bodyPr>
          <a:lstStyle/>
          <a:p>
            <a:r>
              <a:rPr lang="en-US" dirty="0" smtClean="0"/>
              <a:t>Building blocks of MAC protocols:</a:t>
            </a:r>
          </a:p>
          <a:p>
            <a:pPr lvl="1"/>
            <a:r>
              <a:rPr lang="en-US" dirty="0" smtClean="0">
                <a:solidFill>
                  <a:srgbClr val="2E00F0"/>
                </a:solidFill>
              </a:rPr>
              <a:t>carrier sense</a:t>
            </a:r>
          </a:p>
          <a:p>
            <a:pPr lvl="1"/>
            <a:r>
              <a:rPr lang="en-US" dirty="0" smtClean="0">
                <a:solidFill>
                  <a:srgbClr val="7030A0"/>
                </a:solidFill>
              </a:rPr>
              <a:t>precision scheduling</a:t>
            </a:r>
          </a:p>
          <a:p>
            <a:pPr lvl="1"/>
            <a:r>
              <a:rPr lang="en-US" dirty="0" err="1" smtClean="0">
                <a:solidFill>
                  <a:srgbClr val="F78037"/>
                </a:solidFill>
              </a:rPr>
              <a:t>backoff</a:t>
            </a:r>
            <a:endParaRPr lang="en-US" dirty="0" smtClean="0">
              <a:solidFill>
                <a:srgbClr val="F78037"/>
              </a:solidFill>
            </a:endParaRPr>
          </a:p>
          <a:p>
            <a:pPr lvl="1"/>
            <a:r>
              <a:rPr lang="en-US" dirty="0" smtClean="0">
                <a:solidFill>
                  <a:srgbClr val="FF0000"/>
                </a:solidFill>
              </a:rPr>
              <a:t>fast-packet detection</a:t>
            </a:r>
          </a:p>
          <a:p>
            <a:pPr lvl="1"/>
            <a:r>
              <a:rPr lang="en-US" dirty="0" smtClean="0">
                <a:solidFill>
                  <a:srgbClr val="C00000"/>
                </a:solidFill>
              </a:rPr>
              <a:t>dependent packet generation</a:t>
            </a:r>
          </a:p>
          <a:p>
            <a:pPr lvl="1"/>
            <a:r>
              <a:rPr lang="en-US" dirty="0" smtClean="0"/>
              <a:t>fine-grained radio control</a:t>
            </a:r>
            <a:br>
              <a:rPr lang="en-US" dirty="0" smtClean="0"/>
            </a:br>
            <a:endParaRPr lang="en-US" dirty="0" smtClean="0"/>
          </a:p>
        </p:txBody>
      </p:sp>
      <p:sp>
        <p:nvSpPr>
          <p:cNvPr id="4" name="Slide Number Placeholder 3"/>
          <p:cNvSpPr>
            <a:spLocks noGrp="1"/>
          </p:cNvSpPr>
          <p:nvPr>
            <p:ph type="sldNum" sz="quarter" idx="12"/>
          </p:nvPr>
        </p:nvSpPr>
        <p:spPr/>
        <p:txBody>
          <a:bodyPr/>
          <a:lstStyle/>
          <a:p>
            <a:fld id="{197D81D0-ABBE-11DD-B28B-001E37D25065}" type="slidenum">
              <a:rPr lang="en-US" smtClean="0"/>
              <a:pPr/>
              <a:t>18</a:t>
            </a:fld>
            <a:endParaRPr lang="en-US"/>
          </a:p>
        </p:txBody>
      </p:sp>
      <p:sp>
        <p:nvSpPr>
          <p:cNvPr id="28" name="Rectangle 27"/>
          <p:cNvSpPr/>
          <p:nvPr/>
        </p:nvSpPr>
        <p:spPr>
          <a:xfrm>
            <a:off x="381000" y="4191000"/>
            <a:ext cx="5105400" cy="457200"/>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3733800"/>
            <a:ext cx="5105400" cy="457200"/>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2895600"/>
            <a:ext cx="5105400" cy="457200"/>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057400"/>
            <a:ext cx="5105400" cy="457200"/>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33600" y="5257800"/>
            <a:ext cx="6062878" cy="707886"/>
          </a:xfrm>
          <a:prstGeom prst="rect">
            <a:avLst/>
          </a:prstGeom>
        </p:spPr>
        <p:txBody>
          <a:bodyPr wrap="none">
            <a:spAutoFit/>
          </a:bodyPr>
          <a:lstStyle/>
          <a:p>
            <a:r>
              <a:rPr lang="en-US" sz="4000" b="1" dirty="0" smtClean="0">
                <a:solidFill>
                  <a:srgbClr val="FF0000"/>
                </a:solidFill>
              </a:rPr>
              <a:t>… details in the paper!</a:t>
            </a:r>
            <a:endParaRPr lang="en-US" sz="4000" dirty="0">
              <a:solidFill>
                <a:srgbClr val="FF0000"/>
              </a:solidFill>
            </a:endParaRPr>
          </a:p>
        </p:txBody>
      </p:sp>
    </p:spTree>
  </p:cSld>
  <p:clrMapOvr>
    <a:masterClrMapping/>
  </p:clrMapOvr>
  <p:transition advTm="12985"/>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a:bodyPr>
          <a:lstStyle/>
          <a:p>
            <a:r>
              <a:rPr lang="en-US" dirty="0" smtClean="0"/>
              <a:t>Core MAC functions and the </a:t>
            </a:r>
            <a:r>
              <a:rPr lang="en-US" i="1" dirty="0" smtClean="0"/>
              <a:t>split-functionality API </a:t>
            </a:r>
            <a:r>
              <a:rPr lang="en-US" dirty="0" smtClean="0"/>
              <a:t>implemented on GNU Radio &amp; USRP</a:t>
            </a:r>
          </a:p>
          <a:p>
            <a:endParaRPr lang="en-US" dirty="0" smtClean="0"/>
          </a:p>
          <a:p>
            <a:r>
              <a:rPr lang="en-US" dirty="0" smtClean="0"/>
              <a:t>“The proof is in the pudding” – we implement two popular MACs</a:t>
            </a:r>
          </a:p>
          <a:p>
            <a:pPr lvl="1"/>
            <a:r>
              <a:rPr lang="en-US" dirty="0" smtClean="0"/>
              <a:t>802.11-like and Bluetooth-like protocols</a:t>
            </a:r>
          </a:p>
          <a:p>
            <a:pPr lvl="1"/>
            <a:r>
              <a:rPr lang="en-US" dirty="0" smtClean="0"/>
              <a:t>shows ability in keeping flexibility</a:t>
            </a:r>
          </a:p>
          <a:p>
            <a:pPr lvl="1"/>
            <a:r>
              <a:rPr lang="en-US" dirty="0" smtClean="0"/>
              <a:t>used to evaluate total performance gain</a:t>
            </a:r>
          </a:p>
        </p:txBody>
      </p:sp>
      <p:sp>
        <p:nvSpPr>
          <p:cNvPr id="4" name="Slide Number Placeholder 3"/>
          <p:cNvSpPr>
            <a:spLocks noGrp="1"/>
          </p:cNvSpPr>
          <p:nvPr>
            <p:ph type="sldNum" sz="quarter" idx="12"/>
          </p:nvPr>
        </p:nvSpPr>
        <p:spPr/>
        <p:txBody>
          <a:bodyPr/>
          <a:lstStyle/>
          <a:p>
            <a:fld id="{197D81D0-ABBE-11DD-B28B-001E37D25065}" type="slidenum">
              <a:rPr lang="en-US" smtClean="0"/>
              <a:pPr/>
              <a:t>19</a:t>
            </a:fld>
            <a:endParaRPr lang="en-US"/>
          </a:p>
        </p:txBody>
      </p:sp>
      <p:pic>
        <p:nvPicPr>
          <p:cNvPr id="1028" name="Picture 4" descr="C:\Documents and Settings\Administrator.EXPERIEN-029F4F\Local Settings\Temporary Internet Files\Content.IE5\01YVCXQN\MCj03341080000[1].wmf"/>
          <p:cNvPicPr>
            <a:picLocks noChangeAspect="1" noChangeArrowheads="1"/>
          </p:cNvPicPr>
          <p:nvPr/>
        </p:nvPicPr>
        <p:blipFill>
          <a:blip r:embed="rId3"/>
          <a:srcRect/>
          <a:stretch>
            <a:fillRect/>
          </a:stretch>
        </p:blipFill>
        <p:spPr bwMode="auto">
          <a:xfrm>
            <a:off x="7391400" y="4802188"/>
            <a:ext cx="1520825" cy="1827212"/>
          </a:xfrm>
          <a:prstGeom prst="rect">
            <a:avLst/>
          </a:prstGeom>
          <a:noFill/>
        </p:spPr>
      </p:pic>
    </p:spTree>
  </p:cSld>
  <p:clrMapOvr>
    <a:masterClrMapping/>
  </p:clrMapOvr>
  <p:transition advTm="35485"/>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dirty="0" smtClean="0"/>
              <a:t>Wireless Media Access Control Protocols</a:t>
            </a:r>
            <a:endParaRPr lang="en-US" sz="3300" dirty="0"/>
          </a:p>
        </p:txBody>
      </p:sp>
      <p:sp>
        <p:nvSpPr>
          <p:cNvPr id="3" name="Content Placeholder 2"/>
          <p:cNvSpPr>
            <a:spLocks noGrp="1"/>
          </p:cNvSpPr>
          <p:nvPr>
            <p:ph idx="1"/>
          </p:nvPr>
        </p:nvSpPr>
        <p:spPr>
          <a:xfrm>
            <a:off x="76200" y="1409699"/>
            <a:ext cx="8915400" cy="4914901"/>
          </a:xfrm>
        </p:spPr>
        <p:txBody>
          <a:bodyPr>
            <a:normAutofit/>
          </a:bodyPr>
          <a:lstStyle/>
          <a:p>
            <a:r>
              <a:rPr lang="en-US" dirty="0" smtClean="0"/>
              <a:t>No single one-size-fits-all MAC</a:t>
            </a:r>
          </a:p>
          <a:p>
            <a:pPr lvl="1"/>
            <a:r>
              <a:rPr lang="en-US" dirty="0" smtClean="0"/>
              <a:t>definition of performance, and how to achieve </a:t>
            </a:r>
            <a:br>
              <a:rPr lang="en-US" dirty="0" smtClean="0"/>
            </a:br>
            <a:r>
              <a:rPr lang="en-US" dirty="0" smtClean="0"/>
              <a:t>it, varies greatly </a:t>
            </a:r>
            <a:br>
              <a:rPr lang="en-US" dirty="0" smtClean="0"/>
            </a:br>
            <a:endParaRPr lang="en-US" dirty="0" smtClean="0"/>
          </a:p>
          <a:p>
            <a:r>
              <a:rPr lang="en-US" dirty="0" smtClean="0"/>
              <a:t>Wireless MACs: </a:t>
            </a:r>
            <a:r>
              <a:rPr lang="en-US" i="1" dirty="0" smtClean="0"/>
              <a:t>extremely</a:t>
            </a:r>
            <a:r>
              <a:rPr lang="en-US" dirty="0" smtClean="0"/>
              <a:t> </a:t>
            </a:r>
            <a:r>
              <a:rPr lang="en-US" i="1" dirty="0" smtClean="0"/>
              <a:t>diverse</a:t>
            </a:r>
          </a:p>
          <a:p>
            <a:pPr lvl="1"/>
            <a:r>
              <a:rPr lang="en-US" dirty="0" smtClean="0"/>
              <a:t>long-haul, mesh, </a:t>
            </a:r>
            <a:r>
              <a:rPr lang="en-US" dirty="0" err="1" smtClean="0"/>
              <a:t>lossy</a:t>
            </a:r>
            <a:r>
              <a:rPr lang="en-US" dirty="0" smtClean="0"/>
              <a:t>, dense, mobile …</a:t>
            </a:r>
            <a:br>
              <a:rPr lang="en-US" dirty="0" smtClean="0"/>
            </a:br>
            <a:endParaRPr lang="en-US" dirty="0" smtClean="0"/>
          </a:p>
          <a:p>
            <a:r>
              <a:rPr lang="en-US" dirty="0" smtClean="0"/>
              <a:t>Novel fundamental wireless optimizations:</a:t>
            </a:r>
          </a:p>
          <a:p>
            <a:pPr lvl="1"/>
            <a:r>
              <a:rPr lang="en-US" dirty="0" smtClean="0"/>
              <a:t>MIXIT, PPR, Successive IC, </a:t>
            </a:r>
            <a:r>
              <a:rPr lang="en-US" dirty="0" err="1" smtClean="0"/>
              <a:t>ZigZag</a:t>
            </a:r>
            <a:r>
              <a:rPr lang="en-US" dirty="0" smtClean="0"/>
              <a:t>, …</a:t>
            </a:r>
          </a:p>
        </p:txBody>
      </p:sp>
      <p:sp>
        <p:nvSpPr>
          <p:cNvPr id="4" name="Slide Number Placeholder 3"/>
          <p:cNvSpPr>
            <a:spLocks noGrp="1"/>
          </p:cNvSpPr>
          <p:nvPr>
            <p:ph type="sldNum" sz="quarter" idx="12"/>
          </p:nvPr>
        </p:nvSpPr>
        <p:spPr/>
        <p:txBody>
          <a:bodyPr/>
          <a:lstStyle/>
          <a:p>
            <a:fld id="{197D81D0-ABBE-11DD-B28B-001E37D25065}" type="slidenum">
              <a:rPr lang="en-US" smtClean="0"/>
              <a:pPr/>
              <a:t>2</a:t>
            </a:fld>
            <a:endParaRPr lang="en-US"/>
          </a:p>
        </p:txBody>
      </p:sp>
      <p:pic>
        <p:nvPicPr>
          <p:cNvPr id="1026" name="Picture 2" descr="C:\Documents and Settings\Administrator.EXPERIEN-029F4F\Local Settings\Temporary Internet Files\Content.IE5\01YVCXQN\MCj04241740000[1].wmf"/>
          <p:cNvPicPr>
            <a:picLocks noChangeAspect="1" noChangeArrowheads="1"/>
          </p:cNvPicPr>
          <p:nvPr/>
        </p:nvPicPr>
        <p:blipFill>
          <a:blip r:embed="rId4"/>
          <a:srcRect/>
          <a:stretch>
            <a:fillRect/>
          </a:stretch>
        </p:blipFill>
        <p:spPr bwMode="auto">
          <a:xfrm>
            <a:off x="7716871" y="1828800"/>
            <a:ext cx="1122329" cy="2321640"/>
          </a:xfrm>
          <a:prstGeom prst="rect">
            <a:avLst/>
          </a:prstGeom>
          <a:noFill/>
        </p:spPr>
      </p:pic>
      <p:sp>
        <p:nvSpPr>
          <p:cNvPr id="6" name="Rectangle 5"/>
          <p:cNvSpPr/>
          <p:nvPr/>
        </p:nvSpPr>
        <p:spPr>
          <a:xfrm>
            <a:off x="0" y="5399782"/>
            <a:ext cx="8686800" cy="1077218"/>
          </a:xfrm>
          <a:prstGeom prst="rect">
            <a:avLst/>
          </a:prstGeom>
        </p:spPr>
        <p:txBody>
          <a:bodyPr wrap="square">
            <a:spAutoFit/>
          </a:bodyPr>
          <a:lstStyle/>
          <a:p>
            <a:pPr lvl="1" algn="ctr"/>
            <a:r>
              <a:rPr lang="en-US" sz="3200" b="1" i="1" dirty="0" smtClean="0">
                <a:solidFill>
                  <a:srgbClr val="FF0000"/>
                </a:solidFill>
              </a:rPr>
              <a:t>How can we easily implement diverse MAC protocols and optimizations?</a:t>
            </a:r>
            <a:endParaRPr lang="en-US" sz="3200" b="1" dirty="0" smtClean="0">
              <a:solidFill>
                <a:srgbClr val="FF0000"/>
              </a:solidFill>
            </a:endParaRPr>
          </a:p>
        </p:txBody>
      </p:sp>
    </p:spTree>
    <p:custDataLst>
      <p:tags r:id="rId1"/>
    </p:custDataLst>
  </p:cSld>
  <p:clrMapOvr>
    <a:masterClrMapping/>
  </p:clrMapOvr>
  <p:transition advTm="982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 802.11-like Protocol</a:t>
            </a:r>
            <a:endParaRPr lang="en-US" dirty="0"/>
          </a:p>
        </p:txBody>
      </p:sp>
      <p:sp>
        <p:nvSpPr>
          <p:cNvPr id="3" name="Content Placeholder 2"/>
          <p:cNvSpPr>
            <a:spLocks noGrp="1"/>
          </p:cNvSpPr>
          <p:nvPr>
            <p:ph idx="1"/>
          </p:nvPr>
        </p:nvSpPr>
        <p:spPr>
          <a:xfrm>
            <a:off x="304800" y="1502664"/>
            <a:ext cx="8382000" cy="5050536"/>
          </a:xfrm>
        </p:spPr>
        <p:txBody>
          <a:bodyPr>
            <a:normAutofit/>
          </a:bodyPr>
          <a:lstStyle/>
          <a:p>
            <a:r>
              <a:rPr lang="en-US" dirty="0" smtClean="0"/>
              <a:t>Uses the following core functions:</a:t>
            </a:r>
          </a:p>
          <a:p>
            <a:pPr lvl="1"/>
            <a:r>
              <a:rPr lang="en-US" dirty="0" smtClean="0"/>
              <a:t>Carrier sense, </a:t>
            </a:r>
            <a:r>
              <a:rPr lang="en-US" dirty="0" err="1" smtClean="0"/>
              <a:t>backoff</a:t>
            </a:r>
            <a:r>
              <a:rPr lang="en-US" dirty="0" smtClean="0"/>
              <a:t>, fast-packet recognition, and dependent packets</a:t>
            </a:r>
            <a:br>
              <a:rPr lang="en-US" dirty="0" smtClean="0"/>
            </a:br>
            <a:endParaRPr lang="en-US" dirty="0" smtClean="0"/>
          </a:p>
          <a:p>
            <a:r>
              <a:rPr lang="en-US" dirty="0" smtClean="0"/>
              <a:t>Compare host based-implementation to </a:t>
            </a:r>
            <a:r>
              <a:rPr lang="en-US" i="1" dirty="0" smtClean="0"/>
              <a:t>split-functionality </a:t>
            </a:r>
            <a:r>
              <a:rPr lang="en-US" dirty="0" smtClean="0"/>
              <a:t>implementation</a:t>
            </a:r>
          </a:p>
          <a:p>
            <a:pPr lvl="1"/>
            <a:r>
              <a:rPr lang="en-US" dirty="0" smtClean="0"/>
              <a:t>host implements everything in GNU Radio (GPP)</a:t>
            </a:r>
            <a:br>
              <a:rPr lang="en-US" dirty="0" smtClean="0"/>
            </a:br>
            <a:endParaRPr lang="en-US" dirty="0" smtClean="0"/>
          </a:p>
          <a:p>
            <a:r>
              <a:rPr lang="en-US" dirty="0" smtClean="0"/>
              <a:t>Cannot interoperate with 802.11 due to limitations of the USRP, but possible with USRP2</a:t>
            </a:r>
          </a:p>
        </p:txBody>
      </p:sp>
      <p:sp>
        <p:nvSpPr>
          <p:cNvPr id="4" name="Slide Number Placeholder 3"/>
          <p:cNvSpPr>
            <a:spLocks noGrp="1"/>
          </p:cNvSpPr>
          <p:nvPr>
            <p:ph type="sldNum" sz="quarter" idx="12"/>
          </p:nvPr>
        </p:nvSpPr>
        <p:spPr/>
        <p:txBody>
          <a:bodyPr/>
          <a:lstStyle/>
          <a:p>
            <a:fld id="{197D81D0-ABBE-11DD-B28B-001E37D25065}" type="slidenum">
              <a:rPr lang="en-US" smtClean="0"/>
              <a:pPr/>
              <a:t>20</a:t>
            </a:fld>
            <a:endParaRPr lang="en-US"/>
          </a:p>
        </p:txBody>
      </p:sp>
    </p:spTree>
  </p:cSld>
  <p:clrMapOvr>
    <a:masterClrMapping/>
  </p:clrMapOvr>
  <p:transition advTm="4234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USRP (SDR board) configuration:</a:t>
            </a:r>
          </a:p>
          <a:p>
            <a:pPr lvl="1"/>
            <a:r>
              <a:rPr lang="en-US" dirty="0" smtClean="0"/>
              <a:t> Target </a:t>
            </a:r>
            <a:r>
              <a:rPr lang="en-US" dirty="0" err="1" smtClean="0"/>
              <a:t>bitrate</a:t>
            </a:r>
            <a:r>
              <a:rPr lang="en-US" dirty="0" smtClean="0"/>
              <a:t> of 500Kbps</a:t>
            </a:r>
          </a:p>
          <a:p>
            <a:pPr lvl="1"/>
            <a:r>
              <a:rPr lang="en-US" dirty="0" smtClean="0"/>
              <a:t>Use 2.485GHz, avoid 802.11 interference</a:t>
            </a:r>
          </a:p>
          <a:p>
            <a:pPr lvl="1"/>
            <a:r>
              <a:rPr lang="en-US" dirty="0" smtClean="0"/>
              <a:t>Ten transfers of 1MB files between pairs of nodes</a:t>
            </a:r>
          </a:p>
          <a:p>
            <a:pPr lvl="1"/>
            <a:endParaRPr lang="en-US" dirty="0" smtClean="0"/>
          </a:p>
          <a:p>
            <a:endParaRPr lang="en-US" dirty="0"/>
          </a:p>
        </p:txBody>
      </p:sp>
      <p:pic>
        <p:nvPicPr>
          <p:cNvPr id="5" name="Picture 2"/>
          <p:cNvPicPr>
            <a:picLocks noChangeAspect="1" noChangeArrowheads="1"/>
          </p:cNvPicPr>
          <p:nvPr/>
        </p:nvPicPr>
        <p:blipFill>
          <a:blip r:embed="rId4"/>
          <a:srcRect/>
          <a:stretch>
            <a:fillRect/>
          </a:stretch>
        </p:blipFill>
        <p:spPr bwMode="auto">
          <a:xfrm>
            <a:off x="990600" y="3733800"/>
            <a:ext cx="7081837" cy="229949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802.11-like Protocol Evaluation</a:t>
            </a: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21</a:t>
            </a:fld>
            <a:endParaRPr lang="en-US"/>
          </a:p>
        </p:txBody>
      </p:sp>
      <p:sp>
        <p:nvSpPr>
          <p:cNvPr id="6" name="Rectangle 5"/>
          <p:cNvSpPr/>
          <p:nvPr/>
        </p:nvSpPr>
        <p:spPr>
          <a:xfrm>
            <a:off x="1210606" y="4380605"/>
            <a:ext cx="6561794" cy="32917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0606" y="5121252"/>
            <a:ext cx="6561794" cy="32917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916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TDMA Bluetooth-like Protocol Design</a:t>
            </a:r>
            <a:endParaRPr lang="en-US" dirty="0"/>
          </a:p>
        </p:txBody>
      </p:sp>
      <p:sp>
        <p:nvSpPr>
          <p:cNvPr id="3" name="Content Placeholder 2"/>
          <p:cNvSpPr>
            <a:spLocks noGrp="1"/>
          </p:cNvSpPr>
          <p:nvPr>
            <p:ph idx="1"/>
          </p:nvPr>
        </p:nvSpPr>
        <p:spPr>
          <a:xfrm>
            <a:off x="457200" y="1524000"/>
            <a:ext cx="8229600" cy="5050536"/>
          </a:xfrm>
        </p:spPr>
        <p:txBody>
          <a:bodyPr/>
          <a:lstStyle/>
          <a:p>
            <a:r>
              <a:rPr lang="en-US" dirty="0" smtClean="0"/>
              <a:t>TDMA-based protocol like Bluetooth:</a:t>
            </a:r>
          </a:p>
          <a:p>
            <a:pPr lvl="1"/>
            <a:r>
              <a:rPr lang="en-US" dirty="0" smtClean="0"/>
              <a:t>Construct </a:t>
            </a:r>
            <a:r>
              <a:rPr lang="en-US" dirty="0" err="1" smtClean="0"/>
              <a:t>piconet</a:t>
            </a:r>
            <a:r>
              <a:rPr lang="en-US" dirty="0" smtClean="0"/>
              <a:t> consisting of a master &amp; slaves</a:t>
            </a:r>
          </a:p>
          <a:p>
            <a:pPr lvl="1"/>
            <a:r>
              <a:rPr lang="en-US" dirty="0" smtClean="0"/>
              <a:t>Slaves synchronize to a master’s beacon frame</a:t>
            </a:r>
          </a:p>
          <a:p>
            <a:pPr lvl="1"/>
            <a:r>
              <a:rPr lang="en-US" dirty="0" smtClean="0"/>
              <a:t>650µs slot times</a:t>
            </a:r>
          </a:p>
          <a:p>
            <a:endParaRPr lang="en-US" dirty="0" smtClean="0"/>
          </a:p>
          <a:p>
            <a:r>
              <a:rPr lang="en-US" dirty="0" smtClean="0"/>
              <a:t>Compare </a:t>
            </a:r>
            <a:r>
              <a:rPr lang="en-US" i="1" dirty="0" smtClean="0"/>
              <a:t>split-functionality</a:t>
            </a:r>
            <a:r>
              <a:rPr lang="en-US" dirty="0" smtClean="0"/>
              <a:t> to host-based again</a:t>
            </a:r>
            <a:br>
              <a:rPr lang="en-US" dirty="0" smtClean="0"/>
            </a:br>
            <a:endParaRPr lang="en-US" dirty="0" smtClean="0"/>
          </a:p>
          <a:p>
            <a:r>
              <a:rPr lang="en-US" dirty="0" smtClean="0"/>
              <a:t>Bluetooth-like since the USRP cannot frequency hop at Bluetooth’s rate</a:t>
            </a:r>
          </a:p>
        </p:txBody>
      </p:sp>
      <p:sp>
        <p:nvSpPr>
          <p:cNvPr id="4" name="Slide Number Placeholder 3"/>
          <p:cNvSpPr>
            <a:spLocks noGrp="1"/>
          </p:cNvSpPr>
          <p:nvPr>
            <p:ph type="sldNum" sz="quarter" idx="12"/>
          </p:nvPr>
        </p:nvSpPr>
        <p:spPr/>
        <p:txBody>
          <a:bodyPr/>
          <a:lstStyle/>
          <a:p>
            <a:fld id="{197D81D0-ABBE-11DD-B28B-001E37D25065}" type="slidenum">
              <a:rPr lang="en-US" smtClean="0"/>
              <a:pPr/>
              <a:t>22</a:t>
            </a:fld>
            <a:endParaRPr lang="en-US"/>
          </a:p>
        </p:txBody>
      </p:sp>
    </p:spTree>
  </p:cSld>
  <p:clrMapOvr>
    <a:masterClrMapping/>
  </p:clrMapOvr>
  <p:transition advTm="41609"/>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srcRect/>
          <a:stretch>
            <a:fillRect/>
          </a:stretch>
        </p:blipFill>
        <p:spPr bwMode="auto">
          <a:xfrm>
            <a:off x="3449965" y="2209800"/>
            <a:ext cx="5541634" cy="3581400"/>
          </a:xfrm>
          <a:prstGeom prst="rect">
            <a:avLst/>
          </a:prstGeom>
          <a:noFill/>
          <a:ln w="9525">
            <a:noFill/>
            <a:miter lim="800000"/>
            <a:headEnd/>
            <a:tailEnd/>
          </a:ln>
          <a:effectLst/>
        </p:spPr>
      </p:pic>
      <p:sp>
        <p:nvSpPr>
          <p:cNvPr id="3" name="Content Placeholder 2"/>
          <p:cNvSpPr>
            <a:spLocks noGrp="1"/>
          </p:cNvSpPr>
          <p:nvPr>
            <p:ph idx="1"/>
          </p:nvPr>
        </p:nvSpPr>
        <p:spPr>
          <a:xfrm>
            <a:off x="152400" y="1447800"/>
            <a:ext cx="8153400" cy="5050536"/>
          </a:xfrm>
        </p:spPr>
        <p:txBody>
          <a:bodyPr>
            <a:normAutofit/>
          </a:bodyPr>
          <a:lstStyle/>
          <a:p>
            <a:r>
              <a:rPr lang="en-US" dirty="0" smtClean="0"/>
              <a:t>USRP: target </a:t>
            </a:r>
            <a:r>
              <a:rPr lang="en-US" dirty="0" err="1" smtClean="0"/>
              <a:t>bitrate</a:t>
            </a:r>
            <a:r>
              <a:rPr lang="en-US" dirty="0" smtClean="0"/>
              <a:t> of 500Kbps</a:t>
            </a:r>
            <a:br>
              <a:rPr lang="en-US" dirty="0" smtClean="0"/>
            </a:br>
            <a:endParaRPr lang="en-US" dirty="0" smtClean="0"/>
          </a:p>
          <a:p>
            <a:r>
              <a:rPr lang="en-US" dirty="0" smtClean="0"/>
              <a:t>Perform ten </a:t>
            </a:r>
            <a:br>
              <a:rPr lang="en-US" dirty="0" smtClean="0"/>
            </a:br>
            <a:r>
              <a:rPr lang="en-US" dirty="0" smtClean="0"/>
              <a:t>100KB file </a:t>
            </a:r>
            <a:r>
              <a:rPr lang="en-US" dirty="0" err="1" smtClean="0"/>
              <a:t>xfers</a:t>
            </a:r>
            <a:r>
              <a:rPr lang="en-US" dirty="0" smtClean="0"/>
              <a:t/>
            </a:r>
            <a:br>
              <a:rPr lang="en-US" dirty="0" smtClean="0"/>
            </a:br>
            <a:endParaRPr lang="en-US" dirty="0" smtClean="0"/>
          </a:p>
          <a:p>
            <a:r>
              <a:rPr lang="en-US" dirty="0" smtClean="0"/>
              <a:t>Vary number of</a:t>
            </a:r>
            <a:br>
              <a:rPr lang="en-US" dirty="0" smtClean="0"/>
            </a:br>
            <a:r>
              <a:rPr lang="en-US" dirty="0" smtClean="0"/>
              <a:t>slaves</a:t>
            </a:r>
            <a:br>
              <a:rPr lang="en-US" dirty="0" smtClean="0"/>
            </a:br>
            <a:endParaRPr lang="en-US" dirty="0" smtClean="0"/>
          </a:p>
          <a:p>
            <a:r>
              <a:rPr lang="en-US" dirty="0" smtClean="0"/>
              <a:t>Vary guard time</a:t>
            </a:r>
            <a:br>
              <a:rPr lang="en-US" dirty="0" smtClean="0"/>
            </a:br>
            <a:r>
              <a:rPr lang="en-US" dirty="0" smtClean="0"/>
              <a:t>(needed to account</a:t>
            </a:r>
            <a:br>
              <a:rPr lang="en-US" dirty="0" smtClean="0"/>
            </a:br>
            <a:r>
              <a:rPr lang="en-US" dirty="0" smtClean="0"/>
              <a:t> for scheduling error)</a:t>
            </a:r>
          </a:p>
        </p:txBody>
      </p:sp>
      <p:sp>
        <p:nvSpPr>
          <p:cNvPr id="2" name="Title 1"/>
          <p:cNvSpPr>
            <a:spLocks noGrp="1"/>
          </p:cNvSpPr>
          <p:nvPr>
            <p:ph type="title"/>
          </p:nvPr>
        </p:nvSpPr>
        <p:spPr/>
        <p:txBody>
          <a:bodyPr>
            <a:normAutofit fontScale="90000"/>
          </a:bodyPr>
          <a:lstStyle/>
          <a:p>
            <a:r>
              <a:rPr lang="en-US" dirty="0" smtClean="0"/>
              <a:t>Bluetooth-like Protocol Evaluation</a:t>
            </a: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23</a:t>
            </a:fld>
            <a:endParaRPr lang="en-US"/>
          </a:p>
        </p:txBody>
      </p:sp>
    </p:spTree>
    <p:custDataLst>
      <p:tags r:id="rId1"/>
    </p:custDataLst>
  </p:cSld>
  <p:clrMapOvr>
    <a:masterClrMapping/>
  </p:clrMapOvr>
  <p:transition advTm="1018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28600" y="1426464"/>
            <a:ext cx="8686800" cy="5050536"/>
          </a:xfrm>
        </p:spPr>
        <p:txBody>
          <a:bodyPr>
            <a:normAutofit/>
          </a:bodyPr>
          <a:lstStyle/>
          <a:p>
            <a:r>
              <a:rPr lang="en-US" dirty="0" smtClean="0"/>
              <a:t>The API developed enables a </a:t>
            </a:r>
            <a:r>
              <a:rPr lang="en-US" i="1" dirty="0" smtClean="0"/>
              <a:t>split-functionality</a:t>
            </a:r>
            <a:r>
              <a:rPr lang="en-US" dirty="0" smtClean="0"/>
              <a:t> approach:</a:t>
            </a:r>
          </a:p>
          <a:p>
            <a:pPr lvl="1"/>
            <a:r>
              <a:rPr lang="en-US" dirty="0" smtClean="0"/>
              <a:t>maintains flexibility &amp; performance </a:t>
            </a:r>
          </a:p>
          <a:p>
            <a:pPr lvl="1"/>
            <a:r>
              <a:rPr lang="en-US" dirty="0" smtClean="0"/>
              <a:t>aspects applicable to other architectures</a:t>
            </a:r>
            <a:br>
              <a:rPr lang="en-US" dirty="0" smtClean="0"/>
            </a:br>
            <a:endParaRPr lang="en-US" dirty="0" smtClean="0"/>
          </a:p>
          <a:p>
            <a:r>
              <a:rPr lang="en-US" dirty="0" smtClean="0"/>
              <a:t>Identified core MAC functions suitable as a first “toolbox” that can be extended</a:t>
            </a:r>
            <a:br>
              <a:rPr lang="en-US" dirty="0" smtClean="0"/>
            </a:br>
            <a:endParaRPr lang="en-US" dirty="0" smtClean="0"/>
          </a:p>
          <a:p>
            <a:r>
              <a:rPr lang="en-US" dirty="0" smtClean="0"/>
              <a:t>First to implement high-performance MACs on an extreme SDR such as GNU Radio &amp; USRP</a:t>
            </a:r>
          </a:p>
        </p:txBody>
      </p:sp>
      <p:sp>
        <p:nvSpPr>
          <p:cNvPr id="4" name="Slide Number Placeholder 3"/>
          <p:cNvSpPr>
            <a:spLocks noGrp="1"/>
          </p:cNvSpPr>
          <p:nvPr>
            <p:ph type="sldNum" sz="quarter" idx="12"/>
          </p:nvPr>
        </p:nvSpPr>
        <p:spPr/>
        <p:txBody>
          <a:bodyPr/>
          <a:lstStyle/>
          <a:p>
            <a:fld id="{197D81D0-ABBE-11DD-B28B-001E37D25065}" type="slidenum">
              <a:rPr lang="en-US" smtClean="0"/>
              <a:pPr/>
              <a:t>24</a:t>
            </a:fld>
            <a:endParaRPr lang="en-US"/>
          </a:p>
        </p:txBody>
      </p:sp>
    </p:spTree>
  </p:cSld>
  <p:clrMapOvr>
    <a:masterClrMapping/>
  </p:clrMapOvr>
  <p:transition advTm="4953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1000" y="1686580"/>
            <a:ext cx="4038600" cy="45618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sz="quarter" idx="2"/>
          </p:nvPr>
        </p:nvSpPr>
        <p:spPr>
          <a:xfrm>
            <a:off x="381000" y="2219980"/>
            <a:ext cx="4041648" cy="3495020"/>
          </a:xfrm>
        </p:spPr>
        <p:txBody>
          <a:bodyPr>
            <a:normAutofit/>
          </a:bodyPr>
          <a:lstStyle/>
          <a:p>
            <a:pPr>
              <a:buFont typeface="Symbol" pitchFamily="18" charset="2"/>
              <a:buChar char=""/>
            </a:pPr>
            <a:r>
              <a:rPr lang="en-US" sz="2200" dirty="0" smtClean="0"/>
              <a:t>High Performance (DSP)</a:t>
            </a:r>
            <a:br>
              <a:rPr lang="en-US" sz="2200" dirty="0" smtClean="0"/>
            </a:br>
            <a:endParaRPr lang="en-US" sz="2200" dirty="0" smtClean="0"/>
          </a:p>
          <a:p>
            <a:pPr>
              <a:buFont typeface="Symbol" pitchFamily="18" charset="2"/>
              <a:buChar char=""/>
            </a:pPr>
            <a:r>
              <a:rPr lang="en-US" sz="2200" dirty="0" smtClean="0"/>
              <a:t>Low cost ($30)</a:t>
            </a:r>
            <a:br>
              <a:rPr lang="en-US" sz="2200" dirty="0" smtClean="0"/>
            </a:br>
            <a:endParaRPr lang="en-US" sz="2200" dirty="0" smtClean="0"/>
          </a:p>
          <a:p>
            <a:pPr>
              <a:buFont typeface="Symbol" pitchFamily="18" charset="2"/>
              <a:buChar char=""/>
            </a:pPr>
            <a:r>
              <a:rPr lang="en-US" sz="2200" dirty="0" smtClean="0"/>
              <a:t>Closed source</a:t>
            </a:r>
          </a:p>
          <a:p>
            <a:pPr lvl="1"/>
            <a:r>
              <a:rPr lang="en-US" sz="2200" dirty="0" smtClean="0"/>
              <a:t>most of the MAC</a:t>
            </a:r>
            <a:br>
              <a:rPr lang="en-US" sz="2200" dirty="0" smtClean="0"/>
            </a:br>
            <a:endParaRPr lang="en-US" sz="2200" dirty="0" smtClean="0"/>
          </a:p>
          <a:p>
            <a:pPr>
              <a:buFont typeface="Symbol" pitchFamily="18" charset="2"/>
              <a:buChar char=""/>
            </a:pPr>
            <a:r>
              <a:rPr lang="en-US" sz="2200" dirty="0" smtClean="0"/>
              <a:t>Fixed functionality:</a:t>
            </a:r>
          </a:p>
          <a:p>
            <a:pPr lvl="1"/>
            <a:r>
              <a:rPr lang="en-US" sz="2200" dirty="0" smtClean="0"/>
              <a:t>Physical layer, 2.4GHz</a:t>
            </a:r>
            <a:endParaRPr lang="en-US" sz="2200" dirty="0"/>
          </a:p>
        </p:txBody>
      </p:sp>
      <p:pic>
        <p:nvPicPr>
          <p:cNvPr id="19" name="Picture 18" descr="TrendnetWirelessCard.jpg"/>
          <p:cNvPicPr>
            <a:picLocks noChangeAspect="1"/>
          </p:cNvPicPr>
          <p:nvPr/>
        </p:nvPicPr>
        <p:blipFill>
          <a:blip r:embed="rId4"/>
          <a:stretch>
            <a:fillRect/>
          </a:stretch>
        </p:blipFill>
        <p:spPr>
          <a:xfrm>
            <a:off x="2819400" y="2743200"/>
            <a:ext cx="1447800" cy="1143000"/>
          </a:xfrm>
          <a:prstGeom prst="rect">
            <a:avLst/>
          </a:prstGeom>
        </p:spPr>
      </p:pic>
      <p:sp>
        <p:nvSpPr>
          <p:cNvPr id="20" name="Rectangle 19"/>
          <p:cNvSpPr/>
          <p:nvPr/>
        </p:nvSpPr>
        <p:spPr>
          <a:xfrm>
            <a:off x="4724400" y="1686580"/>
            <a:ext cx="4038600" cy="45618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idx="1"/>
          </p:nvPr>
        </p:nvSpPr>
        <p:spPr>
          <a:xfrm>
            <a:off x="381000" y="1686580"/>
            <a:ext cx="4041648" cy="457200"/>
          </a:xfrm>
        </p:spPr>
        <p:txBody>
          <a:bodyPr/>
          <a:lstStyle/>
          <a:p>
            <a:pPr algn="ctr"/>
            <a:r>
              <a:rPr lang="en-US" sz="2800" dirty="0" smtClean="0"/>
              <a:t>Wireless NICs</a:t>
            </a:r>
            <a:endParaRPr lang="en-US" sz="2800" dirty="0"/>
          </a:p>
        </p:txBody>
      </p:sp>
      <p:sp>
        <p:nvSpPr>
          <p:cNvPr id="15" name="Text Placeholder 14"/>
          <p:cNvSpPr>
            <a:spLocks noGrp="1"/>
          </p:cNvSpPr>
          <p:nvPr>
            <p:ph type="body" sz="half" idx="3"/>
          </p:nvPr>
        </p:nvSpPr>
        <p:spPr>
          <a:xfrm>
            <a:off x="4721225" y="1686580"/>
            <a:ext cx="4041775" cy="457200"/>
          </a:xfrm>
        </p:spPr>
        <p:txBody>
          <a:bodyPr/>
          <a:lstStyle/>
          <a:p>
            <a:pPr algn="ctr"/>
            <a:r>
              <a:rPr lang="en-US" sz="2800" dirty="0" smtClean="0"/>
              <a:t>Software Radios</a:t>
            </a:r>
            <a:endParaRPr lang="en-US" sz="2800" dirty="0"/>
          </a:p>
        </p:txBody>
      </p:sp>
      <p:sp>
        <p:nvSpPr>
          <p:cNvPr id="16" name="Content Placeholder 15"/>
          <p:cNvSpPr>
            <a:spLocks noGrp="1"/>
          </p:cNvSpPr>
          <p:nvPr>
            <p:ph sz="quarter" idx="4"/>
          </p:nvPr>
        </p:nvSpPr>
        <p:spPr>
          <a:xfrm>
            <a:off x="4718304" y="2219980"/>
            <a:ext cx="4041775" cy="3952220"/>
          </a:xfrm>
        </p:spPr>
        <p:txBody>
          <a:bodyPr>
            <a:normAutofit lnSpcReduction="10000"/>
          </a:bodyPr>
          <a:lstStyle/>
          <a:p>
            <a:pPr>
              <a:buFont typeface="Symbol" pitchFamily="18" charset="2"/>
              <a:buChar char=""/>
            </a:pPr>
            <a:r>
              <a:rPr lang="en-US" sz="2200" dirty="0" smtClean="0"/>
              <a:t>Various open source platforms</a:t>
            </a:r>
            <a:br>
              <a:rPr lang="en-US" sz="2200" dirty="0" smtClean="0"/>
            </a:br>
            <a:endParaRPr lang="en-US" sz="2200" dirty="0" smtClean="0"/>
          </a:p>
          <a:p>
            <a:pPr>
              <a:buFont typeface="Symbol" pitchFamily="18" charset="2"/>
              <a:buChar char=""/>
            </a:pPr>
            <a:r>
              <a:rPr lang="en-US" sz="2200" i="1" dirty="0" smtClean="0"/>
              <a:t>Fully</a:t>
            </a:r>
            <a:r>
              <a:rPr lang="en-US" sz="2200" dirty="0" smtClean="0"/>
              <a:t> reprogrammable</a:t>
            </a:r>
          </a:p>
          <a:p>
            <a:pPr lvl="1"/>
            <a:r>
              <a:rPr lang="en-US" sz="2200" dirty="0" smtClean="0"/>
              <a:t>and various frequencies! </a:t>
            </a:r>
            <a:br>
              <a:rPr lang="en-US" sz="2200" dirty="0" smtClean="0"/>
            </a:br>
            <a:endParaRPr lang="en-US" sz="2200" dirty="0" smtClean="0"/>
          </a:p>
          <a:p>
            <a:pPr>
              <a:buFont typeface="Symbol" pitchFamily="18" charset="2"/>
              <a:buChar char=""/>
            </a:pPr>
            <a:r>
              <a:rPr lang="en-US" sz="2200" dirty="0" smtClean="0"/>
              <a:t>Higher  cost ($700-$10K)</a:t>
            </a:r>
            <a:br>
              <a:rPr lang="en-US" sz="2200" dirty="0" smtClean="0"/>
            </a:br>
            <a:endParaRPr lang="en-US" sz="2200" dirty="0" smtClean="0"/>
          </a:p>
          <a:p>
            <a:pPr>
              <a:buFont typeface="Symbol" pitchFamily="18" charset="2"/>
              <a:buChar char=""/>
            </a:pPr>
            <a:r>
              <a:rPr lang="en-US" sz="2200" dirty="0" smtClean="0">
                <a:solidFill>
                  <a:srgbClr val="FF0000"/>
                </a:solidFill>
              </a:rPr>
              <a:t>Lower performance (GPP)</a:t>
            </a:r>
          </a:p>
          <a:p>
            <a:pPr lvl="1"/>
            <a:r>
              <a:rPr lang="en-US" sz="2200" dirty="0" smtClean="0">
                <a:solidFill>
                  <a:srgbClr val="FF0000"/>
                </a:solidFill>
              </a:rPr>
              <a:t>large delays</a:t>
            </a:r>
            <a:r>
              <a:rPr lang="en-US" sz="2200" dirty="0" smtClean="0"/>
              <a:t/>
            </a:r>
            <a:br>
              <a:rPr lang="en-US" sz="2200" dirty="0" smtClean="0"/>
            </a:br>
            <a:endParaRPr lang="en-US" sz="2200" dirty="0" smtClean="0"/>
          </a:p>
        </p:txBody>
      </p:sp>
      <p:sp>
        <p:nvSpPr>
          <p:cNvPr id="4" name="Slide Number Placeholder 3"/>
          <p:cNvSpPr>
            <a:spLocks noGrp="1"/>
          </p:cNvSpPr>
          <p:nvPr>
            <p:ph type="sldNum" sz="quarter" idx="11"/>
          </p:nvPr>
        </p:nvSpPr>
        <p:spPr/>
        <p:txBody>
          <a:bodyPr/>
          <a:lstStyle/>
          <a:p>
            <a:fld id="{197D81D0-ABBE-11DD-B28B-001E37D25065}" type="slidenum">
              <a:rPr lang="en-US" smtClean="0"/>
              <a:pPr/>
              <a:t>3</a:t>
            </a:fld>
            <a:endParaRPr lang="en-US"/>
          </a:p>
        </p:txBody>
      </p:sp>
      <p:sp>
        <p:nvSpPr>
          <p:cNvPr id="17" name="Title 1"/>
          <p:cNvSpPr txBox="1">
            <a:spLocks/>
          </p:cNvSpPr>
          <p:nvPr/>
        </p:nvSpPr>
        <p:spPr>
          <a:xfrm>
            <a:off x="152400" y="609600"/>
            <a:ext cx="8229600" cy="6096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0" normalizeH="0" baseline="0" noProof="0" dirty="0" smtClean="0">
                <a:ln>
                  <a:noFill/>
                </a:ln>
                <a:solidFill>
                  <a:schemeClr val="tx2"/>
                </a:solidFill>
                <a:effectLst/>
                <a:uLnTx/>
                <a:uFillTx/>
                <a:latin typeface="+mj-lt"/>
                <a:ea typeface="+mj-ea"/>
                <a:cs typeface="+mj-cs"/>
              </a:rPr>
              <a:t>Current MAC Protocol Development</a:t>
            </a:r>
            <a:endParaRPr kumimoji="0" lang="en-US" sz="3300" b="1"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5"/>
          <a:srcRect/>
          <a:stretch>
            <a:fillRect/>
          </a:stretch>
        </p:blipFill>
        <p:spPr bwMode="auto">
          <a:xfrm>
            <a:off x="7467600" y="5334000"/>
            <a:ext cx="1219200" cy="812800"/>
          </a:xfrm>
          <a:prstGeom prst="rect">
            <a:avLst/>
          </a:prstGeom>
          <a:noFill/>
          <a:ln w="9525">
            <a:noFill/>
            <a:miter lim="800000"/>
            <a:headEnd/>
            <a:tailEnd/>
          </a:ln>
          <a:effectLst/>
        </p:spPr>
      </p:pic>
    </p:spTree>
    <p:custDataLst>
      <p:tags r:id="rId1"/>
    </p:custDataLst>
  </p:cSld>
  <p:clrMapOvr>
    <a:masterClrMapping/>
  </p:clrMapOvr>
  <p:transition advTm="1429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MACs on SDRs</a:t>
            </a:r>
            <a:endParaRPr lang="en-US" dirty="0"/>
          </a:p>
        </p:txBody>
      </p:sp>
      <p:sp>
        <p:nvSpPr>
          <p:cNvPr id="3" name="Content Placeholder 2"/>
          <p:cNvSpPr>
            <a:spLocks noGrp="1"/>
          </p:cNvSpPr>
          <p:nvPr>
            <p:ph idx="1"/>
          </p:nvPr>
        </p:nvSpPr>
        <p:spPr>
          <a:xfrm>
            <a:off x="76200" y="1524000"/>
            <a:ext cx="8839200" cy="5050536"/>
          </a:xfrm>
        </p:spPr>
        <p:txBody>
          <a:bodyPr>
            <a:normAutofit/>
          </a:bodyPr>
          <a:lstStyle/>
          <a:p>
            <a:r>
              <a:rPr lang="en-US" dirty="0" smtClean="0"/>
              <a:t>Various projects using SDRs for evaluation:</a:t>
            </a:r>
          </a:p>
          <a:p>
            <a:pPr lvl="1"/>
            <a:r>
              <a:rPr lang="en-US" dirty="0" smtClean="0"/>
              <a:t>MIXIT, PPR, Successive IC, </a:t>
            </a:r>
            <a:r>
              <a:rPr lang="en-US" dirty="0" err="1" smtClean="0"/>
              <a:t>ZigZag</a:t>
            </a:r>
            <a:r>
              <a:rPr lang="en-US" dirty="0" smtClean="0"/>
              <a:t> … </a:t>
            </a:r>
          </a:p>
          <a:p>
            <a:pPr lvl="1"/>
            <a:endParaRPr lang="en-US" dirty="0" smtClean="0"/>
          </a:p>
          <a:p>
            <a:r>
              <a:rPr lang="en-US" dirty="0" smtClean="0"/>
              <a:t>The above all use GNU Radio + USRP:</a:t>
            </a:r>
          </a:p>
          <a:p>
            <a:pPr lvl="1"/>
            <a:r>
              <a:rPr lang="en-US" dirty="0" smtClean="0"/>
              <a:t>“extreme” SDR</a:t>
            </a:r>
            <a:r>
              <a:rPr lang="en-US" dirty="0" smtClean="0">
                <a:sym typeface="Wingdings" pitchFamily="2" charset="2"/>
              </a:rPr>
              <a:t> </a:t>
            </a:r>
            <a:r>
              <a:rPr lang="en-US" i="1" dirty="0" smtClean="0">
                <a:sym typeface="Wingdings" pitchFamily="2" charset="2"/>
              </a:rPr>
              <a:t>all processing in </a:t>
            </a:r>
            <a:r>
              <a:rPr lang="en-US" i="1" dirty="0" err="1" smtClean="0">
                <a:sym typeface="Wingdings" pitchFamily="2" charset="2"/>
              </a:rPr>
              <a:t>userspace</a:t>
            </a:r>
            <a:endParaRPr lang="en-US" i="1" dirty="0" smtClean="0">
              <a:sym typeface="Wingdings" pitchFamily="2" charset="2"/>
            </a:endParaRPr>
          </a:p>
          <a:p>
            <a:pPr lvl="1"/>
            <a:r>
              <a:rPr lang="en-US" dirty="0" smtClean="0">
                <a:sym typeface="Wingdings" pitchFamily="2" charset="2"/>
              </a:rPr>
              <a:t> great as a research platform (PHY+MAC)</a:t>
            </a:r>
            <a:br>
              <a:rPr lang="en-US" dirty="0" smtClean="0">
                <a:sym typeface="Wingdings" pitchFamily="2" charset="2"/>
              </a:rPr>
            </a:br>
            <a:endParaRPr lang="en-US" dirty="0" smtClean="0">
              <a:sym typeface="Wingdings" pitchFamily="2" charset="2"/>
            </a:endParaRPr>
          </a:p>
          <a:p>
            <a:r>
              <a:rPr lang="en-US" dirty="0" smtClean="0"/>
              <a:t>No high-performance MAC protocol implemented on GNU Radio &amp; USRP</a:t>
            </a:r>
          </a:p>
        </p:txBody>
      </p:sp>
      <p:sp>
        <p:nvSpPr>
          <p:cNvPr id="4" name="Slide Number Placeholder 3"/>
          <p:cNvSpPr>
            <a:spLocks noGrp="1"/>
          </p:cNvSpPr>
          <p:nvPr>
            <p:ph type="sldNum" sz="quarter" idx="12"/>
          </p:nvPr>
        </p:nvSpPr>
        <p:spPr/>
        <p:txBody>
          <a:bodyPr/>
          <a:lstStyle/>
          <a:p>
            <a:fld id="{197D81D0-ABBE-11DD-B28B-001E37D25065}" type="slidenum">
              <a:rPr lang="en-US" smtClean="0"/>
              <a:pPr/>
              <a:t>4</a:t>
            </a:fld>
            <a:endParaRPr lang="en-US"/>
          </a:p>
        </p:txBody>
      </p:sp>
      <p:pic>
        <p:nvPicPr>
          <p:cNvPr id="1026" name="Picture 2" descr="C:\Documents and Settings\Administrator\Local Settings\Temporary Internet Files\Content.IE5\0XUZ0P6R\MCj04348030000[1].png"/>
          <p:cNvPicPr>
            <a:picLocks noChangeAspect="1" noChangeArrowheads="1"/>
          </p:cNvPicPr>
          <p:nvPr/>
        </p:nvPicPr>
        <p:blipFill>
          <a:blip r:embed="rId4"/>
          <a:srcRect/>
          <a:stretch>
            <a:fillRect/>
          </a:stretch>
        </p:blipFill>
        <p:spPr bwMode="auto">
          <a:xfrm>
            <a:off x="7315200" y="6934200"/>
            <a:ext cx="1828800" cy="1828800"/>
          </a:xfrm>
          <a:prstGeom prst="rect">
            <a:avLst/>
          </a:prstGeom>
          <a:noFill/>
        </p:spPr>
      </p:pic>
    </p:spTree>
    <p:custDataLst>
      <p:tags r:id="rId1"/>
    </p:custDataLst>
  </p:cSld>
  <p:clrMapOvr>
    <a:masterClrMapping/>
  </p:clrMapOvr>
  <p:transition advTm="671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2.22222E-6 L -3.33333E-6 -0.65555 " pathEditMode="relative" ptsTypes="AA">
                                      <p:cBhvr>
                                        <p:cTn id="6" dur="5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Outline of the Talk</a:t>
            </a:r>
          </a:p>
        </p:txBody>
      </p:sp>
      <p:sp>
        <p:nvSpPr>
          <p:cNvPr id="10243" name="Content Placeholder 2"/>
          <p:cNvSpPr>
            <a:spLocks noGrp="1"/>
          </p:cNvSpPr>
          <p:nvPr>
            <p:ph idx="1"/>
          </p:nvPr>
        </p:nvSpPr>
        <p:spPr>
          <a:xfrm>
            <a:off x="76200" y="1524000"/>
            <a:ext cx="8839200" cy="5049837"/>
          </a:xfrm>
        </p:spPr>
        <p:txBody>
          <a:bodyPr>
            <a:normAutofit/>
          </a:bodyPr>
          <a:lstStyle/>
          <a:p>
            <a:r>
              <a:rPr lang="en-US" i="1" dirty="0" smtClean="0"/>
              <a:t>Why </a:t>
            </a:r>
            <a:r>
              <a:rPr lang="en-US" dirty="0" smtClean="0"/>
              <a:t>MAC implementation on SDRs </a:t>
            </a:r>
            <a:r>
              <a:rPr lang="en-US" i="1" dirty="0" smtClean="0"/>
              <a:t>is</a:t>
            </a:r>
            <a:r>
              <a:rPr lang="en-US" dirty="0" smtClean="0"/>
              <a:t> </a:t>
            </a:r>
            <a:r>
              <a:rPr lang="en-US" i="1" dirty="0" smtClean="0"/>
              <a:t>challenging</a:t>
            </a:r>
            <a:r>
              <a:rPr lang="en-US" dirty="0" smtClean="0"/>
              <a:t/>
            </a:r>
            <a:br>
              <a:rPr lang="en-US" dirty="0" smtClean="0"/>
            </a:br>
            <a:endParaRPr lang="en-US" i="1" dirty="0" smtClean="0"/>
          </a:p>
          <a:p>
            <a:r>
              <a:rPr lang="en-US" i="1" dirty="0" smtClean="0"/>
              <a:t>How</a:t>
            </a:r>
            <a:r>
              <a:rPr lang="en-US" dirty="0" smtClean="0"/>
              <a:t> to overcome SDR limitations, enabling </a:t>
            </a:r>
            <a:r>
              <a:rPr lang="en-US" i="1" dirty="0" smtClean="0"/>
              <a:t>high-performance</a:t>
            </a:r>
            <a:r>
              <a:rPr lang="en-US" dirty="0" smtClean="0"/>
              <a:t> and </a:t>
            </a:r>
            <a:r>
              <a:rPr lang="en-US" i="1" dirty="0" smtClean="0"/>
              <a:t>flexible </a:t>
            </a:r>
            <a:r>
              <a:rPr lang="en-US" dirty="0" smtClean="0"/>
              <a:t>MAC implementations</a:t>
            </a:r>
          </a:p>
          <a:p>
            <a:pPr lvl="1"/>
            <a:r>
              <a:rPr lang="en-US" dirty="0" smtClean="0"/>
              <a:t>A novel approach: </a:t>
            </a:r>
            <a:r>
              <a:rPr lang="en-US" b="1" i="1" dirty="0" smtClean="0"/>
              <a:t>Split-functionality</a:t>
            </a:r>
            <a:r>
              <a:rPr lang="en-US" b="1" dirty="0" smtClean="0"/>
              <a:t> API</a:t>
            </a:r>
            <a:r>
              <a:rPr lang="en-US" dirty="0" smtClean="0"/>
              <a:t/>
            </a:r>
            <a:br>
              <a:rPr lang="en-US" dirty="0" smtClean="0"/>
            </a:br>
            <a:endParaRPr lang="en-US" dirty="0" smtClean="0"/>
          </a:p>
          <a:p>
            <a:r>
              <a:rPr lang="en-US" dirty="0" smtClean="0"/>
              <a:t>Present evaluation of the first high-performance MACs on an extreme architecture</a:t>
            </a:r>
            <a:br>
              <a:rPr lang="en-US" dirty="0" smtClean="0"/>
            </a:br>
            <a:endParaRPr lang="en-US" i="1" dirty="0" smtClean="0"/>
          </a:p>
          <a:p>
            <a:r>
              <a:rPr lang="en-US" dirty="0" smtClean="0"/>
              <a:t>Implications and Conclusions</a:t>
            </a:r>
          </a:p>
          <a:p>
            <a:pPr>
              <a:buFont typeface="Georgia" pitchFamily="18" charset="0"/>
              <a:buNone/>
            </a:pPr>
            <a:endParaRPr lang="en-US" i="1" dirty="0" smtClean="0"/>
          </a:p>
        </p:txBody>
      </p:sp>
      <p:sp>
        <p:nvSpPr>
          <p:cNvPr id="1024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0611DDC-92C1-42E1-9FC3-4D5F883CB8C6}" type="slidenum">
              <a:rPr lang="en-US"/>
              <a:pPr fontAlgn="base">
                <a:spcBef>
                  <a:spcPct val="0"/>
                </a:spcBef>
                <a:spcAft>
                  <a:spcPct val="0"/>
                </a:spcAft>
              </a:pPr>
              <a:t>5</a:t>
            </a:fld>
            <a:endParaRPr lang="en-US"/>
          </a:p>
        </p:txBody>
      </p:sp>
    </p:spTree>
  </p:cSld>
  <p:clrMapOvr>
    <a:masterClrMapping/>
  </p:clrMapOvr>
  <p:transition advTm="4967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“Extreme” SDR Architecture</a:t>
            </a: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6</a:t>
            </a:fld>
            <a:endParaRPr lang="en-US"/>
          </a:p>
        </p:txBody>
      </p:sp>
      <p:sp>
        <p:nvSpPr>
          <p:cNvPr id="50" name="Rectangle 49"/>
          <p:cNvSpPr/>
          <p:nvPr/>
        </p:nvSpPr>
        <p:spPr>
          <a:xfrm>
            <a:off x="1447800" y="4495800"/>
            <a:ext cx="3505200" cy="1981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1" name="Cloud 50"/>
          <p:cNvSpPr/>
          <p:nvPr/>
        </p:nvSpPr>
        <p:spPr>
          <a:xfrm>
            <a:off x="228600" y="3733800"/>
            <a:ext cx="1447800" cy="838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99115" y="3364468"/>
            <a:ext cx="1048685" cy="369332"/>
          </a:xfrm>
          <a:prstGeom prst="rect">
            <a:avLst/>
          </a:prstGeom>
          <a:noFill/>
        </p:spPr>
        <p:txBody>
          <a:bodyPr wrap="none" rtlCol="0">
            <a:spAutoFit/>
          </a:bodyPr>
          <a:lstStyle/>
          <a:p>
            <a:r>
              <a:rPr lang="en-US" dirty="0" smtClean="0"/>
              <a:t>Medium</a:t>
            </a:r>
            <a:endParaRPr lang="en-US" dirty="0"/>
          </a:p>
        </p:txBody>
      </p:sp>
      <p:sp>
        <p:nvSpPr>
          <p:cNvPr id="54" name="Rectangle 53"/>
          <p:cNvSpPr/>
          <p:nvPr/>
        </p:nvSpPr>
        <p:spPr>
          <a:xfrm>
            <a:off x="2438400" y="4800600"/>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ADC</a:t>
            </a:r>
            <a:endParaRPr lang="en-US" sz="1600" dirty="0">
              <a:solidFill>
                <a:schemeClr val="tx1"/>
              </a:solidFill>
            </a:endParaRPr>
          </a:p>
        </p:txBody>
      </p:sp>
      <p:sp>
        <p:nvSpPr>
          <p:cNvPr id="55" name="Rectangle 54"/>
          <p:cNvSpPr/>
          <p:nvPr/>
        </p:nvSpPr>
        <p:spPr>
          <a:xfrm>
            <a:off x="2438400" y="5562600"/>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DAC</a:t>
            </a:r>
            <a:endParaRPr lang="en-US" sz="1600" dirty="0">
              <a:solidFill>
                <a:schemeClr val="tx1"/>
              </a:solidFill>
            </a:endParaRPr>
          </a:p>
        </p:txBody>
      </p:sp>
      <p:sp>
        <p:nvSpPr>
          <p:cNvPr id="56" name="Rectangle 55"/>
          <p:cNvSpPr/>
          <p:nvPr/>
        </p:nvSpPr>
        <p:spPr>
          <a:xfrm>
            <a:off x="1752600" y="4724400"/>
            <a:ext cx="381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7" name="Straight Connector 56"/>
          <p:cNvCxnSpPr/>
          <p:nvPr/>
        </p:nvCxnSpPr>
        <p:spPr>
          <a:xfrm rot="10800000">
            <a:off x="990601" y="5486400"/>
            <a:ext cx="761999" cy="1588"/>
          </a:xfrm>
          <a:prstGeom prst="line">
            <a:avLst/>
          </a:prstGeom>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381000" y="5486400"/>
            <a:ext cx="1058303" cy="369332"/>
          </a:xfrm>
          <a:prstGeom prst="rect">
            <a:avLst/>
          </a:prstGeom>
          <a:noFill/>
        </p:spPr>
        <p:txBody>
          <a:bodyPr wrap="none" rtlCol="0">
            <a:spAutoFit/>
          </a:bodyPr>
          <a:lstStyle/>
          <a:p>
            <a:r>
              <a:rPr lang="en-US" dirty="0" smtClean="0"/>
              <a:t>Antenna</a:t>
            </a:r>
            <a:endParaRPr lang="en-US" dirty="0"/>
          </a:p>
        </p:txBody>
      </p:sp>
      <p:pic>
        <p:nvPicPr>
          <p:cNvPr id="59" name="Picture 58" descr="small-wave.gif"/>
          <p:cNvPicPr>
            <a:picLocks noChangeAspect="1"/>
          </p:cNvPicPr>
          <p:nvPr/>
        </p:nvPicPr>
        <p:blipFill>
          <a:blip r:embed="rId4"/>
          <a:stretch>
            <a:fillRect/>
          </a:stretch>
        </p:blipFill>
        <p:spPr>
          <a:xfrm>
            <a:off x="2133600" y="4953000"/>
            <a:ext cx="304800" cy="228600"/>
          </a:xfrm>
          <a:prstGeom prst="rect">
            <a:avLst/>
          </a:prstGeom>
        </p:spPr>
      </p:pic>
      <p:sp>
        <p:nvSpPr>
          <p:cNvPr id="60" name="Rounded Rectangle 59"/>
          <p:cNvSpPr/>
          <p:nvPr/>
        </p:nvSpPr>
        <p:spPr>
          <a:xfrm>
            <a:off x="2133600" y="4953000"/>
            <a:ext cx="304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descr="small-wave.gif"/>
          <p:cNvPicPr>
            <a:picLocks noChangeAspect="1"/>
          </p:cNvPicPr>
          <p:nvPr/>
        </p:nvPicPr>
        <p:blipFill>
          <a:blip r:embed="rId4"/>
          <a:stretch>
            <a:fillRect/>
          </a:stretch>
        </p:blipFill>
        <p:spPr>
          <a:xfrm>
            <a:off x="2133600" y="5715000"/>
            <a:ext cx="304800" cy="228600"/>
          </a:xfrm>
          <a:prstGeom prst="rect">
            <a:avLst/>
          </a:prstGeom>
        </p:spPr>
      </p:pic>
      <p:sp>
        <p:nvSpPr>
          <p:cNvPr id="62" name="Rounded Rectangle 61"/>
          <p:cNvSpPr/>
          <p:nvPr/>
        </p:nvSpPr>
        <p:spPr>
          <a:xfrm>
            <a:off x="2133600" y="5715000"/>
            <a:ext cx="304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3505200" y="4724400"/>
            <a:ext cx="1219200" cy="1524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FPGA</a:t>
            </a:r>
            <a:endParaRPr lang="en-US" dirty="0">
              <a:solidFill>
                <a:schemeClr val="tx1"/>
              </a:solidFill>
            </a:endParaRPr>
          </a:p>
        </p:txBody>
      </p:sp>
      <p:sp>
        <p:nvSpPr>
          <p:cNvPr id="64" name="Rounded Rectangle 63"/>
          <p:cNvSpPr/>
          <p:nvPr/>
        </p:nvSpPr>
        <p:spPr>
          <a:xfrm>
            <a:off x="3048000" y="4953000"/>
            <a:ext cx="457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048000" y="5715000"/>
            <a:ext cx="457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rot="5400000">
            <a:off x="3010694" y="5066506"/>
            <a:ext cx="228600" cy="1588"/>
          </a:xfrm>
          <a:prstGeom prst="line">
            <a:avLst/>
          </a:prstGeom>
          <a:ln w="76200"/>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5400000">
            <a:off x="3313906" y="5828506"/>
            <a:ext cx="228600" cy="1588"/>
          </a:xfrm>
          <a:prstGeom prst="line">
            <a:avLst/>
          </a:prstGeom>
          <a:ln w="76200"/>
        </p:spPr>
        <p:style>
          <a:lnRef idx="1">
            <a:schemeClr val="dk1"/>
          </a:lnRef>
          <a:fillRef idx="0">
            <a:schemeClr val="dk1"/>
          </a:fillRef>
          <a:effectRef idx="0">
            <a:schemeClr val="dk1"/>
          </a:effectRef>
          <a:fontRef idx="minor">
            <a:schemeClr val="tx1"/>
          </a:fontRef>
        </p:style>
      </p:cxnSp>
      <p:sp>
        <p:nvSpPr>
          <p:cNvPr id="68" name="Rectangle 67"/>
          <p:cNvSpPr/>
          <p:nvPr/>
        </p:nvSpPr>
        <p:spPr>
          <a:xfrm>
            <a:off x="3928872" y="4953000"/>
            <a:ext cx="338328" cy="246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descr="samples.gif"/>
          <p:cNvPicPr>
            <a:picLocks/>
          </p:cNvPicPr>
          <p:nvPr/>
        </p:nvPicPr>
        <p:blipFill>
          <a:blip r:embed="rId5"/>
          <a:stretch>
            <a:fillRect/>
          </a:stretch>
        </p:blipFill>
        <p:spPr>
          <a:xfrm>
            <a:off x="3962400" y="4989768"/>
            <a:ext cx="274319" cy="191832"/>
          </a:xfrm>
          <a:prstGeom prst="rect">
            <a:avLst/>
          </a:prstGeom>
        </p:spPr>
      </p:pic>
      <p:sp>
        <p:nvSpPr>
          <p:cNvPr id="70" name="Rectangle 69"/>
          <p:cNvSpPr/>
          <p:nvPr/>
        </p:nvSpPr>
        <p:spPr>
          <a:xfrm>
            <a:off x="3928872" y="5715000"/>
            <a:ext cx="338328" cy="246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samples.gif"/>
          <p:cNvPicPr>
            <a:picLocks/>
          </p:cNvPicPr>
          <p:nvPr/>
        </p:nvPicPr>
        <p:blipFill>
          <a:blip r:embed="rId6"/>
          <a:stretch>
            <a:fillRect/>
          </a:stretch>
        </p:blipFill>
        <p:spPr>
          <a:xfrm>
            <a:off x="3962400" y="5751768"/>
            <a:ext cx="274319" cy="191832"/>
          </a:xfrm>
          <a:prstGeom prst="rect">
            <a:avLst/>
          </a:prstGeom>
        </p:spPr>
      </p:pic>
      <p:sp>
        <p:nvSpPr>
          <p:cNvPr id="72" name="Rounded Rectangle 71"/>
          <p:cNvSpPr/>
          <p:nvPr/>
        </p:nvSpPr>
        <p:spPr>
          <a:xfrm>
            <a:off x="4953000" y="5257800"/>
            <a:ext cx="1295400" cy="39624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Arrow Connector 72"/>
          <p:cNvCxnSpPr/>
          <p:nvPr/>
        </p:nvCxnSpPr>
        <p:spPr>
          <a:xfrm>
            <a:off x="3581400" y="50749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3569208" y="5833872"/>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rot="16200000">
            <a:off x="1331617" y="5233251"/>
            <a:ext cx="1234633" cy="369332"/>
          </a:xfrm>
          <a:prstGeom prst="rect">
            <a:avLst/>
          </a:prstGeom>
          <a:noFill/>
        </p:spPr>
        <p:txBody>
          <a:bodyPr wrap="none" rtlCol="0">
            <a:spAutoFit/>
          </a:bodyPr>
          <a:lstStyle/>
          <a:p>
            <a:r>
              <a:rPr lang="en-US" dirty="0" smtClean="0"/>
              <a:t>Front End</a:t>
            </a:r>
            <a:endParaRPr lang="en-US" dirty="0"/>
          </a:p>
        </p:txBody>
      </p:sp>
      <p:sp>
        <p:nvSpPr>
          <p:cNvPr id="76" name="TextBox 75"/>
          <p:cNvSpPr txBox="1"/>
          <p:nvPr/>
        </p:nvSpPr>
        <p:spPr>
          <a:xfrm>
            <a:off x="4996134" y="4876800"/>
            <a:ext cx="1252266" cy="369332"/>
          </a:xfrm>
          <a:prstGeom prst="rect">
            <a:avLst/>
          </a:prstGeom>
          <a:noFill/>
        </p:spPr>
        <p:txBody>
          <a:bodyPr wrap="none" rtlCol="0">
            <a:spAutoFit/>
          </a:bodyPr>
          <a:lstStyle/>
          <a:p>
            <a:r>
              <a:rPr lang="en-US" dirty="0" smtClean="0"/>
              <a:t>Bus (USB)</a:t>
            </a:r>
            <a:endParaRPr lang="en-US" dirty="0"/>
          </a:p>
        </p:txBody>
      </p:sp>
      <p:sp>
        <p:nvSpPr>
          <p:cNvPr id="77" name="Rectangle 76"/>
          <p:cNvSpPr/>
          <p:nvPr/>
        </p:nvSpPr>
        <p:spPr>
          <a:xfrm>
            <a:off x="6248400" y="3733800"/>
            <a:ext cx="259080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nvGrpSpPr>
          <p:cNvPr id="5" name="Group 78"/>
          <p:cNvGrpSpPr/>
          <p:nvPr/>
        </p:nvGrpSpPr>
        <p:grpSpPr>
          <a:xfrm>
            <a:off x="6553200" y="3962399"/>
            <a:ext cx="533400" cy="2590801"/>
            <a:chOff x="6400800" y="4571999"/>
            <a:chExt cx="381000" cy="1503485"/>
          </a:xfrm>
        </p:grpSpPr>
        <p:sp>
          <p:nvSpPr>
            <p:cNvPr id="80" name="Rectangle 79"/>
            <p:cNvSpPr/>
            <p:nvPr/>
          </p:nvSpPr>
          <p:spPr>
            <a:xfrm>
              <a:off x="6400800" y="4572000"/>
              <a:ext cx="381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TextBox 80"/>
            <p:cNvSpPr txBox="1"/>
            <p:nvPr/>
          </p:nvSpPr>
          <p:spPr>
            <a:xfrm rot="16200000">
              <a:off x="5845391" y="5139076"/>
              <a:ext cx="1503485" cy="369332"/>
            </a:xfrm>
            <a:prstGeom prst="rect">
              <a:avLst/>
            </a:prstGeom>
            <a:noFill/>
          </p:spPr>
          <p:txBody>
            <a:bodyPr wrap="square" rtlCol="0">
              <a:spAutoFit/>
            </a:bodyPr>
            <a:lstStyle/>
            <a:p>
              <a:pPr algn="r"/>
              <a:r>
                <a:rPr lang="en-US" dirty="0" smtClean="0"/>
                <a:t>Kernel</a:t>
              </a:r>
              <a:endParaRPr lang="en-US" dirty="0"/>
            </a:p>
          </p:txBody>
        </p:sp>
      </p:grpSp>
      <p:grpSp>
        <p:nvGrpSpPr>
          <p:cNvPr id="6" name="Group 81"/>
          <p:cNvGrpSpPr/>
          <p:nvPr/>
        </p:nvGrpSpPr>
        <p:grpSpPr>
          <a:xfrm>
            <a:off x="7227002" y="3962401"/>
            <a:ext cx="1535998" cy="2814013"/>
            <a:chOff x="6998402" y="4800600"/>
            <a:chExt cx="1535998" cy="1572538"/>
          </a:xfrm>
        </p:grpSpPr>
        <p:sp>
          <p:nvSpPr>
            <p:cNvPr id="83" name="Rectangle 82"/>
            <p:cNvSpPr/>
            <p:nvPr/>
          </p:nvSpPr>
          <p:spPr>
            <a:xfrm>
              <a:off x="7010400" y="4800600"/>
              <a:ext cx="14478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TextBox 83"/>
            <p:cNvSpPr txBox="1"/>
            <p:nvPr/>
          </p:nvSpPr>
          <p:spPr>
            <a:xfrm>
              <a:off x="6998402" y="4876800"/>
              <a:ext cx="1535998" cy="1496338"/>
            </a:xfrm>
            <a:prstGeom prst="rect">
              <a:avLst/>
            </a:prstGeom>
            <a:noFill/>
          </p:spPr>
          <p:txBody>
            <a:bodyPr wrap="square" rtlCol="0">
              <a:spAutoFit/>
            </a:bodyPr>
            <a:lstStyle/>
            <a:p>
              <a:pPr algn="ctr"/>
              <a:r>
                <a:rPr lang="en-US" dirty="0" err="1" smtClean="0"/>
                <a:t>Userspace</a:t>
              </a:r>
              <a:r>
                <a:rPr lang="en-US" dirty="0" smtClean="0"/>
                <a:t> </a:t>
              </a:r>
            </a:p>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lgn="ctr"/>
              <a:r>
                <a:rPr lang="en-US" sz="1400" dirty="0" smtClean="0"/>
                <a:t>Modulation,</a:t>
              </a:r>
            </a:p>
            <a:p>
              <a:pPr algn="ctr"/>
              <a:r>
                <a:rPr lang="en-US" sz="1400" dirty="0" smtClean="0"/>
                <a:t>Framing</a:t>
              </a:r>
            </a:p>
            <a:p>
              <a:pPr algn="ctr"/>
              <a:endParaRPr lang="en-US" sz="1400" dirty="0"/>
            </a:p>
          </p:txBody>
        </p:sp>
      </p:grpSp>
      <p:grpSp>
        <p:nvGrpSpPr>
          <p:cNvPr id="7" name="Group 84"/>
          <p:cNvGrpSpPr/>
          <p:nvPr/>
        </p:nvGrpSpPr>
        <p:grpSpPr>
          <a:xfrm>
            <a:off x="7772400" y="5486400"/>
            <a:ext cx="338328" cy="246888"/>
            <a:chOff x="4953000" y="5334000"/>
            <a:chExt cx="338328" cy="246888"/>
          </a:xfrm>
        </p:grpSpPr>
        <p:sp>
          <p:nvSpPr>
            <p:cNvPr id="86" name="Rectangle 85"/>
            <p:cNvSpPr/>
            <p:nvPr/>
          </p:nvSpPr>
          <p:spPr>
            <a:xfrm>
              <a:off x="4953000" y="5334000"/>
              <a:ext cx="338328" cy="246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descr="samples.gif"/>
            <p:cNvPicPr>
              <a:picLocks/>
            </p:cNvPicPr>
            <p:nvPr/>
          </p:nvPicPr>
          <p:blipFill>
            <a:blip r:embed="rId7"/>
            <a:stretch>
              <a:fillRect/>
            </a:stretch>
          </p:blipFill>
          <p:spPr>
            <a:xfrm>
              <a:off x="4986528" y="5394494"/>
              <a:ext cx="274319" cy="144378"/>
            </a:xfrm>
            <a:prstGeom prst="rect">
              <a:avLst/>
            </a:prstGeom>
          </p:spPr>
        </p:pic>
      </p:grpSp>
      <p:cxnSp>
        <p:nvCxnSpPr>
          <p:cNvPr id="88" name="Straight Arrow Connector 87"/>
          <p:cNvCxnSpPr/>
          <p:nvPr/>
        </p:nvCxnSpPr>
        <p:spPr>
          <a:xfrm rot="5400000" flipH="1" flipV="1">
            <a:off x="6248400" y="5029200"/>
            <a:ext cx="304800" cy="30480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rot="10800000">
            <a:off x="6248400" y="5562600"/>
            <a:ext cx="304800" cy="7620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grpSp>
        <p:nvGrpSpPr>
          <p:cNvPr id="8" name="Group 89"/>
          <p:cNvGrpSpPr/>
          <p:nvPr/>
        </p:nvGrpSpPr>
        <p:grpSpPr>
          <a:xfrm>
            <a:off x="5029200" y="5334000"/>
            <a:ext cx="338328" cy="246888"/>
            <a:chOff x="4953000" y="5334000"/>
            <a:chExt cx="338328" cy="246888"/>
          </a:xfrm>
        </p:grpSpPr>
        <p:sp>
          <p:nvSpPr>
            <p:cNvPr id="91" name="Rectangle 90"/>
            <p:cNvSpPr/>
            <p:nvPr/>
          </p:nvSpPr>
          <p:spPr>
            <a:xfrm>
              <a:off x="4953000" y="5334000"/>
              <a:ext cx="338328" cy="246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samples.gif"/>
            <p:cNvPicPr>
              <a:picLocks/>
            </p:cNvPicPr>
            <p:nvPr/>
          </p:nvPicPr>
          <p:blipFill>
            <a:blip r:embed="rId7"/>
            <a:stretch>
              <a:fillRect/>
            </a:stretch>
          </p:blipFill>
          <p:spPr>
            <a:xfrm>
              <a:off x="4986528" y="5394494"/>
              <a:ext cx="274319" cy="144378"/>
            </a:xfrm>
            <a:prstGeom prst="rect">
              <a:avLst/>
            </a:prstGeom>
          </p:spPr>
        </p:pic>
      </p:grpSp>
      <p:pic>
        <p:nvPicPr>
          <p:cNvPr id="93" name="Picture 3" descr="C:\Documents and Settings\Administrator\Desktop\medium.gif"/>
          <p:cNvPicPr>
            <a:picLocks noChangeAspect="1" noChangeArrowheads="1" noCrop="1"/>
          </p:cNvPicPr>
          <p:nvPr/>
        </p:nvPicPr>
        <p:blipFill>
          <a:blip r:embed="rId8"/>
          <a:stretch>
            <a:fillRect/>
          </a:stretch>
        </p:blipFill>
        <p:spPr bwMode="auto">
          <a:xfrm>
            <a:off x="482171" y="3962400"/>
            <a:ext cx="877844" cy="381000"/>
          </a:xfrm>
          <a:prstGeom prst="rect">
            <a:avLst/>
          </a:prstGeom>
          <a:noFill/>
        </p:spPr>
      </p:pic>
      <p:cxnSp>
        <p:nvCxnSpPr>
          <p:cNvPr id="94" name="Straight Arrow Connector 93"/>
          <p:cNvCxnSpPr/>
          <p:nvPr/>
        </p:nvCxnSpPr>
        <p:spPr>
          <a:xfrm>
            <a:off x="4343400" y="51054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V="1">
            <a:off x="4343400" y="5564188"/>
            <a:ext cx="533400" cy="227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418306" y="4915694"/>
            <a:ext cx="1144588" cy="1588"/>
          </a:xfrm>
          <a:prstGeom prst="line">
            <a:avLst/>
          </a:prstGeom>
          <a:ln>
            <a:tailEnd type="oval" w="lg" len="lg"/>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1676400" y="3429000"/>
            <a:ext cx="1752600" cy="461665"/>
          </a:xfrm>
          <a:prstGeom prst="rect">
            <a:avLst/>
          </a:prstGeom>
          <a:noFill/>
        </p:spPr>
        <p:txBody>
          <a:bodyPr wrap="square" rtlCol="0">
            <a:spAutoFit/>
          </a:bodyPr>
          <a:lstStyle/>
          <a:p>
            <a:r>
              <a:rPr lang="en-US" sz="2400" b="1" dirty="0" smtClean="0">
                <a:solidFill>
                  <a:srgbClr val="FF0000"/>
                </a:solidFill>
              </a:rPr>
              <a:t>negligible </a:t>
            </a:r>
            <a:endParaRPr lang="en-US" sz="2400" b="1" dirty="0">
              <a:solidFill>
                <a:srgbClr val="FF0000"/>
              </a:solidFill>
            </a:endParaRPr>
          </a:p>
        </p:txBody>
      </p:sp>
      <p:cxnSp>
        <p:nvCxnSpPr>
          <p:cNvPr id="101" name="Straight Arrow Connector 100"/>
          <p:cNvCxnSpPr/>
          <p:nvPr/>
        </p:nvCxnSpPr>
        <p:spPr>
          <a:xfrm rot="5400000">
            <a:off x="1790303" y="4381103"/>
            <a:ext cx="990600"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590800" y="3881735"/>
            <a:ext cx="1371600" cy="461665"/>
          </a:xfrm>
          <a:prstGeom prst="rect">
            <a:avLst/>
          </a:prstGeom>
          <a:noFill/>
        </p:spPr>
        <p:txBody>
          <a:bodyPr wrap="square" rtlCol="0">
            <a:spAutoFit/>
          </a:bodyPr>
          <a:lstStyle/>
          <a:p>
            <a:pPr algn="ctr"/>
            <a:r>
              <a:rPr lang="en-US" sz="2400" b="1" dirty="0" smtClean="0">
                <a:solidFill>
                  <a:srgbClr val="FF0000"/>
                </a:solidFill>
              </a:rPr>
              <a:t>15ns</a:t>
            </a:r>
            <a:endParaRPr lang="en-US" sz="2400" b="1" dirty="0">
              <a:solidFill>
                <a:srgbClr val="FF0000"/>
              </a:solidFill>
            </a:endParaRPr>
          </a:p>
        </p:txBody>
      </p:sp>
      <p:cxnSp>
        <p:nvCxnSpPr>
          <p:cNvPr id="108" name="Straight Arrow Connector 107"/>
          <p:cNvCxnSpPr/>
          <p:nvPr/>
        </p:nvCxnSpPr>
        <p:spPr>
          <a:xfrm rot="5400000">
            <a:off x="3009106" y="4609306"/>
            <a:ext cx="534194"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429000" y="3729335"/>
            <a:ext cx="1371600" cy="461665"/>
          </a:xfrm>
          <a:prstGeom prst="rect">
            <a:avLst/>
          </a:prstGeom>
          <a:noFill/>
        </p:spPr>
        <p:txBody>
          <a:bodyPr wrap="square" rtlCol="0">
            <a:spAutoFit/>
          </a:bodyPr>
          <a:lstStyle/>
          <a:p>
            <a:pPr algn="ctr"/>
            <a:r>
              <a:rPr lang="en-US" sz="2400" b="1" dirty="0" smtClean="0">
                <a:solidFill>
                  <a:srgbClr val="FF0000"/>
                </a:solidFill>
              </a:rPr>
              <a:t>25</a:t>
            </a:r>
            <a:r>
              <a:rPr lang="el-GR" sz="2400" b="1" dirty="0" smtClean="0">
                <a:solidFill>
                  <a:srgbClr val="FF0000"/>
                </a:solidFill>
              </a:rPr>
              <a:t>μ</a:t>
            </a:r>
            <a:r>
              <a:rPr lang="en-US" sz="2400" b="1" dirty="0" smtClean="0">
                <a:solidFill>
                  <a:srgbClr val="FF0000"/>
                </a:solidFill>
              </a:rPr>
              <a:t>s</a:t>
            </a:r>
            <a:endParaRPr lang="en-US" sz="2400" b="1" dirty="0">
              <a:solidFill>
                <a:srgbClr val="FF0000"/>
              </a:solidFill>
            </a:endParaRPr>
          </a:p>
        </p:txBody>
      </p:sp>
      <p:cxnSp>
        <p:nvCxnSpPr>
          <p:cNvPr id="111" name="Straight Arrow Connector 110"/>
          <p:cNvCxnSpPr/>
          <p:nvPr/>
        </p:nvCxnSpPr>
        <p:spPr>
          <a:xfrm rot="5400000">
            <a:off x="3847306" y="4457700"/>
            <a:ext cx="534194"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876800" y="3881735"/>
            <a:ext cx="1371600" cy="461665"/>
          </a:xfrm>
          <a:prstGeom prst="rect">
            <a:avLst/>
          </a:prstGeom>
          <a:noFill/>
        </p:spPr>
        <p:txBody>
          <a:bodyPr wrap="square" rtlCol="0">
            <a:spAutoFit/>
          </a:bodyPr>
          <a:lstStyle/>
          <a:p>
            <a:pPr algn="ctr"/>
            <a:r>
              <a:rPr lang="en-US" sz="2400" b="1" dirty="0" smtClean="0">
                <a:solidFill>
                  <a:srgbClr val="FF0000"/>
                </a:solidFill>
              </a:rPr>
              <a:t>120</a:t>
            </a:r>
            <a:r>
              <a:rPr lang="el-GR" sz="2400" b="1" dirty="0" smtClean="0">
                <a:solidFill>
                  <a:srgbClr val="FF0000"/>
                </a:solidFill>
              </a:rPr>
              <a:t>μ</a:t>
            </a:r>
            <a:r>
              <a:rPr lang="en-US" sz="2400" b="1" dirty="0" smtClean="0">
                <a:solidFill>
                  <a:srgbClr val="FF0000"/>
                </a:solidFill>
              </a:rPr>
              <a:t>s</a:t>
            </a:r>
            <a:endParaRPr lang="en-US" sz="2400" b="1" dirty="0">
              <a:solidFill>
                <a:srgbClr val="FF0000"/>
              </a:solidFill>
            </a:endParaRPr>
          </a:p>
        </p:txBody>
      </p:sp>
      <p:cxnSp>
        <p:nvCxnSpPr>
          <p:cNvPr id="113" name="Straight Arrow Connector 112"/>
          <p:cNvCxnSpPr/>
          <p:nvPr/>
        </p:nvCxnSpPr>
        <p:spPr>
          <a:xfrm rot="5400000">
            <a:off x="5295106" y="4610100"/>
            <a:ext cx="534194"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096000" y="2891135"/>
            <a:ext cx="1371600" cy="461665"/>
          </a:xfrm>
          <a:prstGeom prst="rect">
            <a:avLst/>
          </a:prstGeom>
          <a:noFill/>
        </p:spPr>
        <p:txBody>
          <a:bodyPr wrap="square" rtlCol="0">
            <a:spAutoFit/>
          </a:bodyPr>
          <a:lstStyle/>
          <a:p>
            <a:pPr algn="ctr"/>
            <a:r>
              <a:rPr lang="en-US" sz="2400" b="1" dirty="0" smtClean="0">
                <a:solidFill>
                  <a:srgbClr val="FF0000"/>
                </a:solidFill>
              </a:rPr>
              <a:t>25</a:t>
            </a:r>
            <a:r>
              <a:rPr lang="el-GR" sz="2400" b="1" dirty="0" smtClean="0">
                <a:solidFill>
                  <a:srgbClr val="FF0000"/>
                </a:solidFill>
              </a:rPr>
              <a:t>μ</a:t>
            </a:r>
            <a:r>
              <a:rPr lang="en-US" sz="2400" b="1" dirty="0" smtClean="0">
                <a:solidFill>
                  <a:srgbClr val="FF0000"/>
                </a:solidFill>
              </a:rPr>
              <a:t>s</a:t>
            </a:r>
            <a:endParaRPr lang="en-US" sz="2400" b="1" dirty="0">
              <a:solidFill>
                <a:srgbClr val="FF0000"/>
              </a:solidFill>
            </a:endParaRPr>
          </a:p>
        </p:txBody>
      </p:sp>
      <p:cxnSp>
        <p:nvCxnSpPr>
          <p:cNvPr id="115" name="Straight Arrow Connector 114"/>
          <p:cNvCxnSpPr/>
          <p:nvPr/>
        </p:nvCxnSpPr>
        <p:spPr>
          <a:xfrm rot="5400000">
            <a:off x="6514306" y="3619500"/>
            <a:ext cx="534194"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315200" y="2891135"/>
            <a:ext cx="1371600" cy="461665"/>
          </a:xfrm>
          <a:prstGeom prst="rect">
            <a:avLst/>
          </a:prstGeom>
          <a:noFill/>
        </p:spPr>
        <p:txBody>
          <a:bodyPr wrap="square" rtlCol="0">
            <a:spAutoFit/>
          </a:bodyPr>
          <a:lstStyle/>
          <a:p>
            <a:pPr algn="ctr"/>
            <a:r>
              <a:rPr lang="en-US" sz="2400" b="1" dirty="0" smtClean="0">
                <a:solidFill>
                  <a:srgbClr val="FF0000"/>
                </a:solidFill>
              </a:rPr>
              <a:t>1ms</a:t>
            </a:r>
            <a:endParaRPr lang="en-US" sz="2400" b="1" dirty="0">
              <a:solidFill>
                <a:srgbClr val="FF0000"/>
              </a:solidFill>
            </a:endParaRPr>
          </a:p>
        </p:txBody>
      </p:sp>
      <p:cxnSp>
        <p:nvCxnSpPr>
          <p:cNvPr id="117" name="Straight Arrow Connector 116"/>
          <p:cNvCxnSpPr/>
          <p:nvPr/>
        </p:nvCxnSpPr>
        <p:spPr>
          <a:xfrm rot="5400000">
            <a:off x="7733506" y="3619500"/>
            <a:ext cx="534194"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685800" y="1752600"/>
            <a:ext cx="7696200" cy="1296194"/>
            <a:chOff x="685800" y="1752600"/>
            <a:chExt cx="7696200" cy="1296194"/>
          </a:xfrm>
        </p:grpSpPr>
        <p:grpSp>
          <p:nvGrpSpPr>
            <p:cNvPr id="126" name="Group 125"/>
            <p:cNvGrpSpPr/>
            <p:nvPr/>
          </p:nvGrpSpPr>
          <p:grpSpPr>
            <a:xfrm>
              <a:off x="685800" y="1752600"/>
              <a:ext cx="7696200" cy="1296194"/>
              <a:chOff x="685800" y="1981200"/>
              <a:chExt cx="7696200" cy="1296194"/>
            </a:xfrm>
          </p:grpSpPr>
          <p:sp>
            <p:nvSpPr>
              <p:cNvPr id="127" name="Rectangle 126"/>
              <p:cNvSpPr/>
              <p:nvPr/>
            </p:nvSpPr>
            <p:spPr>
              <a:xfrm>
                <a:off x="685800" y="1981200"/>
                <a:ext cx="7696200" cy="1295400"/>
              </a:xfrm>
              <a:prstGeom prst="rect">
                <a:avLst/>
              </a:prstGeom>
              <a:solidFill>
                <a:srgbClr val="FFC00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8" name="TextBox 127"/>
              <p:cNvSpPr txBox="1"/>
              <p:nvPr/>
            </p:nvSpPr>
            <p:spPr>
              <a:xfrm>
                <a:off x="835706" y="2667000"/>
                <a:ext cx="1374094" cy="523220"/>
              </a:xfrm>
              <a:prstGeom prst="rect">
                <a:avLst/>
              </a:prstGeom>
              <a:noFill/>
            </p:spPr>
            <p:txBody>
              <a:bodyPr wrap="none" rtlCol="0">
                <a:spAutoFit/>
              </a:bodyPr>
              <a:lstStyle/>
              <a:p>
                <a:r>
                  <a:rPr lang="en-US" sz="2800" b="1" dirty="0" smtClean="0"/>
                  <a:t>802.11</a:t>
                </a:r>
                <a:endParaRPr lang="en-US" sz="2800" b="1" dirty="0"/>
              </a:p>
            </p:txBody>
          </p:sp>
          <p:sp>
            <p:nvSpPr>
              <p:cNvPr id="129" name="TextBox 128"/>
              <p:cNvSpPr txBox="1"/>
              <p:nvPr/>
            </p:nvSpPr>
            <p:spPr>
              <a:xfrm>
                <a:off x="3826512" y="2055167"/>
                <a:ext cx="1050288" cy="523220"/>
              </a:xfrm>
              <a:prstGeom prst="rect">
                <a:avLst/>
              </a:prstGeom>
              <a:noFill/>
            </p:spPr>
            <p:txBody>
              <a:bodyPr wrap="none" rtlCol="0">
                <a:spAutoFit/>
              </a:bodyPr>
              <a:lstStyle/>
              <a:p>
                <a:r>
                  <a:rPr lang="en-US" sz="2800" b="1" dirty="0" smtClean="0"/>
                  <a:t>SIFS</a:t>
                </a:r>
                <a:endParaRPr lang="en-US" sz="2800" b="1" dirty="0"/>
              </a:p>
            </p:txBody>
          </p:sp>
          <p:sp>
            <p:nvSpPr>
              <p:cNvPr id="130" name="TextBox 129"/>
              <p:cNvSpPr txBox="1"/>
              <p:nvPr/>
            </p:nvSpPr>
            <p:spPr>
              <a:xfrm>
                <a:off x="5105400" y="2055167"/>
                <a:ext cx="1117614" cy="523220"/>
              </a:xfrm>
              <a:prstGeom prst="rect">
                <a:avLst/>
              </a:prstGeom>
              <a:noFill/>
            </p:spPr>
            <p:txBody>
              <a:bodyPr wrap="none" rtlCol="0">
                <a:spAutoFit/>
              </a:bodyPr>
              <a:lstStyle/>
              <a:p>
                <a:r>
                  <a:rPr lang="en-US" sz="2800" b="1" dirty="0" smtClean="0"/>
                  <a:t>DIFS</a:t>
                </a:r>
                <a:endParaRPr lang="en-US" sz="2800" b="1" dirty="0"/>
              </a:p>
            </p:txBody>
          </p:sp>
          <p:sp>
            <p:nvSpPr>
              <p:cNvPr id="131" name="TextBox 130"/>
              <p:cNvSpPr txBox="1"/>
              <p:nvPr/>
            </p:nvSpPr>
            <p:spPr>
              <a:xfrm>
                <a:off x="6469926" y="2055167"/>
                <a:ext cx="1683474" cy="523220"/>
              </a:xfrm>
              <a:prstGeom prst="rect">
                <a:avLst/>
              </a:prstGeom>
              <a:noFill/>
            </p:spPr>
            <p:txBody>
              <a:bodyPr wrap="none" rtlCol="0">
                <a:spAutoFit/>
              </a:bodyPr>
              <a:lstStyle/>
              <a:p>
                <a:r>
                  <a:rPr lang="en-US" sz="2800" b="1" dirty="0" smtClean="0"/>
                  <a:t>ACK-TO</a:t>
                </a:r>
                <a:endParaRPr lang="en-US" sz="2800" b="1" dirty="0"/>
              </a:p>
            </p:txBody>
          </p:sp>
          <p:cxnSp>
            <p:nvCxnSpPr>
              <p:cNvPr id="132" name="Straight Connector 131"/>
              <p:cNvCxnSpPr>
                <a:stCxn id="127" idx="1"/>
                <a:endCxn id="127" idx="3"/>
              </p:cNvCxnSpPr>
              <p:nvPr/>
            </p:nvCxnSpPr>
            <p:spPr>
              <a:xfrm rot="10800000" flipH="1">
                <a:off x="701040" y="2628900"/>
                <a:ext cx="768096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2667000" y="2055167"/>
                <a:ext cx="673582" cy="523220"/>
              </a:xfrm>
              <a:prstGeom prst="rect">
                <a:avLst/>
              </a:prstGeom>
              <a:noFill/>
            </p:spPr>
            <p:txBody>
              <a:bodyPr wrap="none" rtlCol="0">
                <a:spAutoFit/>
              </a:bodyPr>
              <a:lstStyle/>
              <a:p>
                <a:r>
                  <a:rPr lang="en-US" sz="2800" b="1" dirty="0" smtClean="0"/>
                  <a:t>CS</a:t>
                </a:r>
                <a:endParaRPr lang="en-US" sz="2800" b="1" dirty="0"/>
              </a:p>
            </p:txBody>
          </p:sp>
          <p:cxnSp>
            <p:nvCxnSpPr>
              <p:cNvPr id="134" name="Straight Connector 133"/>
              <p:cNvCxnSpPr/>
              <p:nvPr/>
            </p:nvCxnSpPr>
            <p:spPr>
              <a:xfrm rot="5400000">
                <a:off x="1714500" y="2628900"/>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3009105" y="26281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4380706" y="26281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5677694" y="26281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363656" y="2667000"/>
                <a:ext cx="1293944" cy="523220"/>
              </a:xfrm>
              <a:prstGeom prst="rect">
                <a:avLst/>
              </a:prstGeom>
              <a:noFill/>
            </p:spPr>
            <p:txBody>
              <a:bodyPr wrap="none" rtlCol="0">
                <a:spAutoFit/>
              </a:bodyPr>
              <a:lstStyle/>
              <a:p>
                <a:r>
                  <a:rPr lang="en-US" sz="2800" b="1" dirty="0" smtClean="0">
                    <a:solidFill>
                      <a:srgbClr val="FF0000"/>
                    </a:solidFill>
                  </a:rPr>
                  <a:t>&lt;10</a:t>
                </a:r>
                <a:r>
                  <a:rPr lang="el-GR" sz="2800" b="1" dirty="0" smtClean="0">
                    <a:solidFill>
                      <a:srgbClr val="FF0000"/>
                    </a:solidFill>
                  </a:rPr>
                  <a:t>μ</a:t>
                </a:r>
                <a:r>
                  <a:rPr lang="en-US" sz="2800" b="1" dirty="0" smtClean="0">
                    <a:solidFill>
                      <a:srgbClr val="FF0000"/>
                    </a:solidFill>
                  </a:rPr>
                  <a:t>s</a:t>
                </a:r>
                <a:endParaRPr lang="en-US" sz="2800" b="1" dirty="0">
                  <a:solidFill>
                    <a:srgbClr val="FF0000"/>
                  </a:solidFill>
                </a:endParaRPr>
              </a:p>
            </p:txBody>
          </p:sp>
          <p:sp>
            <p:nvSpPr>
              <p:cNvPr id="139" name="TextBox 138"/>
              <p:cNvSpPr txBox="1"/>
              <p:nvPr/>
            </p:nvSpPr>
            <p:spPr>
              <a:xfrm>
                <a:off x="3836130" y="2667000"/>
                <a:ext cx="1037463" cy="523220"/>
              </a:xfrm>
              <a:prstGeom prst="rect">
                <a:avLst/>
              </a:prstGeom>
              <a:noFill/>
            </p:spPr>
            <p:txBody>
              <a:bodyPr wrap="none" rtlCol="0">
                <a:spAutoFit/>
              </a:bodyPr>
              <a:lstStyle/>
              <a:p>
                <a:r>
                  <a:rPr lang="en-US" sz="2800" b="1" dirty="0" smtClean="0">
                    <a:solidFill>
                      <a:srgbClr val="FF0000"/>
                    </a:solidFill>
                  </a:rPr>
                  <a:t>10</a:t>
                </a:r>
                <a:r>
                  <a:rPr lang="el-GR" sz="2800" b="1" dirty="0" smtClean="0">
                    <a:solidFill>
                      <a:srgbClr val="FF0000"/>
                    </a:solidFill>
                  </a:rPr>
                  <a:t>μ</a:t>
                </a:r>
                <a:r>
                  <a:rPr lang="en-US" sz="2800" b="1" dirty="0" smtClean="0">
                    <a:solidFill>
                      <a:srgbClr val="FF0000"/>
                    </a:solidFill>
                  </a:rPr>
                  <a:t>s</a:t>
                </a:r>
                <a:endParaRPr lang="en-US" sz="2800" b="1" dirty="0">
                  <a:solidFill>
                    <a:srgbClr val="FF0000"/>
                  </a:solidFill>
                </a:endParaRPr>
              </a:p>
            </p:txBody>
          </p:sp>
          <p:sp>
            <p:nvSpPr>
              <p:cNvPr id="140" name="TextBox 139"/>
              <p:cNvSpPr txBox="1"/>
              <p:nvPr/>
            </p:nvSpPr>
            <p:spPr>
              <a:xfrm>
                <a:off x="5131530" y="2677180"/>
                <a:ext cx="1075936" cy="523220"/>
              </a:xfrm>
              <a:prstGeom prst="rect">
                <a:avLst/>
              </a:prstGeom>
              <a:noFill/>
            </p:spPr>
            <p:txBody>
              <a:bodyPr wrap="none" rtlCol="0">
                <a:spAutoFit/>
              </a:bodyPr>
              <a:lstStyle/>
              <a:p>
                <a:r>
                  <a:rPr lang="en-US" sz="2800" b="1" dirty="0" smtClean="0">
                    <a:solidFill>
                      <a:srgbClr val="FF0000"/>
                    </a:solidFill>
                  </a:rPr>
                  <a:t>28</a:t>
                </a:r>
                <a:r>
                  <a:rPr lang="el-GR" sz="2800" b="1" dirty="0" smtClean="0">
                    <a:solidFill>
                      <a:srgbClr val="FF0000"/>
                    </a:solidFill>
                  </a:rPr>
                  <a:t>μ</a:t>
                </a:r>
                <a:r>
                  <a:rPr lang="en-US" sz="2800" b="1" dirty="0" smtClean="0">
                    <a:solidFill>
                      <a:srgbClr val="FF0000"/>
                    </a:solidFill>
                  </a:rPr>
                  <a:t>s</a:t>
                </a:r>
                <a:endParaRPr lang="en-US" sz="2800" b="1" dirty="0">
                  <a:solidFill>
                    <a:srgbClr val="FF0000"/>
                  </a:solidFill>
                </a:endParaRPr>
              </a:p>
            </p:txBody>
          </p:sp>
        </p:grpSp>
        <p:sp>
          <p:nvSpPr>
            <p:cNvPr id="79" name="TextBox 78"/>
            <p:cNvSpPr txBox="1"/>
            <p:nvPr/>
          </p:nvSpPr>
          <p:spPr>
            <a:xfrm>
              <a:off x="6772664" y="2438400"/>
              <a:ext cx="1058303" cy="523220"/>
            </a:xfrm>
            <a:prstGeom prst="rect">
              <a:avLst/>
            </a:prstGeom>
            <a:noFill/>
          </p:spPr>
          <p:txBody>
            <a:bodyPr wrap="none" rtlCol="0">
              <a:spAutoFit/>
            </a:bodyPr>
            <a:lstStyle/>
            <a:p>
              <a:r>
                <a:rPr lang="en-US" sz="2800" b="1" dirty="0" smtClean="0">
                  <a:solidFill>
                    <a:srgbClr val="FF0000"/>
                  </a:solidFill>
                </a:rPr>
                <a:t>22</a:t>
              </a:r>
              <a:r>
                <a:rPr lang="el-GR" sz="2800" b="1" dirty="0" smtClean="0">
                  <a:solidFill>
                    <a:srgbClr val="FF0000"/>
                  </a:solidFill>
                </a:rPr>
                <a:t>μ</a:t>
              </a:r>
              <a:r>
                <a:rPr lang="en-US" sz="2800" b="1" dirty="0" smtClean="0">
                  <a:solidFill>
                    <a:srgbClr val="FF0000"/>
                  </a:solidFill>
                </a:rPr>
                <a:t>s</a:t>
              </a:r>
              <a:endParaRPr lang="en-US" sz="2800" b="1" dirty="0">
                <a:solidFill>
                  <a:srgbClr val="FF0000"/>
                </a:solidFill>
              </a:endParaRPr>
            </a:p>
          </p:txBody>
        </p:sp>
      </p:grpSp>
      <p:grpSp>
        <p:nvGrpSpPr>
          <p:cNvPr id="90" name="Group 89"/>
          <p:cNvGrpSpPr/>
          <p:nvPr/>
        </p:nvGrpSpPr>
        <p:grpSpPr>
          <a:xfrm>
            <a:off x="914400" y="2971800"/>
            <a:ext cx="5943600" cy="2514600"/>
            <a:chOff x="914400" y="2971800"/>
            <a:chExt cx="5943600" cy="2514600"/>
          </a:xfrm>
        </p:grpSpPr>
        <p:sp>
          <p:nvSpPr>
            <p:cNvPr id="144" name="TextBox 143"/>
            <p:cNvSpPr txBox="1"/>
            <p:nvPr/>
          </p:nvSpPr>
          <p:spPr>
            <a:xfrm>
              <a:off x="914400" y="3415605"/>
              <a:ext cx="3693640" cy="1384995"/>
            </a:xfrm>
            <a:prstGeom prst="rect">
              <a:avLst/>
            </a:prstGeom>
            <a:noFill/>
          </p:spPr>
          <p:txBody>
            <a:bodyPr wrap="none" rtlCol="0">
              <a:spAutoFit/>
            </a:bodyPr>
            <a:lstStyle/>
            <a:p>
              <a:r>
                <a:rPr lang="en-US" sz="2800" b="1" dirty="0" smtClean="0"/>
                <a:t>Simply packing the</a:t>
              </a:r>
            </a:p>
            <a:p>
              <a:r>
                <a:rPr lang="en-US" sz="2800" b="1" dirty="0" smtClean="0"/>
                <a:t>samples takes too</a:t>
              </a:r>
            </a:p>
            <a:p>
              <a:r>
                <a:rPr lang="en-US" sz="2800" b="1" dirty="0" smtClean="0"/>
                <a:t>long for an ACK!</a:t>
              </a:r>
              <a:endParaRPr lang="en-US" sz="2800" b="1" dirty="0"/>
            </a:p>
          </p:txBody>
        </p:sp>
        <p:cxnSp>
          <p:nvCxnSpPr>
            <p:cNvPr id="142" name="Straight Arrow Connector 141"/>
            <p:cNvCxnSpPr/>
            <p:nvPr/>
          </p:nvCxnSpPr>
          <p:spPr>
            <a:xfrm rot="10800000" flipV="1">
              <a:off x="4114800" y="2971800"/>
              <a:ext cx="2743200" cy="2514600"/>
            </a:xfrm>
            <a:prstGeom prst="straightConnector1">
              <a:avLst/>
            </a:prstGeom>
            <a:ln w="762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advTm="8749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fill="hold" nodeType="withEffect">
                                  <p:stCondLst>
                                    <p:cond delay="0"/>
                                  </p:stCondLst>
                                  <p:childTnLst>
                                    <p:animMotion origin="layout" path="M -0.00018 4.44444E-6 L 0.04149 4.44444E-6 " pathEditMode="relative" rAng="0" ptsTypes="AA">
                                      <p:cBhvr>
                                        <p:cTn id="6" dur="1000" fill="hold"/>
                                        <p:tgtEl>
                                          <p:spTgt spid="66"/>
                                        </p:tgtEl>
                                        <p:attrNameLst>
                                          <p:attrName>ppt_x</p:attrName>
                                          <p:attrName>ppt_y</p:attrName>
                                        </p:attrNameLst>
                                      </p:cBhvr>
                                      <p:rCtr x="21" y="0"/>
                                    </p:animMotion>
                                  </p:childTnLst>
                                </p:cTn>
                              </p:par>
                              <p:par>
                                <p:cTn id="7" presetID="63" presetClass="path" presetSubtype="0" repeatCount="indefinite" accel="50000" decel="50000" fill="hold" nodeType="withEffect">
                                  <p:stCondLst>
                                    <p:cond delay="500"/>
                                  </p:stCondLst>
                                  <p:childTnLst>
                                    <p:animMotion origin="layout" path="M -0.03316 1.11022E-16 L 0.00851 1.11022E-16 " pathEditMode="relative" rAng="0" ptsTypes="AA">
                                      <p:cBhvr>
                                        <p:cTn id="8" dur="1000" spd="-100000" fill="hold"/>
                                        <p:tgtEl>
                                          <p:spTgt spid="67"/>
                                        </p:tgtEl>
                                        <p:attrNameLst>
                                          <p:attrName>ppt_x</p:attrName>
                                          <p:attrName>ppt_y</p:attrName>
                                        </p:attrNameLst>
                                      </p:cBhvr>
                                      <p:rCtr x="21" y="0"/>
                                    </p:animMotion>
                                  </p:childTnLst>
                                </p:cTn>
                              </p:par>
                              <p:par>
                                <p:cTn id="9" presetID="0" presetClass="path" presetSubtype="0" repeatCount="indefinite" accel="50000" decel="50000" fill="remove" nodeType="withEffect">
                                  <p:stCondLst>
                                    <p:cond delay="500"/>
                                  </p:stCondLst>
                                  <p:childTnLst>
                                    <p:animMotion origin="layout" path="M 6.11111E-6 4.44444E-6 L 0.09532 4.44444E-6 L 0.17032 -0.06505 L 0.29758 -0.06505 " pathEditMode="relative" ptsTypes="AAAA">
                                      <p:cBhvr>
                                        <p:cTn id="10" dur="5000" fill="hold"/>
                                        <p:tgtEl>
                                          <p:spTgt spid="8"/>
                                        </p:tgtEl>
                                        <p:attrNameLst>
                                          <p:attrName>ppt_x</p:attrName>
                                          <p:attrName>ppt_y</p:attrName>
                                        </p:attrNameLst>
                                      </p:cBhvr>
                                    </p:animMotion>
                                  </p:childTnLst>
                                </p:cTn>
                              </p:par>
                              <p:par>
                                <p:cTn id="11" presetID="0" presetClass="path" presetSubtype="0" repeatCount="indefinite" accel="50000" decel="50000" fill="remove" nodeType="withEffect">
                                  <p:stCondLst>
                                    <p:cond delay="500"/>
                                  </p:stCondLst>
                                  <p:childTnLst>
                                    <p:animMotion origin="layout" path="M -0.00243 -0.00163 L -0.125 -0.00163 L -0.20729 -0.02223 L -0.3 -0.02223 " pathEditMode="relative" ptsTypes="AAAA">
                                      <p:cBhvr>
                                        <p:cTn id="12" dur="5000" fill="hold"/>
                                        <p:tgtEl>
                                          <p:spTgt spid="7"/>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 0 L 0 0.25532 " pathEditMode="relative" ptsTypes="AA">
                                      <p:cBhvr>
                                        <p:cTn id="52" dur="2000" fill="hold"/>
                                        <p:tgtEl>
                                          <p:spTgt spid="50"/>
                                        </p:tgtEl>
                                        <p:attrNameLst>
                                          <p:attrName>ppt_x</p:attrName>
                                          <p:attrName>ppt_y</p:attrName>
                                        </p:attrNameLst>
                                      </p:cBhvr>
                                    </p:animMotion>
                                  </p:childTnLst>
                                </p:cTn>
                              </p:par>
                              <p:par>
                                <p:cTn id="53" presetID="0" presetClass="path" presetSubtype="0" accel="50000" decel="50000" fill="hold" grpId="0" nodeType="withEffect">
                                  <p:stCondLst>
                                    <p:cond delay="0"/>
                                  </p:stCondLst>
                                  <p:childTnLst>
                                    <p:animMotion origin="layout" path="M 0 0 L 0 0.25532 " pathEditMode="relative" ptsTypes="AA">
                                      <p:cBhvr>
                                        <p:cTn id="54" dur="2000" fill="hold"/>
                                        <p:tgtEl>
                                          <p:spTgt spid="51"/>
                                        </p:tgtEl>
                                        <p:attrNameLst>
                                          <p:attrName>ppt_x</p:attrName>
                                          <p:attrName>ppt_y</p:attrName>
                                        </p:attrNameLst>
                                      </p:cBhvr>
                                    </p:animMotion>
                                  </p:childTnLst>
                                </p:cTn>
                              </p:par>
                              <p:par>
                                <p:cTn id="55" presetID="0" presetClass="path" presetSubtype="0" accel="50000" decel="50000" fill="hold" grpId="0" nodeType="withEffect">
                                  <p:stCondLst>
                                    <p:cond delay="0"/>
                                  </p:stCondLst>
                                  <p:childTnLst>
                                    <p:animMotion origin="layout" path="M 0 0 L 0 0.25532 " pathEditMode="relative" ptsTypes="AA">
                                      <p:cBhvr>
                                        <p:cTn id="56" dur="2000" fill="hold"/>
                                        <p:tgtEl>
                                          <p:spTgt spid="53"/>
                                        </p:tgtEl>
                                        <p:attrNameLst>
                                          <p:attrName>ppt_x</p:attrName>
                                          <p:attrName>ppt_y</p:attrName>
                                        </p:attrNameLst>
                                      </p:cBhvr>
                                    </p:animMotion>
                                  </p:childTnLst>
                                </p:cTn>
                              </p:par>
                              <p:par>
                                <p:cTn id="57" presetID="0" presetClass="path" presetSubtype="0" accel="50000" decel="50000" fill="hold" grpId="0" nodeType="withEffect">
                                  <p:stCondLst>
                                    <p:cond delay="0"/>
                                  </p:stCondLst>
                                  <p:childTnLst>
                                    <p:animMotion origin="layout" path="M 0 0 L 0 0.25532 " pathEditMode="relative" ptsTypes="AA">
                                      <p:cBhvr>
                                        <p:cTn id="58" dur="2000" fill="hold"/>
                                        <p:tgtEl>
                                          <p:spTgt spid="54"/>
                                        </p:tgtEl>
                                        <p:attrNameLst>
                                          <p:attrName>ppt_x</p:attrName>
                                          <p:attrName>ppt_y</p:attrName>
                                        </p:attrNameLst>
                                      </p:cBhvr>
                                    </p:animMotion>
                                  </p:childTnLst>
                                </p:cTn>
                              </p:par>
                              <p:par>
                                <p:cTn id="59" presetID="0" presetClass="path" presetSubtype="0" accel="50000" decel="50000" fill="hold" grpId="0" nodeType="withEffect">
                                  <p:stCondLst>
                                    <p:cond delay="0"/>
                                  </p:stCondLst>
                                  <p:childTnLst>
                                    <p:animMotion origin="layout" path="M 0 0 L 0 0.25532 " pathEditMode="relative" ptsTypes="AA">
                                      <p:cBhvr>
                                        <p:cTn id="60" dur="2000" fill="hold"/>
                                        <p:tgtEl>
                                          <p:spTgt spid="55"/>
                                        </p:tgtEl>
                                        <p:attrNameLst>
                                          <p:attrName>ppt_x</p:attrName>
                                          <p:attrName>ppt_y</p:attrName>
                                        </p:attrNameLst>
                                      </p:cBhvr>
                                    </p:animMotion>
                                  </p:childTnLst>
                                </p:cTn>
                              </p:par>
                              <p:par>
                                <p:cTn id="61" presetID="0" presetClass="path" presetSubtype="0" accel="50000" decel="50000" fill="hold" grpId="0" nodeType="withEffect">
                                  <p:stCondLst>
                                    <p:cond delay="0"/>
                                  </p:stCondLst>
                                  <p:childTnLst>
                                    <p:animMotion origin="layout" path="M 0 0 L 0 0.25532 " pathEditMode="relative" ptsTypes="AA">
                                      <p:cBhvr>
                                        <p:cTn id="62" dur="2000" fill="hold"/>
                                        <p:tgtEl>
                                          <p:spTgt spid="56"/>
                                        </p:tgtEl>
                                        <p:attrNameLst>
                                          <p:attrName>ppt_x</p:attrName>
                                          <p:attrName>ppt_y</p:attrName>
                                        </p:attrNameLst>
                                      </p:cBhvr>
                                    </p:animMotion>
                                  </p:childTnLst>
                                </p:cTn>
                              </p:par>
                              <p:par>
                                <p:cTn id="63" presetID="0" presetClass="path" presetSubtype="0" accel="50000" decel="50000" fill="hold" nodeType="withEffect">
                                  <p:stCondLst>
                                    <p:cond delay="0"/>
                                  </p:stCondLst>
                                  <p:childTnLst>
                                    <p:animMotion origin="layout" path="M 0 0 L 0 0.25532 " pathEditMode="relative" ptsTypes="AA">
                                      <p:cBhvr>
                                        <p:cTn id="64" dur="2000" fill="hold"/>
                                        <p:tgtEl>
                                          <p:spTgt spid="57"/>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0 0 L 0 0.25532 " pathEditMode="relative" ptsTypes="AA">
                                      <p:cBhvr>
                                        <p:cTn id="66" dur="2000" fill="hold"/>
                                        <p:tgtEl>
                                          <p:spTgt spid="58"/>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 0 L 0 0.25532 " pathEditMode="relative" ptsTypes="AA">
                                      <p:cBhvr>
                                        <p:cTn id="68" dur="2000" fill="hold"/>
                                        <p:tgtEl>
                                          <p:spTgt spid="59"/>
                                        </p:tgtEl>
                                        <p:attrNameLst>
                                          <p:attrName>ppt_x</p:attrName>
                                          <p:attrName>ppt_y</p:attrName>
                                        </p:attrNameLst>
                                      </p:cBhvr>
                                    </p:animMotion>
                                  </p:childTnLst>
                                </p:cTn>
                              </p:par>
                              <p:par>
                                <p:cTn id="69" presetID="0" presetClass="path" presetSubtype="0" accel="50000" decel="50000" fill="hold" grpId="0" nodeType="withEffect">
                                  <p:stCondLst>
                                    <p:cond delay="0"/>
                                  </p:stCondLst>
                                  <p:childTnLst>
                                    <p:animMotion origin="layout" path="M 0 0 L 0 0.25532 " pathEditMode="relative" ptsTypes="AA">
                                      <p:cBhvr>
                                        <p:cTn id="70" dur="2000" fill="hold"/>
                                        <p:tgtEl>
                                          <p:spTgt spid="60"/>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L 0 0.25532 " pathEditMode="relative" ptsTypes="AA">
                                      <p:cBhvr>
                                        <p:cTn id="72" dur="2000" fill="hold"/>
                                        <p:tgtEl>
                                          <p:spTgt spid="61"/>
                                        </p:tgtEl>
                                        <p:attrNameLst>
                                          <p:attrName>ppt_x</p:attrName>
                                          <p:attrName>ppt_y</p:attrName>
                                        </p:attrNameLst>
                                      </p:cBhvr>
                                    </p:animMotion>
                                  </p:childTnLst>
                                </p:cTn>
                              </p:par>
                              <p:par>
                                <p:cTn id="73" presetID="0" presetClass="path" presetSubtype="0" accel="50000" decel="50000" fill="hold" grpId="0" nodeType="withEffect">
                                  <p:stCondLst>
                                    <p:cond delay="0"/>
                                  </p:stCondLst>
                                  <p:childTnLst>
                                    <p:animMotion origin="layout" path="M 0 0 L 0 0.25532 " pathEditMode="relative" ptsTypes="AA">
                                      <p:cBhvr>
                                        <p:cTn id="74" dur="2000" fill="hold"/>
                                        <p:tgtEl>
                                          <p:spTgt spid="62"/>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0 0 L 0 0.25532 " pathEditMode="relative" ptsTypes="AA">
                                      <p:cBhvr>
                                        <p:cTn id="76" dur="2000" fill="hold"/>
                                        <p:tgtEl>
                                          <p:spTgt spid="63"/>
                                        </p:tgtEl>
                                        <p:attrNameLst>
                                          <p:attrName>ppt_x</p:attrName>
                                          <p:attrName>ppt_y</p:attrName>
                                        </p:attrNameLst>
                                      </p:cBhvr>
                                    </p:animMotion>
                                  </p:childTnLst>
                                </p:cTn>
                              </p:par>
                              <p:par>
                                <p:cTn id="77" presetID="0" presetClass="path" presetSubtype="0" accel="50000" decel="50000" fill="hold" grpId="0" nodeType="withEffect">
                                  <p:stCondLst>
                                    <p:cond delay="0"/>
                                  </p:stCondLst>
                                  <p:childTnLst>
                                    <p:animMotion origin="layout" path="M 0 0 L 0 0.25532 " pathEditMode="relative" ptsTypes="AA">
                                      <p:cBhvr>
                                        <p:cTn id="78" dur="2000" fill="hold"/>
                                        <p:tgtEl>
                                          <p:spTgt spid="64"/>
                                        </p:tgtEl>
                                        <p:attrNameLst>
                                          <p:attrName>ppt_x</p:attrName>
                                          <p:attrName>ppt_y</p:attrName>
                                        </p:attrNameLst>
                                      </p:cBhvr>
                                    </p:animMotion>
                                  </p:childTnLst>
                                </p:cTn>
                              </p:par>
                              <p:par>
                                <p:cTn id="79" presetID="0" presetClass="path" presetSubtype="0" accel="50000" decel="50000" fill="hold" grpId="0" nodeType="withEffect">
                                  <p:stCondLst>
                                    <p:cond delay="0"/>
                                  </p:stCondLst>
                                  <p:childTnLst>
                                    <p:animMotion origin="layout" path="M 0 0 L 0 0.25532 " pathEditMode="relative" ptsTypes="AA">
                                      <p:cBhvr>
                                        <p:cTn id="80" dur="2000" fill="hold"/>
                                        <p:tgtEl>
                                          <p:spTgt spid="65"/>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0 0 L 0 0.25532 " pathEditMode="relative" ptsTypes="AA">
                                      <p:cBhvr>
                                        <p:cTn id="82" dur="2000" fill="hold"/>
                                        <p:tgtEl>
                                          <p:spTgt spid="66"/>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 0.25532 " pathEditMode="relative" ptsTypes="AA">
                                      <p:cBhvr>
                                        <p:cTn id="84" dur="2000" fill="hold"/>
                                        <p:tgtEl>
                                          <p:spTgt spid="67"/>
                                        </p:tgtEl>
                                        <p:attrNameLst>
                                          <p:attrName>ppt_x</p:attrName>
                                          <p:attrName>ppt_y</p:attrName>
                                        </p:attrNameLst>
                                      </p:cBhvr>
                                    </p:animMotion>
                                  </p:childTnLst>
                                </p:cTn>
                              </p:par>
                              <p:par>
                                <p:cTn id="85" presetID="0" presetClass="path" presetSubtype="0" accel="50000" decel="50000" fill="hold" grpId="0" nodeType="withEffect">
                                  <p:stCondLst>
                                    <p:cond delay="0"/>
                                  </p:stCondLst>
                                  <p:childTnLst>
                                    <p:animMotion origin="layout" path="M 0 0 L 0 0.25532 " pathEditMode="relative" ptsTypes="AA">
                                      <p:cBhvr>
                                        <p:cTn id="86" dur="2000" fill="hold"/>
                                        <p:tgtEl>
                                          <p:spTgt spid="68"/>
                                        </p:tgtEl>
                                        <p:attrNameLst>
                                          <p:attrName>ppt_x</p:attrName>
                                          <p:attrName>ppt_y</p:attrName>
                                        </p:attrNameLst>
                                      </p:cBhvr>
                                    </p:animMotion>
                                  </p:childTnLst>
                                </p:cTn>
                              </p:par>
                              <p:par>
                                <p:cTn id="87" presetID="0" presetClass="path" presetSubtype="0" accel="50000" decel="50000" fill="hold" nodeType="withEffect">
                                  <p:stCondLst>
                                    <p:cond delay="0"/>
                                  </p:stCondLst>
                                  <p:childTnLst>
                                    <p:animMotion origin="layout" path="M 0 0 L 0 0.25532 " pathEditMode="relative" ptsTypes="AA">
                                      <p:cBhvr>
                                        <p:cTn id="88" dur="2000" fill="hold"/>
                                        <p:tgtEl>
                                          <p:spTgt spid="69"/>
                                        </p:tgtEl>
                                        <p:attrNameLst>
                                          <p:attrName>ppt_x</p:attrName>
                                          <p:attrName>ppt_y</p:attrName>
                                        </p:attrNameLst>
                                      </p:cBhvr>
                                    </p:animMotion>
                                  </p:childTnLst>
                                </p:cTn>
                              </p:par>
                              <p:par>
                                <p:cTn id="89" presetID="0" presetClass="path" presetSubtype="0" accel="50000" decel="50000" fill="hold" grpId="0" nodeType="withEffect">
                                  <p:stCondLst>
                                    <p:cond delay="0"/>
                                  </p:stCondLst>
                                  <p:childTnLst>
                                    <p:animMotion origin="layout" path="M 0 0 L 0 0.25532 " pathEditMode="relative" ptsTypes="AA">
                                      <p:cBhvr>
                                        <p:cTn id="90" dur="2000" fill="hold"/>
                                        <p:tgtEl>
                                          <p:spTgt spid="70"/>
                                        </p:tgtEl>
                                        <p:attrNameLst>
                                          <p:attrName>ppt_x</p:attrName>
                                          <p:attrName>ppt_y</p:attrName>
                                        </p:attrNameLst>
                                      </p:cBhvr>
                                    </p:animMotion>
                                  </p:childTnLst>
                                </p:cTn>
                              </p:par>
                              <p:par>
                                <p:cTn id="91" presetID="0" presetClass="path" presetSubtype="0" accel="50000" decel="50000" fill="hold" nodeType="withEffect">
                                  <p:stCondLst>
                                    <p:cond delay="0"/>
                                  </p:stCondLst>
                                  <p:childTnLst>
                                    <p:animMotion origin="layout" path="M 0 0 L 0 0.25532 " pathEditMode="relative" ptsTypes="AA">
                                      <p:cBhvr>
                                        <p:cTn id="92" dur="2000" fill="hold"/>
                                        <p:tgtEl>
                                          <p:spTgt spid="71"/>
                                        </p:tgtEl>
                                        <p:attrNameLst>
                                          <p:attrName>ppt_x</p:attrName>
                                          <p:attrName>ppt_y</p:attrName>
                                        </p:attrNameLst>
                                      </p:cBhvr>
                                    </p:animMotion>
                                  </p:childTnLst>
                                </p:cTn>
                              </p:par>
                              <p:par>
                                <p:cTn id="93" presetID="0" presetClass="path" presetSubtype="0" accel="50000" decel="50000" fill="hold" grpId="0" nodeType="withEffect">
                                  <p:stCondLst>
                                    <p:cond delay="0"/>
                                  </p:stCondLst>
                                  <p:childTnLst>
                                    <p:animMotion origin="layout" path="M 0 0 L 0 0.25532 " pathEditMode="relative" ptsTypes="AA">
                                      <p:cBhvr>
                                        <p:cTn id="94" dur="2000" fill="hold"/>
                                        <p:tgtEl>
                                          <p:spTgt spid="72"/>
                                        </p:tgtEl>
                                        <p:attrNameLst>
                                          <p:attrName>ppt_x</p:attrName>
                                          <p:attrName>ppt_y</p:attrName>
                                        </p:attrNameLst>
                                      </p:cBhvr>
                                    </p:animMotion>
                                  </p:childTnLst>
                                </p:cTn>
                              </p:par>
                              <p:par>
                                <p:cTn id="95" presetID="0" presetClass="path" presetSubtype="0" accel="50000" decel="50000" fill="hold" nodeType="withEffect">
                                  <p:stCondLst>
                                    <p:cond delay="0"/>
                                  </p:stCondLst>
                                  <p:childTnLst>
                                    <p:animMotion origin="layout" path="M 0 0 L 0 0.25532 " pathEditMode="relative" ptsTypes="AA">
                                      <p:cBhvr>
                                        <p:cTn id="96" dur="2000" fill="hold"/>
                                        <p:tgtEl>
                                          <p:spTgt spid="73"/>
                                        </p:tgtEl>
                                        <p:attrNameLst>
                                          <p:attrName>ppt_x</p:attrName>
                                          <p:attrName>ppt_y</p:attrName>
                                        </p:attrNameLst>
                                      </p:cBhvr>
                                    </p:animMotion>
                                  </p:childTnLst>
                                </p:cTn>
                              </p:par>
                              <p:par>
                                <p:cTn id="97" presetID="0" presetClass="path" presetSubtype="0" accel="50000" decel="50000" fill="hold" nodeType="withEffect">
                                  <p:stCondLst>
                                    <p:cond delay="0"/>
                                  </p:stCondLst>
                                  <p:childTnLst>
                                    <p:animMotion origin="layout" path="M 0 0 L 0 0.25532 " pathEditMode="relative" ptsTypes="AA">
                                      <p:cBhvr>
                                        <p:cTn id="98" dur="2000" fill="hold"/>
                                        <p:tgtEl>
                                          <p:spTgt spid="74"/>
                                        </p:tgtEl>
                                        <p:attrNameLst>
                                          <p:attrName>ppt_x</p:attrName>
                                          <p:attrName>ppt_y</p:attrName>
                                        </p:attrNameLst>
                                      </p:cBhvr>
                                    </p:animMotion>
                                  </p:childTnLst>
                                </p:cTn>
                              </p:par>
                              <p:par>
                                <p:cTn id="99" presetID="0" presetClass="path" presetSubtype="0" accel="50000" decel="50000" fill="hold" grpId="0" nodeType="withEffect">
                                  <p:stCondLst>
                                    <p:cond delay="0"/>
                                  </p:stCondLst>
                                  <p:childTnLst>
                                    <p:animMotion origin="layout" path="M 0 0 L 0 0.25532 " pathEditMode="relative" ptsTypes="AA">
                                      <p:cBhvr>
                                        <p:cTn id="100" dur="2000" fill="hold"/>
                                        <p:tgtEl>
                                          <p:spTgt spid="75"/>
                                        </p:tgtEl>
                                        <p:attrNameLst>
                                          <p:attrName>ppt_x</p:attrName>
                                          <p:attrName>ppt_y</p:attrName>
                                        </p:attrNameLst>
                                      </p:cBhvr>
                                    </p:animMotion>
                                  </p:childTnLst>
                                </p:cTn>
                              </p:par>
                              <p:par>
                                <p:cTn id="101" presetID="0" presetClass="path" presetSubtype="0" accel="50000" decel="50000" fill="hold" grpId="0" nodeType="withEffect">
                                  <p:stCondLst>
                                    <p:cond delay="0"/>
                                  </p:stCondLst>
                                  <p:childTnLst>
                                    <p:animMotion origin="layout" path="M 0 0 L 0 0.25532 " pathEditMode="relative" ptsTypes="AA">
                                      <p:cBhvr>
                                        <p:cTn id="102" dur="2000" fill="hold"/>
                                        <p:tgtEl>
                                          <p:spTgt spid="76"/>
                                        </p:tgtEl>
                                        <p:attrNameLst>
                                          <p:attrName>ppt_x</p:attrName>
                                          <p:attrName>ppt_y</p:attrName>
                                        </p:attrNameLst>
                                      </p:cBhvr>
                                    </p:animMotion>
                                  </p:childTnLst>
                                </p:cTn>
                              </p:par>
                              <p:par>
                                <p:cTn id="103" presetID="0" presetClass="path" presetSubtype="0" accel="50000" decel="50000" fill="hold" grpId="0" nodeType="withEffect">
                                  <p:stCondLst>
                                    <p:cond delay="0"/>
                                  </p:stCondLst>
                                  <p:childTnLst>
                                    <p:animMotion origin="layout" path="M 0 0 L 0 0.25532 " pathEditMode="relative" ptsTypes="AA">
                                      <p:cBhvr>
                                        <p:cTn id="104" dur="2000" fill="hold"/>
                                        <p:tgtEl>
                                          <p:spTgt spid="77"/>
                                        </p:tgtEl>
                                        <p:attrNameLst>
                                          <p:attrName>ppt_x</p:attrName>
                                          <p:attrName>ppt_y</p:attrName>
                                        </p:attrNameLst>
                                      </p:cBhvr>
                                    </p:animMotion>
                                  </p:childTnLst>
                                </p:cTn>
                              </p:par>
                              <p:par>
                                <p:cTn id="105" presetID="0" presetClass="path" presetSubtype="0" accel="50000" decel="50000" fill="hold" nodeType="withEffect">
                                  <p:stCondLst>
                                    <p:cond delay="0"/>
                                  </p:stCondLst>
                                  <p:childTnLst>
                                    <p:animMotion origin="layout" path="M 0 0 L 0 0.25532 " pathEditMode="relative" ptsTypes="AA">
                                      <p:cBhvr>
                                        <p:cTn id="106" dur="2000" fill="hold"/>
                                        <p:tgtEl>
                                          <p:spTgt spid="5"/>
                                        </p:tgtEl>
                                        <p:attrNameLst>
                                          <p:attrName>ppt_x</p:attrName>
                                          <p:attrName>ppt_y</p:attrName>
                                        </p:attrNameLst>
                                      </p:cBhvr>
                                    </p:animMotion>
                                  </p:childTnLst>
                                </p:cTn>
                              </p:par>
                              <p:par>
                                <p:cTn id="107" presetID="0" presetClass="path" presetSubtype="0" accel="50000" decel="50000" fill="hold" nodeType="withEffect">
                                  <p:stCondLst>
                                    <p:cond delay="0"/>
                                  </p:stCondLst>
                                  <p:childTnLst>
                                    <p:animMotion origin="layout" path="M 0 0 L 0 0.25532 " pathEditMode="relative" ptsTypes="AA">
                                      <p:cBhvr>
                                        <p:cTn id="108" dur="2000" fill="hold"/>
                                        <p:tgtEl>
                                          <p:spTgt spid="6"/>
                                        </p:tgtEl>
                                        <p:attrNameLst>
                                          <p:attrName>ppt_x</p:attrName>
                                          <p:attrName>ppt_y</p:attrName>
                                        </p:attrNameLst>
                                      </p:cBhvr>
                                    </p:animMotion>
                                  </p:childTnLst>
                                </p:cTn>
                              </p:par>
                              <p:par>
                                <p:cTn id="109" presetID="0" presetClass="path" presetSubtype="0" accel="50000" decel="50000" fill="hold" nodeType="withEffect">
                                  <p:stCondLst>
                                    <p:cond delay="0"/>
                                  </p:stCondLst>
                                  <p:childTnLst>
                                    <p:animMotion origin="layout" path="M 0 0 L 0 0.25532 " pathEditMode="relative" ptsTypes="AA">
                                      <p:cBhvr>
                                        <p:cTn id="110" dur="2000" fill="hold"/>
                                        <p:tgtEl>
                                          <p:spTgt spid="7"/>
                                        </p:tgtEl>
                                        <p:attrNameLst>
                                          <p:attrName>ppt_x</p:attrName>
                                          <p:attrName>ppt_y</p:attrName>
                                        </p:attrNameLst>
                                      </p:cBhvr>
                                    </p:animMotion>
                                  </p:childTnLst>
                                </p:cTn>
                              </p:par>
                              <p:par>
                                <p:cTn id="111" presetID="0" presetClass="path" presetSubtype="0" accel="50000" decel="50000" fill="hold" nodeType="withEffect">
                                  <p:stCondLst>
                                    <p:cond delay="0"/>
                                  </p:stCondLst>
                                  <p:childTnLst>
                                    <p:animMotion origin="layout" path="M 0 0 L 0 0.25532 " pathEditMode="relative" ptsTypes="AA">
                                      <p:cBhvr>
                                        <p:cTn id="112" dur="2000" fill="hold"/>
                                        <p:tgtEl>
                                          <p:spTgt spid="88"/>
                                        </p:tgtEl>
                                        <p:attrNameLst>
                                          <p:attrName>ppt_x</p:attrName>
                                          <p:attrName>ppt_y</p:attrName>
                                        </p:attrNameLst>
                                      </p:cBhvr>
                                    </p:animMotion>
                                  </p:childTnLst>
                                </p:cTn>
                              </p:par>
                              <p:par>
                                <p:cTn id="113" presetID="0" presetClass="path" presetSubtype="0" accel="50000" decel="50000" fill="hold" nodeType="withEffect">
                                  <p:stCondLst>
                                    <p:cond delay="0"/>
                                  </p:stCondLst>
                                  <p:childTnLst>
                                    <p:animMotion origin="layout" path="M 0 0 L 0 0.25532 " pathEditMode="relative" ptsTypes="AA">
                                      <p:cBhvr>
                                        <p:cTn id="114" dur="2000" fill="hold"/>
                                        <p:tgtEl>
                                          <p:spTgt spid="89"/>
                                        </p:tgtEl>
                                        <p:attrNameLst>
                                          <p:attrName>ppt_x</p:attrName>
                                          <p:attrName>ppt_y</p:attrName>
                                        </p:attrNameLst>
                                      </p:cBhvr>
                                    </p:animMotion>
                                  </p:childTnLst>
                                </p:cTn>
                              </p:par>
                              <p:par>
                                <p:cTn id="115" presetID="0" presetClass="path" presetSubtype="0" accel="50000" decel="50000" fill="hold" nodeType="withEffect">
                                  <p:stCondLst>
                                    <p:cond delay="0"/>
                                  </p:stCondLst>
                                  <p:childTnLst>
                                    <p:animMotion origin="layout" path="M 0 0 L 0 0.25532 " pathEditMode="relative" ptsTypes="AA">
                                      <p:cBhvr>
                                        <p:cTn id="116" dur="2000" fill="hold"/>
                                        <p:tgtEl>
                                          <p:spTgt spid="8"/>
                                        </p:tgtEl>
                                        <p:attrNameLst>
                                          <p:attrName>ppt_x</p:attrName>
                                          <p:attrName>ppt_y</p:attrName>
                                        </p:attrNameLst>
                                      </p:cBhvr>
                                    </p:animMotion>
                                  </p:childTnLst>
                                </p:cTn>
                              </p:par>
                              <p:par>
                                <p:cTn id="117" presetID="0" presetClass="path" presetSubtype="0" accel="50000" decel="50000" fill="hold" nodeType="withEffect">
                                  <p:stCondLst>
                                    <p:cond delay="0"/>
                                  </p:stCondLst>
                                  <p:childTnLst>
                                    <p:animMotion origin="layout" path="M 0 0 L 0 0.25532 " pathEditMode="relative" ptsTypes="AA">
                                      <p:cBhvr>
                                        <p:cTn id="118" dur="2000" fill="hold"/>
                                        <p:tgtEl>
                                          <p:spTgt spid="93"/>
                                        </p:tgtEl>
                                        <p:attrNameLst>
                                          <p:attrName>ppt_x</p:attrName>
                                          <p:attrName>ppt_y</p:attrName>
                                        </p:attrNameLst>
                                      </p:cBhvr>
                                    </p:animMotion>
                                  </p:childTnLst>
                                </p:cTn>
                              </p:par>
                              <p:par>
                                <p:cTn id="119" presetID="0" presetClass="path" presetSubtype="0" accel="50000" decel="50000" fill="hold" nodeType="withEffect">
                                  <p:stCondLst>
                                    <p:cond delay="0"/>
                                  </p:stCondLst>
                                  <p:childTnLst>
                                    <p:animMotion origin="layout" path="M 0 0 L 0 0.25532 " pathEditMode="relative" ptsTypes="AA">
                                      <p:cBhvr>
                                        <p:cTn id="120" dur="2000" fill="hold"/>
                                        <p:tgtEl>
                                          <p:spTgt spid="94"/>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L 0 0.25532 " pathEditMode="relative" ptsTypes="AA">
                                      <p:cBhvr>
                                        <p:cTn id="122" dur="2000" fill="hold"/>
                                        <p:tgtEl>
                                          <p:spTgt spid="95"/>
                                        </p:tgtEl>
                                        <p:attrNameLst>
                                          <p:attrName>ppt_x</p:attrName>
                                          <p:attrName>ppt_y</p:attrName>
                                        </p:attrNameLst>
                                      </p:cBhvr>
                                    </p:animMotion>
                                  </p:childTnLst>
                                </p:cTn>
                              </p:par>
                              <p:par>
                                <p:cTn id="123" presetID="0" presetClass="path" presetSubtype="0" accel="50000" decel="50000" fill="hold" nodeType="withEffect">
                                  <p:stCondLst>
                                    <p:cond delay="0"/>
                                  </p:stCondLst>
                                  <p:childTnLst>
                                    <p:animMotion origin="layout" path="M 0 0 L 0 0.25532 " pathEditMode="relative" ptsTypes="AA">
                                      <p:cBhvr>
                                        <p:cTn id="124" dur="2000" fill="hold"/>
                                        <p:tgtEl>
                                          <p:spTgt spid="96"/>
                                        </p:tgtEl>
                                        <p:attrNameLst>
                                          <p:attrName>ppt_x</p:attrName>
                                          <p:attrName>ppt_y</p:attrName>
                                        </p:attrNameLst>
                                      </p:cBhvr>
                                    </p:animMotion>
                                  </p:childTnLst>
                                </p:cTn>
                              </p:par>
                              <p:par>
                                <p:cTn id="125" presetID="0" presetClass="path" presetSubtype="0" accel="50000" decel="50000" fill="hold" grpId="1" nodeType="withEffect">
                                  <p:stCondLst>
                                    <p:cond delay="0"/>
                                  </p:stCondLst>
                                  <p:childTnLst>
                                    <p:animMotion origin="layout" path="M 0 0 L 0 0.25532 " pathEditMode="relative" ptsTypes="AA">
                                      <p:cBhvr>
                                        <p:cTn id="126" dur="2000" fill="hold"/>
                                        <p:tgtEl>
                                          <p:spTgt spid="99"/>
                                        </p:tgtEl>
                                        <p:attrNameLst>
                                          <p:attrName>ppt_x</p:attrName>
                                          <p:attrName>ppt_y</p:attrName>
                                        </p:attrNameLst>
                                      </p:cBhvr>
                                    </p:animMotion>
                                  </p:childTnLst>
                                </p:cTn>
                              </p:par>
                              <p:par>
                                <p:cTn id="127" presetID="0" presetClass="path" presetSubtype="0" accel="50000" decel="50000" fill="hold" nodeType="withEffect">
                                  <p:stCondLst>
                                    <p:cond delay="0"/>
                                  </p:stCondLst>
                                  <p:childTnLst>
                                    <p:animMotion origin="layout" path="M 0 0 L 0 0.25532 " pathEditMode="relative" ptsTypes="AA">
                                      <p:cBhvr>
                                        <p:cTn id="128" dur="2000" fill="hold"/>
                                        <p:tgtEl>
                                          <p:spTgt spid="101"/>
                                        </p:tgtEl>
                                        <p:attrNameLst>
                                          <p:attrName>ppt_x</p:attrName>
                                          <p:attrName>ppt_y</p:attrName>
                                        </p:attrNameLst>
                                      </p:cBhvr>
                                    </p:animMotion>
                                  </p:childTnLst>
                                </p:cTn>
                              </p:par>
                              <p:par>
                                <p:cTn id="129" presetID="0" presetClass="path" presetSubtype="0" accel="50000" decel="50000" fill="hold" grpId="1" nodeType="withEffect">
                                  <p:stCondLst>
                                    <p:cond delay="0"/>
                                  </p:stCondLst>
                                  <p:childTnLst>
                                    <p:animMotion origin="layout" path="M 0 0 L 0 0.25532 " pathEditMode="relative" ptsTypes="AA">
                                      <p:cBhvr>
                                        <p:cTn id="130" dur="2000" fill="hold"/>
                                        <p:tgtEl>
                                          <p:spTgt spid="107"/>
                                        </p:tgtEl>
                                        <p:attrNameLst>
                                          <p:attrName>ppt_x</p:attrName>
                                          <p:attrName>ppt_y</p:attrName>
                                        </p:attrNameLst>
                                      </p:cBhvr>
                                    </p:animMotion>
                                  </p:childTnLst>
                                </p:cTn>
                              </p:par>
                              <p:par>
                                <p:cTn id="131" presetID="0" presetClass="path" presetSubtype="0" accel="50000" decel="50000" fill="hold" nodeType="withEffect">
                                  <p:stCondLst>
                                    <p:cond delay="0"/>
                                  </p:stCondLst>
                                  <p:childTnLst>
                                    <p:animMotion origin="layout" path="M 0 0 L 0 0.25532 " pathEditMode="relative" ptsTypes="AA">
                                      <p:cBhvr>
                                        <p:cTn id="132" dur="2000" fill="hold"/>
                                        <p:tgtEl>
                                          <p:spTgt spid="108"/>
                                        </p:tgtEl>
                                        <p:attrNameLst>
                                          <p:attrName>ppt_x</p:attrName>
                                          <p:attrName>ppt_y</p:attrName>
                                        </p:attrNameLst>
                                      </p:cBhvr>
                                    </p:animMotion>
                                  </p:childTnLst>
                                </p:cTn>
                              </p:par>
                              <p:par>
                                <p:cTn id="133" presetID="0" presetClass="path" presetSubtype="0" accel="50000" decel="50000" fill="hold" grpId="1" nodeType="withEffect">
                                  <p:stCondLst>
                                    <p:cond delay="0"/>
                                  </p:stCondLst>
                                  <p:childTnLst>
                                    <p:animMotion origin="layout" path="M 0 0 L 0 0.25532 " pathEditMode="relative" ptsTypes="AA">
                                      <p:cBhvr>
                                        <p:cTn id="134" dur="2000" fill="hold"/>
                                        <p:tgtEl>
                                          <p:spTgt spid="110"/>
                                        </p:tgtEl>
                                        <p:attrNameLst>
                                          <p:attrName>ppt_x</p:attrName>
                                          <p:attrName>ppt_y</p:attrName>
                                        </p:attrNameLst>
                                      </p:cBhvr>
                                    </p:animMotion>
                                  </p:childTnLst>
                                </p:cTn>
                              </p:par>
                              <p:par>
                                <p:cTn id="135" presetID="0" presetClass="path" presetSubtype="0" accel="50000" decel="50000" fill="hold" nodeType="withEffect">
                                  <p:stCondLst>
                                    <p:cond delay="0"/>
                                  </p:stCondLst>
                                  <p:childTnLst>
                                    <p:animMotion origin="layout" path="M 0 0 L 0 0.25532 " pathEditMode="relative" ptsTypes="AA">
                                      <p:cBhvr>
                                        <p:cTn id="136" dur="2000" fill="hold"/>
                                        <p:tgtEl>
                                          <p:spTgt spid="111"/>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 0.25532 " pathEditMode="relative" ptsTypes="AA">
                                      <p:cBhvr>
                                        <p:cTn id="138" dur="2000" fill="hold"/>
                                        <p:tgtEl>
                                          <p:spTgt spid="112"/>
                                        </p:tgtEl>
                                        <p:attrNameLst>
                                          <p:attrName>ppt_x</p:attrName>
                                          <p:attrName>ppt_y</p:attrName>
                                        </p:attrNameLst>
                                      </p:cBhvr>
                                    </p:animMotion>
                                  </p:childTnLst>
                                </p:cTn>
                              </p:par>
                              <p:par>
                                <p:cTn id="139" presetID="0" presetClass="path" presetSubtype="0" accel="50000" decel="50000" fill="hold" nodeType="withEffect">
                                  <p:stCondLst>
                                    <p:cond delay="0"/>
                                  </p:stCondLst>
                                  <p:childTnLst>
                                    <p:animMotion origin="layout" path="M 0 0 L 0 0.25532 " pathEditMode="relative" ptsTypes="AA">
                                      <p:cBhvr>
                                        <p:cTn id="140" dur="2000" fill="hold"/>
                                        <p:tgtEl>
                                          <p:spTgt spid="113"/>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 0.25532 " pathEditMode="relative" ptsTypes="AA">
                                      <p:cBhvr>
                                        <p:cTn id="142" dur="2000" fill="hold"/>
                                        <p:tgtEl>
                                          <p:spTgt spid="114"/>
                                        </p:tgtEl>
                                        <p:attrNameLst>
                                          <p:attrName>ppt_x</p:attrName>
                                          <p:attrName>ppt_y</p:attrName>
                                        </p:attrNameLst>
                                      </p:cBhvr>
                                    </p:animMotion>
                                  </p:childTnLst>
                                </p:cTn>
                              </p:par>
                              <p:par>
                                <p:cTn id="143" presetID="0" presetClass="path" presetSubtype="0" accel="50000" decel="50000" fill="hold" nodeType="withEffect">
                                  <p:stCondLst>
                                    <p:cond delay="0"/>
                                  </p:stCondLst>
                                  <p:childTnLst>
                                    <p:animMotion origin="layout" path="M 0 0 L 0 0.25532 " pathEditMode="relative" ptsTypes="AA">
                                      <p:cBhvr>
                                        <p:cTn id="144" dur="2000" fill="hold"/>
                                        <p:tgtEl>
                                          <p:spTgt spid="115"/>
                                        </p:tgtEl>
                                        <p:attrNameLst>
                                          <p:attrName>ppt_x</p:attrName>
                                          <p:attrName>ppt_y</p:attrName>
                                        </p:attrNameLst>
                                      </p:cBhvr>
                                    </p:animMotion>
                                  </p:childTnLst>
                                </p:cTn>
                              </p:par>
                              <p:par>
                                <p:cTn id="145" presetID="0" presetClass="path" presetSubtype="0" accel="50000" decel="50000" fill="hold" grpId="1" nodeType="withEffect">
                                  <p:stCondLst>
                                    <p:cond delay="0"/>
                                  </p:stCondLst>
                                  <p:childTnLst>
                                    <p:animMotion origin="layout" path="M 0 0 L 0 0.25532 " pathEditMode="relative" ptsTypes="AA">
                                      <p:cBhvr>
                                        <p:cTn id="146" dur="2000" fill="hold"/>
                                        <p:tgtEl>
                                          <p:spTgt spid="116"/>
                                        </p:tgtEl>
                                        <p:attrNameLst>
                                          <p:attrName>ppt_x</p:attrName>
                                          <p:attrName>ppt_y</p:attrName>
                                        </p:attrNameLst>
                                      </p:cBhvr>
                                    </p:animMotion>
                                  </p:childTnLst>
                                </p:cTn>
                              </p:par>
                              <p:par>
                                <p:cTn id="147" presetID="0" presetClass="path" presetSubtype="0" accel="50000" decel="50000" fill="hold" nodeType="withEffect">
                                  <p:stCondLst>
                                    <p:cond delay="0"/>
                                  </p:stCondLst>
                                  <p:childTnLst>
                                    <p:animMotion origin="layout" path="M 0 0 L 0 0.25532 " pathEditMode="relative" ptsTypes="AA">
                                      <p:cBhvr>
                                        <p:cTn id="148" dur="2000" fill="hold"/>
                                        <p:tgtEl>
                                          <p:spTgt spid="117"/>
                                        </p:tgtEl>
                                        <p:attrNameLst>
                                          <p:attrName>ppt_x</p:attrName>
                                          <p:attrName>ppt_y</p:attrName>
                                        </p:attrNameLst>
                                      </p:cBhvr>
                                    </p:animMotion>
                                  </p:childTnLst>
                                </p:cTn>
                              </p:par>
                            </p:childTnLst>
                          </p:cTn>
                        </p:par>
                        <p:par>
                          <p:cTn id="149" fill="hold">
                            <p:stCondLst>
                              <p:cond delay="2000"/>
                            </p:stCondLst>
                            <p:childTnLst>
                              <p:par>
                                <p:cTn id="150" presetID="1" presetClass="entr" presetSubtype="0" fill="hold" nodeType="afterEffect">
                                  <p:stCondLst>
                                    <p:cond delay="0"/>
                                  </p:stCondLst>
                                  <p:childTnLst>
                                    <p:set>
                                      <p:cBhvr>
                                        <p:cTn id="151" dur="1" fill="hold">
                                          <p:stCondLst>
                                            <p:cond delay="0"/>
                                          </p:stCondLst>
                                        </p:cTn>
                                        <p:tgtEl>
                                          <p:spTgt spid="90"/>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3" grpId="0"/>
      <p:bldP spid="54" grpId="0" animBg="1"/>
      <p:bldP spid="55" grpId="0" animBg="1"/>
      <p:bldP spid="56" grpId="0" animBg="1"/>
      <p:bldP spid="58" grpId="0"/>
      <p:bldP spid="60" grpId="0" animBg="1"/>
      <p:bldP spid="62" grpId="0" animBg="1"/>
      <p:bldP spid="63" grpId="0" animBg="1"/>
      <p:bldP spid="64" grpId="0" animBg="1"/>
      <p:bldP spid="65" grpId="0" animBg="1"/>
      <p:bldP spid="68" grpId="0" animBg="1"/>
      <p:bldP spid="70" grpId="0" animBg="1"/>
      <p:bldP spid="72" grpId="0" animBg="1"/>
      <p:bldP spid="75" grpId="0"/>
      <p:bldP spid="76" grpId="0"/>
      <p:bldP spid="77" grpId="0" animBg="1"/>
      <p:bldP spid="99" grpId="0"/>
      <p:bldP spid="99" grpId="1"/>
      <p:bldP spid="107" grpId="0"/>
      <p:bldP spid="107" grpId="1"/>
      <p:bldP spid="110" grpId="0"/>
      <p:bldP spid="110" grpId="1"/>
      <p:bldP spid="112" grpId="0"/>
      <p:bldP spid="112" grpId="1"/>
      <p:bldP spid="114" grpId="0"/>
      <p:bldP spid="114" grpId="1"/>
      <p:bldP spid="116" grpId="0"/>
      <p:bldP spid="1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Solutions to Bypass Delay </a:t>
            </a:r>
            <a:endParaRPr lang="en-US" dirty="0"/>
          </a:p>
        </p:txBody>
      </p:sp>
      <p:sp>
        <p:nvSpPr>
          <p:cNvPr id="3" name="Content Placeholder 2"/>
          <p:cNvSpPr>
            <a:spLocks noGrp="1"/>
          </p:cNvSpPr>
          <p:nvPr>
            <p:ph idx="1"/>
          </p:nvPr>
        </p:nvSpPr>
        <p:spPr>
          <a:xfrm>
            <a:off x="152400" y="1600200"/>
            <a:ext cx="8915400" cy="5050536"/>
          </a:xfrm>
        </p:spPr>
        <p:txBody>
          <a:bodyPr/>
          <a:lstStyle/>
          <a:p>
            <a:r>
              <a:rPr lang="en-US" dirty="0" smtClean="0"/>
              <a:t>Common: </a:t>
            </a:r>
            <a:r>
              <a:rPr lang="en-US" i="1" dirty="0" smtClean="0"/>
              <a:t>move the layers </a:t>
            </a:r>
            <a:r>
              <a:rPr lang="en-US" dirty="0" smtClean="0"/>
              <a:t>closer to the frontend</a:t>
            </a:r>
          </a:p>
          <a:p>
            <a:pPr lvl="1"/>
            <a:r>
              <a:rPr lang="en-US" dirty="0" smtClean="0"/>
              <a:t>WARP: PHY+MAC on the radio hardware</a:t>
            </a:r>
          </a:p>
          <a:p>
            <a:pPr lvl="1"/>
            <a:r>
              <a:rPr lang="en-US" dirty="0" smtClean="0"/>
              <a:t>SORA: PHY+MAC in kernel, core </a:t>
            </a:r>
            <a:r>
              <a:rPr lang="en-US" dirty="0" err="1" smtClean="0"/>
              <a:t>ded</a:t>
            </a:r>
            <a:r>
              <a:rPr lang="en-US" dirty="0" smtClean="0"/>
              <a:t>., SIMD, LUT</a:t>
            </a:r>
            <a:br>
              <a:rPr lang="en-US" dirty="0" smtClean="0"/>
            </a:br>
            <a:endParaRPr lang="en-US" dirty="0" smtClean="0"/>
          </a:p>
          <a:p>
            <a:r>
              <a:rPr lang="en-US" dirty="0" smtClean="0"/>
              <a:t>Completely viable solutions, </a:t>
            </a:r>
            <a:r>
              <a:rPr lang="en-US" i="1" dirty="0" smtClean="0"/>
              <a:t>but</a:t>
            </a:r>
            <a:r>
              <a:rPr lang="en-US" dirty="0" smtClean="0"/>
              <a:t>:</a:t>
            </a:r>
          </a:p>
          <a:p>
            <a:pPr lvl="1"/>
            <a:r>
              <a:rPr lang="en-US" dirty="0" smtClean="0">
                <a:solidFill>
                  <a:srgbClr val="FF0000"/>
                </a:solidFill>
              </a:rPr>
              <a:t>costly</a:t>
            </a:r>
            <a:r>
              <a:rPr lang="en-US" dirty="0" smtClean="0"/>
              <a:t> (hardware is more complex, WARP: $10K+)</a:t>
            </a:r>
          </a:p>
          <a:p>
            <a:pPr lvl="1"/>
            <a:r>
              <a:rPr lang="en-US" dirty="0" smtClean="0"/>
              <a:t>can require </a:t>
            </a:r>
            <a:r>
              <a:rPr lang="en-US" dirty="0" smtClean="0">
                <a:solidFill>
                  <a:srgbClr val="7030A0"/>
                </a:solidFill>
              </a:rPr>
              <a:t>special toolkits </a:t>
            </a:r>
            <a:r>
              <a:rPr lang="en-US" dirty="0" smtClean="0"/>
              <a:t>(e.g., XPS)</a:t>
            </a:r>
          </a:p>
          <a:p>
            <a:pPr lvl="1"/>
            <a:r>
              <a:rPr lang="en-US" dirty="0" smtClean="0"/>
              <a:t>requires </a:t>
            </a:r>
            <a:r>
              <a:rPr lang="en-US" dirty="0" smtClean="0">
                <a:solidFill>
                  <a:srgbClr val="CA9500"/>
                </a:solidFill>
              </a:rPr>
              <a:t>embedded architecture knowledge</a:t>
            </a:r>
          </a:p>
          <a:p>
            <a:pPr lvl="1"/>
            <a:r>
              <a:rPr lang="en-US" dirty="0" smtClean="0">
                <a:solidFill>
                  <a:schemeClr val="tx1">
                    <a:lumMod val="95000"/>
                    <a:lumOff val="5000"/>
                  </a:schemeClr>
                </a:solidFill>
              </a:rPr>
              <a:t>portability</a:t>
            </a:r>
            <a:r>
              <a:rPr lang="en-US" dirty="0" smtClean="0"/>
              <a:t> and </a:t>
            </a:r>
            <a:r>
              <a:rPr lang="en-US" dirty="0" smtClean="0">
                <a:solidFill>
                  <a:srgbClr val="00B050"/>
                </a:solidFill>
              </a:rPr>
              <a:t>interface </a:t>
            </a:r>
            <a:r>
              <a:rPr lang="en-US" dirty="0" smtClean="0"/>
              <a:t>(SIMD, PCI-E)</a:t>
            </a:r>
            <a:br>
              <a:rPr lang="en-US" dirty="0" smtClean="0"/>
            </a:br>
            <a:endParaRPr lang="en-US" dirty="0" smtClean="0"/>
          </a:p>
          <a:p>
            <a:endParaRPr lang="en-US" dirty="0" smtClean="0"/>
          </a:p>
          <a:p>
            <a:pPr lvl="1"/>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197D81D0-ABBE-11DD-B28B-001E37D25065}" type="slidenum">
              <a:rPr lang="en-US" smtClean="0"/>
              <a:pPr/>
              <a:t>7</a:t>
            </a:fld>
            <a:endParaRPr lang="en-US"/>
          </a:p>
        </p:txBody>
      </p:sp>
    </p:spTree>
  </p:cSld>
  <p:clrMapOvr>
    <a:masterClrMapping/>
  </p:clrMapOvr>
  <p:transition advTm="8704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Alternate Solution</a:t>
            </a:r>
            <a:endParaRPr lang="en-US" dirty="0"/>
          </a:p>
        </p:txBody>
      </p:sp>
      <p:sp>
        <p:nvSpPr>
          <p:cNvPr id="3" name="Content Placeholder 2"/>
          <p:cNvSpPr>
            <a:spLocks noGrp="1"/>
          </p:cNvSpPr>
          <p:nvPr>
            <p:ph idx="1"/>
          </p:nvPr>
        </p:nvSpPr>
        <p:spPr>
          <a:xfrm>
            <a:off x="76200" y="1502664"/>
            <a:ext cx="8686800" cy="5050536"/>
          </a:xfrm>
        </p:spPr>
        <p:txBody>
          <a:bodyPr>
            <a:normAutofit/>
          </a:bodyPr>
          <a:lstStyle/>
          <a:p>
            <a:r>
              <a:rPr lang="en-US" i="1" dirty="0" smtClean="0"/>
              <a:t>Split-functionality </a:t>
            </a:r>
            <a:r>
              <a:rPr lang="en-US" dirty="0" smtClean="0"/>
              <a:t>approach, break all core MAC functions (e.g., carrier sense) in to 2 pieces</a:t>
            </a:r>
            <a:r>
              <a:rPr lang="en-US" i="1" dirty="0" smtClean="0"/>
              <a:t>:</a:t>
            </a:r>
          </a:p>
          <a:p>
            <a:pPr lvl="1"/>
            <a:r>
              <a:rPr lang="en-US" b="1" dirty="0" smtClean="0"/>
              <a:t>1</a:t>
            </a:r>
            <a:r>
              <a:rPr lang="en-US" dirty="0" smtClean="0"/>
              <a:t> </a:t>
            </a:r>
            <a:r>
              <a:rPr lang="en-US" i="1" dirty="0" smtClean="0"/>
              <a:t>small piece </a:t>
            </a:r>
            <a:r>
              <a:rPr lang="en-US" dirty="0" smtClean="0"/>
              <a:t>on the radio hardware (</a:t>
            </a:r>
            <a:r>
              <a:rPr lang="en-US" dirty="0" smtClean="0">
                <a:solidFill>
                  <a:srgbClr val="FF0000"/>
                </a:solidFill>
              </a:rPr>
              <a:t>performance</a:t>
            </a:r>
            <a:r>
              <a:rPr lang="en-US" dirty="0" smtClean="0"/>
              <a:t>)</a:t>
            </a:r>
          </a:p>
          <a:p>
            <a:pPr lvl="1"/>
            <a:r>
              <a:rPr lang="en-US" b="1" dirty="0" smtClean="0"/>
              <a:t>1</a:t>
            </a:r>
            <a:r>
              <a:rPr lang="en-US" dirty="0" smtClean="0"/>
              <a:t> </a:t>
            </a:r>
            <a:r>
              <a:rPr lang="en-US" i="1" dirty="0" smtClean="0"/>
              <a:t>piece </a:t>
            </a:r>
            <a:r>
              <a:rPr lang="en-US" dirty="0" smtClean="0"/>
              <a:t>on the host (</a:t>
            </a:r>
            <a:r>
              <a:rPr lang="en-US" dirty="0" smtClean="0">
                <a:solidFill>
                  <a:srgbClr val="2E00F0"/>
                </a:solidFill>
              </a:rPr>
              <a:t>flexibility</a:t>
            </a:r>
            <a:r>
              <a:rPr lang="en-US" dirty="0" smtClean="0"/>
              <a:t>)</a:t>
            </a:r>
            <a:br>
              <a:rPr lang="en-US" dirty="0" smtClean="0"/>
            </a:br>
            <a:endParaRPr lang="en-US" dirty="0" smtClean="0"/>
          </a:p>
          <a:p>
            <a:r>
              <a:rPr lang="en-US" dirty="0" smtClean="0"/>
              <a:t>Then, develop an API for the core functions</a:t>
            </a:r>
          </a:p>
          <a:p>
            <a:pPr lvl="1"/>
            <a:r>
              <a:rPr lang="en-US" dirty="0" smtClean="0"/>
              <a:t>logical control channel and per-block metadata</a:t>
            </a:r>
          </a:p>
          <a:p>
            <a:pPr lvl="1"/>
            <a:r>
              <a:rPr lang="en-US" dirty="0" smtClean="0"/>
              <a:t>per-packet control of the functions &amp; hardware</a:t>
            </a:r>
          </a:p>
          <a:p>
            <a:pPr lvl="1"/>
            <a:r>
              <a:rPr lang="en-US" dirty="0" smtClean="0"/>
              <a:t>applicable to other SDR architectures</a:t>
            </a:r>
          </a:p>
          <a:p>
            <a:pPr lvl="1"/>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8</a:t>
            </a:fld>
            <a:endParaRPr lang="en-US"/>
          </a:p>
        </p:txBody>
      </p:sp>
      <p:pic>
        <p:nvPicPr>
          <p:cNvPr id="5" name="Picture 3" descr="C:\Documents and Settings\Administrator.EXPERIEN-029F4F\Local Settings\Temporary Internet Files\Content.IE5\8PIF01MF\MCj02337390000[1].wmf"/>
          <p:cNvPicPr>
            <a:picLocks noChangeAspect="1" noChangeArrowheads="1"/>
          </p:cNvPicPr>
          <p:nvPr/>
        </p:nvPicPr>
        <p:blipFill>
          <a:blip r:embed="rId3"/>
          <a:srcRect/>
          <a:stretch>
            <a:fillRect/>
          </a:stretch>
        </p:blipFill>
        <p:spPr bwMode="auto">
          <a:xfrm>
            <a:off x="7162800" y="5064383"/>
            <a:ext cx="1905000" cy="1565017"/>
          </a:xfrm>
          <a:prstGeom prst="rect">
            <a:avLst/>
          </a:prstGeom>
          <a:noFill/>
        </p:spPr>
      </p:pic>
    </p:spTree>
  </p:cSld>
  <p:clrMapOvr>
    <a:masterClrMapping/>
  </p:clrMapOvr>
  <p:transition advTm="5746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Indentifying the Core MAC Functions</a:t>
            </a:r>
            <a:endParaRPr lang="en-US" dirty="0"/>
          </a:p>
        </p:txBody>
      </p:sp>
      <p:sp>
        <p:nvSpPr>
          <p:cNvPr id="3" name="Content Placeholder 2"/>
          <p:cNvSpPr>
            <a:spLocks noGrp="1"/>
          </p:cNvSpPr>
          <p:nvPr>
            <p:ph idx="1"/>
          </p:nvPr>
        </p:nvSpPr>
        <p:spPr>
          <a:xfrm>
            <a:off x="228600" y="1524000"/>
            <a:ext cx="8915400" cy="5050536"/>
          </a:xfrm>
        </p:spPr>
        <p:txBody>
          <a:bodyPr>
            <a:normAutofit/>
          </a:bodyPr>
          <a:lstStyle/>
          <a:p>
            <a:r>
              <a:rPr lang="en-US" dirty="0" smtClean="0"/>
              <a:t>Building blocks of MAC protocols:</a:t>
            </a:r>
          </a:p>
          <a:p>
            <a:pPr lvl="1"/>
            <a:r>
              <a:rPr lang="en-US" dirty="0" smtClean="0">
                <a:solidFill>
                  <a:srgbClr val="2E00F0"/>
                </a:solidFill>
              </a:rPr>
              <a:t>carrier sense</a:t>
            </a:r>
          </a:p>
          <a:p>
            <a:pPr lvl="1"/>
            <a:r>
              <a:rPr lang="en-US" dirty="0" smtClean="0">
                <a:solidFill>
                  <a:srgbClr val="7030A0"/>
                </a:solidFill>
              </a:rPr>
              <a:t>precision scheduling</a:t>
            </a:r>
          </a:p>
          <a:p>
            <a:pPr lvl="1"/>
            <a:r>
              <a:rPr lang="en-US" dirty="0" err="1" smtClean="0">
                <a:solidFill>
                  <a:srgbClr val="F78037"/>
                </a:solidFill>
              </a:rPr>
              <a:t>backoff</a:t>
            </a:r>
            <a:endParaRPr lang="en-US" dirty="0" smtClean="0">
              <a:solidFill>
                <a:srgbClr val="F78037"/>
              </a:solidFill>
            </a:endParaRPr>
          </a:p>
          <a:p>
            <a:pPr lvl="1"/>
            <a:r>
              <a:rPr lang="en-US" dirty="0" smtClean="0">
                <a:solidFill>
                  <a:srgbClr val="FF0000"/>
                </a:solidFill>
              </a:rPr>
              <a:t>fast-packet detection</a:t>
            </a:r>
          </a:p>
          <a:p>
            <a:pPr lvl="1"/>
            <a:r>
              <a:rPr lang="en-US" dirty="0" smtClean="0">
                <a:solidFill>
                  <a:srgbClr val="C00000"/>
                </a:solidFill>
              </a:rPr>
              <a:t>dependent packet generation</a:t>
            </a:r>
          </a:p>
          <a:p>
            <a:pPr lvl="1"/>
            <a:r>
              <a:rPr lang="en-US" dirty="0" smtClean="0"/>
              <a:t>fine-grained radio control</a:t>
            </a:r>
            <a:br>
              <a:rPr lang="en-US" dirty="0" smtClean="0"/>
            </a:br>
            <a:endParaRPr lang="en-US" dirty="0" smtClean="0"/>
          </a:p>
          <a:p>
            <a:r>
              <a:rPr lang="en-US" dirty="0" smtClean="0"/>
              <a:t>Difficult to claim that any list is correct and complete</a:t>
            </a:r>
          </a:p>
          <a:p>
            <a:pPr lvl="1"/>
            <a:r>
              <a:rPr lang="en-US" dirty="0" smtClean="0"/>
              <a:t>reasonable first “toolbox”</a:t>
            </a:r>
          </a:p>
          <a:p>
            <a:pPr>
              <a:buNone/>
            </a:pPr>
            <a:endParaRPr lang="en-US" dirty="0"/>
          </a:p>
        </p:txBody>
      </p:sp>
      <p:sp>
        <p:nvSpPr>
          <p:cNvPr id="4" name="Slide Number Placeholder 3"/>
          <p:cNvSpPr>
            <a:spLocks noGrp="1"/>
          </p:cNvSpPr>
          <p:nvPr>
            <p:ph type="sldNum" sz="quarter" idx="12"/>
          </p:nvPr>
        </p:nvSpPr>
        <p:spPr/>
        <p:txBody>
          <a:bodyPr/>
          <a:lstStyle/>
          <a:p>
            <a:fld id="{197D81D0-ABBE-11DD-B28B-001E37D25065}" type="slidenum">
              <a:rPr lang="en-US" smtClean="0"/>
              <a:pPr/>
              <a:t>9</a:t>
            </a:fld>
            <a:endParaRPr lang="en-US"/>
          </a:p>
        </p:txBody>
      </p:sp>
      <p:sp>
        <p:nvSpPr>
          <p:cNvPr id="5" name="Rectangle 4"/>
          <p:cNvSpPr/>
          <p:nvPr/>
        </p:nvSpPr>
        <p:spPr>
          <a:xfrm>
            <a:off x="6477000" y="1447800"/>
            <a:ext cx="2514600" cy="5257800"/>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538684" y="1443335"/>
            <a:ext cx="2452916" cy="461665"/>
          </a:xfrm>
          <a:prstGeom prst="rect">
            <a:avLst/>
          </a:prstGeom>
          <a:noFill/>
        </p:spPr>
        <p:txBody>
          <a:bodyPr wrap="none" rtlCol="0">
            <a:spAutoFit/>
          </a:bodyPr>
          <a:lstStyle/>
          <a:p>
            <a:r>
              <a:rPr lang="en-US" sz="2400" dirty="0" smtClean="0"/>
              <a:t>Random </a:t>
            </a:r>
            <a:r>
              <a:rPr lang="en-US" sz="2400" dirty="0" err="1" smtClean="0"/>
              <a:t>Backoff</a:t>
            </a:r>
            <a:endParaRPr lang="en-US" sz="2400" dirty="0"/>
          </a:p>
        </p:txBody>
      </p:sp>
      <p:sp>
        <p:nvSpPr>
          <p:cNvPr id="7" name="TextBox 6"/>
          <p:cNvSpPr txBox="1"/>
          <p:nvPr/>
        </p:nvSpPr>
        <p:spPr>
          <a:xfrm>
            <a:off x="6694061" y="4419600"/>
            <a:ext cx="2145139" cy="461665"/>
          </a:xfrm>
          <a:prstGeom prst="rect">
            <a:avLst/>
          </a:prstGeom>
          <a:noFill/>
        </p:spPr>
        <p:txBody>
          <a:bodyPr wrap="none" rtlCol="0">
            <a:spAutoFit/>
          </a:bodyPr>
          <a:lstStyle/>
          <a:p>
            <a:r>
              <a:rPr lang="en-US" sz="2400" dirty="0" smtClean="0"/>
              <a:t>Guard Periods</a:t>
            </a:r>
            <a:endParaRPr lang="en-US" sz="2400" dirty="0"/>
          </a:p>
        </p:txBody>
      </p:sp>
      <p:sp>
        <p:nvSpPr>
          <p:cNvPr id="8" name="TextBox 7"/>
          <p:cNvSpPr txBox="1"/>
          <p:nvPr/>
        </p:nvSpPr>
        <p:spPr>
          <a:xfrm>
            <a:off x="6846117" y="2283768"/>
            <a:ext cx="1688283" cy="461665"/>
          </a:xfrm>
          <a:prstGeom prst="rect">
            <a:avLst/>
          </a:prstGeom>
          <a:noFill/>
        </p:spPr>
        <p:txBody>
          <a:bodyPr wrap="none" rtlCol="0">
            <a:spAutoFit/>
          </a:bodyPr>
          <a:lstStyle/>
          <a:p>
            <a:r>
              <a:rPr lang="en-US" sz="2400" dirty="0" smtClean="0"/>
              <a:t>SIFS/DIFS</a:t>
            </a:r>
            <a:endParaRPr lang="en-US" sz="2400" dirty="0"/>
          </a:p>
        </p:txBody>
      </p:sp>
      <p:sp>
        <p:nvSpPr>
          <p:cNvPr id="9" name="TextBox 8"/>
          <p:cNvSpPr txBox="1"/>
          <p:nvPr/>
        </p:nvSpPr>
        <p:spPr>
          <a:xfrm>
            <a:off x="7239000" y="2738735"/>
            <a:ext cx="801823" cy="461665"/>
          </a:xfrm>
          <a:prstGeom prst="rect">
            <a:avLst/>
          </a:prstGeom>
          <a:noFill/>
        </p:spPr>
        <p:txBody>
          <a:bodyPr wrap="none" rtlCol="0">
            <a:spAutoFit/>
          </a:bodyPr>
          <a:lstStyle/>
          <a:p>
            <a:r>
              <a:rPr lang="en-US" sz="2400" dirty="0" smtClean="0"/>
              <a:t>ACK</a:t>
            </a:r>
            <a:endParaRPr lang="en-US" sz="2400" dirty="0"/>
          </a:p>
        </p:txBody>
      </p:sp>
      <p:sp>
        <p:nvSpPr>
          <p:cNvPr id="10" name="TextBox 9"/>
          <p:cNvSpPr txBox="1"/>
          <p:nvPr/>
        </p:nvSpPr>
        <p:spPr>
          <a:xfrm>
            <a:off x="6581966" y="3124200"/>
            <a:ext cx="2409634" cy="461665"/>
          </a:xfrm>
          <a:prstGeom prst="rect">
            <a:avLst/>
          </a:prstGeom>
          <a:noFill/>
        </p:spPr>
        <p:txBody>
          <a:bodyPr wrap="none" rtlCol="0">
            <a:spAutoFit/>
          </a:bodyPr>
          <a:lstStyle/>
          <a:p>
            <a:r>
              <a:rPr lang="en-US" sz="2400" dirty="0" smtClean="0"/>
              <a:t>Synchronization</a:t>
            </a:r>
            <a:endParaRPr lang="en-US" sz="2400" dirty="0"/>
          </a:p>
        </p:txBody>
      </p:sp>
      <p:sp>
        <p:nvSpPr>
          <p:cNvPr id="11" name="TextBox 10"/>
          <p:cNvSpPr txBox="1"/>
          <p:nvPr/>
        </p:nvSpPr>
        <p:spPr>
          <a:xfrm>
            <a:off x="6553200" y="3576935"/>
            <a:ext cx="2362200" cy="461665"/>
          </a:xfrm>
          <a:prstGeom prst="rect">
            <a:avLst/>
          </a:prstGeom>
          <a:noFill/>
        </p:spPr>
        <p:txBody>
          <a:bodyPr wrap="square" rtlCol="0">
            <a:spAutoFit/>
          </a:bodyPr>
          <a:lstStyle/>
          <a:p>
            <a:pPr algn="ctr"/>
            <a:r>
              <a:rPr lang="en-US" sz="2400" dirty="0" smtClean="0"/>
              <a:t>MIMO</a:t>
            </a:r>
            <a:endParaRPr lang="en-US" sz="2400" dirty="0"/>
          </a:p>
        </p:txBody>
      </p:sp>
      <p:sp>
        <p:nvSpPr>
          <p:cNvPr id="12" name="TextBox 11"/>
          <p:cNvSpPr txBox="1"/>
          <p:nvPr/>
        </p:nvSpPr>
        <p:spPr>
          <a:xfrm>
            <a:off x="6634006" y="3962400"/>
            <a:ext cx="2281394" cy="461665"/>
          </a:xfrm>
          <a:prstGeom prst="rect">
            <a:avLst/>
          </a:prstGeom>
          <a:noFill/>
        </p:spPr>
        <p:txBody>
          <a:bodyPr wrap="none" rtlCol="0">
            <a:spAutoFit/>
          </a:bodyPr>
          <a:lstStyle/>
          <a:p>
            <a:r>
              <a:rPr lang="en-US" sz="2400" dirty="0" smtClean="0"/>
              <a:t>Frequency Hop</a:t>
            </a:r>
            <a:endParaRPr lang="en-US" sz="2400" dirty="0"/>
          </a:p>
        </p:txBody>
      </p:sp>
      <p:sp>
        <p:nvSpPr>
          <p:cNvPr id="13" name="TextBox 12"/>
          <p:cNvSpPr txBox="1"/>
          <p:nvPr/>
        </p:nvSpPr>
        <p:spPr>
          <a:xfrm>
            <a:off x="6705600" y="1900535"/>
            <a:ext cx="2148345" cy="461665"/>
          </a:xfrm>
          <a:prstGeom prst="rect">
            <a:avLst/>
          </a:prstGeom>
          <a:noFill/>
        </p:spPr>
        <p:txBody>
          <a:bodyPr wrap="none" rtlCol="0">
            <a:spAutoFit/>
          </a:bodyPr>
          <a:lstStyle/>
          <a:p>
            <a:r>
              <a:rPr lang="en-US" sz="2400" dirty="0" smtClean="0"/>
              <a:t>Power Control</a:t>
            </a:r>
            <a:endParaRPr lang="en-US" sz="2400" dirty="0"/>
          </a:p>
        </p:txBody>
      </p:sp>
      <p:sp>
        <p:nvSpPr>
          <p:cNvPr id="14" name="TextBox 13"/>
          <p:cNvSpPr txBox="1"/>
          <p:nvPr/>
        </p:nvSpPr>
        <p:spPr>
          <a:xfrm>
            <a:off x="6984834" y="4872335"/>
            <a:ext cx="1625766" cy="461665"/>
          </a:xfrm>
          <a:prstGeom prst="rect">
            <a:avLst/>
          </a:prstGeom>
          <a:noFill/>
        </p:spPr>
        <p:txBody>
          <a:bodyPr wrap="none" rtlCol="0">
            <a:spAutoFit/>
          </a:bodyPr>
          <a:lstStyle/>
          <a:p>
            <a:r>
              <a:rPr lang="en-US" sz="2400" dirty="0" smtClean="0"/>
              <a:t>Slot Times</a:t>
            </a:r>
            <a:endParaRPr lang="en-US" sz="2400" dirty="0"/>
          </a:p>
        </p:txBody>
      </p:sp>
      <p:sp>
        <p:nvSpPr>
          <p:cNvPr id="15" name="TextBox 14"/>
          <p:cNvSpPr txBox="1"/>
          <p:nvPr/>
        </p:nvSpPr>
        <p:spPr>
          <a:xfrm>
            <a:off x="6553200" y="5329535"/>
            <a:ext cx="2404826" cy="461665"/>
          </a:xfrm>
          <a:prstGeom prst="rect">
            <a:avLst/>
          </a:prstGeom>
          <a:noFill/>
        </p:spPr>
        <p:txBody>
          <a:bodyPr wrap="none" rtlCol="0">
            <a:spAutoFit/>
          </a:bodyPr>
          <a:lstStyle/>
          <a:p>
            <a:r>
              <a:rPr lang="en-US" sz="2400" dirty="0" smtClean="0"/>
              <a:t>Rate Adaptation</a:t>
            </a:r>
            <a:endParaRPr lang="en-US" sz="2400" dirty="0"/>
          </a:p>
        </p:txBody>
      </p:sp>
      <p:sp>
        <p:nvSpPr>
          <p:cNvPr id="16" name="TextBox 15"/>
          <p:cNvSpPr txBox="1"/>
          <p:nvPr/>
        </p:nvSpPr>
        <p:spPr>
          <a:xfrm>
            <a:off x="6553200" y="5710535"/>
            <a:ext cx="2362200" cy="461665"/>
          </a:xfrm>
          <a:prstGeom prst="rect">
            <a:avLst/>
          </a:prstGeom>
          <a:noFill/>
        </p:spPr>
        <p:txBody>
          <a:bodyPr wrap="square" rtlCol="0">
            <a:spAutoFit/>
          </a:bodyPr>
          <a:lstStyle/>
          <a:p>
            <a:pPr algn="ctr"/>
            <a:r>
              <a:rPr lang="en-US" sz="2400" dirty="0" smtClean="0"/>
              <a:t>Beacons</a:t>
            </a:r>
            <a:endParaRPr lang="en-US" sz="2400" dirty="0"/>
          </a:p>
        </p:txBody>
      </p:sp>
      <p:sp>
        <p:nvSpPr>
          <p:cNvPr id="17" name="TextBox 16"/>
          <p:cNvSpPr txBox="1"/>
          <p:nvPr/>
        </p:nvSpPr>
        <p:spPr>
          <a:xfrm>
            <a:off x="6553200" y="6091535"/>
            <a:ext cx="2362200" cy="461665"/>
          </a:xfrm>
          <a:prstGeom prst="rect">
            <a:avLst/>
          </a:prstGeom>
          <a:noFill/>
        </p:spPr>
        <p:txBody>
          <a:bodyPr wrap="square" rtlCol="0">
            <a:spAutoFit/>
          </a:bodyPr>
          <a:lstStyle/>
          <a:p>
            <a:pPr algn="ctr"/>
            <a:r>
              <a:rPr lang="en-US" sz="2400" dirty="0" smtClean="0"/>
              <a:t>Carrier Sense</a:t>
            </a:r>
            <a:endParaRPr lang="en-US" sz="2400" dirty="0"/>
          </a:p>
        </p:txBody>
      </p:sp>
      <p:sp>
        <p:nvSpPr>
          <p:cNvPr id="23" name="TextBox 22"/>
          <p:cNvSpPr txBox="1"/>
          <p:nvPr/>
        </p:nvSpPr>
        <p:spPr>
          <a:xfrm>
            <a:off x="6553200" y="3576935"/>
            <a:ext cx="2362200" cy="461665"/>
          </a:xfrm>
          <a:prstGeom prst="rect">
            <a:avLst/>
          </a:prstGeom>
          <a:noFill/>
        </p:spPr>
        <p:txBody>
          <a:bodyPr wrap="square" rtlCol="0">
            <a:spAutoFit/>
          </a:bodyPr>
          <a:lstStyle/>
          <a:p>
            <a:pPr algn="ctr"/>
            <a:r>
              <a:rPr lang="en-US" sz="2400" dirty="0" smtClean="0"/>
              <a:t>MIMO</a:t>
            </a:r>
            <a:endParaRPr lang="en-US" sz="2400" dirty="0"/>
          </a:p>
        </p:txBody>
      </p:sp>
      <p:sp>
        <p:nvSpPr>
          <p:cNvPr id="24" name="TextBox 23"/>
          <p:cNvSpPr txBox="1"/>
          <p:nvPr/>
        </p:nvSpPr>
        <p:spPr>
          <a:xfrm>
            <a:off x="6581966" y="3124200"/>
            <a:ext cx="2409634" cy="461665"/>
          </a:xfrm>
          <a:prstGeom prst="rect">
            <a:avLst/>
          </a:prstGeom>
          <a:noFill/>
        </p:spPr>
        <p:txBody>
          <a:bodyPr wrap="none" rtlCol="0">
            <a:spAutoFit/>
          </a:bodyPr>
          <a:lstStyle/>
          <a:p>
            <a:r>
              <a:rPr lang="en-US" sz="2400" dirty="0" smtClean="0"/>
              <a:t>Synchronization</a:t>
            </a:r>
            <a:endParaRPr lang="en-US" sz="2400" dirty="0"/>
          </a:p>
        </p:txBody>
      </p:sp>
      <p:sp>
        <p:nvSpPr>
          <p:cNvPr id="25" name="TextBox 24"/>
          <p:cNvSpPr txBox="1"/>
          <p:nvPr/>
        </p:nvSpPr>
        <p:spPr>
          <a:xfrm>
            <a:off x="6553200" y="5715000"/>
            <a:ext cx="2362200" cy="461665"/>
          </a:xfrm>
          <a:prstGeom prst="rect">
            <a:avLst/>
          </a:prstGeom>
          <a:noFill/>
        </p:spPr>
        <p:txBody>
          <a:bodyPr wrap="square" rtlCol="0">
            <a:spAutoFit/>
          </a:bodyPr>
          <a:lstStyle/>
          <a:p>
            <a:pPr algn="ctr"/>
            <a:r>
              <a:rPr lang="en-US" sz="2400" dirty="0" smtClean="0"/>
              <a:t>Beacons</a:t>
            </a:r>
            <a:endParaRPr lang="en-US" sz="2400" dirty="0"/>
          </a:p>
        </p:txBody>
      </p:sp>
      <p:sp>
        <p:nvSpPr>
          <p:cNvPr id="26" name="TextBox 25"/>
          <p:cNvSpPr txBox="1"/>
          <p:nvPr/>
        </p:nvSpPr>
        <p:spPr>
          <a:xfrm>
            <a:off x="6846117" y="2283768"/>
            <a:ext cx="1688283" cy="461665"/>
          </a:xfrm>
          <a:prstGeom prst="rect">
            <a:avLst/>
          </a:prstGeom>
          <a:noFill/>
        </p:spPr>
        <p:txBody>
          <a:bodyPr wrap="none" rtlCol="0">
            <a:spAutoFit/>
          </a:bodyPr>
          <a:lstStyle/>
          <a:p>
            <a:r>
              <a:rPr lang="en-US" sz="2400" dirty="0" smtClean="0"/>
              <a:t>SIFS/DIFS</a:t>
            </a:r>
            <a:endParaRPr lang="en-US" sz="2400" dirty="0"/>
          </a:p>
        </p:txBody>
      </p:sp>
      <p:sp>
        <p:nvSpPr>
          <p:cNvPr id="27" name="Rectangle 26"/>
          <p:cNvSpPr/>
          <p:nvPr/>
        </p:nvSpPr>
        <p:spPr>
          <a:xfrm>
            <a:off x="457200" y="2438400"/>
            <a:ext cx="5105400" cy="461993"/>
          </a:xfrm>
          <a:prstGeom prst="rect">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7200" y="3276600"/>
            <a:ext cx="5105400" cy="533400"/>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054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1.94444E-6 -1.48148E-6 L -0.65746 0.20046 " pathEditMode="relative" rAng="0" ptsTypes="AA">
                                      <p:cBhvr>
                                        <p:cTn id="22" dur="1000" fill="hold"/>
                                        <p:tgtEl>
                                          <p:spTgt spid="6"/>
                                        </p:tgtEl>
                                        <p:attrNameLst>
                                          <p:attrName>ppt_x</p:attrName>
                                          <p:attrName>ppt_y</p:attrName>
                                        </p:attrNameLst>
                                      </p:cBhvr>
                                      <p:rCtr x="-329" y="100"/>
                                    </p:animMotion>
                                  </p:childTnLst>
                                </p:cTn>
                              </p:par>
                              <p:par>
                                <p:cTn id="23" presetID="0" presetClass="path" presetSubtype="0" accel="50000" decel="50000" fill="hold" grpId="0" nodeType="withEffect">
                                  <p:stCondLst>
                                    <p:cond delay="0"/>
                                  </p:stCondLst>
                                  <p:childTnLst>
                                    <p:animMotion origin="layout" path="M 0.00069 -0.00023 L -0.65764 -0.22245 " pathEditMode="relative" ptsTypes="AA">
                                      <p:cBhvr>
                                        <p:cTn id="24" dur="1000" fill="hold"/>
                                        <p:tgtEl>
                                          <p:spTgt spid="7"/>
                                        </p:tgtEl>
                                        <p:attrNameLst>
                                          <p:attrName>ppt_x</p:attrName>
                                          <p:attrName>ppt_y</p:attrName>
                                        </p:attrNameLst>
                                      </p:cBhvr>
                                    </p:animMotion>
                                  </p:childTnLst>
                                </p:cTn>
                              </p:par>
                            </p:childTnLst>
                          </p:cTn>
                        </p:par>
                        <p:par>
                          <p:cTn id="25" fill="hold">
                            <p:stCondLst>
                              <p:cond delay="1000"/>
                            </p:stCondLst>
                            <p:childTnLst>
                              <p:par>
                                <p:cTn id="26" presetID="10" presetClass="exit" presetSubtype="0" fill="hold" grpId="1" nodeType="after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0" presetClass="path" presetSubtype="0" accel="50000" decel="50000" fill="hold" grpId="0" nodeType="withEffect">
                                  <p:stCondLst>
                                    <p:cond delay="0"/>
                                  </p:stCondLst>
                                  <p:childTnLst>
                                    <p:animMotion origin="layout" path="M -3.33333E-6 7.40741E-7 L -0.64583 -0.58843 " pathEditMode="relative" rAng="0" ptsTypes="AA">
                                      <p:cBhvr>
                                        <p:cTn id="33" dur="1000" fill="hold"/>
                                        <p:tgtEl>
                                          <p:spTgt spid="17"/>
                                        </p:tgtEl>
                                        <p:attrNameLst>
                                          <p:attrName>ppt_x</p:attrName>
                                          <p:attrName>ppt_y</p:attrName>
                                        </p:attrNameLst>
                                      </p:cBhvr>
                                      <p:rCtr x="-323" y="-294"/>
                                    </p:animMotion>
                                  </p:childTnLst>
                                </p:cTn>
                              </p:par>
                            </p:childTnLst>
                          </p:cTn>
                        </p:par>
                        <p:par>
                          <p:cTn id="34" fill="hold">
                            <p:stCondLst>
                              <p:cond delay="2000"/>
                            </p:stCondLst>
                            <p:childTnLst>
                              <p:par>
                                <p:cTn id="35" presetID="10" presetClass="exit" presetSubtype="0" fill="hold" grpId="1" nodeType="after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0" presetClass="path" presetSubtype="0" accel="50000" decel="50000" fill="hold" grpId="0" nodeType="withEffect">
                                  <p:stCondLst>
                                    <p:cond delay="0"/>
                                  </p:stCondLst>
                                  <p:childTnLst>
                                    <p:animMotion origin="layout" path="M 2.22222E-6 -1.48148E-6 L -0.61111 -0.35509 " pathEditMode="relative" rAng="0" ptsTypes="AA">
                                      <p:cBhvr>
                                        <p:cTn id="39" dur="1000" fill="hold"/>
                                        <p:tgtEl>
                                          <p:spTgt spid="14"/>
                                        </p:tgtEl>
                                        <p:attrNameLst>
                                          <p:attrName>ppt_x</p:attrName>
                                          <p:attrName>ppt_y</p:attrName>
                                        </p:attrNameLst>
                                      </p:cBhvr>
                                      <p:rCtr x="-306" y="-178"/>
                                    </p:animMotion>
                                  </p:childTnLst>
                                </p:cTn>
                              </p:par>
                            </p:childTnLst>
                          </p:cTn>
                        </p:par>
                        <p:par>
                          <p:cTn id="40" fill="hold">
                            <p:stCondLst>
                              <p:cond delay="3000"/>
                            </p:stCondLst>
                            <p:childTnLst>
                              <p:par>
                                <p:cTn id="41" presetID="10" presetClass="exit" presetSubtype="0" fill="hold" grpId="1" nodeType="after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0" presetClass="path" presetSubtype="0" accel="50000" decel="50000" fill="hold" grpId="0" nodeType="withEffect">
                                  <p:stCondLst>
                                    <p:cond delay="0"/>
                                  </p:stCondLst>
                                  <p:childTnLst>
                                    <p:animMotion origin="layout" path="M 2.77778E-7 -2.96296E-6 L -0.56667 -0.15555 " pathEditMode="relative" ptsTypes="AA">
                                      <p:cBhvr>
                                        <p:cTn id="45" dur="1000" fill="hold"/>
                                        <p:tgtEl>
                                          <p:spTgt spid="15"/>
                                        </p:tgtEl>
                                        <p:attrNameLst>
                                          <p:attrName>ppt_x</p:attrName>
                                          <p:attrName>ppt_y</p:attrName>
                                        </p:attrNameLst>
                                      </p:cBhvr>
                                    </p:animMotion>
                                  </p:childTnLst>
                                </p:cTn>
                              </p:par>
                            </p:childTnLst>
                          </p:cTn>
                        </p:par>
                        <p:par>
                          <p:cTn id="46" fill="hold">
                            <p:stCondLst>
                              <p:cond delay="4000"/>
                            </p:stCondLst>
                            <p:childTnLst>
                              <p:par>
                                <p:cTn id="47" presetID="10" presetClass="exit" presetSubtype="0" fill="hold" grpId="1" nodeType="after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0" presetClass="path" presetSubtype="0" accel="50000" decel="50000" fill="hold" grpId="0" nodeType="withEffect">
                                  <p:stCondLst>
                                    <p:cond delay="0"/>
                                  </p:stCondLst>
                                  <p:childTnLst>
                                    <p:animMotion origin="layout" path="M 6.66667E-6 7.03704E-6 L -0.54999 0.08889 " pathEditMode="relative" ptsTypes="AA">
                                      <p:cBhvr>
                                        <p:cTn id="51" dur="1000" fill="hold"/>
                                        <p:tgtEl>
                                          <p:spTgt spid="11"/>
                                        </p:tgtEl>
                                        <p:attrNameLst>
                                          <p:attrName>ppt_x</p:attrName>
                                          <p:attrName>ppt_y</p:attrName>
                                        </p:attrNameLst>
                                      </p:cBhvr>
                                    </p:animMotion>
                                  </p:childTnLst>
                                </p:cTn>
                              </p:par>
                              <p:par>
                                <p:cTn id="52" presetID="0" presetClass="path" presetSubtype="0" accel="50000" decel="50000" fill="hold" grpId="1" nodeType="withEffect">
                                  <p:stCondLst>
                                    <p:cond delay="0"/>
                                  </p:stCondLst>
                                  <p:childTnLst>
                                    <p:animMotion origin="layout" path="M 0 0 L -0.59167 -0.16667 " pathEditMode="relative" ptsTypes="AA">
                                      <p:cBhvr>
                                        <p:cTn id="53" dur="1000" fill="hold"/>
                                        <p:tgtEl>
                                          <p:spTgt spid="23"/>
                                        </p:tgtEl>
                                        <p:attrNameLst>
                                          <p:attrName>ppt_x</p:attrName>
                                          <p:attrName>ppt_y</p:attrName>
                                        </p:attrNameLst>
                                      </p:cBhvr>
                                    </p:animMotion>
                                  </p:childTnLst>
                                </p:cTn>
                              </p:par>
                            </p:childTnLst>
                          </p:cTn>
                        </p:par>
                        <p:par>
                          <p:cTn id="54" fill="hold">
                            <p:stCondLst>
                              <p:cond delay="5000"/>
                            </p:stCondLst>
                            <p:childTnLst>
                              <p:par>
                                <p:cTn id="55" presetID="10" presetClass="exit" presetSubtype="0" fill="hold" grpId="1" nodeType="after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0" presetClass="path" presetSubtype="0" accel="50000" decel="50000" fill="hold" grpId="0" nodeType="withEffect">
                                  <p:stCondLst>
                                    <p:cond delay="0"/>
                                  </p:stCondLst>
                                  <p:childTnLst>
                                    <p:animMotion origin="layout" path="M -0.00069 0.00046 L -0.55902 0.33379 " pathEditMode="relative" ptsTypes="AA">
                                      <p:cBhvr>
                                        <p:cTn id="62" dur="1000" fill="hold"/>
                                        <p:tgtEl>
                                          <p:spTgt spid="13"/>
                                        </p:tgtEl>
                                        <p:attrNameLst>
                                          <p:attrName>ppt_x</p:attrName>
                                          <p:attrName>ppt_y</p:attrName>
                                        </p:attrNameLst>
                                      </p:cBhvr>
                                    </p:animMotion>
                                  </p:childTnLst>
                                </p:cTn>
                              </p:par>
                            </p:childTnLst>
                          </p:cTn>
                        </p:par>
                        <p:par>
                          <p:cTn id="63" fill="hold">
                            <p:stCondLst>
                              <p:cond delay="6000"/>
                            </p:stCondLst>
                            <p:childTnLst>
                              <p:par>
                                <p:cTn id="64" presetID="10" presetClass="exit" presetSubtype="0" fill="hold" grpId="1" nodeType="afterEffect">
                                  <p:stCondLst>
                                    <p:cond delay="0"/>
                                  </p:stCondLst>
                                  <p:childTnLst>
                                    <p:animEffect transition="out" filter="fade">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0" presetClass="path" presetSubtype="0" accel="50000" decel="50000" fill="hold" grpId="0" nodeType="withEffect">
                                  <p:stCondLst>
                                    <p:cond delay="0"/>
                                  </p:stCondLst>
                                  <p:childTnLst>
                                    <p:animMotion origin="layout" path="M -0.00017 -0.00023 L -0.5585 0.0331 " pathEditMode="relative" ptsTypes="AA">
                                      <p:cBhvr>
                                        <p:cTn id="68" dur="1000" fill="hold"/>
                                        <p:tgtEl>
                                          <p:spTgt spid="12"/>
                                        </p:tgtEl>
                                        <p:attrNameLst>
                                          <p:attrName>ppt_x</p:attrName>
                                          <p:attrName>ppt_y</p:attrName>
                                        </p:attrNameLst>
                                      </p:cBhvr>
                                    </p:animMotion>
                                  </p:childTnLst>
                                </p:cTn>
                              </p:par>
                            </p:childTnLst>
                          </p:cTn>
                        </p:par>
                        <p:par>
                          <p:cTn id="69" fill="hold">
                            <p:stCondLst>
                              <p:cond delay="7000"/>
                            </p:stCondLst>
                            <p:childTnLst>
                              <p:par>
                                <p:cTn id="70" presetID="10" presetClass="exit" presetSubtype="0" fill="hold" grpId="1" nodeType="after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0" presetClass="path" presetSubtype="0" accel="50000" decel="50000" fill="hold" grpId="0" nodeType="withEffect">
                                  <p:stCondLst>
                                    <p:cond delay="0"/>
                                  </p:stCondLst>
                                  <p:childTnLst>
                                    <p:animMotion origin="layout" path="M 2.5E-6 1.48148E-6 L -0.58333 0.03333 " pathEditMode="relative" ptsTypes="AA">
                                      <p:cBhvr>
                                        <p:cTn id="74" dur="1000" fill="hold"/>
                                        <p:tgtEl>
                                          <p:spTgt spid="10"/>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2.5E-6 -3.7037E-7 L -0.60989 -0.08912 " pathEditMode="relative" rAng="0" ptsTypes="AA">
                                      <p:cBhvr>
                                        <p:cTn id="76" dur="1000" fill="hold"/>
                                        <p:tgtEl>
                                          <p:spTgt spid="24"/>
                                        </p:tgtEl>
                                        <p:attrNameLst>
                                          <p:attrName>ppt_x</p:attrName>
                                          <p:attrName>ppt_y</p:attrName>
                                        </p:attrNameLst>
                                      </p:cBhvr>
                                      <p:rCtr x="-305" y="-45"/>
                                    </p:animMotion>
                                  </p:childTnLst>
                                </p:cTn>
                              </p:par>
                            </p:childTnLst>
                          </p:cTn>
                        </p:par>
                        <p:par>
                          <p:cTn id="77" fill="hold">
                            <p:stCondLst>
                              <p:cond delay="8000"/>
                            </p:stCondLst>
                            <p:childTnLst>
                              <p:par>
                                <p:cTn id="78" presetID="10" presetClass="exit" presetSubtype="0" fill="hold" grpId="1" nodeType="afterEffect">
                                  <p:stCondLst>
                                    <p:cond delay="0"/>
                                  </p:stCondLst>
                                  <p:childTnLst>
                                    <p:animEffect transition="out" filter="fade">
                                      <p:cBhvr>
                                        <p:cTn id="79" dur="500"/>
                                        <p:tgtEl>
                                          <p:spTgt spid="10"/>
                                        </p:tgtEl>
                                      </p:cBhvr>
                                    </p:animEffect>
                                    <p:set>
                                      <p:cBhvr>
                                        <p:cTn id="80" dur="1" fill="hold">
                                          <p:stCondLst>
                                            <p:cond delay="499"/>
                                          </p:stCondLst>
                                        </p:cTn>
                                        <p:tgtEl>
                                          <p:spTgt spid="10"/>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0" presetClass="path" presetSubtype="0" accel="50000" decel="50000" fill="hold" grpId="0" nodeType="withEffect">
                                  <p:stCondLst>
                                    <p:cond delay="0"/>
                                  </p:stCondLst>
                                  <p:childTnLst>
                                    <p:animMotion origin="layout" path="M 6.66667E-6 7.03704E-6 L -0.59166 -0.46666 " pathEditMode="relative" ptsTypes="AA">
                                      <p:cBhvr>
                                        <p:cTn id="85" dur="1000" fill="hold"/>
                                        <p:tgtEl>
                                          <p:spTgt spid="16"/>
                                        </p:tgtEl>
                                        <p:attrNameLst>
                                          <p:attrName>ppt_x</p:attrName>
                                          <p:attrName>ppt_y</p:attrName>
                                        </p:attrNameLst>
                                      </p:cBhvr>
                                    </p:animMotion>
                                  </p:childTnLst>
                                </p:cTn>
                              </p:par>
                              <p:par>
                                <p:cTn id="86" presetID="0" presetClass="path" presetSubtype="0" accel="50000" decel="50000" fill="hold" grpId="0" nodeType="withEffect">
                                  <p:stCondLst>
                                    <p:cond delay="0"/>
                                  </p:stCondLst>
                                  <p:childTnLst>
                                    <p:animMotion origin="layout" path="M -3.33333E-6 1.85185E-6 L -0.57916 -0.34468 " pathEditMode="relative" rAng="0" ptsTypes="AA">
                                      <p:cBhvr>
                                        <p:cTn id="87" dur="1000" fill="hold"/>
                                        <p:tgtEl>
                                          <p:spTgt spid="25"/>
                                        </p:tgtEl>
                                        <p:attrNameLst>
                                          <p:attrName>ppt_x</p:attrName>
                                          <p:attrName>ppt_y</p:attrName>
                                        </p:attrNameLst>
                                      </p:cBhvr>
                                      <p:rCtr x="-290" y="-172"/>
                                    </p:animMotion>
                                  </p:childTnLst>
                                </p:cTn>
                              </p:par>
                            </p:childTnLst>
                          </p:cTn>
                        </p:par>
                        <p:par>
                          <p:cTn id="88" fill="hold">
                            <p:stCondLst>
                              <p:cond delay="9000"/>
                            </p:stCondLst>
                            <p:childTnLst>
                              <p:par>
                                <p:cTn id="89" presetID="10" presetClass="exit" presetSubtype="0" fill="hold" grpId="1" nodeType="afterEffect">
                                  <p:stCondLst>
                                    <p:cond delay="0"/>
                                  </p:stCondLst>
                                  <p:childTnLst>
                                    <p:animEffect transition="out" filter="fade">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par>
                                <p:cTn id="95" presetID="0" presetClass="path" presetSubtype="0" accel="50000" decel="50000" fill="hold" grpId="0" nodeType="withEffect">
                                  <p:stCondLst>
                                    <p:cond delay="0"/>
                                  </p:stCondLst>
                                  <p:childTnLst>
                                    <p:animMotion origin="layout" path="M -6.66667E-6 -2.96296E-6 L -0.55001 0.14445 " pathEditMode="relative" ptsTypes="AA">
                                      <p:cBhvr>
                                        <p:cTn id="96" dur="1000" fill="hold"/>
                                        <p:tgtEl>
                                          <p:spTgt spid="9"/>
                                        </p:tgtEl>
                                        <p:attrNameLst>
                                          <p:attrName>ppt_x</p:attrName>
                                          <p:attrName>ppt_y</p:attrName>
                                        </p:attrNameLst>
                                      </p:cBhvr>
                                    </p:animMotion>
                                  </p:childTnLst>
                                </p:cTn>
                              </p:par>
                            </p:childTnLst>
                          </p:cTn>
                        </p:par>
                        <p:par>
                          <p:cTn id="97" fill="hold">
                            <p:stCondLst>
                              <p:cond delay="10000"/>
                            </p:stCondLst>
                            <p:childTnLst>
                              <p:par>
                                <p:cTn id="98" presetID="10" presetClass="exit" presetSubtype="0" fill="hold" grpId="1" nodeType="afterEffect">
                                  <p:stCondLst>
                                    <p:cond delay="0"/>
                                  </p:stCondLst>
                                  <p:childTnLst>
                                    <p:animEffect transition="out" filter="fade">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par>
                                <p:cTn id="101" presetID="0" presetClass="path" presetSubtype="0" accel="50000" decel="50000" fill="hold" grpId="0" nodeType="withEffect">
                                  <p:stCondLst>
                                    <p:cond delay="0"/>
                                  </p:stCondLst>
                                  <p:childTnLst>
                                    <p:animMotion origin="layout" path="M 0.0007 0.00047 L -0.6493 0.08936 " pathEditMode="relative" ptsTypes="AA">
                                      <p:cBhvr>
                                        <p:cTn id="102" dur="1000" fill="hold"/>
                                        <p:tgtEl>
                                          <p:spTgt spid="8"/>
                                        </p:tgtEl>
                                        <p:attrNameLst>
                                          <p:attrName>ppt_x</p:attrName>
                                          <p:attrName>ppt_y</p:attrName>
                                        </p:attrNameLst>
                                      </p:cBhvr>
                                    </p:animMotion>
                                  </p:childTnLst>
                                </p:cTn>
                              </p:par>
                              <p:par>
                                <p:cTn id="103" presetID="0" presetClass="path" presetSubtype="0" accel="50000" decel="50000" fill="hold" grpId="0" nodeType="withEffect">
                                  <p:stCondLst>
                                    <p:cond delay="0"/>
                                  </p:stCondLst>
                                  <p:childTnLst>
                                    <p:animMotion origin="layout" path="M 0.00069 0.00046 L -0.59219 0.0331 " pathEditMode="relative" rAng="0" ptsTypes="AA">
                                      <p:cBhvr>
                                        <p:cTn id="104" dur="1000" fill="hold"/>
                                        <p:tgtEl>
                                          <p:spTgt spid="26"/>
                                        </p:tgtEl>
                                        <p:attrNameLst>
                                          <p:attrName>ppt_x</p:attrName>
                                          <p:attrName>ppt_y</p:attrName>
                                        </p:attrNameLst>
                                      </p:cBhvr>
                                      <p:rCtr x="-297" y="16"/>
                                    </p:animMotion>
                                  </p:childTnLst>
                                </p:cTn>
                              </p:par>
                            </p:childTnLst>
                          </p:cTn>
                        </p:par>
                        <p:par>
                          <p:cTn id="105" fill="hold">
                            <p:stCondLst>
                              <p:cond delay="11000"/>
                            </p:stCondLst>
                            <p:childTnLst>
                              <p:par>
                                <p:cTn id="106" presetID="10" presetClass="exit" presetSubtype="0" fill="hold" grpId="1" nodeType="afterEffect">
                                  <p:stCondLst>
                                    <p:cond delay="0"/>
                                  </p:stCondLst>
                                  <p:childTnLst>
                                    <p:animEffect transition="out" filter="fade">
                                      <p:cBhvr>
                                        <p:cTn id="107" dur="500"/>
                                        <p:tgtEl>
                                          <p:spTgt spid="8"/>
                                        </p:tgtEl>
                                      </p:cBhvr>
                                    </p:animEffect>
                                    <p:set>
                                      <p:cBhvr>
                                        <p:cTn id="108" dur="1" fill="hold">
                                          <p:stCondLst>
                                            <p:cond delay="499"/>
                                          </p:stCondLst>
                                        </p:cTn>
                                        <p:tgtEl>
                                          <p:spTgt spid="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6"/>
                                        </p:tgtEl>
                                      </p:cBhvr>
                                    </p:animEffect>
                                    <p:set>
                                      <p:cBhvr>
                                        <p:cTn id="111" dur="1" fill="hold">
                                          <p:stCondLst>
                                            <p:cond delay="499"/>
                                          </p:stCondLst>
                                        </p:cTn>
                                        <p:tgtEl>
                                          <p:spTgt spid="26"/>
                                        </p:tgtEl>
                                        <p:attrNameLst>
                                          <p:attrName>style.visibility</p:attrName>
                                        </p:attrNameLst>
                                      </p:cBhvr>
                                      <p:to>
                                        <p:strVal val="hidden"/>
                                      </p:to>
                                    </p:set>
                                  </p:childTnLst>
                                </p:cTn>
                              </p:par>
                            </p:childTnLst>
                          </p:cTn>
                        </p:par>
                        <p:par>
                          <p:cTn id="112" fill="hold">
                            <p:stCondLst>
                              <p:cond delay="11500"/>
                            </p:stCondLst>
                            <p:childTnLst>
                              <p:par>
                                <p:cTn id="113" presetID="10" presetClass="exit" presetSubtype="0" fill="hold" grpId="0" nodeType="afterEffect">
                                  <p:stCondLst>
                                    <p:cond delay="0"/>
                                  </p:stCondLst>
                                  <p:childTnLst>
                                    <p:animEffect transition="out" filter="fade">
                                      <p:cBhvr>
                                        <p:cTn id="114" dur="2000"/>
                                        <p:tgtEl>
                                          <p:spTgt spid="5"/>
                                        </p:tgtEl>
                                      </p:cBhvr>
                                    </p:animEffect>
                                    <p:set>
                                      <p:cBhvr>
                                        <p:cTn id="115" dur="1" fill="hold">
                                          <p:stCondLst>
                                            <p:cond delay="1999"/>
                                          </p:stCondLst>
                                        </p:cTn>
                                        <p:tgtEl>
                                          <p:spTgt spid="5"/>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
                                            <p:txEl>
                                              <p:pRg st="7" end="7"/>
                                            </p:txEl>
                                          </p:spTgt>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2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23" grpId="1"/>
      <p:bldP spid="23" grpId="2"/>
      <p:bldP spid="24" grpId="0"/>
      <p:bldP spid="24" grpId="1"/>
      <p:bldP spid="25" grpId="0"/>
      <p:bldP spid="25" grpId="1"/>
      <p:bldP spid="26" grpId="0"/>
      <p:bldP spid="26" grpId="1"/>
      <p:bldP spid="27" grpId="0" animBg="1"/>
      <p:bldP spid="28" grpId="0" animBg="1"/>
      <p:bldP spid="28"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6|10.2"/>
</p:tagLst>
</file>

<file path=ppt/tags/tag10.xml><?xml version="1.0" encoding="utf-8"?>
<p:tagLst xmlns:a="http://schemas.openxmlformats.org/drawingml/2006/main" xmlns:r="http://schemas.openxmlformats.org/officeDocument/2006/relationships" xmlns:p="http://schemas.openxmlformats.org/presentationml/2006/main">
  <p:tag name="TIMING" val="|28.6|20.5|40.4"/>
</p:tagLst>
</file>

<file path=ppt/tags/tag11.xml><?xml version="1.0" encoding="utf-8"?>
<p:tagLst xmlns:a="http://schemas.openxmlformats.org/drawingml/2006/main" xmlns:r="http://schemas.openxmlformats.org/officeDocument/2006/relationships" xmlns:p="http://schemas.openxmlformats.org/presentationml/2006/main">
  <p:tag name="TIMING" val="|17.8|3.6"/>
</p:tagLst>
</file>

<file path=ppt/tags/tag12.xml><?xml version="1.0" encoding="utf-8"?>
<p:tagLst xmlns:a="http://schemas.openxmlformats.org/drawingml/2006/main" xmlns:r="http://schemas.openxmlformats.org/officeDocument/2006/relationships" xmlns:p="http://schemas.openxmlformats.org/presentationml/2006/main">
  <p:tag name="TIMING" val="|8.5|6.2|5.5"/>
</p:tagLst>
</file>

<file path=ppt/tags/tag13.xml><?xml version="1.0" encoding="utf-8"?>
<p:tagLst xmlns:a="http://schemas.openxmlformats.org/drawingml/2006/main" xmlns:r="http://schemas.openxmlformats.org/officeDocument/2006/relationships" xmlns:p="http://schemas.openxmlformats.org/presentationml/2006/main">
  <p:tag name="TIMING" val="|5.3|7.2|17|7"/>
</p:tagLst>
</file>

<file path=ppt/tags/tag14.xml><?xml version="1.0" encoding="utf-8"?>
<p:tagLst xmlns:a="http://schemas.openxmlformats.org/drawingml/2006/main" xmlns:r="http://schemas.openxmlformats.org/officeDocument/2006/relationships" xmlns:p="http://schemas.openxmlformats.org/presentationml/2006/main">
  <p:tag name="TIMING" val="|27.1"/>
</p:tagLst>
</file>

<file path=ppt/tags/tag15.xml><?xml version="1.0" encoding="utf-8"?>
<p:tagLst xmlns:a="http://schemas.openxmlformats.org/drawingml/2006/main" xmlns:r="http://schemas.openxmlformats.org/officeDocument/2006/relationships" xmlns:p="http://schemas.openxmlformats.org/presentationml/2006/main">
  <p:tag name="TIMING" val="|43.5"/>
</p:tagLst>
</file>

<file path=ppt/tags/tag2.xml><?xml version="1.0" encoding="utf-8"?>
<p:tagLst xmlns:a="http://schemas.openxmlformats.org/drawingml/2006/main" xmlns:r="http://schemas.openxmlformats.org/officeDocument/2006/relationships" xmlns:p="http://schemas.openxmlformats.org/presentationml/2006/main">
  <p:tag name="TIMING" val="|63.8"/>
</p:tagLst>
</file>

<file path=ppt/tags/tag3.xml><?xml version="1.0" encoding="utf-8"?>
<p:tagLst xmlns:a="http://schemas.openxmlformats.org/drawingml/2006/main" xmlns:r="http://schemas.openxmlformats.org/officeDocument/2006/relationships" xmlns:p="http://schemas.openxmlformats.org/presentationml/2006/main">
  <p:tag name="TIMING" val="|16.4|26.5|18.7|9.4"/>
</p:tagLst>
</file>

<file path=ppt/tags/tag4.xml><?xml version="1.0" encoding="utf-8"?>
<p:tagLst xmlns:a="http://schemas.openxmlformats.org/drawingml/2006/main" xmlns:r="http://schemas.openxmlformats.org/officeDocument/2006/relationships" xmlns:p="http://schemas.openxmlformats.org/presentationml/2006/main">
  <p:tag name="TIMING" val="|42.6"/>
</p:tagLst>
</file>

<file path=ppt/tags/tag5.xml><?xml version="1.0" encoding="utf-8"?>
<p:tagLst xmlns:a="http://schemas.openxmlformats.org/drawingml/2006/main" xmlns:r="http://schemas.openxmlformats.org/officeDocument/2006/relationships" xmlns:p="http://schemas.openxmlformats.org/presentationml/2006/main">
  <p:tag name="TIMING" val="|22.1|3|5.4|4|2.2|1.8|9.7"/>
</p:tagLst>
</file>

<file path=ppt/tags/tag6.xml><?xml version="1.0" encoding="utf-8"?>
<p:tagLst xmlns:a="http://schemas.openxmlformats.org/drawingml/2006/main" xmlns:r="http://schemas.openxmlformats.org/officeDocument/2006/relationships" xmlns:p="http://schemas.openxmlformats.org/presentationml/2006/main">
  <p:tag name="TIMING" val="|30.6|1|19.7|17.4|6.8"/>
</p:tagLst>
</file>

<file path=ppt/tags/tag7.xml><?xml version="1.0" encoding="utf-8"?>
<p:tagLst xmlns:a="http://schemas.openxmlformats.org/drawingml/2006/main" xmlns:r="http://schemas.openxmlformats.org/officeDocument/2006/relationships" xmlns:p="http://schemas.openxmlformats.org/presentationml/2006/main">
  <p:tag name="TIMING" val="|6.7|14.6|1.4|3.6|5.5|0.7|18.6|23.4|4.8|6.2"/>
</p:tagLst>
</file>

<file path=ppt/tags/tag8.xml><?xml version="1.0" encoding="utf-8"?>
<p:tagLst xmlns:a="http://schemas.openxmlformats.org/drawingml/2006/main" xmlns:r="http://schemas.openxmlformats.org/officeDocument/2006/relationships" xmlns:p="http://schemas.openxmlformats.org/presentationml/2006/main">
  <p:tag name="TIMING" val="|24.3|13|25.1"/>
</p:tagLst>
</file>

<file path=ppt/tags/tag9.xml><?xml version="1.0" encoding="utf-8"?>
<p:tagLst xmlns:a="http://schemas.openxmlformats.org/drawingml/2006/main" xmlns:r="http://schemas.openxmlformats.org/officeDocument/2006/relationships" xmlns:p="http://schemas.openxmlformats.org/presentationml/2006/main">
  <p:tag name="TIMING" val="|3.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7484</TotalTime>
  <Words>2428</Words>
  <Application>Microsoft Office PowerPoint</Application>
  <PresentationFormat>On-screen Show (4:3)</PresentationFormat>
  <Paragraphs>452</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Enabling MAC Protocol Implementations on  Software-defined Radios</vt:lpstr>
      <vt:lpstr>Wireless Media Access Control Protocols</vt:lpstr>
      <vt:lpstr>Slide 3</vt:lpstr>
      <vt:lpstr>Implementing MACs on SDRs</vt:lpstr>
      <vt:lpstr>Outline of the Talk</vt:lpstr>
      <vt:lpstr>“Extreme” SDR Architecture</vt:lpstr>
      <vt:lpstr>Solutions to Bypass Delay </vt:lpstr>
      <vt:lpstr>An Alternate Solution</vt:lpstr>
      <vt:lpstr>Indentifying the Core MAC Functions</vt:lpstr>
      <vt:lpstr>Precision Scheduling</vt:lpstr>
      <vt:lpstr>Precision Scheduling</vt:lpstr>
      <vt:lpstr>Revisiting the Core MAC Functions</vt:lpstr>
      <vt:lpstr>Fast-Packet Detection</vt:lpstr>
      <vt:lpstr>Fast-Packet Detection in Hardware</vt:lpstr>
      <vt:lpstr>Packet Detection Host Setup</vt:lpstr>
      <vt:lpstr>Packet Detection in Hardware</vt:lpstr>
      <vt:lpstr>Fast Packet Detection Accuracy</vt:lpstr>
      <vt:lpstr>Revisiting the Core MAC Functions</vt:lpstr>
      <vt:lpstr>Putting it all together…</vt:lpstr>
      <vt:lpstr>CSMA 802.11-like Protocol</vt:lpstr>
      <vt:lpstr>802.11-like Protocol Evaluation</vt:lpstr>
      <vt:lpstr>TDMA Bluetooth-like Protocol Design</vt:lpstr>
      <vt:lpstr>Bluetooth-like Protocol Evaluation</vt:lpstr>
      <vt:lpstr>Conclusions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MAC Protocol Implementations on Software-defined Radios</dc:title>
  <dc:creator>gnychis</dc:creator>
  <cp:lastModifiedBy>eXPerience</cp:lastModifiedBy>
  <cp:revision>531</cp:revision>
  <dcterms:created xsi:type="dcterms:W3CDTF">2008-11-06T04:48:07Z</dcterms:created>
  <dcterms:modified xsi:type="dcterms:W3CDTF">2009-04-22T18:33:29Z</dcterms:modified>
</cp:coreProperties>
</file>