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8" r:id="rId3"/>
    <p:sldId id="259" r:id="rId4"/>
    <p:sldId id="335" r:id="rId5"/>
    <p:sldId id="336" r:id="rId6"/>
    <p:sldId id="288" r:id="rId7"/>
    <p:sldId id="286" r:id="rId8"/>
    <p:sldId id="278" r:id="rId9"/>
    <p:sldId id="284" r:id="rId10"/>
    <p:sldId id="285" r:id="rId11"/>
    <p:sldId id="324" r:id="rId12"/>
    <p:sldId id="312" r:id="rId13"/>
    <p:sldId id="289" r:id="rId14"/>
    <p:sldId id="314" r:id="rId15"/>
    <p:sldId id="315" r:id="rId16"/>
    <p:sldId id="316" r:id="rId17"/>
    <p:sldId id="317" r:id="rId18"/>
    <p:sldId id="318" r:id="rId19"/>
    <p:sldId id="319" r:id="rId20"/>
    <p:sldId id="338" r:id="rId21"/>
    <p:sldId id="327" r:id="rId22"/>
    <p:sldId id="320" r:id="rId23"/>
    <p:sldId id="296" r:id="rId24"/>
    <p:sldId id="333" r:id="rId25"/>
    <p:sldId id="334" r:id="rId26"/>
    <p:sldId id="321" r:id="rId27"/>
    <p:sldId id="323" r:id="rId28"/>
    <p:sldId id="301" r:id="rId29"/>
    <p:sldId id="302" r:id="rId30"/>
    <p:sldId id="331" r:id="rId31"/>
    <p:sldId id="332" r:id="rId32"/>
    <p:sldId id="328" r:id="rId33"/>
    <p:sldId id="322" r:id="rId34"/>
    <p:sldId id="311" r:id="rId35"/>
    <p:sldId id="325" r:id="rId36"/>
    <p:sldId id="287" r:id="rId37"/>
    <p:sldId id="303" r:id="rId38"/>
    <p:sldId id="304" r:id="rId39"/>
    <p:sldId id="305" r:id="rId40"/>
    <p:sldId id="306" r:id="rId41"/>
    <p:sldId id="307" r:id="rId42"/>
    <p:sldId id="308" r:id="rId43"/>
    <p:sldId id="309" r:id="rId44"/>
    <p:sldId id="310" r:id="rId45"/>
    <p:sldId id="330" r:id="rId46"/>
    <p:sldId id="337" r:id="rId47"/>
    <p:sldId id="280"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FFFFCC"/>
    <a:srgbClr val="FF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76667" autoAdjust="0"/>
  </p:normalViewPr>
  <p:slideViewPr>
    <p:cSldViewPr>
      <p:cViewPr varScale="1">
        <p:scale>
          <a:sx n="56" d="100"/>
          <a:sy n="56" d="100"/>
        </p:scale>
        <p:origin x="-1464"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32D350-00E5-4EB8-AC26-773A5E1809FC}" type="datetimeFigureOut">
              <a:rPr lang="en-US" smtClean="0"/>
              <a:pPr/>
              <a:t>6/21/2009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7EDC65-D42A-4383-8021-C5FEEF7E6E9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this talk I will discuss how users can make better decisions about the wireless networks they use through collaboration.</a:t>
            </a:r>
          </a:p>
          <a:p>
            <a:endParaRPr lang="en-US" baseline="0" dirty="0" smtClean="0"/>
          </a:p>
          <a:p>
            <a:r>
              <a:rPr lang="en-US" baseline="0" dirty="0" smtClean="0"/>
              <a:t>This is joint work with Ben G and Michael K at Intel Research, Damon M at CU and my advisor </a:t>
            </a:r>
            <a:r>
              <a:rPr lang="en-US" baseline="0" dirty="0" err="1" smtClean="0"/>
              <a:t>srini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4A7EDC65-D42A-4383-8021-C5FEEF7E6E97}"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Despite</a:t>
            </a:r>
            <a:r>
              <a:rPr lang="en-US" baseline="0" dirty="0" smtClean="0"/>
              <a:t> this we found that selecting the “best” AP to use is not always obvious. For example, even if we already chose a location to sit down at, at some locations, the official AP does not give the best performance. At the locations highlighted here, there is another AP that offers substantially better performance.</a:t>
            </a:r>
            <a:endParaRPr lang="en-US" dirty="0"/>
          </a:p>
        </p:txBody>
      </p:sp>
      <p:sp>
        <p:nvSpPr>
          <p:cNvPr id="4" name="Slide Number Placeholder 3"/>
          <p:cNvSpPr>
            <a:spLocks noGrp="1"/>
          </p:cNvSpPr>
          <p:nvPr>
            <p:ph type="sldNum" sz="quarter" idx="10"/>
          </p:nvPr>
        </p:nvSpPr>
        <p:spPr/>
        <p:txBody>
          <a:bodyPr/>
          <a:lstStyle/>
          <a:p>
            <a:fld id="{4A7EDC65-D42A-4383-8021-C5FEEF7E6E97}"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Unfortunately </a:t>
            </a:r>
            <a:r>
              <a:rPr lang="en-US" baseline="0" dirty="0" smtClean="0"/>
              <a:t>most of the </a:t>
            </a:r>
            <a:r>
              <a:rPr lang="en-US" baseline="0" dirty="0" smtClean="0"/>
              <a:t>APs are </a:t>
            </a:r>
            <a:r>
              <a:rPr lang="en-US" baseline="0" dirty="0" smtClean="0"/>
              <a:t>“pay-per-access” so users could not test APs beforehand without paying </a:t>
            </a:r>
            <a:r>
              <a:rPr lang="en-US" baseline="0" dirty="0" smtClean="0"/>
              <a:t>money. So </a:t>
            </a:r>
            <a:r>
              <a:rPr lang="en-US" baseline="0" dirty="0" smtClean="0"/>
              <a:t>choosing an AP blindly is probably going to result in </a:t>
            </a:r>
            <a:r>
              <a:rPr lang="en-US" baseline="0" dirty="0" smtClean="0"/>
              <a:t>sub-</a:t>
            </a:r>
            <a:r>
              <a:rPr lang="en-US" baseline="0" dirty="0" err="1" smtClean="0"/>
              <a:t>obtimal</a:t>
            </a:r>
            <a:r>
              <a:rPr lang="en-US" baseline="0" dirty="0" smtClean="0"/>
              <a:t> </a:t>
            </a:r>
            <a:r>
              <a:rPr lang="en-US" baseline="0" dirty="0" smtClean="0"/>
              <a:t>performance</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4A7EDC65-D42A-4383-8021-C5FEEF7E6E97}"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to summarize:</a:t>
            </a:r>
            <a:r>
              <a:rPr lang="en-US" baseline="0" dirty="0" smtClean="0"/>
              <a:t> We found that selecting the best AP to use is non-trivial because there is a large </a:t>
            </a:r>
            <a:r>
              <a:rPr lang="en-US" baseline="0" dirty="0" smtClean="0"/>
              <a:t>selection, </a:t>
            </a:r>
            <a:r>
              <a:rPr lang="en-US" baseline="0" dirty="0" smtClean="0"/>
              <a:t>they vary in performance substantially, the official AP is not always the best, and often, users cannot even test AP performance before paying money. So having historical reports help users make much better selections.</a:t>
            </a:r>
            <a:endParaRPr lang="en-US" dirty="0"/>
          </a:p>
        </p:txBody>
      </p:sp>
      <p:sp>
        <p:nvSpPr>
          <p:cNvPr id="4" name="Slide Number Placeholder 3"/>
          <p:cNvSpPr>
            <a:spLocks noGrp="1"/>
          </p:cNvSpPr>
          <p:nvPr>
            <p:ph type="sldNum" sz="quarter" idx="10"/>
          </p:nvPr>
        </p:nvSpPr>
        <p:spPr/>
        <p:txBody>
          <a:bodyPr/>
          <a:lstStyle/>
          <a:p>
            <a:fld id="{2EB9C272-5C02-42B7-8E2D-0F9242626129}"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given that we’d like to collect reports, I’ll now describe </a:t>
            </a:r>
            <a:r>
              <a:rPr lang="en-US" dirty="0" smtClean="0"/>
              <a:t>how we can address the </a:t>
            </a:r>
            <a:r>
              <a:rPr lang="en-US" dirty="0" smtClean="0"/>
              <a:t>design </a:t>
            </a:r>
            <a:r>
              <a:rPr lang="en-US" dirty="0" smtClean="0"/>
              <a:t>challenges I mentioned </a:t>
            </a:r>
            <a:r>
              <a:rPr lang="en-US" dirty="0" err="1" smtClean="0"/>
              <a:t>earilier</a:t>
            </a:r>
            <a:r>
              <a:rPr lang="en-US" dirty="0" smtClean="0"/>
              <a:t> </a:t>
            </a:r>
            <a:r>
              <a:rPr lang="en-US" dirty="0" smtClean="0"/>
              <a:t>to building such a </a:t>
            </a:r>
            <a:r>
              <a:rPr lang="en-US" dirty="0" smtClean="0"/>
              <a:t>system.</a:t>
            </a:r>
            <a:endParaRPr lang="en-US" dirty="0"/>
          </a:p>
        </p:txBody>
      </p:sp>
      <p:sp>
        <p:nvSpPr>
          <p:cNvPr id="4" name="Slide Number Placeholder 3"/>
          <p:cNvSpPr>
            <a:spLocks noGrp="1"/>
          </p:cNvSpPr>
          <p:nvPr>
            <p:ph type="sldNum" sz="quarter" idx="10"/>
          </p:nvPr>
        </p:nvSpPr>
        <p:spPr/>
        <p:txBody>
          <a:bodyPr/>
          <a:lstStyle/>
          <a:p>
            <a:fld id="{4A7EDC65-D42A-4383-8021-C5FEEF7E6E97}"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a:t>
            </a:r>
            <a:r>
              <a:rPr lang="en-US" baseline="0" dirty="0" smtClean="0"/>
              <a:t> we want to build a </a:t>
            </a:r>
            <a:r>
              <a:rPr lang="en-US" baseline="0" dirty="0" err="1" smtClean="0"/>
              <a:t>a</a:t>
            </a:r>
            <a:r>
              <a:rPr lang="en-US" baseline="0" dirty="0" smtClean="0"/>
              <a:t> report collection system then, we need to deal with the three challenges I mentioned at the beginning of the talk</a:t>
            </a:r>
            <a:r>
              <a:rPr lang="en-US" baseline="0" dirty="0" smtClean="0"/>
              <a:t>: how we can guarantee to users that their location privacy will be respected, how we can also limit the influence of individual users, and how we can take into account location context.</a:t>
            </a:r>
            <a:endParaRPr lang="en-US" dirty="0"/>
          </a:p>
        </p:txBody>
      </p:sp>
      <p:sp>
        <p:nvSpPr>
          <p:cNvPr id="4" name="Slide Number Placeholder 3"/>
          <p:cNvSpPr>
            <a:spLocks noGrp="1"/>
          </p:cNvSpPr>
          <p:nvPr>
            <p:ph type="sldNum" sz="quarter" idx="10"/>
          </p:nvPr>
        </p:nvSpPr>
        <p:spPr/>
        <p:txBody>
          <a:bodyPr/>
          <a:lstStyle/>
          <a:p>
            <a:fld id="{2EB9C272-5C02-42B7-8E2D-0F9242626129}"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a:t>
            </a:r>
            <a:r>
              <a:rPr lang="en-US" baseline="0" dirty="0" smtClean="0"/>
              <a:t> meet the first two conflicting goals, we make three assumptions</a:t>
            </a:r>
            <a:r>
              <a:rPr lang="en-US" baseline="0" dirty="0" smtClean="0"/>
              <a:t>.</a:t>
            </a:r>
            <a:endParaRPr lang="en-US" baseline="0" dirty="0" smtClean="0"/>
          </a:p>
          <a:p>
            <a:r>
              <a:rPr lang="en-US" baseline="0" dirty="0" smtClean="0"/>
              <a:t>First, we assume that the account authority obeys the protocol I will describe, since violations can be detected.</a:t>
            </a:r>
          </a:p>
          <a:p>
            <a:r>
              <a:rPr lang="en-US" baseline="0" dirty="0" smtClean="0"/>
              <a:t>Second, we assume that the account authority can prevent a single user from obtaining many different accounts. This might be done by requiring a hard to forge credential such as a credit card number. This solution is imperfect, but supports many reputation systems today.</a:t>
            </a:r>
          </a:p>
          <a:p>
            <a:r>
              <a:rPr lang="en-US" baseline="0" dirty="0" smtClean="0"/>
              <a:t>Finally, we assume that most users are honest. That is, they just download our measurement client and automatically measure and report on APs that they use.</a:t>
            </a:r>
          </a:p>
        </p:txBody>
      </p:sp>
      <p:sp>
        <p:nvSpPr>
          <p:cNvPr id="4" name="Slide Number Placeholder 3"/>
          <p:cNvSpPr>
            <a:spLocks noGrp="1"/>
          </p:cNvSpPr>
          <p:nvPr>
            <p:ph type="sldNum" sz="quarter" idx="10"/>
          </p:nvPr>
        </p:nvSpPr>
        <p:spPr/>
        <p:txBody>
          <a:bodyPr/>
          <a:lstStyle/>
          <a:p>
            <a:fld id="{2EB9C272-5C02-42B7-8E2D-0F9242626129}"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Given these assumptions, we first</a:t>
            </a:r>
            <a:r>
              <a:rPr lang="en-US" baseline="0" dirty="0" smtClean="0"/>
              <a:t> try some simple protocols. The first thing we might try is to submit the reports over a mix network…</a:t>
            </a:r>
            <a:endParaRPr lang="en-US" dirty="0"/>
          </a:p>
        </p:txBody>
      </p:sp>
      <p:sp>
        <p:nvSpPr>
          <p:cNvPr id="4" name="Slide Number Placeholder 3"/>
          <p:cNvSpPr>
            <a:spLocks noGrp="1"/>
          </p:cNvSpPr>
          <p:nvPr>
            <p:ph type="sldNum" sz="quarter" idx="10"/>
          </p:nvPr>
        </p:nvSpPr>
        <p:spPr/>
        <p:txBody>
          <a:bodyPr/>
          <a:lstStyle/>
          <a:p>
            <a:fld id="{2EB9C272-5C02-42B7-8E2D-0F9242626129}"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arenR"/>
            </a:pPr>
            <a:r>
              <a:rPr lang="en-US" dirty="0" smtClean="0"/>
              <a:t>To achieve both properties,</a:t>
            </a:r>
            <a:r>
              <a:rPr lang="en-US" baseline="0" dirty="0" smtClean="0"/>
              <a:t> we need to do something less obvious. First we assume that the account authority has a list of APs in the system. We can build this list and update it in the same way that hotspot directories build their lists today, e.g., by having the owners of hotspots add them.</a:t>
            </a:r>
          </a:p>
          <a:p>
            <a:pPr marL="228600" indent="-228600">
              <a:buAutoNum type="arabicParenR"/>
            </a:pPr>
            <a:endParaRPr lang="en-US" baseline="0" dirty="0" smtClean="0"/>
          </a:p>
          <a:p>
            <a:pPr marL="228600" indent="-228600">
              <a:buAutoNum type="arabicParenR"/>
            </a:pPr>
            <a:r>
              <a:rPr lang="en-US" baseline="0" dirty="0" smtClean="0"/>
              <a:t>Now, at some point either before or after using APs, Alice logs in and downloads the list.</a:t>
            </a:r>
          </a:p>
          <a:p>
            <a:pPr marL="228600" indent="-228600">
              <a:buAutoNum type="arabicParenR"/>
            </a:pPr>
            <a:endParaRPr lang="en-US" baseline="0" dirty="0" smtClean="0"/>
          </a:p>
          <a:p>
            <a:pPr marL="228600" indent="-228600">
              <a:buAutoNum type="arabicParenR"/>
            </a:pPr>
            <a:r>
              <a:rPr lang="en-US" baseline="0" dirty="0" smtClean="0"/>
              <a:t>For each AP in the list…</a:t>
            </a:r>
          </a:p>
          <a:p>
            <a:pPr marL="228600" indent="-228600">
              <a:buAutoNum type="arabicParenR"/>
            </a:pPr>
            <a:endParaRPr lang="en-US" baseline="0" dirty="0" smtClean="0"/>
          </a:p>
          <a:p>
            <a:pPr marL="228600" indent="-228600">
              <a:buAutoNum type="arabicParenR"/>
            </a:pPr>
            <a:r>
              <a:rPr lang="en-US" baseline="0" dirty="0" smtClean="0"/>
              <a:t>For clarity, we’ll just look at the token for cafe1, we do the same thing for each one she generates. The idea is that we require </a:t>
            </a:r>
            <a:r>
              <a:rPr lang="en-US" baseline="0" dirty="0" err="1" smtClean="0"/>
              <a:t>alice</a:t>
            </a:r>
            <a:r>
              <a:rPr lang="en-US" baseline="0" dirty="0" smtClean="0"/>
              <a:t> to sign reports for cafe1 with this token. To achieve…</a:t>
            </a:r>
          </a:p>
          <a:p>
            <a:pPr marL="228600" indent="-228600">
              <a:buAutoNum type="arabicParenR"/>
            </a:pPr>
            <a:endParaRPr lang="en-US" baseline="0" dirty="0" smtClean="0"/>
          </a:p>
          <a:p>
            <a:pPr marL="228600" indent="-228600">
              <a:buAutoNum type="arabicParenR"/>
            </a:pPr>
            <a:r>
              <a:rPr lang="en-US" baseline="0" dirty="0" smtClean="0"/>
              <a:t>To get these properties with respect to  the account authority… Alice blinds the token…</a:t>
            </a:r>
          </a:p>
          <a:p>
            <a:pPr marL="228600" indent="-228600">
              <a:buAutoNum type="arabicParenR"/>
            </a:pPr>
            <a:endParaRPr lang="en-US" baseline="0" dirty="0" smtClean="0"/>
          </a:p>
          <a:p>
            <a:pPr marL="228600" indent="-228600">
              <a:buAutoNum type="arabicParenR"/>
            </a:pPr>
            <a:r>
              <a:rPr lang="en-US" dirty="0" smtClean="0"/>
              <a:t>The account authority signs the token but makes</a:t>
            </a:r>
            <a:r>
              <a:rPr lang="en-US" baseline="0" dirty="0" smtClean="0"/>
              <a:t> sure Alice can only request one token for cafe1. Although cafe1 is revealed in the request, the AA has no information about what it just signed.</a:t>
            </a:r>
          </a:p>
          <a:p>
            <a:pPr marL="228600" indent="-228600">
              <a:buAutoNum type="arabicParenR"/>
            </a:pPr>
            <a:endParaRPr lang="en-US" baseline="0" dirty="0" smtClean="0"/>
          </a:p>
          <a:p>
            <a:pPr marL="228600" indent="-228600">
              <a:buAutoNum type="arabicParenR"/>
            </a:pPr>
            <a:r>
              <a:rPr lang="en-US" baseline="0" dirty="0" smtClean="0"/>
              <a:t>Alice </a:t>
            </a:r>
            <a:r>
              <a:rPr lang="en-US" baseline="0" dirty="0" err="1" smtClean="0"/>
              <a:t>unblinds</a:t>
            </a:r>
            <a:r>
              <a:rPr lang="en-US" baseline="0" dirty="0" smtClean="0"/>
              <a:t>…</a:t>
            </a:r>
          </a:p>
          <a:p>
            <a:pPr marL="228600" indent="-228600">
              <a:buAutoNum type="arabicParenR"/>
            </a:pPr>
            <a:endParaRPr lang="en-US" baseline="0" dirty="0" smtClean="0"/>
          </a:p>
          <a:p>
            <a:pPr marL="228600" indent="-228600">
              <a:buAutoNum type="arabicParenR"/>
            </a:pPr>
            <a:r>
              <a:rPr lang="en-US" baseline="0" dirty="0" smtClean="0"/>
              <a:t>Then when Alice wants to submit a report…</a:t>
            </a:r>
          </a:p>
          <a:p>
            <a:pPr marL="228600" indent="-228600">
              <a:buAutoNum type="arabicParenR"/>
            </a:pPr>
            <a:endParaRPr lang="en-US" baseline="0" dirty="0" smtClean="0"/>
          </a:p>
          <a:p>
            <a:pPr marL="228600" indent="-228600">
              <a:buNone/>
            </a:pPr>
            <a:r>
              <a:rPr lang="en-US" baseline="0" dirty="0" smtClean="0"/>
              <a:t>Of course, all this can be done automatically by a software client.</a:t>
            </a:r>
          </a:p>
        </p:txBody>
      </p:sp>
      <p:sp>
        <p:nvSpPr>
          <p:cNvPr id="4" name="Slide Number Placeholder 3"/>
          <p:cNvSpPr>
            <a:spLocks noGrp="1"/>
          </p:cNvSpPr>
          <p:nvPr>
            <p:ph type="sldNum" sz="quarter" idx="10"/>
          </p:nvPr>
        </p:nvSpPr>
        <p:spPr/>
        <p:txBody>
          <a:bodyPr/>
          <a:lstStyle/>
          <a:p>
            <a:fld id="{2EB9C272-5C02-42B7-8E2D-0F9242626129}"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Remember,</a:t>
            </a:r>
            <a:r>
              <a:rPr lang="en-US" baseline="0" dirty="0" smtClean="0"/>
              <a:t> Alice will get tokens for many different APs. The protocol achieves location privacy because the properties of the blind signature scheme ensure the account authority doesn’t know the actual value of the tokens each user has. The mix network prevents the database from determining who submitted which report. However, we still get limited influence because when requesting a token, a user names the AP it is for. Thus, even though the account authority doesn’t know what the token is, it can still regulate the number of tokens each user gets for each AP. And the database can determine which reports are signed with the same token.</a:t>
            </a:r>
            <a:endParaRPr lang="en-US" dirty="0"/>
          </a:p>
        </p:txBody>
      </p:sp>
      <p:sp>
        <p:nvSpPr>
          <p:cNvPr id="4" name="Slide Number Placeholder 3"/>
          <p:cNvSpPr>
            <a:spLocks noGrp="1"/>
          </p:cNvSpPr>
          <p:nvPr>
            <p:ph type="sldNum" sz="quarter" idx="10"/>
          </p:nvPr>
        </p:nvSpPr>
        <p:spPr/>
        <p:txBody>
          <a:bodyPr/>
          <a:lstStyle/>
          <a:p>
            <a:fld id="{2EB9C272-5C02-42B7-8E2D-0F9242626129}"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a:t>
            </a:r>
            <a:r>
              <a:rPr lang="en-US" baseline="0" dirty="0" smtClean="0"/>
              <a:t> are two details that we still need to deal with. First, obviously if Alice only requests tokens for APs that she visits, then the account authority still learns this information. So, instead, Alice requests tokens for all the APs in each city that she visits. This can be done before or after actually using APs. So the authority learns which cities she visits, but not any specific location.</a:t>
            </a:r>
          </a:p>
          <a:p>
            <a:r>
              <a:rPr lang="en-US" baseline="0" dirty="0" smtClean="0"/>
              <a:t>Second, even malicious users can get one token for an AP. So we need some way to filter out these bad reports. To do this, the database can use summary functions that are robust to outliers, such as the median function for real valued metrics.</a:t>
            </a:r>
          </a:p>
        </p:txBody>
      </p:sp>
      <p:sp>
        <p:nvSpPr>
          <p:cNvPr id="4" name="Slide Number Placeholder 3"/>
          <p:cNvSpPr>
            <a:spLocks noGrp="1"/>
          </p:cNvSpPr>
          <p:nvPr>
            <p:ph type="sldNum" sz="quarter" idx="10"/>
          </p:nvPr>
        </p:nvSpPr>
        <p:spPr/>
        <p:txBody>
          <a:bodyPr/>
          <a:lstStyle/>
          <a:p>
            <a:fld id="{2EB9C272-5C02-42B7-8E2D-0F9242626129}"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Many of us have been in the situation where we are in a new area and want</a:t>
            </a:r>
            <a:r>
              <a:rPr lang="en-US" baseline="0" dirty="0" smtClean="0"/>
              <a:t> to find wireless connectivity. We might do this by looking up hotspots in a directory service like Jiwire.com. Or we might just open up our laptop and see lots of </a:t>
            </a:r>
            <a:r>
              <a:rPr lang="en-US" baseline="0" dirty="0" err="1" smtClean="0"/>
              <a:t>wifi</a:t>
            </a:r>
            <a:r>
              <a:rPr lang="en-US" baseline="0" dirty="0" smtClean="0"/>
              <a:t> access points or APs. But today, we can’t know the performance that we will get at these hotspots before we go to them and even then, we may have to pay money first. This is because we can only see the quality of the wireless link, not its backhaul connectivity or if it rate-limits users. Only then might we determine whether or not that the AP that we selected has poor performance or blocks our applications.</a:t>
            </a:r>
            <a:endParaRPr lang="en-US" dirty="0"/>
          </a:p>
        </p:txBody>
      </p:sp>
      <p:sp>
        <p:nvSpPr>
          <p:cNvPr id="4" name="Slide Number Placeholder 3"/>
          <p:cNvSpPr>
            <a:spLocks noGrp="1"/>
          </p:cNvSpPr>
          <p:nvPr>
            <p:ph type="sldNum" sz="quarter" idx="10"/>
          </p:nvPr>
        </p:nvSpPr>
        <p:spPr/>
        <p:txBody>
          <a:bodyPr/>
          <a:lstStyle/>
          <a:p>
            <a:fld id="{4A7EDC65-D42A-4383-8021-C5FEEF7E6E97}"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To achieve the last goal, accounting for location context, there are a number of parameters that we might have to take into account when recording reports and formulating summaries. For example, to account for signal quality and noise, we can use the recorded signal-to-noise ratio or SNR to distinguish reports. To account for time-of-day effects, we can include the time in reports and use it to distinguish different summaries. Previous work shows how we can account for traffic contention caused by other wireless traffic by overhearing it</a:t>
            </a:r>
            <a:r>
              <a:rPr lang="en-US" baseline="0" dirty="0" smtClean="0"/>
              <a:t>.</a:t>
            </a:r>
            <a:endParaRPr lang="en-US" baseline="0" dirty="0" smtClean="0"/>
          </a:p>
          <a:p>
            <a:r>
              <a:rPr lang="en-US" baseline="0" dirty="0" smtClean="0"/>
              <a:t>While all of this could be done, it would mean that we need lots of different summaries for each individual AP, one for each different location context.</a:t>
            </a:r>
          </a:p>
        </p:txBody>
      </p:sp>
      <p:sp>
        <p:nvSpPr>
          <p:cNvPr id="4" name="Slide Number Placeholder 3"/>
          <p:cNvSpPr>
            <a:spLocks noGrp="1"/>
          </p:cNvSpPr>
          <p:nvPr>
            <p:ph type="sldNum" sz="quarter" idx="10"/>
          </p:nvPr>
        </p:nvSpPr>
        <p:spPr/>
        <p:txBody>
          <a:bodyPr/>
          <a:lstStyle/>
          <a:p>
            <a:fld id="{2EB9C272-5C02-42B7-8E2D-0F9242626129}"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Fortunately,</a:t>
            </a:r>
            <a:r>
              <a:rPr lang="en-US" baseline="0" dirty="0" smtClean="0"/>
              <a:t> we found in our measurement study that just accounting for coarse signal conditions is good enough. That is, it is well known that the SNR-to-loss curve looks like this. So we basically want to differentiate between these three SNR regions.</a:t>
            </a:r>
          </a:p>
          <a:p>
            <a:endParaRPr lang="en-US" baseline="0" dirty="0" smtClean="0"/>
          </a:p>
          <a:p>
            <a:r>
              <a:rPr lang="en-US" baseline="0" dirty="0" smtClean="0"/>
              <a:t>To do this, we include the SNR in reports and have the database estimate the different regions for each AP.</a:t>
            </a:r>
          </a:p>
        </p:txBody>
      </p:sp>
      <p:sp>
        <p:nvSpPr>
          <p:cNvPr id="4" name="Slide Number Placeholder 3"/>
          <p:cNvSpPr>
            <a:spLocks noGrp="1"/>
          </p:cNvSpPr>
          <p:nvPr>
            <p:ph type="sldNum" sz="quarter" idx="10"/>
          </p:nvPr>
        </p:nvSpPr>
        <p:spPr/>
        <p:txBody>
          <a:bodyPr/>
          <a:lstStyle/>
          <a:p>
            <a:fld id="{2EB9C272-5C02-42B7-8E2D-0F9242626129}"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There are a number of other details I don’t have time to describe in this talk, such as how </a:t>
            </a:r>
            <a:r>
              <a:rPr lang="en-US" baseline="0" dirty="0" err="1" smtClean="0"/>
              <a:t>wifi</a:t>
            </a:r>
            <a:r>
              <a:rPr lang="en-US" baseline="0" dirty="0" smtClean="0"/>
              <a:t>-reports handles other types of attacks. But you can refer to our paper or ask me afterward.</a:t>
            </a:r>
            <a:endParaRPr lang="en-US" baseline="0" dirty="0" smtClean="0"/>
          </a:p>
        </p:txBody>
      </p:sp>
      <p:sp>
        <p:nvSpPr>
          <p:cNvPr id="4" name="Slide Number Placeholder 3"/>
          <p:cNvSpPr>
            <a:spLocks noGrp="1"/>
          </p:cNvSpPr>
          <p:nvPr>
            <p:ph type="sldNum" sz="quarter" idx="10"/>
          </p:nvPr>
        </p:nvSpPr>
        <p:spPr/>
        <p:txBody>
          <a:bodyPr/>
          <a:lstStyle/>
          <a:p>
            <a:fld id="{2EB9C272-5C02-42B7-8E2D-0F9242626129}"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Finally,</a:t>
            </a:r>
            <a:r>
              <a:rPr lang="en-US" baseline="0" dirty="0" smtClean="0"/>
              <a:t> I will present a subset of our evaluation results that shows that </a:t>
            </a:r>
            <a:r>
              <a:rPr lang="en-US" baseline="0" dirty="0" err="1" smtClean="0"/>
              <a:t>wifi</a:t>
            </a:r>
            <a:r>
              <a:rPr lang="en-US" baseline="0" dirty="0" smtClean="0"/>
              <a:t>-reports is practical.</a:t>
            </a:r>
            <a:endParaRPr lang="en-US" dirty="0"/>
          </a:p>
        </p:txBody>
      </p:sp>
      <p:sp>
        <p:nvSpPr>
          <p:cNvPr id="4" name="Slide Number Placeholder 3"/>
          <p:cNvSpPr>
            <a:spLocks noGrp="1"/>
          </p:cNvSpPr>
          <p:nvPr>
            <p:ph type="sldNum" sz="quarter" idx="10"/>
          </p:nvPr>
        </p:nvSpPr>
        <p:spPr/>
        <p:txBody>
          <a:bodyPr/>
          <a:lstStyle/>
          <a:p>
            <a:fld id="{4A7EDC65-D42A-4383-8021-C5FEEF7E6E97}"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first question we obviously</a:t>
            </a:r>
            <a:r>
              <a:rPr lang="en-US" baseline="0" dirty="0" smtClean="0"/>
              <a:t> ask is whether reports actually improve AP selection. Obviously, hotspot databases annotated with performance information would be more useful. But what about the traditional AP selection problem? Suppose we already sat down at a location; can reports help in this case? We compare </a:t>
            </a:r>
            <a:r>
              <a:rPr lang="en-US" baseline="0" dirty="0" err="1" smtClean="0"/>
              <a:t>wifi</a:t>
            </a:r>
            <a:r>
              <a:rPr lang="en-US" baseline="0" dirty="0" smtClean="0"/>
              <a:t>-reports to traditional approaches such as selecting the “</a:t>
            </a:r>
            <a:r>
              <a:rPr lang="en-US" baseline="0" dirty="0" err="1" smtClean="0"/>
              <a:t>offical</a:t>
            </a:r>
            <a:r>
              <a:rPr lang="en-US" baseline="0" dirty="0" smtClean="0"/>
              <a:t>” AP, actively testing all open APs and using the best, using the AP with best SNR etc. We would like to determine which approach predicts the best AP most often. To perform this evaluation, we used our measurement study to simulate the ground truth and reports that are submitted to </a:t>
            </a:r>
            <a:r>
              <a:rPr lang="en-US" baseline="0" dirty="0" err="1" smtClean="0"/>
              <a:t>wifi</a:t>
            </a:r>
            <a:r>
              <a:rPr lang="en-US" baseline="0" dirty="0" smtClean="0"/>
              <a:t>-reports.</a:t>
            </a:r>
            <a:endParaRPr lang="en-US" dirty="0"/>
          </a:p>
        </p:txBody>
      </p:sp>
      <p:sp>
        <p:nvSpPr>
          <p:cNvPr id="4" name="Slide Number Placeholder 3"/>
          <p:cNvSpPr>
            <a:spLocks noGrp="1"/>
          </p:cNvSpPr>
          <p:nvPr>
            <p:ph type="sldNum" sz="quarter" idx="10"/>
          </p:nvPr>
        </p:nvSpPr>
        <p:spPr/>
        <p:txBody>
          <a:bodyPr/>
          <a:lstStyle/>
          <a:p>
            <a:fld id="{4A7EDC65-D42A-4383-8021-C5FEEF7E6E97}"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a:t>
            </a:r>
            <a:r>
              <a:rPr lang="en-US" baseline="0" dirty="0" smtClean="0"/>
              <a:t> we are showing the throughput that each selection strategy achieves at each location in our measurement study. The y-axis shows the throughput achieved, normalized to the optimal, that is, if we had future knowledge about which AP was best. Remember that we have multiple measurements at each location, so the error bars here show the middle two </a:t>
            </a:r>
            <a:r>
              <a:rPr lang="en-US" baseline="0" dirty="0" err="1" smtClean="0"/>
              <a:t>quantiles</a:t>
            </a:r>
            <a:r>
              <a:rPr lang="en-US" baseline="0" dirty="0" smtClean="0"/>
              <a:t> of the bandwidth achieved over time. This graph only compares three approaches for brevity, but we compare against more in the paper. </a:t>
            </a:r>
          </a:p>
          <a:p>
            <a:r>
              <a:rPr lang="en-US" baseline="0" dirty="0" smtClean="0"/>
              <a:t>The first thing we note is that testing all open APs and using the best one quite often doesn’t give us an AP to use at all. This is because in many cases, there is no open AP to use.</a:t>
            </a:r>
          </a:p>
          <a:p>
            <a:r>
              <a:rPr lang="en-US" baseline="0" dirty="0" smtClean="0"/>
              <a:t>Second, always using the official AP performs better in most cases. But in some cases, shown here on the left, even the official AP achieves substantially </a:t>
            </a:r>
            <a:r>
              <a:rPr lang="en-US" baseline="0" dirty="0" err="1" smtClean="0"/>
              <a:t>subobtimal</a:t>
            </a:r>
            <a:r>
              <a:rPr lang="en-US" baseline="0" dirty="0" smtClean="0"/>
              <a:t> performance, sometimes by an order of magnitude.</a:t>
            </a:r>
          </a:p>
          <a:p>
            <a:r>
              <a:rPr lang="en-US" baseline="0" dirty="0" smtClean="0"/>
              <a:t>In contrast, </a:t>
            </a:r>
            <a:r>
              <a:rPr lang="en-US" baseline="0" dirty="0" err="1" smtClean="0"/>
              <a:t>wifi</a:t>
            </a:r>
            <a:r>
              <a:rPr lang="en-US" baseline="0" dirty="0" smtClean="0"/>
              <a:t>-reports almost always achieves the optimal. Only at one location is it often </a:t>
            </a:r>
            <a:r>
              <a:rPr lang="en-US" baseline="0" dirty="0" err="1" smtClean="0"/>
              <a:t>subobtimal</a:t>
            </a:r>
            <a:r>
              <a:rPr lang="en-US" baseline="0" dirty="0" smtClean="0"/>
              <a:t>, but it still does better than choosing the official AP.</a:t>
            </a:r>
            <a:endParaRPr lang="en-US" dirty="0"/>
          </a:p>
        </p:txBody>
      </p:sp>
      <p:sp>
        <p:nvSpPr>
          <p:cNvPr id="4" name="Slide Number Placeholder 3"/>
          <p:cNvSpPr>
            <a:spLocks noGrp="1"/>
          </p:cNvSpPr>
          <p:nvPr>
            <p:ph type="sldNum" sz="quarter" idx="10"/>
          </p:nvPr>
        </p:nvSpPr>
        <p:spPr/>
        <p:txBody>
          <a:bodyPr/>
          <a:lstStyle/>
          <a:p>
            <a:fld id="{4A7EDC65-D42A-4383-8021-C5FEEF7E6E97}"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Our </a:t>
            </a:r>
            <a:r>
              <a:rPr lang="en-US" baseline="0" dirty="0" smtClean="0"/>
              <a:t>privacy preserving protocol obviously has some </a:t>
            </a:r>
            <a:r>
              <a:rPr lang="en-US" baseline="0" dirty="0" smtClean="0"/>
              <a:t>overhead. That </a:t>
            </a:r>
            <a:r>
              <a:rPr lang="en-US" baseline="0" dirty="0" smtClean="0"/>
              <a:t>is, the first time a user wants to report on an AP in a city, he has to fetch tokens for all the APs in that city. This graph here shows the time it takes to compute and download those tokens for the cities with the most APs, according to an existing hotspot directory. We see that even for the most dense city, New York, the overhead is only several seconds. Furthermore, we could parallelize the computation to make it faster --- the cost of doing this, say on Amazon’s EC2 compute service, would only cost 0.02 cents per user.</a:t>
            </a:r>
          </a:p>
        </p:txBody>
      </p:sp>
      <p:sp>
        <p:nvSpPr>
          <p:cNvPr id="4" name="Slide Number Placeholder 3"/>
          <p:cNvSpPr>
            <a:spLocks noGrp="1"/>
          </p:cNvSpPr>
          <p:nvPr>
            <p:ph type="sldNum" sz="quarter" idx="10"/>
          </p:nvPr>
        </p:nvSpPr>
        <p:spPr/>
        <p:txBody>
          <a:bodyPr/>
          <a:lstStyle/>
          <a:p>
            <a:fld id="{2EB9C272-5C02-42B7-8E2D-0F9242626129}"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Next we look at prediction accuracy in the face</a:t>
            </a:r>
            <a:r>
              <a:rPr lang="en-US" baseline="0" dirty="0" smtClean="0"/>
              <a:t> of fraud. That is, we simulate bad guys trying to boost the predicted bandwidth of an AP by saying that it has infinite bandwidth. This graph here shows how accurate predictions are as we increase the number of fraudulent reports for an AP. The x-axis shows the ratio of predicted and actual throughput, using our measurement study as the ground truth. If there was no fraud, we could get the red line, where our predictions are almost perfect 60% of the time</a:t>
            </a:r>
            <a:r>
              <a:rPr lang="en-US" baseline="0" dirty="0" smtClean="0"/>
              <a:t>.</a:t>
            </a:r>
            <a:endParaRPr lang="en-US" baseline="0" dirty="0" smtClean="0"/>
          </a:p>
          <a:p>
            <a:r>
              <a:rPr lang="en-US" baseline="0" dirty="0" smtClean="0"/>
              <a:t>But we see that even if 10% of reports are fraudulent, the distribution of ratios is still nearly identical, so even a simple summary function like median is robust to this amount of fraud in practice.</a:t>
            </a:r>
            <a:endParaRPr lang="en-US" dirty="0"/>
          </a:p>
        </p:txBody>
      </p:sp>
      <p:sp>
        <p:nvSpPr>
          <p:cNvPr id="4" name="Slide Number Placeholder 3"/>
          <p:cNvSpPr>
            <a:spLocks noGrp="1"/>
          </p:cNvSpPr>
          <p:nvPr>
            <p:ph type="sldNum" sz="quarter" idx="10"/>
          </p:nvPr>
        </p:nvSpPr>
        <p:spPr/>
        <p:txBody>
          <a:bodyPr/>
          <a:lstStyle/>
          <a:p>
            <a:fld id="{2EB9C272-5C02-42B7-8E2D-0F9242626129}"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7EDC65-D42A-4383-8021-C5FEEF7E6E97}"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7EDC65-D42A-4383-8021-C5FEEF7E6E97}"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 goal in this</a:t>
            </a:r>
            <a:r>
              <a:rPr lang="en-US" baseline="0" dirty="0" smtClean="0"/>
              <a:t> talk is to provide users with more information. That is, we would like to annotate hotspot directories with performance information about each AP. In addition, if users cache part of this directory while mobile, we would like them to accurately determine the performance information about APs that are visible so they can pick the best one.</a:t>
            </a:r>
            <a:endParaRPr lang="en-US" dirty="0" smtClean="0"/>
          </a:p>
        </p:txBody>
      </p:sp>
      <p:sp>
        <p:nvSpPr>
          <p:cNvPr id="4" name="Slide Number Placeholder 3"/>
          <p:cNvSpPr>
            <a:spLocks noGrp="1"/>
          </p:cNvSpPr>
          <p:nvPr>
            <p:ph type="sldNum" sz="quarter" idx="10"/>
          </p:nvPr>
        </p:nvSpPr>
        <p:spPr/>
        <p:txBody>
          <a:bodyPr/>
          <a:lstStyle/>
          <a:p>
            <a:fld id="{4A7EDC65-D42A-4383-8021-C5FEEF7E6E97}"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threats have recently</a:t>
            </a:r>
            <a:r>
              <a:rPr lang="en-US" baseline="0" dirty="0" smtClean="0"/>
              <a:t> drawn much concern because practically anyone can setup a surveillance network or location service to track users. We argue that the threats will only grow in the future as we become more dependent on wireless devices, location based services, and their use while mobile.</a:t>
            </a:r>
            <a:endParaRPr lang="en-US" dirty="0"/>
          </a:p>
        </p:txBody>
      </p:sp>
      <p:sp>
        <p:nvSpPr>
          <p:cNvPr id="4" name="Slide Number Placeholder 3"/>
          <p:cNvSpPr>
            <a:spLocks noGrp="1"/>
          </p:cNvSpPr>
          <p:nvPr>
            <p:ph type="sldNum" sz="quarter" idx="10"/>
          </p:nvPr>
        </p:nvSpPr>
        <p:spPr/>
        <p:txBody>
          <a:bodyPr/>
          <a:lstStyle/>
          <a:p>
            <a:fld id="{2EB9C272-5C02-42B7-8E2D-0F9242626129}"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there are obviously other ways that we can be tracked, for example by</a:t>
            </a:r>
            <a:r>
              <a:rPr lang="en-US" baseline="0" dirty="0" smtClean="0"/>
              <a:t> cell phone companies or by web pages. However, in each of these circumstances, we are trading our privacy for some useful service. Tracking by unknown eavesdroppers is concerning because we can not control who gets our information. </a:t>
            </a:r>
          </a:p>
          <a:p>
            <a:endParaRPr lang="en-US" baseline="0" dirty="0" smtClean="0"/>
          </a:p>
          <a:p>
            <a:r>
              <a:rPr lang="en-US" baseline="0" dirty="0" smtClean="0"/>
              <a:t>This should concern end-users just like they are concerned with web bugs tracking their web browsing habits. Service providers should be concerned because even if they protect their customer’s data, they can’t prevent other parties from tracking them while using their networks. And finally, history has shown that tracking concerns can hurt sales of products such as when Intel added a unique ID to their CPUs or when Benetton added radio identifier tags to their clothing.</a:t>
            </a:r>
            <a:endParaRPr lang="en-US" dirty="0"/>
          </a:p>
        </p:txBody>
      </p:sp>
      <p:sp>
        <p:nvSpPr>
          <p:cNvPr id="4" name="Slide Number Placeholder 3"/>
          <p:cNvSpPr>
            <a:spLocks noGrp="1"/>
          </p:cNvSpPr>
          <p:nvPr>
            <p:ph type="sldNum" sz="quarter" idx="10"/>
          </p:nvPr>
        </p:nvSpPr>
        <p:spPr/>
        <p:txBody>
          <a:bodyPr/>
          <a:lstStyle/>
          <a:p>
            <a:fld id="{2EB9C272-5C02-42B7-8E2D-0F9242626129}"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can have clients explicitly measure loss, but we found that using throughput measurements to estimate relative loss worked good enough as well. So to estimate these different regions, we took a very straight forward approach: we assume the intermediate loss region is 10 dB wide and then find the “best fit” for the boundaries between the regions.</a:t>
            </a:r>
          </a:p>
          <a:p>
            <a:endParaRPr lang="en-US" baseline="0" dirty="0" smtClean="0"/>
          </a:p>
          <a:p>
            <a:r>
              <a:rPr lang="en-US" baseline="0" dirty="0" smtClean="0"/>
              <a:t>A more sophisticated algorithm could do better, but we found that this simple approach worked good enough. By only distinguishing conditions by these three SNR regions, we only need three summaries per AP. Of course, for the few APs that have performance that varies substantially in other dimensions, the database can generate additional summaries to account for those as well, at the cost of some storage overhead.</a:t>
            </a:r>
            <a:endParaRPr lang="en-US" dirty="0"/>
          </a:p>
        </p:txBody>
      </p:sp>
      <p:sp>
        <p:nvSpPr>
          <p:cNvPr id="4" name="Slide Number Placeholder 3"/>
          <p:cNvSpPr>
            <a:spLocks noGrp="1"/>
          </p:cNvSpPr>
          <p:nvPr>
            <p:ph type="sldNum" sz="quarter" idx="10"/>
          </p:nvPr>
        </p:nvSpPr>
        <p:spPr/>
        <p:txBody>
          <a:bodyPr/>
          <a:lstStyle/>
          <a:p>
            <a:fld id="{4A7EDC65-D42A-4383-8021-C5FEEF7E6E97}"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B9C272-5C02-42B7-8E2D-0F9242626129}"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B9C272-5C02-42B7-8E2D-0F9242626129}"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B9C272-5C02-42B7-8E2D-0F9242626129}"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467AD07-A377-4CE5-B0BC-0C1479CE4256}"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467AD07-A377-4CE5-B0BC-0C1479CE4256}"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467AD07-A377-4CE5-B0BC-0C1479CE4256}"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467AD07-A377-4CE5-B0BC-0C1479CE4256}"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One way to provide this information is to have users</a:t>
            </a:r>
            <a:r>
              <a:rPr lang="en-US" baseline="0" dirty="0" smtClean="0"/>
              <a:t> that use APs submit reports about them to a database. Future users can then obtain this information to predict their performance.</a:t>
            </a:r>
            <a:endParaRPr lang="en-US" dirty="0" smtClean="0"/>
          </a:p>
          <a:p>
            <a:endParaRPr lang="en-US" dirty="0" smtClean="0"/>
          </a:p>
          <a:p>
            <a:r>
              <a:rPr lang="en-US" dirty="0" smtClean="0"/>
              <a:t>Our goal is to build such a system which</a:t>
            </a:r>
            <a:r>
              <a:rPr lang="en-US" baseline="0" dirty="0" smtClean="0"/>
              <a:t> we call </a:t>
            </a:r>
            <a:r>
              <a:rPr lang="en-US" baseline="0" dirty="0" err="1" smtClean="0"/>
              <a:t>wifi</a:t>
            </a:r>
            <a:r>
              <a:rPr lang="en-US" baseline="0" dirty="0" smtClean="0"/>
              <a:t>-reports. In such a system, first  a client would measure the APs that he uses. Then, he would login to the service via an account authority, like Google. This account authority would give him the right to submit the report to a database where all reports would be summarized.</a:t>
            </a:r>
          </a:p>
          <a:p>
            <a:r>
              <a:rPr lang="en-US" baseline="0" dirty="0" smtClean="0"/>
              <a:t>Future users can download and cache these summaries, like with the </a:t>
            </a:r>
            <a:r>
              <a:rPr lang="en-US" baseline="0" dirty="0" err="1" smtClean="0"/>
              <a:t>iPass</a:t>
            </a:r>
            <a:r>
              <a:rPr lang="en-US" baseline="0" dirty="0" smtClean="0"/>
              <a:t> hotspot client today. Then they can find the best APs nearby.</a:t>
            </a:r>
          </a:p>
        </p:txBody>
      </p:sp>
      <p:sp>
        <p:nvSpPr>
          <p:cNvPr id="4" name="Slide Number Placeholder 3"/>
          <p:cNvSpPr>
            <a:spLocks noGrp="1"/>
          </p:cNvSpPr>
          <p:nvPr>
            <p:ph type="sldNum" sz="quarter" idx="10"/>
          </p:nvPr>
        </p:nvSpPr>
        <p:spPr/>
        <p:txBody>
          <a:bodyPr/>
          <a:lstStyle/>
          <a:p>
            <a:fld id="{2EB9C272-5C02-42B7-8E2D-0F9242626129}"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467AD07-A377-4CE5-B0BC-0C1479CE4256}"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467AD07-A377-4CE5-B0BC-0C1479CE4256}" type="slidenum">
              <a:rPr lang="en-US" smtClean="0"/>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467AD07-A377-4CE5-B0BC-0C1479CE4256}" type="slidenum">
              <a:rPr lang="en-US" smtClean="0"/>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467AD07-A377-4CE5-B0BC-0C1479CE4256}" type="slidenum">
              <a:rPr lang="en-US" smtClean="0"/>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467AD07-A377-4CE5-B0BC-0C1479CE4256}" type="slidenum">
              <a:rPr lang="en-US" smtClean="0"/>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7EDC65-D42A-4383-8021-C5FEEF7E6E97}" type="slidenum">
              <a:rPr lang="en-US" smtClean="0"/>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A7EDC65-D42A-4383-8021-C5FEEF7E6E97}" type="slidenum">
              <a:rPr lang="en-US" smtClean="0"/>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 goal is to try to remedy this situation</a:t>
            </a:r>
            <a:r>
              <a:rPr lang="en-US" baseline="0" dirty="0" smtClean="0"/>
              <a:t> by using collaboration. That is, if users that use these APs submit reports about their performance, say, using an automated tool, then future users can download summaries of these reports and make better decisions.</a:t>
            </a:r>
          </a:p>
          <a:p>
            <a:endParaRPr lang="en-US" baseline="0" dirty="0" smtClean="0"/>
          </a:p>
          <a:p>
            <a:r>
              <a:rPr lang="en-US" baseline="0" dirty="0" smtClean="0"/>
              <a:t>Fix titles.</a:t>
            </a:r>
          </a:p>
          <a:p>
            <a:endParaRPr lang="en-US" baseline="0" dirty="0" smtClean="0"/>
          </a:p>
          <a:p>
            <a:r>
              <a:rPr lang="en-US" baseline="0" dirty="0" smtClean="0"/>
              <a:t>Design requirements here (but </a:t>
            </a:r>
            <a:r>
              <a:rPr lang="en-US" baseline="0" dirty="0" err="1" smtClean="0"/>
              <a:t>practicle</a:t>
            </a:r>
            <a:r>
              <a:rPr lang="en-US" baseline="0" dirty="0" smtClean="0"/>
              <a:t> problems)</a:t>
            </a:r>
            <a:endParaRPr lang="en-US" dirty="0"/>
          </a:p>
        </p:txBody>
      </p:sp>
      <p:sp>
        <p:nvSpPr>
          <p:cNvPr id="4" name="Slide Number Placeholder 3"/>
          <p:cNvSpPr>
            <a:spLocks noGrp="1"/>
          </p:cNvSpPr>
          <p:nvPr>
            <p:ph type="sldNum" sz="quarter" idx="10"/>
          </p:nvPr>
        </p:nvSpPr>
        <p:spPr/>
        <p:txBody>
          <a:bodyPr/>
          <a:lstStyle/>
          <a:p>
            <a:fld id="{4A7EDC65-D42A-4383-8021-C5FEEF7E6E97}" type="slidenum">
              <a:rPr lang="en-US" smtClean="0"/>
              <a:pPr/>
              <a:t>47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Any suc</a:t>
            </a:r>
            <a:r>
              <a:rPr lang="en-US" baseline="0" dirty="0" smtClean="0"/>
              <a:t>h reporting system raises several challenges.</a:t>
            </a:r>
          </a:p>
          <a:p>
            <a:endParaRPr lang="en-US" baseline="0" dirty="0" smtClean="0"/>
          </a:p>
          <a:p>
            <a:r>
              <a:rPr lang="en-US" baseline="0" dirty="0" smtClean="0"/>
              <a:t>First, because the use of an AP implicitly reveals a location where a user has been, if a user’s identity is attached to reports then they may worry that the account authority or database can track them, or that a third party that compromises the database can track them. Since we don’t want to </a:t>
            </a:r>
            <a:r>
              <a:rPr lang="en-US" baseline="0" dirty="0" err="1" smtClean="0"/>
              <a:t>disincentivize</a:t>
            </a:r>
            <a:r>
              <a:rPr lang="en-US" baseline="0" dirty="0" smtClean="0"/>
              <a:t> users from participating, we would like to reassure them that they can not be tracked and their location privacy will be protected. To do this, we need to ensure that a user’s reports can’t be linked together.</a:t>
            </a:r>
          </a:p>
          <a:p>
            <a:endParaRPr lang="en-US" baseline="0" dirty="0" smtClean="0"/>
          </a:p>
          <a:p>
            <a:r>
              <a:rPr lang="en-US" baseline="0" dirty="0" smtClean="0"/>
              <a:t>Second, since we are relying on users to submit reports, we also need to limit the influence of some users that might be malicious. For example, the owner of a hotspot might submit lots of reports that say it is great even if it is not. One way to limit influence would be to make sure that each user can only submit one report per AP.</a:t>
            </a:r>
          </a:p>
          <a:p>
            <a:endParaRPr lang="en-US" baseline="0" dirty="0" smtClean="0"/>
          </a:p>
          <a:p>
            <a:r>
              <a:rPr lang="en-US" baseline="0" dirty="0" smtClean="0"/>
              <a:t>Finally, since we are dealing with wireless APs, location and channel conditions will affect measured performance. So we need to take these conditions into account.</a:t>
            </a:r>
            <a:endParaRPr lang="en-US" dirty="0"/>
          </a:p>
        </p:txBody>
      </p:sp>
      <p:sp>
        <p:nvSpPr>
          <p:cNvPr id="4" name="Slide Number Placeholder 3"/>
          <p:cNvSpPr>
            <a:spLocks noGrp="1"/>
          </p:cNvSpPr>
          <p:nvPr>
            <p:ph type="sldNum" sz="quarter" idx="10"/>
          </p:nvPr>
        </p:nvSpPr>
        <p:spPr/>
        <p:txBody>
          <a:bodyPr/>
          <a:lstStyle/>
          <a:p>
            <a:fld id="{2EB9C272-5C02-42B7-8E2D-0F9242626129}"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So there are a lot of practical challenges in building a system like this.</a:t>
            </a:r>
          </a:p>
          <a:p>
            <a:r>
              <a:rPr lang="en-US" baseline="0" dirty="0" smtClean="0"/>
              <a:t>Therefore, the first thing we look in this talk is whether collaborative reports are needed at all. We performed a measurement study to see if commercial hotspots actually vary in performance. Second, I will describe the design of </a:t>
            </a:r>
            <a:r>
              <a:rPr lang="en-US" baseline="0" dirty="0" err="1" smtClean="0"/>
              <a:t>wifi</a:t>
            </a:r>
            <a:r>
              <a:rPr lang="en-US" baseline="0" dirty="0" smtClean="0"/>
              <a:t>-reports and how we can overcome these design challenges. Finally, I will present an evaluation of </a:t>
            </a:r>
            <a:r>
              <a:rPr lang="en-US" baseline="0" dirty="0" err="1" smtClean="0"/>
              <a:t>wifi</a:t>
            </a:r>
            <a:r>
              <a:rPr lang="en-US" baseline="0" dirty="0" smtClean="0"/>
              <a:t>-reports that demonstrates its practicality.</a:t>
            </a:r>
            <a:endParaRPr lang="en-US" dirty="0"/>
          </a:p>
        </p:txBody>
      </p:sp>
      <p:sp>
        <p:nvSpPr>
          <p:cNvPr id="4" name="Slide Number Placeholder 3"/>
          <p:cNvSpPr>
            <a:spLocks noGrp="1"/>
          </p:cNvSpPr>
          <p:nvPr>
            <p:ph type="sldNum" sz="quarter" idx="10"/>
          </p:nvPr>
        </p:nvSpPr>
        <p:spPr/>
        <p:txBody>
          <a:bodyPr/>
          <a:lstStyle/>
          <a:p>
            <a:fld id="{4A7EDC65-D42A-4383-8021-C5FEEF7E6E97}"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Reports would obviously only be useful if </a:t>
            </a:r>
            <a:r>
              <a:rPr lang="en-US" baseline="0" dirty="0" smtClean="0"/>
              <a:t>selecting the best AP isn’t already obvious given available information. Se to see whether these properties are true, we performed a small measurement study in one popular commercial district in Seattle over one week. We build a </a:t>
            </a:r>
            <a:r>
              <a:rPr lang="en-US" baseline="0" dirty="0" err="1" smtClean="0"/>
              <a:t>Wifi</a:t>
            </a:r>
            <a:r>
              <a:rPr lang="en-US" baseline="0" dirty="0" smtClean="0"/>
              <a:t>-Reports measurement client and then used it at each of 13 actual hotspots shown on this map. Note that unlike previous studies which typically measured only open access points using </a:t>
            </a:r>
            <a:r>
              <a:rPr lang="en-US" baseline="0" dirty="0" err="1" smtClean="0"/>
              <a:t>wardriving</a:t>
            </a:r>
            <a:r>
              <a:rPr lang="en-US" baseline="0" dirty="0" smtClean="0"/>
              <a:t>, we also measure all the pay-for-access networks that were visible.</a:t>
            </a:r>
            <a:endParaRPr lang="en-US" dirty="0"/>
          </a:p>
        </p:txBody>
      </p:sp>
      <p:sp>
        <p:nvSpPr>
          <p:cNvPr id="4" name="Slide Number Placeholder 3"/>
          <p:cNvSpPr>
            <a:spLocks noGrp="1"/>
          </p:cNvSpPr>
          <p:nvPr>
            <p:ph type="sldNum" sz="quarter" idx="10"/>
          </p:nvPr>
        </p:nvSpPr>
        <p:spPr/>
        <p:txBody>
          <a:bodyPr/>
          <a:lstStyle/>
          <a:p>
            <a:fld id="{F467AD07-A377-4CE5-B0BC-0C1479CE4256}"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a:t>
            </a:r>
            <a:r>
              <a:rPr lang="en-US" baseline="0" dirty="0" smtClean="0"/>
              <a:t> is one of the results from our study. The x-axis shows the locations where we performed our measurements. Each point shows the mean bandwidth of an AP that was measured at that location, the red point being the “official” AP for that hotspot. The error bars show one standard deviation. The first thing we notice is that there is a large selection of APs, even at a single location. Most locations have 3 or more choices.</a:t>
            </a:r>
          </a:p>
        </p:txBody>
      </p:sp>
      <p:sp>
        <p:nvSpPr>
          <p:cNvPr id="4" name="Slide Number Placeholder 3"/>
          <p:cNvSpPr>
            <a:spLocks noGrp="1"/>
          </p:cNvSpPr>
          <p:nvPr>
            <p:ph type="sldNum" sz="quarter" idx="10"/>
          </p:nvPr>
        </p:nvSpPr>
        <p:spPr/>
        <p:txBody>
          <a:bodyPr/>
          <a:lstStyle/>
          <a:p>
            <a:fld id="{4A7EDC65-D42A-4383-8021-C5FEEF7E6E97}"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second thing we notice is that there is a large variation in AP</a:t>
            </a:r>
            <a:r>
              <a:rPr lang="en-US" baseline="0" dirty="0" smtClean="0"/>
              <a:t> capacity, and this is mostly due to the capacity of the backhaul link or rate limiting. Even among just the official APs that we highlight here, the average bandwidth differs by almost 2 orders of magnitude.</a:t>
            </a:r>
            <a:endParaRPr lang="en-US" dirty="0"/>
          </a:p>
        </p:txBody>
      </p:sp>
      <p:sp>
        <p:nvSpPr>
          <p:cNvPr id="4" name="Slide Number Placeholder 3"/>
          <p:cNvSpPr>
            <a:spLocks noGrp="1"/>
          </p:cNvSpPr>
          <p:nvPr>
            <p:ph type="sldNum" sz="quarter" idx="10"/>
          </p:nvPr>
        </p:nvSpPr>
        <p:spPr/>
        <p:txBody>
          <a:bodyPr/>
          <a:lstStyle/>
          <a:p>
            <a:fld id="{4A7EDC65-D42A-4383-8021-C5FEEF7E6E97}"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Jeffrey Pang (CMU) | Wifi-Reports</a:t>
            </a:r>
            <a:endParaRPr lang="en-US"/>
          </a:p>
        </p:txBody>
      </p:sp>
      <p:sp>
        <p:nvSpPr>
          <p:cNvPr id="6" name="Slide Number Placeholder 5"/>
          <p:cNvSpPr>
            <a:spLocks noGrp="1"/>
          </p:cNvSpPr>
          <p:nvPr>
            <p:ph type="sldNum" sz="quarter" idx="12"/>
          </p:nvPr>
        </p:nvSpPr>
        <p:spPr/>
        <p:txBody>
          <a:bodyPr/>
          <a:lstStyle/>
          <a:p>
            <a:fld id="{D106CAAC-188D-4FBD-8217-F6D4C11263E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Jeffrey Pang (CMU) | Wifi-Reports</a:t>
            </a:r>
            <a:endParaRPr lang="en-US"/>
          </a:p>
        </p:txBody>
      </p:sp>
      <p:sp>
        <p:nvSpPr>
          <p:cNvPr id="7" name="Slide Number Placeholder 6"/>
          <p:cNvSpPr>
            <a:spLocks noGrp="1"/>
          </p:cNvSpPr>
          <p:nvPr>
            <p:ph type="sldNum" sz="quarter" idx="12"/>
          </p:nvPr>
        </p:nvSpPr>
        <p:spPr/>
        <p:txBody>
          <a:bodyPr/>
          <a:lstStyle/>
          <a:p>
            <a:fld id="{D106CAAC-188D-4FBD-8217-F6D4C11263E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Jeffrey Pang (CMU) | Wifi-Reports</a:t>
            </a:r>
            <a:endParaRPr lang="en-US"/>
          </a:p>
        </p:txBody>
      </p:sp>
      <p:sp>
        <p:nvSpPr>
          <p:cNvPr id="6" name="Slide Number Placeholder 5"/>
          <p:cNvSpPr>
            <a:spLocks noGrp="1"/>
          </p:cNvSpPr>
          <p:nvPr>
            <p:ph type="sldNum" sz="quarter" idx="12"/>
          </p:nvPr>
        </p:nvSpPr>
        <p:spPr/>
        <p:txBody>
          <a:bodyPr/>
          <a:lstStyle/>
          <a:p>
            <a:fld id="{D106CAAC-188D-4FBD-8217-F6D4C11263E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Jeffrey Pang (CMU) | Wifi-Reports</a:t>
            </a:r>
            <a:endParaRPr lang="en-US"/>
          </a:p>
        </p:txBody>
      </p:sp>
      <p:sp>
        <p:nvSpPr>
          <p:cNvPr id="6" name="Slide Number Placeholder 5"/>
          <p:cNvSpPr>
            <a:spLocks noGrp="1"/>
          </p:cNvSpPr>
          <p:nvPr>
            <p:ph type="sldNum" sz="quarter" idx="12"/>
          </p:nvPr>
        </p:nvSpPr>
        <p:spPr/>
        <p:txBody>
          <a:bodyPr/>
          <a:lstStyle/>
          <a:p>
            <a:fld id="{D106CAAC-188D-4FBD-8217-F6D4C11263E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0" y="6629400"/>
            <a:ext cx="4572000" cy="228600"/>
          </a:xfrm>
        </p:spPr>
        <p:txBody>
          <a:bodyPr/>
          <a:lstStyle>
            <a:lvl1pPr algn="l">
              <a:defRPr>
                <a:solidFill>
                  <a:schemeClr val="bg1">
                    <a:lumMod val="50000"/>
                  </a:schemeClr>
                </a:solidFill>
              </a:defRPr>
            </a:lvl1pPr>
          </a:lstStyle>
          <a:p>
            <a:r>
              <a:rPr lang="en-US" smtClean="0"/>
              <a:t>Jeffrey Pang (CMU) | Wifi-Reports</a:t>
            </a:r>
            <a:endParaRPr lang="en-US" dirty="0"/>
          </a:p>
        </p:txBody>
      </p:sp>
      <p:sp>
        <p:nvSpPr>
          <p:cNvPr id="10" name="Slide Number Placeholder 5"/>
          <p:cNvSpPr>
            <a:spLocks noGrp="1"/>
          </p:cNvSpPr>
          <p:nvPr>
            <p:ph type="sldNum" sz="quarter" idx="12"/>
          </p:nvPr>
        </p:nvSpPr>
        <p:spPr>
          <a:xfrm>
            <a:off x="7010400" y="6629400"/>
            <a:ext cx="2133600" cy="228600"/>
          </a:xfrm>
        </p:spPr>
        <p:txBody>
          <a:bodyPr/>
          <a:lstStyle/>
          <a:p>
            <a:fld id="{D106CAAC-188D-4FBD-8217-F6D4C11263E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1"/>
        </a:solidFill>
        <a:effectLst/>
      </p:bgPr>
    </p:bg>
    <p:spTree>
      <p:nvGrpSpPr>
        <p:cNvPr id="1" name=""/>
        <p:cNvGrpSpPr/>
        <p:nvPr/>
      </p:nvGrpSpPr>
      <p:grpSpPr>
        <a:xfrm>
          <a:off x="0" y="0"/>
          <a:ext cx="0" cy="0"/>
          <a:chOff x="0" y="0"/>
          <a:chExt cx="0" cy="0"/>
        </a:xfrm>
      </p:grpSpPr>
      <p:sp>
        <p:nvSpPr>
          <p:cNvPr id="8" name="Rectangle 7"/>
          <p:cNvSpPr/>
          <p:nvPr userDrawn="1"/>
        </p:nvSpPr>
        <p:spPr>
          <a:xfrm>
            <a:off x="0" y="6629400"/>
            <a:ext cx="91440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0" y="6629400"/>
            <a:ext cx="4572000" cy="228600"/>
          </a:xfrm>
        </p:spPr>
        <p:txBody>
          <a:bodyPr/>
          <a:lstStyle>
            <a:lvl1pPr algn="l">
              <a:defRPr>
                <a:solidFill>
                  <a:schemeClr val="bg1">
                    <a:lumMod val="50000"/>
                  </a:schemeClr>
                </a:solidFill>
              </a:defRPr>
            </a:lvl1pPr>
          </a:lstStyle>
          <a:p>
            <a:r>
              <a:rPr lang="en-US" smtClean="0"/>
              <a:t>Jeffrey Pang (CMU) | Wifi-Reports</a:t>
            </a:r>
            <a:endParaRPr lang="en-US" dirty="0"/>
          </a:p>
        </p:txBody>
      </p:sp>
      <p:sp>
        <p:nvSpPr>
          <p:cNvPr id="6" name="Slide Number Placeholder 5"/>
          <p:cNvSpPr>
            <a:spLocks noGrp="1"/>
          </p:cNvSpPr>
          <p:nvPr>
            <p:ph type="sldNum" sz="quarter" idx="12"/>
          </p:nvPr>
        </p:nvSpPr>
        <p:spPr>
          <a:xfrm>
            <a:off x="7010400" y="6629400"/>
            <a:ext cx="2133600" cy="228600"/>
          </a:xfrm>
        </p:spPr>
        <p:txBody>
          <a:bodyPr/>
          <a:lstStyle>
            <a:lvl1pPr>
              <a:defRPr>
                <a:solidFill>
                  <a:schemeClr val="bg1">
                    <a:lumMod val="50000"/>
                  </a:schemeClr>
                </a:solidFill>
              </a:defRPr>
            </a:lvl1pPr>
          </a:lstStyle>
          <a:p>
            <a:fld id="{D106CAAC-188D-4FBD-8217-F6D4C11263E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Jeffrey Pang (CMU) | Wifi-Reports</a:t>
            </a:r>
            <a:endParaRPr lang="en-US"/>
          </a:p>
        </p:txBody>
      </p:sp>
      <p:sp>
        <p:nvSpPr>
          <p:cNvPr id="6" name="Slide Number Placeholder 5"/>
          <p:cNvSpPr>
            <a:spLocks noGrp="1"/>
          </p:cNvSpPr>
          <p:nvPr>
            <p:ph type="sldNum" sz="quarter" idx="12"/>
          </p:nvPr>
        </p:nvSpPr>
        <p:spPr/>
        <p:txBody>
          <a:bodyPr/>
          <a:lstStyle/>
          <a:p>
            <a:fld id="{D106CAAC-188D-4FBD-8217-F6D4C11263E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Jeffrey Pang (CMU) | Wifi-Reports</a:t>
            </a:r>
            <a:endParaRPr lang="en-US"/>
          </a:p>
        </p:txBody>
      </p:sp>
      <p:sp>
        <p:nvSpPr>
          <p:cNvPr id="7" name="Slide Number Placeholder 6"/>
          <p:cNvSpPr>
            <a:spLocks noGrp="1"/>
          </p:cNvSpPr>
          <p:nvPr>
            <p:ph type="sldNum" sz="quarter" idx="12"/>
          </p:nvPr>
        </p:nvSpPr>
        <p:spPr/>
        <p:txBody>
          <a:bodyPr/>
          <a:lstStyle/>
          <a:p>
            <a:fld id="{D106CAAC-188D-4FBD-8217-F6D4C11263E9}"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Jeffrey Pang (CMU) | Wifi-Reports</a:t>
            </a:r>
            <a:endParaRPr lang="en-US"/>
          </a:p>
        </p:txBody>
      </p:sp>
      <p:sp>
        <p:nvSpPr>
          <p:cNvPr id="9" name="Slide Number Placeholder 8"/>
          <p:cNvSpPr>
            <a:spLocks noGrp="1"/>
          </p:cNvSpPr>
          <p:nvPr>
            <p:ph type="sldNum" sz="quarter" idx="12"/>
          </p:nvPr>
        </p:nvSpPr>
        <p:spPr/>
        <p:txBody>
          <a:bodyPr/>
          <a:lstStyle/>
          <a:p>
            <a:fld id="{D106CAAC-188D-4FBD-8217-F6D4C11263E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Jeffrey Pang (CMU) | Wifi-Reports</a:t>
            </a:r>
            <a:endParaRPr lang="en-US"/>
          </a:p>
        </p:txBody>
      </p:sp>
      <p:sp>
        <p:nvSpPr>
          <p:cNvPr id="5" name="Slide Number Placeholder 4"/>
          <p:cNvSpPr>
            <a:spLocks noGrp="1"/>
          </p:cNvSpPr>
          <p:nvPr>
            <p:ph type="sldNum" sz="quarter" idx="12"/>
          </p:nvPr>
        </p:nvSpPr>
        <p:spPr/>
        <p:txBody>
          <a:bodyPr/>
          <a:lstStyle/>
          <a:p>
            <a:fld id="{D106CAAC-188D-4FBD-8217-F6D4C11263E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Jeffrey Pang (CMU) | Wifi-Reports</a:t>
            </a:r>
            <a:endParaRPr lang="en-US"/>
          </a:p>
        </p:txBody>
      </p:sp>
      <p:sp>
        <p:nvSpPr>
          <p:cNvPr id="4" name="Slide Number Placeholder 3"/>
          <p:cNvSpPr>
            <a:spLocks noGrp="1"/>
          </p:cNvSpPr>
          <p:nvPr>
            <p:ph type="sldNum" sz="quarter" idx="12"/>
          </p:nvPr>
        </p:nvSpPr>
        <p:spPr/>
        <p:txBody>
          <a:bodyPr/>
          <a:lstStyle/>
          <a:p>
            <a:fld id="{D106CAAC-188D-4FBD-8217-F6D4C11263E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Jeffrey Pang (CMU) | Wifi-Reports</a:t>
            </a:r>
            <a:endParaRPr lang="en-US"/>
          </a:p>
        </p:txBody>
      </p:sp>
      <p:sp>
        <p:nvSpPr>
          <p:cNvPr id="7" name="Slide Number Placeholder 6"/>
          <p:cNvSpPr>
            <a:spLocks noGrp="1"/>
          </p:cNvSpPr>
          <p:nvPr>
            <p:ph type="sldNum" sz="quarter" idx="12"/>
          </p:nvPr>
        </p:nvSpPr>
        <p:spPr/>
        <p:txBody>
          <a:bodyPr/>
          <a:lstStyle/>
          <a:p>
            <a:fld id="{D106CAAC-188D-4FBD-8217-F6D4C11263E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Jeffrey Pang (CMU) | Wifi-Reports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06CAAC-188D-4FBD-8217-F6D4C11263E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14.xml"/><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18.gif"/></Relationships>
</file>

<file path=ppt/slides/_rels/slide1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16.xml"/><Relationship Id="rId7" Type="http://schemas.openxmlformats.org/officeDocument/2006/relationships/image" Target="../media/image22.jpe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5.png"/><Relationship Id="rId5" Type="http://schemas.openxmlformats.org/officeDocument/2006/relationships/image" Target="../media/image10.png"/><Relationship Id="rId4" Type="http://schemas.openxmlformats.org/officeDocument/2006/relationships/image" Target="../media/image21.png"/><Relationship Id="rId9" Type="http://schemas.openxmlformats.org/officeDocument/2006/relationships/image" Target="../media/image9.png"/></Relationships>
</file>

<file path=ppt/slides/_rels/slide1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17.xml"/><Relationship Id="rId7" Type="http://schemas.openxmlformats.org/officeDocument/2006/relationships/image" Target="../media/image22.jpe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5.png"/><Relationship Id="rId11" Type="http://schemas.openxmlformats.org/officeDocument/2006/relationships/image" Target="../media/image25.png"/><Relationship Id="rId5" Type="http://schemas.openxmlformats.org/officeDocument/2006/relationships/image" Target="../media/image10.png"/><Relationship Id="rId10" Type="http://schemas.openxmlformats.org/officeDocument/2006/relationships/image" Target="../media/image24.gif"/><Relationship Id="rId4" Type="http://schemas.openxmlformats.org/officeDocument/2006/relationships/image" Target="../media/image21.png"/><Relationship Id="rId9" Type="http://schemas.openxmlformats.org/officeDocument/2006/relationships/image" Target="../media/image23.png"/></Relationships>
</file>

<file path=ppt/slides/_rels/slide1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18.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2.jpeg"/><Relationship Id="rId11" Type="http://schemas.openxmlformats.org/officeDocument/2006/relationships/image" Target="../media/image21.png"/><Relationship Id="rId5" Type="http://schemas.openxmlformats.org/officeDocument/2006/relationships/image" Target="../media/image5.png"/><Relationship Id="rId10" Type="http://schemas.openxmlformats.org/officeDocument/2006/relationships/image" Target="../media/image25.png"/><Relationship Id="rId4" Type="http://schemas.openxmlformats.org/officeDocument/2006/relationships/image" Target="../media/image10.png"/><Relationship Id="rId9" Type="http://schemas.openxmlformats.org/officeDocument/2006/relationships/image" Target="../media/image24.gif"/></Relationships>
</file>

<file path=ppt/slides/_rels/slide19.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23.png"/><Relationship Id="rId3" Type="http://schemas.openxmlformats.org/officeDocument/2006/relationships/notesSlide" Target="../notesSlides/notesSlide19.xml"/><Relationship Id="rId7" Type="http://schemas.openxmlformats.org/officeDocument/2006/relationships/image" Target="../media/image11.png"/><Relationship Id="rId12"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2.jpeg"/><Relationship Id="rId11" Type="http://schemas.openxmlformats.org/officeDocument/2006/relationships/image" Target="../media/image26.png"/><Relationship Id="rId5" Type="http://schemas.openxmlformats.org/officeDocument/2006/relationships/image" Target="../media/image5.png"/><Relationship Id="rId10" Type="http://schemas.openxmlformats.org/officeDocument/2006/relationships/image" Target="../media/image9.png"/><Relationship Id="rId4" Type="http://schemas.openxmlformats.org/officeDocument/2006/relationships/image" Target="../media/image10.png"/><Relationship Id="rId9" Type="http://schemas.openxmlformats.org/officeDocument/2006/relationships/image" Target="../media/image24.gif"/></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7.gif"/><Relationship Id="rId5" Type="http://schemas.openxmlformats.org/officeDocument/2006/relationships/image" Target="../media/image13.gif"/><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jpeg"/></Relationships>
</file>

<file path=ppt/slides/_rels/slide31.xml.rels><?xml version="1.0" encoding="UTF-8" standalone="yes"?>
<Relationships xmlns="http://schemas.openxmlformats.org/package/2006/relationships"><Relationship Id="rId8" Type="http://schemas.openxmlformats.org/officeDocument/2006/relationships/image" Target="../media/image46.gif"/><Relationship Id="rId3" Type="http://schemas.openxmlformats.org/officeDocument/2006/relationships/image" Target="../media/image41.png"/><Relationship Id="rId7" Type="http://schemas.openxmlformats.org/officeDocument/2006/relationships/image" Target="../media/image45.jpe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44.gif"/><Relationship Id="rId11" Type="http://schemas.openxmlformats.org/officeDocument/2006/relationships/image" Target="../media/image49.gif"/><Relationship Id="rId5" Type="http://schemas.openxmlformats.org/officeDocument/2006/relationships/image" Target="../media/image43.jpeg"/><Relationship Id="rId10" Type="http://schemas.openxmlformats.org/officeDocument/2006/relationships/image" Target="../media/image48.jpeg"/><Relationship Id="rId4" Type="http://schemas.openxmlformats.org/officeDocument/2006/relationships/image" Target="../media/image42.jpeg"/><Relationship Id="rId9" Type="http://schemas.openxmlformats.org/officeDocument/2006/relationships/image" Target="../media/image47.jpeg"/></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27.gif"/><Relationship Id="rId4" Type="http://schemas.openxmlformats.org/officeDocument/2006/relationships/image" Target="../media/image13.gif"/></Relationships>
</file>

<file path=ppt/slides/_rels/slide3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33.xml"/><Relationship Id="rId7" Type="http://schemas.openxmlformats.org/officeDocument/2006/relationships/image" Target="../media/image22.jpe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5.png"/><Relationship Id="rId11" Type="http://schemas.openxmlformats.org/officeDocument/2006/relationships/image" Target="../media/image25.png"/><Relationship Id="rId5" Type="http://schemas.openxmlformats.org/officeDocument/2006/relationships/image" Target="../media/image10.png"/><Relationship Id="rId10" Type="http://schemas.openxmlformats.org/officeDocument/2006/relationships/image" Target="../media/image24.gif"/><Relationship Id="rId4" Type="http://schemas.openxmlformats.org/officeDocument/2006/relationships/image" Target="../media/image21.png"/><Relationship Id="rId9"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5.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26.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5.png"/><Relationship Id="rId3" Type="http://schemas.openxmlformats.org/officeDocument/2006/relationships/notesSlide" Target="../notesSlides/notesSlide5.xml"/><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8.png"/><Relationship Id="rId11" Type="http://schemas.openxmlformats.org/officeDocument/2006/relationships/image" Target="../media/image13.gif"/><Relationship Id="rId5" Type="http://schemas.openxmlformats.org/officeDocument/2006/relationships/image" Target="../media/image6.png"/><Relationship Id="rId10" Type="http://schemas.openxmlformats.org/officeDocument/2006/relationships/image" Target="../media/image12.png"/><Relationship Id="rId4" Type="http://schemas.openxmlformats.org/officeDocument/2006/relationships/image" Target="../media/image7.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2286000"/>
            <a:ext cx="91440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2438400"/>
            <a:ext cx="7772400" cy="1470025"/>
          </a:xfrm>
        </p:spPr>
        <p:txBody>
          <a:bodyPr>
            <a:normAutofit fontScale="90000"/>
          </a:bodyPr>
          <a:lstStyle/>
          <a:p>
            <a:r>
              <a:rPr lang="en-US" sz="5300" b="1" dirty="0" err="1" smtClean="0">
                <a:solidFill>
                  <a:schemeClr val="bg1"/>
                </a:solidFill>
              </a:rPr>
              <a:t>Wifi</a:t>
            </a:r>
            <a:r>
              <a:rPr lang="en-US" sz="5300" b="1" dirty="0" smtClean="0">
                <a:solidFill>
                  <a:schemeClr val="bg1"/>
                </a:solidFill>
              </a:rPr>
              <a:t>-Reports</a:t>
            </a:r>
            <a:r>
              <a:rPr lang="en-US" b="1" dirty="0" smtClean="0">
                <a:solidFill>
                  <a:schemeClr val="bg1"/>
                </a:solidFill>
              </a:rPr>
              <a:t/>
            </a:r>
            <a:br>
              <a:rPr lang="en-US" b="1" dirty="0" smtClean="0">
                <a:solidFill>
                  <a:schemeClr val="bg1"/>
                </a:solidFill>
              </a:rPr>
            </a:br>
            <a:r>
              <a:rPr lang="en-US" sz="2700" b="1" dirty="0" smtClean="0">
                <a:solidFill>
                  <a:schemeClr val="bg1"/>
                </a:solidFill>
              </a:rPr>
              <a:t>Improving Wireless Network Selection with Collaboration</a:t>
            </a:r>
            <a:endParaRPr lang="en-US" sz="3100" b="1" dirty="0">
              <a:solidFill>
                <a:schemeClr val="bg1"/>
              </a:solidFill>
            </a:endParaRPr>
          </a:p>
        </p:txBody>
      </p:sp>
      <p:sp>
        <p:nvSpPr>
          <p:cNvPr id="3" name="Subtitle 2"/>
          <p:cNvSpPr>
            <a:spLocks noGrp="1"/>
          </p:cNvSpPr>
          <p:nvPr>
            <p:ph type="subTitle" idx="1"/>
          </p:nvPr>
        </p:nvSpPr>
        <p:spPr>
          <a:xfrm>
            <a:off x="1371600" y="4343400"/>
            <a:ext cx="6400800" cy="1752600"/>
          </a:xfrm>
        </p:spPr>
        <p:txBody>
          <a:bodyPr>
            <a:noAutofit/>
          </a:bodyPr>
          <a:lstStyle/>
          <a:p>
            <a:pPr>
              <a:spcBef>
                <a:spcPts val="0"/>
              </a:spcBef>
            </a:pPr>
            <a:r>
              <a:rPr lang="en-US" sz="2000" dirty="0" smtClean="0">
                <a:solidFill>
                  <a:srgbClr val="C00000"/>
                </a:solidFill>
              </a:rPr>
              <a:t>Jeffrey Pang (CMU)</a:t>
            </a:r>
          </a:p>
          <a:p>
            <a:pPr>
              <a:spcBef>
                <a:spcPts val="0"/>
              </a:spcBef>
            </a:pPr>
            <a:r>
              <a:rPr lang="en-US" sz="2000" dirty="0" smtClean="0">
                <a:solidFill>
                  <a:schemeClr val="tx1"/>
                </a:solidFill>
              </a:rPr>
              <a:t>Ben Greenstein (Intel Research Seattle)</a:t>
            </a:r>
          </a:p>
          <a:p>
            <a:pPr>
              <a:spcBef>
                <a:spcPts val="0"/>
              </a:spcBef>
            </a:pPr>
            <a:r>
              <a:rPr lang="en-US" sz="2000" dirty="0" smtClean="0">
                <a:solidFill>
                  <a:schemeClr val="tx1"/>
                </a:solidFill>
              </a:rPr>
              <a:t>Michael </a:t>
            </a:r>
            <a:r>
              <a:rPr lang="en-US" sz="2000" dirty="0" err="1" smtClean="0">
                <a:solidFill>
                  <a:schemeClr val="tx1"/>
                </a:solidFill>
              </a:rPr>
              <a:t>Kaminsky</a:t>
            </a:r>
            <a:r>
              <a:rPr lang="en-US" sz="2000" dirty="0" smtClean="0">
                <a:solidFill>
                  <a:schemeClr val="tx1"/>
                </a:solidFill>
              </a:rPr>
              <a:t> (Intel Research Pittsburgh)</a:t>
            </a:r>
          </a:p>
          <a:p>
            <a:pPr>
              <a:spcBef>
                <a:spcPts val="0"/>
              </a:spcBef>
            </a:pPr>
            <a:r>
              <a:rPr lang="en-US" sz="2000" dirty="0" smtClean="0">
                <a:solidFill>
                  <a:schemeClr val="tx1"/>
                </a:solidFill>
              </a:rPr>
              <a:t>Damon McCoy (University of Colorado)</a:t>
            </a:r>
          </a:p>
          <a:p>
            <a:pPr>
              <a:spcBef>
                <a:spcPts val="0"/>
              </a:spcBef>
            </a:pPr>
            <a:r>
              <a:rPr lang="en-US" sz="2000" dirty="0" err="1" smtClean="0">
                <a:solidFill>
                  <a:schemeClr val="tx1"/>
                </a:solidFill>
              </a:rPr>
              <a:t>Srinivasan</a:t>
            </a:r>
            <a:r>
              <a:rPr lang="en-US" sz="2000" dirty="0" smtClean="0">
                <a:solidFill>
                  <a:schemeClr val="tx1"/>
                </a:solidFill>
              </a:rPr>
              <a:t> </a:t>
            </a:r>
            <a:r>
              <a:rPr lang="en-US" sz="2000" dirty="0" err="1" smtClean="0">
                <a:solidFill>
                  <a:schemeClr val="tx1"/>
                </a:solidFill>
              </a:rPr>
              <a:t>Seshan</a:t>
            </a:r>
            <a:r>
              <a:rPr lang="en-US" sz="2000" dirty="0" smtClean="0">
                <a:solidFill>
                  <a:schemeClr val="tx1"/>
                </a:solidFill>
              </a:rPr>
              <a:t> (CMU)</a:t>
            </a:r>
            <a:endParaRPr lang="en-US" sz="2000" dirty="0">
              <a:solidFill>
                <a:schemeClr val="tx1"/>
              </a:solidFill>
            </a:endParaRPr>
          </a:p>
        </p:txBody>
      </p:sp>
      <p:pic>
        <p:nvPicPr>
          <p:cNvPr id="6" name="Picture 5" descr="cmu3.gif"/>
          <p:cNvPicPr>
            <a:picLocks noChangeAspect="1"/>
          </p:cNvPicPr>
          <p:nvPr/>
        </p:nvPicPr>
        <p:blipFill>
          <a:blip r:embed="rId3"/>
          <a:stretch>
            <a:fillRect/>
          </a:stretch>
        </p:blipFill>
        <p:spPr>
          <a:xfrm>
            <a:off x="3429000" y="6248400"/>
            <a:ext cx="2286000" cy="367392"/>
          </a:xfrm>
          <a:prstGeom prst="rect">
            <a:avLst/>
          </a:prstGeom>
          <a:noFill/>
          <a:ln>
            <a:noFill/>
          </a:ln>
        </p:spPr>
      </p:pic>
      <p:pic>
        <p:nvPicPr>
          <p:cNvPr id="7" name="Picture 6" descr="logo-colorado-university-boulder.gif"/>
          <p:cNvPicPr>
            <a:picLocks noChangeAspect="1"/>
          </p:cNvPicPr>
          <p:nvPr/>
        </p:nvPicPr>
        <p:blipFill>
          <a:blip r:embed="rId4"/>
          <a:stretch>
            <a:fillRect/>
          </a:stretch>
        </p:blipFill>
        <p:spPr>
          <a:xfrm>
            <a:off x="6019800" y="6019800"/>
            <a:ext cx="838200" cy="611054"/>
          </a:xfrm>
          <a:prstGeom prst="rect">
            <a:avLst/>
          </a:prstGeom>
        </p:spPr>
      </p:pic>
      <p:pic>
        <p:nvPicPr>
          <p:cNvPr id="8" name="Picture 7" descr="intel-logo.jpg"/>
          <p:cNvPicPr>
            <a:picLocks noChangeAspect="1"/>
          </p:cNvPicPr>
          <p:nvPr/>
        </p:nvPicPr>
        <p:blipFill>
          <a:blip r:embed="rId5" cstate="print"/>
          <a:stretch>
            <a:fillRect/>
          </a:stretch>
        </p:blipFill>
        <p:spPr>
          <a:xfrm>
            <a:off x="2209800" y="6096000"/>
            <a:ext cx="838200" cy="553449"/>
          </a:xfrm>
          <a:prstGeom prst="rect">
            <a:avLst/>
          </a:prstGeom>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“Official” AP is not Always Best</a:t>
            </a:r>
            <a:endParaRPr lang="en-US" dirty="0"/>
          </a:p>
        </p:txBody>
      </p:sp>
      <p:pic>
        <p:nvPicPr>
          <p:cNvPr id="7" name="Picture 6" descr="Screenshot.png"/>
          <p:cNvPicPr>
            <a:picLocks noChangeAspect="1"/>
          </p:cNvPicPr>
          <p:nvPr/>
        </p:nvPicPr>
        <p:blipFill>
          <a:blip r:embed="rId3"/>
          <a:stretch>
            <a:fillRect/>
          </a:stretch>
        </p:blipFill>
        <p:spPr>
          <a:xfrm>
            <a:off x="304800" y="1828800"/>
            <a:ext cx="8610600" cy="4068821"/>
          </a:xfrm>
          <a:prstGeom prst="rect">
            <a:avLst/>
          </a:prstGeom>
        </p:spPr>
      </p:pic>
      <p:sp>
        <p:nvSpPr>
          <p:cNvPr id="8" name="TextBox 7"/>
          <p:cNvSpPr txBox="1"/>
          <p:nvPr/>
        </p:nvSpPr>
        <p:spPr>
          <a:xfrm>
            <a:off x="762000" y="1371600"/>
            <a:ext cx="8382000" cy="461665"/>
          </a:xfrm>
          <a:prstGeom prst="rect">
            <a:avLst/>
          </a:prstGeom>
          <a:noFill/>
        </p:spPr>
        <p:txBody>
          <a:bodyPr wrap="square" rtlCol="0">
            <a:spAutoFit/>
          </a:bodyPr>
          <a:lstStyle/>
          <a:p>
            <a:pPr algn="ctr"/>
            <a:r>
              <a:rPr lang="en-US" sz="2400" b="1" dirty="0" smtClean="0"/>
              <a:t>Bandwidth of commercial APs in Seattle (by location)</a:t>
            </a:r>
            <a:endParaRPr lang="en-US" sz="2400" b="1" dirty="0"/>
          </a:p>
        </p:txBody>
      </p:sp>
      <p:sp>
        <p:nvSpPr>
          <p:cNvPr id="9" name="TextBox 8"/>
          <p:cNvSpPr txBox="1"/>
          <p:nvPr/>
        </p:nvSpPr>
        <p:spPr>
          <a:xfrm>
            <a:off x="1295400" y="5943600"/>
            <a:ext cx="1811393" cy="523220"/>
          </a:xfrm>
          <a:prstGeom prst="rect">
            <a:avLst/>
          </a:prstGeom>
          <a:solidFill>
            <a:srgbClr val="FFFFCC"/>
          </a:solidFill>
          <a:ln>
            <a:solidFill>
              <a:schemeClr val="tx1"/>
            </a:solidFill>
          </a:ln>
        </p:spPr>
        <p:txBody>
          <a:bodyPr wrap="none" rtlCol="0">
            <a:spAutoFit/>
          </a:bodyPr>
          <a:lstStyle/>
          <a:p>
            <a:r>
              <a:rPr lang="en-US" sz="1400" dirty="0" smtClean="0">
                <a:solidFill>
                  <a:srgbClr val="FF0000"/>
                </a:solidFill>
              </a:rPr>
              <a:t>red</a:t>
            </a:r>
            <a:r>
              <a:rPr lang="en-US" sz="1400" dirty="0" smtClean="0"/>
              <a:t> = “official” AP</a:t>
            </a:r>
          </a:p>
          <a:p>
            <a:r>
              <a:rPr lang="en-US" sz="1400" dirty="0" smtClean="0">
                <a:solidFill>
                  <a:schemeClr val="tx1">
                    <a:lumMod val="50000"/>
                    <a:lumOff val="50000"/>
                  </a:schemeClr>
                </a:solidFill>
              </a:rPr>
              <a:t>grey</a:t>
            </a:r>
            <a:r>
              <a:rPr lang="en-US" sz="1400" dirty="0" smtClean="0"/>
              <a:t> = other visible AP</a:t>
            </a:r>
            <a:endParaRPr lang="en-US" sz="1400" dirty="0"/>
          </a:p>
        </p:txBody>
      </p:sp>
      <p:grpSp>
        <p:nvGrpSpPr>
          <p:cNvPr id="3" name="Group 16"/>
          <p:cNvGrpSpPr/>
          <p:nvPr/>
        </p:nvGrpSpPr>
        <p:grpSpPr>
          <a:xfrm>
            <a:off x="1524000" y="1981200"/>
            <a:ext cx="2590800" cy="2971800"/>
            <a:chOff x="1524000" y="1905000"/>
            <a:chExt cx="2590800" cy="2971800"/>
          </a:xfrm>
        </p:grpSpPr>
        <p:sp>
          <p:nvSpPr>
            <p:cNvPr id="12" name="Rectangle 11"/>
            <p:cNvSpPr/>
            <p:nvPr/>
          </p:nvSpPr>
          <p:spPr>
            <a:xfrm>
              <a:off x="1524000" y="1905000"/>
              <a:ext cx="914400" cy="2971800"/>
            </a:xfrm>
            <a:prstGeom prst="rect">
              <a:avLst/>
            </a:prstGeom>
            <a:solidFill>
              <a:srgbClr val="FFFF00">
                <a:alpha val="1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505200" y="1905000"/>
              <a:ext cx="609600" cy="2971800"/>
            </a:xfrm>
            <a:prstGeom prst="rect">
              <a:avLst/>
            </a:prstGeom>
            <a:solidFill>
              <a:srgbClr val="FFFF00">
                <a:alpha val="1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545771" y="2688771"/>
              <a:ext cx="152400" cy="152400"/>
            </a:xfrm>
            <a:prstGeom prst="ellipse">
              <a:avLst/>
            </a:prstGeom>
            <a:noFill/>
            <a:ln>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905000" y="2133600"/>
              <a:ext cx="152400" cy="152400"/>
            </a:xfrm>
            <a:prstGeom prst="ellipse">
              <a:avLst/>
            </a:prstGeom>
            <a:noFill/>
            <a:ln>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548743" y="3472543"/>
              <a:ext cx="152400" cy="152400"/>
            </a:xfrm>
            <a:prstGeom prst="ellipse">
              <a:avLst/>
            </a:prstGeom>
            <a:noFill/>
            <a:ln>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Slide Number Placeholder 17"/>
          <p:cNvSpPr>
            <a:spLocks noGrp="1"/>
          </p:cNvSpPr>
          <p:nvPr>
            <p:ph type="sldNum" sz="quarter" idx="12"/>
          </p:nvPr>
        </p:nvSpPr>
        <p:spPr/>
        <p:txBody>
          <a:bodyPr/>
          <a:lstStyle/>
          <a:p>
            <a:fld id="{D106CAAC-188D-4FBD-8217-F6D4C11263E9}" type="slidenum">
              <a:rPr lang="en-US" smtClean="0"/>
              <a:pPr/>
              <a:t>10</a:t>
            </a:fld>
            <a:endParaRPr lang="en-US"/>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 APs are not Open or Free</a:t>
            </a:r>
            <a:endParaRPr lang="en-US" dirty="0"/>
          </a:p>
        </p:txBody>
      </p:sp>
      <p:pic>
        <p:nvPicPr>
          <p:cNvPr id="7" name="Picture 6" descr="Screenshot.png"/>
          <p:cNvPicPr>
            <a:picLocks noChangeAspect="1"/>
          </p:cNvPicPr>
          <p:nvPr/>
        </p:nvPicPr>
        <p:blipFill>
          <a:blip r:embed="rId3"/>
          <a:stretch>
            <a:fillRect/>
          </a:stretch>
        </p:blipFill>
        <p:spPr>
          <a:xfrm>
            <a:off x="304800" y="1828800"/>
            <a:ext cx="8610600" cy="4068821"/>
          </a:xfrm>
          <a:prstGeom prst="rect">
            <a:avLst/>
          </a:prstGeom>
        </p:spPr>
      </p:pic>
      <p:sp>
        <p:nvSpPr>
          <p:cNvPr id="9" name="TextBox 8"/>
          <p:cNvSpPr txBox="1"/>
          <p:nvPr/>
        </p:nvSpPr>
        <p:spPr>
          <a:xfrm>
            <a:off x="1295400" y="5943600"/>
            <a:ext cx="1811393" cy="523220"/>
          </a:xfrm>
          <a:prstGeom prst="rect">
            <a:avLst/>
          </a:prstGeom>
          <a:solidFill>
            <a:srgbClr val="FFFFCC"/>
          </a:solidFill>
          <a:ln>
            <a:solidFill>
              <a:schemeClr val="tx1"/>
            </a:solidFill>
          </a:ln>
        </p:spPr>
        <p:txBody>
          <a:bodyPr wrap="none" rtlCol="0">
            <a:spAutoFit/>
          </a:bodyPr>
          <a:lstStyle/>
          <a:p>
            <a:r>
              <a:rPr lang="en-US" sz="1400" dirty="0" smtClean="0">
                <a:solidFill>
                  <a:srgbClr val="FF0000"/>
                </a:solidFill>
              </a:rPr>
              <a:t>red</a:t>
            </a:r>
            <a:r>
              <a:rPr lang="en-US" sz="1400" dirty="0" smtClean="0"/>
              <a:t> = “official” AP</a:t>
            </a:r>
          </a:p>
          <a:p>
            <a:r>
              <a:rPr lang="en-US" sz="1400" dirty="0" smtClean="0">
                <a:solidFill>
                  <a:schemeClr val="tx1">
                    <a:lumMod val="50000"/>
                    <a:lumOff val="50000"/>
                  </a:schemeClr>
                </a:solidFill>
              </a:rPr>
              <a:t>grey</a:t>
            </a:r>
            <a:r>
              <a:rPr lang="en-US" sz="1400" dirty="0" smtClean="0"/>
              <a:t> = other visible AP</a:t>
            </a:r>
            <a:endParaRPr lang="en-US" sz="1400" dirty="0"/>
          </a:p>
        </p:txBody>
      </p:sp>
      <p:grpSp>
        <p:nvGrpSpPr>
          <p:cNvPr id="3" name="Group 16"/>
          <p:cNvGrpSpPr/>
          <p:nvPr/>
        </p:nvGrpSpPr>
        <p:grpSpPr>
          <a:xfrm>
            <a:off x="1524000" y="1981200"/>
            <a:ext cx="2590800" cy="2971800"/>
            <a:chOff x="1524000" y="1905000"/>
            <a:chExt cx="2590800" cy="2971800"/>
          </a:xfrm>
        </p:grpSpPr>
        <p:sp>
          <p:nvSpPr>
            <p:cNvPr id="12" name="Rectangle 11"/>
            <p:cNvSpPr/>
            <p:nvPr/>
          </p:nvSpPr>
          <p:spPr>
            <a:xfrm>
              <a:off x="1524000" y="1905000"/>
              <a:ext cx="914400" cy="2971800"/>
            </a:xfrm>
            <a:prstGeom prst="rect">
              <a:avLst/>
            </a:prstGeom>
            <a:solidFill>
              <a:srgbClr val="FFFF00">
                <a:alpha val="1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505200" y="1905000"/>
              <a:ext cx="609600" cy="2971800"/>
            </a:xfrm>
            <a:prstGeom prst="rect">
              <a:avLst/>
            </a:prstGeom>
            <a:solidFill>
              <a:srgbClr val="FFFF00">
                <a:alpha val="1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545771" y="2688771"/>
              <a:ext cx="152400" cy="152400"/>
            </a:xfrm>
            <a:prstGeom prst="ellipse">
              <a:avLst/>
            </a:prstGeom>
            <a:noFill/>
            <a:ln>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905000" y="2133600"/>
              <a:ext cx="152400" cy="152400"/>
            </a:xfrm>
            <a:prstGeom prst="ellipse">
              <a:avLst/>
            </a:prstGeom>
            <a:noFill/>
            <a:ln>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548743" y="3472543"/>
              <a:ext cx="152400" cy="152400"/>
            </a:xfrm>
            <a:prstGeom prst="ellipse">
              <a:avLst/>
            </a:prstGeom>
            <a:noFill/>
            <a:ln>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Slide Number Placeholder 17"/>
          <p:cNvSpPr>
            <a:spLocks noGrp="1"/>
          </p:cNvSpPr>
          <p:nvPr>
            <p:ph type="sldNum" sz="quarter" idx="12"/>
          </p:nvPr>
        </p:nvSpPr>
        <p:spPr/>
        <p:txBody>
          <a:bodyPr/>
          <a:lstStyle/>
          <a:p>
            <a:fld id="{26FF095B-7508-4EE0-8899-3B73C16B2014}" type="slidenum">
              <a:rPr lang="en-US" smtClean="0"/>
              <a:pPr/>
              <a:t>11</a:t>
            </a:fld>
            <a:endParaRPr lang="en-US"/>
          </a:p>
        </p:txBody>
      </p:sp>
      <p:pic>
        <p:nvPicPr>
          <p:cNvPr id="19" name="Picture 2"/>
          <p:cNvPicPr>
            <a:picLocks noChangeAspect="1" noChangeArrowheads="1"/>
          </p:cNvPicPr>
          <p:nvPr/>
        </p:nvPicPr>
        <p:blipFill>
          <a:blip r:embed="rId4"/>
          <a:srcRect/>
          <a:stretch>
            <a:fillRect/>
          </a:stretch>
        </p:blipFill>
        <p:spPr bwMode="auto">
          <a:xfrm>
            <a:off x="1143000" y="1752600"/>
            <a:ext cx="7619999" cy="182602"/>
          </a:xfrm>
          <a:prstGeom prst="rect">
            <a:avLst/>
          </a:prstGeom>
          <a:noFill/>
          <a:ln w="9525">
            <a:noFill/>
            <a:miter lim="800000"/>
            <a:headEnd/>
            <a:tailEnd/>
          </a:ln>
          <a:effectLst/>
        </p:spPr>
      </p:pic>
      <p:sp>
        <p:nvSpPr>
          <p:cNvPr id="17" name="TextBox 16"/>
          <p:cNvSpPr txBox="1"/>
          <p:nvPr/>
        </p:nvSpPr>
        <p:spPr>
          <a:xfrm>
            <a:off x="762000" y="1371600"/>
            <a:ext cx="8382000" cy="461665"/>
          </a:xfrm>
          <a:prstGeom prst="rect">
            <a:avLst/>
          </a:prstGeom>
          <a:noFill/>
        </p:spPr>
        <p:txBody>
          <a:bodyPr wrap="square" rtlCol="0">
            <a:spAutoFit/>
          </a:bodyPr>
          <a:lstStyle/>
          <a:p>
            <a:pPr algn="ctr"/>
            <a:r>
              <a:rPr lang="en-US" sz="2400" b="1" dirty="0" smtClean="0"/>
              <a:t>Bandwidth of commercial APs in Seattle (by location)</a:t>
            </a:r>
            <a:endParaRPr lang="en-US" sz="2400" b="1" dirty="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Measurement Summary</a:t>
            </a:r>
            <a:endParaRPr lang="en-US" dirty="0"/>
          </a:p>
        </p:txBody>
      </p:sp>
      <p:sp>
        <p:nvSpPr>
          <p:cNvPr id="3" name="Content Placeholder 2"/>
          <p:cNvSpPr>
            <a:spLocks noGrp="1"/>
          </p:cNvSpPr>
          <p:nvPr>
            <p:ph idx="1"/>
          </p:nvPr>
        </p:nvSpPr>
        <p:spPr/>
        <p:txBody>
          <a:bodyPr>
            <a:normAutofit/>
          </a:bodyPr>
          <a:lstStyle/>
          <a:p>
            <a:r>
              <a:rPr lang="en-US" dirty="0" smtClean="0"/>
              <a:t>Measurement study of hotspots in Seattle</a:t>
            </a:r>
          </a:p>
          <a:p>
            <a:pPr lvl="1"/>
            <a:r>
              <a:rPr lang="en-US" sz="2400" dirty="0" smtClean="0"/>
              <a:t>13 locations in one district over 1 week</a:t>
            </a:r>
          </a:p>
          <a:p>
            <a:pPr lvl="1"/>
            <a:endParaRPr lang="en-US" sz="2400" dirty="0" smtClean="0"/>
          </a:p>
          <a:p>
            <a:r>
              <a:rPr lang="en-US" dirty="0" smtClean="0"/>
              <a:t>Finding the best AP is non-trivial:</a:t>
            </a:r>
          </a:p>
          <a:p>
            <a:pPr lvl="1"/>
            <a:r>
              <a:rPr lang="en-US" sz="2400" b="1" dirty="0" smtClean="0"/>
              <a:t>Large selection</a:t>
            </a:r>
            <a:r>
              <a:rPr lang="en-US" sz="2400" dirty="0" smtClean="0"/>
              <a:t>: 4 hotspot APs at each location, on average</a:t>
            </a:r>
          </a:p>
          <a:p>
            <a:pPr lvl="1"/>
            <a:r>
              <a:rPr lang="en-US" sz="2400" b="1" dirty="0" smtClean="0"/>
              <a:t>Variable performance</a:t>
            </a:r>
            <a:r>
              <a:rPr lang="en-US" sz="2400" dirty="0" smtClean="0"/>
              <a:t>: AP bandwidth differs by up to 50x</a:t>
            </a:r>
          </a:p>
          <a:p>
            <a:pPr lvl="1"/>
            <a:r>
              <a:rPr lang="en-US" sz="2400" b="1" dirty="0" smtClean="0"/>
              <a:t>Not obvious</a:t>
            </a:r>
            <a:r>
              <a:rPr lang="en-US" sz="2400" dirty="0" smtClean="0"/>
              <a:t>: official AP is not best at 30% of locations</a:t>
            </a:r>
          </a:p>
          <a:p>
            <a:pPr lvl="1"/>
            <a:r>
              <a:rPr lang="en-US" sz="2400" b="1" dirty="0" smtClean="0"/>
              <a:t>Not testable</a:t>
            </a:r>
            <a:r>
              <a:rPr lang="en-US" sz="2400" dirty="0" smtClean="0"/>
              <a:t>: most APs cost money to use</a:t>
            </a:r>
          </a:p>
          <a:p>
            <a:pPr lvl="1">
              <a:buNone/>
            </a:pPr>
            <a:r>
              <a:rPr lang="en-US" b="1" dirty="0" smtClean="0">
                <a:solidFill>
                  <a:srgbClr val="FF0000"/>
                </a:solidFill>
                <a:sym typeface="Symbol"/>
              </a:rPr>
              <a:t> Need historical data to choose the best AP</a:t>
            </a:r>
            <a:endParaRPr lang="en-US" b="1" dirty="0">
              <a:solidFill>
                <a:srgbClr val="FF0000"/>
              </a:solidFill>
            </a:endParaRPr>
          </a:p>
        </p:txBody>
      </p:sp>
      <p:sp>
        <p:nvSpPr>
          <p:cNvPr id="6" name="Slide Number Placeholder 5"/>
          <p:cNvSpPr>
            <a:spLocks noGrp="1"/>
          </p:cNvSpPr>
          <p:nvPr>
            <p:ph type="sldNum" sz="quarter" idx="12"/>
          </p:nvPr>
        </p:nvSpPr>
        <p:spPr/>
        <p:txBody>
          <a:bodyPr/>
          <a:lstStyle/>
          <a:p>
            <a:fld id="{D106CAAC-188D-4FBD-8217-F6D4C11263E9}" type="slidenum">
              <a:rPr lang="en-US" smtClean="0"/>
              <a:pPr/>
              <a:t>12</a:t>
            </a:fld>
            <a:endParaRPr lang="en-US"/>
          </a:p>
        </p:txBody>
      </p:sp>
    </p:spTree>
  </p:cSld>
  <p:clrMapOvr>
    <a:masterClrMapping/>
  </p:clrMapOvr>
  <p:transition advTm="88281">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Talk Overview</a:t>
            </a:r>
            <a:endParaRPr lang="en-US" dirty="0"/>
          </a:p>
        </p:txBody>
      </p:sp>
      <p:sp>
        <p:nvSpPr>
          <p:cNvPr id="3" name="Content Placeholder 2"/>
          <p:cNvSpPr>
            <a:spLocks noGrp="1"/>
          </p:cNvSpPr>
          <p:nvPr>
            <p:ph idx="1"/>
          </p:nvPr>
        </p:nvSpPr>
        <p:spPr/>
        <p:txBody>
          <a:bodyPr/>
          <a:lstStyle/>
          <a:p>
            <a:r>
              <a:rPr lang="en-US" dirty="0" smtClean="0">
                <a:solidFill>
                  <a:schemeClr val="bg1">
                    <a:lumMod val="50000"/>
                  </a:schemeClr>
                </a:solidFill>
              </a:rPr>
              <a:t>Motivation</a:t>
            </a:r>
          </a:p>
          <a:p>
            <a:endParaRPr lang="en-US" dirty="0" smtClean="0">
              <a:solidFill>
                <a:schemeClr val="bg1">
                  <a:lumMod val="50000"/>
                </a:schemeClr>
              </a:solidFill>
            </a:endParaRPr>
          </a:p>
          <a:p>
            <a:r>
              <a:rPr lang="en-US" dirty="0" smtClean="0">
                <a:solidFill>
                  <a:schemeClr val="bg1">
                    <a:lumMod val="50000"/>
                  </a:schemeClr>
                </a:solidFill>
              </a:rPr>
              <a:t>Why use reports? A measurement study</a:t>
            </a:r>
          </a:p>
          <a:p>
            <a:endParaRPr lang="en-US" dirty="0" smtClean="0"/>
          </a:p>
          <a:p>
            <a:r>
              <a:rPr lang="en-US" dirty="0" err="1" smtClean="0"/>
              <a:t>Wifi</a:t>
            </a:r>
            <a:r>
              <a:rPr lang="en-US" dirty="0" smtClean="0"/>
              <a:t>-Reports design</a:t>
            </a:r>
          </a:p>
          <a:p>
            <a:endParaRPr lang="en-US" dirty="0" smtClean="0"/>
          </a:p>
          <a:p>
            <a:r>
              <a:rPr lang="en-US" dirty="0" err="1" smtClean="0"/>
              <a:t>Wifi</a:t>
            </a:r>
            <a:r>
              <a:rPr lang="en-US" dirty="0" smtClean="0"/>
              <a:t>-Reports evaluation</a:t>
            </a:r>
          </a:p>
        </p:txBody>
      </p:sp>
      <p:sp>
        <p:nvSpPr>
          <p:cNvPr id="6" name="Slide Number Placeholder 5"/>
          <p:cNvSpPr>
            <a:spLocks noGrp="1"/>
          </p:cNvSpPr>
          <p:nvPr>
            <p:ph type="sldNum" sz="quarter" idx="12"/>
          </p:nvPr>
        </p:nvSpPr>
        <p:spPr/>
        <p:txBody>
          <a:bodyPr/>
          <a:lstStyle/>
          <a:p>
            <a:fld id="{D106CAAC-188D-4FBD-8217-F6D4C11263E9}" type="slidenum">
              <a:rPr lang="en-US" smtClean="0"/>
              <a:pPr/>
              <a:t>13</a:t>
            </a:fld>
            <a:endParaRPr lang="en-US"/>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0" y="5334000"/>
            <a:ext cx="9144000" cy="12954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4"/>
          <a:srcRect/>
          <a:stretch>
            <a:fillRect/>
          </a:stretch>
        </p:blipFill>
        <p:spPr bwMode="auto">
          <a:xfrm>
            <a:off x="533400" y="1143000"/>
            <a:ext cx="8140634" cy="4191000"/>
          </a:xfrm>
          <a:prstGeom prst="rect">
            <a:avLst/>
          </a:prstGeom>
          <a:noFill/>
          <a:ln w="9525">
            <a:noFill/>
            <a:miter lim="800000"/>
            <a:headEnd/>
            <a:tailEnd/>
          </a:ln>
          <a:effectLst/>
        </p:spPr>
      </p:pic>
      <p:sp>
        <p:nvSpPr>
          <p:cNvPr id="6" name="Rectangle 5"/>
          <p:cNvSpPr/>
          <p:nvPr/>
        </p:nvSpPr>
        <p:spPr>
          <a:xfrm>
            <a:off x="5783283" y="1066800"/>
            <a:ext cx="2849748" cy="42629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0"/>
          <p:cNvGrpSpPr/>
          <p:nvPr/>
        </p:nvGrpSpPr>
        <p:grpSpPr>
          <a:xfrm>
            <a:off x="2881023" y="914400"/>
            <a:ext cx="2997263" cy="4419600"/>
            <a:chOff x="2881023" y="1295400"/>
            <a:chExt cx="2986377" cy="4419600"/>
          </a:xfrm>
        </p:grpSpPr>
        <p:sp>
          <p:nvSpPr>
            <p:cNvPr id="5" name="Rectangle 4"/>
            <p:cNvSpPr/>
            <p:nvPr/>
          </p:nvSpPr>
          <p:spPr>
            <a:xfrm>
              <a:off x="3810000" y="1295400"/>
              <a:ext cx="2057400" cy="441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593990" y="1523999"/>
              <a:ext cx="444610" cy="20938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609892" y="4587903"/>
              <a:ext cx="428708" cy="11270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895600" y="3352799"/>
              <a:ext cx="674536" cy="26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881023" y="3449539"/>
              <a:ext cx="490330" cy="26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2"/>
          <p:cNvPicPr>
            <a:picLocks noChangeAspect="1" noChangeArrowheads="1"/>
          </p:cNvPicPr>
          <p:nvPr/>
        </p:nvPicPr>
        <p:blipFill>
          <a:blip r:embed="rId5"/>
          <a:srcRect/>
          <a:stretch>
            <a:fillRect/>
          </a:stretch>
        </p:blipFill>
        <p:spPr bwMode="auto">
          <a:xfrm>
            <a:off x="4800600" y="1219200"/>
            <a:ext cx="3160643" cy="4038600"/>
          </a:xfrm>
          <a:prstGeom prst="rect">
            <a:avLst/>
          </a:prstGeom>
          <a:noFill/>
          <a:ln w="9525">
            <a:solidFill>
              <a:schemeClr val="accent1"/>
            </a:solidFill>
            <a:miter lim="800000"/>
            <a:headEnd/>
            <a:tailEnd/>
          </a:ln>
          <a:effectLst/>
        </p:spPr>
      </p:pic>
      <p:sp>
        <p:nvSpPr>
          <p:cNvPr id="14" name="Freeform 13"/>
          <p:cNvSpPr/>
          <p:nvPr/>
        </p:nvSpPr>
        <p:spPr>
          <a:xfrm>
            <a:off x="5712262" y="1604818"/>
            <a:ext cx="1278632" cy="3281646"/>
          </a:xfrm>
          <a:custGeom>
            <a:avLst/>
            <a:gdLst>
              <a:gd name="connsiteX0" fmla="*/ 1201157 w 1302757"/>
              <a:gd name="connsiteY0" fmla="*/ 3343564 h 3343564"/>
              <a:gd name="connsiteX1" fmla="*/ 1164212 w 1302757"/>
              <a:gd name="connsiteY1" fmla="*/ 3288146 h 3343564"/>
              <a:gd name="connsiteX2" fmla="*/ 1127266 w 1302757"/>
              <a:gd name="connsiteY2" fmla="*/ 3223491 h 3343564"/>
              <a:gd name="connsiteX3" fmla="*/ 1081084 w 1302757"/>
              <a:gd name="connsiteY3" fmla="*/ 3168073 h 3343564"/>
              <a:gd name="connsiteX4" fmla="*/ 1071848 w 1302757"/>
              <a:gd name="connsiteY4" fmla="*/ 3140364 h 3343564"/>
              <a:gd name="connsiteX5" fmla="*/ 1053375 w 1302757"/>
              <a:gd name="connsiteY5" fmla="*/ 3112655 h 3343564"/>
              <a:gd name="connsiteX6" fmla="*/ 1034903 w 1302757"/>
              <a:gd name="connsiteY6" fmla="*/ 3029527 h 3343564"/>
              <a:gd name="connsiteX7" fmla="*/ 1016430 w 1302757"/>
              <a:gd name="connsiteY7" fmla="*/ 2974109 h 3343564"/>
              <a:gd name="connsiteX8" fmla="*/ 1025666 w 1302757"/>
              <a:gd name="connsiteY8" fmla="*/ 2817091 h 3343564"/>
              <a:gd name="connsiteX9" fmla="*/ 1034903 w 1302757"/>
              <a:gd name="connsiteY9" fmla="*/ 2780146 h 3343564"/>
              <a:gd name="connsiteX10" fmla="*/ 1062612 w 1302757"/>
              <a:gd name="connsiteY10" fmla="*/ 2752437 h 3343564"/>
              <a:gd name="connsiteX11" fmla="*/ 1118030 w 1302757"/>
              <a:gd name="connsiteY11" fmla="*/ 2660073 h 3343564"/>
              <a:gd name="connsiteX12" fmla="*/ 1136503 w 1302757"/>
              <a:gd name="connsiteY12" fmla="*/ 2632364 h 3343564"/>
              <a:gd name="connsiteX13" fmla="*/ 1154975 w 1302757"/>
              <a:gd name="connsiteY13" fmla="*/ 2604655 h 3343564"/>
              <a:gd name="connsiteX14" fmla="*/ 1182684 w 1302757"/>
              <a:gd name="connsiteY14" fmla="*/ 2576946 h 3343564"/>
              <a:gd name="connsiteX15" fmla="*/ 1210394 w 1302757"/>
              <a:gd name="connsiteY15" fmla="*/ 2558473 h 3343564"/>
              <a:gd name="connsiteX16" fmla="*/ 1228866 w 1302757"/>
              <a:gd name="connsiteY16" fmla="*/ 2521527 h 3343564"/>
              <a:gd name="connsiteX17" fmla="*/ 1238103 w 1302757"/>
              <a:gd name="connsiteY17" fmla="*/ 2493818 h 3343564"/>
              <a:gd name="connsiteX18" fmla="*/ 1256575 w 1302757"/>
              <a:gd name="connsiteY18" fmla="*/ 2466109 h 3343564"/>
              <a:gd name="connsiteX19" fmla="*/ 1265812 w 1302757"/>
              <a:gd name="connsiteY19" fmla="*/ 2438400 h 3343564"/>
              <a:gd name="connsiteX20" fmla="*/ 1284284 w 1302757"/>
              <a:gd name="connsiteY20" fmla="*/ 2364509 h 3343564"/>
              <a:gd name="connsiteX21" fmla="*/ 1302757 w 1302757"/>
              <a:gd name="connsiteY21" fmla="*/ 2198255 h 3343564"/>
              <a:gd name="connsiteX22" fmla="*/ 1293521 w 1302757"/>
              <a:gd name="connsiteY22" fmla="*/ 1838037 h 3343564"/>
              <a:gd name="connsiteX23" fmla="*/ 1284284 w 1302757"/>
              <a:gd name="connsiteY23" fmla="*/ 1801091 h 3343564"/>
              <a:gd name="connsiteX24" fmla="*/ 1275048 w 1302757"/>
              <a:gd name="connsiteY24" fmla="*/ 1727200 h 3343564"/>
              <a:gd name="connsiteX25" fmla="*/ 1265812 w 1302757"/>
              <a:gd name="connsiteY25" fmla="*/ 1699491 h 3343564"/>
              <a:gd name="connsiteX26" fmla="*/ 1247339 w 1302757"/>
              <a:gd name="connsiteY26" fmla="*/ 1607127 h 3343564"/>
              <a:gd name="connsiteX27" fmla="*/ 1238103 w 1302757"/>
              <a:gd name="connsiteY27" fmla="*/ 1579418 h 3343564"/>
              <a:gd name="connsiteX28" fmla="*/ 1219630 w 1302757"/>
              <a:gd name="connsiteY28" fmla="*/ 1505527 h 3343564"/>
              <a:gd name="connsiteX29" fmla="*/ 1201157 w 1302757"/>
              <a:gd name="connsiteY29" fmla="*/ 1450109 h 3343564"/>
              <a:gd name="connsiteX30" fmla="*/ 1191921 w 1302757"/>
              <a:gd name="connsiteY30" fmla="*/ 1413164 h 3343564"/>
              <a:gd name="connsiteX31" fmla="*/ 1016430 w 1302757"/>
              <a:gd name="connsiteY31" fmla="*/ 1403927 h 3343564"/>
              <a:gd name="connsiteX32" fmla="*/ 951775 w 1302757"/>
              <a:gd name="connsiteY32" fmla="*/ 1385455 h 3343564"/>
              <a:gd name="connsiteX33" fmla="*/ 905594 w 1302757"/>
              <a:gd name="connsiteY33" fmla="*/ 1366982 h 3343564"/>
              <a:gd name="connsiteX34" fmla="*/ 859412 w 1302757"/>
              <a:gd name="connsiteY34" fmla="*/ 1357746 h 3343564"/>
              <a:gd name="connsiteX35" fmla="*/ 822466 w 1302757"/>
              <a:gd name="connsiteY35" fmla="*/ 1348509 h 3343564"/>
              <a:gd name="connsiteX36" fmla="*/ 794757 w 1302757"/>
              <a:gd name="connsiteY36" fmla="*/ 1339273 h 3343564"/>
              <a:gd name="connsiteX37" fmla="*/ 739339 w 1302757"/>
              <a:gd name="connsiteY37" fmla="*/ 1330037 h 3343564"/>
              <a:gd name="connsiteX38" fmla="*/ 665448 w 1302757"/>
              <a:gd name="connsiteY38" fmla="*/ 1311564 h 3343564"/>
              <a:gd name="connsiteX39" fmla="*/ 416066 w 1302757"/>
              <a:gd name="connsiteY39" fmla="*/ 1330037 h 3343564"/>
              <a:gd name="connsiteX40" fmla="*/ 388357 w 1302757"/>
              <a:gd name="connsiteY40" fmla="*/ 1339273 h 3343564"/>
              <a:gd name="connsiteX41" fmla="*/ 305230 w 1302757"/>
              <a:gd name="connsiteY41" fmla="*/ 1348509 h 3343564"/>
              <a:gd name="connsiteX42" fmla="*/ 277521 w 1302757"/>
              <a:gd name="connsiteY42" fmla="*/ 1357746 h 3343564"/>
              <a:gd name="connsiteX43" fmla="*/ 249812 w 1302757"/>
              <a:gd name="connsiteY43" fmla="*/ 1376218 h 3343564"/>
              <a:gd name="connsiteX44" fmla="*/ 212866 w 1302757"/>
              <a:gd name="connsiteY44" fmla="*/ 1385455 h 3343564"/>
              <a:gd name="connsiteX45" fmla="*/ 157448 w 1302757"/>
              <a:gd name="connsiteY45" fmla="*/ 1422400 h 3343564"/>
              <a:gd name="connsiteX46" fmla="*/ 92794 w 1302757"/>
              <a:gd name="connsiteY46" fmla="*/ 1440873 h 3343564"/>
              <a:gd name="connsiteX47" fmla="*/ 28139 w 1302757"/>
              <a:gd name="connsiteY47" fmla="*/ 1459346 h 3343564"/>
              <a:gd name="connsiteX48" fmla="*/ 28139 w 1302757"/>
              <a:gd name="connsiteY48" fmla="*/ 1293091 h 3343564"/>
              <a:gd name="connsiteX49" fmla="*/ 55848 w 1302757"/>
              <a:gd name="connsiteY49" fmla="*/ 1209964 h 3343564"/>
              <a:gd name="connsiteX50" fmla="*/ 157448 w 1302757"/>
              <a:gd name="connsiteY50" fmla="*/ 1154546 h 3343564"/>
              <a:gd name="connsiteX51" fmla="*/ 240575 w 1302757"/>
              <a:gd name="connsiteY51" fmla="*/ 1145309 h 3343564"/>
              <a:gd name="connsiteX52" fmla="*/ 619266 w 1302757"/>
              <a:gd name="connsiteY52" fmla="*/ 1154546 h 3343564"/>
              <a:gd name="connsiteX53" fmla="*/ 748575 w 1302757"/>
              <a:gd name="connsiteY53" fmla="*/ 1173018 h 3343564"/>
              <a:gd name="connsiteX54" fmla="*/ 822466 w 1302757"/>
              <a:gd name="connsiteY54" fmla="*/ 1163782 h 3343564"/>
              <a:gd name="connsiteX55" fmla="*/ 840939 w 1302757"/>
              <a:gd name="connsiteY55" fmla="*/ 1108364 h 3343564"/>
              <a:gd name="connsiteX56" fmla="*/ 877884 w 1302757"/>
              <a:gd name="connsiteY56" fmla="*/ 1052946 h 3343564"/>
              <a:gd name="connsiteX57" fmla="*/ 887121 w 1302757"/>
              <a:gd name="connsiteY57" fmla="*/ 1025237 h 3343564"/>
              <a:gd name="connsiteX58" fmla="*/ 924066 w 1302757"/>
              <a:gd name="connsiteY58" fmla="*/ 969818 h 3343564"/>
              <a:gd name="connsiteX59" fmla="*/ 942539 w 1302757"/>
              <a:gd name="connsiteY59" fmla="*/ 803564 h 3343564"/>
              <a:gd name="connsiteX60" fmla="*/ 933303 w 1302757"/>
              <a:gd name="connsiteY60" fmla="*/ 692727 h 3343564"/>
              <a:gd name="connsiteX61" fmla="*/ 905594 w 1302757"/>
              <a:gd name="connsiteY61" fmla="*/ 508000 h 3343564"/>
              <a:gd name="connsiteX62" fmla="*/ 896357 w 1302757"/>
              <a:gd name="connsiteY62" fmla="*/ 471055 h 3343564"/>
              <a:gd name="connsiteX63" fmla="*/ 887121 w 1302757"/>
              <a:gd name="connsiteY63" fmla="*/ 387927 h 3343564"/>
              <a:gd name="connsiteX64" fmla="*/ 868648 w 1302757"/>
              <a:gd name="connsiteY64" fmla="*/ 277091 h 3343564"/>
              <a:gd name="connsiteX65" fmla="*/ 859412 w 1302757"/>
              <a:gd name="connsiteY65" fmla="*/ 203200 h 3343564"/>
              <a:gd name="connsiteX66" fmla="*/ 877884 w 1302757"/>
              <a:gd name="connsiteY66" fmla="*/ 138546 h 3343564"/>
              <a:gd name="connsiteX67" fmla="*/ 905594 w 1302757"/>
              <a:gd name="connsiteY67" fmla="*/ 110837 h 3343564"/>
              <a:gd name="connsiteX68" fmla="*/ 933303 w 1302757"/>
              <a:gd name="connsiteY68" fmla="*/ 73891 h 3343564"/>
              <a:gd name="connsiteX69" fmla="*/ 951775 w 1302757"/>
              <a:gd name="connsiteY69" fmla="*/ 36946 h 3343564"/>
              <a:gd name="connsiteX70" fmla="*/ 979484 w 1302757"/>
              <a:gd name="connsiteY70" fmla="*/ 0 h 3343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302757" h="3343564">
                <a:moveTo>
                  <a:pt x="1201157" y="3343564"/>
                </a:moveTo>
                <a:cubicBezTo>
                  <a:pt x="1188842" y="3325091"/>
                  <a:pt x="1175634" y="3307184"/>
                  <a:pt x="1164212" y="3288146"/>
                </a:cubicBezTo>
                <a:cubicBezTo>
                  <a:pt x="1144853" y="3255880"/>
                  <a:pt x="1150089" y="3250878"/>
                  <a:pt x="1127266" y="3223491"/>
                </a:cubicBezTo>
                <a:cubicBezTo>
                  <a:pt x="1068002" y="3152374"/>
                  <a:pt x="1126949" y="3236869"/>
                  <a:pt x="1081084" y="3168073"/>
                </a:cubicBezTo>
                <a:cubicBezTo>
                  <a:pt x="1078005" y="3158837"/>
                  <a:pt x="1076202" y="3149072"/>
                  <a:pt x="1071848" y="3140364"/>
                </a:cubicBezTo>
                <a:cubicBezTo>
                  <a:pt x="1066884" y="3130435"/>
                  <a:pt x="1057748" y="3122858"/>
                  <a:pt x="1053375" y="3112655"/>
                </a:cubicBezTo>
                <a:cubicBezTo>
                  <a:pt x="1047155" y="3098141"/>
                  <a:pt x="1038190" y="3041580"/>
                  <a:pt x="1034903" y="3029527"/>
                </a:cubicBezTo>
                <a:cubicBezTo>
                  <a:pt x="1029780" y="3010741"/>
                  <a:pt x="1016430" y="2974109"/>
                  <a:pt x="1016430" y="2974109"/>
                </a:cubicBezTo>
                <a:cubicBezTo>
                  <a:pt x="1019509" y="2921770"/>
                  <a:pt x="1020695" y="2869285"/>
                  <a:pt x="1025666" y="2817091"/>
                </a:cubicBezTo>
                <a:cubicBezTo>
                  <a:pt x="1026870" y="2804454"/>
                  <a:pt x="1028605" y="2791167"/>
                  <a:pt x="1034903" y="2780146"/>
                </a:cubicBezTo>
                <a:cubicBezTo>
                  <a:pt x="1041384" y="2768805"/>
                  <a:pt x="1053376" y="2761673"/>
                  <a:pt x="1062612" y="2752437"/>
                </a:cubicBezTo>
                <a:cubicBezTo>
                  <a:pt x="1091012" y="2695633"/>
                  <a:pt x="1073446" y="2726947"/>
                  <a:pt x="1118030" y="2660073"/>
                </a:cubicBezTo>
                <a:lnTo>
                  <a:pt x="1136503" y="2632364"/>
                </a:lnTo>
                <a:cubicBezTo>
                  <a:pt x="1142660" y="2623128"/>
                  <a:pt x="1147126" y="2612504"/>
                  <a:pt x="1154975" y="2604655"/>
                </a:cubicBezTo>
                <a:cubicBezTo>
                  <a:pt x="1164211" y="2595419"/>
                  <a:pt x="1172649" y="2585308"/>
                  <a:pt x="1182684" y="2576946"/>
                </a:cubicBezTo>
                <a:cubicBezTo>
                  <a:pt x="1191212" y="2569839"/>
                  <a:pt x="1201157" y="2564631"/>
                  <a:pt x="1210394" y="2558473"/>
                </a:cubicBezTo>
                <a:cubicBezTo>
                  <a:pt x="1216551" y="2546158"/>
                  <a:pt x="1223442" y="2534183"/>
                  <a:pt x="1228866" y="2521527"/>
                </a:cubicBezTo>
                <a:cubicBezTo>
                  <a:pt x="1232701" y="2512578"/>
                  <a:pt x="1233749" y="2502526"/>
                  <a:pt x="1238103" y="2493818"/>
                </a:cubicBezTo>
                <a:cubicBezTo>
                  <a:pt x="1243067" y="2483889"/>
                  <a:pt x="1251611" y="2476038"/>
                  <a:pt x="1256575" y="2466109"/>
                </a:cubicBezTo>
                <a:cubicBezTo>
                  <a:pt x="1260929" y="2457401"/>
                  <a:pt x="1263250" y="2447793"/>
                  <a:pt x="1265812" y="2438400"/>
                </a:cubicBezTo>
                <a:cubicBezTo>
                  <a:pt x="1272492" y="2413906"/>
                  <a:pt x="1280693" y="2389642"/>
                  <a:pt x="1284284" y="2364509"/>
                </a:cubicBezTo>
                <a:cubicBezTo>
                  <a:pt x="1298331" y="2266191"/>
                  <a:pt x="1291550" y="2321536"/>
                  <a:pt x="1302757" y="2198255"/>
                </a:cubicBezTo>
                <a:cubicBezTo>
                  <a:pt x="1299678" y="2078182"/>
                  <a:pt x="1299102" y="1958019"/>
                  <a:pt x="1293521" y="1838037"/>
                </a:cubicBezTo>
                <a:cubicBezTo>
                  <a:pt x="1292931" y="1825356"/>
                  <a:pt x="1286371" y="1813613"/>
                  <a:pt x="1284284" y="1801091"/>
                </a:cubicBezTo>
                <a:cubicBezTo>
                  <a:pt x="1280203" y="1776607"/>
                  <a:pt x="1279488" y="1751622"/>
                  <a:pt x="1275048" y="1727200"/>
                </a:cubicBezTo>
                <a:cubicBezTo>
                  <a:pt x="1273306" y="1717621"/>
                  <a:pt x="1268001" y="1708978"/>
                  <a:pt x="1265812" y="1699491"/>
                </a:cubicBezTo>
                <a:cubicBezTo>
                  <a:pt x="1258752" y="1668897"/>
                  <a:pt x="1257268" y="1636914"/>
                  <a:pt x="1247339" y="1607127"/>
                </a:cubicBezTo>
                <a:cubicBezTo>
                  <a:pt x="1244260" y="1597891"/>
                  <a:pt x="1240665" y="1588811"/>
                  <a:pt x="1238103" y="1579418"/>
                </a:cubicBezTo>
                <a:cubicBezTo>
                  <a:pt x="1231423" y="1554924"/>
                  <a:pt x="1227659" y="1529612"/>
                  <a:pt x="1219630" y="1505527"/>
                </a:cubicBezTo>
                <a:cubicBezTo>
                  <a:pt x="1213472" y="1487054"/>
                  <a:pt x="1205880" y="1469000"/>
                  <a:pt x="1201157" y="1450109"/>
                </a:cubicBezTo>
                <a:cubicBezTo>
                  <a:pt x="1198078" y="1437794"/>
                  <a:pt x="1204236" y="1416243"/>
                  <a:pt x="1191921" y="1413164"/>
                </a:cubicBezTo>
                <a:cubicBezTo>
                  <a:pt x="1135092" y="1398957"/>
                  <a:pt x="1074927" y="1407006"/>
                  <a:pt x="1016430" y="1403927"/>
                </a:cubicBezTo>
                <a:cubicBezTo>
                  <a:pt x="994878" y="1397770"/>
                  <a:pt x="973039" y="1392543"/>
                  <a:pt x="951775" y="1385455"/>
                </a:cubicBezTo>
                <a:cubicBezTo>
                  <a:pt x="936046" y="1380212"/>
                  <a:pt x="921474" y="1371746"/>
                  <a:pt x="905594" y="1366982"/>
                </a:cubicBezTo>
                <a:cubicBezTo>
                  <a:pt x="890557" y="1362471"/>
                  <a:pt x="874737" y="1361152"/>
                  <a:pt x="859412" y="1357746"/>
                </a:cubicBezTo>
                <a:cubicBezTo>
                  <a:pt x="847020" y="1354992"/>
                  <a:pt x="834672" y="1351996"/>
                  <a:pt x="822466" y="1348509"/>
                </a:cubicBezTo>
                <a:cubicBezTo>
                  <a:pt x="813105" y="1345834"/>
                  <a:pt x="804261" y="1341385"/>
                  <a:pt x="794757" y="1339273"/>
                </a:cubicBezTo>
                <a:cubicBezTo>
                  <a:pt x="776475" y="1335211"/>
                  <a:pt x="757651" y="1333961"/>
                  <a:pt x="739339" y="1330037"/>
                </a:cubicBezTo>
                <a:cubicBezTo>
                  <a:pt x="714514" y="1324717"/>
                  <a:pt x="665448" y="1311564"/>
                  <a:pt x="665448" y="1311564"/>
                </a:cubicBezTo>
                <a:cubicBezTo>
                  <a:pt x="636859" y="1313470"/>
                  <a:pt x="455322" y="1324803"/>
                  <a:pt x="416066" y="1330037"/>
                </a:cubicBezTo>
                <a:cubicBezTo>
                  <a:pt x="406415" y="1331324"/>
                  <a:pt x="397960" y="1337672"/>
                  <a:pt x="388357" y="1339273"/>
                </a:cubicBezTo>
                <a:cubicBezTo>
                  <a:pt x="360857" y="1343856"/>
                  <a:pt x="332939" y="1345430"/>
                  <a:pt x="305230" y="1348509"/>
                </a:cubicBezTo>
                <a:cubicBezTo>
                  <a:pt x="295994" y="1351588"/>
                  <a:pt x="286229" y="1353392"/>
                  <a:pt x="277521" y="1357746"/>
                </a:cubicBezTo>
                <a:cubicBezTo>
                  <a:pt x="267592" y="1362710"/>
                  <a:pt x="260015" y="1371845"/>
                  <a:pt x="249812" y="1376218"/>
                </a:cubicBezTo>
                <a:cubicBezTo>
                  <a:pt x="238144" y="1381219"/>
                  <a:pt x="225181" y="1382376"/>
                  <a:pt x="212866" y="1385455"/>
                </a:cubicBezTo>
                <a:cubicBezTo>
                  <a:pt x="194393" y="1397770"/>
                  <a:pt x="178510" y="1415379"/>
                  <a:pt x="157448" y="1422400"/>
                </a:cubicBezTo>
                <a:cubicBezTo>
                  <a:pt x="91037" y="1444539"/>
                  <a:pt x="173944" y="1417688"/>
                  <a:pt x="92794" y="1440873"/>
                </a:cubicBezTo>
                <a:cubicBezTo>
                  <a:pt x="0" y="1467384"/>
                  <a:pt x="143685" y="1430457"/>
                  <a:pt x="28139" y="1459346"/>
                </a:cubicBezTo>
                <a:cubicBezTo>
                  <a:pt x="12197" y="1379634"/>
                  <a:pt x="14716" y="1413902"/>
                  <a:pt x="28139" y="1293091"/>
                </a:cubicBezTo>
                <a:cubicBezTo>
                  <a:pt x="30474" y="1272075"/>
                  <a:pt x="38775" y="1227037"/>
                  <a:pt x="55848" y="1209964"/>
                </a:cubicBezTo>
                <a:cubicBezTo>
                  <a:pt x="74560" y="1191252"/>
                  <a:pt x="128366" y="1160778"/>
                  <a:pt x="157448" y="1154546"/>
                </a:cubicBezTo>
                <a:cubicBezTo>
                  <a:pt x="184709" y="1148704"/>
                  <a:pt x="212866" y="1148388"/>
                  <a:pt x="240575" y="1145309"/>
                </a:cubicBezTo>
                <a:lnTo>
                  <a:pt x="619266" y="1154546"/>
                </a:lnTo>
                <a:cubicBezTo>
                  <a:pt x="693985" y="1157476"/>
                  <a:pt x="694033" y="1159383"/>
                  <a:pt x="748575" y="1173018"/>
                </a:cubicBezTo>
                <a:cubicBezTo>
                  <a:pt x="773205" y="1169939"/>
                  <a:pt x="802131" y="1178016"/>
                  <a:pt x="822466" y="1163782"/>
                </a:cubicBezTo>
                <a:cubicBezTo>
                  <a:pt x="838418" y="1152616"/>
                  <a:pt x="830138" y="1124566"/>
                  <a:pt x="840939" y="1108364"/>
                </a:cubicBezTo>
                <a:cubicBezTo>
                  <a:pt x="853254" y="1089891"/>
                  <a:pt x="870863" y="1074008"/>
                  <a:pt x="877884" y="1052946"/>
                </a:cubicBezTo>
                <a:cubicBezTo>
                  <a:pt x="880963" y="1043710"/>
                  <a:pt x="882393" y="1033748"/>
                  <a:pt x="887121" y="1025237"/>
                </a:cubicBezTo>
                <a:cubicBezTo>
                  <a:pt x="897903" y="1005829"/>
                  <a:pt x="924066" y="969818"/>
                  <a:pt x="924066" y="969818"/>
                </a:cubicBezTo>
                <a:cubicBezTo>
                  <a:pt x="933947" y="910536"/>
                  <a:pt x="942539" y="868320"/>
                  <a:pt x="942539" y="803564"/>
                </a:cubicBezTo>
                <a:cubicBezTo>
                  <a:pt x="942539" y="766490"/>
                  <a:pt x="937553" y="729556"/>
                  <a:pt x="933303" y="692727"/>
                </a:cubicBezTo>
                <a:cubicBezTo>
                  <a:pt x="932181" y="682999"/>
                  <a:pt x="913386" y="546959"/>
                  <a:pt x="905594" y="508000"/>
                </a:cubicBezTo>
                <a:cubicBezTo>
                  <a:pt x="903104" y="495552"/>
                  <a:pt x="899436" y="483370"/>
                  <a:pt x="896357" y="471055"/>
                </a:cubicBezTo>
                <a:cubicBezTo>
                  <a:pt x="893278" y="443346"/>
                  <a:pt x="891064" y="415527"/>
                  <a:pt x="887121" y="387927"/>
                </a:cubicBezTo>
                <a:cubicBezTo>
                  <a:pt x="881824" y="350848"/>
                  <a:pt x="873294" y="314257"/>
                  <a:pt x="868648" y="277091"/>
                </a:cubicBezTo>
                <a:lnTo>
                  <a:pt x="859412" y="203200"/>
                </a:lnTo>
                <a:cubicBezTo>
                  <a:pt x="865569" y="181649"/>
                  <a:pt x="867860" y="158593"/>
                  <a:pt x="877884" y="138546"/>
                </a:cubicBezTo>
                <a:cubicBezTo>
                  <a:pt x="883726" y="126863"/>
                  <a:pt x="897093" y="120755"/>
                  <a:pt x="905594" y="110837"/>
                </a:cubicBezTo>
                <a:cubicBezTo>
                  <a:pt x="915612" y="99149"/>
                  <a:pt x="925144" y="86945"/>
                  <a:pt x="933303" y="73891"/>
                </a:cubicBezTo>
                <a:cubicBezTo>
                  <a:pt x="940600" y="62215"/>
                  <a:pt x="944944" y="48900"/>
                  <a:pt x="951775" y="36946"/>
                </a:cubicBezTo>
                <a:cubicBezTo>
                  <a:pt x="965699" y="12580"/>
                  <a:pt x="965131" y="14355"/>
                  <a:pt x="979484" y="0"/>
                </a:cubicBez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5" name="Picture 14" descr="walk.png"/>
          <p:cNvPicPr>
            <a:picLocks noChangeAspect="1"/>
          </p:cNvPicPr>
          <p:nvPr/>
        </p:nvPicPr>
        <p:blipFill>
          <a:blip r:embed="rId6"/>
          <a:stretch>
            <a:fillRect/>
          </a:stretch>
        </p:blipFill>
        <p:spPr>
          <a:xfrm>
            <a:off x="6477000" y="1295400"/>
            <a:ext cx="407235" cy="386351"/>
          </a:xfrm>
          <a:prstGeom prst="rect">
            <a:avLst/>
          </a:prstGeom>
        </p:spPr>
      </p:pic>
      <p:pic>
        <p:nvPicPr>
          <p:cNvPr id="24" name="Picture 68" descr="devil"/>
          <p:cNvPicPr>
            <a:picLocks noChangeAspect="1" noChangeArrowheads="1"/>
          </p:cNvPicPr>
          <p:nvPr/>
        </p:nvPicPr>
        <p:blipFill>
          <a:blip r:embed="rId7" cstate="screen"/>
          <a:srcRect/>
          <a:stretch>
            <a:fillRect/>
          </a:stretch>
        </p:blipFill>
        <p:spPr bwMode="auto">
          <a:xfrm flipH="1">
            <a:off x="2209800" y="1295400"/>
            <a:ext cx="522494" cy="547405"/>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25" name="Picture 68" descr="devil"/>
          <p:cNvPicPr>
            <a:picLocks noChangeAspect="1" noChangeArrowheads="1"/>
          </p:cNvPicPr>
          <p:nvPr/>
        </p:nvPicPr>
        <p:blipFill>
          <a:blip r:embed="rId7" cstate="screen"/>
          <a:srcRect/>
          <a:stretch>
            <a:fillRect/>
          </a:stretch>
        </p:blipFill>
        <p:spPr bwMode="auto">
          <a:xfrm flipH="1">
            <a:off x="2209800" y="2971800"/>
            <a:ext cx="522494" cy="547405"/>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26" name="Rectangle 25"/>
          <p:cNvSpPr/>
          <p:nvPr/>
        </p:nvSpPr>
        <p:spPr>
          <a:xfrm>
            <a:off x="304800" y="5334000"/>
            <a:ext cx="8686800" cy="461665"/>
          </a:xfrm>
          <a:prstGeom prst="rect">
            <a:avLst/>
          </a:prstGeom>
        </p:spPr>
        <p:txBody>
          <a:bodyPr wrap="square">
            <a:spAutoFit/>
          </a:bodyPr>
          <a:lstStyle/>
          <a:p>
            <a:pPr marL="288925" lvl="1" indent="-173038">
              <a:buFont typeface="Arial" pitchFamily="34" charset="0"/>
              <a:buChar char="•"/>
            </a:pPr>
            <a:r>
              <a:rPr lang="en-US" sz="2400" b="1" u="sng" dirty="0" smtClean="0"/>
              <a:t>Location Privacy</a:t>
            </a:r>
            <a:r>
              <a:rPr lang="en-US" sz="2400" dirty="0" smtClean="0"/>
              <a:t>: Authority/databases cannot link a user’s reports</a:t>
            </a:r>
          </a:p>
        </p:txBody>
      </p:sp>
      <p:sp>
        <p:nvSpPr>
          <p:cNvPr id="27" name="Rectangle 26"/>
          <p:cNvSpPr/>
          <p:nvPr/>
        </p:nvSpPr>
        <p:spPr>
          <a:xfrm>
            <a:off x="304800" y="5715000"/>
            <a:ext cx="8077200" cy="461665"/>
          </a:xfrm>
          <a:prstGeom prst="rect">
            <a:avLst/>
          </a:prstGeom>
        </p:spPr>
        <p:txBody>
          <a:bodyPr wrap="square">
            <a:spAutoFit/>
          </a:bodyPr>
          <a:lstStyle/>
          <a:p>
            <a:pPr marL="288925" lvl="1" indent="-173038">
              <a:buFont typeface="Arial" pitchFamily="34" charset="0"/>
              <a:buChar char="•"/>
            </a:pPr>
            <a:r>
              <a:rPr lang="en-US" sz="2400" b="1" u="sng" dirty="0" smtClean="0"/>
              <a:t>Limited Influence</a:t>
            </a:r>
            <a:r>
              <a:rPr lang="en-US" sz="2400" dirty="0" smtClean="0"/>
              <a:t>: Only count 1 report per AP, per user</a:t>
            </a:r>
          </a:p>
        </p:txBody>
      </p:sp>
      <p:pic>
        <p:nvPicPr>
          <p:cNvPr id="28" name="Picture 27" descr="laptop1.png"/>
          <p:cNvPicPr>
            <a:picLocks noChangeAspect="1"/>
          </p:cNvPicPr>
          <p:nvPr/>
        </p:nvPicPr>
        <p:blipFill>
          <a:blip r:embed="rId8"/>
          <a:stretch>
            <a:fillRect/>
          </a:stretch>
        </p:blipFill>
        <p:spPr>
          <a:xfrm>
            <a:off x="4419600" y="4343400"/>
            <a:ext cx="682019" cy="580314"/>
          </a:xfrm>
          <a:prstGeom prst="rect">
            <a:avLst/>
          </a:prstGeom>
          <a:effectLst>
            <a:outerShdw blurRad="50800" dist="38100" dir="2700000" algn="tl" rotWithShape="0">
              <a:prstClr val="black">
                <a:alpha val="40000"/>
              </a:prstClr>
            </a:outerShdw>
          </a:effectLst>
        </p:spPr>
      </p:pic>
      <p:grpSp>
        <p:nvGrpSpPr>
          <p:cNvPr id="4" name="Group 32"/>
          <p:cNvGrpSpPr/>
          <p:nvPr/>
        </p:nvGrpSpPr>
        <p:grpSpPr>
          <a:xfrm>
            <a:off x="4267200" y="4038599"/>
            <a:ext cx="2297418" cy="930596"/>
            <a:chOff x="4876800" y="2971800"/>
            <a:chExt cx="2340764" cy="948154"/>
          </a:xfrm>
        </p:grpSpPr>
        <p:grpSp>
          <p:nvGrpSpPr>
            <p:cNvPr id="11" name="Group 20"/>
            <p:cNvGrpSpPr/>
            <p:nvPr/>
          </p:nvGrpSpPr>
          <p:grpSpPr>
            <a:xfrm>
              <a:off x="4876800" y="2971800"/>
              <a:ext cx="2035964" cy="643354"/>
              <a:chOff x="838200" y="3124200"/>
              <a:chExt cx="2035964" cy="643354"/>
            </a:xfrm>
          </p:grpSpPr>
          <p:sp>
            <p:nvSpPr>
              <p:cNvPr id="22" name="TextBox 165"/>
              <p:cNvSpPr txBox="1">
                <a:spLocks noChangeArrowheads="1"/>
              </p:cNvSpPr>
              <p:nvPr/>
            </p:nvSpPr>
            <p:spPr bwMode="auto">
              <a:xfrm>
                <a:off x="1676400" y="3429000"/>
                <a:ext cx="1197764" cy="338554"/>
              </a:xfrm>
              <a:prstGeom prst="rect">
                <a:avLst/>
              </a:prstGeom>
              <a:solidFill>
                <a:srgbClr val="FF6600"/>
              </a:solidFill>
              <a:ln w="9525">
                <a:solidFill>
                  <a:srgbClr val="FF0000"/>
                </a:solidFill>
                <a:miter lim="800000"/>
                <a:headEnd/>
                <a:tailEnd/>
              </a:ln>
              <a:effectLst>
                <a:outerShdw blurRad="50800" dist="38100" dir="2700000" algn="tl" rotWithShape="0">
                  <a:prstClr val="black">
                    <a:alpha val="40000"/>
                  </a:prstClr>
                </a:outerShdw>
              </a:effectLst>
            </p:spPr>
            <p:txBody>
              <a:bodyPr wrap="none">
                <a:spAutoFit/>
              </a:bodyPr>
              <a:lstStyle/>
              <a:p>
                <a:pPr algn="l"/>
                <a:r>
                  <a:rPr lang="en-US" sz="800" dirty="0" smtClean="0"/>
                  <a:t>Mallory’s Report on AP4</a:t>
                </a:r>
              </a:p>
              <a:p>
                <a:pPr algn="l"/>
                <a:r>
                  <a:rPr lang="en-US" sz="800" dirty="0" smtClean="0"/>
                  <a:t>Bandwidth</a:t>
                </a:r>
                <a:r>
                  <a:rPr lang="en-US" sz="800" dirty="0"/>
                  <a:t>: </a:t>
                </a:r>
                <a:r>
                  <a:rPr lang="en-US" sz="800" dirty="0" smtClean="0"/>
                  <a:t>10 Mbps</a:t>
                </a:r>
                <a:endParaRPr lang="en-US" sz="800" dirty="0"/>
              </a:p>
            </p:txBody>
          </p:sp>
          <p:pic>
            <p:nvPicPr>
              <p:cNvPr id="23" name="Picture 68" descr="devil"/>
              <p:cNvPicPr>
                <a:picLocks noChangeAspect="1" noChangeArrowheads="1"/>
              </p:cNvPicPr>
              <p:nvPr/>
            </p:nvPicPr>
            <p:blipFill>
              <a:blip r:embed="rId7" cstate="screen"/>
              <a:srcRect/>
              <a:stretch>
                <a:fillRect/>
              </a:stretch>
            </p:blipFill>
            <p:spPr bwMode="auto">
              <a:xfrm flipH="1">
                <a:off x="838200" y="3124200"/>
                <a:ext cx="522494" cy="547405"/>
              </a:xfrm>
              <a:prstGeom prst="rect">
                <a:avLst/>
              </a:prstGeom>
              <a:noFill/>
              <a:ln w="9525">
                <a:noFill/>
                <a:miter lim="800000"/>
                <a:headEnd/>
                <a:tailEnd/>
              </a:ln>
              <a:effectLst>
                <a:outerShdw blurRad="50800" dist="38100" dir="2700000" algn="tl" rotWithShape="0">
                  <a:prstClr val="black">
                    <a:alpha val="40000"/>
                  </a:prstClr>
                </a:outerShdw>
              </a:effectLst>
            </p:spPr>
          </p:pic>
        </p:grpSp>
        <p:sp>
          <p:nvSpPr>
            <p:cNvPr id="29" name="TextBox 165"/>
            <p:cNvSpPr txBox="1">
              <a:spLocks noChangeArrowheads="1"/>
            </p:cNvSpPr>
            <p:nvPr/>
          </p:nvSpPr>
          <p:spPr bwMode="auto">
            <a:xfrm>
              <a:off x="5791200" y="3352800"/>
              <a:ext cx="1197764" cy="338554"/>
            </a:xfrm>
            <a:prstGeom prst="rect">
              <a:avLst/>
            </a:prstGeom>
            <a:solidFill>
              <a:srgbClr val="FF6600"/>
            </a:solidFill>
            <a:ln w="9525">
              <a:solidFill>
                <a:srgbClr val="FF0000"/>
              </a:solidFill>
              <a:miter lim="800000"/>
              <a:headEnd/>
              <a:tailEnd/>
            </a:ln>
            <a:effectLst>
              <a:outerShdw blurRad="50800" dist="38100" dir="2700000" algn="tl" rotWithShape="0">
                <a:prstClr val="black">
                  <a:alpha val="40000"/>
                </a:prstClr>
              </a:outerShdw>
            </a:effectLst>
          </p:spPr>
          <p:txBody>
            <a:bodyPr wrap="none">
              <a:spAutoFit/>
            </a:bodyPr>
            <a:lstStyle/>
            <a:p>
              <a:pPr algn="l"/>
              <a:r>
                <a:rPr lang="en-US" sz="800" dirty="0" smtClean="0"/>
                <a:t>Mallory’s Report on AP4</a:t>
              </a:r>
            </a:p>
            <a:p>
              <a:pPr algn="l"/>
              <a:r>
                <a:rPr lang="en-US" sz="800" dirty="0" smtClean="0"/>
                <a:t>Bandwidth</a:t>
              </a:r>
              <a:r>
                <a:rPr lang="en-US" sz="800" dirty="0"/>
                <a:t>: </a:t>
              </a:r>
              <a:r>
                <a:rPr lang="en-US" sz="800" dirty="0" smtClean="0"/>
                <a:t>10 Mbps</a:t>
              </a:r>
              <a:endParaRPr lang="en-US" sz="800" dirty="0"/>
            </a:p>
          </p:txBody>
        </p:sp>
        <p:sp>
          <p:nvSpPr>
            <p:cNvPr id="30" name="TextBox 165"/>
            <p:cNvSpPr txBox="1">
              <a:spLocks noChangeArrowheads="1"/>
            </p:cNvSpPr>
            <p:nvPr/>
          </p:nvSpPr>
          <p:spPr bwMode="auto">
            <a:xfrm>
              <a:off x="5867400" y="3429000"/>
              <a:ext cx="1197764" cy="338554"/>
            </a:xfrm>
            <a:prstGeom prst="rect">
              <a:avLst/>
            </a:prstGeom>
            <a:solidFill>
              <a:srgbClr val="FF6600"/>
            </a:solidFill>
            <a:ln w="9525">
              <a:solidFill>
                <a:srgbClr val="FF0000"/>
              </a:solidFill>
              <a:miter lim="800000"/>
              <a:headEnd/>
              <a:tailEnd/>
            </a:ln>
            <a:effectLst>
              <a:outerShdw blurRad="50800" dist="38100" dir="2700000" algn="tl" rotWithShape="0">
                <a:prstClr val="black">
                  <a:alpha val="40000"/>
                </a:prstClr>
              </a:outerShdw>
            </a:effectLst>
          </p:spPr>
          <p:txBody>
            <a:bodyPr wrap="none">
              <a:spAutoFit/>
            </a:bodyPr>
            <a:lstStyle/>
            <a:p>
              <a:pPr algn="l"/>
              <a:r>
                <a:rPr lang="en-US" sz="800" dirty="0" smtClean="0"/>
                <a:t>Mallory’s Report on AP4</a:t>
              </a:r>
            </a:p>
            <a:p>
              <a:pPr algn="l"/>
              <a:r>
                <a:rPr lang="en-US" sz="800" dirty="0" smtClean="0"/>
                <a:t>Bandwidth</a:t>
              </a:r>
              <a:r>
                <a:rPr lang="en-US" sz="800" dirty="0"/>
                <a:t>: </a:t>
              </a:r>
              <a:r>
                <a:rPr lang="en-US" sz="800" dirty="0" smtClean="0"/>
                <a:t>10 Mbps</a:t>
              </a:r>
              <a:endParaRPr lang="en-US" sz="800" dirty="0"/>
            </a:p>
          </p:txBody>
        </p:sp>
        <p:sp>
          <p:nvSpPr>
            <p:cNvPr id="31" name="TextBox 165"/>
            <p:cNvSpPr txBox="1">
              <a:spLocks noChangeArrowheads="1"/>
            </p:cNvSpPr>
            <p:nvPr/>
          </p:nvSpPr>
          <p:spPr bwMode="auto">
            <a:xfrm>
              <a:off x="5943600" y="3505200"/>
              <a:ext cx="1197764" cy="338554"/>
            </a:xfrm>
            <a:prstGeom prst="rect">
              <a:avLst/>
            </a:prstGeom>
            <a:solidFill>
              <a:srgbClr val="FF6600"/>
            </a:solidFill>
            <a:ln w="9525">
              <a:solidFill>
                <a:srgbClr val="FF0000"/>
              </a:solidFill>
              <a:miter lim="800000"/>
              <a:headEnd/>
              <a:tailEnd/>
            </a:ln>
            <a:effectLst>
              <a:outerShdw blurRad="50800" dist="38100" dir="2700000" algn="tl" rotWithShape="0">
                <a:prstClr val="black">
                  <a:alpha val="40000"/>
                </a:prstClr>
              </a:outerShdw>
            </a:effectLst>
          </p:spPr>
          <p:txBody>
            <a:bodyPr wrap="none">
              <a:spAutoFit/>
            </a:bodyPr>
            <a:lstStyle/>
            <a:p>
              <a:pPr algn="l"/>
              <a:r>
                <a:rPr lang="en-US" sz="800" dirty="0" smtClean="0"/>
                <a:t>Mallory’s Report on AP4</a:t>
              </a:r>
            </a:p>
            <a:p>
              <a:pPr algn="l"/>
              <a:r>
                <a:rPr lang="en-US" sz="800" dirty="0" smtClean="0"/>
                <a:t>Bandwidth</a:t>
              </a:r>
              <a:r>
                <a:rPr lang="en-US" sz="800" dirty="0"/>
                <a:t>: </a:t>
              </a:r>
              <a:r>
                <a:rPr lang="en-US" sz="800" dirty="0" smtClean="0"/>
                <a:t>10 Mbps</a:t>
              </a:r>
              <a:endParaRPr lang="en-US" sz="800" dirty="0"/>
            </a:p>
          </p:txBody>
        </p:sp>
        <p:sp>
          <p:nvSpPr>
            <p:cNvPr id="32" name="TextBox 165"/>
            <p:cNvSpPr txBox="1">
              <a:spLocks noChangeArrowheads="1"/>
            </p:cNvSpPr>
            <p:nvPr/>
          </p:nvSpPr>
          <p:spPr bwMode="auto">
            <a:xfrm>
              <a:off x="6019800" y="3581400"/>
              <a:ext cx="1197764" cy="338554"/>
            </a:xfrm>
            <a:prstGeom prst="rect">
              <a:avLst/>
            </a:prstGeom>
            <a:solidFill>
              <a:srgbClr val="FF6600"/>
            </a:solidFill>
            <a:ln w="9525">
              <a:solidFill>
                <a:srgbClr val="FF0000"/>
              </a:solidFill>
              <a:miter lim="800000"/>
              <a:headEnd/>
              <a:tailEnd/>
            </a:ln>
            <a:effectLst>
              <a:outerShdw blurRad="50800" dist="38100" dir="2700000" algn="tl" rotWithShape="0">
                <a:prstClr val="black">
                  <a:alpha val="40000"/>
                </a:prstClr>
              </a:outerShdw>
            </a:effectLst>
          </p:spPr>
          <p:txBody>
            <a:bodyPr wrap="none">
              <a:spAutoFit/>
            </a:bodyPr>
            <a:lstStyle/>
            <a:p>
              <a:pPr algn="l"/>
              <a:r>
                <a:rPr lang="en-US" sz="800" dirty="0" smtClean="0"/>
                <a:t>Mallory’s Report on AP4</a:t>
              </a:r>
            </a:p>
            <a:p>
              <a:pPr algn="l"/>
              <a:r>
                <a:rPr lang="en-US" sz="800" dirty="0" smtClean="0"/>
                <a:t>Bandwidth</a:t>
              </a:r>
              <a:r>
                <a:rPr lang="en-US" sz="800" dirty="0"/>
                <a:t>: </a:t>
              </a:r>
              <a:r>
                <a:rPr lang="en-US" sz="800" dirty="0" smtClean="0"/>
                <a:t>100 Mbps</a:t>
              </a:r>
              <a:endParaRPr lang="en-US" sz="800" dirty="0"/>
            </a:p>
          </p:txBody>
        </p:sp>
      </p:grpSp>
      <p:sp>
        <p:nvSpPr>
          <p:cNvPr id="2" name="Title 1"/>
          <p:cNvSpPr>
            <a:spLocks noGrp="1"/>
          </p:cNvSpPr>
          <p:nvPr>
            <p:ph type="title"/>
          </p:nvPr>
        </p:nvSpPr>
        <p:spPr>
          <a:xfrm>
            <a:off x="457200" y="152400"/>
            <a:ext cx="8229600" cy="1066800"/>
          </a:xfrm>
        </p:spPr>
        <p:txBody>
          <a:bodyPr>
            <a:normAutofit/>
          </a:bodyPr>
          <a:lstStyle/>
          <a:p>
            <a:r>
              <a:rPr lang="en-US" dirty="0" smtClean="0"/>
              <a:t>Design Requirements</a:t>
            </a:r>
            <a:endParaRPr lang="en-US" dirty="0"/>
          </a:p>
        </p:txBody>
      </p:sp>
      <p:sp>
        <p:nvSpPr>
          <p:cNvPr id="36" name="Rectangle 35"/>
          <p:cNvSpPr/>
          <p:nvPr/>
        </p:nvSpPr>
        <p:spPr>
          <a:xfrm>
            <a:off x="990600" y="2209800"/>
            <a:ext cx="152400" cy="114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838200" y="4953000"/>
            <a:ext cx="2514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Slide Number Placeholder 39"/>
          <p:cNvSpPr>
            <a:spLocks noGrp="1"/>
          </p:cNvSpPr>
          <p:nvPr>
            <p:ph type="sldNum" sz="quarter" idx="12"/>
          </p:nvPr>
        </p:nvSpPr>
        <p:spPr/>
        <p:txBody>
          <a:bodyPr/>
          <a:lstStyle/>
          <a:p>
            <a:fld id="{D106CAAC-188D-4FBD-8217-F6D4C11263E9}" type="slidenum">
              <a:rPr lang="en-US" smtClean="0"/>
              <a:pPr/>
              <a:t>14</a:t>
            </a:fld>
            <a:endParaRPr lang="en-US"/>
          </a:p>
        </p:txBody>
      </p:sp>
      <p:sp>
        <p:nvSpPr>
          <p:cNvPr id="39" name="Rectangle 38"/>
          <p:cNvSpPr/>
          <p:nvPr/>
        </p:nvSpPr>
        <p:spPr>
          <a:xfrm>
            <a:off x="1371600" y="2590800"/>
            <a:ext cx="609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1066800" y="2590799"/>
            <a:ext cx="193288" cy="163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04800" y="6096000"/>
            <a:ext cx="8077200" cy="461665"/>
          </a:xfrm>
          <a:prstGeom prst="rect">
            <a:avLst/>
          </a:prstGeom>
        </p:spPr>
        <p:txBody>
          <a:bodyPr wrap="square">
            <a:spAutoFit/>
          </a:bodyPr>
          <a:lstStyle/>
          <a:p>
            <a:pPr marL="288925" lvl="1" indent="-173038">
              <a:buFont typeface="Arial" pitchFamily="34" charset="0"/>
              <a:buChar char="•"/>
            </a:pPr>
            <a:r>
              <a:rPr lang="en-US" sz="2400" b="1" u="sng" dirty="0" smtClean="0"/>
              <a:t>Location Context</a:t>
            </a:r>
            <a:r>
              <a:rPr lang="en-US" sz="2400" dirty="0" smtClean="0"/>
              <a:t>: Account for wireless channel conditions</a:t>
            </a:r>
          </a:p>
        </p:txBody>
      </p:sp>
    </p:spTree>
    <p:custDataLst>
      <p:tags r:id="rId1"/>
    </p:custDataLst>
  </p:cSld>
  <p:clrMapOvr>
    <a:masterClrMapping/>
  </p:clrMapOvr>
  <p:transition advTm="79421">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srcRect/>
          <a:stretch>
            <a:fillRect/>
          </a:stretch>
        </p:blipFill>
        <p:spPr bwMode="auto">
          <a:xfrm>
            <a:off x="533400" y="1143000"/>
            <a:ext cx="8140634" cy="4191000"/>
          </a:xfrm>
          <a:prstGeom prst="rect">
            <a:avLst/>
          </a:prstGeom>
          <a:noFill/>
          <a:ln w="9525">
            <a:noFill/>
            <a:miter lim="800000"/>
            <a:headEnd/>
            <a:tailEnd/>
          </a:ln>
          <a:effectLst/>
        </p:spPr>
      </p:pic>
      <p:sp>
        <p:nvSpPr>
          <p:cNvPr id="2" name="Title 1"/>
          <p:cNvSpPr>
            <a:spLocks noGrp="1"/>
          </p:cNvSpPr>
          <p:nvPr>
            <p:ph type="title"/>
          </p:nvPr>
        </p:nvSpPr>
        <p:spPr>
          <a:xfrm>
            <a:off x="457200" y="152400"/>
            <a:ext cx="8229600" cy="1066800"/>
          </a:xfrm>
        </p:spPr>
        <p:txBody>
          <a:bodyPr>
            <a:normAutofit/>
          </a:bodyPr>
          <a:lstStyle/>
          <a:p>
            <a:r>
              <a:rPr lang="en-US" dirty="0" smtClean="0"/>
              <a:t>Threat Model</a:t>
            </a:r>
            <a:endParaRPr lang="en-US" dirty="0"/>
          </a:p>
        </p:txBody>
      </p:sp>
      <p:sp>
        <p:nvSpPr>
          <p:cNvPr id="6" name="Rectangle 5"/>
          <p:cNvSpPr/>
          <p:nvPr/>
        </p:nvSpPr>
        <p:spPr>
          <a:xfrm>
            <a:off x="5783282" y="1066800"/>
            <a:ext cx="2903517" cy="434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62" descr="google.gif"/>
          <p:cNvPicPr>
            <a:picLocks noChangeAspect="1"/>
          </p:cNvPicPr>
          <p:nvPr/>
        </p:nvPicPr>
        <p:blipFill>
          <a:blip r:embed="rId4"/>
          <a:stretch>
            <a:fillRect/>
          </a:stretch>
        </p:blipFill>
        <p:spPr>
          <a:xfrm>
            <a:off x="6096000" y="2895600"/>
            <a:ext cx="1600200" cy="637760"/>
          </a:xfrm>
          <a:prstGeom prst="rect">
            <a:avLst/>
          </a:prstGeom>
        </p:spPr>
      </p:pic>
      <p:sp>
        <p:nvSpPr>
          <p:cNvPr id="37" name="Rectangle 36"/>
          <p:cNvSpPr/>
          <p:nvPr/>
        </p:nvSpPr>
        <p:spPr>
          <a:xfrm>
            <a:off x="990600" y="2209800"/>
            <a:ext cx="152400" cy="114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838200" y="4953000"/>
            <a:ext cx="2514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0"/>
          <p:cNvGrpSpPr/>
          <p:nvPr/>
        </p:nvGrpSpPr>
        <p:grpSpPr>
          <a:xfrm>
            <a:off x="2881023" y="914400"/>
            <a:ext cx="2997263" cy="4495800"/>
            <a:chOff x="2881023" y="1295400"/>
            <a:chExt cx="2986377" cy="4495800"/>
          </a:xfrm>
        </p:grpSpPr>
        <p:sp>
          <p:nvSpPr>
            <p:cNvPr id="44" name="Rectangle 43"/>
            <p:cNvSpPr/>
            <p:nvPr/>
          </p:nvSpPr>
          <p:spPr>
            <a:xfrm>
              <a:off x="3810000" y="1295400"/>
              <a:ext cx="2057400" cy="449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593990" y="1523999"/>
              <a:ext cx="444610" cy="20938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3609892" y="4587903"/>
              <a:ext cx="428708" cy="12032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2895600" y="3352799"/>
              <a:ext cx="674536" cy="26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2881023" y="3449539"/>
              <a:ext cx="490330" cy="26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45"/>
          <p:cNvGrpSpPr/>
          <p:nvPr/>
        </p:nvGrpSpPr>
        <p:grpSpPr>
          <a:xfrm>
            <a:off x="4876800" y="4495800"/>
            <a:ext cx="3093224" cy="743663"/>
            <a:chOff x="914400" y="4038600"/>
            <a:chExt cx="3093224" cy="743663"/>
          </a:xfrm>
        </p:grpSpPr>
        <p:pic>
          <p:nvPicPr>
            <p:cNvPr id="47" name="Picture 46" descr="angel_icon_mo_01.jpg"/>
            <p:cNvPicPr>
              <a:picLocks noChangeAspect="1"/>
            </p:cNvPicPr>
            <p:nvPr/>
          </p:nvPicPr>
          <p:blipFill>
            <a:blip r:embed="rId5" cstate="print"/>
            <a:stretch>
              <a:fillRect/>
            </a:stretch>
          </p:blipFill>
          <p:spPr>
            <a:xfrm>
              <a:off x="1025769" y="4038600"/>
              <a:ext cx="260472" cy="408264"/>
            </a:xfrm>
            <a:prstGeom prst="rect">
              <a:avLst/>
            </a:prstGeom>
          </p:spPr>
        </p:pic>
        <p:pic>
          <p:nvPicPr>
            <p:cNvPr id="48" name="Picture 47" descr="angel_icon_mo_01.jpg"/>
            <p:cNvPicPr>
              <a:picLocks noChangeAspect="1"/>
            </p:cNvPicPr>
            <p:nvPr/>
          </p:nvPicPr>
          <p:blipFill>
            <a:blip r:embed="rId5" cstate="print"/>
            <a:stretch>
              <a:fillRect/>
            </a:stretch>
          </p:blipFill>
          <p:spPr>
            <a:xfrm>
              <a:off x="1395046" y="4038600"/>
              <a:ext cx="260472" cy="408264"/>
            </a:xfrm>
            <a:prstGeom prst="rect">
              <a:avLst/>
            </a:prstGeom>
          </p:spPr>
        </p:pic>
        <p:pic>
          <p:nvPicPr>
            <p:cNvPr id="49" name="Picture 68" descr="devil"/>
            <p:cNvPicPr>
              <a:picLocks noChangeAspect="1" noChangeArrowheads="1"/>
            </p:cNvPicPr>
            <p:nvPr/>
          </p:nvPicPr>
          <p:blipFill>
            <a:blip r:embed="rId6" cstate="screen"/>
            <a:srcRect/>
            <a:stretch>
              <a:fillRect/>
            </a:stretch>
          </p:blipFill>
          <p:spPr bwMode="auto">
            <a:xfrm flipH="1">
              <a:off x="1752600" y="4038600"/>
              <a:ext cx="361727" cy="378973"/>
            </a:xfrm>
            <a:prstGeom prst="rect">
              <a:avLst/>
            </a:prstGeom>
            <a:noFill/>
            <a:ln w="9525">
              <a:noFill/>
              <a:miter lim="800000"/>
              <a:headEnd/>
              <a:tailEnd/>
            </a:ln>
            <a:effectLst/>
          </p:spPr>
        </p:pic>
        <p:pic>
          <p:nvPicPr>
            <p:cNvPr id="50" name="Picture 49" descr="angel_icon_mo_01.jpg"/>
            <p:cNvPicPr>
              <a:picLocks noChangeAspect="1"/>
            </p:cNvPicPr>
            <p:nvPr/>
          </p:nvPicPr>
          <p:blipFill>
            <a:blip r:embed="rId5" cstate="print"/>
            <a:stretch>
              <a:fillRect/>
            </a:stretch>
          </p:blipFill>
          <p:spPr>
            <a:xfrm>
              <a:off x="2209800" y="4038600"/>
              <a:ext cx="260472" cy="408264"/>
            </a:xfrm>
            <a:prstGeom prst="rect">
              <a:avLst/>
            </a:prstGeom>
          </p:spPr>
        </p:pic>
        <p:pic>
          <p:nvPicPr>
            <p:cNvPr id="51" name="Picture 50" descr="laptop1.png"/>
            <p:cNvPicPr>
              <a:picLocks noChangeAspect="1"/>
            </p:cNvPicPr>
            <p:nvPr/>
          </p:nvPicPr>
          <p:blipFill>
            <a:blip r:embed="rId7" cstate="print"/>
            <a:stretch>
              <a:fillRect/>
            </a:stretch>
          </p:blipFill>
          <p:spPr>
            <a:xfrm>
              <a:off x="914400" y="4419600"/>
              <a:ext cx="426224" cy="362663"/>
            </a:xfrm>
            <a:prstGeom prst="rect">
              <a:avLst/>
            </a:prstGeom>
            <a:effectLst>
              <a:outerShdw blurRad="50800" dist="38100" dir="2700000" algn="tl" rotWithShape="0">
                <a:prstClr val="black">
                  <a:alpha val="40000"/>
                </a:prstClr>
              </a:outerShdw>
            </a:effectLst>
          </p:spPr>
        </p:pic>
        <p:pic>
          <p:nvPicPr>
            <p:cNvPr id="52" name="Picture 51" descr="laptop1.png"/>
            <p:cNvPicPr>
              <a:picLocks noChangeAspect="1"/>
            </p:cNvPicPr>
            <p:nvPr/>
          </p:nvPicPr>
          <p:blipFill>
            <a:blip r:embed="rId7" cstate="print"/>
            <a:stretch>
              <a:fillRect/>
            </a:stretch>
          </p:blipFill>
          <p:spPr>
            <a:xfrm>
              <a:off x="1295400" y="4419600"/>
              <a:ext cx="426224" cy="362663"/>
            </a:xfrm>
            <a:prstGeom prst="rect">
              <a:avLst/>
            </a:prstGeom>
            <a:effectLst>
              <a:outerShdw blurRad="50800" dist="38100" dir="2700000" algn="tl" rotWithShape="0">
                <a:prstClr val="black">
                  <a:alpha val="40000"/>
                </a:prstClr>
              </a:outerShdw>
            </a:effectLst>
          </p:spPr>
        </p:pic>
        <p:pic>
          <p:nvPicPr>
            <p:cNvPr id="53" name="Picture 52" descr="laptop1.png"/>
            <p:cNvPicPr>
              <a:picLocks noChangeAspect="1"/>
            </p:cNvPicPr>
            <p:nvPr/>
          </p:nvPicPr>
          <p:blipFill>
            <a:blip r:embed="rId7" cstate="print">
              <a:duotone>
                <a:prstClr val="black"/>
                <a:schemeClr val="accent2">
                  <a:tint val="45000"/>
                  <a:satMod val="400000"/>
                </a:schemeClr>
              </a:duotone>
            </a:blip>
            <a:stretch>
              <a:fillRect/>
            </a:stretch>
          </p:blipFill>
          <p:spPr>
            <a:xfrm>
              <a:off x="1676400" y="4419600"/>
              <a:ext cx="426224" cy="362663"/>
            </a:xfrm>
            <a:prstGeom prst="rect">
              <a:avLst/>
            </a:prstGeom>
            <a:effectLst>
              <a:outerShdw blurRad="50800" dist="38100" dir="2700000" algn="tl" rotWithShape="0">
                <a:prstClr val="black">
                  <a:alpha val="40000"/>
                </a:prstClr>
              </a:outerShdw>
            </a:effectLst>
          </p:spPr>
        </p:pic>
        <p:pic>
          <p:nvPicPr>
            <p:cNvPr id="54" name="Picture 53" descr="laptop1.png"/>
            <p:cNvPicPr>
              <a:picLocks noChangeAspect="1"/>
            </p:cNvPicPr>
            <p:nvPr/>
          </p:nvPicPr>
          <p:blipFill>
            <a:blip r:embed="rId7" cstate="print"/>
            <a:stretch>
              <a:fillRect/>
            </a:stretch>
          </p:blipFill>
          <p:spPr>
            <a:xfrm>
              <a:off x="2057400" y="4419600"/>
              <a:ext cx="426224" cy="362663"/>
            </a:xfrm>
            <a:prstGeom prst="rect">
              <a:avLst/>
            </a:prstGeom>
            <a:effectLst>
              <a:outerShdw blurRad="50800" dist="38100" dir="2700000" algn="tl" rotWithShape="0">
                <a:prstClr val="black">
                  <a:alpha val="40000"/>
                </a:prstClr>
              </a:outerShdw>
            </a:effectLst>
          </p:spPr>
        </p:pic>
        <p:pic>
          <p:nvPicPr>
            <p:cNvPr id="55" name="Picture 54" descr="angel_icon_mo_01.jpg"/>
            <p:cNvPicPr>
              <a:picLocks noChangeAspect="1"/>
            </p:cNvPicPr>
            <p:nvPr/>
          </p:nvPicPr>
          <p:blipFill>
            <a:blip r:embed="rId5" cstate="print"/>
            <a:stretch>
              <a:fillRect/>
            </a:stretch>
          </p:blipFill>
          <p:spPr>
            <a:xfrm>
              <a:off x="2549769" y="4038600"/>
              <a:ext cx="260472" cy="408264"/>
            </a:xfrm>
            <a:prstGeom prst="rect">
              <a:avLst/>
            </a:prstGeom>
          </p:spPr>
        </p:pic>
        <p:pic>
          <p:nvPicPr>
            <p:cNvPr id="56" name="Picture 55" descr="angel_icon_mo_01.jpg"/>
            <p:cNvPicPr>
              <a:picLocks noChangeAspect="1"/>
            </p:cNvPicPr>
            <p:nvPr/>
          </p:nvPicPr>
          <p:blipFill>
            <a:blip r:embed="rId5" cstate="print"/>
            <a:stretch>
              <a:fillRect/>
            </a:stretch>
          </p:blipFill>
          <p:spPr>
            <a:xfrm>
              <a:off x="2919046" y="4038600"/>
              <a:ext cx="260472" cy="408264"/>
            </a:xfrm>
            <a:prstGeom prst="rect">
              <a:avLst/>
            </a:prstGeom>
          </p:spPr>
        </p:pic>
        <p:pic>
          <p:nvPicPr>
            <p:cNvPr id="57" name="Picture 68" descr="devil"/>
            <p:cNvPicPr>
              <a:picLocks noChangeAspect="1" noChangeArrowheads="1"/>
            </p:cNvPicPr>
            <p:nvPr/>
          </p:nvPicPr>
          <p:blipFill>
            <a:blip r:embed="rId6" cstate="screen"/>
            <a:srcRect/>
            <a:stretch>
              <a:fillRect/>
            </a:stretch>
          </p:blipFill>
          <p:spPr bwMode="auto">
            <a:xfrm flipH="1">
              <a:off x="3276600" y="4038600"/>
              <a:ext cx="361727" cy="378973"/>
            </a:xfrm>
            <a:prstGeom prst="rect">
              <a:avLst/>
            </a:prstGeom>
            <a:noFill/>
            <a:ln w="9525">
              <a:noFill/>
              <a:miter lim="800000"/>
              <a:headEnd/>
              <a:tailEnd/>
            </a:ln>
            <a:effectLst/>
          </p:spPr>
        </p:pic>
        <p:pic>
          <p:nvPicPr>
            <p:cNvPr id="58" name="Picture 57" descr="angel_icon_mo_01.jpg"/>
            <p:cNvPicPr>
              <a:picLocks noChangeAspect="1"/>
            </p:cNvPicPr>
            <p:nvPr/>
          </p:nvPicPr>
          <p:blipFill>
            <a:blip r:embed="rId5" cstate="print"/>
            <a:stretch>
              <a:fillRect/>
            </a:stretch>
          </p:blipFill>
          <p:spPr>
            <a:xfrm>
              <a:off x="3733800" y="4038600"/>
              <a:ext cx="260472" cy="408264"/>
            </a:xfrm>
            <a:prstGeom prst="rect">
              <a:avLst/>
            </a:prstGeom>
          </p:spPr>
        </p:pic>
        <p:pic>
          <p:nvPicPr>
            <p:cNvPr id="59" name="Picture 58" descr="laptop1.png"/>
            <p:cNvPicPr>
              <a:picLocks noChangeAspect="1"/>
            </p:cNvPicPr>
            <p:nvPr/>
          </p:nvPicPr>
          <p:blipFill>
            <a:blip r:embed="rId7" cstate="print"/>
            <a:stretch>
              <a:fillRect/>
            </a:stretch>
          </p:blipFill>
          <p:spPr>
            <a:xfrm>
              <a:off x="2438400" y="4419600"/>
              <a:ext cx="426224" cy="362663"/>
            </a:xfrm>
            <a:prstGeom prst="rect">
              <a:avLst/>
            </a:prstGeom>
            <a:effectLst>
              <a:outerShdw blurRad="50800" dist="38100" dir="2700000" algn="tl" rotWithShape="0">
                <a:prstClr val="black">
                  <a:alpha val="40000"/>
                </a:prstClr>
              </a:outerShdw>
            </a:effectLst>
          </p:spPr>
        </p:pic>
        <p:pic>
          <p:nvPicPr>
            <p:cNvPr id="60" name="Picture 59" descr="laptop1.png"/>
            <p:cNvPicPr>
              <a:picLocks noChangeAspect="1"/>
            </p:cNvPicPr>
            <p:nvPr/>
          </p:nvPicPr>
          <p:blipFill>
            <a:blip r:embed="rId7" cstate="print"/>
            <a:stretch>
              <a:fillRect/>
            </a:stretch>
          </p:blipFill>
          <p:spPr>
            <a:xfrm>
              <a:off x="2819400" y="4419600"/>
              <a:ext cx="426224" cy="362663"/>
            </a:xfrm>
            <a:prstGeom prst="rect">
              <a:avLst/>
            </a:prstGeom>
            <a:effectLst>
              <a:outerShdw blurRad="50800" dist="38100" dir="2700000" algn="tl" rotWithShape="0">
                <a:prstClr val="black">
                  <a:alpha val="40000"/>
                </a:prstClr>
              </a:outerShdw>
            </a:effectLst>
          </p:spPr>
        </p:pic>
        <p:pic>
          <p:nvPicPr>
            <p:cNvPr id="61" name="Picture 60" descr="laptop1.png"/>
            <p:cNvPicPr>
              <a:picLocks noChangeAspect="1"/>
            </p:cNvPicPr>
            <p:nvPr/>
          </p:nvPicPr>
          <p:blipFill>
            <a:blip r:embed="rId7" cstate="print">
              <a:duotone>
                <a:prstClr val="black"/>
                <a:schemeClr val="accent2">
                  <a:tint val="45000"/>
                  <a:satMod val="400000"/>
                </a:schemeClr>
              </a:duotone>
            </a:blip>
            <a:stretch>
              <a:fillRect/>
            </a:stretch>
          </p:blipFill>
          <p:spPr>
            <a:xfrm>
              <a:off x="3200400" y="4419600"/>
              <a:ext cx="426224" cy="362663"/>
            </a:xfrm>
            <a:prstGeom prst="rect">
              <a:avLst/>
            </a:prstGeom>
            <a:effectLst>
              <a:outerShdw blurRad="50800" dist="38100" dir="2700000" algn="tl" rotWithShape="0">
                <a:prstClr val="black">
                  <a:alpha val="40000"/>
                </a:prstClr>
              </a:outerShdw>
            </a:effectLst>
          </p:spPr>
        </p:pic>
        <p:pic>
          <p:nvPicPr>
            <p:cNvPr id="62" name="Picture 61" descr="laptop1.png"/>
            <p:cNvPicPr>
              <a:picLocks noChangeAspect="1"/>
            </p:cNvPicPr>
            <p:nvPr/>
          </p:nvPicPr>
          <p:blipFill>
            <a:blip r:embed="rId7" cstate="print"/>
            <a:stretch>
              <a:fillRect/>
            </a:stretch>
          </p:blipFill>
          <p:spPr>
            <a:xfrm>
              <a:off x="3581400" y="4419600"/>
              <a:ext cx="426224" cy="362663"/>
            </a:xfrm>
            <a:prstGeom prst="rect">
              <a:avLst/>
            </a:prstGeom>
            <a:effectLst>
              <a:outerShdw blurRad="50800" dist="38100" dir="2700000" algn="tl" rotWithShape="0">
                <a:prstClr val="black">
                  <a:alpha val="40000"/>
                </a:prstClr>
              </a:outerShdw>
            </a:effectLst>
          </p:spPr>
        </p:pic>
      </p:grpSp>
      <p:sp>
        <p:nvSpPr>
          <p:cNvPr id="64" name="TextBox 63"/>
          <p:cNvSpPr txBox="1"/>
          <p:nvPr/>
        </p:nvSpPr>
        <p:spPr>
          <a:xfrm>
            <a:off x="5410200" y="2971800"/>
            <a:ext cx="716991" cy="461665"/>
          </a:xfrm>
          <a:prstGeom prst="rect">
            <a:avLst/>
          </a:prstGeom>
          <a:noFill/>
        </p:spPr>
        <p:txBody>
          <a:bodyPr wrap="none" rtlCol="0">
            <a:spAutoFit/>
          </a:bodyPr>
          <a:lstStyle/>
          <a:p>
            <a:r>
              <a:rPr lang="en-US" sz="2400" dirty="0" smtClean="0"/>
              <a:t>e.g.,</a:t>
            </a:r>
            <a:endParaRPr lang="en-US" sz="2400" dirty="0"/>
          </a:p>
        </p:txBody>
      </p:sp>
      <p:sp>
        <p:nvSpPr>
          <p:cNvPr id="67" name="TextBox 66"/>
          <p:cNvSpPr txBox="1"/>
          <p:nvPr/>
        </p:nvSpPr>
        <p:spPr>
          <a:xfrm>
            <a:off x="4267200" y="1295400"/>
            <a:ext cx="4876800" cy="1569660"/>
          </a:xfrm>
          <a:prstGeom prst="rect">
            <a:avLst/>
          </a:prstGeom>
          <a:noFill/>
          <a:effectLst/>
        </p:spPr>
        <p:txBody>
          <a:bodyPr wrap="square" rtlCol="0">
            <a:spAutoFit/>
          </a:bodyPr>
          <a:lstStyle/>
          <a:p>
            <a:pPr marL="166688" indent="-166688">
              <a:buFont typeface="Arial" pitchFamily="34" charset="0"/>
              <a:buChar char="•"/>
            </a:pPr>
            <a:r>
              <a:rPr lang="en-US" sz="2400" b="1" dirty="0" smtClean="0"/>
              <a:t>Account authority </a:t>
            </a:r>
            <a:r>
              <a:rPr lang="en-US" sz="2400" dirty="0" smtClean="0"/>
              <a:t>obeys protocol</a:t>
            </a:r>
          </a:p>
          <a:p>
            <a:pPr lvl="1" indent="-231775">
              <a:buFont typeface="Calibri" pitchFamily="34" charset="0"/>
              <a:buChar char="–"/>
            </a:pPr>
            <a:r>
              <a:rPr lang="en-US" sz="2400" dirty="0" smtClean="0"/>
              <a:t>violations can be detected</a:t>
            </a:r>
          </a:p>
          <a:p>
            <a:pPr marL="166688" indent="-166688">
              <a:buFont typeface="Arial" pitchFamily="34" charset="0"/>
              <a:buChar char="•"/>
            </a:pPr>
            <a:r>
              <a:rPr lang="en-US" sz="2400" dirty="0" smtClean="0"/>
              <a:t>Prevents large-scale </a:t>
            </a:r>
            <a:r>
              <a:rPr lang="en-US" sz="2400" dirty="0" err="1" smtClean="0"/>
              <a:t>sybil</a:t>
            </a:r>
            <a:r>
              <a:rPr lang="en-US" sz="2400" dirty="0" smtClean="0"/>
              <a:t> attacks</a:t>
            </a:r>
          </a:p>
          <a:p>
            <a:pPr lvl="1" indent="-222250">
              <a:buFont typeface="Calibri" pitchFamily="34" charset="0"/>
              <a:buChar char="–"/>
            </a:pPr>
            <a:r>
              <a:rPr lang="en-US" sz="2400" dirty="0" smtClean="0"/>
              <a:t>e.g., signup requires credit card</a:t>
            </a:r>
            <a:endParaRPr lang="en-US" sz="2400" dirty="0"/>
          </a:p>
        </p:txBody>
      </p:sp>
      <p:sp>
        <p:nvSpPr>
          <p:cNvPr id="66" name="TextBox 65"/>
          <p:cNvSpPr txBox="1"/>
          <p:nvPr/>
        </p:nvSpPr>
        <p:spPr>
          <a:xfrm>
            <a:off x="4267200" y="3962400"/>
            <a:ext cx="4114800" cy="461665"/>
          </a:xfrm>
          <a:prstGeom prst="rect">
            <a:avLst/>
          </a:prstGeom>
          <a:noFill/>
          <a:effectLst/>
        </p:spPr>
        <p:txBody>
          <a:bodyPr wrap="square" rtlCol="0">
            <a:spAutoFit/>
          </a:bodyPr>
          <a:lstStyle/>
          <a:p>
            <a:pPr marL="166688" indent="-166688">
              <a:buFont typeface="Arial" pitchFamily="34" charset="0"/>
              <a:buChar char="•"/>
            </a:pPr>
            <a:r>
              <a:rPr lang="en-US" sz="2400" dirty="0" smtClean="0"/>
              <a:t>Most </a:t>
            </a:r>
            <a:r>
              <a:rPr lang="en-US" sz="2400" b="1" dirty="0" smtClean="0"/>
              <a:t>clients </a:t>
            </a:r>
            <a:r>
              <a:rPr lang="en-US" sz="2400" dirty="0" smtClean="0"/>
              <a:t>are honest</a:t>
            </a:r>
          </a:p>
        </p:txBody>
      </p:sp>
      <p:cxnSp>
        <p:nvCxnSpPr>
          <p:cNvPr id="78" name="Straight Arrow Connector 77"/>
          <p:cNvCxnSpPr/>
          <p:nvPr/>
        </p:nvCxnSpPr>
        <p:spPr>
          <a:xfrm rot="10800000">
            <a:off x="3352800" y="1752600"/>
            <a:ext cx="914400" cy="1588"/>
          </a:xfrm>
          <a:prstGeom prst="straightConnector1">
            <a:avLst/>
          </a:prstGeom>
          <a:ln w="57150">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3" name="Freeform 42"/>
          <p:cNvSpPr/>
          <p:nvPr/>
        </p:nvSpPr>
        <p:spPr>
          <a:xfrm>
            <a:off x="1066800" y="4191000"/>
            <a:ext cx="3205425" cy="525864"/>
          </a:xfrm>
          <a:custGeom>
            <a:avLst/>
            <a:gdLst>
              <a:gd name="connsiteX0" fmla="*/ 3205425 w 3205425"/>
              <a:gd name="connsiteY0" fmla="*/ 964642 h 964642"/>
              <a:gd name="connsiteX1" fmla="*/ 0 w 3205425"/>
              <a:gd name="connsiteY1" fmla="*/ 954593 h 964642"/>
              <a:gd name="connsiteX2" fmla="*/ 10049 w 3205425"/>
              <a:gd name="connsiteY2" fmla="*/ 0 h 964642"/>
              <a:gd name="connsiteX3" fmla="*/ 10049 w 3205425"/>
              <a:gd name="connsiteY3" fmla="*/ 0 h 964642"/>
              <a:gd name="connsiteX4" fmla="*/ 10049 w 3205425"/>
              <a:gd name="connsiteY4" fmla="*/ 0 h 964642"/>
              <a:gd name="connsiteX5" fmla="*/ 10049 w 3205425"/>
              <a:gd name="connsiteY5" fmla="*/ 0 h 96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5425" h="964642">
                <a:moveTo>
                  <a:pt x="3205425" y="964642"/>
                </a:moveTo>
                <a:lnTo>
                  <a:pt x="0" y="954593"/>
                </a:lnTo>
                <a:lnTo>
                  <a:pt x="10049" y="0"/>
                </a:lnTo>
                <a:lnTo>
                  <a:pt x="10049" y="0"/>
                </a:lnTo>
                <a:lnTo>
                  <a:pt x="10049" y="0"/>
                </a:lnTo>
                <a:lnTo>
                  <a:pt x="10049" y="0"/>
                </a:lnTo>
              </a:path>
            </a:pathLst>
          </a:custGeom>
          <a:ln w="57150">
            <a:solidFill>
              <a:schemeClr val="tx1"/>
            </a:solidFill>
            <a:headEnd type="none" w="med" len="med"/>
            <a:tailEnd type="arrow"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Slide Number Placeholder 45"/>
          <p:cNvSpPr>
            <a:spLocks noGrp="1"/>
          </p:cNvSpPr>
          <p:nvPr>
            <p:ph type="sldNum" sz="quarter" idx="12"/>
          </p:nvPr>
        </p:nvSpPr>
        <p:spPr/>
        <p:txBody>
          <a:bodyPr/>
          <a:lstStyle/>
          <a:p>
            <a:fld id="{D106CAAC-188D-4FBD-8217-F6D4C11263E9}" type="slidenum">
              <a:rPr lang="en-US" smtClean="0"/>
              <a:pPr/>
              <a:t>15</a:t>
            </a:fld>
            <a:endParaRPr lang="en-US"/>
          </a:p>
        </p:txBody>
      </p:sp>
      <p:sp>
        <p:nvSpPr>
          <p:cNvPr id="42" name="Rectangle 41"/>
          <p:cNvSpPr/>
          <p:nvPr/>
        </p:nvSpPr>
        <p:spPr>
          <a:xfrm>
            <a:off x="1371600" y="2590800"/>
            <a:ext cx="609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1066800" y="2590799"/>
            <a:ext cx="193288" cy="163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0" y="5334000"/>
            <a:ext cx="9144000" cy="12954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304800" y="5334000"/>
            <a:ext cx="8686800" cy="461665"/>
          </a:xfrm>
          <a:prstGeom prst="rect">
            <a:avLst/>
          </a:prstGeom>
        </p:spPr>
        <p:txBody>
          <a:bodyPr wrap="square">
            <a:spAutoFit/>
          </a:bodyPr>
          <a:lstStyle/>
          <a:p>
            <a:pPr marL="288925" lvl="1" indent="-173038">
              <a:buFont typeface="Arial" pitchFamily="34" charset="0"/>
              <a:buChar char="•"/>
            </a:pPr>
            <a:r>
              <a:rPr lang="en-US" sz="2400" b="1" u="sng" dirty="0" smtClean="0"/>
              <a:t>Location Privacy</a:t>
            </a:r>
            <a:r>
              <a:rPr lang="en-US" sz="2400" dirty="0" smtClean="0"/>
              <a:t>: Authority/databases cannot link a user’s reports</a:t>
            </a:r>
          </a:p>
        </p:txBody>
      </p:sp>
      <p:sp>
        <p:nvSpPr>
          <p:cNvPr id="74" name="Rectangle 73"/>
          <p:cNvSpPr/>
          <p:nvPr/>
        </p:nvSpPr>
        <p:spPr>
          <a:xfrm>
            <a:off x="304800" y="5715000"/>
            <a:ext cx="8077200" cy="461665"/>
          </a:xfrm>
          <a:prstGeom prst="rect">
            <a:avLst/>
          </a:prstGeom>
        </p:spPr>
        <p:txBody>
          <a:bodyPr wrap="square">
            <a:spAutoFit/>
          </a:bodyPr>
          <a:lstStyle/>
          <a:p>
            <a:pPr marL="288925" lvl="1" indent="-173038">
              <a:buFont typeface="Arial" pitchFamily="34" charset="0"/>
              <a:buChar char="•"/>
            </a:pPr>
            <a:r>
              <a:rPr lang="en-US" sz="2400" b="1" u="sng" dirty="0" smtClean="0"/>
              <a:t>Limited Influence</a:t>
            </a:r>
            <a:r>
              <a:rPr lang="en-US" sz="2400" dirty="0" smtClean="0"/>
              <a:t>: Only count 1 report per AP, per user</a:t>
            </a:r>
          </a:p>
        </p:txBody>
      </p:sp>
      <p:sp>
        <p:nvSpPr>
          <p:cNvPr id="75" name="Rectangle 74"/>
          <p:cNvSpPr/>
          <p:nvPr/>
        </p:nvSpPr>
        <p:spPr>
          <a:xfrm>
            <a:off x="304800" y="6096000"/>
            <a:ext cx="8077200" cy="461665"/>
          </a:xfrm>
          <a:prstGeom prst="rect">
            <a:avLst/>
          </a:prstGeom>
        </p:spPr>
        <p:txBody>
          <a:bodyPr wrap="square">
            <a:spAutoFit/>
          </a:bodyPr>
          <a:lstStyle/>
          <a:p>
            <a:pPr marL="288925" lvl="1" indent="-173038">
              <a:buFont typeface="Arial" pitchFamily="34" charset="0"/>
              <a:buChar char="•"/>
            </a:pPr>
            <a:r>
              <a:rPr lang="en-US" sz="2400" b="1" u="sng" dirty="0" smtClean="0">
                <a:solidFill>
                  <a:schemeClr val="bg1">
                    <a:lumMod val="65000"/>
                  </a:schemeClr>
                </a:solidFill>
              </a:rPr>
              <a:t>Location Context</a:t>
            </a:r>
            <a:r>
              <a:rPr lang="en-US" sz="2400" dirty="0" smtClean="0">
                <a:solidFill>
                  <a:schemeClr val="bg1">
                    <a:lumMod val="65000"/>
                  </a:schemeClr>
                </a:solidFill>
              </a:rPr>
              <a:t>: Account for wireless channel conditions</a:t>
            </a:r>
          </a:p>
        </p:txBody>
      </p:sp>
    </p:spTree>
  </p:cSld>
  <p:clrMapOvr>
    <a:masterClrMapping/>
  </p:clrMapOvr>
  <p:transition advTm="78063">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Box 105"/>
          <p:cNvSpPr txBox="1"/>
          <p:nvPr/>
        </p:nvSpPr>
        <p:spPr>
          <a:xfrm>
            <a:off x="5943600" y="3124200"/>
            <a:ext cx="3023674" cy="923330"/>
          </a:xfrm>
          <a:prstGeom prst="rect">
            <a:avLst/>
          </a:prstGeom>
          <a:noFill/>
        </p:spPr>
        <p:txBody>
          <a:bodyPr wrap="square" rtlCol="0">
            <a:spAutoFit/>
          </a:bodyPr>
          <a:lstStyle/>
          <a:p>
            <a:r>
              <a:rPr lang="en-US" dirty="0" smtClean="0"/>
              <a:t>If Alice has already submitted</a:t>
            </a:r>
          </a:p>
          <a:p>
            <a:r>
              <a:rPr lang="en-US" dirty="0" smtClean="0"/>
              <a:t>a report on cafe1 then abort,</a:t>
            </a:r>
          </a:p>
          <a:p>
            <a:r>
              <a:rPr lang="en-US" dirty="0" smtClean="0"/>
              <a:t>else save the report</a:t>
            </a:r>
          </a:p>
        </p:txBody>
      </p:sp>
      <p:sp>
        <p:nvSpPr>
          <p:cNvPr id="2" name="Title 1"/>
          <p:cNvSpPr>
            <a:spLocks noGrp="1"/>
          </p:cNvSpPr>
          <p:nvPr>
            <p:ph type="title"/>
          </p:nvPr>
        </p:nvSpPr>
        <p:spPr>
          <a:xfrm>
            <a:off x="457200" y="152400"/>
            <a:ext cx="8229600" cy="1143000"/>
          </a:xfrm>
        </p:spPr>
        <p:txBody>
          <a:bodyPr/>
          <a:lstStyle/>
          <a:p>
            <a:r>
              <a:rPr lang="en-US" dirty="0" smtClean="0"/>
              <a:t>Straw men Protocols</a:t>
            </a:r>
            <a:endParaRPr lang="en-US" dirty="0"/>
          </a:p>
        </p:txBody>
      </p:sp>
      <p:sp>
        <p:nvSpPr>
          <p:cNvPr id="52" name="Rectangle 51"/>
          <p:cNvSpPr/>
          <p:nvPr/>
        </p:nvSpPr>
        <p:spPr>
          <a:xfrm>
            <a:off x="609600" y="6096000"/>
            <a:ext cx="2667000" cy="369332"/>
          </a:xfrm>
          <a:prstGeom prst="rect">
            <a:avLst/>
          </a:prstGeom>
        </p:spPr>
        <p:txBody>
          <a:bodyPr wrap="square">
            <a:spAutoFit/>
          </a:bodyPr>
          <a:lstStyle/>
          <a:p>
            <a:r>
              <a:rPr lang="en-US" i="1" dirty="0" smtClean="0"/>
              <a:t>R</a:t>
            </a:r>
            <a:r>
              <a:rPr lang="en-US" dirty="0" smtClean="0"/>
              <a:t>  </a:t>
            </a:r>
            <a:r>
              <a:rPr lang="en-US" sz="1400" dirty="0" smtClean="0">
                <a:sym typeface="Symbol"/>
              </a:rPr>
              <a:t></a:t>
            </a:r>
            <a:r>
              <a:rPr lang="en-US" dirty="0" smtClean="0"/>
              <a:t> report on cafe1</a:t>
            </a:r>
          </a:p>
        </p:txBody>
      </p:sp>
      <p:grpSp>
        <p:nvGrpSpPr>
          <p:cNvPr id="3" name="Group 109"/>
          <p:cNvGrpSpPr/>
          <p:nvPr/>
        </p:nvGrpSpPr>
        <p:grpSpPr>
          <a:xfrm>
            <a:off x="3276600" y="5334000"/>
            <a:ext cx="2667001" cy="750332"/>
            <a:chOff x="3276600" y="5334000"/>
            <a:chExt cx="2667001" cy="750332"/>
          </a:xfrm>
        </p:grpSpPr>
        <p:sp>
          <p:nvSpPr>
            <p:cNvPr id="53" name="TextBox 52"/>
            <p:cNvSpPr txBox="1"/>
            <p:nvPr/>
          </p:nvSpPr>
          <p:spPr>
            <a:xfrm>
              <a:off x="3276600" y="5715000"/>
              <a:ext cx="2667000" cy="369332"/>
            </a:xfrm>
            <a:prstGeom prst="rect">
              <a:avLst/>
            </a:prstGeom>
            <a:noFill/>
          </p:spPr>
          <p:txBody>
            <a:bodyPr wrap="square" rtlCol="0">
              <a:spAutoFit/>
            </a:bodyPr>
            <a:lstStyle/>
            <a:p>
              <a:pPr algn="ctr"/>
              <a:r>
                <a:rPr lang="en-US" dirty="0" smtClean="0">
                  <a:solidFill>
                    <a:schemeClr val="bg1">
                      <a:lumMod val="50000"/>
                    </a:schemeClr>
                  </a:solidFill>
                </a:rPr>
                <a:t>mix network</a:t>
              </a:r>
              <a:endParaRPr lang="en-US" dirty="0">
                <a:solidFill>
                  <a:schemeClr val="bg1">
                    <a:lumMod val="50000"/>
                  </a:schemeClr>
                </a:solidFill>
              </a:endParaRPr>
            </a:p>
          </p:txBody>
        </p:sp>
        <p:grpSp>
          <p:nvGrpSpPr>
            <p:cNvPr id="5" name="Group 105"/>
            <p:cNvGrpSpPr/>
            <p:nvPr/>
          </p:nvGrpSpPr>
          <p:grpSpPr>
            <a:xfrm>
              <a:off x="3276600" y="5334000"/>
              <a:ext cx="2667001" cy="381001"/>
              <a:chOff x="3276600" y="5334000"/>
              <a:chExt cx="2667001" cy="381001"/>
            </a:xfrm>
          </p:grpSpPr>
          <p:cxnSp>
            <p:nvCxnSpPr>
              <p:cNvPr id="42" name="Straight Arrow Connector 41"/>
              <p:cNvCxnSpPr/>
              <p:nvPr/>
            </p:nvCxnSpPr>
            <p:spPr>
              <a:xfrm flipV="1">
                <a:off x="3276600" y="5715000"/>
                <a:ext cx="2667001"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4038600" y="5334000"/>
                <a:ext cx="1087157" cy="369332"/>
              </a:xfrm>
              <a:prstGeom prst="rect">
                <a:avLst/>
              </a:prstGeom>
            </p:spPr>
            <p:txBody>
              <a:bodyPr wrap="none">
                <a:spAutoFit/>
              </a:bodyPr>
              <a:lstStyle/>
              <a:p>
                <a:pPr algn="ctr"/>
                <a:r>
                  <a:rPr lang="en-US" b="1" dirty="0" smtClean="0"/>
                  <a:t>submit</a:t>
                </a:r>
                <a:r>
                  <a:rPr lang="en-US" dirty="0" smtClean="0"/>
                  <a:t>: </a:t>
                </a:r>
                <a:r>
                  <a:rPr lang="en-US" i="1" dirty="0" smtClean="0"/>
                  <a:t>R</a:t>
                </a:r>
                <a:endParaRPr lang="en-US" i="1" dirty="0"/>
              </a:p>
            </p:txBody>
          </p:sp>
        </p:grpSp>
      </p:grpSp>
      <p:grpSp>
        <p:nvGrpSpPr>
          <p:cNvPr id="8" name="Group 67"/>
          <p:cNvGrpSpPr/>
          <p:nvPr/>
        </p:nvGrpSpPr>
        <p:grpSpPr>
          <a:xfrm>
            <a:off x="3276600" y="1219200"/>
            <a:ext cx="3962400" cy="2667000"/>
            <a:chOff x="3276600" y="1219200"/>
            <a:chExt cx="3962400" cy="2667000"/>
          </a:xfrm>
        </p:grpSpPr>
        <p:cxnSp>
          <p:nvCxnSpPr>
            <p:cNvPr id="6" name="Straight Connector 5"/>
            <p:cNvCxnSpPr/>
            <p:nvPr/>
          </p:nvCxnSpPr>
          <p:spPr>
            <a:xfrm rot="5400000">
              <a:off x="2134394" y="2742406"/>
              <a:ext cx="22860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a:off x="4801394" y="2742406"/>
              <a:ext cx="22860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Group 101"/>
            <p:cNvGrpSpPr/>
            <p:nvPr/>
          </p:nvGrpSpPr>
          <p:grpSpPr>
            <a:xfrm>
              <a:off x="3276600" y="1752600"/>
              <a:ext cx="2667000" cy="611188"/>
              <a:chOff x="3276600" y="1447800"/>
              <a:chExt cx="2667000" cy="611188"/>
            </a:xfrm>
          </p:grpSpPr>
          <p:cxnSp>
            <p:nvCxnSpPr>
              <p:cNvPr id="20" name="Straight Arrow Connector 19"/>
              <p:cNvCxnSpPr/>
              <p:nvPr/>
            </p:nvCxnSpPr>
            <p:spPr>
              <a:xfrm>
                <a:off x="3276600" y="1828800"/>
                <a:ext cx="26670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0800000">
                <a:off x="3276600" y="1905000"/>
                <a:ext cx="26670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3276600" y="1981200"/>
                <a:ext cx="26670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10800000">
                <a:off x="3276600" y="2057400"/>
                <a:ext cx="26670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657600" y="1447800"/>
                <a:ext cx="1880002" cy="369332"/>
              </a:xfrm>
              <a:prstGeom prst="rect">
                <a:avLst/>
              </a:prstGeom>
              <a:noFill/>
            </p:spPr>
            <p:txBody>
              <a:bodyPr wrap="none" rtlCol="0">
                <a:spAutoFit/>
              </a:bodyPr>
              <a:lstStyle/>
              <a:p>
                <a:pPr algn="ctr"/>
                <a:r>
                  <a:rPr lang="en-US" dirty="0" smtClean="0"/>
                  <a:t>authenticate Alice</a:t>
                </a:r>
                <a:endParaRPr lang="en-US" dirty="0"/>
              </a:p>
            </p:txBody>
          </p:sp>
        </p:grpSp>
        <p:pic>
          <p:nvPicPr>
            <p:cNvPr id="77" name="Picture 2"/>
            <p:cNvPicPr>
              <a:picLocks noChangeAspect="1" noChangeArrowheads="1"/>
            </p:cNvPicPr>
            <p:nvPr/>
          </p:nvPicPr>
          <p:blipFill>
            <a:blip r:embed="rId4"/>
            <a:srcRect/>
            <a:stretch>
              <a:fillRect/>
            </a:stretch>
          </p:blipFill>
          <p:spPr bwMode="auto">
            <a:xfrm>
              <a:off x="6477000" y="1219200"/>
              <a:ext cx="762000" cy="1030941"/>
            </a:xfrm>
            <a:prstGeom prst="rect">
              <a:avLst/>
            </a:prstGeom>
            <a:noFill/>
            <a:ln w="9525">
              <a:noFill/>
              <a:miter lim="800000"/>
              <a:headEnd/>
              <a:tailEnd/>
            </a:ln>
            <a:effectLst/>
          </p:spPr>
        </p:pic>
      </p:grpSp>
      <p:pic>
        <p:nvPicPr>
          <p:cNvPr id="82" name="Picture 81" descr="laptop1.png"/>
          <p:cNvPicPr>
            <a:picLocks noChangeAspect="1"/>
          </p:cNvPicPr>
          <p:nvPr/>
        </p:nvPicPr>
        <p:blipFill>
          <a:blip r:embed="rId5"/>
          <a:stretch>
            <a:fillRect/>
          </a:stretch>
        </p:blipFill>
        <p:spPr>
          <a:xfrm>
            <a:off x="838200" y="4191000"/>
            <a:ext cx="794090" cy="674316"/>
          </a:xfrm>
          <a:prstGeom prst="rect">
            <a:avLst/>
          </a:prstGeom>
          <a:effectLst/>
        </p:spPr>
      </p:pic>
      <p:pic>
        <p:nvPicPr>
          <p:cNvPr id="83" name="Picture 12" descr="alice.png"/>
          <p:cNvPicPr>
            <a:picLocks noChangeAspect="1"/>
          </p:cNvPicPr>
          <p:nvPr/>
        </p:nvPicPr>
        <p:blipFill>
          <a:blip r:embed="rId6"/>
          <a:srcRect/>
          <a:stretch>
            <a:fillRect/>
          </a:stretch>
        </p:blipFill>
        <p:spPr bwMode="auto">
          <a:xfrm>
            <a:off x="381000" y="3962400"/>
            <a:ext cx="710045" cy="668583"/>
          </a:xfrm>
          <a:prstGeom prst="rect">
            <a:avLst/>
          </a:prstGeom>
          <a:noFill/>
          <a:ln w="9525">
            <a:noFill/>
            <a:miter lim="800000"/>
            <a:headEnd/>
            <a:tailEnd/>
          </a:ln>
          <a:effectLst/>
        </p:spPr>
      </p:pic>
      <p:pic>
        <p:nvPicPr>
          <p:cNvPr id="84" name="Picture 81" descr="ap2"/>
          <p:cNvPicPr>
            <a:picLocks noChangeAspect="1" noChangeArrowheads="1"/>
          </p:cNvPicPr>
          <p:nvPr/>
        </p:nvPicPr>
        <p:blipFill>
          <a:blip r:embed="rId7" cstate="screen"/>
          <a:srcRect/>
          <a:stretch>
            <a:fillRect/>
          </a:stretch>
        </p:blipFill>
        <p:spPr bwMode="auto">
          <a:xfrm>
            <a:off x="2362200" y="4114800"/>
            <a:ext cx="765175" cy="767157"/>
          </a:xfrm>
          <a:prstGeom prst="rect">
            <a:avLst/>
          </a:prstGeom>
          <a:noFill/>
          <a:ln w="9525">
            <a:noFill/>
            <a:miter lim="800000"/>
            <a:headEnd/>
            <a:tailEnd/>
          </a:ln>
        </p:spPr>
      </p:pic>
      <p:pic>
        <p:nvPicPr>
          <p:cNvPr id="85" name="Picture 99" descr="radiowaves2.png"/>
          <p:cNvPicPr>
            <a:picLocks noChangeAspect="1"/>
          </p:cNvPicPr>
          <p:nvPr/>
        </p:nvPicPr>
        <p:blipFill>
          <a:blip r:embed="rId8"/>
          <a:srcRect/>
          <a:stretch>
            <a:fillRect/>
          </a:stretch>
        </p:blipFill>
        <p:spPr bwMode="auto">
          <a:xfrm rot="5400000">
            <a:off x="1599862" y="4273716"/>
            <a:ext cx="610275" cy="457200"/>
          </a:xfrm>
          <a:prstGeom prst="rect">
            <a:avLst/>
          </a:prstGeom>
          <a:noFill/>
          <a:ln w="9525">
            <a:noFill/>
            <a:miter lim="800000"/>
            <a:headEnd/>
            <a:tailEnd/>
          </a:ln>
        </p:spPr>
      </p:pic>
      <p:sp>
        <p:nvSpPr>
          <p:cNvPr id="86" name="TextBox 85"/>
          <p:cNvSpPr txBox="1"/>
          <p:nvPr/>
        </p:nvSpPr>
        <p:spPr>
          <a:xfrm>
            <a:off x="1143000" y="3886200"/>
            <a:ext cx="1554400" cy="369332"/>
          </a:xfrm>
          <a:prstGeom prst="rect">
            <a:avLst/>
          </a:prstGeom>
          <a:noFill/>
        </p:spPr>
        <p:txBody>
          <a:bodyPr wrap="none" rtlCol="0">
            <a:spAutoFit/>
          </a:bodyPr>
          <a:lstStyle/>
          <a:p>
            <a:r>
              <a:rPr lang="en-US" dirty="0" smtClean="0"/>
              <a:t>measure cafe1</a:t>
            </a:r>
            <a:endParaRPr lang="en-US" dirty="0"/>
          </a:p>
        </p:txBody>
      </p:sp>
      <p:grpSp>
        <p:nvGrpSpPr>
          <p:cNvPr id="10" name="Group 107"/>
          <p:cNvGrpSpPr/>
          <p:nvPr/>
        </p:nvGrpSpPr>
        <p:grpSpPr>
          <a:xfrm>
            <a:off x="3276600" y="4267200"/>
            <a:ext cx="3886200" cy="2362994"/>
            <a:chOff x="3276600" y="4267200"/>
            <a:chExt cx="3886200" cy="2362994"/>
          </a:xfrm>
        </p:grpSpPr>
        <p:cxnSp>
          <p:nvCxnSpPr>
            <p:cNvPr id="40" name="Straight Connector 39"/>
            <p:cNvCxnSpPr/>
            <p:nvPr/>
          </p:nvCxnSpPr>
          <p:spPr>
            <a:xfrm rot="16200000" flipH="1">
              <a:off x="2705894" y="6057106"/>
              <a:ext cx="11430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5371306" y="6057900"/>
              <a:ext cx="1143794" cy="7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Can 86"/>
            <p:cNvSpPr/>
            <p:nvPr/>
          </p:nvSpPr>
          <p:spPr bwMode="auto">
            <a:xfrm>
              <a:off x="6477000" y="4267200"/>
              <a:ext cx="685800" cy="709315"/>
            </a:xfrm>
            <a:prstGeom prst="can">
              <a:avLst/>
            </a:prstGeom>
            <a:solidFill>
              <a:schemeClr val="bg2">
                <a:lumMod val="90000"/>
              </a:schemeClr>
            </a:solidFill>
            <a:ln w="12700" cap="flat" cmpd="sng" algn="ctr">
              <a:solidFill>
                <a:srgbClr val="000000"/>
              </a:solidFill>
              <a:prstDash val="solid"/>
              <a:round/>
              <a:headEnd type="none" w="med" len="med"/>
              <a:tailEnd type="none" w="med" len="med"/>
            </a:ln>
            <a:effectLst/>
          </p:spPr>
          <p:txBody>
            <a:bodyPr/>
            <a:lstStyle/>
            <a:p>
              <a:pPr>
                <a:defRPr/>
              </a:pPr>
              <a:endParaRPr lang="en-US" sz="900"/>
            </a:p>
          </p:txBody>
        </p:sp>
      </p:grpSp>
      <p:sp>
        <p:nvSpPr>
          <p:cNvPr id="72" name="Folded Corner 71"/>
          <p:cNvSpPr/>
          <p:nvPr/>
        </p:nvSpPr>
        <p:spPr bwMode="auto">
          <a:xfrm>
            <a:off x="1066800" y="5334000"/>
            <a:ext cx="1679956" cy="762000"/>
          </a:xfrm>
          <a:prstGeom prst="foldedCorner">
            <a:avLst/>
          </a:prstGeom>
          <a:solidFill>
            <a:srgbClr val="FFFF00"/>
          </a:solidFill>
          <a:ln w="12700" cap="flat" cmpd="sng" algn="ctr">
            <a:solidFill>
              <a:srgbClr val="000000"/>
            </a:solidFill>
            <a:prstDash val="solid"/>
            <a:round/>
            <a:headEnd type="none" w="med" len="med"/>
            <a:tailEnd type="none" w="med" len="med"/>
          </a:ln>
          <a:effectLst>
            <a:outerShdw blurRad="50800" dist="38100" dir="2700000" algn="tl" rotWithShape="0">
              <a:prstClr val="black">
                <a:alpha val="40000"/>
              </a:prstClr>
            </a:outerShdw>
          </a:effectLst>
        </p:spPr>
        <p:txBody>
          <a:bodyPr anchor="t"/>
          <a:lstStyle/>
          <a:p>
            <a:pPr algn="l">
              <a:defRPr/>
            </a:pPr>
            <a:r>
              <a:rPr lang="en-US" sz="1400" b="1" i="1" dirty="0" smtClean="0"/>
              <a:t>Anonymous</a:t>
            </a:r>
          </a:p>
          <a:p>
            <a:pPr algn="l">
              <a:defRPr/>
            </a:pPr>
            <a:r>
              <a:rPr lang="en-US" sz="1400" b="1" dirty="0" smtClean="0">
                <a:solidFill>
                  <a:schemeClr val="tx1">
                    <a:lumMod val="50000"/>
                    <a:lumOff val="50000"/>
                  </a:schemeClr>
                </a:solidFill>
              </a:rPr>
              <a:t>Report on </a:t>
            </a:r>
            <a:r>
              <a:rPr lang="en-US" sz="1400" b="1" dirty="0" smtClean="0">
                <a:solidFill>
                  <a:schemeClr val="accent1"/>
                </a:solidFill>
              </a:rPr>
              <a:t>cafe1</a:t>
            </a:r>
            <a:endParaRPr lang="en-US" sz="1400" b="1" dirty="0">
              <a:solidFill>
                <a:schemeClr val="accent1"/>
              </a:solidFill>
            </a:endParaRPr>
          </a:p>
          <a:p>
            <a:pPr algn="l">
              <a:defRPr/>
            </a:pPr>
            <a:r>
              <a:rPr lang="en-US" sz="1400" dirty="0">
                <a:solidFill>
                  <a:schemeClr val="tx1">
                    <a:lumMod val="50000"/>
                    <a:lumOff val="50000"/>
                  </a:schemeClr>
                </a:solidFill>
              </a:rPr>
              <a:t>Bandwidth: </a:t>
            </a:r>
            <a:r>
              <a:rPr lang="en-US" sz="1400" dirty="0" smtClean="0">
                <a:solidFill>
                  <a:schemeClr val="tx1">
                    <a:lumMod val="50000"/>
                    <a:lumOff val="50000"/>
                  </a:schemeClr>
                </a:solidFill>
              </a:rPr>
              <a:t>5 Mb</a:t>
            </a:r>
            <a:endParaRPr lang="en-US" sz="1400" dirty="0">
              <a:solidFill>
                <a:schemeClr val="tx1">
                  <a:lumMod val="50000"/>
                  <a:lumOff val="50000"/>
                </a:schemeClr>
              </a:solidFill>
            </a:endParaRPr>
          </a:p>
        </p:txBody>
      </p:sp>
      <p:pic>
        <p:nvPicPr>
          <p:cNvPr id="69" name="Picture 68" descr="devil"/>
          <p:cNvPicPr>
            <a:picLocks noChangeAspect="1" noChangeArrowheads="1"/>
          </p:cNvPicPr>
          <p:nvPr/>
        </p:nvPicPr>
        <p:blipFill>
          <a:blip r:embed="rId9" cstate="screen"/>
          <a:srcRect/>
          <a:stretch>
            <a:fillRect/>
          </a:stretch>
        </p:blipFill>
        <p:spPr bwMode="auto">
          <a:xfrm flipH="1">
            <a:off x="381000" y="3886200"/>
            <a:ext cx="740691" cy="776005"/>
          </a:xfrm>
          <a:prstGeom prst="rect">
            <a:avLst/>
          </a:prstGeom>
          <a:noFill/>
          <a:ln w="9525">
            <a:noFill/>
            <a:miter lim="800000"/>
            <a:headEnd/>
            <a:tailEnd/>
          </a:ln>
          <a:effectLst/>
        </p:spPr>
      </p:pic>
      <p:sp>
        <p:nvSpPr>
          <p:cNvPr id="71" name="Folded Corner 70"/>
          <p:cNvSpPr/>
          <p:nvPr/>
        </p:nvSpPr>
        <p:spPr bwMode="auto">
          <a:xfrm>
            <a:off x="1066800" y="5334000"/>
            <a:ext cx="1679956" cy="762000"/>
          </a:xfrm>
          <a:prstGeom prst="foldedCorner">
            <a:avLst/>
          </a:prstGeom>
          <a:solidFill>
            <a:srgbClr val="FFFF00"/>
          </a:solidFill>
          <a:ln w="12700" cap="flat" cmpd="sng" algn="ctr">
            <a:solidFill>
              <a:srgbClr val="000000"/>
            </a:solidFill>
            <a:prstDash val="solid"/>
            <a:round/>
            <a:headEnd type="none" w="med" len="med"/>
            <a:tailEnd type="none" w="med" len="med"/>
          </a:ln>
          <a:effectLst>
            <a:outerShdw blurRad="50800" dist="38100" dir="2700000" algn="tl" rotWithShape="0">
              <a:prstClr val="black">
                <a:alpha val="40000"/>
              </a:prstClr>
            </a:outerShdw>
          </a:effectLst>
        </p:spPr>
        <p:txBody>
          <a:bodyPr anchor="t"/>
          <a:lstStyle/>
          <a:p>
            <a:pPr algn="l">
              <a:defRPr/>
            </a:pPr>
            <a:r>
              <a:rPr lang="en-US" sz="1400" b="1" i="1" dirty="0" smtClean="0"/>
              <a:t>Anonymous</a:t>
            </a:r>
          </a:p>
          <a:p>
            <a:pPr algn="l">
              <a:defRPr/>
            </a:pPr>
            <a:r>
              <a:rPr lang="en-US" sz="1400" b="1" dirty="0" smtClean="0">
                <a:solidFill>
                  <a:schemeClr val="tx1">
                    <a:lumMod val="50000"/>
                    <a:lumOff val="50000"/>
                  </a:schemeClr>
                </a:solidFill>
              </a:rPr>
              <a:t>Report on </a:t>
            </a:r>
            <a:r>
              <a:rPr lang="en-US" sz="1400" b="1" dirty="0" smtClean="0">
                <a:solidFill>
                  <a:schemeClr val="accent1"/>
                </a:solidFill>
              </a:rPr>
              <a:t>cafe1</a:t>
            </a:r>
            <a:endParaRPr lang="en-US" sz="1400" b="1" dirty="0">
              <a:solidFill>
                <a:schemeClr val="accent1"/>
              </a:solidFill>
            </a:endParaRPr>
          </a:p>
          <a:p>
            <a:pPr algn="l">
              <a:defRPr/>
            </a:pPr>
            <a:r>
              <a:rPr lang="en-US" sz="1400" dirty="0">
                <a:solidFill>
                  <a:schemeClr val="tx1">
                    <a:lumMod val="50000"/>
                    <a:lumOff val="50000"/>
                  </a:schemeClr>
                </a:solidFill>
              </a:rPr>
              <a:t>Bandwidth: </a:t>
            </a:r>
            <a:r>
              <a:rPr lang="en-US" sz="1400" b="1" dirty="0" smtClean="0">
                <a:solidFill>
                  <a:srgbClr val="FF0000"/>
                </a:solidFill>
              </a:rPr>
              <a:t>100 Mb</a:t>
            </a:r>
            <a:endParaRPr lang="en-US" sz="1400" b="1" dirty="0">
              <a:solidFill>
                <a:srgbClr val="FF0000"/>
              </a:solidFill>
            </a:endParaRPr>
          </a:p>
        </p:txBody>
      </p:sp>
      <p:sp>
        <p:nvSpPr>
          <p:cNvPr id="90" name="Folded Corner 89"/>
          <p:cNvSpPr/>
          <p:nvPr/>
        </p:nvSpPr>
        <p:spPr bwMode="auto">
          <a:xfrm>
            <a:off x="1066800" y="5334000"/>
            <a:ext cx="1679956" cy="762000"/>
          </a:xfrm>
          <a:prstGeom prst="foldedCorner">
            <a:avLst/>
          </a:prstGeom>
          <a:solidFill>
            <a:srgbClr val="FFFF00"/>
          </a:solidFill>
          <a:ln w="12700" cap="flat" cmpd="sng" algn="ctr">
            <a:solidFill>
              <a:srgbClr val="000000"/>
            </a:solidFill>
            <a:prstDash val="solid"/>
            <a:round/>
            <a:headEnd type="none" w="med" len="med"/>
            <a:tailEnd type="none" w="med" len="med"/>
          </a:ln>
          <a:effectLst>
            <a:outerShdw blurRad="50800" dist="38100" dir="2700000" algn="tl" rotWithShape="0">
              <a:prstClr val="black">
                <a:alpha val="40000"/>
              </a:prstClr>
            </a:outerShdw>
          </a:effectLst>
        </p:spPr>
        <p:txBody>
          <a:bodyPr anchor="t"/>
          <a:lstStyle/>
          <a:p>
            <a:pPr algn="l">
              <a:defRPr/>
            </a:pPr>
            <a:r>
              <a:rPr lang="en-US" sz="1400" b="1" i="1" dirty="0" smtClean="0"/>
              <a:t>Anonymous</a:t>
            </a:r>
          </a:p>
          <a:p>
            <a:pPr algn="l">
              <a:defRPr/>
            </a:pPr>
            <a:r>
              <a:rPr lang="en-US" sz="1400" b="1" dirty="0" smtClean="0">
                <a:solidFill>
                  <a:schemeClr val="tx1">
                    <a:lumMod val="50000"/>
                    <a:lumOff val="50000"/>
                  </a:schemeClr>
                </a:solidFill>
              </a:rPr>
              <a:t>Report on </a:t>
            </a:r>
            <a:r>
              <a:rPr lang="en-US" sz="1400" b="1" dirty="0" smtClean="0">
                <a:solidFill>
                  <a:schemeClr val="accent1"/>
                </a:solidFill>
              </a:rPr>
              <a:t>cafe1</a:t>
            </a:r>
            <a:endParaRPr lang="en-US" sz="1400" b="1" dirty="0">
              <a:solidFill>
                <a:schemeClr val="accent1"/>
              </a:solidFill>
            </a:endParaRPr>
          </a:p>
          <a:p>
            <a:pPr algn="l">
              <a:defRPr/>
            </a:pPr>
            <a:r>
              <a:rPr lang="en-US" sz="1400" dirty="0">
                <a:solidFill>
                  <a:schemeClr val="tx1">
                    <a:lumMod val="50000"/>
                    <a:lumOff val="50000"/>
                  </a:schemeClr>
                </a:solidFill>
              </a:rPr>
              <a:t>Bandwidth: </a:t>
            </a:r>
            <a:r>
              <a:rPr lang="en-US" sz="1400" b="1" dirty="0" smtClean="0">
                <a:solidFill>
                  <a:srgbClr val="FF0000"/>
                </a:solidFill>
              </a:rPr>
              <a:t>100 Mb</a:t>
            </a:r>
            <a:endParaRPr lang="en-US" sz="1400" b="1" dirty="0">
              <a:solidFill>
                <a:srgbClr val="FF0000"/>
              </a:solidFill>
            </a:endParaRPr>
          </a:p>
        </p:txBody>
      </p:sp>
      <p:sp>
        <p:nvSpPr>
          <p:cNvPr id="91" name="Folded Corner 90"/>
          <p:cNvSpPr/>
          <p:nvPr/>
        </p:nvSpPr>
        <p:spPr bwMode="auto">
          <a:xfrm>
            <a:off x="1066800" y="5334000"/>
            <a:ext cx="1679956" cy="762000"/>
          </a:xfrm>
          <a:prstGeom prst="foldedCorner">
            <a:avLst/>
          </a:prstGeom>
          <a:solidFill>
            <a:srgbClr val="FFFF00"/>
          </a:solidFill>
          <a:ln w="12700" cap="flat" cmpd="sng" algn="ctr">
            <a:solidFill>
              <a:srgbClr val="000000"/>
            </a:solidFill>
            <a:prstDash val="solid"/>
            <a:round/>
            <a:headEnd type="none" w="med" len="med"/>
            <a:tailEnd type="none" w="med" len="med"/>
          </a:ln>
          <a:effectLst>
            <a:outerShdw blurRad="50800" dist="38100" dir="2700000" algn="tl" rotWithShape="0">
              <a:prstClr val="black">
                <a:alpha val="40000"/>
              </a:prstClr>
            </a:outerShdw>
          </a:effectLst>
        </p:spPr>
        <p:txBody>
          <a:bodyPr anchor="t"/>
          <a:lstStyle/>
          <a:p>
            <a:pPr algn="l">
              <a:defRPr/>
            </a:pPr>
            <a:r>
              <a:rPr lang="en-US" sz="1400" b="1" i="1" dirty="0" smtClean="0"/>
              <a:t>Anonymous</a:t>
            </a:r>
          </a:p>
          <a:p>
            <a:pPr algn="l">
              <a:defRPr/>
            </a:pPr>
            <a:r>
              <a:rPr lang="en-US" sz="1400" b="1" dirty="0" smtClean="0">
                <a:solidFill>
                  <a:schemeClr val="tx1">
                    <a:lumMod val="50000"/>
                    <a:lumOff val="50000"/>
                  </a:schemeClr>
                </a:solidFill>
              </a:rPr>
              <a:t>Report on </a:t>
            </a:r>
            <a:r>
              <a:rPr lang="en-US" sz="1400" b="1" dirty="0" smtClean="0">
                <a:solidFill>
                  <a:schemeClr val="accent1"/>
                </a:solidFill>
              </a:rPr>
              <a:t>cafe1</a:t>
            </a:r>
            <a:endParaRPr lang="en-US" sz="1400" b="1" dirty="0">
              <a:solidFill>
                <a:schemeClr val="accent1"/>
              </a:solidFill>
            </a:endParaRPr>
          </a:p>
          <a:p>
            <a:pPr algn="l">
              <a:defRPr/>
            </a:pPr>
            <a:r>
              <a:rPr lang="en-US" sz="1400" dirty="0">
                <a:solidFill>
                  <a:schemeClr val="tx1">
                    <a:lumMod val="50000"/>
                    <a:lumOff val="50000"/>
                  </a:schemeClr>
                </a:solidFill>
              </a:rPr>
              <a:t>Bandwidth: </a:t>
            </a:r>
            <a:r>
              <a:rPr lang="en-US" sz="1400" b="1" dirty="0" smtClean="0">
                <a:solidFill>
                  <a:srgbClr val="FF0000"/>
                </a:solidFill>
              </a:rPr>
              <a:t>100 Mb</a:t>
            </a:r>
            <a:endParaRPr lang="en-US" sz="1400" b="1" dirty="0">
              <a:solidFill>
                <a:srgbClr val="FF0000"/>
              </a:solidFill>
            </a:endParaRPr>
          </a:p>
        </p:txBody>
      </p:sp>
      <p:sp>
        <p:nvSpPr>
          <p:cNvPr id="92" name="Folded Corner 91"/>
          <p:cNvSpPr/>
          <p:nvPr/>
        </p:nvSpPr>
        <p:spPr bwMode="auto">
          <a:xfrm>
            <a:off x="1066800" y="5334000"/>
            <a:ext cx="1679956" cy="762000"/>
          </a:xfrm>
          <a:prstGeom prst="foldedCorner">
            <a:avLst/>
          </a:prstGeom>
          <a:solidFill>
            <a:srgbClr val="FFFF00"/>
          </a:solidFill>
          <a:ln w="12700" cap="flat" cmpd="sng" algn="ctr">
            <a:solidFill>
              <a:srgbClr val="000000"/>
            </a:solidFill>
            <a:prstDash val="solid"/>
            <a:round/>
            <a:headEnd type="none" w="med" len="med"/>
            <a:tailEnd type="none" w="med" len="med"/>
          </a:ln>
          <a:effectLst>
            <a:outerShdw blurRad="50800" dist="38100" dir="2700000" algn="tl" rotWithShape="0">
              <a:prstClr val="black">
                <a:alpha val="40000"/>
              </a:prstClr>
            </a:outerShdw>
          </a:effectLst>
        </p:spPr>
        <p:txBody>
          <a:bodyPr anchor="t"/>
          <a:lstStyle/>
          <a:p>
            <a:pPr algn="l">
              <a:defRPr/>
            </a:pPr>
            <a:r>
              <a:rPr lang="en-US" sz="1400" b="1" i="1" dirty="0" smtClean="0"/>
              <a:t>Anonymous</a:t>
            </a:r>
          </a:p>
          <a:p>
            <a:pPr algn="l">
              <a:defRPr/>
            </a:pPr>
            <a:r>
              <a:rPr lang="en-US" sz="1400" b="1" dirty="0" smtClean="0">
                <a:solidFill>
                  <a:schemeClr val="tx1">
                    <a:lumMod val="50000"/>
                    <a:lumOff val="50000"/>
                  </a:schemeClr>
                </a:solidFill>
              </a:rPr>
              <a:t>Report on </a:t>
            </a:r>
            <a:r>
              <a:rPr lang="en-US" sz="1400" b="1" dirty="0" smtClean="0">
                <a:solidFill>
                  <a:schemeClr val="accent1"/>
                </a:solidFill>
              </a:rPr>
              <a:t>cafe1</a:t>
            </a:r>
            <a:endParaRPr lang="en-US" sz="1400" b="1" dirty="0">
              <a:solidFill>
                <a:schemeClr val="accent1"/>
              </a:solidFill>
            </a:endParaRPr>
          </a:p>
          <a:p>
            <a:pPr algn="l">
              <a:defRPr/>
            </a:pPr>
            <a:r>
              <a:rPr lang="en-US" sz="1400" dirty="0">
                <a:solidFill>
                  <a:schemeClr val="tx1">
                    <a:lumMod val="50000"/>
                    <a:lumOff val="50000"/>
                  </a:schemeClr>
                </a:solidFill>
              </a:rPr>
              <a:t>Bandwidth: </a:t>
            </a:r>
            <a:r>
              <a:rPr lang="en-US" sz="1400" b="1" dirty="0" smtClean="0">
                <a:solidFill>
                  <a:srgbClr val="FF0000"/>
                </a:solidFill>
              </a:rPr>
              <a:t>100 Mb</a:t>
            </a:r>
            <a:endParaRPr lang="en-US" sz="1400" b="1" dirty="0">
              <a:solidFill>
                <a:srgbClr val="FF0000"/>
              </a:solidFill>
            </a:endParaRPr>
          </a:p>
        </p:txBody>
      </p:sp>
      <p:sp>
        <p:nvSpPr>
          <p:cNvPr id="93" name="Folded Corner 92"/>
          <p:cNvSpPr/>
          <p:nvPr/>
        </p:nvSpPr>
        <p:spPr bwMode="auto">
          <a:xfrm>
            <a:off x="1066800" y="5334000"/>
            <a:ext cx="1679956" cy="762000"/>
          </a:xfrm>
          <a:prstGeom prst="foldedCorner">
            <a:avLst/>
          </a:prstGeom>
          <a:solidFill>
            <a:srgbClr val="FFFF00"/>
          </a:solidFill>
          <a:ln w="12700" cap="flat" cmpd="sng" algn="ctr">
            <a:solidFill>
              <a:srgbClr val="000000"/>
            </a:solidFill>
            <a:prstDash val="solid"/>
            <a:round/>
            <a:headEnd type="none" w="med" len="med"/>
            <a:tailEnd type="none" w="med" len="med"/>
          </a:ln>
          <a:effectLst>
            <a:outerShdw blurRad="50800" dist="38100" dir="2700000" algn="tl" rotWithShape="0">
              <a:prstClr val="black">
                <a:alpha val="40000"/>
              </a:prstClr>
            </a:outerShdw>
          </a:effectLst>
        </p:spPr>
        <p:txBody>
          <a:bodyPr anchor="t"/>
          <a:lstStyle/>
          <a:p>
            <a:pPr algn="l">
              <a:defRPr/>
            </a:pPr>
            <a:r>
              <a:rPr lang="en-US" sz="1400" b="1" i="1" dirty="0" smtClean="0"/>
              <a:t>Anonymous</a:t>
            </a:r>
          </a:p>
          <a:p>
            <a:pPr algn="l">
              <a:defRPr/>
            </a:pPr>
            <a:r>
              <a:rPr lang="en-US" sz="1400" b="1" dirty="0" smtClean="0">
                <a:solidFill>
                  <a:schemeClr val="tx1">
                    <a:lumMod val="50000"/>
                    <a:lumOff val="50000"/>
                  </a:schemeClr>
                </a:solidFill>
              </a:rPr>
              <a:t>Report on </a:t>
            </a:r>
            <a:r>
              <a:rPr lang="en-US" sz="1400" b="1" dirty="0" smtClean="0">
                <a:solidFill>
                  <a:schemeClr val="accent1"/>
                </a:solidFill>
              </a:rPr>
              <a:t>cafe1</a:t>
            </a:r>
            <a:endParaRPr lang="en-US" sz="1400" b="1" dirty="0">
              <a:solidFill>
                <a:schemeClr val="accent1"/>
              </a:solidFill>
            </a:endParaRPr>
          </a:p>
          <a:p>
            <a:pPr algn="l">
              <a:defRPr/>
            </a:pPr>
            <a:r>
              <a:rPr lang="en-US" sz="1400" dirty="0">
                <a:solidFill>
                  <a:schemeClr val="tx1">
                    <a:lumMod val="50000"/>
                    <a:lumOff val="50000"/>
                  </a:schemeClr>
                </a:solidFill>
              </a:rPr>
              <a:t>Bandwidth: </a:t>
            </a:r>
            <a:r>
              <a:rPr lang="en-US" sz="1400" b="1" dirty="0" smtClean="0">
                <a:solidFill>
                  <a:srgbClr val="FF0000"/>
                </a:solidFill>
              </a:rPr>
              <a:t>100 Mb</a:t>
            </a:r>
            <a:endParaRPr lang="en-US" sz="1400" b="1" dirty="0">
              <a:solidFill>
                <a:srgbClr val="FF0000"/>
              </a:solidFill>
            </a:endParaRPr>
          </a:p>
        </p:txBody>
      </p:sp>
      <p:sp>
        <p:nvSpPr>
          <p:cNvPr id="95" name="TextBox 94"/>
          <p:cNvSpPr txBox="1"/>
          <p:nvPr/>
        </p:nvSpPr>
        <p:spPr>
          <a:xfrm>
            <a:off x="6172200" y="6172200"/>
            <a:ext cx="2396169" cy="461665"/>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2400" b="1" strike="sngStrike" dirty="0" smtClean="0">
                <a:solidFill>
                  <a:srgbClr val="FF0000"/>
                </a:solidFill>
              </a:rPr>
              <a:t>Limited Influence</a:t>
            </a:r>
            <a:endParaRPr lang="en-US" sz="2400" b="1" strike="sngStrike" dirty="0">
              <a:solidFill>
                <a:srgbClr val="FF0000"/>
              </a:solidFill>
            </a:endParaRPr>
          </a:p>
        </p:txBody>
      </p:sp>
      <p:grpSp>
        <p:nvGrpSpPr>
          <p:cNvPr id="11" name="Group 105"/>
          <p:cNvGrpSpPr/>
          <p:nvPr/>
        </p:nvGrpSpPr>
        <p:grpSpPr>
          <a:xfrm>
            <a:off x="3276600" y="2819400"/>
            <a:ext cx="2667001" cy="381001"/>
            <a:chOff x="3276600" y="5334000"/>
            <a:chExt cx="2667001" cy="381001"/>
          </a:xfrm>
        </p:grpSpPr>
        <p:cxnSp>
          <p:nvCxnSpPr>
            <p:cNvPr id="102" name="Straight Arrow Connector 101"/>
            <p:cNvCxnSpPr/>
            <p:nvPr/>
          </p:nvCxnSpPr>
          <p:spPr>
            <a:xfrm flipV="1">
              <a:off x="3276600" y="5715000"/>
              <a:ext cx="2667001"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4038600" y="5334000"/>
              <a:ext cx="1087157" cy="369332"/>
            </a:xfrm>
            <a:prstGeom prst="rect">
              <a:avLst/>
            </a:prstGeom>
          </p:spPr>
          <p:txBody>
            <a:bodyPr wrap="none">
              <a:spAutoFit/>
            </a:bodyPr>
            <a:lstStyle/>
            <a:p>
              <a:pPr algn="ctr"/>
              <a:r>
                <a:rPr lang="en-US" b="1" dirty="0" smtClean="0"/>
                <a:t>submit</a:t>
              </a:r>
              <a:r>
                <a:rPr lang="en-US" dirty="0" smtClean="0"/>
                <a:t>: </a:t>
              </a:r>
              <a:r>
                <a:rPr lang="en-US" i="1" dirty="0" smtClean="0"/>
                <a:t>R</a:t>
              </a:r>
              <a:endParaRPr lang="en-US" i="1" dirty="0"/>
            </a:p>
          </p:txBody>
        </p:sp>
      </p:grpSp>
      <p:sp>
        <p:nvSpPr>
          <p:cNvPr id="105" name="Folded Corner 104"/>
          <p:cNvSpPr/>
          <p:nvPr/>
        </p:nvSpPr>
        <p:spPr bwMode="auto">
          <a:xfrm>
            <a:off x="1066800" y="5334000"/>
            <a:ext cx="1679956" cy="762000"/>
          </a:xfrm>
          <a:prstGeom prst="foldedCorner">
            <a:avLst/>
          </a:prstGeom>
          <a:solidFill>
            <a:srgbClr val="FFFF00"/>
          </a:solidFill>
          <a:ln w="12700" cap="flat" cmpd="sng" algn="ctr">
            <a:solidFill>
              <a:srgbClr val="000000"/>
            </a:solidFill>
            <a:prstDash val="solid"/>
            <a:round/>
            <a:headEnd type="none" w="med" len="med"/>
            <a:tailEnd type="none" w="med" len="med"/>
          </a:ln>
          <a:effectLst>
            <a:outerShdw blurRad="50800" dist="38100" dir="2700000" algn="tl" rotWithShape="0">
              <a:prstClr val="black">
                <a:alpha val="40000"/>
              </a:prstClr>
            </a:outerShdw>
          </a:effectLst>
        </p:spPr>
        <p:txBody>
          <a:bodyPr anchor="t"/>
          <a:lstStyle/>
          <a:p>
            <a:pPr algn="l">
              <a:defRPr/>
            </a:pPr>
            <a:r>
              <a:rPr lang="en-US" sz="1400" b="1" i="1" dirty="0" smtClean="0"/>
              <a:t>Anonymous</a:t>
            </a:r>
          </a:p>
          <a:p>
            <a:pPr algn="l">
              <a:defRPr/>
            </a:pPr>
            <a:r>
              <a:rPr lang="en-US" sz="1400" b="1" dirty="0" smtClean="0">
                <a:solidFill>
                  <a:schemeClr val="tx1">
                    <a:lumMod val="50000"/>
                    <a:lumOff val="50000"/>
                  </a:schemeClr>
                </a:solidFill>
              </a:rPr>
              <a:t>Report on </a:t>
            </a:r>
            <a:r>
              <a:rPr lang="en-US" sz="1400" b="1" dirty="0" smtClean="0">
                <a:solidFill>
                  <a:schemeClr val="accent1"/>
                </a:solidFill>
              </a:rPr>
              <a:t>cafe1</a:t>
            </a:r>
            <a:endParaRPr lang="en-US" sz="1400" b="1" dirty="0">
              <a:solidFill>
                <a:schemeClr val="accent1"/>
              </a:solidFill>
            </a:endParaRPr>
          </a:p>
          <a:p>
            <a:pPr algn="l">
              <a:defRPr/>
            </a:pPr>
            <a:r>
              <a:rPr lang="en-US" sz="1400" dirty="0">
                <a:solidFill>
                  <a:schemeClr val="tx1">
                    <a:lumMod val="50000"/>
                    <a:lumOff val="50000"/>
                  </a:schemeClr>
                </a:solidFill>
              </a:rPr>
              <a:t>Bandwidth: </a:t>
            </a:r>
            <a:r>
              <a:rPr lang="en-US" sz="1400" dirty="0" smtClean="0">
                <a:solidFill>
                  <a:schemeClr val="bg2">
                    <a:lumMod val="50000"/>
                  </a:schemeClr>
                </a:solidFill>
              </a:rPr>
              <a:t>5 Mb</a:t>
            </a:r>
            <a:endParaRPr lang="en-US" sz="1400" dirty="0">
              <a:solidFill>
                <a:schemeClr val="bg2">
                  <a:lumMod val="50000"/>
                </a:schemeClr>
              </a:solidFill>
            </a:endParaRPr>
          </a:p>
        </p:txBody>
      </p:sp>
      <p:grpSp>
        <p:nvGrpSpPr>
          <p:cNvPr id="12" name="Group 118"/>
          <p:cNvGrpSpPr/>
          <p:nvPr/>
        </p:nvGrpSpPr>
        <p:grpSpPr>
          <a:xfrm>
            <a:off x="4800600" y="762000"/>
            <a:ext cx="4114800" cy="2366665"/>
            <a:chOff x="4800600" y="762000"/>
            <a:chExt cx="4114800" cy="2366665"/>
          </a:xfrm>
        </p:grpSpPr>
        <p:sp>
          <p:nvSpPr>
            <p:cNvPr id="107" name="Vertical Scroll 106"/>
            <p:cNvSpPr/>
            <p:nvPr/>
          </p:nvSpPr>
          <p:spPr>
            <a:xfrm>
              <a:off x="7162800" y="762000"/>
              <a:ext cx="1752600" cy="1828800"/>
            </a:xfrm>
            <a:prstGeom prst="verticalScroll">
              <a:avLst/>
            </a:prstGeom>
            <a:solidFill>
              <a:srgbClr val="FF7C80"/>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smtClean="0">
                  <a:solidFill>
                    <a:schemeClr val="tx1"/>
                  </a:solidFill>
                </a:rPr>
                <a:t>Alice’s locations:</a:t>
              </a:r>
            </a:p>
            <a:p>
              <a:endParaRPr lang="en-US" sz="900" dirty="0" smtClean="0">
                <a:solidFill>
                  <a:schemeClr val="tx1"/>
                </a:solidFill>
              </a:endParaRPr>
            </a:p>
            <a:p>
              <a:r>
                <a:rPr lang="en-US" sz="1200" dirty="0" smtClean="0">
                  <a:solidFill>
                    <a:schemeClr val="tx1"/>
                  </a:solidFill>
                </a:rPr>
                <a:t>cafe1</a:t>
              </a:r>
            </a:p>
            <a:p>
              <a:r>
                <a:rPr lang="en-US" sz="1200" dirty="0" err="1" smtClean="0">
                  <a:solidFill>
                    <a:schemeClr val="tx1"/>
                  </a:solidFill>
                </a:rPr>
                <a:t>tmobile</a:t>
              </a:r>
              <a:r>
                <a:rPr lang="en-US" sz="1200" dirty="0" smtClean="0">
                  <a:solidFill>
                    <a:schemeClr val="tx1"/>
                  </a:solidFill>
                </a:rPr>
                <a:t> #3</a:t>
              </a:r>
              <a:br>
                <a:rPr lang="en-US" sz="1200" dirty="0" smtClean="0">
                  <a:solidFill>
                    <a:schemeClr val="tx1"/>
                  </a:solidFill>
                </a:rPr>
              </a:br>
              <a:r>
                <a:rPr lang="en-US" sz="1200" dirty="0" smtClean="0">
                  <a:solidFill>
                    <a:schemeClr val="tx1"/>
                  </a:solidFill>
                </a:rPr>
                <a:t>Bob’s Network</a:t>
              </a:r>
              <a:br>
                <a:rPr lang="en-US" sz="1200" dirty="0" smtClean="0">
                  <a:solidFill>
                    <a:schemeClr val="tx1"/>
                  </a:solidFill>
                </a:rPr>
              </a:br>
              <a:r>
                <a:rPr lang="en-US" sz="1200" dirty="0" smtClean="0">
                  <a:solidFill>
                    <a:schemeClr val="tx1"/>
                  </a:solidFill>
                </a:rPr>
                <a:t>Alcohol Anon Net</a:t>
              </a:r>
            </a:p>
            <a:p>
              <a:r>
                <a:rPr lang="en-US" sz="1200" dirty="0" smtClean="0">
                  <a:solidFill>
                    <a:schemeClr val="tx1"/>
                  </a:solidFill>
                </a:rPr>
                <a:t>CMU</a:t>
              </a:r>
            </a:p>
            <a:p>
              <a:r>
                <a:rPr lang="en-US" sz="1200" dirty="0" smtClean="0">
                  <a:solidFill>
                    <a:schemeClr val="tx1"/>
                  </a:solidFill>
                </a:rPr>
                <a:t>…</a:t>
              </a:r>
            </a:p>
          </p:txBody>
        </p:sp>
        <p:sp>
          <p:nvSpPr>
            <p:cNvPr id="108" name="TextBox 107"/>
            <p:cNvSpPr txBox="1"/>
            <p:nvPr/>
          </p:nvSpPr>
          <p:spPr>
            <a:xfrm>
              <a:off x="6629400" y="2667000"/>
              <a:ext cx="2252989" cy="461665"/>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2400" b="1" strike="sngStrike" dirty="0" smtClean="0">
                  <a:solidFill>
                    <a:srgbClr val="FF0000"/>
                  </a:solidFill>
                </a:rPr>
                <a:t>Location Privacy</a:t>
              </a:r>
              <a:endParaRPr lang="en-US" sz="2400" b="1" strike="sngStrike" dirty="0">
                <a:solidFill>
                  <a:srgbClr val="FF0000"/>
                </a:solidFill>
              </a:endParaRPr>
            </a:p>
          </p:txBody>
        </p:sp>
        <p:grpSp>
          <p:nvGrpSpPr>
            <p:cNvPr id="13" name="Group 117"/>
            <p:cNvGrpSpPr/>
            <p:nvPr/>
          </p:nvGrpSpPr>
          <p:grpSpPr>
            <a:xfrm>
              <a:off x="4800600" y="1752600"/>
              <a:ext cx="685800" cy="1371600"/>
              <a:chOff x="4800600" y="1752600"/>
              <a:chExt cx="685800" cy="1371600"/>
            </a:xfrm>
            <a:effectLst>
              <a:outerShdw blurRad="50800" dist="38100" dir="2700000" algn="tl" rotWithShape="0">
                <a:prstClr val="black">
                  <a:alpha val="40000"/>
                </a:prstClr>
              </a:outerShdw>
            </a:effectLst>
          </p:grpSpPr>
          <p:sp>
            <p:nvSpPr>
              <p:cNvPr id="110" name="Rounded Rectangle 109"/>
              <p:cNvSpPr/>
              <p:nvPr/>
            </p:nvSpPr>
            <p:spPr>
              <a:xfrm>
                <a:off x="4953000" y="1752600"/>
                <a:ext cx="533400" cy="304800"/>
              </a:xfrm>
              <a:prstGeom prst="roundRect">
                <a:avLst/>
              </a:prstGeom>
              <a:noFill/>
              <a:ln w="5715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ounded Rectangle 113"/>
              <p:cNvSpPr/>
              <p:nvPr/>
            </p:nvSpPr>
            <p:spPr>
              <a:xfrm>
                <a:off x="4800600" y="2819400"/>
                <a:ext cx="304800" cy="304800"/>
              </a:xfrm>
              <a:prstGeom prst="roundRect">
                <a:avLst/>
              </a:prstGeom>
              <a:noFill/>
              <a:ln w="5715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 name="Straight Connector 115"/>
              <p:cNvCxnSpPr>
                <a:stCxn id="110" idx="2"/>
                <a:endCxn id="114" idx="0"/>
              </p:cNvCxnSpPr>
              <p:nvPr/>
            </p:nvCxnSpPr>
            <p:spPr>
              <a:xfrm rot="5400000">
                <a:off x="4705350" y="2305050"/>
                <a:ext cx="762000" cy="2667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51" name="Rectangle 50"/>
          <p:cNvSpPr/>
          <p:nvPr/>
        </p:nvSpPr>
        <p:spPr>
          <a:xfrm>
            <a:off x="6477000" y="1938528"/>
            <a:ext cx="762000" cy="3474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Slide Number Placeholder 53"/>
          <p:cNvSpPr>
            <a:spLocks noGrp="1"/>
          </p:cNvSpPr>
          <p:nvPr>
            <p:ph type="sldNum" sz="quarter" idx="12"/>
          </p:nvPr>
        </p:nvSpPr>
        <p:spPr/>
        <p:txBody>
          <a:bodyPr/>
          <a:lstStyle/>
          <a:p>
            <a:fld id="{D106CAAC-188D-4FBD-8217-F6D4C11263E9}" type="slidenum">
              <a:rPr lang="en-US" smtClean="0"/>
              <a:pPr/>
              <a:t>16</a:t>
            </a:fld>
            <a:endParaRPr lang="en-US"/>
          </a:p>
        </p:txBody>
      </p:sp>
    </p:spTree>
    <p:custDataLst>
      <p:tags r:id="rId1"/>
    </p:custDataLst>
  </p:cSld>
  <p:clrMapOvr>
    <a:masterClrMapping/>
  </p:clrMapOvr>
  <p:transition advTm="98795">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3.05556E-6 -2.44218E-6 L 0.54982 -2.44218E-6 " pathEditMode="relative" rAng="0" ptsTypes="AA">
                                      <p:cBhvr>
                                        <p:cTn id="6" dur="2000" fill="hold"/>
                                        <p:tgtEl>
                                          <p:spTgt spid="72"/>
                                        </p:tgtEl>
                                        <p:attrNameLst>
                                          <p:attrName>ppt_x</p:attrName>
                                          <p:attrName>ppt_y</p:attrName>
                                        </p:attrNameLst>
                                      </p:cBhvr>
                                      <p:rCtr x="275" y="0"/>
                                    </p:animMotion>
                                  </p:childTnLst>
                                </p:cTn>
                              </p:par>
                              <p:par>
                                <p:cTn id="7" presetID="10"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500"/>
                                        <p:tgtEl>
                                          <p:spTgt spid="83"/>
                                        </p:tgtEl>
                                      </p:cBhvr>
                                    </p:animEffect>
                                    <p:set>
                                      <p:cBhvr>
                                        <p:cTn id="14" dur="1" fill="hold">
                                          <p:stCondLst>
                                            <p:cond delay="499"/>
                                          </p:stCondLst>
                                        </p:cTn>
                                        <p:tgtEl>
                                          <p:spTgt spid="83"/>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fade">
                                      <p:cBhvr>
                                        <p:cTn id="17" dur="500"/>
                                        <p:tgtEl>
                                          <p:spTgt spid="69"/>
                                        </p:tgtEl>
                                      </p:cBhvr>
                                    </p:animEffect>
                                  </p:childTnLst>
                                </p:cTn>
                              </p:par>
                            </p:childTnLst>
                          </p:cTn>
                        </p:par>
                        <p:par>
                          <p:cTn id="18" fill="hold">
                            <p:stCondLst>
                              <p:cond delay="500"/>
                            </p:stCondLst>
                            <p:childTnLst>
                              <p:par>
                                <p:cTn id="19" presetID="1" presetClass="entr" presetSubtype="0" fill="hold" grpId="1" nodeType="afterEffect">
                                  <p:stCondLst>
                                    <p:cond delay="0"/>
                                  </p:stCondLst>
                                  <p:childTnLst>
                                    <p:set>
                                      <p:cBhvr>
                                        <p:cTn id="20" dur="1" fill="hold">
                                          <p:stCondLst>
                                            <p:cond delay="0"/>
                                          </p:stCondLst>
                                        </p:cTn>
                                        <p:tgtEl>
                                          <p:spTgt spid="71"/>
                                        </p:tgtEl>
                                        <p:attrNameLst>
                                          <p:attrName>style.visibility</p:attrName>
                                        </p:attrNameLst>
                                      </p:cBhvr>
                                      <p:to>
                                        <p:strVal val="visible"/>
                                      </p:to>
                                    </p:set>
                                  </p:childTnLst>
                                </p:cTn>
                              </p:par>
                            </p:childTnLst>
                          </p:cTn>
                        </p:par>
                        <p:par>
                          <p:cTn id="21" fill="hold">
                            <p:stCondLst>
                              <p:cond delay="500"/>
                            </p:stCondLst>
                            <p:childTnLst>
                              <p:par>
                                <p:cTn id="22" presetID="63" presetClass="path" presetSubtype="0" accel="50000" decel="50000" fill="hold" grpId="0" nodeType="afterEffect">
                                  <p:stCondLst>
                                    <p:cond delay="0"/>
                                  </p:stCondLst>
                                  <p:childTnLst>
                                    <p:animMotion origin="layout" path="M 3.05556E-6 -2.44218E-6 L 0.54982 -2.44218E-6 " pathEditMode="relative" rAng="0" ptsTypes="AA">
                                      <p:cBhvr>
                                        <p:cTn id="23" dur="2000" fill="hold"/>
                                        <p:tgtEl>
                                          <p:spTgt spid="71"/>
                                        </p:tgtEl>
                                        <p:attrNameLst>
                                          <p:attrName>ppt_x</p:attrName>
                                          <p:attrName>ppt_y</p:attrName>
                                        </p:attrNameLst>
                                      </p:cBhvr>
                                      <p:rCtr x="275" y="0"/>
                                    </p:animMotion>
                                  </p:childTnLst>
                                </p:cTn>
                              </p:par>
                              <p:par>
                                <p:cTn id="24" presetID="1" presetClass="entr" presetSubtype="0" fill="hold" grpId="1" nodeType="withEffect">
                                  <p:stCondLst>
                                    <p:cond delay="400"/>
                                  </p:stCondLst>
                                  <p:childTnLst>
                                    <p:set>
                                      <p:cBhvr>
                                        <p:cTn id="25" dur="1" fill="hold">
                                          <p:stCondLst>
                                            <p:cond delay="0"/>
                                          </p:stCondLst>
                                        </p:cTn>
                                        <p:tgtEl>
                                          <p:spTgt spid="90"/>
                                        </p:tgtEl>
                                        <p:attrNameLst>
                                          <p:attrName>style.visibility</p:attrName>
                                        </p:attrNameLst>
                                      </p:cBhvr>
                                      <p:to>
                                        <p:strVal val="visible"/>
                                      </p:to>
                                    </p:set>
                                  </p:childTnLst>
                                </p:cTn>
                              </p:par>
                              <p:par>
                                <p:cTn id="26" presetID="63" presetClass="path" presetSubtype="0" accel="50000" decel="50000" fill="hold" grpId="0" nodeType="withEffect">
                                  <p:stCondLst>
                                    <p:cond delay="400"/>
                                  </p:stCondLst>
                                  <p:childTnLst>
                                    <p:animMotion origin="layout" path="M 3.05556E-6 -2.44218E-6 L 0.56649 -2.44218E-6 " pathEditMode="relative" rAng="0" ptsTypes="AA">
                                      <p:cBhvr>
                                        <p:cTn id="27" dur="2000" fill="hold"/>
                                        <p:tgtEl>
                                          <p:spTgt spid="90"/>
                                        </p:tgtEl>
                                        <p:attrNameLst>
                                          <p:attrName>ppt_x</p:attrName>
                                          <p:attrName>ppt_y</p:attrName>
                                        </p:attrNameLst>
                                      </p:cBhvr>
                                      <p:rCtr x="283" y="0"/>
                                    </p:animMotion>
                                  </p:childTnLst>
                                </p:cTn>
                              </p:par>
                              <p:par>
                                <p:cTn id="28" presetID="1" presetClass="entr" presetSubtype="0" fill="hold" grpId="1" nodeType="withEffect">
                                  <p:stCondLst>
                                    <p:cond delay="800"/>
                                  </p:stCondLst>
                                  <p:childTnLst>
                                    <p:set>
                                      <p:cBhvr>
                                        <p:cTn id="29" dur="1" fill="hold">
                                          <p:stCondLst>
                                            <p:cond delay="0"/>
                                          </p:stCondLst>
                                        </p:cTn>
                                        <p:tgtEl>
                                          <p:spTgt spid="91"/>
                                        </p:tgtEl>
                                        <p:attrNameLst>
                                          <p:attrName>style.visibility</p:attrName>
                                        </p:attrNameLst>
                                      </p:cBhvr>
                                      <p:to>
                                        <p:strVal val="visible"/>
                                      </p:to>
                                    </p:set>
                                  </p:childTnLst>
                                </p:cTn>
                              </p:par>
                              <p:par>
                                <p:cTn id="30" presetID="63" presetClass="path" presetSubtype="0" accel="50000" decel="50000" fill="hold" grpId="0" nodeType="withEffect">
                                  <p:stCondLst>
                                    <p:cond delay="800"/>
                                  </p:stCondLst>
                                  <p:childTnLst>
                                    <p:animMotion origin="layout" path="M 3.05556E-6 -2.44218E-6 L 0.58316 -2.44218E-6 " pathEditMode="relative" rAng="0" ptsTypes="AA">
                                      <p:cBhvr>
                                        <p:cTn id="31" dur="2000" fill="hold"/>
                                        <p:tgtEl>
                                          <p:spTgt spid="91"/>
                                        </p:tgtEl>
                                        <p:attrNameLst>
                                          <p:attrName>ppt_x</p:attrName>
                                          <p:attrName>ppt_y</p:attrName>
                                        </p:attrNameLst>
                                      </p:cBhvr>
                                      <p:rCtr x="291" y="0"/>
                                    </p:animMotion>
                                  </p:childTnLst>
                                </p:cTn>
                              </p:par>
                              <p:par>
                                <p:cTn id="32" presetID="1" presetClass="entr" presetSubtype="0" fill="hold" grpId="1" nodeType="withEffect">
                                  <p:stCondLst>
                                    <p:cond delay="1200"/>
                                  </p:stCondLst>
                                  <p:childTnLst>
                                    <p:set>
                                      <p:cBhvr>
                                        <p:cTn id="33" dur="1" fill="hold">
                                          <p:stCondLst>
                                            <p:cond delay="0"/>
                                          </p:stCondLst>
                                        </p:cTn>
                                        <p:tgtEl>
                                          <p:spTgt spid="92"/>
                                        </p:tgtEl>
                                        <p:attrNameLst>
                                          <p:attrName>style.visibility</p:attrName>
                                        </p:attrNameLst>
                                      </p:cBhvr>
                                      <p:to>
                                        <p:strVal val="visible"/>
                                      </p:to>
                                    </p:set>
                                  </p:childTnLst>
                                </p:cTn>
                              </p:par>
                              <p:par>
                                <p:cTn id="34" presetID="63" presetClass="path" presetSubtype="0" accel="50000" decel="50000" fill="hold" grpId="0" nodeType="withEffect">
                                  <p:stCondLst>
                                    <p:cond delay="1200"/>
                                  </p:stCondLst>
                                  <p:childTnLst>
                                    <p:animMotion origin="layout" path="M 3.05556E-6 -2.44218E-6 L 0.59982 -2.44218E-6 " pathEditMode="relative" rAng="0" ptsTypes="AA">
                                      <p:cBhvr>
                                        <p:cTn id="35" dur="2000" fill="hold"/>
                                        <p:tgtEl>
                                          <p:spTgt spid="92"/>
                                        </p:tgtEl>
                                        <p:attrNameLst>
                                          <p:attrName>ppt_x</p:attrName>
                                          <p:attrName>ppt_y</p:attrName>
                                        </p:attrNameLst>
                                      </p:cBhvr>
                                      <p:rCtr x="300" y="0"/>
                                    </p:animMotion>
                                  </p:childTnLst>
                                </p:cTn>
                              </p:par>
                              <p:par>
                                <p:cTn id="36" presetID="1" presetClass="entr" presetSubtype="0" fill="hold" grpId="1" nodeType="withEffect">
                                  <p:stCondLst>
                                    <p:cond delay="1600"/>
                                  </p:stCondLst>
                                  <p:childTnLst>
                                    <p:set>
                                      <p:cBhvr>
                                        <p:cTn id="37" dur="1" fill="hold">
                                          <p:stCondLst>
                                            <p:cond delay="0"/>
                                          </p:stCondLst>
                                        </p:cTn>
                                        <p:tgtEl>
                                          <p:spTgt spid="93"/>
                                        </p:tgtEl>
                                        <p:attrNameLst>
                                          <p:attrName>style.visibility</p:attrName>
                                        </p:attrNameLst>
                                      </p:cBhvr>
                                      <p:to>
                                        <p:strVal val="visible"/>
                                      </p:to>
                                    </p:set>
                                  </p:childTnLst>
                                </p:cTn>
                              </p:par>
                              <p:par>
                                <p:cTn id="38" presetID="63" presetClass="path" presetSubtype="0" accel="50000" decel="50000" fill="hold" grpId="0" nodeType="withEffect">
                                  <p:stCondLst>
                                    <p:cond delay="1600"/>
                                  </p:stCondLst>
                                  <p:childTnLst>
                                    <p:animMotion origin="layout" path="M 3.05556E-6 -2.44218E-6 L 0.61649 -2.44218E-6 " pathEditMode="relative" rAng="0" ptsTypes="AA">
                                      <p:cBhvr>
                                        <p:cTn id="39" dur="2000" fill="hold"/>
                                        <p:tgtEl>
                                          <p:spTgt spid="93"/>
                                        </p:tgtEl>
                                        <p:attrNameLst>
                                          <p:attrName>ppt_x</p:attrName>
                                          <p:attrName>ppt_y</p:attrName>
                                        </p:attrNameLst>
                                      </p:cBhvr>
                                      <p:rCtr x="308" y="0"/>
                                    </p:animMotion>
                                  </p:childTnLst>
                                </p:cTn>
                              </p:par>
                            </p:childTnLst>
                          </p:cTn>
                        </p:par>
                        <p:par>
                          <p:cTn id="40" fill="hold">
                            <p:stCondLst>
                              <p:cond delay="4100"/>
                            </p:stCondLst>
                            <p:childTnLst>
                              <p:par>
                                <p:cTn id="41" presetID="10" presetClass="entr" presetSubtype="0" fill="hold" grpId="0" nodeType="afterEffect">
                                  <p:stCondLst>
                                    <p:cond delay="0"/>
                                  </p:stCondLst>
                                  <p:childTnLst>
                                    <p:set>
                                      <p:cBhvr>
                                        <p:cTn id="42" dur="1" fill="hold">
                                          <p:stCondLst>
                                            <p:cond delay="0"/>
                                          </p:stCondLst>
                                        </p:cTn>
                                        <p:tgtEl>
                                          <p:spTgt spid="95"/>
                                        </p:tgtEl>
                                        <p:attrNameLst>
                                          <p:attrName>style.visibility</p:attrName>
                                        </p:attrNameLst>
                                      </p:cBhvr>
                                      <p:to>
                                        <p:strVal val="visible"/>
                                      </p:to>
                                    </p:set>
                                    <p:animEffect transition="in" filter="fade">
                                      <p:cBhvr>
                                        <p:cTn id="43" dur="500"/>
                                        <p:tgtEl>
                                          <p:spTgt spid="9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83"/>
                                        </p:tgtEl>
                                        <p:attrNameLst>
                                          <p:attrName>style.visibility</p:attrName>
                                        </p:attrNameLst>
                                      </p:cBhvr>
                                      <p:to>
                                        <p:strVal val="visible"/>
                                      </p:to>
                                    </p:set>
                                    <p:animEffect transition="in" filter="fade">
                                      <p:cBhvr>
                                        <p:cTn id="48" dur="500"/>
                                        <p:tgtEl>
                                          <p:spTgt spid="83"/>
                                        </p:tgtEl>
                                      </p:cBhvr>
                                    </p:animEffect>
                                  </p:childTnLst>
                                </p:cTn>
                              </p:par>
                              <p:par>
                                <p:cTn id="49" presetID="10" presetClass="exit" presetSubtype="0" fill="hold" nodeType="withEffect">
                                  <p:stCondLst>
                                    <p:cond delay="0"/>
                                  </p:stCondLst>
                                  <p:childTnLst>
                                    <p:animEffect transition="out" filter="fade">
                                      <p:cBhvr>
                                        <p:cTn id="50" dur="500"/>
                                        <p:tgtEl>
                                          <p:spTgt spid="69"/>
                                        </p:tgtEl>
                                      </p:cBhvr>
                                    </p:animEffect>
                                    <p:set>
                                      <p:cBhvr>
                                        <p:cTn id="51" dur="1" fill="hold">
                                          <p:stCondLst>
                                            <p:cond delay="499"/>
                                          </p:stCondLst>
                                        </p:cTn>
                                        <p:tgtEl>
                                          <p:spTgt spid="69"/>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72"/>
                                        </p:tgtEl>
                                      </p:cBhvr>
                                    </p:animEffect>
                                    <p:set>
                                      <p:cBhvr>
                                        <p:cTn id="54" dur="1" fill="hold">
                                          <p:stCondLst>
                                            <p:cond delay="499"/>
                                          </p:stCondLst>
                                        </p:cTn>
                                        <p:tgtEl>
                                          <p:spTgt spid="72"/>
                                        </p:tgtEl>
                                        <p:attrNameLst>
                                          <p:attrName>style.visibility</p:attrName>
                                        </p:attrNameLst>
                                      </p:cBhvr>
                                      <p:to>
                                        <p:strVal val="hidden"/>
                                      </p:to>
                                    </p:set>
                                  </p:childTnLst>
                                </p:cTn>
                              </p:par>
                              <p:par>
                                <p:cTn id="55" presetID="10" presetClass="exit" presetSubtype="0" fill="hold" grpId="2" nodeType="withEffect">
                                  <p:stCondLst>
                                    <p:cond delay="0"/>
                                  </p:stCondLst>
                                  <p:childTnLst>
                                    <p:animEffect transition="out" filter="fade">
                                      <p:cBhvr>
                                        <p:cTn id="56" dur="500"/>
                                        <p:tgtEl>
                                          <p:spTgt spid="71"/>
                                        </p:tgtEl>
                                      </p:cBhvr>
                                    </p:animEffect>
                                    <p:set>
                                      <p:cBhvr>
                                        <p:cTn id="57" dur="1" fill="hold">
                                          <p:stCondLst>
                                            <p:cond delay="499"/>
                                          </p:stCondLst>
                                        </p:cTn>
                                        <p:tgtEl>
                                          <p:spTgt spid="71"/>
                                        </p:tgtEl>
                                        <p:attrNameLst>
                                          <p:attrName>style.visibility</p:attrName>
                                        </p:attrNameLst>
                                      </p:cBhvr>
                                      <p:to>
                                        <p:strVal val="hidden"/>
                                      </p:to>
                                    </p:set>
                                  </p:childTnLst>
                                </p:cTn>
                              </p:par>
                              <p:par>
                                <p:cTn id="58" presetID="10" presetClass="exit" presetSubtype="0" fill="hold" grpId="2" nodeType="withEffect">
                                  <p:stCondLst>
                                    <p:cond delay="0"/>
                                  </p:stCondLst>
                                  <p:childTnLst>
                                    <p:animEffect transition="out" filter="fade">
                                      <p:cBhvr>
                                        <p:cTn id="59" dur="500"/>
                                        <p:tgtEl>
                                          <p:spTgt spid="90"/>
                                        </p:tgtEl>
                                      </p:cBhvr>
                                    </p:animEffect>
                                    <p:set>
                                      <p:cBhvr>
                                        <p:cTn id="60" dur="1" fill="hold">
                                          <p:stCondLst>
                                            <p:cond delay="499"/>
                                          </p:stCondLst>
                                        </p:cTn>
                                        <p:tgtEl>
                                          <p:spTgt spid="90"/>
                                        </p:tgtEl>
                                        <p:attrNameLst>
                                          <p:attrName>style.visibility</p:attrName>
                                        </p:attrNameLst>
                                      </p:cBhvr>
                                      <p:to>
                                        <p:strVal val="hidden"/>
                                      </p:to>
                                    </p:set>
                                  </p:childTnLst>
                                </p:cTn>
                              </p:par>
                              <p:par>
                                <p:cTn id="61" presetID="10" presetClass="exit" presetSubtype="0" fill="hold" grpId="2" nodeType="withEffect">
                                  <p:stCondLst>
                                    <p:cond delay="0"/>
                                  </p:stCondLst>
                                  <p:childTnLst>
                                    <p:animEffect transition="out" filter="fade">
                                      <p:cBhvr>
                                        <p:cTn id="62" dur="500"/>
                                        <p:tgtEl>
                                          <p:spTgt spid="91"/>
                                        </p:tgtEl>
                                      </p:cBhvr>
                                    </p:animEffect>
                                    <p:set>
                                      <p:cBhvr>
                                        <p:cTn id="63" dur="1" fill="hold">
                                          <p:stCondLst>
                                            <p:cond delay="499"/>
                                          </p:stCondLst>
                                        </p:cTn>
                                        <p:tgtEl>
                                          <p:spTgt spid="91"/>
                                        </p:tgtEl>
                                        <p:attrNameLst>
                                          <p:attrName>style.visibility</p:attrName>
                                        </p:attrNameLst>
                                      </p:cBhvr>
                                      <p:to>
                                        <p:strVal val="hidden"/>
                                      </p:to>
                                    </p:set>
                                  </p:childTnLst>
                                </p:cTn>
                              </p:par>
                              <p:par>
                                <p:cTn id="64" presetID="10" presetClass="exit" presetSubtype="0" fill="hold" grpId="2" nodeType="withEffect">
                                  <p:stCondLst>
                                    <p:cond delay="0"/>
                                  </p:stCondLst>
                                  <p:childTnLst>
                                    <p:animEffect transition="out" filter="fade">
                                      <p:cBhvr>
                                        <p:cTn id="65" dur="500"/>
                                        <p:tgtEl>
                                          <p:spTgt spid="92"/>
                                        </p:tgtEl>
                                      </p:cBhvr>
                                    </p:animEffect>
                                    <p:set>
                                      <p:cBhvr>
                                        <p:cTn id="66" dur="1" fill="hold">
                                          <p:stCondLst>
                                            <p:cond delay="499"/>
                                          </p:stCondLst>
                                        </p:cTn>
                                        <p:tgtEl>
                                          <p:spTgt spid="92"/>
                                        </p:tgtEl>
                                        <p:attrNameLst>
                                          <p:attrName>style.visibility</p:attrName>
                                        </p:attrNameLst>
                                      </p:cBhvr>
                                      <p:to>
                                        <p:strVal val="hidden"/>
                                      </p:to>
                                    </p:set>
                                  </p:childTnLst>
                                </p:cTn>
                              </p:par>
                              <p:par>
                                <p:cTn id="67" presetID="10" presetClass="exit" presetSubtype="0" fill="hold" grpId="2" nodeType="withEffect">
                                  <p:stCondLst>
                                    <p:cond delay="0"/>
                                  </p:stCondLst>
                                  <p:childTnLst>
                                    <p:animEffect transition="out" filter="fade">
                                      <p:cBhvr>
                                        <p:cTn id="68" dur="500"/>
                                        <p:tgtEl>
                                          <p:spTgt spid="93"/>
                                        </p:tgtEl>
                                      </p:cBhvr>
                                    </p:animEffect>
                                    <p:set>
                                      <p:cBhvr>
                                        <p:cTn id="69" dur="1" fill="hold">
                                          <p:stCondLst>
                                            <p:cond delay="499"/>
                                          </p:stCondLst>
                                        </p:cTn>
                                        <p:tgtEl>
                                          <p:spTgt spid="93"/>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95"/>
                                        </p:tgtEl>
                                      </p:cBhvr>
                                    </p:animEffect>
                                    <p:set>
                                      <p:cBhvr>
                                        <p:cTn id="72" dur="1" fill="hold">
                                          <p:stCondLst>
                                            <p:cond delay="499"/>
                                          </p:stCondLst>
                                        </p:cTn>
                                        <p:tgtEl>
                                          <p:spTgt spid="95"/>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3"/>
                                        </p:tgtEl>
                                      </p:cBhvr>
                                    </p:animEffect>
                                    <p:set>
                                      <p:cBhvr>
                                        <p:cTn id="75" dur="1" fill="hold">
                                          <p:stCondLst>
                                            <p:cond delay="499"/>
                                          </p:stCondLst>
                                        </p:cTn>
                                        <p:tgtEl>
                                          <p:spTgt spid="3"/>
                                        </p:tgtEl>
                                        <p:attrNameLst>
                                          <p:attrName>style.visibility</p:attrName>
                                        </p:attrNameLst>
                                      </p:cBhvr>
                                      <p:to>
                                        <p:strVal val="hidden"/>
                                      </p:to>
                                    </p:set>
                                  </p:childTnLst>
                                </p:cTn>
                              </p:par>
                              <p:par>
                                <p:cTn id="76" presetID="1" presetClass="entr" presetSubtype="0" fill="hold" grpId="0" nodeType="withEffect">
                                  <p:stCondLst>
                                    <p:cond delay="0"/>
                                  </p:stCondLst>
                                  <p:childTnLst>
                                    <p:set>
                                      <p:cBhvr>
                                        <p:cTn id="77" dur="1" fill="hold">
                                          <p:stCondLst>
                                            <p:cond delay="0"/>
                                          </p:stCondLst>
                                        </p:cTn>
                                        <p:tgtEl>
                                          <p:spTgt spid="105"/>
                                        </p:tgtEl>
                                        <p:attrNameLst>
                                          <p:attrName>style.visibility</p:attrName>
                                        </p:attrNameLst>
                                      </p:cBhvr>
                                      <p:to>
                                        <p:strVal val="visible"/>
                                      </p:to>
                                    </p:set>
                                  </p:childTnLst>
                                </p:cTn>
                              </p:par>
                            </p:childTnLst>
                          </p:cTn>
                        </p:par>
                        <p:par>
                          <p:cTn id="78" fill="hold">
                            <p:stCondLst>
                              <p:cond delay="500"/>
                            </p:stCondLst>
                            <p:childTnLst>
                              <p:par>
                                <p:cTn id="79" presetID="10" presetClass="entr" presetSubtype="0" fill="hold" nodeType="afterEffect">
                                  <p:stCondLst>
                                    <p:cond delay="0"/>
                                  </p:stCondLst>
                                  <p:childTnLst>
                                    <p:set>
                                      <p:cBhvr>
                                        <p:cTn id="80" dur="1" fill="hold">
                                          <p:stCondLst>
                                            <p:cond delay="0"/>
                                          </p:stCondLst>
                                        </p:cTn>
                                        <p:tgtEl>
                                          <p:spTgt spid="8"/>
                                        </p:tgtEl>
                                        <p:attrNameLst>
                                          <p:attrName>style.visibility</p:attrName>
                                        </p:attrNameLst>
                                      </p:cBhvr>
                                      <p:to>
                                        <p:strVal val="visible"/>
                                      </p:to>
                                    </p:set>
                                    <p:animEffect transition="in" filter="fade">
                                      <p:cBhvr>
                                        <p:cTn id="81" dur="500"/>
                                        <p:tgtEl>
                                          <p:spTgt spid="8"/>
                                        </p:tgtEl>
                                      </p:cBhvr>
                                    </p:animEffect>
                                  </p:childTnLst>
                                </p:cTn>
                              </p:par>
                            </p:childTnLst>
                          </p:cTn>
                        </p:par>
                      </p:childTnLst>
                    </p:cTn>
                  </p:par>
                  <p:par>
                    <p:cTn id="82" fill="hold">
                      <p:stCondLst>
                        <p:cond delay="indefinite"/>
                      </p:stCondLst>
                      <p:childTnLst>
                        <p:par>
                          <p:cTn id="83" fill="hold">
                            <p:stCondLst>
                              <p:cond delay="0"/>
                            </p:stCondLst>
                            <p:childTnLst>
                              <p:par>
                                <p:cTn id="84" presetID="0" presetClass="path" presetSubtype="0" accel="50000" decel="50000" fill="hold" grpId="1" nodeType="clickEffect">
                                  <p:stCondLst>
                                    <p:cond delay="0"/>
                                  </p:stCondLst>
                                  <p:childTnLst>
                                    <p:animMotion origin="layout" path="M 0 0 L 0 -0.43849 L 0.54306 -0.43849 " pathEditMode="relative" ptsTypes="AAA">
                                      <p:cBhvr>
                                        <p:cTn id="85" dur="2000" fill="hold"/>
                                        <p:tgtEl>
                                          <p:spTgt spid="105"/>
                                        </p:tgtEl>
                                        <p:attrNameLst>
                                          <p:attrName>ppt_x</p:attrName>
                                          <p:attrName>ppt_y</p:attrName>
                                        </p:attrNameLst>
                                      </p:cBhvr>
                                    </p:animMotion>
                                  </p:childTnLst>
                                </p:cTn>
                              </p:par>
                              <p:par>
                                <p:cTn id="86" presetID="10" presetClass="entr" presetSubtype="0" fill="hold" nodeType="withEffect">
                                  <p:stCondLst>
                                    <p:cond delay="0"/>
                                  </p:stCondLst>
                                  <p:childTnLst>
                                    <p:set>
                                      <p:cBhvr>
                                        <p:cTn id="87" dur="1" fill="hold">
                                          <p:stCondLst>
                                            <p:cond delay="0"/>
                                          </p:stCondLst>
                                        </p:cTn>
                                        <p:tgtEl>
                                          <p:spTgt spid="11"/>
                                        </p:tgtEl>
                                        <p:attrNameLst>
                                          <p:attrName>style.visibility</p:attrName>
                                        </p:attrNameLst>
                                      </p:cBhvr>
                                      <p:to>
                                        <p:strVal val="visible"/>
                                      </p:to>
                                    </p:set>
                                    <p:animEffect transition="in" filter="fade">
                                      <p:cBhvr>
                                        <p:cTn id="88" dur="500"/>
                                        <p:tgtEl>
                                          <p:spTgt spid="11"/>
                                        </p:tgtEl>
                                      </p:cBhvr>
                                    </p:animEffect>
                                  </p:childTnLst>
                                </p:cTn>
                              </p:par>
                            </p:childTnLst>
                          </p:cTn>
                        </p:par>
                        <p:par>
                          <p:cTn id="89" fill="hold">
                            <p:stCondLst>
                              <p:cond delay="2000"/>
                            </p:stCondLst>
                            <p:childTnLst>
                              <p:par>
                                <p:cTn id="90" presetID="10" presetClass="entr" presetSubtype="0" fill="hold" grpId="0" nodeType="afterEffect">
                                  <p:stCondLst>
                                    <p:cond delay="0"/>
                                  </p:stCondLst>
                                  <p:childTnLst>
                                    <p:set>
                                      <p:cBhvr>
                                        <p:cTn id="91" dur="1" fill="hold">
                                          <p:stCondLst>
                                            <p:cond delay="0"/>
                                          </p:stCondLst>
                                        </p:cTn>
                                        <p:tgtEl>
                                          <p:spTgt spid="106"/>
                                        </p:tgtEl>
                                        <p:attrNameLst>
                                          <p:attrName>style.visibility</p:attrName>
                                        </p:attrNameLst>
                                      </p:cBhvr>
                                      <p:to>
                                        <p:strVal val="visible"/>
                                      </p:to>
                                    </p:set>
                                    <p:animEffect transition="in" filter="fade">
                                      <p:cBhvr>
                                        <p:cTn id="92" dur="500"/>
                                        <p:tgtEl>
                                          <p:spTgt spid="106"/>
                                        </p:tgtEl>
                                      </p:cBhvr>
                                    </p:animEffect>
                                  </p:childTnLst>
                                </p:cTn>
                              </p:par>
                            </p:childTnLst>
                          </p:cTn>
                        </p:par>
                        <p:par>
                          <p:cTn id="93" fill="hold">
                            <p:stCondLst>
                              <p:cond delay="2500"/>
                            </p:stCondLst>
                            <p:childTnLst>
                              <p:par>
                                <p:cTn id="94" presetID="42" presetClass="path" presetSubtype="0" accel="50000" decel="50000" fill="hold" grpId="2" nodeType="afterEffect">
                                  <p:stCondLst>
                                    <p:cond delay="0"/>
                                  </p:stCondLst>
                                  <p:childTnLst>
                                    <p:animMotion origin="layout" path="M 0.54305 -0.43848 L 0.54149 -2.44218E-6 " pathEditMode="relative" rAng="0" ptsTypes="AA">
                                      <p:cBhvr>
                                        <p:cTn id="95" dur="1000" fill="hold"/>
                                        <p:tgtEl>
                                          <p:spTgt spid="105"/>
                                        </p:tgtEl>
                                        <p:attrNameLst>
                                          <p:attrName>ppt_x</p:attrName>
                                          <p:attrName>ppt_y</p:attrName>
                                        </p:attrNameLst>
                                      </p:cBhvr>
                                      <p:rCtr x="-1" y="219"/>
                                    </p:animMotion>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12"/>
                                        </p:tgtEl>
                                        <p:attrNameLst>
                                          <p:attrName>style.visibility</p:attrName>
                                        </p:attrNameLst>
                                      </p:cBhvr>
                                      <p:to>
                                        <p:strVal val="visible"/>
                                      </p:to>
                                    </p:set>
                                    <p:animEffect transition="in" filter="fade">
                                      <p:cBhvr>
                                        <p:cTn id="10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72" grpId="0" animBg="1"/>
      <p:bldP spid="72" grpId="1" animBg="1"/>
      <p:bldP spid="71" grpId="0" animBg="1"/>
      <p:bldP spid="71" grpId="1" animBg="1"/>
      <p:bldP spid="71" grpId="2" animBg="1"/>
      <p:bldP spid="90" grpId="0" animBg="1"/>
      <p:bldP spid="90" grpId="1" animBg="1"/>
      <p:bldP spid="90" grpId="2" animBg="1"/>
      <p:bldP spid="91" grpId="0" animBg="1"/>
      <p:bldP spid="91" grpId="1" animBg="1"/>
      <p:bldP spid="91" grpId="2" animBg="1"/>
      <p:bldP spid="92" grpId="0" animBg="1"/>
      <p:bldP spid="92" grpId="1" animBg="1"/>
      <p:bldP spid="92" grpId="2" animBg="1"/>
      <p:bldP spid="93" grpId="0" animBg="1"/>
      <p:bldP spid="93" grpId="1" animBg="1"/>
      <p:bldP spid="93" grpId="2" animBg="1"/>
      <p:bldP spid="95" grpId="0"/>
      <p:bldP spid="95" grpId="1"/>
      <p:bldP spid="105" grpId="0" animBg="1"/>
      <p:bldP spid="105" grpId="1" animBg="1"/>
      <p:bldP spid="105" grpId="2"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 name="Picture 2"/>
          <p:cNvPicPr>
            <a:picLocks noChangeAspect="1" noChangeArrowheads="1"/>
          </p:cNvPicPr>
          <p:nvPr/>
        </p:nvPicPr>
        <p:blipFill>
          <a:blip r:embed="rId4"/>
          <a:srcRect/>
          <a:stretch>
            <a:fillRect/>
          </a:stretch>
        </p:blipFill>
        <p:spPr bwMode="auto">
          <a:xfrm>
            <a:off x="6477000" y="762000"/>
            <a:ext cx="762000" cy="1030941"/>
          </a:xfrm>
          <a:prstGeom prst="rect">
            <a:avLst/>
          </a:prstGeom>
          <a:noFill/>
          <a:ln w="9525">
            <a:noFill/>
            <a:miter lim="800000"/>
            <a:headEnd/>
            <a:tailEnd/>
          </a:ln>
          <a:effectLst/>
        </p:spPr>
      </p:pic>
      <p:sp>
        <p:nvSpPr>
          <p:cNvPr id="69" name="Rectangle 68"/>
          <p:cNvSpPr/>
          <p:nvPr/>
        </p:nvSpPr>
        <p:spPr>
          <a:xfrm>
            <a:off x="6464808" y="1475232"/>
            <a:ext cx="762000" cy="3474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152400"/>
            <a:ext cx="8229600" cy="1143000"/>
          </a:xfrm>
        </p:spPr>
        <p:txBody>
          <a:bodyPr/>
          <a:lstStyle/>
          <a:p>
            <a:r>
              <a:rPr lang="en-US" dirty="0" smtClean="0"/>
              <a:t>Report Protocol</a:t>
            </a:r>
            <a:endParaRPr lang="en-US" dirty="0"/>
          </a:p>
        </p:txBody>
      </p:sp>
      <p:cxnSp>
        <p:nvCxnSpPr>
          <p:cNvPr id="6" name="Straight Connector 5"/>
          <p:cNvCxnSpPr/>
          <p:nvPr/>
        </p:nvCxnSpPr>
        <p:spPr>
          <a:xfrm rot="5400000">
            <a:off x="2134394" y="2742406"/>
            <a:ext cx="22860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a:off x="4801394" y="2742406"/>
            <a:ext cx="22860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Group 103"/>
          <p:cNvGrpSpPr/>
          <p:nvPr/>
        </p:nvGrpSpPr>
        <p:grpSpPr>
          <a:xfrm>
            <a:off x="3276600" y="2209800"/>
            <a:ext cx="2667001" cy="381001"/>
            <a:chOff x="3276600" y="2209800"/>
            <a:chExt cx="2667001" cy="381001"/>
          </a:xfrm>
        </p:grpSpPr>
        <p:cxnSp>
          <p:nvCxnSpPr>
            <p:cNvPr id="9" name="Straight Arrow Connector 8"/>
            <p:cNvCxnSpPr/>
            <p:nvPr/>
          </p:nvCxnSpPr>
          <p:spPr>
            <a:xfrm flipV="1">
              <a:off x="3276600" y="2590800"/>
              <a:ext cx="2667001"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81401" y="2209800"/>
              <a:ext cx="2057230" cy="369332"/>
            </a:xfrm>
            <a:prstGeom prst="rect">
              <a:avLst/>
            </a:prstGeom>
            <a:noFill/>
          </p:spPr>
          <p:txBody>
            <a:bodyPr wrap="none" rtlCol="0">
              <a:spAutoFit/>
            </a:bodyPr>
            <a:lstStyle/>
            <a:p>
              <a:r>
                <a:rPr lang="en-US" b="1" dirty="0" smtClean="0"/>
                <a:t>request</a:t>
              </a:r>
              <a:r>
                <a:rPr lang="en-US" dirty="0" smtClean="0"/>
                <a:t>: cafe1, </a:t>
              </a:r>
              <a:r>
                <a:rPr lang="en-US" i="1" dirty="0" err="1" smtClean="0"/>
                <a:t>T</a:t>
              </a:r>
              <a:r>
                <a:rPr lang="en-US" i="1" baseline="-25000" dirty="0" err="1" smtClean="0"/>
                <a:t>blind</a:t>
              </a:r>
              <a:endParaRPr lang="en-US" i="1" dirty="0"/>
            </a:p>
          </p:txBody>
        </p:sp>
      </p:grpSp>
      <p:grpSp>
        <p:nvGrpSpPr>
          <p:cNvPr id="5" name="Group 104"/>
          <p:cNvGrpSpPr/>
          <p:nvPr/>
        </p:nvGrpSpPr>
        <p:grpSpPr>
          <a:xfrm>
            <a:off x="3276600" y="2971800"/>
            <a:ext cx="2667000" cy="382588"/>
            <a:chOff x="3276600" y="2971800"/>
            <a:chExt cx="2667000" cy="382588"/>
          </a:xfrm>
        </p:grpSpPr>
        <p:cxnSp>
          <p:nvCxnSpPr>
            <p:cNvPr id="11" name="Straight Arrow Connector 10"/>
            <p:cNvCxnSpPr/>
            <p:nvPr/>
          </p:nvCxnSpPr>
          <p:spPr>
            <a:xfrm rot="10800000">
              <a:off x="3276600" y="3352800"/>
              <a:ext cx="26670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019866" y="2971800"/>
              <a:ext cx="1200008" cy="369332"/>
            </a:xfrm>
            <a:prstGeom prst="rect">
              <a:avLst/>
            </a:prstGeom>
            <a:noFill/>
          </p:spPr>
          <p:txBody>
            <a:bodyPr wrap="none" rtlCol="0">
              <a:spAutoFit/>
            </a:bodyPr>
            <a:lstStyle/>
            <a:p>
              <a:r>
                <a:rPr lang="en-US" b="1" dirty="0" smtClean="0"/>
                <a:t>reply</a:t>
              </a:r>
              <a:r>
                <a:rPr lang="en-US" dirty="0" smtClean="0"/>
                <a:t>: </a:t>
              </a:r>
              <a:r>
                <a:rPr lang="en-US" i="1" dirty="0" err="1" smtClean="0"/>
                <a:t>S</a:t>
              </a:r>
              <a:r>
                <a:rPr lang="en-US" i="1" baseline="-25000" dirty="0" err="1" smtClean="0"/>
                <a:t>blind</a:t>
              </a:r>
              <a:endParaRPr lang="en-US" i="1" dirty="0"/>
            </a:p>
          </p:txBody>
        </p:sp>
      </p:grpSp>
      <p:sp>
        <p:nvSpPr>
          <p:cNvPr id="15" name="TextBox 14"/>
          <p:cNvSpPr txBox="1"/>
          <p:nvPr/>
        </p:nvSpPr>
        <p:spPr>
          <a:xfrm>
            <a:off x="228600" y="1752600"/>
            <a:ext cx="2913042" cy="369332"/>
          </a:xfrm>
          <a:prstGeom prst="rect">
            <a:avLst/>
          </a:prstGeom>
          <a:noFill/>
        </p:spPr>
        <p:txBody>
          <a:bodyPr wrap="none" rtlCol="0">
            <a:spAutoFit/>
          </a:bodyPr>
          <a:lstStyle/>
          <a:p>
            <a:r>
              <a:rPr lang="en-US" dirty="0" smtClean="0"/>
              <a:t>{</a:t>
            </a:r>
            <a:r>
              <a:rPr lang="en-US" i="1" dirty="0" smtClean="0">
                <a:solidFill>
                  <a:schemeClr val="accent1"/>
                </a:solidFill>
              </a:rPr>
              <a:t>k</a:t>
            </a:r>
            <a:r>
              <a:rPr lang="en-US" i="1" baseline="-25000" dirty="0" smtClean="0">
                <a:solidFill>
                  <a:schemeClr val="accent1"/>
                </a:solidFill>
              </a:rPr>
              <a:t>cafe1</a:t>
            </a:r>
            <a:r>
              <a:rPr lang="en-US" dirty="0" smtClean="0"/>
              <a:t>, </a:t>
            </a:r>
            <a:r>
              <a:rPr lang="en-US" i="1" dirty="0" smtClean="0"/>
              <a:t>k</a:t>
            </a:r>
            <a:r>
              <a:rPr lang="en-US" i="1" baseline="30000" dirty="0" smtClean="0"/>
              <a:t>-1</a:t>
            </a:r>
            <a:r>
              <a:rPr lang="en-US" i="1" baseline="-25000" dirty="0" smtClean="0"/>
              <a:t>cafe1</a:t>
            </a:r>
            <a:r>
              <a:rPr lang="en-US" dirty="0" smtClean="0"/>
              <a:t>} </a:t>
            </a:r>
            <a:r>
              <a:rPr lang="en-US" sz="1400" dirty="0" smtClean="0">
                <a:sym typeface="Symbol"/>
              </a:rPr>
              <a:t></a:t>
            </a:r>
            <a:r>
              <a:rPr lang="en-US" dirty="0" smtClean="0"/>
              <a:t> new key pair</a:t>
            </a:r>
          </a:p>
        </p:txBody>
      </p:sp>
      <p:sp>
        <p:nvSpPr>
          <p:cNvPr id="19" name="TextBox 18"/>
          <p:cNvSpPr txBox="1"/>
          <p:nvPr/>
        </p:nvSpPr>
        <p:spPr>
          <a:xfrm>
            <a:off x="5943600" y="2514600"/>
            <a:ext cx="3200400" cy="923330"/>
          </a:xfrm>
          <a:prstGeom prst="rect">
            <a:avLst/>
          </a:prstGeom>
          <a:noFill/>
        </p:spPr>
        <p:txBody>
          <a:bodyPr wrap="square" rtlCol="0">
            <a:spAutoFit/>
          </a:bodyPr>
          <a:lstStyle/>
          <a:p>
            <a:r>
              <a:rPr lang="en-US" b="1" dirty="0" smtClean="0"/>
              <a:t>If</a:t>
            </a:r>
            <a:r>
              <a:rPr lang="en-US" dirty="0" smtClean="0"/>
              <a:t> Alice requested cafe1 before</a:t>
            </a:r>
          </a:p>
          <a:p>
            <a:r>
              <a:rPr lang="en-US" b="1" dirty="0" smtClean="0"/>
              <a:t>then</a:t>
            </a:r>
            <a:r>
              <a:rPr lang="en-US" dirty="0" smtClean="0"/>
              <a:t> abort</a:t>
            </a:r>
          </a:p>
          <a:p>
            <a:r>
              <a:rPr lang="en-US" b="1" dirty="0" smtClean="0"/>
              <a:t>else</a:t>
            </a:r>
            <a:r>
              <a:rPr lang="en-US" dirty="0" smtClean="0"/>
              <a:t> sign the token </a:t>
            </a:r>
            <a:r>
              <a:rPr lang="en-US" dirty="0" smtClean="0">
                <a:sym typeface="Symbol"/>
              </a:rPr>
              <a:t> </a:t>
            </a:r>
            <a:r>
              <a:rPr lang="en-US" i="1" dirty="0" err="1" smtClean="0"/>
              <a:t>S</a:t>
            </a:r>
            <a:r>
              <a:rPr lang="en-US" i="1" baseline="-25000" dirty="0" err="1" smtClean="0"/>
              <a:t>blind</a:t>
            </a:r>
            <a:endParaRPr lang="en-US" i="1" dirty="0" smtClean="0"/>
          </a:p>
        </p:txBody>
      </p:sp>
      <p:grpSp>
        <p:nvGrpSpPr>
          <p:cNvPr id="8" name="Group 101"/>
          <p:cNvGrpSpPr/>
          <p:nvPr/>
        </p:nvGrpSpPr>
        <p:grpSpPr>
          <a:xfrm>
            <a:off x="3276600" y="1066800"/>
            <a:ext cx="2667000" cy="839788"/>
            <a:chOff x="3276600" y="1066800"/>
            <a:chExt cx="2667000" cy="839788"/>
          </a:xfrm>
        </p:grpSpPr>
        <p:cxnSp>
          <p:nvCxnSpPr>
            <p:cNvPr id="20" name="Straight Arrow Connector 19"/>
            <p:cNvCxnSpPr/>
            <p:nvPr/>
          </p:nvCxnSpPr>
          <p:spPr>
            <a:xfrm>
              <a:off x="3276600" y="1676400"/>
              <a:ext cx="26670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0800000">
              <a:off x="3276600" y="1752600"/>
              <a:ext cx="26670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3276600" y="1828800"/>
              <a:ext cx="26670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10800000">
              <a:off x="3276600" y="1905000"/>
              <a:ext cx="26670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562666" y="1066800"/>
              <a:ext cx="2080378" cy="646331"/>
            </a:xfrm>
            <a:prstGeom prst="rect">
              <a:avLst/>
            </a:prstGeom>
            <a:noFill/>
          </p:spPr>
          <p:txBody>
            <a:bodyPr wrap="none" rtlCol="0">
              <a:spAutoFit/>
            </a:bodyPr>
            <a:lstStyle/>
            <a:p>
              <a:pPr algn="ctr"/>
              <a:r>
                <a:rPr lang="en-US" dirty="0" smtClean="0"/>
                <a:t>authenticate and</a:t>
              </a:r>
            </a:p>
            <a:p>
              <a:pPr algn="ctr"/>
              <a:r>
                <a:rPr lang="en-US" dirty="0" smtClean="0"/>
                <a:t>download list of APs</a:t>
              </a:r>
              <a:endParaRPr lang="en-US" dirty="0"/>
            </a:p>
          </p:txBody>
        </p:sp>
      </p:grpSp>
      <p:sp>
        <p:nvSpPr>
          <p:cNvPr id="39" name="Rectangle 38"/>
          <p:cNvSpPr/>
          <p:nvPr/>
        </p:nvSpPr>
        <p:spPr>
          <a:xfrm>
            <a:off x="228600" y="3352800"/>
            <a:ext cx="3124200" cy="369332"/>
          </a:xfrm>
          <a:prstGeom prst="rect">
            <a:avLst/>
          </a:prstGeom>
        </p:spPr>
        <p:txBody>
          <a:bodyPr wrap="square">
            <a:spAutoFit/>
          </a:bodyPr>
          <a:lstStyle/>
          <a:p>
            <a:r>
              <a:rPr lang="en-US" dirty="0" err="1" smtClean="0"/>
              <a:t>Unblind</a:t>
            </a:r>
            <a:r>
              <a:rPr lang="en-US" dirty="0" smtClean="0"/>
              <a:t> the signature </a:t>
            </a:r>
            <a:r>
              <a:rPr lang="en-US" dirty="0" smtClean="0">
                <a:sym typeface="Symbol"/>
              </a:rPr>
              <a:t> </a:t>
            </a:r>
            <a:r>
              <a:rPr lang="en-US" i="1" dirty="0" smtClean="0"/>
              <a:t>S</a:t>
            </a:r>
            <a:r>
              <a:rPr lang="en-US" i="1" baseline="-25000" dirty="0" smtClean="0"/>
              <a:t>cafe1</a:t>
            </a:r>
            <a:r>
              <a:rPr lang="en-US" dirty="0" smtClean="0">
                <a:sym typeface="Symbol"/>
              </a:rPr>
              <a:t> </a:t>
            </a:r>
            <a:endParaRPr lang="en-US" dirty="0" smtClean="0"/>
          </a:p>
        </p:txBody>
      </p:sp>
      <p:sp>
        <p:nvSpPr>
          <p:cNvPr id="52" name="Rectangle 51"/>
          <p:cNvSpPr/>
          <p:nvPr/>
        </p:nvSpPr>
        <p:spPr>
          <a:xfrm>
            <a:off x="304800" y="5943600"/>
            <a:ext cx="2971800" cy="369332"/>
          </a:xfrm>
          <a:prstGeom prst="rect">
            <a:avLst/>
          </a:prstGeom>
        </p:spPr>
        <p:txBody>
          <a:bodyPr wrap="square">
            <a:spAutoFit/>
          </a:bodyPr>
          <a:lstStyle/>
          <a:p>
            <a:r>
              <a:rPr lang="en-US" i="1" dirty="0" smtClean="0"/>
              <a:t>R</a:t>
            </a:r>
            <a:r>
              <a:rPr lang="en-US" dirty="0" smtClean="0"/>
              <a:t>  </a:t>
            </a:r>
            <a:r>
              <a:rPr lang="en-US" sz="1400" dirty="0" smtClean="0">
                <a:sym typeface="Symbol"/>
              </a:rPr>
              <a:t></a:t>
            </a:r>
            <a:r>
              <a:rPr lang="en-US" dirty="0" smtClean="0"/>
              <a:t> report on cafe1</a:t>
            </a:r>
          </a:p>
        </p:txBody>
      </p:sp>
      <p:grpSp>
        <p:nvGrpSpPr>
          <p:cNvPr id="10" name="Group 109"/>
          <p:cNvGrpSpPr/>
          <p:nvPr/>
        </p:nvGrpSpPr>
        <p:grpSpPr>
          <a:xfrm>
            <a:off x="3276600" y="5105400"/>
            <a:ext cx="2667001" cy="978932"/>
            <a:chOff x="3276600" y="5105400"/>
            <a:chExt cx="2667001" cy="978932"/>
          </a:xfrm>
        </p:grpSpPr>
        <p:sp>
          <p:nvSpPr>
            <p:cNvPr id="53" name="TextBox 52"/>
            <p:cNvSpPr txBox="1"/>
            <p:nvPr/>
          </p:nvSpPr>
          <p:spPr>
            <a:xfrm>
              <a:off x="3276600" y="5715000"/>
              <a:ext cx="2667000" cy="369332"/>
            </a:xfrm>
            <a:prstGeom prst="rect">
              <a:avLst/>
            </a:prstGeom>
            <a:noFill/>
          </p:spPr>
          <p:txBody>
            <a:bodyPr wrap="square" rtlCol="0">
              <a:spAutoFit/>
            </a:bodyPr>
            <a:lstStyle/>
            <a:p>
              <a:pPr algn="ctr"/>
              <a:r>
                <a:rPr lang="en-US" dirty="0" smtClean="0">
                  <a:solidFill>
                    <a:schemeClr val="bg1">
                      <a:lumMod val="50000"/>
                    </a:schemeClr>
                  </a:solidFill>
                </a:rPr>
                <a:t>mix network</a:t>
              </a:r>
              <a:endParaRPr lang="en-US" dirty="0">
                <a:solidFill>
                  <a:schemeClr val="bg1">
                    <a:lumMod val="50000"/>
                  </a:schemeClr>
                </a:solidFill>
              </a:endParaRPr>
            </a:p>
          </p:txBody>
        </p:sp>
        <p:grpSp>
          <p:nvGrpSpPr>
            <p:cNvPr id="12" name="Group 105"/>
            <p:cNvGrpSpPr/>
            <p:nvPr/>
          </p:nvGrpSpPr>
          <p:grpSpPr>
            <a:xfrm>
              <a:off x="3276600" y="5105400"/>
              <a:ext cx="2667001" cy="646331"/>
              <a:chOff x="3276600" y="5105400"/>
              <a:chExt cx="2667001" cy="646331"/>
            </a:xfrm>
          </p:grpSpPr>
          <p:cxnSp>
            <p:nvCxnSpPr>
              <p:cNvPr id="42" name="Straight Arrow Connector 41"/>
              <p:cNvCxnSpPr/>
              <p:nvPr/>
            </p:nvCxnSpPr>
            <p:spPr>
              <a:xfrm flipV="1">
                <a:off x="3276600" y="5715000"/>
                <a:ext cx="2667001"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3352800" y="5105400"/>
                <a:ext cx="2448452" cy="646331"/>
              </a:xfrm>
              <a:prstGeom prst="rect">
                <a:avLst/>
              </a:prstGeom>
            </p:spPr>
            <p:txBody>
              <a:bodyPr wrap="square">
                <a:spAutoFit/>
              </a:bodyPr>
              <a:lstStyle/>
              <a:p>
                <a:pPr algn="ctr"/>
                <a:r>
                  <a:rPr lang="en-US" b="1" dirty="0" smtClean="0"/>
                  <a:t>submit</a:t>
                </a:r>
                <a:r>
                  <a:rPr lang="en-US" dirty="0" smtClean="0"/>
                  <a:t>:</a:t>
                </a:r>
              </a:p>
              <a:p>
                <a:pPr algn="ctr"/>
                <a:r>
                  <a:rPr lang="en-US" dirty="0" smtClean="0"/>
                  <a:t>cafe1, </a:t>
                </a:r>
                <a:r>
                  <a:rPr lang="en-US" i="1" dirty="0" smtClean="0"/>
                  <a:t>S</a:t>
                </a:r>
                <a:r>
                  <a:rPr lang="en-US" i="1" baseline="-25000" dirty="0" smtClean="0"/>
                  <a:t>cafe1</a:t>
                </a:r>
                <a:r>
                  <a:rPr lang="en-US" dirty="0" smtClean="0"/>
                  <a:t>, </a:t>
                </a:r>
                <a:r>
                  <a:rPr lang="en-US" i="1" dirty="0" smtClean="0"/>
                  <a:t>k</a:t>
                </a:r>
                <a:r>
                  <a:rPr lang="en-US" i="1" baseline="-25000" dirty="0" smtClean="0"/>
                  <a:t>cafe1</a:t>
                </a:r>
                <a:r>
                  <a:rPr lang="en-US" dirty="0" smtClean="0"/>
                  <a:t>, </a:t>
                </a:r>
                <a:r>
                  <a:rPr lang="en-US" i="1" dirty="0" smtClean="0"/>
                  <a:t>R</a:t>
                </a:r>
                <a:r>
                  <a:rPr lang="en-US" dirty="0" smtClean="0"/>
                  <a:t>, </a:t>
                </a:r>
                <a:r>
                  <a:rPr lang="en-US" i="1" dirty="0" smtClean="0"/>
                  <a:t>S</a:t>
                </a:r>
                <a:r>
                  <a:rPr lang="en-US" i="1" baseline="-25000" dirty="0" smtClean="0"/>
                  <a:t>R</a:t>
                </a:r>
                <a:endParaRPr lang="en-US" i="1" dirty="0"/>
              </a:p>
            </p:txBody>
          </p:sp>
        </p:grpSp>
      </p:grpSp>
      <p:sp>
        <p:nvSpPr>
          <p:cNvPr id="66" name="Rectangle 65"/>
          <p:cNvSpPr/>
          <p:nvPr/>
        </p:nvSpPr>
        <p:spPr>
          <a:xfrm>
            <a:off x="5930813" y="5486400"/>
            <a:ext cx="3096617" cy="1046440"/>
          </a:xfrm>
          <a:prstGeom prst="rect">
            <a:avLst/>
          </a:prstGeom>
        </p:spPr>
        <p:txBody>
          <a:bodyPr wrap="square">
            <a:spAutoFit/>
          </a:bodyPr>
          <a:lstStyle/>
          <a:p>
            <a:r>
              <a:rPr lang="en-US" dirty="0" smtClean="0"/>
              <a:t>Verify the signatures</a:t>
            </a:r>
            <a:br>
              <a:rPr lang="en-US" dirty="0" smtClean="0"/>
            </a:br>
            <a:endParaRPr lang="en-US" sz="800" dirty="0" smtClean="0"/>
          </a:p>
          <a:p>
            <a:r>
              <a:rPr lang="en-US" dirty="0" smtClean="0"/>
              <a:t>Delete old reports signed with </a:t>
            </a:r>
            <a:r>
              <a:rPr lang="en-US" i="1" dirty="0" smtClean="0"/>
              <a:t>k</a:t>
            </a:r>
            <a:r>
              <a:rPr lang="en-US" i="1" baseline="-25000" dirty="0" smtClean="0"/>
              <a:t>cafe1</a:t>
            </a:r>
            <a:endParaRPr lang="en-US" i="1" dirty="0" smtClean="0"/>
          </a:p>
        </p:txBody>
      </p:sp>
      <p:grpSp>
        <p:nvGrpSpPr>
          <p:cNvPr id="16" name="Group 79"/>
          <p:cNvGrpSpPr/>
          <p:nvPr/>
        </p:nvGrpSpPr>
        <p:grpSpPr>
          <a:xfrm>
            <a:off x="381000" y="914400"/>
            <a:ext cx="1251290" cy="902916"/>
            <a:chOff x="1066800" y="1066800"/>
            <a:chExt cx="1251290" cy="902916"/>
          </a:xfrm>
        </p:grpSpPr>
        <p:pic>
          <p:nvPicPr>
            <p:cNvPr id="78" name="Picture 77" descr="laptop1.png"/>
            <p:cNvPicPr>
              <a:picLocks noChangeAspect="1"/>
            </p:cNvPicPr>
            <p:nvPr/>
          </p:nvPicPr>
          <p:blipFill>
            <a:blip r:embed="rId5"/>
            <a:stretch>
              <a:fillRect/>
            </a:stretch>
          </p:blipFill>
          <p:spPr>
            <a:xfrm>
              <a:off x="1524000" y="1295400"/>
              <a:ext cx="794090" cy="674316"/>
            </a:xfrm>
            <a:prstGeom prst="rect">
              <a:avLst/>
            </a:prstGeom>
            <a:effectLst/>
          </p:spPr>
        </p:pic>
        <p:pic>
          <p:nvPicPr>
            <p:cNvPr id="79" name="Picture 12" descr="alice.png"/>
            <p:cNvPicPr>
              <a:picLocks noChangeAspect="1"/>
            </p:cNvPicPr>
            <p:nvPr/>
          </p:nvPicPr>
          <p:blipFill>
            <a:blip r:embed="rId6"/>
            <a:srcRect/>
            <a:stretch>
              <a:fillRect/>
            </a:stretch>
          </p:blipFill>
          <p:spPr bwMode="auto">
            <a:xfrm>
              <a:off x="1066800" y="1066800"/>
              <a:ext cx="710045" cy="668583"/>
            </a:xfrm>
            <a:prstGeom prst="rect">
              <a:avLst/>
            </a:prstGeom>
            <a:noFill/>
            <a:ln w="9525">
              <a:noFill/>
              <a:miter lim="800000"/>
              <a:headEnd/>
              <a:tailEnd/>
            </a:ln>
            <a:effectLst/>
          </p:spPr>
        </p:pic>
      </p:grpSp>
      <p:grpSp>
        <p:nvGrpSpPr>
          <p:cNvPr id="17" name="Group 106"/>
          <p:cNvGrpSpPr/>
          <p:nvPr/>
        </p:nvGrpSpPr>
        <p:grpSpPr>
          <a:xfrm>
            <a:off x="381000" y="4191000"/>
            <a:ext cx="2746375" cy="995757"/>
            <a:chOff x="381000" y="4191000"/>
            <a:chExt cx="2746375" cy="995757"/>
          </a:xfrm>
        </p:grpSpPr>
        <p:grpSp>
          <p:nvGrpSpPr>
            <p:cNvPr id="18" name="Group 80"/>
            <p:cNvGrpSpPr/>
            <p:nvPr/>
          </p:nvGrpSpPr>
          <p:grpSpPr>
            <a:xfrm>
              <a:off x="381000" y="4267200"/>
              <a:ext cx="1251290" cy="902916"/>
              <a:chOff x="1066800" y="1066800"/>
              <a:chExt cx="1251290" cy="902916"/>
            </a:xfrm>
          </p:grpSpPr>
          <p:pic>
            <p:nvPicPr>
              <p:cNvPr id="82" name="Picture 81" descr="laptop1.png"/>
              <p:cNvPicPr>
                <a:picLocks noChangeAspect="1"/>
              </p:cNvPicPr>
              <p:nvPr/>
            </p:nvPicPr>
            <p:blipFill>
              <a:blip r:embed="rId5"/>
              <a:stretch>
                <a:fillRect/>
              </a:stretch>
            </p:blipFill>
            <p:spPr>
              <a:xfrm>
                <a:off x="1524000" y="1295400"/>
                <a:ext cx="794090" cy="674316"/>
              </a:xfrm>
              <a:prstGeom prst="rect">
                <a:avLst/>
              </a:prstGeom>
              <a:effectLst/>
            </p:spPr>
          </p:pic>
          <p:pic>
            <p:nvPicPr>
              <p:cNvPr id="83" name="Picture 12" descr="alice.png"/>
              <p:cNvPicPr>
                <a:picLocks noChangeAspect="1"/>
              </p:cNvPicPr>
              <p:nvPr/>
            </p:nvPicPr>
            <p:blipFill>
              <a:blip r:embed="rId6"/>
              <a:srcRect/>
              <a:stretch>
                <a:fillRect/>
              </a:stretch>
            </p:blipFill>
            <p:spPr bwMode="auto">
              <a:xfrm>
                <a:off x="1066800" y="1066800"/>
                <a:ext cx="710045" cy="668583"/>
              </a:xfrm>
              <a:prstGeom prst="rect">
                <a:avLst/>
              </a:prstGeom>
              <a:noFill/>
              <a:ln w="9525">
                <a:noFill/>
                <a:miter lim="800000"/>
                <a:headEnd/>
                <a:tailEnd/>
              </a:ln>
              <a:effectLst/>
            </p:spPr>
          </p:pic>
        </p:grpSp>
        <p:pic>
          <p:nvPicPr>
            <p:cNvPr id="84" name="Picture 81" descr="ap2"/>
            <p:cNvPicPr>
              <a:picLocks noChangeAspect="1" noChangeArrowheads="1"/>
            </p:cNvPicPr>
            <p:nvPr/>
          </p:nvPicPr>
          <p:blipFill>
            <a:blip r:embed="rId7" cstate="screen"/>
            <a:srcRect/>
            <a:stretch>
              <a:fillRect/>
            </a:stretch>
          </p:blipFill>
          <p:spPr bwMode="auto">
            <a:xfrm>
              <a:off x="2362200" y="4419600"/>
              <a:ext cx="765175" cy="767157"/>
            </a:xfrm>
            <a:prstGeom prst="rect">
              <a:avLst/>
            </a:prstGeom>
            <a:noFill/>
            <a:ln w="9525">
              <a:noFill/>
              <a:miter lim="800000"/>
              <a:headEnd/>
              <a:tailEnd/>
            </a:ln>
          </p:spPr>
        </p:pic>
        <p:pic>
          <p:nvPicPr>
            <p:cNvPr id="85" name="Picture 99" descr="radiowaves2.png"/>
            <p:cNvPicPr>
              <a:picLocks noChangeAspect="1"/>
            </p:cNvPicPr>
            <p:nvPr/>
          </p:nvPicPr>
          <p:blipFill>
            <a:blip r:embed="rId8"/>
            <a:srcRect/>
            <a:stretch>
              <a:fillRect/>
            </a:stretch>
          </p:blipFill>
          <p:spPr bwMode="auto">
            <a:xfrm rot="5400000">
              <a:off x="1599862" y="4578516"/>
              <a:ext cx="610275" cy="457200"/>
            </a:xfrm>
            <a:prstGeom prst="rect">
              <a:avLst/>
            </a:prstGeom>
            <a:noFill/>
            <a:ln w="9525">
              <a:noFill/>
              <a:miter lim="800000"/>
              <a:headEnd/>
              <a:tailEnd/>
            </a:ln>
          </p:spPr>
        </p:pic>
        <p:sp>
          <p:nvSpPr>
            <p:cNvPr id="86" name="TextBox 85"/>
            <p:cNvSpPr txBox="1"/>
            <p:nvPr/>
          </p:nvSpPr>
          <p:spPr>
            <a:xfrm>
              <a:off x="1143000" y="4191000"/>
              <a:ext cx="1554400" cy="369332"/>
            </a:xfrm>
            <a:prstGeom prst="rect">
              <a:avLst/>
            </a:prstGeom>
            <a:noFill/>
          </p:spPr>
          <p:txBody>
            <a:bodyPr wrap="none" rtlCol="0">
              <a:spAutoFit/>
            </a:bodyPr>
            <a:lstStyle/>
            <a:p>
              <a:r>
                <a:rPr lang="en-US" dirty="0" smtClean="0"/>
                <a:t>measure cafe1</a:t>
              </a:r>
              <a:endParaRPr lang="en-US" dirty="0"/>
            </a:p>
          </p:txBody>
        </p:sp>
      </p:grpSp>
      <p:grpSp>
        <p:nvGrpSpPr>
          <p:cNvPr id="21" name="Group 107"/>
          <p:cNvGrpSpPr/>
          <p:nvPr/>
        </p:nvGrpSpPr>
        <p:grpSpPr>
          <a:xfrm>
            <a:off x="3276600" y="4267200"/>
            <a:ext cx="3886200" cy="2362994"/>
            <a:chOff x="3276600" y="4267200"/>
            <a:chExt cx="3886200" cy="2362994"/>
          </a:xfrm>
        </p:grpSpPr>
        <p:cxnSp>
          <p:nvCxnSpPr>
            <p:cNvPr id="40" name="Straight Connector 39"/>
            <p:cNvCxnSpPr/>
            <p:nvPr/>
          </p:nvCxnSpPr>
          <p:spPr>
            <a:xfrm rot="16200000" flipH="1">
              <a:off x="2705894" y="6057106"/>
              <a:ext cx="11430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5371306" y="6057900"/>
              <a:ext cx="1143794" cy="7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Can 86"/>
            <p:cNvSpPr/>
            <p:nvPr/>
          </p:nvSpPr>
          <p:spPr bwMode="auto">
            <a:xfrm>
              <a:off x="6477000" y="4267200"/>
              <a:ext cx="685800" cy="709315"/>
            </a:xfrm>
            <a:prstGeom prst="can">
              <a:avLst/>
            </a:prstGeom>
            <a:solidFill>
              <a:schemeClr val="bg2">
                <a:lumMod val="90000"/>
              </a:schemeClr>
            </a:solidFill>
            <a:ln w="12700" cap="flat" cmpd="sng" algn="ctr">
              <a:solidFill>
                <a:srgbClr val="000000"/>
              </a:solidFill>
              <a:prstDash val="solid"/>
              <a:round/>
              <a:headEnd type="none" w="med" len="med"/>
              <a:tailEnd type="none" w="med" len="med"/>
            </a:ln>
            <a:effectLst/>
          </p:spPr>
          <p:txBody>
            <a:bodyPr/>
            <a:lstStyle/>
            <a:p>
              <a:pPr>
                <a:defRPr/>
              </a:pPr>
              <a:endParaRPr lang="en-US" sz="900"/>
            </a:p>
          </p:txBody>
        </p:sp>
      </p:grpSp>
      <p:sp>
        <p:nvSpPr>
          <p:cNvPr id="89" name="Vertical Scroll 88"/>
          <p:cNvSpPr/>
          <p:nvPr/>
        </p:nvSpPr>
        <p:spPr>
          <a:xfrm>
            <a:off x="7467600" y="762000"/>
            <a:ext cx="1219200" cy="1066800"/>
          </a:xfrm>
          <a:prstGeom prst="verticalScroll">
            <a:avLst/>
          </a:prstGeom>
          <a:solidFill>
            <a:srgbClr val="FFFF99"/>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cafe1</a:t>
            </a:r>
          </a:p>
          <a:p>
            <a:pPr algn="ctr"/>
            <a:r>
              <a:rPr lang="en-US" sz="1200" dirty="0" err="1" smtClean="0">
                <a:solidFill>
                  <a:schemeClr val="tx1"/>
                </a:solidFill>
              </a:rPr>
              <a:t>cafesolstice</a:t>
            </a:r>
            <a:endParaRPr lang="en-US" sz="1200" dirty="0" smtClean="0">
              <a:solidFill>
                <a:schemeClr val="tx1"/>
              </a:solidFill>
            </a:endParaRPr>
          </a:p>
          <a:p>
            <a:pPr algn="ctr"/>
            <a:r>
              <a:rPr lang="en-US" sz="1200" dirty="0" err="1" smtClean="0">
                <a:solidFill>
                  <a:schemeClr val="tx1"/>
                </a:solidFill>
              </a:rPr>
              <a:t>tmobile</a:t>
            </a:r>
            <a:r>
              <a:rPr lang="en-US" sz="1200" dirty="0" smtClean="0">
                <a:solidFill>
                  <a:schemeClr val="tx1"/>
                </a:solidFill>
              </a:rPr>
              <a:t> #4</a:t>
            </a:r>
          </a:p>
          <a:p>
            <a:pPr algn="ctr"/>
            <a:r>
              <a:rPr lang="en-US" sz="1200" dirty="0" smtClean="0">
                <a:solidFill>
                  <a:schemeClr val="tx1"/>
                </a:solidFill>
              </a:rPr>
              <a:t>AT&amp;T #54</a:t>
            </a:r>
          </a:p>
          <a:p>
            <a:pPr algn="ctr"/>
            <a:r>
              <a:rPr lang="en-US" sz="1200" dirty="0" smtClean="0">
                <a:solidFill>
                  <a:schemeClr val="tx1"/>
                </a:solidFill>
                <a:sym typeface="Symbol"/>
              </a:rPr>
              <a:t></a:t>
            </a:r>
            <a:endParaRPr lang="en-US" sz="1200" dirty="0" smtClean="0">
              <a:solidFill>
                <a:schemeClr val="tx1"/>
              </a:solidFill>
            </a:endParaRPr>
          </a:p>
        </p:txBody>
      </p:sp>
      <p:pic>
        <p:nvPicPr>
          <p:cNvPr id="58" name="Picture 57" descr="token.png"/>
          <p:cNvPicPr>
            <a:picLocks noChangeAspect="1"/>
          </p:cNvPicPr>
          <p:nvPr/>
        </p:nvPicPr>
        <p:blipFill>
          <a:blip r:embed="rId9" cstate="print">
            <a:duotone>
              <a:schemeClr val="accent1">
                <a:shade val="45000"/>
                <a:satMod val="135000"/>
              </a:schemeClr>
              <a:prstClr val="white"/>
            </a:duotone>
          </a:blip>
          <a:stretch>
            <a:fillRect/>
          </a:stretch>
        </p:blipFill>
        <p:spPr>
          <a:xfrm>
            <a:off x="1752600" y="1066800"/>
            <a:ext cx="739525" cy="690428"/>
          </a:xfrm>
          <a:prstGeom prst="rect">
            <a:avLst/>
          </a:prstGeom>
          <a:effectLst>
            <a:outerShdw blurRad="50800" dist="38100" dir="2700000" algn="tl" rotWithShape="0">
              <a:prstClr val="black">
                <a:alpha val="40000"/>
              </a:prstClr>
            </a:outerShdw>
          </a:effectLst>
        </p:spPr>
      </p:pic>
      <p:pic>
        <p:nvPicPr>
          <p:cNvPr id="59" name="Picture 58" descr="token.png"/>
          <p:cNvPicPr>
            <a:picLocks noChangeAspect="1"/>
          </p:cNvPicPr>
          <p:nvPr/>
        </p:nvPicPr>
        <p:blipFill>
          <a:blip r:embed="rId9" cstate="print">
            <a:biLevel thresh="50000"/>
            <a:lum bright="-80000"/>
          </a:blip>
          <a:stretch>
            <a:fillRect/>
          </a:stretch>
        </p:blipFill>
        <p:spPr>
          <a:xfrm>
            <a:off x="1752600" y="1066800"/>
            <a:ext cx="739525" cy="690428"/>
          </a:xfrm>
          <a:prstGeom prst="rect">
            <a:avLst/>
          </a:prstGeom>
          <a:effectLst>
            <a:outerShdw blurRad="50800" dist="38100" dir="2700000" algn="tl" rotWithShape="0">
              <a:prstClr val="black">
                <a:alpha val="40000"/>
              </a:prstClr>
            </a:outerShdw>
          </a:effectLst>
        </p:spPr>
      </p:pic>
      <p:grpSp>
        <p:nvGrpSpPr>
          <p:cNvPr id="22" name="Group 87"/>
          <p:cNvGrpSpPr/>
          <p:nvPr/>
        </p:nvGrpSpPr>
        <p:grpSpPr>
          <a:xfrm>
            <a:off x="6477000" y="1828800"/>
            <a:ext cx="739525" cy="690428"/>
            <a:chOff x="4267200" y="2590800"/>
            <a:chExt cx="739525" cy="690428"/>
          </a:xfrm>
        </p:grpSpPr>
        <p:pic>
          <p:nvPicPr>
            <p:cNvPr id="61" name="Picture 60" descr="token.png"/>
            <p:cNvPicPr>
              <a:picLocks noChangeAspect="1"/>
            </p:cNvPicPr>
            <p:nvPr/>
          </p:nvPicPr>
          <p:blipFill>
            <a:blip r:embed="rId9" cstate="print">
              <a:biLevel thresh="50000"/>
              <a:lum bright="-80000"/>
            </a:blip>
            <a:stretch>
              <a:fillRect/>
            </a:stretch>
          </p:blipFill>
          <p:spPr>
            <a:xfrm>
              <a:off x="4267200" y="2590800"/>
              <a:ext cx="739525" cy="690428"/>
            </a:xfrm>
            <a:prstGeom prst="rect">
              <a:avLst/>
            </a:prstGeom>
            <a:effectLst>
              <a:outerShdw blurRad="50800" dist="38100" dir="2700000" algn="tl" rotWithShape="0">
                <a:prstClr val="black">
                  <a:alpha val="40000"/>
                </a:prstClr>
              </a:outerShdw>
            </a:effectLst>
          </p:spPr>
        </p:pic>
        <p:pic>
          <p:nvPicPr>
            <p:cNvPr id="62" name="Picture 61" descr="official_stamp.gif"/>
            <p:cNvPicPr>
              <a:picLocks noChangeAspect="1"/>
            </p:cNvPicPr>
            <p:nvPr/>
          </p:nvPicPr>
          <p:blipFill>
            <a:blip r:embed="rId10">
              <a:grayscl/>
              <a:lum bright="100000"/>
            </a:blip>
            <a:stretch>
              <a:fillRect/>
            </a:stretch>
          </p:blipFill>
          <p:spPr>
            <a:xfrm>
              <a:off x="4267200" y="2819400"/>
              <a:ext cx="730785" cy="303276"/>
            </a:xfrm>
            <a:prstGeom prst="rect">
              <a:avLst/>
            </a:prstGeom>
          </p:spPr>
        </p:pic>
      </p:grpSp>
      <p:grpSp>
        <p:nvGrpSpPr>
          <p:cNvPr id="24" name="Group 86"/>
          <p:cNvGrpSpPr/>
          <p:nvPr/>
        </p:nvGrpSpPr>
        <p:grpSpPr>
          <a:xfrm>
            <a:off x="1752600" y="2667000"/>
            <a:ext cx="739525" cy="690428"/>
            <a:chOff x="4191000" y="4419600"/>
            <a:chExt cx="739525" cy="690428"/>
          </a:xfrm>
        </p:grpSpPr>
        <p:pic>
          <p:nvPicPr>
            <p:cNvPr id="64" name="Picture 63" descr="token.png"/>
            <p:cNvPicPr>
              <a:picLocks noChangeAspect="1"/>
            </p:cNvPicPr>
            <p:nvPr/>
          </p:nvPicPr>
          <p:blipFill>
            <a:blip r:embed="rId9" cstate="print">
              <a:duotone>
                <a:schemeClr val="accent1">
                  <a:shade val="45000"/>
                  <a:satMod val="135000"/>
                </a:schemeClr>
                <a:prstClr val="white"/>
              </a:duotone>
            </a:blip>
            <a:stretch>
              <a:fillRect/>
            </a:stretch>
          </p:blipFill>
          <p:spPr>
            <a:xfrm>
              <a:off x="4191000" y="4419600"/>
              <a:ext cx="739525" cy="690428"/>
            </a:xfrm>
            <a:prstGeom prst="rect">
              <a:avLst/>
            </a:prstGeom>
            <a:effectLst>
              <a:outerShdw blurRad="50800" dist="38100" dir="2700000" algn="tl" rotWithShape="0">
                <a:prstClr val="black">
                  <a:alpha val="40000"/>
                </a:prstClr>
              </a:outerShdw>
            </a:effectLst>
          </p:spPr>
        </p:pic>
        <p:pic>
          <p:nvPicPr>
            <p:cNvPr id="67" name="Picture 66" descr="official_stamp.gif"/>
            <p:cNvPicPr>
              <a:picLocks noChangeAspect="1"/>
            </p:cNvPicPr>
            <p:nvPr/>
          </p:nvPicPr>
          <p:blipFill>
            <a:blip r:embed="rId10">
              <a:biLevel thresh="50000"/>
              <a:lum bright="-100000"/>
            </a:blip>
            <a:stretch>
              <a:fillRect/>
            </a:stretch>
          </p:blipFill>
          <p:spPr>
            <a:xfrm>
              <a:off x="4191000" y="4648200"/>
              <a:ext cx="730785" cy="303276"/>
            </a:xfrm>
            <a:prstGeom prst="rect">
              <a:avLst/>
            </a:prstGeom>
          </p:spPr>
        </p:pic>
      </p:grpSp>
      <p:sp>
        <p:nvSpPr>
          <p:cNvPr id="72" name="Folded Corner 71"/>
          <p:cNvSpPr/>
          <p:nvPr/>
        </p:nvSpPr>
        <p:spPr bwMode="auto">
          <a:xfrm>
            <a:off x="1066800" y="5334000"/>
            <a:ext cx="1679956" cy="597317"/>
          </a:xfrm>
          <a:prstGeom prst="foldedCorner">
            <a:avLst/>
          </a:prstGeom>
          <a:solidFill>
            <a:srgbClr val="FFFF00"/>
          </a:solidFill>
          <a:ln w="12700" cap="flat" cmpd="sng" algn="ctr">
            <a:solidFill>
              <a:srgbClr val="000000"/>
            </a:solidFill>
            <a:prstDash val="solid"/>
            <a:round/>
            <a:headEnd type="none" w="med" len="med"/>
            <a:tailEnd type="none" w="med" len="med"/>
          </a:ln>
          <a:effectLst>
            <a:outerShdw blurRad="50800" dist="38100" dir="2700000" algn="tl" rotWithShape="0">
              <a:prstClr val="black">
                <a:alpha val="40000"/>
              </a:prstClr>
            </a:outerShdw>
          </a:effectLst>
        </p:spPr>
        <p:txBody>
          <a:bodyPr anchor="t"/>
          <a:lstStyle/>
          <a:p>
            <a:pPr algn="l">
              <a:defRPr/>
            </a:pPr>
            <a:r>
              <a:rPr lang="en-US" sz="1400" b="1" dirty="0" smtClean="0">
                <a:solidFill>
                  <a:schemeClr val="tx1">
                    <a:lumMod val="50000"/>
                    <a:lumOff val="50000"/>
                  </a:schemeClr>
                </a:solidFill>
              </a:rPr>
              <a:t>Report on </a:t>
            </a:r>
            <a:r>
              <a:rPr lang="en-US" sz="1400" b="1" dirty="0" smtClean="0">
                <a:solidFill>
                  <a:schemeClr val="accent1"/>
                </a:solidFill>
              </a:rPr>
              <a:t>cafe1</a:t>
            </a:r>
            <a:endParaRPr lang="en-US" sz="1400" b="1" dirty="0">
              <a:solidFill>
                <a:schemeClr val="accent1"/>
              </a:solidFill>
            </a:endParaRPr>
          </a:p>
          <a:p>
            <a:pPr algn="l">
              <a:defRPr/>
            </a:pPr>
            <a:r>
              <a:rPr lang="en-US" sz="1400" dirty="0">
                <a:solidFill>
                  <a:schemeClr val="tx1">
                    <a:lumMod val="50000"/>
                    <a:lumOff val="50000"/>
                  </a:schemeClr>
                </a:solidFill>
              </a:rPr>
              <a:t>Bandwidth: </a:t>
            </a:r>
            <a:r>
              <a:rPr lang="en-US" sz="1400" dirty="0" smtClean="0">
                <a:solidFill>
                  <a:schemeClr val="tx1">
                    <a:lumMod val="50000"/>
                    <a:lumOff val="50000"/>
                  </a:schemeClr>
                </a:solidFill>
              </a:rPr>
              <a:t>5 Mbps</a:t>
            </a:r>
            <a:endParaRPr lang="en-US" sz="1400" dirty="0">
              <a:solidFill>
                <a:schemeClr val="tx1">
                  <a:lumMod val="50000"/>
                  <a:lumOff val="50000"/>
                </a:schemeClr>
              </a:solidFill>
            </a:endParaRPr>
          </a:p>
        </p:txBody>
      </p:sp>
      <p:grpSp>
        <p:nvGrpSpPr>
          <p:cNvPr id="25" name="Group 92"/>
          <p:cNvGrpSpPr/>
          <p:nvPr/>
        </p:nvGrpSpPr>
        <p:grpSpPr>
          <a:xfrm>
            <a:off x="2438400" y="5181600"/>
            <a:ext cx="457200" cy="457200"/>
            <a:chOff x="4191000" y="4419600"/>
            <a:chExt cx="739525" cy="690428"/>
          </a:xfrm>
        </p:grpSpPr>
        <p:pic>
          <p:nvPicPr>
            <p:cNvPr id="74" name="Picture 73" descr="token.png"/>
            <p:cNvPicPr>
              <a:picLocks noChangeAspect="1"/>
            </p:cNvPicPr>
            <p:nvPr/>
          </p:nvPicPr>
          <p:blipFill>
            <a:blip r:embed="rId11" cstate="print">
              <a:duotone>
                <a:schemeClr val="accent1">
                  <a:shade val="45000"/>
                  <a:satMod val="135000"/>
                </a:schemeClr>
                <a:prstClr val="white"/>
              </a:duotone>
            </a:blip>
            <a:stretch>
              <a:fillRect/>
            </a:stretch>
          </p:blipFill>
          <p:spPr>
            <a:xfrm>
              <a:off x="4191000" y="4419600"/>
              <a:ext cx="739525" cy="690428"/>
            </a:xfrm>
            <a:prstGeom prst="rect">
              <a:avLst/>
            </a:prstGeom>
            <a:effectLst>
              <a:outerShdw blurRad="50800" dist="38100" dir="2700000" algn="tl" rotWithShape="0">
                <a:prstClr val="black">
                  <a:alpha val="40000"/>
                </a:prstClr>
              </a:outerShdw>
            </a:effectLst>
          </p:spPr>
        </p:pic>
        <p:pic>
          <p:nvPicPr>
            <p:cNvPr id="75" name="Picture 74" descr="official_stamp.gif"/>
            <p:cNvPicPr>
              <a:picLocks noChangeAspect="1"/>
            </p:cNvPicPr>
            <p:nvPr/>
          </p:nvPicPr>
          <p:blipFill>
            <a:blip r:embed="rId10">
              <a:biLevel thresh="50000"/>
              <a:lum bright="-100000"/>
            </a:blip>
            <a:stretch>
              <a:fillRect/>
            </a:stretch>
          </p:blipFill>
          <p:spPr>
            <a:xfrm>
              <a:off x="4191000" y="4648200"/>
              <a:ext cx="730785" cy="303276"/>
            </a:xfrm>
            <a:prstGeom prst="rect">
              <a:avLst/>
            </a:prstGeom>
          </p:spPr>
        </p:pic>
      </p:grpSp>
      <p:grpSp>
        <p:nvGrpSpPr>
          <p:cNvPr id="26" name="Group 96"/>
          <p:cNvGrpSpPr/>
          <p:nvPr/>
        </p:nvGrpSpPr>
        <p:grpSpPr>
          <a:xfrm>
            <a:off x="1066800" y="5181600"/>
            <a:ext cx="1828800" cy="749717"/>
            <a:chOff x="1219200" y="5638800"/>
            <a:chExt cx="1828800" cy="749717"/>
          </a:xfrm>
        </p:grpSpPr>
        <p:sp>
          <p:nvSpPr>
            <p:cNvPr id="98" name="Folded Corner 97"/>
            <p:cNvSpPr/>
            <p:nvPr/>
          </p:nvSpPr>
          <p:spPr bwMode="auto">
            <a:xfrm>
              <a:off x="1219200" y="5791200"/>
              <a:ext cx="1679956" cy="597317"/>
            </a:xfrm>
            <a:prstGeom prst="foldedCorner">
              <a:avLst/>
            </a:prstGeom>
            <a:solidFill>
              <a:srgbClr val="FFFF00"/>
            </a:solidFill>
            <a:ln w="12700" cap="flat" cmpd="sng" algn="ctr">
              <a:solidFill>
                <a:srgbClr val="000000"/>
              </a:solidFill>
              <a:prstDash val="solid"/>
              <a:round/>
              <a:headEnd type="none" w="med" len="med"/>
              <a:tailEnd type="none" w="med" len="med"/>
            </a:ln>
            <a:effectLst>
              <a:outerShdw blurRad="50800" dist="38100" dir="2700000" algn="tl" rotWithShape="0">
                <a:prstClr val="black">
                  <a:alpha val="40000"/>
                </a:prstClr>
              </a:outerShdw>
            </a:effectLst>
          </p:spPr>
          <p:txBody>
            <a:bodyPr anchor="t"/>
            <a:lstStyle/>
            <a:p>
              <a:pPr algn="l">
                <a:defRPr/>
              </a:pPr>
              <a:r>
                <a:rPr lang="en-US" sz="1400" b="1" dirty="0" smtClean="0">
                  <a:solidFill>
                    <a:schemeClr val="tx1">
                      <a:lumMod val="50000"/>
                      <a:lumOff val="50000"/>
                    </a:schemeClr>
                  </a:solidFill>
                </a:rPr>
                <a:t>Report on </a:t>
              </a:r>
              <a:r>
                <a:rPr lang="en-US" sz="1400" b="1" dirty="0" smtClean="0">
                  <a:solidFill>
                    <a:schemeClr val="accent1"/>
                  </a:solidFill>
                </a:rPr>
                <a:t>cafe1</a:t>
              </a:r>
              <a:endParaRPr lang="en-US" sz="1400" b="1" dirty="0">
                <a:solidFill>
                  <a:schemeClr val="accent1"/>
                </a:solidFill>
              </a:endParaRPr>
            </a:p>
            <a:p>
              <a:pPr algn="l">
                <a:defRPr/>
              </a:pPr>
              <a:r>
                <a:rPr lang="en-US" sz="1400" dirty="0">
                  <a:solidFill>
                    <a:schemeClr val="tx1">
                      <a:lumMod val="50000"/>
                      <a:lumOff val="50000"/>
                    </a:schemeClr>
                  </a:solidFill>
                </a:rPr>
                <a:t>Bandwidth: </a:t>
              </a:r>
              <a:r>
                <a:rPr lang="en-US" sz="1400" dirty="0" smtClean="0">
                  <a:solidFill>
                    <a:schemeClr val="tx1">
                      <a:lumMod val="50000"/>
                      <a:lumOff val="50000"/>
                    </a:schemeClr>
                  </a:solidFill>
                </a:rPr>
                <a:t>5 Mbps</a:t>
              </a:r>
              <a:endParaRPr lang="en-US" sz="1400" dirty="0">
                <a:solidFill>
                  <a:schemeClr val="tx1">
                    <a:lumMod val="50000"/>
                    <a:lumOff val="50000"/>
                  </a:schemeClr>
                </a:solidFill>
              </a:endParaRPr>
            </a:p>
          </p:txBody>
        </p:sp>
        <p:grpSp>
          <p:nvGrpSpPr>
            <p:cNvPr id="27" name="Group 92"/>
            <p:cNvGrpSpPr/>
            <p:nvPr/>
          </p:nvGrpSpPr>
          <p:grpSpPr>
            <a:xfrm>
              <a:off x="2590800" y="5638800"/>
              <a:ext cx="457200" cy="457200"/>
              <a:chOff x="4191000" y="4879885"/>
              <a:chExt cx="739525" cy="690428"/>
            </a:xfrm>
          </p:grpSpPr>
          <p:pic>
            <p:nvPicPr>
              <p:cNvPr id="100" name="Picture 99" descr="token.png"/>
              <p:cNvPicPr>
                <a:picLocks noChangeAspect="1"/>
              </p:cNvPicPr>
              <p:nvPr/>
            </p:nvPicPr>
            <p:blipFill>
              <a:blip r:embed="rId11" cstate="print">
                <a:duotone>
                  <a:schemeClr val="accent1">
                    <a:shade val="45000"/>
                    <a:satMod val="135000"/>
                  </a:schemeClr>
                  <a:prstClr val="white"/>
                </a:duotone>
              </a:blip>
              <a:stretch>
                <a:fillRect/>
              </a:stretch>
            </p:blipFill>
            <p:spPr>
              <a:xfrm>
                <a:off x="4191000" y="4879885"/>
                <a:ext cx="739525" cy="690428"/>
              </a:xfrm>
              <a:prstGeom prst="rect">
                <a:avLst/>
              </a:prstGeom>
              <a:effectLst>
                <a:outerShdw blurRad="50800" dist="38100" dir="2700000" algn="tl" rotWithShape="0">
                  <a:prstClr val="black">
                    <a:alpha val="40000"/>
                  </a:prstClr>
                </a:outerShdw>
              </a:effectLst>
            </p:spPr>
          </p:pic>
          <p:pic>
            <p:nvPicPr>
              <p:cNvPr id="101" name="Picture 100" descr="official_stamp.gif"/>
              <p:cNvPicPr>
                <a:picLocks noChangeAspect="1"/>
              </p:cNvPicPr>
              <p:nvPr/>
            </p:nvPicPr>
            <p:blipFill>
              <a:blip r:embed="rId10">
                <a:biLevel thresh="50000"/>
                <a:lum bright="-100000"/>
              </a:blip>
              <a:stretch>
                <a:fillRect/>
              </a:stretch>
            </p:blipFill>
            <p:spPr>
              <a:xfrm>
                <a:off x="4191000" y="5108487"/>
                <a:ext cx="730786" cy="303277"/>
              </a:xfrm>
              <a:prstGeom prst="rect">
                <a:avLst/>
              </a:prstGeom>
            </p:spPr>
          </p:pic>
        </p:grpSp>
      </p:grpSp>
      <p:sp>
        <p:nvSpPr>
          <p:cNvPr id="103" name="Rectangle 102"/>
          <p:cNvSpPr/>
          <p:nvPr/>
        </p:nvSpPr>
        <p:spPr>
          <a:xfrm>
            <a:off x="228600" y="2057400"/>
            <a:ext cx="3124200" cy="646331"/>
          </a:xfrm>
          <a:prstGeom prst="rect">
            <a:avLst/>
          </a:prstGeom>
        </p:spPr>
        <p:txBody>
          <a:bodyPr wrap="square">
            <a:spAutoFit/>
          </a:bodyPr>
          <a:lstStyle/>
          <a:p>
            <a:endParaRPr lang="en-US" dirty="0" smtClean="0"/>
          </a:p>
          <a:p>
            <a:r>
              <a:rPr lang="en-US" dirty="0" smtClean="0"/>
              <a:t>Blind the token </a:t>
            </a:r>
            <a:r>
              <a:rPr lang="en-US" i="1" dirty="0" smtClean="0"/>
              <a:t>k</a:t>
            </a:r>
            <a:r>
              <a:rPr lang="en-US" i="1" baseline="-25000" dirty="0" smtClean="0"/>
              <a:t>cafe1 </a:t>
            </a:r>
            <a:r>
              <a:rPr lang="en-US" dirty="0" smtClean="0">
                <a:sym typeface="Symbol"/>
              </a:rPr>
              <a:t></a:t>
            </a:r>
            <a:r>
              <a:rPr lang="en-US" i="1" dirty="0" smtClean="0">
                <a:sym typeface="Symbol"/>
              </a:rPr>
              <a:t> </a:t>
            </a:r>
            <a:r>
              <a:rPr lang="en-US" i="1" dirty="0" err="1" smtClean="0"/>
              <a:t>T</a:t>
            </a:r>
            <a:r>
              <a:rPr lang="en-US" i="1" baseline="-25000" dirty="0" err="1" smtClean="0"/>
              <a:t>blind</a:t>
            </a:r>
            <a:endParaRPr lang="en-US" i="1" dirty="0" smtClean="0"/>
          </a:p>
        </p:txBody>
      </p:sp>
      <p:sp>
        <p:nvSpPr>
          <p:cNvPr id="109" name="Rectangle 108"/>
          <p:cNvSpPr/>
          <p:nvPr/>
        </p:nvSpPr>
        <p:spPr>
          <a:xfrm>
            <a:off x="304800" y="6248400"/>
            <a:ext cx="2971800" cy="369332"/>
          </a:xfrm>
          <a:prstGeom prst="rect">
            <a:avLst/>
          </a:prstGeom>
        </p:spPr>
        <p:txBody>
          <a:bodyPr wrap="square">
            <a:spAutoFit/>
          </a:bodyPr>
          <a:lstStyle/>
          <a:p>
            <a:r>
              <a:rPr lang="en-US" dirty="0" smtClean="0"/>
              <a:t>Sign the report </a:t>
            </a:r>
            <a:r>
              <a:rPr lang="en-US" dirty="0" smtClean="0">
                <a:sym typeface="Symbol"/>
              </a:rPr>
              <a:t> </a:t>
            </a:r>
            <a:r>
              <a:rPr lang="en-US" i="1" dirty="0" smtClean="0"/>
              <a:t>S</a:t>
            </a:r>
            <a:r>
              <a:rPr lang="en-US" i="1" baseline="-25000" dirty="0" smtClean="0"/>
              <a:t>R</a:t>
            </a:r>
            <a:r>
              <a:rPr lang="en-US" dirty="0" smtClean="0">
                <a:sym typeface="Symbol"/>
              </a:rPr>
              <a:t> </a:t>
            </a:r>
            <a:endParaRPr lang="en-US" dirty="0" smtClean="0"/>
          </a:p>
        </p:txBody>
      </p:sp>
      <p:sp>
        <p:nvSpPr>
          <p:cNvPr id="68" name="TextBox 67"/>
          <p:cNvSpPr txBox="1"/>
          <p:nvPr/>
        </p:nvSpPr>
        <p:spPr>
          <a:xfrm>
            <a:off x="7467600" y="457200"/>
            <a:ext cx="1404808" cy="369332"/>
          </a:xfrm>
          <a:prstGeom prst="rect">
            <a:avLst/>
          </a:prstGeom>
          <a:noFill/>
        </p:spPr>
        <p:txBody>
          <a:bodyPr wrap="none" rtlCol="0">
            <a:spAutoFit/>
          </a:bodyPr>
          <a:lstStyle/>
          <a:p>
            <a:r>
              <a:rPr lang="en-US" dirty="0" smtClean="0"/>
              <a:t>List of all APs</a:t>
            </a:r>
            <a:endParaRPr lang="en-US" dirty="0"/>
          </a:p>
        </p:txBody>
      </p:sp>
      <p:sp>
        <p:nvSpPr>
          <p:cNvPr id="71" name="Slide Number Placeholder 70"/>
          <p:cNvSpPr>
            <a:spLocks noGrp="1"/>
          </p:cNvSpPr>
          <p:nvPr>
            <p:ph type="sldNum" sz="quarter" idx="12"/>
          </p:nvPr>
        </p:nvSpPr>
        <p:spPr/>
        <p:txBody>
          <a:bodyPr/>
          <a:lstStyle/>
          <a:p>
            <a:fld id="{D106CAAC-188D-4FBD-8217-F6D4C11263E9}" type="slidenum">
              <a:rPr lang="en-US" smtClean="0"/>
              <a:pPr/>
              <a:t>17</a:t>
            </a:fld>
            <a:endParaRPr lang="en-US"/>
          </a:p>
        </p:txBody>
      </p:sp>
      <p:grpSp>
        <p:nvGrpSpPr>
          <p:cNvPr id="115" name="Group 114"/>
          <p:cNvGrpSpPr/>
          <p:nvPr/>
        </p:nvGrpSpPr>
        <p:grpSpPr>
          <a:xfrm>
            <a:off x="1752600" y="0"/>
            <a:ext cx="1586608" cy="1757228"/>
            <a:chOff x="1219200" y="-1143000"/>
            <a:chExt cx="1586608" cy="1757228"/>
          </a:xfrm>
        </p:grpSpPr>
        <p:grpSp>
          <p:nvGrpSpPr>
            <p:cNvPr id="113" name="Group 112"/>
            <p:cNvGrpSpPr/>
            <p:nvPr/>
          </p:nvGrpSpPr>
          <p:grpSpPr>
            <a:xfrm>
              <a:off x="1219200" y="-1143000"/>
              <a:ext cx="1196725" cy="1757228"/>
              <a:chOff x="1676400" y="-1090965"/>
              <a:chExt cx="1196725" cy="1757228"/>
            </a:xfrm>
          </p:grpSpPr>
          <p:pic>
            <p:nvPicPr>
              <p:cNvPr id="73" name="Picture 72" descr="token.png"/>
              <p:cNvPicPr>
                <a:picLocks noChangeAspect="1"/>
              </p:cNvPicPr>
              <p:nvPr/>
            </p:nvPicPr>
            <p:blipFill>
              <a:blip r:embed="rId9" cstate="print">
                <a:duotone>
                  <a:schemeClr val="accent1">
                    <a:shade val="45000"/>
                    <a:satMod val="135000"/>
                  </a:schemeClr>
                  <a:prstClr val="white"/>
                </a:duotone>
              </a:blip>
              <a:stretch>
                <a:fillRect/>
              </a:stretch>
            </p:blipFill>
            <p:spPr>
              <a:xfrm>
                <a:off x="1676400" y="-24165"/>
                <a:ext cx="739525" cy="690428"/>
              </a:xfrm>
              <a:prstGeom prst="rect">
                <a:avLst/>
              </a:prstGeom>
              <a:effectLst>
                <a:outerShdw blurRad="50800" dist="38100" dir="2700000" algn="tl" rotWithShape="0">
                  <a:prstClr val="black">
                    <a:alpha val="40000"/>
                  </a:prstClr>
                </a:outerShdw>
              </a:effectLst>
            </p:spPr>
          </p:pic>
          <p:pic>
            <p:nvPicPr>
              <p:cNvPr id="81" name="Picture 80" descr="token.png"/>
              <p:cNvPicPr>
                <a:picLocks noChangeAspect="1"/>
              </p:cNvPicPr>
              <p:nvPr/>
            </p:nvPicPr>
            <p:blipFill>
              <a:blip r:embed="rId9" cstate="print">
                <a:duotone>
                  <a:schemeClr val="accent2">
                    <a:shade val="45000"/>
                    <a:satMod val="135000"/>
                  </a:schemeClr>
                  <a:prstClr val="white"/>
                </a:duotone>
              </a:blip>
              <a:stretch>
                <a:fillRect/>
              </a:stretch>
            </p:blipFill>
            <p:spPr>
              <a:xfrm>
                <a:off x="1905000" y="-24165"/>
                <a:ext cx="739525" cy="690428"/>
              </a:xfrm>
              <a:prstGeom prst="rect">
                <a:avLst/>
              </a:prstGeom>
              <a:effectLst>
                <a:outerShdw blurRad="50800" dist="38100" dir="2700000" algn="tl" rotWithShape="0">
                  <a:prstClr val="black">
                    <a:alpha val="40000"/>
                  </a:prstClr>
                </a:outerShdw>
              </a:effectLst>
            </p:spPr>
          </p:pic>
          <p:pic>
            <p:nvPicPr>
              <p:cNvPr id="91" name="Picture 90" descr="token.png"/>
              <p:cNvPicPr>
                <a:picLocks noChangeAspect="1"/>
              </p:cNvPicPr>
              <p:nvPr/>
            </p:nvPicPr>
            <p:blipFill>
              <a:blip r:embed="rId9" cstate="print">
                <a:duotone>
                  <a:schemeClr val="accent3">
                    <a:shade val="45000"/>
                    <a:satMod val="135000"/>
                  </a:schemeClr>
                  <a:prstClr val="white"/>
                </a:duotone>
              </a:blip>
              <a:stretch>
                <a:fillRect/>
              </a:stretch>
            </p:blipFill>
            <p:spPr>
              <a:xfrm>
                <a:off x="2133600" y="-24165"/>
                <a:ext cx="739525" cy="690428"/>
              </a:xfrm>
              <a:prstGeom prst="rect">
                <a:avLst/>
              </a:prstGeom>
              <a:effectLst>
                <a:outerShdw blurRad="50800" dist="38100" dir="2700000" algn="tl" rotWithShape="0">
                  <a:prstClr val="black">
                    <a:alpha val="40000"/>
                  </a:prstClr>
                </a:outerShdw>
              </a:effectLst>
            </p:spPr>
          </p:pic>
          <p:sp>
            <p:nvSpPr>
              <p:cNvPr id="106" name="TextBox 105"/>
              <p:cNvSpPr txBox="1"/>
              <p:nvPr/>
            </p:nvSpPr>
            <p:spPr>
              <a:xfrm rot="16200000">
                <a:off x="1682959" y="-487924"/>
                <a:ext cx="630237" cy="338554"/>
              </a:xfrm>
              <a:prstGeom prst="rect">
                <a:avLst/>
              </a:prstGeom>
              <a:noFill/>
            </p:spPr>
            <p:txBody>
              <a:bodyPr wrap="none" rtlCol="0">
                <a:spAutoFit/>
              </a:bodyPr>
              <a:lstStyle/>
              <a:p>
                <a:r>
                  <a:rPr lang="en-US" sz="1600" dirty="0" smtClean="0">
                    <a:solidFill>
                      <a:srgbClr val="0000FF"/>
                    </a:solidFill>
                  </a:rPr>
                  <a:t>cafe1</a:t>
                </a:r>
                <a:endParaRPr lang="en-US" sz="1600" dirty="0">
                  <a:solidFill>
                    <a:srgbClr val="0000FF"/>
                  </a:solidFill>
                </a:endParaRPr>
              </a:p>
            </p:txBody>
          </p:sp>
          <p:sp>
            <p:nvSpPr>
              <p:cNvPr id="107" name="TextBox 106"/>
              <p:cNvSpPr txBox="1"/>
              <p:nvPr/>
            </p:nvSpPr>
            <p:spPr>
              <a:xfrm rot="16200000">
                <a:off x="1917470" y="-722434"/>
                <a:ext cx="1075615" cy="338554"/>
              </a:xfrm>
              <a:prstGeom prst="rect">
                <a:avLst/>
              </a:prstGeom>
              <a:noFill/>
            </p:spPr>
            <p:txBody>
              <a:bodyPr wrap="none" rtlCol="0">
                <a:spAutoFit/>
              </a:bodyPr>
              <a:lstStyle/>
              <a:p>
                <a:r>
                  <a:rPr lang="en-US" sz="1600" dirty="0" smtClean="0">
                    <a:solidFill>
                      <a:srgbClr val="00B050"/>
                    </a:solidFill>
                  </a:rPr>
                  <a:t>starbucks2</a:t>
                </a:r>
                <a:endParaRPr lang="en-US" sz="1600" dirty="0">
                  <a:solidFill>
                    <a:srgbClr val="00B050"/>
                  </a:solidFill>
                </a:endParaRPr>
              </a:p>
            </p:txBody>
          </p:sp>
          <p:sp>
            <p:nvSpPr>
              <p:cNvPr id="112" name="TextBox 111"/>
              <p:cNvSpPr txBox="1"/>
              <p:nvPr/>
            </p:nvSpPr>
            <p:spPr>
              <a:xfrm rot="16077337">
                <a:off x="1922693" y="-482085"/>
                <a:ext cx="630237" cy="338554"/>
              </a:xfrm>
              <a:prstGeom prst="rect">
                <a:avLst/>
              </a:prstGeom>
              <a:noFill/>
            </p:spPr>
            <p:txBody>
              <a:bodyPr wrap="none" rtlCol="0">
                <a:spAutoFit/>
              </a:bodyPr>
              <a:lstStyle/>
              <a:p>
                <a:r>
                  <a:rPr lang="en-US" sz="1600" dirty="0" smtClean="0">
                    <a:solidFill>
                      <a:srgbClr val="FF0000"/>
                    </a:solidFill>
                  </a:rPr>
                  <a:t>cafe2</a:t>
                </a:r>
                <a:endParaRPr lang="en-US" sz="1600" dirty="0">
                  <a:solidFill>
                    <a:srgbClr val="FF0000"/>
                  </a:solidFill>
                </a:endParaRPr>
              </a:p>
            </p:txBody>
          </p:sp>
        </p:grpSp>
        <p:sp>
          <p:nvSpPr>
            <p:cNvPr id="114" name="TextBox 113"/>
            <p:cNvSpPr txBox="1"/>
            <p:nvPr/>
          </p:nvSpPr>
          <p:spPr>
            <a:xfrm>
              <a:off x="2362200" y="0"/>
              <a:ext cx="443608" cy="400110"/>
            </a:xfrm>
            <a:prstGeom prst="rect">
              <a:avLst/>
            </a:prstGeom>
            <a:noFill/>
          </p:spPr>
          <p:txBody>
            <a:bodyPr wrap="square" rtlCol="0">
              <a:spAutoFit/>
            </a:bodyPr>
            <a:lstStyle/>
            <a:p>
              <a:r>
                <a:rPr lang="en-US" sz="2000" b="1" dirty="0" smtClean="0"/>
                <a:t>…</a:t>
              </a:r>
              <a:endParaRPr lang="en-US" sz="2000" b="1" dirty="0"/>
            </a:p>
          </p:txBody>
        </p:sp>
      </p:grpSp>
      <p:sp>
        <p:nvSpPr>
          <p:cNvPr id="116" name="TextBox 115"/>
          <p:cNvSpPr txBox="1"/>
          <p:nvPr/>
        </p:nvSpPr>
        <p:spPr>
          <a:xfrm>
            <a:off x="228600" y="2057400"/>
            <a:ext cx="2913042" cy="646331"/>
          </a:xfrm>
          <a:prstGeom prst="rect">
            <a:avLst/>
          </a:prstGeom>
          <a:noFill/>
        </p:spPr>
        <p:txBody>
          <a:bodyPr wrap="none" rtlCol="0">
            <a:spAutoFit/>
          </a:bodyPr>
          <a:lstStyle/>
          <a:p>
            <a:r>
              <a:rPr lang="en-US" dirty="0" smtClean="0"/>
              <a:t>{</a:t>
            </a:r>
            <a:r>
              <a:rPr lang="en-US" i="1" dirty="0" smtClean="0">
                <a:solidFill>
                  <a:srgbClr val="FF0000"/>
                </a:solidFill>
              </a:rPr>
              <a:t>k</a:t>
            </a:r>
            <a:r>
              <a:rPr lang="en-US" i="1" baseline="-25000" dirty="0" smtClean="0">
                <a:solidFill>
                  <a:srgbClr val="FF0000"/>
                </a:solidFill>
              </a:rPr>
              <a:t>cafe2</a:t>
            </a:r>
            <a:r>
              <a:rPr lang="en-US" dirty="0" smtClean="0"/>
              <a:t>, </a:t>
            </a:r>
            <a:r>
              <a:rPr lang="en-US" i="1" dirty="0" smtClean="0"/>
              <a:t>k</a:t>
            </a:r>
            <a:r>
              <a:rPr lang="en-US" i="1" baseline="30000" dirty="0" smtClean="0"/>
              <a:t>-1</a:t>
            </a:r>
            <a:r>
              <a:rPr lang="en-US" i="1" baseline="-25000" dirty="0" smtClean="0"/>
              <a:t>cafe2</a:t>
            </a:r>
            <a:r>
              <a:rPr lang="en-US" dirty="0" smtClean="0"/>
              <a:t>} </a:t>
            </a:r>
            <a:r>
              <a:rPr lang="en-US" sz="1400" dirty="0" smtClean="0">
                <a:sym typeface="Symbol"/>
              </a:rPr>
              <a:t></a:t>
            </a:r>
            <a:r>
              <a:rPr lang="en-US" dirty="0" smtClean="0"/>
              <a:t> new key pair</a:t>
            </a:r>
          </a:p>
          <a:p>
            <a:r>
              <a:rPr lang="en-US" dirty="0" smtClean="0"/>
              <a:t>…</a:t>
            </a:r>
          </a:p>
        </p:txBody>
      </p:sp>
    </p:spTree>
    <p:custDataLst>
      <p:tags r:id="rId1"/>
    </p:custDataLst>
  </p:cSld>
  <p:clrMapOvr>
    <a:masterClrMapping/>
  </p:clrMapOvr>
  <p:transition advTm="195626">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xit" presetSubtype="0" fill="hold" grpId="0" nodeType="withEffect">
                                  <p:stCondLst>
                                    <p:cond delay="0"/>
                                  </p:stCondLst>
                                  <p:childTnLst>
                                    <p:animEffect transition="out" filter="fade">
                                      <p:cBhvr>
                                        <p:cTn id="9" dur="500"/>
                                        <p:tgtEl>
                                          <p:spTgt spid="68"/>
                                        </p:tgtEl>
                                      </p:cBhvr>
                                    </p:animEffect>
                                    <p:set>
                                      <p:cBhvr>
                                        <p:cTn id="10" dur="1" fill="hold">
                                          <p:stCondLst>
                                            <p:cond delay="499"/>
                                          </p:stCondLst>
                                        </p:cTn>
                                        <p:tgtEl>
                                          <p:spTgt spid="68"/>
                                        </p:tgtEl>
                                        <p:attrNameLst>
                                          <p:attrName>style.visibility</p:attrName>
                                        </p:attrNameLst>
                                      </p:cBhvr>
                                      <p:to>
                                        <p:strVal val="hidden"/>
                                      </p:to>
                                    </p:set>
                                  </p:childTnLst>
                                </p:cTn>
                              </p:par>
                            </p:childTnLst>
                          </p:cTn>
                        </p:par>
                        <p:par>
                          <p:cTn id="11" fill="hold">
                            <p:stCondLst>
                              <p:cond delay="500"/>
                            </p:stCondLst>
                            <p:childTnLst>
                              <p:par>
                                <p:cTn id="12" presetID="35" presetClass="path" presetSubtype="0" accel="50000" decel="50000" fill="hold" grpId="0" nodeType="afterEffect">
                                  <p:stCondLst>
                                    <p:cond delay="0"/>
                                  </p:stCondLst>
                                  <p:childTnLst>
                                    <p:animMotion origin="layout" path="M -3.33333E-6 0 L -0.65 0 " pathEditMode="relative" rAng="0" ptsTypes="AA">
                                      <p:cBhvr>
                                        <p:cTn id="13" dur="2000" fill="hold"/>
                                        <p:tgtEl>
                                          <p:spTgt spid="89"/>
                                        </p:tgtEl>
                                        <p:attrNameLst>
                                          <p:attrName>ppt_x</p:attrName>
                                          <p:attrName>ppt_y</p:attrName>
                                        </p:attrNameLst>
                                      </p:cBhvr>
                                      <p:rCtr x="-325" y="0"/>
                                    </p:animMotion>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89"/>
                                        </p:tgtEl>
                                        <p:attrNameLst>
                                          <p:attrName>style.visibility</p:attrName>
                                        </p:attrNameLst>
                                      </p:cBhvr>
                                      <p:to>
                                        <p:strVal val="hidden"/>
                                      </p:to>
                                    </p:set>
                                  </p:childTnLst>
                                </p:cTn>
                              </p:par>
                              <p:par>
                                <p:cTn id="18" presetID="10" presetClass="entr" presetSubtype="0" fill="hold" nodeType="withEffect">
                                  <p:stCondLst>
                                    <p:cond delay="0"/>
                                  </p:stCondLst>
                                  <p:childTnLst>
                                    <p:set>
                                      <p:cBhvr>
                                        <p:cTn id="19" dur="1" fill="hold">
                                          <p:stCondLst>
                                            <p:cond delay="0"/>
                                          </p:stCondLst>
                                        </p:cTn>
                                        <p:tgtEl>
                                          <p:spTgt spid="115"/>
                                        </p:tgtEl>
                                        <p:attrNameLst>
                                          <p:attrName>style.visibility</p:attrName>
                                        </p:attrNameLst>
                                      </p:cBhvr>
                                      <p:to>
                                        <p:strVal val="visible"/>
                                      </p:to>
                                    </p:set>
                                    <p:animEffect transition="in" filter="fade">
                                      <p:cBhvr>
                                        <p:cTn id="20" dur="500"/>
                                        <p:tgtEl>
                                          <p:spTgt spid="11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6"/>
                                        </p:tgtEl>
                                        <p:attrNameLst>
                                          <p:attrName>style.visibility</p:attrName>
                                        </p:attrNameLst>
                                      </p:cBhvr>
                                      <p:to>
                                        <p:strVal val="visible"/>
                                      </p:to>
                                    </p:set>
                                    <p:animEffect transition="in" filter="fade">
                                      <p:cBhvr>
                                        <p:cTn id="26" dur="500"/>
                                        <p:tgtEl>
                                          <p:spTgt spid="1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115"/>
                                        </p:tgtEl>
                                      </p:cBhvr>
                                    </p:animEffect>
                                    <p:set>
                                      <p:cBhvr>
                                        <p:cTn id="31" dur="1" fill="hold">
                                          <p:stCondLst>
                                            <p:cond delay="499"/>
                                          </p:stCondLst>
                                        </p:cTn>
                                        <p:tgtEl>
                                          <p:spTgt spid="115"/>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116"/>
                                        </p:tgtEl>
                                      </p:cBhvr>
                                    </p:animEffect>
                                    <p:set>
                                      <p:cBhvr>
                                        <p:cTn id="34" dur="1" fill="hold">
                                          <p:stCondLst>
                                            <p:cond delay="499"/>
                                          </p:stCondLst>
                                        </p:cTn>
                                        <p:tgtEl>
                                          <p:spTgt spid="116"/>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5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nodeType="clickEffect">
                                  <p:stCondLst>
                                    <p:cond delay="0"/>
                                  </p:stCondLst>
                                  <p:childTnLst>
                                    <p:animEffect transition="out" filter="fade">
                                      <p:cBhvr>
                                        <p:cTn id="40" dur="3000"/>
                                        <p:tgtEl>
                                          <p:spTgt spid="58"/>
                                        </p:tgtEl>
                                      </p:cBhvr>
                                    </p:animEffect>
                                    <p:set>
                                      <p:cBhvr>
                                        <p:cTn id="41" dur="1" fill="hold">
                                          <p:stCondLst>
                                            <p:cond delay="2999"/>
                                          </p:stCondLst>
                                        </p:cTn>
                                        <p:tgtEl>
                                          <p:spTgt spid="58"/>
                                        </p:tgtEl>
                                        <p:attrNameLst>
                                          <p:attrName>style.visibility</p:attrName>
                                        </p:attrNameLst>
                                      </p:cBhvr>
                                      <p:to>
                                        <p:strVal val="hidden"/>
                                      </p:to>
                                    </p:set>
                                  </p:childTnLst>
                                </p:cTn>
                              </p:par>
                              <p:par>
                                <p:cTn id="42" presetID="10" presetClass="entr" presetSubtype="0" fill="hold" grpId="0" nodeType="withEffect">
                                  <p:stCondLst>
                                    <p:cond delay="0"/>
                                  </p:stCondLst>
                                  <p:childTnLst>
                                    <p:set>
                                      <p:cBhvr>
                                        <p:cTn id="43" dur="1" fill="hold">
                                          <p:stCondLst>
                                            <p:cond delay="0"/>
                                          </p:stCondLst>
                                        </p:cTn>
                                        <p:tgtEl>
                                          <p:spTgt spid="103"/>
                                        </p:tgtEl>
                                        <p:attrNameLst>
                                          <p:attrName>style.visibility</p:attrName>
                                        </p:attrNameLst>
                                      </p:cBhvr>
                                      <p:to>
                                        <p:strVal val="visible"/>
                                      </p:to>
                                    </p:set>
                                    <p:animEffect transition="in" filter="fade">
                                      <p:cBhvr>
                                        <p:cTn id="44" dur="500"/>
                                        <p:tgtEl>
                                          <p:spTgt spid="103"/>
                                        </p:tgtEl>
                                      </p:cBhvr>
                                    </p:animEffect>
                                  </p:childTnLst>
                                </p:cTn>
                              </p:par>
                              <p:par>
                                <p:cTn id="45" presetID="10"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animEffect transition="in" filter="fade">
                                      <p:cBhvr>
                                        <p:cTn id="47" dur="500"/>
                                        <p:tgtEl>
                                          <p:spTgt spid="59"/>
                                        </p:tgtEl>
                                      </p:cBhvr>
                                    </p:animEffect>
                                  </p:childTnLst>
                                </p:cTn>
                              </p:par>
                            </p:childTnLst>
                          </p:cTn>
                        </p:par>
                      </p:childTnLst>
                    </p:cTn>
                  </p:par>
                  <p:par>
                    <p:cTn id="48" fill="hold">
                      <p:stCondLst>
                        <p:cond delay="indefinite"/>
                      </p:stCondLst>
                      <p:childTnLst>
                        <p:par>
                          <p:cTn id="49" fill="hold">
                            <p:stCondLst>
                              <p:cond delay="0"/>
                            </p:stCondLst>
                            <p:childTnLst>
                              <p:par>
                                <p:cTn id="50" presetID="0" presetClass="path" presetSubtype="0" accel="50000" decel="50000" fill="hold" nodeType="clickEffect">
                                  <p:stCondLst>
                                    <p:cond delay="0"/>
                                  </p:stCondLst>
                                  <p:childTnLst>
                                    <p:animMotion origin="layout" path="M -0.00052 0.00023 L 0.12743 0.17206 L 0.41979 0.17206 L 0.51337 0.10962 " pathEditMode="relative" ptsTypes="AAAA">
                                      <p:cBhvr>
                                        <p:cTn id="51" dur="2000" fill="hold"/>
                                        <p:tgtEl>
                                          <p:spTgt spid="59"/>
                                        </p:tgtEl>
                                        <p:attrNameLst>
                                          <p:attrName>ppt_x</p:attrName>
                                          <p:attrName>ppt_y</p:attrName>
                                        </p:attrNameLst>
                                      </p:cBhvr>
                                    </p:animMotion>
                                  </p:childTnLst>
                                </p:cTn>
                              </p:par>
                              <p:par>
                                <p:cTn id="52" presetID="10" presetClass="entr" presetSubtype="0" fill="hold" nodeType="with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fade">
                                      <p:cBhvr>
                                        <p:cTn id="54" dur="500"/>
                                        <p:tgtEl>
                                          <p:spTgt spid="3"/>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nodeType="clickEffect">
                                  <p:stCondLst>
                                    <p:cond delay="0"/>
                                  </p:stCondLst>
                                  <p:childTnLst>
                                    <p:animEffect transition="out" filter="fade">
                                      <p:cBhvr>
                                        <p:cTn id="58" dur="500"/>
                                        <p:tgtEl>
                                          <p:spTgt spid="59"/>
                                        </p:tgtEl>
                                      </p:cBhvr>
                                    </p:animEffect>
                                    <p:set>
                                      <p:cBhvr>
                                        <p:cTn id="59" dur="1" fill="hold">
                                          <p:stCondLst>
                                            <p:cond delay="499"/>
                                          </p:stCondLst>
                                        </p:cTn>
                                        <p:tgtEl>
                                          <p:spTgt spid="59"/>
                                        </p:tgtEl>
                                        <p:attrNameLst>
                                          <p:attrName>style.visibility</p:attrName>
                                        </p:attrNameLst>
                                      </p:cBhvr>
                                      <p:to>
                                        <p:strVal val="hidden"/>
                                      </p:to>
                                    </p:set>
                                  </p:childTnLst>
                                </p:cTn>
                              </p:par>
                              <p:par>
                                <p:cTn id="60" presetID="1" presetClass="entr" presetSubtype="0" fill="hold" nodeType="withEffect">
                                  <p:stCondLst>
                                    <p:cond delay="0"/>
                                  </p:stCondLst>
                                  <p:childTnLst>
                                    <p:set>
                                      <p:cBhvr>
                                        <p:cTn id="61" dur="1" fill="hold">
                                          <p:stCondLst>
                                            <p:cond delay="0"/>
                                          </p:stCondLst>
                                        </p:cTn>
                                        <p:tgtEl>
                                          <p:spTgt spid="22"/>
                                        </p:tgtEl>
                                        <p:attrNameLst>
                                          <p:attrName>style.visibility</p:attrName>
                                        </p:attrNameLst>
                                      </p:cBhvr>
                                      <p:to>
                                        <p:strVal val="visible"/>
                                      </p:to>
                                    </p:set>
                                  </p:childTnLst>
                                </p:cTn>
                              </p:par>
                              <p:par>
                                <p:cTn id="62" presetID="10" presetClass="entr" presetSubtype="0" fill="hold" grpId="0" nodeType="with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500"/>
                                        <p:tgtEl>
                                          <p:spTgt spid="19"/>
                                        </p:tgtEl>
                                      </p:cBhvr>
                                    </p:animEffect>
                                  </p:childTnLst>
                                </p:cTn>
                              </p:par>
                            </p:childTnLst>
                          </p:cTn>
                        </p:par>
                      </p:childTnLst>
                    </p:cTn>
                  </p:par>
                  <p:par>
                    <p:cTn id="65" fill="hold">
                      <p:stCondLst>
                        <p:cond delay="indefinite"/>
                      </p:stCondLst>
                      <p:childTnLst>
                        <p:par>
                          <p:cTn id="66" fill="hold">
                            <p:stCondLst>
                              <p:cond delay="0"/>
                            </p:stCondLst>
                            <p:childTnLst>
                              <p:par>
                                <p:cTn id="67" presetID="0" presetClass="path" presetSubtype="0" accel="50000" decel="50000" fill="hold" nodeType="clickEffect">
                                  <p:stCondLst>
                                    <p:cond delay="0"/>
                                  </p:stCondLst>
                                  <p:childTnLst>
                                    <p:animMotion origin="layout" path="M 4.44444E-6 7.60407E-6 L -0.0974 0.17369 L -0.39115 0.17554 L -0.51892 0.12489 " pathEditMode="relative" ptsTypes="AAAA">
                                      <p:cBhvr>
                                        <p:cTn id="68" dur="2000" fill="hold"/>
                                        <p:tgtEl>
                                          <p:spTgt spid="22"/>
                                        </p:tgtEl>
                                        <p:attrNameLst>
                                          <p:attrName>ppt_x</p:attrName>
                                          <p:attrName>ppt_y</p:attrName>
                                        </p:attrNameLst>
                                      </p:cBhvr>
                                    </p:animMotion>
                                  </p:childTnLst>
                                </p:cTn>
                              </p:par>
                              <p:par>
                                <p:cTn id="69" presetID="10" presetClass="entr" presetSubtype="0" fill="hold" nodeType="withEffect">
                                  <p:stCondLst>
                                    <p:cond delay="0"/>
                                  </p:stCondLst>
                                  <p:childTnLst>
                                    <p:set>
                                      <p:cBhvr>
                                        <p:cTn id="70" dur="1" fill="hold">
                                          <p:stCondLst>
                                            <p:cond delay="0"/>
                                          </p:stCondLst>
                                        </p:cTn>
                                        <p:tgtEl>
                                          <p:spTgt spid="5"/>
                                        </p:tgtEl>
                                        <p:attrNameLst>
                                          <p:attrName>style.visibility</p:attrName>
                                        </p:attrNameLst>
                                      </p:cBhvr>
                                      <p:to>
                                        <p:strVal val="visible"/>
                                      </p:to>
                                    </p:set>
                                    <p:animEffect transition="in" filter="fade">
                                      <p:cBhvr>
                                        <p:cTn id="71" dur="500"/>
                                        <p:tgtEl>
                                          <p:spTgt spid="5"/>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xit" presetSubtype="0" fill="hold" nodeType="clickEffect">
                                  <p:stCondLst>
                                    <p:cond delay="0"/>
                                  </p:stCondLst>
                                  <p:childTnLst>
                                    <p:animEffect transition="out" filter="fade">
                                      <p:cBhvr>
                                        <p:cTn id="75" dur="1000"/>
                                        <p:tgtEl>
                                          <p:spTgt spid="22"/>
                                        </p:tgtEl>
                                      </p:cBhvr>
                                    </p:animEffect>
                                    <p:set>
                                      <p:cBhvr>
                                        <p:cTn id="76" dur="1" fill="hold">
                                          <p:stCondLst>
                                            <p:cond delay="999"/>
                                          </p:stCondLst>
                                        </p:cTn>
                                        <p:tgtEl>
                                          <p:spTgt spid="22"/>
                                        </p:tgtEl>
                                        <p:attrNameLst>
                                          <p:attrName>style.visibility</p:attrName>
                                        </p:attrNameLst>
                                      </p:cBhvr>
                                      <p:to>
                                        <p:strVal val="hidden"/>
                                      </p:to>
                                    </p:set>
                                  </p:childTnLst>
                                </p:cTn>
                              </p:par>
                              <p:par>
                                <p:cTn id="77" presetID="10" presetClass="entr" presetSubtype="0" fill="hold" nodeType="withEffect">
                                  <p:stCondLst>
                                    <p:cond delay="0"/>
                                  </p:stCondLst>
                                  <p:childTnLst>
                                    <p:set>
                                      <p:cBhvr>
                                        <p:cTn id="78" dur="1" fill="hold">
                                          <p:stCondLst>
                                            <p:cond delay="0"/>
                                          </p:stCondLst>
                                        </p:cTn>
                                        <p:tgtEl>
                                          <p:spTgt spid="24"/>
                                        </p:tgtEl>
                                        <p:attrNameLst>
                                          <p:attrName>style.visibility</p:attrName>
                                        </p:attrNameLst>
                                      </p:cBhvr>
                                      <p:to>
                                        <p:strVal val="visible"/>
                                      </p:to>
                                    </p:set>
                                    <p:animEffect transition="in" filter="fade">
                                      <p:cBhvr>
                                        <p:cTn id="79" dur="500"/>
                                        <p:tgtEl>
                                          <p:spTgt spid="24"/>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9"/>
                                        </p:tgtEl>
                                        <p:attrNameLst>
                                          <p:attrName>style.visibility</p:attrName>
                                        </p:attrNameLst>
                                      </p:cBhvr>
                                      <p:to>
                                        <p:strVal val="visible"/>
                                      </p:to>
                                    </p:set>
                                    <p:animEffect transition="in" filter="fade">
                                      <p:cBhvr>
                                        <p:cTn id="82" dur="500"/>
                                        <p:tgtEl>
                                          <p:spTgt spid="39"/>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fade">
                                      <p:cBhvr>
                                        <p:cTn id="87" dur="500"/>
                                        <p:tgtEl>
                                          <p:spTgt spid="17"/>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72"/>
                                        </p:tgtEl>
                                        <p:attrNameLst>
                                          <p:attrName>style.visibility</p:attrName>
                                        </p:attrNameLst>
                                      </p:cBhvr>
                                      <p:to>
                                        <p:strVal val="visible"/>
                                      </p:to>
                                    </p:set>
                                    <p:animEffect transition="in" filter="fade">
                                      <p:cBhvr>
                                        <p:cTn id="90" dur="500"/>
                                        <p:tgtEl>
                                          <p:spTgt spid="72"/>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52"/>
                                        </p:tgtEl>
                                        <p:attrNameLst>
                                          <p:attrName>style.visibility</p:attrName>
                                        </p:attrNameLst>
                                      </p:cBhvr>
                                      <p:to>
                                        <p:strVal val="visible"/>
                                      </p:to>
                                    </p:set>
                                    <p:animEffect transition="in" filter="fade">
                                      <p:cBhvr>
                                        <p:cTn id="93" dur="500"/>
                                        <p:tgtEl>
                                          <p:spTgt spid="52"/>
                                        </p:tgtEl>
                                      </p:cBhvr>
                                    </p:animEffect>
                                  </p:childTnLst>
                                </p:cTn>
                              </p:par>
                              <p:par>
                                <p:cTn id="94" presetID="10" presetClass="entr" presetSubtype="0" fill="hold" nodeType="withEffect">
                                  <p:stCondLst>
                                    <p:cond delay="0"/>
                                  </p:stCondLst>
                                  <p:childTnLst>
                                    <p:set>
                                      <p:cBhvr>
                                        <p:cTn id="95" dur="1" fill="hold">
                                          <p:stCondLst>
                                            <p:cond delay="0"/>
                                          </p:stCondLst>
                                        </p:cTn>
                                        <p:tgtEl>
                                          <p:spTgt spid="21"/>
                                        </p:tgtEl>
                                        <p:attrNameLst>
                                          <p:attrName>style.visibility</p:attrName>
                                        </p:attrNameLst>
                                      </p:cBhvr>
                                      <p:to>
                                        <p:strVal val="visible"/>
                                      </p:to>
                                    </p:set>
                                    <p:animEffect transition="in" filter="fade">
                                      <p:cBhvr>
                                        <p:cTn id="96" dur="500"/>
                                        <p:tgtEl>
                                          <p:spTgt spid="21"/>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25"/>
                                        </p:tgtEl>
                                        <p:attrNameLst>
                                          <p:attrName>style.visibility</p:attrName>
                                        </p:attrNameLst>
                                      </p:cBhvr>
                                      <p:to>
                                        <p:strVal val="visible"/>
                                      </p:to>
                                    </p:set>
                                    <p:animEffect transition="in" filter="fade">
                                      <p:cBhvr>
                                        <p:cTn id="101" dur="500"/>
                                        <p:tgtEl>
                                          <p:spTgt spid="25"/>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109"/>
                                        </p:tgtEl>
                                        <p:attrNameLst>
                                          <p:attrName>style.visibility</p:attrName>
                                        </p:attrNameLst>
                                      </p:cBhvr>
                                      <p:to>
                                        <p:strVal val="visible"/>
                                      </p:to>
                                    </p:set>
                                    <p:animEffect transition="in" filter="fade">
                                      <p:cBhvr>
                                        <p:cTn id="104" dur="500"/>
                                        <p:tgtEl>
                                          <p:spTgt spid="109"/>
                                        </p:tgtEl>
                                      </p:cBhvr>
                                    </p:animEffec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26"/>
                                        </p:tgtEl>
                                        <p:attrNameLst>
                                          <p:attrName>style.visibility</p:attrName>
                                        </p:attrNameLst>
                                      </p:cBhvr>
                                      <p:to>
                                        <p:strVal val="visible"/>
                                      </p:to>
                                    </p:set>
                                  </p:childTnLst>
                                </p:cTn>
                              </p:par>
                            </p:childTnLst>
                          </p:cTn>
                        </p:par>
                        <p:par>
                          <p:cTn id="109" fill="hold">
                            <p:stCondLst>
                              <p:cond delay="0"/>
                            </p:stCondLst>
                            <p:childTnLst>
                              <p:par>
                                <p:cTn id="110" presetID="1" presetClass="exit" presetSubtype="0" fill="hold" grpId="1" nodeType="afterEffect">
                                  <p:stCondLst>
                                    <p:cond delay="0"/>
                                  </p:stCondLst>
                                  <p:childTnLst>
                                    <p:set>
                                      <p:cBhvr>
                                        <p:cTn id="111" dur="1" fill="hold">
                                          <p:stCondLst>
                                            <p:cond delay="0"/>
                                          </p:stCondLst>
                                        </p:cTn>
                                        <p:tgtEl>
                                          <p:spTgt spid="72"/>
                                        </p:tgtEl>
                                        <p:attrNameLst>
                                          <p:attrName>style.visibility</p:attrName>
                                        </p:attrNameLst>
                                      </p:cBhvr>
                                      <p:to>
                                        <p:strVal val="hidden"/>
                                      </p:to>
                                    </p:set>
                                  </p:childTnLst>
                                </p:cTn>
                              </p:par>
                            </p:childTnLst>
                          </p:cTn>
                        </p:par>
                        <p:par>
                          <p:cTn id="112" fill="hold">
                            <p:stCondLst>
                              <p:cond delay="0"/>
                            </p:stCondLst>
                            <p:childTnLst>
                              <p:par>
                                <p:cTn id="113" presetID="1" presetClass="exit" presetSubtype="0" fill="hold" nodeType="afterEffect">
                                  <p:stCondLst>
                                    <p:cond delay="0"/>
                                  </p:stCondLst>
                                  <p:childTnLst>
                                    <p:set>
                                      <p:cBhvr>
                                        <p:cTn id="114" dur="1" fill="hold">
                                          <p:stCondLst>
                                            <p:cond delay="0"/>
                                          </p:stCondLst>
                                        </p:cTn>
                                        <p:tgtEl>
                                          <p:spTgt spid="25"/>
                                        </p:tgtEl>
                                        <p:attrNameLst>
                                          <p:attrName>style.visibility</p:attrName>
                                        </p:attrNameLst>
                                      </p:cBhvr>
                                      <p:to>
                                        <p:strVal val="hidden"/>
                                      </p:to>
                                    </p:set>
                                  </p:childTnLst>
                                </p:cTn>
                              </p:par>
                              <p:par>
                                <p:cTn id="115" presetID="0" presetClass="path" presetSubtype="0" accel="50000" decel="50000" fill="hold" nodeType="withEffect">
                                  <p:stCondLst>
                                    <p:cond delay="0"/>
                                  </p:stCondLst>
                                  <p:childTnLst>
                                    <p:animMotion origin="layout" path="M -1.11111E-6 -9.14894E-6 L 0.44028 -0.00162 L 0.67413 -0.14015 " pathEditMode="relative" ptsTypes="AAA">
                                      <p:cBhvr>
                                        <p:cTn id="116" dur="2000" fill="hold"/>
                                        <p:tgtEl>
                                          <p:spTgt spid="26"/>
                                        </p:tgtEl>
                                        <p:attrNameLst>
                                          <p:attrName>ppt_x</p:attrName>
                                          <p:attrName>ppt_y</p:attrName>
                                        </p:attrNameLst>
                                      </p:cBhvr>
                                    </p:animMotion>
                                  </p:childTnLst>
                                </p:cTn>
                              </p:par>
                              <p:par>
                                <p:cTn id="117" presetID="10" presetClass="entr" presetSubtype="0" fill="hold" nodeType="withEffect">
                                  <p:stCondLst>
                                    <p:cond delay="0"/>
                                  </p:stCondLst>
                                  <p:childTnLst>
                                    <p:set>
                                      <p:cBhvr>
                                        <p:cTn id="118" dur="1" fill="hold">
                                          <p:stCondLst>
                                            <p:cond delay="0"/>
                                          </p:stCondLst>
                                        </p:cTn>
                                        <p:tgtEl>
                                          <p:spTgt spid="10"/>
                                        </p:tgtEl>
                                        <p:attrNameLst>
                                          <p:attrName>style.visibility</p:attrName>
                                        </p:attrNameLst>
                                      </p:cBhvr>
                                      <p:to>
                                        <p:strVal val="visible"/>
                                      </p:to>
                                    </p:set>
                                    <p:animEffect transition="in" filter="fade">
                                      <p:cBhvr>
                                        <p:cTn id="119" dur="500"/>
                                        <p:tgtEl>
                                          <p:spTgt spid="10"/>
                                        </p:tgtEl>
                                      </p:cBhvr>
                                    </p:animEffect>
                                  </p:childTnLst>
                                </p:cTn>
                              </p:par>
                            </p:childTnLst>
                          </p:cTn>
                        </p:par>
                        <p:par>
                          <p:cTn id="120" fill="hold">
                            <p:stCondLst>
                              <p:cond delay="2000"/>
                            </p:stCondLst>
                            <p:childTnLst>
                              <p:par>
                                <p:cTn id="121" presetID="10" presetClass="entr" presetSubtype="0" fill="hold" grpId="0" nodeType="afterEffect">
                                  <p:stCondLst>
                                    <p:cond delay="0"/>
                                  </p:stCondLst>
                                  <p:childTnLst>
                                    <p:set>
                                      <p:cBhvr>
                                        <p:cTn id="122" dur="1" fill="hold">
                                          <p:stCondLst>
                                            <p:cond delay="0"/>
                                          </p:stCondLst>
                                        </p:cTn>
                                        <p:tgtEl>
                                          <p:spTgt spid="66"/>
                                        </p:tgtEl>
                                        <p:attrNameLst>
                                          <p:attrName>style.visibility</p:attrName>
                                        </p:attrNameLst>
                                      </p:cBhvr>
                                      <p:to>
                                        <p:strVal val="visible"/>
                                      </p:to>
                                    </p:set>
                                    <p:animEffect transition="in" filter="fade">
                                      <p:cBhvr>
                                        <p:cTn id="123"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p:bldP spid="39" grpId="0"/>
      <p:bldP spid="52" grpId="0"/>
      <p:bldP spid="66" grpId="0"/>
      <p:bldP spid="89" grpId="0" animBg="1"/>
      <p:bldP spid="89" grpId="1" animBg="1"/>
      <p:bldP spid="72" grpId="0" animBg="1"/>
      <p:bldP spid="72" grpId="1" animBg="1"/>
      <p:bldP spid="103" grpId="0"/>
      <p:bldP spid="109" grpId="0"/>
      <p:bldP spid="68" grpId="0"/>
      <p:bldP spid="116" grpId="0"/>
      <p:bldP spid="116"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Rectangle 111"/>
          <p:cNvSpPr/>
          <p:nvPr/>
        </p:nvSpPr>
        <p:spPr>
          <a:xfrm>
            <a:off x="5930813" y="5486400"/>
            <a:ext cx="3096617" cy="1046440"/>
          </a:xfrm>
          <a:prstGeom prst="rect">
            <a:avLst/>
          </a:prstGeom>
        </p:spPr>
        <p:txBody>
          <a:bodyPr wrap="square">
            <a:spAutoFit/>
          </a:bodyPr>
          <a:lstStyle/>
          <a:p>
            <a:r>
              <a:rPr lang="en-US" dirty="0" smtClean="0"/>
              <a:t>Verify the signatures</a:t>
            </a:r>
            <a:br>
              <a:rPr lang="en-US" dirty="0" smtClean="0"/>
            </a:br>
            <a:endParaRPr lang="en-US" sz="800" dirty="0" smtClean="0"/>
          </a:p>
          <a:p>
            <a:r>
              <a:rPr lang="en-US" dirty="0" smtClean="0"/>
              <a:t>Delete old reports signed with </a:t>
            </a:r>
            <a:r>
              <a:rPr lang="en-US" i="1" dirty="0" smtClean="0"/>
              <a:t>k</a:t>
            </a:r>
            <a:r>
              <a:rPr lang="en-US" i="1" baseline="-25000" dirty="0" smtClean="0"/>
              <a:t>cafe1</a:t>
            </a:r>
            <a:endParaRPr lang="en-US" i="1" dirty="0" smtClean="0"/>
          </a:p>
        </p:txBody>
      </p:sp>
      <p:sp>
        <p:nvSpPr>
          <p:cNvPr id="2" name="Title 1"/>
          <p:cNvSpPr>
            <a:spLocks noGrp="1"/>
          </p:cNvSpPr>
          <p:nvPr>
            <p:ph type="title"/>
          </p:nvPr>
        </p:nvSpPr>
        <p:spPr>
          <a:xfrm>
            <a:off x="457200" y="152400"/>
            <a:ext cx="8229600" cy="1143000"/>
          </a:xfrm>
        </p:spPr>
        <p:txBody>
          <a:bodyPr/>
          <a:lstStyle/>
          <a:p>
            <a:r>
              <a:rPr lang="en-US" dirty="0" smtClean="0"/>
              <a:t>Report Protocol</a:t>
            </a:r>
            <a:endParaRPr lang="en-US" dirty="0"/>
          </a:p>
        </p:txBody>
      </p:sp>
      <p:cxnSp>
        <p:nvCxnSpPr>
          <p:cNvPr id="6" name="Straight Connector 5"/>
          <p:cNvCxnSpPr/>
          <p:nvPr/>
        </p:nvCxnSpPr>
        <p:spPr>
          <a:xfrm rot="5400000">
            <a:off x="2134394" y="2742406"/>
            <a:ext cx="22860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a:off x="4801394" y="2742406"/>
            <a:ext cx="22860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Group 103"/>
          <p:cNvGrpSpPr/>
          <p:nvPr/>
        </p:nvGrpSpPr>
        <p:grpSpPr>
          <a:xfrm>
            <a:off x="3276600" y="2209800"/>
            <a:ext cx="2667001" cy="381001"/>
            <a:chOff x="3276600" y="2209800"/>
            <a:chExt cx="2667001" cy="381001"/>
          </a:xfrm>
        </p:grpSpPr>
        <p:cxnSp>
          <p:nvCxnSpPr>
            <p:cNvPr id="9" name="Straight Arrow Connector 8"/>
            <p:cNvCxnSpPr/>
            <p:nvPr/>
          </p:nvCxnSpPr>
          <p:spPr>
            <a:xfrm flipV="1">
              <a:off x="3276600" y="2590800"/>
              <a:ext cx="2667001"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81401" y="2209800"/>
              <a:ext cx="2057230" cy="369332"/>
            </a:xfrm>
            <a:prstGeom prst="rect">
              <a:avLst/>
            </a:prstGeom>
            <a:noFill/>
          </p:spPr>
          <p:txBody>
            <a:bodyPr wrap="none" rtlCol="0">
              <a:spAutoFit/>
            </a:bodyPr>
            <a:lstStyle/>
            <a:p>
              <a:r>
                <a:rPr lang="en-US" b="1" dirty="0" smtClean="0"/>
                <a:t>request</a:t>
              </a:r>
              <a:r>
                <a:rPr lang="en-US" dirty="0" smtClean="0"/>
                <a:t>: cafe1, </a:t>
              </a:r>
              <a:r>
                <a:rPr lang="en-US" i="1" dirty="0" err="1" smtClean="0"/>
                <a:t>T</a:t>
              </a:r>
              <a:r>
                <a:rPr lang="en-US" i="1" baseline="-25000" dirty="0" err="1" smtClean="0"/>
                <a:t>blind</a:t>
              </a:r>
              <a:endParaRPr lang="en-US" i="1" dirty="0"/>
            </a:p>
          </p:txBody>
        </p:sp>
      </p:grpSp>
      <p:grpSp>
        <p:nvGrpSpPr>
          <p:cNvPr id="5" name="Group 104"/>
          <p:cNvGrpSpPr/>
          <p:nvPr/>
        </p:nvGrpSpPr>
        <p:grpSpPr>
          <a:xfrm>
            <a:off x="3276600" y="2971800"/>
            <a:ext cx="2667000" cy="382588"/>
            <a:chOff x="3276600" y="2971800"/>
            <a:chExt cx="2667000" cy="382588"/>
          </a:xfrm>
        </p:grpSpPr>
        <p:cxnSp>
          <p:nvCxnSpPr>
            <p:cNvPr id="11" name="Straight Arrow Connector 10"/>
            <p:cNvCxnSpPr/>
            <p:nvPr/>
          </p:nvCxnSpPr>
          <p:spPr>
            <a:xfrm rot="10800000">
              <a:off x="3276600" y="3352800"/>
              <a:ext cx="26670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019866" y="2971800"/>
              <a:ext cx="1200008" cy="369332"/>
            </a:xfrm>
            <a:prstGeom prst="rect">
              <a:avLst/>
            </a:prstGeom>
            <a:noFill/>
          </p:spPr>
          <p:txBody>
            <a:bodyPr wrap="none" rtlCol="0">
              <a:spAutoFit/>
            </a:bodyPr>
            <a:lstStyle/>
            <a:p>
              <a:r>
                <a:rPr lang="en-US" b="1" dirty="0" smtClean="0"/>
                <a:t>reply</a:t>
              </a:r>
              <a:r>
                <a:rPr lang="en-US" dirty="0" smtClean="0"/>
                <a:t>: </a:t>
              </a:r>
              <a:r>
                <a:rPr lang="en-US" i="1" dirty="0" err="1" smtClean="0"/>
                <a:t>S</a:t>
              </a:r>
              <a:r>
                <a:rPr lang="en-US" i="1" baseline="-25000" dirty="0" err="1" smtClean="0"/>
                <a:t>blind</a:t>
              </a:r>
              <a:endParaRPr lang="en-US" i="1" dirty="0"/>
            </a:p>
          </p:txBody>
        </p:sp>
      </p:grpSp>
      <p:sp>
        <p:nvSpPr>
          <p:cNvPr id="15" name="TextBox 14"/>
          <p:cNvSpPr txBox="1"/>
          <p:nvPr/>
        </p:nvSpPr>
        <p:spPr>
          <a:xfrm>
            <a:off x="228600" y="1752600"/>
            <a:ext cx="2913042" cy="369332"/>
          </a:xfrm>
          <a:prstGeom prst="rect">
            <a:avLst/>
          </a:prstGeom>
          <a:noFill/>
        </p:spPr>
        <p:txBody>
          <a:bodyPr wrap="none" rtlCol="0">
            <a:spAutoFit/>
          </a:bodyPr>
          <a:lstStyle/>
          <a:p>
            <a:r>
              <a:rPr lang="en-US" dirty="0" smtClean="0"/>
              <a:t>{</a:t>
            </a:r>
            <a:r>
              <a:rPr lang="en-US" i="1" dirty="0" smtClean="0"/>
              <a:t>k</a:t>
            </a:r>
            <a:r>
              <a:rPr lang="en-US" i="1" baseline="-25000" dirty="0" smtClean="0"/>
              <a:t>cafe1</a:t>
            </a:r>
            <a:r>
              <a:rPr lang="en-US" dirty="0" smtClean="0"/>
              <a:t>, </a:t>
            </a:r>
            <a:r>
              <a:rPr lang="en-US" i="1" dirty="0" smtClean="0"/>
              <a:t>k</a:t>
            </a:r>
            <a:r>
              <a:rPr lang="en-US" i="1" baseline="30000" dirty="0" smtClean="0"/>
              <a:t>-1</a:t>
            </a:r>
            <a:r>
              <a:rPr lang="en-US" i="1" baseline="-25000" dirty="0" smtClean="0"/>
              <a:t>cafe1</a:t>
            </a:r>
            <a:r>
              <a:rPr lang="en-US" dirty="0" smtClean="0"/>
              <a:t>} </a:t>
            </a:r>
            <a:r>
              <a:rPr lang="en-US" sz="1400" dirty="0" smtClean="0">
                <a:sym typeface="Symbol"/>
              </a:rPr>
              <a:t></a:t>
            </a:r>
            <a:r>
              <a:rPr lang="en-US" dirty="0" smtClean="0"/>
              <a:t> new key pair</a:t>
            </a:r>
          </a:p>
        </p:txBody>
      </p:sp>
      <p:sp>
        <p:nvSpPr>
          <p:cNvPr id="19" name="TextBox 18"/>
          <p:cNvSpPr txBox="1"/>
          <p:nvPr/>
        </p:nvSpPr>
        <p:spPr>
          <a:xfrm>
            <a:off x="5943600" y="2514600"/>
            <a:ext cx="3200400" cy="923330"/>
          </a:xfrm>
          <a:prstGeom prst="rect">
            <a:avLst/>
          </a:prstGeom>
          <a:noFill/>
        </p:spPr>
        <p:txBody>
          <a:bodyPr wrap="square" rtlCol="0">
            <a:spAutoFit/>
          </a:bodyPr>
          <a:lstStyle/>
          <a:p>
            <a:r>
              <a:rPr lang="en-US" b="1" dirty="0" smtClean="0"/>
              <a:t>If</a:t>
            </a:r>
            <a:r>
              <a:rPr lang="en-US" dirty="0" smtClean="0"/>
              <a:t> Alice requested cafe1 before</a:t>
            </a:r>
          </a:p>
          <a:p>
            <a:r>
              <a:rPr lang="en-US" b="1" dirty="0" smtClean="0"/>
              <a:t>then</a:t>
            </a:r>
            <a:r>
              <a:rPr lang="en-US" dirty="0" smtClean="0"/>
              <a:t> abort</a:t>
            </a:r>
          </a:p>
          <a:p>
            <a:r>
              <a:rPr lang="en-US" b="1" dirty="0" smtClean="0"/>
              <a:t>else</a:t>
            </a:r>
            <a:r>
              <a:rPr lang="en-US" dirty="0" smtClean="0"/>
              <a:t> sign the token </a:t>
            </a:r>
            <a:r>
              <a:rPr lang="en-US" dirty="0" smtClean="0">
                <a:sym typeface="Symbol"/>
              </a:rPr>
              <a:t> </a:t>
            </a:r>
            <a:r>
              <a:rPr lang="en-US" i="1" dirty="0" err="1" smtClean="0"/>
              <a:t>S</a:t>
            </a:r>
            <a:r>
              <a:rPr lang="en-US" i="1" baseline="-25000" dirty="0" err="1" smtClean="0"/>
              <a:t>blind</a:t>
            </a:r>
            <a:endParaRPr lang="en-US" i="1" dirty="0" smtClean="0"/>
          </a:p>
        </p:txBody>
      </p:sp>
      <p:grpSp>
        <p:nvGrpSpPr>
          <p:cNvPr id="8" name="Group 101"/>
          <p:cNvGrpSpPr/>
          <p:nvPr/>
        </p:nvGrpSpPr>
        <p:grpSpPr>
          <a:xfrm>
            <a:off x="3276600" y="1066800"/>
            <a:ext cx="2667000" cy="839788"/>
            <a:chOff x="3276600" y="1066800"/>
            <a:chExt cx="2667000" cy="839788"/>
          </a:xfrm>
        </p:grpSpPr>
        <p:cxnSp>
          <p:nvCxnSpPr>
            <p:cNvPr id="20" name="Straight Arrow Connector 19"/>
            <p:cNvCxnSpPr/>
            <p:nvPr/>
          </p:nvCxnSpPr>
          <p:spPr>
            <a:xfrm>
              <a:off x="3276600" y="1676400"/>
              <a:ext cx="26670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0800000">
              <a:off x="3276600" y="1752600"/>
              <a:ext cx="26670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3276600" y="1828800"/>
              <a:ext cx="26670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10800000">
              <a:off x="3276600" y="1905000"/>
              <a:ext cx="26670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562666" y="1066800"/>
              <a:ext cx="2080378" cy="646331"/>
            </a:xfrm>
            <a:prstGeom prst="rect">
              <a:avLst/>
            </a:prstGeom>
            <a:noFill/>
          </p:spPr>
          <p:txBody>
            <a:bodyPr wrap="none" rtlCol="0">
              <a:spAutoFit/>
            </a:bodyPr>
            <a:lstStyle/>
            <a:p>
              <a:pPr algn="ctr"/>
              <a:r>
                <a:rPr lang="en-US" dirty="0" smtClean="0"/>
                <a:t>authenticate and</a:t>
              </a:r>
            </a:p>
            <a:p>
              <a:pPr algn="ctr"/>
              <a:r>
                <a:rPr lang="en-US" dirty="0" smtClean="0"/>
                <a:t>download list of APs</a:t>
              </a:r>
              <a:endParaRPr lang="en-US" dirty="0"/>
            </a:p>
          </p:txBody>
        </p:sp>
      </p:grpSp>
      <p:sp>
        <p:nvSpPr>
          <p:cNvPr id="39" name="Rectangle 38"/>
          <p:cNvSpPr/>
          <p:nvPr/>
        </p:nvSpPr>
        <p:spPr>
          <a:xfrm>
            <a:off x="228600" y="3352800"/>
            <a:ext cx="3124200" cy="369332"/>
          </a:xfrm>
          <a:prstGeom prst="rect">
            <a:avLst/>
          </a:prstGeom>
        </p:spPr>
        <p:txBody>
          <a:bodyPr wrap="square">
            <a:spAutoFit/>
          </a:bodyPr>
          <a:lstStyle/>
          <a:p>
            <a:r>
              <a:rPr lang="en-US" dirty="0" err="1" smtClean="0"/>
              <a:t>Unblind</a:t>
            </a:r>
            <a:r>
              <a:rPr lang="en-US" dirty="0" smtClean="0"/>
              <a:t> the signature </a:t>
            </a:r>
            <a:r>
              <a:rPr lang="en-US" dirty="0" smtClean="0">
                <a:sym typeface="Symbol"/>
              </a:rPr>
              <a:t> </a:t>
            </a:r>
            <a:r>
              <a:rPr lang="en-US" i="1" dirty="0" smtClean="0"/>
              <a:t>S</a:t>
            </a:r>
            <a:r>
              <a:rPr lang="en-US" i="1" baseline="-25000" dirty="0" smtClean="0"/>
              <a:t>cafe1</a:t>
            </a:r>
            <a:r>
              <a:rPr lang="en-US" dirty="0" smtClean="0">
                <a:sym typeface="Symbol"/>
              </a:rPr>
              <a:t> </a:t>
            </a:r>
            <a:endParaRPr lang="en-US" dirty="0" smtClean="0"/>
          </a:p>
        </p:txBody>
      </p:sp>
      <p:sp>
        <p:nvSpPr>
          <p:cNvPr id="52" name="Rectangle 51"/>
          <p:cNvSpPr/>
          <p:nvPr/>
        </p:nvSpPr>
        <p:spPr>
          <a:xfrm>
            <a:off x="304800" y="5943600"/>
            <a:ext cx="2971800" cy="369332"/>
          </a:xfrm>
          <a:prstGeom prst="rect">
            <a:avLst/>
          </a:prstGeom>
        </p:spPr>
        <p:txBody>
          <a:bodyPr wrap="square">
            <a:spAutoFit/>
          </a:bodyPr>
          <a:lstStyle/>
          <a:p>
            <a:r>
              <a:rPr lang="en-US" i="1" dirty="0" smtClean="0"/>
              <a:t>R</a:t>
            </a:r>
            <a:r>
              <a:rPr lang="en-US" dirty="0" smtClean="0"/>
              <a:t>  </a:t>
            </a:r>
            <a:r>
              <a:rPr lang="en-US" sz="1400" dirty="0" smtClean="0">
                <a:sym typeface="Symbol"/>
              </a:rPr>
              <a:t></a:t>
            </a:r>
            <a:r>
              <a:rPr lang="en-US" dirty="0" smtClean="0"/>
              <a:t> report on cafe1</a:t>
            </a:r>
          </a:p>
        </p:txBody>
      </p:sp>
      <p:grpSp>
        <p:nvGrpSpPr>
          <p:cNvPr id="10" name="Group 79"/>
          <p:cNvGrpSpPr/>
          <p:nvPr/>
        </p:nvGrpSpPr>
        <p:grpSpPr>
          <a:xfrm>
            <a:off x="381000" y="914400"/>
            <a:ext cx="1251290" cy="902916"/>
            <a:chOff x="1066800" y="1066800"/>
            <a:chExt cx="1251290" cy="902916"/>
          </a:xfrm>
        </p:grpSpPr>
        <p:pic>
          <p:nvPicPr>
            <p:cNvPr id="78" name="Picture 77" descr="laptop1.png"/>
            <p:cNvPicPr>
              <a:picLocks noChangeAspect="1"/>
            </p:cNvPicPr>
            <p:nvPr/>
          </p:nvPicPr>
          <p:blipFill>
            <a:blip r:embed="rId4"/>
            <a:stretch>
              <a:fillRect/>
            </a:stretch>
          </p:blipFill>
          <p:spPr>
            <a:xfrm>
              <a:off x="1524000" y="1295400"/>
              <a:ext cx="794090" cy="674316"/>
            </a:xfrm>
            <a:prstGeom prst="rect">
              <a:avLst/>
            </a:prstGeom>
            <a:effectLst/>
          </p:spPr>
        </p:pic>
        <p:pic>
          <p:nvPicPr>
            <p:cNvPr id="79" name="Picture 12" descr="alice.png"/>
            <p:cNvPicPr>
              <a:picLocks noChangeAspect="1"/>
            </p:cNvPicPr>
            <p:nvPr/>
          </p:nvPicPr>
          <p:blipFill>
            <a:blip r:embed="rId5"/>
            <a:srcRect/>
            <a:stretch>
              <a:fillRect/>
            </a:stretch>
          </p:blipFill>
          <p:spPr bwMode="auto">
            <a:xfrm>
              <a:off x="1066800" y="1066800"/>
              <a:ext cx="710045" cy="668583"/>
            </a:xfrm>
            <a:prstGeom prst="rect">
              <a:avLst/>
            </a:prstGeom>
            <a:noFill/>
            <a:ln w="9525">
              <a:noFill/>
              <a:miter lim="800000"/>
              <a:headEnd/>
              <a:tailEnd/>
            </a:ln>
            <a:effectLst/>
          </p:spPr>
        </p:pic>
      </p:grpSp>
      <p:grpSp>
        <p:nvGrpSpPr>
          <p:cNvPr id="12" name="Group 106"/>
          <p:cNvGrpSpPr/>
          <p:nvPr/>
        </p:nvGrpSpPr>
        <p:grpSpPr>
          <a:xfrm>
            <a:off x="381000" y="4191000"/>
            <a:ext cx="2746375" cy="995757"/>
            <a:chOff x="381000" y="4191000"/>
            <a:chExt cx="2746375" cy="995757"/>
          </a:xfrm>
        </p:grpSpPr>
        <p:grpSp>
          <p:nvGrpSpPr>
            <p:cNvPr id="16" name="Group 80"/>
            <p:cNvGrpSpPr/>
            <p:nvPr/>
          </p:nvGrpSpPr>
          <p:grpSpPr>
            <a:xfrm>
              <a:off x="381000" y="4267200"/>
              <a:ext cx="1251290" cy="902916"/>
              <a:chOff x="1066800" y="1066800"/>
              <a:chExt cx="1251290" cy="902916"/>
            </a:xfrm>
          </p:grpSpPr>
          <p:pic>
            <p:nvPicPr>
              <p:cNvPr id="82" name="Picture 81" descr="laptop1.png"/>
              <p:cNvPicPr>
                <a:picLocks noChangeAspect="1"/>
              </p:cNvPicPr>
              <p:nvPr/>
            </p:nvPicPr>
            <p:blipFill>
              <a:blip r:embed="rId4"/>
              <a:stretch>
                <a:fillRect/>
              </a:stretch>
            </p:blipFill>
            <p:spPr>
              <a:xfrm>
                <a:off x="1524000" y="1295400"/>
                <a:ext cx="794090" cy="674316"/>
              </a:xfrm>
              <a:prstGeom prst="rect">
                <a:avLst/>
              </a:prstGeom>
              <a:effectLst/>
            </p:spPr>
          </p:pic>
          <p:pic>
            <p:nvPicPr>
              <p:cNvPr id="83" name="Picture 12" descr="alice.png"/>
              <p:cNvPicPr>
                <a:picLocks noChangeAspect="1"/>
              </p:cNvPicPr>
              <p:nvPr/>
            </p:nvPicPr>
            <p:blipFill>
              <a:blip r:embed="rId5"/>
              <a:srcRect/>
              <a:stretch>
                <a:fillRect/>
              </a:stretch>
            </p:blipFill>
            <p:spPr bwMode="auto">
              <a:xfrm>
                <a:off x="1066800" y="1066800"/>
                <a:ext cx="710045" cy="668583"/>
              </a:xfrm>
              <a:prstGeom prst="rect">
                <a:avLst/>
              </a:prstGeom>
              <a:noFill/>
              <a:ln w="9525">
                <a:noFill/>
                <a:miter lim="800000"/>
                <a:headEnd/>
                <a:tailEnd/>
              </a:ln>
              <a:effectLst/>
            </p:spPr>
          </p:pic>
        </p:grpSp>
        <p:pic>
          <p:nvPicPr>
            <p:cNvPr id="84" name="Picture 81" descr="ap2"/>
            <p:cNvPicPr>
              <a:picLocks noChangeAspect="1" noChangeArrowheads="1"/>
            </p:cNvPicPr>
            <p:nvPr/>
          </p:nvPicPr>
          <p:blipFill>
            <a:blip r:embed="rId6" cstate="screen"/>
            <a:srcRect/>
            <a:stretch>
              <a:fillRect/>
            </a:stretch>
          </p:blipFill>
          <p:spPr bwMode="auto">
            <a:xfrm>
              <a:off x="2362200" y="4419600"/>
              <a:ext cx="765175" cy="767157"/>
            </a:xfrm>
            <a:prstGeom prst="rect">
              <a:avLst/>
            </a:prstGeom>
            <a:noFill/>
            <a:ln w="9525">
              <a:noFill/>
              <a:miter lim="800000"/>
              <a:headEnd/>
              <a:tailEnd/>
            </a:ln>
          </p:spPr>
        </p:pic>
        <p:pic>
          <p:nvPicPr>
            <p:cNvPr id="85" name="Picture 99" descr="radiowaves2.png"/>
            <p:cNvPicPr>
              <a:picLocks noChangeAspect="1"/>
            </p:cNvPicPr>
            <p:nvPr/>
          </p:nvPicPr>
          <p:blipFill>
            <a:blip r:embed="rId7"/>
            <a:srcRect/>
            <a:stretch>
              <a:fillRect/>
            </a:stretch>
          </p:blipFill>
          <p:spPr bwMode="auto">
            <a:xfrm rot="5400000">
              <a:off x="1599862" y="4578516"/>
              <a:ext cx="610275" cy="457200"/>
            </a:xfrm>
            <a:prstGeom prst="rect">
              <a:avLst/>
            </a:prstGeom>
            <a:noFill/>
            <a:ln w="9525">
              <a:noFill/>
              <a:miter lim="800000"/>
              <a:headEnd/>
              <a:tailEnd/>
            </a:ln>
          </p:spPr>
        </p:pic>
        <p:sp>
          <p:nvSpPr>
            <p:cNvPr id="86" name="TextBox 85"/>
            <p:cNvSpPr txBox="1"/>
            <p:nvPr/>
          </p:nvSpPr>
          <p:spPr>
            <a:xfrm>
              <a:off x="1143000" y="4191000"/>
              <a:ext cx="1554400" cy="369332"/>
            </a:xfrm>
            <a:prstGeom prst="rect">
              <a:avLst/>
            </a:prstGeom>
            <a:noFill/>
          </p:spPr>
          <p:txBody>
            <a:bodyPr wrap="none" rtlCol="0">
              <a:spAutoFit/>
            </a:bodyPr>
            <a:lstStyle/>
            <a:p>
              <a:r>
                <a:rPr lang="en-US" dirty="0" smtClean="0"/>
                <a:t>measure cafe1</a:t>
              </a:r>
              <a:endParaRPr lang="en-US" dirty="0"/>
            </a:p>
          </p:txBody>
        </p:sp>
      </p:grpSp>
      <p:grpSp>
        <p:nvGrpSpPr>
          <p:cNvPr id="17" name="Group 107"/>
          <p:cNvGrpSpPr/>
          <p:nvPr/>
        </p:nvGrpSpPr>
        <p:grpSpPr>
          <a:xfrm>
            <a:off x="3276600" y="4267200"/>
            <a:ext cx="3886200" cy="2362994"/>
            <a:chOff x="3276600" y="4267200"/>
            <a:chExt cx="3886200" cy="2362994"/>
          </a:xfrm>
        </p:grpSpPr>
        <p:cxnSp>
          <p:nvCxnSpPr>
            <p:cNvPr id="40" name="Straight Connector 39"/>
            <p:cNvCxnSpPr/>
            <p:nvPr/>
          </p:nvCxnSpPr>
          <p:spPr>
            <a:xfrm rot="16200000" flipH="1">
              <a:off x="2705894" y="6057106"/>
              <a:ext cx="11430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5371306" y="6057900"/>
              <a:ext cx="1143794" cy="7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Can 86"/>
            <p:cNvSpPr/>
            <p:nvPr/>
          </p:nvSpPr>
          <p:spPr bwMode="auto">
            <a:xfrm>
              <a:off x="6477000" y="4267200"/>
              <a:ext cx="685800" cy="709315"/>
            </a:xfrm>
            <a:prstGeom prst="can">
              <a:avLst/>
            </a:prstGeom>
            <a:solidFill>
              <a:schemeClr val="bg2">
                <a:lumMod val="90000"/>
              </a:schemeClr>
            </a:solidFill>
            <a:ln w="12700" cap="flat" cmpd="sng" algn="ctr">
              <a:solidFill>
                <a:srgbClr val="000000"/>
              </a:solidFill>
              <a:prstDash val="solid"/>
              <a:round/>
              <a:headEnd type="none" w="med" len="med"/>
              <a:tailEnd type="none" w="med" len="med"/>
            </a:ln>
            <a:effectLst/>
          </p:spPr>
          <p:txBody>
            <a:bodyPr/>
            <a:lstStyle/>
            <a:p>
              <a:pPr>
                <a:defRPr/>
              </a:pPr>
              <a:endParaRPr lang="en-US" sz="900"/>
            </a:p>
          </p:txBody>
        </p:sp>
      </p:grpSp>
      <p:grpSp>
        <p:nvGrpSpPr>
          <p:cNvPr id="18" name="Group 86"/>
          <p:cNvGrpSpPr/>
          <p:nvPr/>
        </p:nvGrpSpPr>
        <p:grpSpPr>
          <a:xfrm>
            <a:off x="1752600" y="2667000"/>
            <a:ext cx="739525" cy="690428"/>
            <a:chOff x="4191000" y="4419600"/>
            <a:chExt cx="739525" cy="690428"/>
          </a:xfrm>
        </p:grpSpPr>
        <p:pic>
          <p:nvPicPr>
            <p:cNvPr id="64" name="Picture 63" descr="token.png"/>
            <p:cNvPicPr>
              <a:picLocks noChangeAspect="1"/>
            </p:cNvPicPr>
            <p:nvPr/>
          </p:nvPicPr>
          <p:blipFill>
            <a:blip r:embed="rId8" cstate="print">
              <a:duotone>
                <a:schemeClr val="accent1">
                  <a:shade val="45000"/>
                  <a:satMod val="135000"/>
                </a:schemeClr>
                <a:prstClr val="white"/>
              </a:duotone>
            </a:blip>
            <a:stretch>
              <a:fillRect/>
            </a:stretch>
          </p:blipFill>
          <p:spPr>
            <a:xfrm>
              <a:off x="4191000" y="4419600"/>
              <a:ext cx="739525" cy="690428"/>
            </a:xfrm>
            <a:prstGeom prst="rect">
              <a:avLst/>
            </a:prstGeom>
            <a:effectLst>
              <a:outerShdw blurRad="50800" dist="38100" dir="2700000" algn="tl" rotWithShape="0">
                <a:prstClr val="black">
                  <a:alpha val="40000"/>
                </a:prstClr>
              </a:outerShdw>
            </a:effectLst>
          </p:spPr>
        </p:pic>
        <p:pic>
          <p:nvPicPr>
            <p:cNvPr id="67" name="Picture 66" descr="official_stamp.gif"/>
            <p:cNvPicPr>
              <a:picLocks noChangeAspect="1"/>
            </p:cNvPicPr>
            <p:nvPr/>
          </p:nvPicPr>
          <p:blipFill>
            <a:blip r:embed="rId9">
              <a:biLevel thresh="50000"/>
              <a:lum bright="-100000"/>
            </a:blip>
            <a:stretch>
              <a:fillRect/>
            </a:stretch>
          </p:blipFill>
          <p:spPr>
            <a:xfrm>
              <a:off x="4191000" y="4648200"/>
              <a:ext cx="730785" cy="303276"/>
            </a:xfrm>
            <a:prstGeom prst="rect">
              <a:avLst/>
            </a:prstGeom>
          </p:spPr>
        </p:pic>
      </p:grpSp>
      <p:sp>
        <p:nvSpPr>
          <p:cNvPr id="103" name="Rectangle 102"/>
          <p:cNvSpPr/>
          <p:nvPr/>
        </p:nvSpPr>
        <p:spPr>
          <a:xfrm>
            <a:off x="228600" y="2057400"/>
            <a:ext cx="3124200" cy="646331"/>
          </a:xfrm>
          <a:prstGeom prst="rect">
            <a:avLst/>
          </a:prstGeom>
        </p:spPr>
        <p:txBody>
          <a:bodyPr wrap="square">
            <a:spAutoFit/>
          </a:bodyPr>
          <a:lstStyle/>
          <a:p>
            <a:endParaRPr lang="en-US" dirty="0" smtClean="0"/>
          </a:p>
          <a:p>
            <a:r>
              <a:rPr lang="en-US" dirty="0" smtClean="0"/>
              <a:t>Blind the token </a:t>
            </a:r>
            <a:r>
              <a:rPr lang="en-US" i="1" dirty="0" smtClean="0"/>
              <a:t>k</a:t>
            </a:r>
            <a:r>
              <a:rPr lang="en-US" i="1" baseline="-25000" dirty="0" smtClean="0"/>
              <a:t>cafe1 </a:t>
            </a:r>
            <a:r>
              <a:rPr lang="en-US" dirty="0" smtClean="0">
                <a:sym typeface="Symbol"/>
              </a:rPr>
              <a:t></a:t>
            </a:r>
            <a:r>
              <a:rPr lang="en-US" i="1" dirty="0" smtClean="0">
                <a:sym typeface="Symbol"/>
              </a:rPr>
              <a:t> </a:t>
            </a:r>
            <a:r>
              <a:rPr lang="en-US" i="1" dirty="0" err="1" smtClean="0"/>
              <a:t>T</a:t>
            </a:r>
            <a:r>
              <a:rPr lang="en-US" i="1" baseline="-25000" dirty="0" err="1" smtClean="0"/>
              <a:t>blind</a:t>
            </a:r>
            <a:endParaRPr lang="en-US" i="1" dirty="0" smtClean="0"/>
          </a:p>
        </p:txBody>
      </p:sp>
      <p:sp>
        <p:nvSpPr>
          <p:cNvPr id="109" name="Rectangle 108"/>
          <p:cNvSpPr/>
          <p:nvPr/>
        </p:nvSpPr>
        <p:spPr>
          <a:xfrm>
            <a:off x="304800" y="6248400"/>
            <a:ext cx="2971800" cy="369332"/>
          </a:xfrm>
          <a:prstGeom prst="rect">
            <a:avLst/>
          </a:prstGeom>
        </p:spPr>
        <p:txBody>
          <a:bodyPr wrap="square">
            <a:spAutoFit/>
          </a:bodyPr>
          <a:lstStyle/>
          <a:p>
            <a:r>
              <a:rPr lang="en-US" dirty="0" smtClean="0"/>
              <a:t>Sign the report </a:t>
            </a:r>
            <a:r>
              <a:rPr lang="en-US" dirty="0" smtClean="0">
                <a:sym typeface="Symbol"/>
              </a:rPr>
              <a:t> </a:t>
            </a:r>
            <a:r>
              <a:rPr lang="en-US" i="1" dirty="0" smtClean="0"/>
              <a:t>S</a:t>
            </a:r>
            <a:r>
              <a:rPr lang="en-US" i="1" baseline="-25000" dirty="0" smtClean="0"/>
              <a:t>R</a:t>
            </a:r>
            <a:r>
              <a:rPr lang="en-US" dirty="0" smtClean="0">
                <a:sym typeface="Symbol"/>
              </a:rPr>
              <a:t> </a:t>
            </a:r>
            <a:endParaRPr lang="en-US" dirty="0" smtClean="0"/>
          </a:p>
        </p:txBody>
      </p:sp>
      <p:grpSp>
        <p:nvGrpSpPr>
          <p:cNvPr id="21" name="Group 96"/>
          <p:cNvGrpSpPr/>
          <p:nvPr/>
        </p:nvGrpSpPr>
        <p:grpSpPr>
          <a:xfrm>
            <a:off x="7219950" y="4216400"/>
            <a:ext cx="1828800" cy="749717"/>
            <a:chOff x="1219200" y="5638800"/>
            <a:chExt cx="1828800" cy="749717"/>
          </a:xfrm>
        </p:grpSpPr>
        <p:sp>
          <p:nvSpPr>
            <p:cNvPr id="69" name="Folded Corner 68"/>
            <p:cNvSpPr/>
            <p:nvPr/>
          </p:nvSpPr>
          <p:spPr bwMode="auto">
            <a:xfrm>
              <a:off x="1219200" y="5791200"/>
              <a:ext cx="1679956" cy="597317"/>
            </a:xfrm>
            <a:prstGeom prst="foldedCorner">
              <a:avLst/>
            </a:prstGeom>
            <a:solidFill>
              <a:srgbClr val="FFFF00"/>
            </a:solidFill>
            <a:ln w="12700" cap="flat" cmpd="sng" algn="ctr">
              <a:solidFill>
                <a:srgbClr val="000000"/>
              </a:solidFill>
              <a:prstDash val="solid"/>
              <a:round/>
              <a:headEnd type="none" w="med" len="med"/>
              <a:tailEnd type="none" w="med" len="med"/>
            </a:ln>
            <a:effectLst>
              <a:outerShdw blurRad="50800" dist="38100" dir="2700000" algn="tl" rotWithShape="0">
                <a:prstClr val="black">
                  <a:alpha val="40000"/>
                </a:prstClr>
              </a:outerShdw>
            </a:effectLst>
          </p:spPr>
          <p:txBody>
            <a:bodyPr anchor="t"/>
            <a:lstStyle/>
            <a:p>
              <a:pPr algn="l">
                <a:defRPr/>
              </a:pPr>
              <a:r>
                <a:rPr lang="en-US" sz="1400" b="1" dirty="0" smtClean="0">
                  <a:solidFill>
                    <a:schemeClr val="tx1">
                      <a:lumMod val="50000"/>
                      <a:lumOff val="50000"/>
                    </a:schemeClr>
                  </a:solidFill>
                </a:rPr>
                <a:t>Report on </a:t>
              </a:r>
              <a:r>
                <a:rPr lang="en-US" sz="1400" b="1" dirty="0" smtClean="0">
                  <a:solidFill>
                    <a:schemeClr val="accent1"/>
                  </a:solidFill>
                </a:rPr>
                <a:t>cafe1</a:t>
              </a:r>
              <a:endParaRPr lang="en-US" sz="1400" b="1" dirty="0">
                <a:solidFill>
                  <a:schemeClr val="accent1"/>
                </a:solidFill>
              </a:endParaRPr>
            </a:p>
            <a:p>
              <a:pPr algn="l">
                <a:defRPr/>
              </a:pPr>
              <a:r>
                <a:rPr lang="en-US" sz="1400" dirty="0">
                  <a:solidFill>
                    <a:schemeClr val="tx1">
                      <a:lumMod val="50000"/>
                      <a:lumOff val="50000"/>
                    </a:schemeClr>
                  </a:solidFill>
                </a:rPr>
                <a:t>Bandwidth: </a:t>
              </a:r>
              <a:r>
                <a:rPr lang="en-US" sz="1400" dirty="0" smtClean="0">
                  <a:solidFill>
                    <a:schemeClr val="tx1">
                      <a:lumMod val="50000"/>
                      <a:lumOff val="50000"/>
                    </a:schemeClr>
                  </a:solidFill>
                </a:rPr>
                <a:t>5 Mbps</a:t>
              </a:r>
              <a:endParaRPr lang="en-US" sz="1400" dirty="0">
                <a:solidFill>
                  <a:schemeClr val="tx1">
                    <a:lumMod val="50000"/>
                    <a:lumOff val="50000"/>
                  </a:schemeClr>
                </a:solidFill>
              </a:endParaRPr>
            </a:p>
          </p:txBody>
        </p:sp>
        <p:grpSp>
          <p:nvGrpSpPr>
            <p:cNvPr id="22" name="Group 92"/>
            <p:cNvGrpSpPr/>
            <p:nvPr/>
          </p:nvGrpSpPr>
          <p:grpSpPr>
            <a:xfrm>
              <a:off x="2590800" y="5638800"/>
              <a:ext cx="457200" cy="457200"/>
              <a:chOff x="4191000" y="4879885"/>
              <a:chExt cx="739525" cy="690428"/>
            </a:xfrm>
          </p:grpSpPr>
          <p:pic>
            <p:nvPicPr>
              <p:cNvPr id="71" name="Picture 70" descr="token.png"/>
              <p:cNvPicPr>
                <a:picLocks noChangeAspect="1"/>
              </p:cNvPicPr>
              <p:nvPr/>
            </p:nvPicPr>
            <p:blipFill>
              <a:blip r:embed="rId10" cstate="print">
                <a:duotone>
                  <a:schemeClr val="accent1">
                    <a:shade val="45000"/>
                    <a:satMod val="135000"/>
                  </a:schemeClr>
                  <a:prstClr val="white"/>
                </a:duotone>
              </a:blip>
              <a:stretch>
                <a:fillRect/>
              </a:stretch>
            </p:blipFill>
            <p:spPr>
              <a:xfrm>
                <a:off x="4191000" y="4879885"/>
                <a:ext cx="739525" cy="690428"/>
              </a:xfrm>
              <a:prstGeom prst="rect">
                <a:avLst/>
              </a:prstGeom>
              <a:effectLst>
                <a:outerShdw blurRad="50800" dist="38100" dir="2700000" algn="tl" rotWithShape="0">
                  <a:prstClr val="black">
                    <a:alpha val="40000"/>
                  </a:prstClr>
                </a:outerShdw>
              </a:effectLst>
            </p:spPr>
          </p:pic>
          <p:pic>
            <p:nvPicPr>
              <p:cNvPr id="73" name="Picture 72" descr="official_stamp.gif"/>
              <p:cNvPicPr>
                <a:picLocks noChangeAspect="1"/>
              </p:cNvPicPr>
              <p:nvPr/>
            </p:nvPicPr>
            <p:blipFill>
              <a:blip r:embed="rId9">
                <a:biLevel thresh="50000"/>
                <a:lum bright="-100000"/>
              </a:blip>
              <a:stretch>
                <a:fillRect/>
              </a:stretch>
            </p:blipFill>
            <p:spPr>
              <a:xfrm>
                <a:off x="4191000" y="5108487"/>
                <a:ext cx="730786" cy="303277"/>
              </a:xfrm>
              <a:prstGeom prst="rect">
                <a:avLst/>
              </a:prstGeom>
            </p:spPr>
          </p:pic>
        </p:grpSp>
      </p:grpSp>
      <p:grpSp>
        <p:nvGrpSpPr>
          <p:cNvPr id="24" name="Group 105"/>
          <p:cNvGrpSpPr/>
          <p:nvPr/>
        </p:nvGrpSpPr>
        <p:grpSpPr>
          <a:xfrm>
            <a:off x="152400" y="2133600"/>
            <a:ext cx="8839200" cy="3886200"/>
            <a:chOff x="152400" y="2133600"/>
            <a:chExt cx="8839200" cy="3886200"/>
          </a:xfrm>
        </p:grpSpPr>
        <p:sp>
          <p:nvSpPr>
            <p:cNvPr id="76" name="Rounded Rectangle 75"/>
            <p:cNvSpPr/>
            <p:nvPr/>
          </p:nvSpPr>
          <p:spPr>
            <a:xfrm>
              <a:off x="152400" y="2133600"/>
              <a:ext cx="8839200" cy="1600200"/>
            </a:xfrm>
            <a:prstGeom prst="roundRect">
              <a:avLst/>
            </a:prstGeom>
            <a:noFill/>
            <a:ln w="57150">
              <a:solidFill>
                <a:srgbClr val="0000F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3505200" y="3733800"/>
              <a:ext cx="2252989" cy="461665"/>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2400" b="1" dirty="0" smtClean="0">
                  <a:solidFill>
                    <a:srgbClr val="0000FF"/>
                  </a:solidFill>
                </a:rPr>
                <a:t>Location Privacy</a:t>
              </a:r>
              <a:endParaRPr lang="en-US" sz="2400" b="1" dirty="0">
                <a:solidFill>
                  <a:srgbClr val="0000FF"/>
                </a:solidFill>
              </a:endParaRPr>
            </a:p>
          </p:txBody>
        </p:sp>
        <p:sp>
          <p:nvSpPr>
            <p:cNvPr id="81" name="Rounded Rectangle 80"/>
            <p:cNvSpPr/>
            <p:nvPr/>
          </p:nvSpPr>
          <p:spPr>
            <a:xfrm>
              <a:off x="3352800" y="5791200"/>
              <a:ext cx="2514600" cy="228600"/>
            </a:xfrm>
            <a:prstGeom prst="roundRect">
              <a:avLst/>
            </a:prstGeom>
            <a:noFill/>
            <a:ln w="57150">
              <a:solidFill>
                <a:srgbClr val="0000F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89"/>
          <p:cNvGrpSpPr/>
          <p:nvPr/>
        </p:nvGrpSpPr>
        <p:grpSpPr>
          <a:xfrm>
            <a:off x="5943600" y="2514600"/>
            <a:ext cx="3048000" cy="4038600"/>
            <a:chOff x="5943600" y="2514600"/>
            <a:chExt cx="3048000" cy="4038600"/>
          </a:xfrm>
        </p:grpSpPr>
        <p:sp>
          <p:nvSpPr>
            <p:cNvPr id="91" name="Rounded Rectangle 90"/>
            <p:cNvSpPr/>
            <p:nvPr/>
          </p:nvSpPr>
          <p:spPr>
            <a:xfrm>
              <a:off x="5943600" y="2514600"/>
              <a:ext cx="3048000" cy="609600"/>
            </a:xfrm>
            <a:prstGeom prst="roundRect">
              <a:avLst/>
            </a:prstGeom>
            <a:noFill/>
            <a:ln w="57150">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ounded Rectangle 91"/>
            <p:cNvSpPr/>
            <p:nvPr/>
          </p:nvSpPr>
          <p:spPr>
            <a:xfrm>
              <a:off x="5943600" y="5943600"/>
              <a:ext cx="2971800" cy="609600"/>
            </a:xfrm>
            <a:prstGeom prst="roundRect">
              <a:avLst/>
            </a:prstGeom>
            <a:noFill/>
            <a:ln w="57150">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6324600" y="3733800"/>
              <a:ext cx="2396169" cy="461665"/>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2400" b="1" dirty="0" smtClean="0">
                  <a:solidFill>
                    <a:srgbClr val="00B050"/>
                  </a:solidFill>
                </a:rPr>
                <a:t>Limited Influence</a:t>
              </a:r>
              <a:endParaRPr lang="en-US" sz="2400" b="1" dirty="0">
                <a:solidFill>
                  <a:srgbClr val="00B050"/>
                </a:solidFill>
              </a:endParaRPr>
            </a:p>
          </p:txBody>
        </p:sp>
      </p:grpSp>
      <p:grpSp>
        <p:nvGrpSpPr>
          <p:cNvPr id="26" name="Group 110"/>
          <p:cNvGrpSpPr/>
          <p:nvPr/>
        </p:nvGrpSpPr>
        <p:grpSpPr>
          <a:xfrm>
            <a:off x="381000" y="2667000"/>
            <a:ext cx="8686800" cy="2807117"/>
            <a:chOff x="381000" y="2667000"/>
            <a:chExt cx="8686800" cy="2807117"/>
          </a:xfrm>
        </p:grpSpPr>
        <p:sp>
          <p:nvSpPr>
            <p:cNvPr id="107" name="Rectangle 106"/>
            <p:cNvSpPr/>
            <p:nvPr/>
          </p:nvSpPr>
          <p:spPr>
            <a:xfrm>
              <a:off x="2438400" y="2819400"/>
              <a:ext cx="638829" cy="338554"/>
            </a:xfrm>
            <a:prstGeom prst="rect">
              <a:avLst/>
            </a:prstGeom>
          </p:spPr>
          <p:txBody>
            <a:bodyPr wrap="none">
              <a:spAutoFit/>
            </a:bodyPr>
            <a:lstStyle/>
            <a:p>
              <a:r>
                <a:rPr lang="en-US" sz="1600" b="1" dirty="0" smtClean="0">
                  <a:solidFill>
                    <a:schemeClr val="accent1"/>
                  </a:solidFill>
                </a:rPr>
                <a:t>cafe1</a:t>
              </a:r>
              <a:endParaRPr lang="en-US" sz="1600" dirty="0"/>
            </a:p>
          </p:txBody>
        </p:sp>
        <p:grpSp>
          <p:nvGrpSpPr>
            <p:cNvPr id="27" name="Group 109"/>
            <p:cNvGrpSpPr/>
            <p:nvPr/>
          </p:nvGrpSpPr>
          <p:grpSpPr>
            <a:xfrm>
              <a:off x="381000" y="2667000"/>
              <a:ext cx="8686800" cy="2807117"/>
              <a:chOff x="381000" y="2667000"/>
              <a:chExt cx="8686800" cy="2807117"/>
            </a:xfrm>
          </p:grpSpPr>
          <p:grpSp>
            <p:nvGrpSpPr>
              <p:cNvPr id="28" name="Group 86"/>
              <p:cNvGrpSpPr/>
              <p:nvPr/>
            </p:nvGrpSpPr>
            <p:grpSpPr>
              <a:xfrm>
                <a:off x="381000" y="2667000"/>
                <a:ext cx="739525" cy="690428"/>
                <a:chOff x="4191000" y="4419600"/>
                <a:chExt cx="739525" cy="690428"/>
              </a:xfrm>
            </p:grpSpPr>
            <p:pic>
              <p:nvPicPr>
                <p:cNvPr id="95" name="Picture 94" descr="token.png"/>
                <p:cNvPicPr>
                  <a:picLocks noChangeAspect="1"/>
                </p:cNvPicPr>
                <p:nvPr/>
              </p:nvPicPr>
              <p:blipFill>
                <a:blip r:embed="rId8" cstate="print">
                  <a:duotone>
                    <a:schemeClr val="accent2">
                      <a:shade val="45000"/>
                      <a:satMod val="135000"/>
                    </a:schemeClr>
                    <a:prstClr val="white"/>
                  </a:duotone>
                </a:blip>
                <a:stretch>
                  <a:fillRect/>
                </a:stretch>
              </p:blipFill>
              <p:spPr>
                <a:xfrm>
                  <a:off x="4191000" y="4419600"/>
                  <a:ext cx="739525" cy="690428"/>
                </a:xfrm>
                <a:prstGeom prst="rect">
                  <a:avLst/>
                </a:prstGeom>
                <a:effectLst>
                  <a:outerShdw blurRad="50800" dist="38100" dir="2700000" algn="tl" rotWithShape="0">
                    <a:prstClr val="black">
                      <a:alpha val="40000"/>
                    </a:prstClr>
                  </a:outerShdw>
                </a:effectLst>
              </p:spPr>
            </p:pic>
            <p:pic>
              <p:nvPicPr>
                <p:cNvPr id="96" name="Picture 95" descr="official_stamp.gif"/>
                <p:cNvPicPr>
                  <a:picLocks noChangeAspect="1"/>
                </p:cNvPicPr>
                <p:nvPr/>
              </p:nvPicPr>
              <p:blipFill>
                <a:blip r:embed="rId9">
                  <a:biLevel thresh="50000"/>
                  <a:lum bright="-100000"/>
                </a:blip>
                <a:stretch>
                  <a:fillRect/>
                </a:stretch>
              </p:blipFill>
              <p:spPr>
                <a:xfrm>
                  <a:off x="4191000" y="4648200"/>
                  <a:ext cx="730785" cy="303276"/>
                </a:xfrm>
                <a:prstGeom prst="rect">
                  <a:avLst/>
                </a:prstGeom>
              </p:spPr>
            </p:pic>
          </p:grpSp>
          <p:grpSp>
            <p:nvGrpSpPr>
              <p:cNvPr id="29" name="Group 96"/>
              <p:cNvGrpSpPr/>
              <p:nvPr/>
            </p:nvGrpSpPr>
            <p:grpSpPr>
              <a:xfrm>
                <a:off x="7239000" y="4724400"/>
                <a:ext cx="1828800" cy="749717"/>
                <a:chOff x="1219200" y="5638800"/>
                <a:chExt cx="1828800" cy="749717"/>
              </a:xfrm>
            </p:grpSpPr>
            <p:sp>
              <p:nvSpPr>
                <p:cNvPr id="99" name="Folded Corner 98"/>
                <p:cNvSpPr/>
                <p:nvPr/>
              </p:nvSpPr>
              <p:spPr bwMode="auto">
                <a:xfrm>
                  <a:off x="1219200" y="5791200"/>
                  <a:ext cx="1679956" cy="597317"/>
                </a:xfrm>
                <a:prstGeom prst="foldedCorner">
                  <a:avLst/>
                </a:prstGeom>
                <a:solidFill>
                  <a:srgbClr val="FFFF00"/>
                </a:solidFill>
                <a:ln w="12700" cap="flat" cmpd="sng" algn="ctr">
                  <a:solidFill>
                    <a:srgbClr val="000000"/>
                  </a:solidFill>
                  <a:prstDash val="solid"/>
                  <a:round/>
                  <a:headEnd type="none" w="med" len="med"/>
                  <a:tailEnd type="none" w="med" len="med"/>
                </a:ln>
                <a:effectLst>
                  <a:outerShdw blurRad="50800" dist="38100" dir="2700000" algn="tl" rotWithShape="0">
                    <a:prstClr val="black">
                      <a:alpha val="40000"/>
                    </a:prstClr>
                  </a:outerShdw>
                </a:effectLst>
              </p:spPr>
              <p:txBody>
                <a:bodyPr anchor="t"/>
                <a:lstStyle/>
                <a:p>
                  <a:pPr algn="l">
                    <a:defRPr/>
                  </a:pPr>
                  <a:r>
                    <a:rPr lang="en-US" sz="1400" b="1" dirty="0" smtClean="0">
                      <a:solidFill>
                        <a:schemeClr val="tx1">
                          <a:lumMod val="50000"/>
                          <a:lumOff val="50000"/>
                        </a:schemeClr>
                      </a:solidFill>
                    </a:rPr>
                    <a:t>Report on </a:t>
                  </a:r>
                  <a:r>
                    <a:rPr lang="en-US" sz="1400" b="1" dirty="0" smtClean="0">
                      <a:solidFill>
                        <a:srgbClr val="FF0000"/>
                      </a:solidFill>
                    </a:rPr>
                    <a:t>cafe2</a:t>
                  </a:r>
                  <a:endParaRPr lang="en-US" sz="1400" b="1" dirty="0">
                    <a:solidFill>
                      <a:srgbClr val="FF0000"/>
                    </a:solidFill>
                  </a:endParaRPr>
                </a:p>
                <a:p>
                  <a:pPr algn="l">
                    <a:defRPr/>
                  </a:pPr>
                  <a:r>
                    <a:rPr lang="en-US" sz="1400" dirty="0">
                      <a:solidFill>
                        <a:schemeClr val="tx1">
                          <a:lumMod val="50000"/>
                          <a:lumOff val="50000"/>
                        </a:schemeClr>
                      </a:solidFill>
                    </a:rPr>
                    <a:t>Bandwidth: </a:t>
                  </a:r>
                  <a:r>
                    <a:rPr lang="en-US" sz="1400" dirty="0" smtClean="0">
                      <a:solidFill>
                        <a:schemeClr val="tx1">
                          <a:lumMod val="50000"/>
                          <a:lumOff val="50000"/>
                        </a:schemeClr>
                      </a:solidFill>
                    </a:rPr>
                    <a:t>5 Mbps</a:t>
                  </a:r>
                  <a:endParaRPr lang="en-US" sz="1400" dirty="0">
                    <a:solidFill>
                      <a:schemeClr val="tx1">
                        <a:lumMod val="50000"/>
                        <a:lumOff val="50000"/>
                      </a:schemeClr>
                    </a:solidFill>
                  </a:endParaRPr>
                </a:p>
              </p:txBody>
            </p:sp>
            <p:grpSp>
              <p:nvGrpSpPr>
                <p:cNvPr id="33" name="Group 92"/>
                <p:cNvGrpSpPr/>
                <p:nvPr/>
              </p:nvGrpSpPr>
              <p:grpSpPr>
                <a:xfrm>
                  <a:off x="2590800" y="5638800"/>
                  <a:ext cx="457200" cy="457200"/>
                  <a:chOff x="4191000" y="4879885"/>
                  <a:chExt cx="739525" cy="690428"/>
                </a:xfrm>
              </p:grpSpPr>
              <p:pic>
                <p:nvPicPr>
                  <p:cNvPr id="104" name="Picture 103" descr="token.png"/>
                  <p:cNvPicPr>
                    <a:picLocks noChangeAspect="1"/>
                  </p:cNvPicPr>
                  <p:nvPr/>
                </p:nvPicPr>
                <p:blipFill>
                  <a:blip r:embed="rId10" cstate="print">
                    <a:duotone>
                      <a:schemeClr val="accent2">
                        <a:shade val="45000"/>
                        <a:satMod val="135000"/>
                      </a:schemeClr>
                      <a:prstClr val="white"/>
                    </a:duotone>
                  </a:blip>
                  <a:stretch>
                    <a:fillRect/>
                  </a:stretch>
                </p:blipFill>
                <p:spPr>
                  <a:xfrm>
                    <a:off x="4191000" y="4879885"/>
                    <a:ext cx="739525" cy="690428"/>
                  </a:xfrm>
                  <a:prstGeom prst="rect">
                    <a:avLst/>
                  </a:prstGeom>
                  <a:effectLst>
                    <a:outerShdw blurRad="50800" dist="38100" dir="2700000" algn="tl" rotWithShape="0">
                      <a:prstClr val="black">
                        <a:alpha val="40000"/>
                      </a:prstClr>
                    </a:outerShdw>
                  </a:effectLst>
                </p:spPr>
              </p:pic>
              <p:pic>
                <p:nvPicPr>
                  <p:cNvPr id="105" name="Picture 104" descr="official_stamp.gif"/>
                  <p:cNvPicPr>
                    <a:picLocks noChangeAspect="1"/>
                  </p:cNvPicPr>
                  <p:nvPr/>
                </p:nvPicPr>
                <p:blipFill>
                  <a:blip r:embed="rId9">
                    <a:biLevel thresh="50000"/>
                    <a:lum bright="-100000"/>
                  </a:blip>
                  <a:stretch>
                    <a:fillRect/>
                  </a:stretch>
                </p:blipFill>
                <p:spPr>
                  <a:xfrm>
                    <a:off x="4191000" y="5108487"/>
                    <a:ext cx="730786" cy="303277"/>
                  </a:xfrm>
                  <a:prstGeom prst="rect">
                    <a:avLst/>
                  </a:prstGeom>
                </p:spPr>
              </p:pic>
            </p:grpSp>
          </p:grpSp>
          <p:sp>
            <p:nvSpPr>
              <p:cNvPr id="108" name="Rectangle 107"/>
              <p:cNvSpPr/>
              <p:nvPr/>
            </p:nvSpPr>
            <p:spPr>
              <a:xfrm>
                <a:off x="1066800" y="2819400"/>
                <a:ext cx="638829" cy="338554"/>
              </a:xfrm>
              <a:prstGeom prst="rect">
                <a:avLst/>
              </a:prstGeom>
            </p:spPr>
            <p:txBody>
              <a:bodyPr wrap="none">
                <a:spAutoFit/>
              </a:bodyPr>
              <a:lstStyle/>
              <a:p>
                <a:r>
                  <a:rPr lang="en-US" sz="1600" b="1" dirty="0" smtClean="0">
                    <a:solidFill>
                      <a:srgbClr val="FF0000"/>
                    </a:solidFill>
                  </a:rPr>
                  <a:t>cafe2</a:t>
                </a:r>
                <a:endParaRPr lang="en-US" sz="1600" dirty="0">
                  <a:solidFill>
                    <a:srgbClr val="FF0000"/>
                  </a:solidFill>
                </a:endParaRPr>
              </a:p>
            </p:txBody>
          </p:sp>
        </p:grpSp>
      </p:grpSp>
      <p:grpSp>
        <p:nvGrpSpPr>
          <p:cNvPr id="34" name="Group 74"/>
          <p:cNvGrpSpPr/>
          <p:nvPr/>
        </p:nvGrpSpPr>
        <p:grpSpPr>
          <a:xfrm>
            <a:off x="3276600" y="5105400"/>
            <a:ext cx="2667001" cy="978932"/>
            <a:chOff x="3276600" y="5105400"/>
            <a:chExt cx="2667001" cy="978932"/>
          </a:xfrm>
        </p:grpSpPr>
        <p:sp>
          <p:nvSpPr>
            <p:cNvPr id="89" name="TextBox 88"/>
            <p:cNvSpPr txBox="1"/>
            <p:nvPr/>
          </p:nvSpPr>
          <p:spPr>
            <a:xfrm>
              <a:off x="3276600" y="5715000"/>
              <a:ext cx="2667000" cy="369332"/>
            </a:xfrm>
            <a:prstGeom prst="rect">
              <a:avLst/>
            </a:prstGeom>
            <a:noFill/>
          </p:spPr>
          <p:txBody>
            <a:bodyPr wrap="square" rtlCol="0">
              <a:spAutoFit/>
            </a:bodyPr>
            <a:lstStyle/>
            <a:p>
              <a:pPr algn="ctr"/>
              <a:r>
                <a:rPr lang="en-US" dirty="0" smtClean="0">
                  <a:solidFill>
                    <a:schemeClr val="bg1">
                      <a:lumMod val="50000"/>
                    </a:schemeClr>
                  </a:solidFill>
                </a:rPr>
                <a:t>mix network</a:t>
              </a:r>
              <a:endParaRPr lang="en-US" dirty="0">
                <a:solidFill>
                  <a:schemeClr val="bg1">
                    <a:lumMod val="50000"/>
                  </a:schemeClr>
                </a:solidFill>
              </a:endParaRPr>
            </a:p>
          </p:txBody>
        </p:sp>
        <p:grpSp>
          <p:nvGrpSpPr>
            <p:cNvPr id="35" name="Group 105"/>
            <p:cNvGrpSpPr/>
            <p:nvPr/>
          </p:nvGrpSpPr>
          <p:grpSpPr>
            <a:xfrm>
              <a:off x="3276600" y="5105400"/>
              <a:ext cx="2667001" cy="646331"/>
              <a:chOff x="3276600" y="5105400"/>
              <a:chExt cx="2667001" cy="646331"/>
            </a:xfrm>
          </p:grpSpPr>
          <p:cxnSp>
            <p:nvCxnSpPr>
              <p:cNvPr id="100" name="Straight Arrow Connector 99"/>
              <p:cNvCxnSpPr/>
              <p:nvPr/>
            </p:nvCxnSpPr>
            <p:spPr>
              <a:xfrm flipV="1">
                <a:off x="3276600" y="5715000"/>
                <a:ext cx="2667001"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a:xfrm>
                <a:off x="3352800" y="5105400"/>
                <a:ext cx="2448452" cy="646331"/>
              </a:xfrm>
              <a:prstGeom prst="rect">
                <a:avLst/>
              </a:prstGeom>
            </p:spPr>
            <p:txBody>
              <a:bodyPr wrap="square">
                <a:spAutoFit/>
              </a:bodyPr>
              <a:lstStyle/>
              <a:p>
                <a:pPr algn="ctr"/>
                <a:r>
                  <a:rPr lang="en-US" b="1" dirty="0" smtClean="0"/>
                  <a:t>submit</a:t>
                </a:r>
                <a:r>
                  <a:rPr lang="en-US" dirty="0" smtClean="0"/>
                  <a:t>:</a:t>
                </a:r>
              </a:p>
              <a:p>
                <a:pPr algn="ctr"/>
                <a:r>
                  <a:rPr lang="en-US" dirty="0" smtClean="0"/>
                  <a:t>cafe1, </a:t>
                </a:r>
                <a:r>
                  <a:rPr lang="en-US" i="1" dirty="0" smtClean="0"/>
                  <a:t>S</a:t>
                </a:r>
                <a:r>
                  <a:rPr lang="en-US" i="1" baseline="-25000" dirty="0" smtClean="0"/>
                  <a:t>cafe1</a:t>
                </a:r>
                <a:r>
                  <a:rPr lang="en-US" dirty="0" smtClean="0"/>
                  <a:t>, </a:t>
                </a:r>
                <a:r>
                  <a:rPr lang="en-US" i="1" dirty="0" smtClean="0"/>
                  <a:t>k</a:t>
                </a:r>
                <a:r>
                  <a:rPr lang="en-US" i="1" baseline="-25000" dirty="0" smtClean="0"/>
                  <a:t>cafe1</a:t>
                </a:r>
                <a:r>
                  <a:rPr lang="en-US" dirty="0" smtClean="0"/>
                  <a:t>, </a:t>
                </a:r>
                <a:r>
                  <a:rPr lang="en-US" i="1" dirty="0" smtClean="0"/>
                  <a:t>R</a:t>
                </a:r>
                <a:r>
                  <a:rPr lang="en-US" dirty="0" smtClean="0"/>
                  <a:t>, </a:t>
                </a:r>
                <a:r>
                  <a:rPr lang="en-US" i="1" dirty="0" smtClean="0"/>
                  <a:t>S</a:t>
                </a:r>
                <a:r>
                  <a:rPr lang="en-US" i="1" baseline="-25000" dirty="0" smtClean="0"/>
                  <a:t>R</a:t>
                </a:r>
                <a:endParaRPr lang="en-US" i="1" dirty="0"/>
              </a:p>
            </p:txBody>
          </p:sp>
        </p:grpSp>
      </p:grpSp>
      <p:pic>
        <p:nvPicPr>
          <p:cNvPr id="114" name="Picture 2"/>
          <p:cNvPicPr>
            <a:picLocks noChangeAspect="1" noChangeArrowheads="1"/>
          </p:cNvPicPr>
          <p:nvPr/>
        </p:nvPicPr>
        <p:blipFill>
          <a:blip r:embed="rId11"/>
          <a:srcRect/>
          <a:stretch>
            <a:fillRect/>
          </a:stretch>
        </p:blipFill>
        <p:spPr bwMode="auto">
          <a:xfrm>
            <a:off x="6477000" y="762000"/>
            <a:ext cx="762000" cy="1030941"/>
          </a:xfrm>
          <a:prstGeom prst="rect">
            <a:avLst/>
          </a:prstGeom>
          <a:noFill/>
          <a:ln w="9525">
            <a:noFill/>
            <a:miter lim="800000"/>
            <a:headEnd/>
            <a:tailEnd/>
          </a:ln>
          <a:effectLst/>
        </p:spPr>
      </p:pic>
      <p:sp>
        <p:nvSpPr>
          <p:cNvPr id="115" name="Rectangle 114"/>
          <p:cNvSpPr/>
          <p:nvPr/>
        </p:nvSpPr>
        <p:spPr>
          <a:xfrm>
            <a:off x="6464808" y="1475232"/>
            <a:ext cx="762000" cy="3474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Slide Number Placeholder 74"/>
          <p:cNvSpPr>
            <a:spLocks noGrp="1"/>
          </p:cNvSpPr>
          <p:nvPr>
            <p:ph type="sldNum" sz="quarter" idx="12"/>
          </p:nvPr>
        </p:nvSpPr>
        <p:spPr/>
        <p:txBody>
          <a:bodyPr/>
          <a:lstStyle/>
          <a:p>
            <a:fld id="{D106CAAC-188D-4FBD-8217-F6D4C11263E9}" type="slidenum">
              <a:rPr lang="en-US" smtClean="0"/>
              <a:pPr/>
              <a:t>18</a:t>
            </a:fld>
            <a:endParaRPr lang="en-US"/>
          </a:p>
        </p:txBody>
      </p:sp>
    </p:spTree>
    <p:custDataLst>
      <p:tags r:id="rId1"/>
    </p:custDataLst>
  </p:cSld>
  <p:clrMapOvr>
    <a:masterClrMapping/>
  </p:clrMapOvr>
  <p:transition advTm="7059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rot="5400000">
            <a:off x="2134394" y="2742406"/>
            <a:ext cx="22860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a:off x="4801394" y="2742406"/>
            <a:ext cx="22860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Group 103"/>
          <p:cNvGrpSpPr/>
          <p:nvPr/>
        </p:nvGrpSpPr>
        <p:grpSpPr>
          <a:xfrm>
            <a:off x="3276600" y="2209800"/>
            <a:ext cx="2667001" cy="381001"/>
            <a:chOff x="3276600" y="2209800"/>
            <a:chExt cx="2667001" cy="381001"/>
          </a:xfrm>
        </p:grpSpPr>
        <p:cxnSp>
          <p:nvCxnSpPr>
            <p:cNvPr id="9" name="Straight Arrow Connector 8"/>
            <p:cNvCxnSpPr/>
            <p:nvPr/>
          </p:nvCxnSpPr>
          <p:spPr>
            <a:xfrm flipV="1">
              <a:off x="3276600" y="2590800"/>
              <a:ext cx="2667001"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81401" y="2209800"/>
              <a:ext cx="2057230" cy="369332"/>
            </a:xfrm>
            <a:prstGeom prst="rect">
              <a:avLst/>
            </a:prstGeom>
            <a:noFill/>
          </p:spPr>
          <p:txBody>
            <a:bodyPr wrap="none" rtlCol="0">
              <a:spAutoFit/>
            </a:bodyPr>
            <a:lstStyle/>
            <a:p>
              <a:r>
                <a:rPr lang="en-US" b="1" dirty="0" smtClean="0"/>
                <a:t>request</a:t>
              </a:r>
              <a:r>
                <a:rPr lang="en-US" dirty="0" smtClean="0"/>
                <a:t>: cafe1, </a:t>
              </a:r>
              <a:r>
                <a:rPr lang="en-US" i="1" dirty="0" err="1" smtClean="0"/>
                <a:t>T</a:t>
              </a:r>
              <a:r>
                <a:rPr lang="en-US" i="1" baseline="-25000" dirty="0" err="1" smtClean="0"/>
                <a:t>blind</a:t>
              </a:r>
              <a:endParaRPr lang="en-US" i="1" dirty="0"/>
            </a:p>
          </p:txBody>
        </p:sp>
      </p:grpSp>
      <p:grpSp>
        <p:nvGrpSpPr>
          <p:cNvPr id="5" name="Group 104"/>
          <p:cNvGrpSpPr/>
          <p:nvPr/>
        </p:nvGrpSpPr>
        <p:grpSpPr>
          <a:xfrm>
            <a:off x="3276600" y="2971800"/>
            <a:ext cx="2667000" cy="382588"/>
            <a:chOff x="3276600" y="2971800"/>
            <a:chExt cx="2667000" cy="382588"/>
          </a:xfrm>
        </p:grpSpPr>
        <p:cxnSp>
          <p:nvCxnSpPr>
            <p:cNvPr id="11" name="Straight Arrow Connector 10"/>
            <p:cNvCxnSpPr/>
            <p:nvPr/>
          </p:nvCxnSpPr>
          <p:spPr>
            <a:xfrm rot="10800000">
              <a:off x="3276600" y="3352800"/>
              <a:ext cx="26670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019866" y="2971800"/>
              <a:ext cx="1200008" cy="369332"/>
            </a:xfrm>
            <a:prstGeom prst="rect">
              <a:avLst/>
            </a:prstGeom>
            <a:noFill/>
          </p:spPr>
          <p:txBody>
            <a:bodyPr wrap="none" rtlCol="0">
              <a:spAutoFit/>
            </a:bodyPr>
            <a:lstStyle/>
            <a:p>
              <a:r>
                <a:rPr lang="en-US" b="1" dirty="0" smtClean="0"/>
                <a:t>reply</a:t>
              </a:r>
              <a:r>
                <a:rPr lang="en-US" dirty="0" smtClean="0"/>
                <a:t>: </a:t>
              </a:r>
              <a:r>
                <a:rPr lang="en-US" i="1" dirty="0" err="1" smtClean="0"/>
                <a:t>S</a:t>
              </a:r>
              <a:r>
                <a:rPr lang="en-US" i="1" baseline="-25000" dirty="0" err="1" smtClean="0"/>
                <a:t>blind</a:t>
              </a:r>
              <a:endParaRPr lang="en-US" i="1" dirty="0"/>
            </a:p>
          </p:txBody>
        </p:sp>
      </p:grpSp>
      <p:grpSp>
        <p:nvGrpSpPr>
          <p:cNvPr id="8" name="Group 101"/>
          <p:cNvGrpSpPr/>
          <p:nvPr/>
        </p:nvGrpSpPr>
        <p:grpSpPr>
          <a:xfrm>
            <a:off x="3276600" y="1066800"/>
            <a:ext cx="2667000" cy="839788"/>
            <a:chOff x="3276600" y="1066800"/>
            <a:chExt cx="2667000" cy="839788"/>
          </a:xfrm>
        </p:grpSpPr>
        <p:cxnSp>
          <p:nvCxnSpPr>
            <p:cNvPr id="20" name="Straight Arrow Connector 19"/>
            <p:cNvCxnSpPr/>
            <p:nvPr/>
          </p:nvCxnSpPr>
          <p:spPr>
            <a:xfrm>
              <a:off x="3276600" y="1676400"/>
              <a:ext cx="26670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0800000">
              <a:off x="3276600" y="1752600"/>
              <a:ext cx="26670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3276600" y="1828800"/>
              <a:ext cx="26670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10800000">
              <a:off x="3276600" y="1905000"/>
              <a:ext cx="26670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562666" y="1066800"/>
              <a:ext cx="2080378" cy="646331"/>
            </a:xfrm>
            <a:prstGeom prst="rect">
              <a:avLst/>
            </a:prstGeom>
            <a:noFill/>
          </p:spPr>
          <p:txBody>
            <a:bodyPr wrap="none" rtlCol="0">
              <a:spAutoFit/>
            </a:bodyPr>
            <a:lstStyle/>
            <a:p>
              <a:pPr algn="ctr"/>
              <a:r>
                <a:rPr lang="en-US" dirty="0" smtClean="0"/>
                <a:t>authenticate and</a:t>
              </a:r>
            </a:p>
            <a:p>
              <a:pPr algn="ctr"/>
              <a:r>
                <a:rPr lang="en-US" dirty="0" smtClean="0"/>
                <a:t>download list of APs</a:t>
              </a:r>
              <a:endParaRPr lang="en-US" dirty="0"/>
            </a:p>
          </p:txBody>
        </p:sp>
      </p:grpSp>
      <p:grpSp>
        <p:nvGrpSpPr>
          <p:cNvPr id="10" name="Group 79"/>
          <p:cNvGrpSpPr/>
          <p:nvPr/>
        </p:nvGrpSpPr>
        <p:grpSpPr>
          <a:xfrm>
            <a:off x="381000" y="914400"/>
            <a:ext cx="1251290" cy="902916"/>
            <a:chOff x="1066800" y="1066800"/>
            <a:chExt cx="1251290" cy="902916"/>
          </a:xfrm>
        </p:grpSpPr>
        <p:pic>
          <p:nvPicPr>
            <p:cNvPr id="78" name="Picture 77" descr="laptop1.png"/>
            <p:cNvPicPr>
              <a:picLocks noChangeAspect="1"/>
            </p:cNvPicPr>
            <p:nvPr/>
          </p:nvPicPr>
          <p:blipFill>
            <a:blip r:embed="rId4"/>
            <a:stretch>
              <a:fillRect/>
            </a:stretch>
          </p:blipFill>
          <p:spPr>
            <a:xfrm>
              <a:off x="1524000" y="1295400"/>
              <a:ext cx="794090" cy="674316"/>
            </a:xfrm>
            <a:prstGeom prst="rect">
              <a:avLst/>
            </a:prstGeom>
            <a:effectLst/>
          </p:spPr>
        </p:pic>
        <p:pic>
          <p:nvPicPr>
            <p:cNvPr id="79" name="Picture 12" descr="alice.png"/>
            <p:cNvPicPr>
              <a:picLocks noChangeAspect="1"/>
            </p:cNvPicPr>
            <p:nvPr/>
          </p:nvPicPr>
          <p:blipFill>
            <a:blip r:embed="rId5"/>
            <a:srcRect/>
            <a:stretch>
              <a:fillRect/>
            </a:stretch>
          </p:blipFill>
          <p:spPr bwMode="auto">
            <a:xfrm>
              <a:off x="1066800" y="1066800"/>
              <a:ext cx="710045" cy="668583"/>
            </a:xfrm>
            <a:prstGeom prst="rect">
              <a:avLst/>
            </a:prstGeom>
            <a:noFill/>
            <a:ln w="9525">
              <a:noFill/>
              <a:miter lim="800000"/>
              <a:headEnd/>
              <a:tailEnd/>
            </a:ln>
            <a:effectLst/>
          </p:spPr>
        </p:pic>
      </p:grpSp>
      <p:grpSp>
        <p:nvGrpSpPr>
          <p:cNvPr id="12" name="Group 106"/>
          <p:cNvGrpSpPr/>
          <p:nvPr/>
        </p:nvGrpSpPr>
        <p:grpSpPr>
          <a:xfrm>
            <a:off x="381000" y="4191000"/>
            <a:ext cx="2746375" cy="995757"/>
            <a:chOff x="381000" y="4191000"/>
            <a:chExt cx="2746375" cy="995757"/>
          </a:xfrm>
        </p:grpSpPr>
        <p:grpSp>
          <p:nvGrpSpPr>
            <p:cNvPr id="15" name="Group 80"/>
            <p:cNvGrpSpPr/>
            <p:nvPr/>
          </p:nvGrpSpPr>
          <p:grpSpPr>
            <a:xfrm>
              <a:off x="381000" y="4267200"/>
              <a:ext cx="1251290" cy="902916"/>
              <a:chOff x="1066800" y="1066800"/>
              <a:chExt cx="1251290" cy="902916"/>
            </a:xfrm>
          </p:grpSpPr>
          <p:pic>
            <p:nvPicPr>
              <p:cNvPr id="82" name="Picture 81" descr="laptop1.png"/>
              <p:cNvPicPr>
                <a:picLocks noChangeAspect="1"/>
              </p:cNvPicPr>
              <p:nvPr/>
            </p:nvPicPr>
            <p:blipFill>
              <a:blip r:embed="rId4"/>
              <a:stretch>
                <a:fillRect/>
              </a:stretch>
            </p:blipFill>
            <p:spPr>
              <a:xfrm>
                <a:off x="1524000" y="1295400"/>
                <a:ext cx="794090" cy="674316"/>
              </a:xfrm>
              <a:prstGeom prst="rect">
                <a:avLst/>
              </a:prstGeom>
              <a:effectLst/>
            </p:spPr>
          </p:pic>
          <p:pic>
            <p:nvPicPr>
              <p:cNvPr id="83" name="Picture 12" descr="alice.png"/>
              <p:cNvPicPr>
                <a:picLocks noChangeAspect="1"/>
              </p:cNvPicPr>
              <p:nvPr/>
            </p:nvPicPr>
            <p:blipFill>
              <a:blip r:embed="rId5"/>
              <a:srcRect/>
              <a:stretch>
                <a:fillRect/>
              </a:stretch>
            </p:blipFill>
            <p:spPr bwMode="auto">
              <a:xfrm>
                <a:off x="1066800" y="1066800"/>
                <a:ext cx="710045" cy="668583"/>
              </a:xfrm>
              <a:prstGeom prst="rect">
                <a:avLst/>
              </a:prstGeom>
              <a:noFill/>
              <a:ln w="9525">
                <a:noFill/>
                <a:miter lim="800000"/>
                <a:headEnd/>
                <a:tailEnd/>
              </a:ln>
              <a:effectLst/>
            </p:spPr>
          </p:pic>
        </p:grpSp>
        <p:pic>
          <p:nvPicPr>
            <p:cNvPr id="84" name="Picture 81" descr="ap2"/>
            <p:cNvPicPr>
              <a:picLocks noChangeAspect="1" noChangeArrowheads="1"/>
            </p:cNvPicPr>
            <p:nvPr/>
          </p:nvPicPr>
          <p:blipFill>
            <a:blip r:embed="rId6" cstate="screen"/>
            <a:srcRect/>
            <a:stretch>
              <a:fillRect/>
            </a:stretch>
          </p:blipFill>
          <p:spPr bwMode="auto">
            <a:xfrm>
              <a:off x="2362200" y="4419600"/>
              <a:ext cx="765175" cy="767157"/>
            </a:xfrm>
            <a:prstGeom prst="rect">
              <a:avLst/>
            </a:prstGeom>
            <a:noFill/>
            <a:ln w="9525">
              <a:noFill/>
              <a:miter lim="800000"/>
              <a:headEnd/>
              <a:tailEnd/>
            </a:ln>
          </p:spPr>
        </p:pic>
        <p:pic>
          <p:nvPicPr>
            <p:cNvPr id="85" name="Picture 99" descr="radiowaves2.png"/>
            <p:cNvPicPr>
              <a:picLocks noChangeAspect="1"/>
            </p:cNvPicPr>
            <p:nvPr/>
          </p:nvPicPr>
          <p:blipFill>
            <a:blip r:embed="rId7"/>
            <a:srcRect/>
            <a:stretch>
              <a:fillRect/>
            </a:stretch>
          </p:blipFill>
          <p:spPr bwMode="auto">
            <a:xfrm rot="5400000">
              <a:off x="1599862" y="4578516"/>
              <a:ext cx="610275" cy="457200"/>
            </a:xfrm>
            <a:prstGeom prst="rect">
              <a:avLst/>
            </a:prstGeom>
            <a:noFill/>
            <a:ln w="9525">
              <a:noFill/>
              <a:miter lim="800000"/>
              <a:headEnd/>
              <a:tailEnd/>
            </a:ln>
          </p:spPr>
        </p:pic>
        <p:sp>
          <p:nvSpPr>
            <p:cNvPr id="86" name="TextBox 85"/>
            <p:cNvSpPr txBox="1"/>
            <p:nvPr/>
          </p:nvSpPr>
          <p:spPr>
            <a:xfrm>
              <a:off x="1143000" y="4191000"/>
              <a:ext cx="1554400" cy="369332"/>
            </a:xfrm>
            <a:prstGeom prst="rect">
              <a:avLst/>
            </a:prstGeom>
            <a:noFill/>
          </p:spPr>
          <p:txBody>
            <a:bodyPr wrap="none" rtlCol="0">
              <a:spAutoFit/>
            </a:bodyPr>
            <a:lstStyle/>
            <a:p>
              <a:r>
                <a:rPr lang="en-US" dirty="0" smtClean="0"/>
                <a:t>measure cafe1</a:t>
              </a:r>
              <a:endParaRPr lang="en-US" dirty="0"/>
            </a:p>
          </p:txBody>
        </p:sp>
      </p:grpSp>
      <p:grpSp>
        <p:nvGrpSpPr>
          <p:cNvPr id="16" name="Group 107"/>
          <p:cNvGrpSpPr/>
          <p:nvPr/>
        </p:nvGrpSpPr>
        <p:grpSpPr>
          <a:xfrm>
            <a:off x="3276600" y="4267200"/>
            <a:ext cx="3886200" cy="2362994"/>
            <a:chOff x="3276600" y="4267200"/>
            <a:chExt cx="3886200" cy="2362994"/>
          </a:xfrm>
        </p:grpSpPr>
        <p:cxnSp>
          <p:nvCxnSpPr>
            <p:cNvPr id="40" name="Straight Connector 39"/>
            <p:cNvCxnSpPr/>
            <p:nvPr/>
          </p:nvCxnSpPr>
          <p:spPr>
            <a:xfrm rot="16200000" flipH="1">
              <a:off x="2705894" y="6057106"/>
              <a:ext cx="11430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5371306" y="6057900"/>
              <a:ext cx="1143794" cy="7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Can 86"/>
            <p:cNvSpPr/>
            <p:nvPr/>
          </p:nvSpPr>
          <p:spPr bwMode="auto">
            <a:xfrm>
              <a:off x="6477000" y="4267200"/>
              <a:ext cx="685800" cy="709315"/>
            </a:xfrm>
            <a:prstGeom prst="can">
              <a:avLst/>
            </a:prstGeom>
            <a:solidFill>
              <a:schemeClr val="bg2">
                <a:lumMod val="90000"/>
              </a:schemeClr>
            </a:solidFill>
            <a:ln w="12700" cap="flat" cmpd="sng" algn="ctr">
              <a:solidFill>
                <a:srgbClr val="000000"/>
              </a:solidFill>
              <a:prstDash val="solid"/>
              <a:round/>
              <a:headEnd type="none" w="med" len="med"/>
              <a:tailEnd type="none" w="med" len="med"/>
            </a:ln>
            <a:effectLst/>
          </p:spPr>
          <p:txBody>
            <a:bodyPr/>
            <a:lstStyle/>
            <a:p>
              <a:pPr>
                <a:defRPr/>
              </a:pPr>
              <a:endParaRPr lang="en-US" sz="900"/>
            </a:p>
          </p:txBody>
        </p:sp>
      </p:grpSp>
      <p:grpSp>
        <p:nvGrpSpPr>
          <p:cNvPr id="17" name="Group 96"/>
          <p:cNvGrpSpPr/>
          <p:nvPr/>
        </p:nvGrpSpPr>
        <p:grpSpPr>
          <a:xfrm>
            <a:off x="7219950" y="4216400"/>
            <a:ext cx="1828800" cy="749717"/>
            <a:chOff x="1219200" y="5638800"/>
            <a:chExt cx="1828800" cy="749717"/>
          </a:xfrm>
        </p:grpSpPr>
        <p:sp>
          <p:nvSpPr>
            <p:cNvPr id="69" name="Folded Corner 68"/>
            <p:cNvSpPr/>
            <p:nvPr/>
          </p:nvSpPr>
          <p:spPr bwMode="auto">
            <a:xfrm>
              <a:off x="1219200" y="5791200"/>
              <a:ext cx="1679956" cy="597317"/>
            </a:xfrm>
            <a:prstGeom prst="foldedCorner">
              <a:avLst/>
            </a:prstGeom>
            <a:solidFill>
              <a:srgbClr val="FFFF00"/>
            </a:solidFill>
            <a:ln w="12700" cap="flat" cmpd="sng" algn="ctr">
              <a:solidFill>
                <a:srgbClr val="000000"/>
              </a:solidFill>
              <a:prstDash val="solid"/>
              <a:round/>
              <a:headEnd type="none" w="med" len="med"/>
              <a:tailEnd type="none" w="med" len="med"/>
            </a:ln>
            <a:effectLst>
              <a:outerShdw blurRad="50800" dist="38100" dir="2700000" algn="tl" rotWithShape="0">
                <a:prstClr val="black">
                  <a:alpha val="40000"/>
                </a:prstClr>
              </a:outerShdw>
            </a:effectLst>
          </p:spPr>
          <p:txBody>
            <a:bodyPr anchor="t"/>
            <a:lstStyle/>
            <a:p>
              <a:pPr algn="l">
                <a:defRPr/>
              </a:pPr>
              <a:r>
                <a:rPr lang="en-US" sz="1400" b="1" dirty="0" smtClean="0">
                  <a:solidFill>
                    <a:schemeClr val="tx1">
                      <a:lumMod val="50000"/>
                      <a:lumOff val="50000"/>
                    </a:schemeClr>
                  </a:solidFill>
                </a:rPr>
                <a:t>Report on </a:t>
              </a:r>
              <a:r>
                <a:rPr lang="en-US" sz="1400" b="1" dirty="0" smtClean="0">
                  <a:solidFill>
                    <a:schemeClr val="accent1"/>
                  </a:solidFill>
                </a:rPr>
                <a:t>cafe1</a:t>
              </a:r>
              <a:endParaRPr lang="en-US" sz="1400" b="1" dirty="0">
                <a:solidFill>
                  <a:schemeClr val="accent1"/>
                </a:solidFill>
              </a:endParaRPr>
            </a:p>
            <a:p>
              <a:pPr algn="l">
                <a:defRPr/>
              </a:pPr>
              <a:r>
                <a:rPr lang="en-US" sz="1400" dirty="0">
                  <a:solidFill>
                    <a:schemeClr val="tx1">
                      <a:lumMod val="50000"/>
                      <a:lumOff val="50000"/>
                    </a:schemeClr>
                  </a:solidFill>
                </a:rPr>
                <a:t>Bandwidth: </a:t>
              </a:r>
              <a:r>
                <a:rPr lang="en-US" sz="1400" dirty="0" smtClean="0">
                  <a:solidFill>
                    <a:schemeClr val="tx1">
                      <a:lumMod val="50000"/>
                      <a:lumOff val="50000"/>
                    </a:schemeClr>
                  </a:solidFill>
                </a:rPr>
                <a:t>5 Mbps</a:t>
              </a:r>
              <a:endParaRPr lang="en-US" sz="1400" dirty="0">
                <a:solidFill>
                  <a:schemeClr val="tx1">
                    <a:lumMod val="50000"/>
                    <a:lumOff val="50000"/>
                  </a:schemeClr>
                </a:solidFill>
              </a:endParaRPr>
            </a:p>
          </p:txBody>
        </p:sp>
        <p:grpSp>
          <p:nvGrpSpPr>
            <p:cNvPr id="18" name="Group 92"/>
            <p:cNvGrpSpPr/>
            <p:nvPr/>
          </p:nvGrpSpPr>
          <p:grpSpPr>
            <a:xfrm>
              <a:off x="2590800" y="5638800"/>
              <a:ext cx="457200" cy="457200"/>
              <a:chOff x="4191000" y="4879885"/>
              <a:chExt cx="739525" cy="690428"/>
            </a:xfrm>
          </p:grpSpPr>
          <p:pic>
            <p:nvPicPr>
              <p:cNvPr id="71" name="Picture 70" descr="token.png"/>
              <p:cNvPicPr>
                <a:picLocks noChangeAspect="1"/>
              </p:cNvPicPr>
              <p:nvPr/>
            </p:nvPicPr>
            <p:blipFill>
              <a:blip r:embed="rId8" cstate="print">
                <a:duotone>
                  <a:schemeClr val="accent1">
                    <a:shade val="45000"/>
                    <a:satMod val="135000"/>
                  </a:schemeClr>
                  <a:prstClr val="white"/>
                </a:duotone>
              </a:blip>
              <a:stretch>
                <a:fillRect/>
              </a:stretch>
            </p:blipFill>
            <p:spPr>
              <a:xfrm>
                <a:off x="4191000" y="4879885"/>
                <a:ext cx="739525" cy="690428"/>
              </a:xfrm>
              <a:prstGeom prst="rect">
                <a:avLst/>
              </a:prstGeom>
              <a:effectLst>
                <a:outerShdw blurRad="50800" dist="38100" dir="2700000" algn="tl" rotWithShape="0">
                  <a:prstClr val="black">
                    <a:alpha val="40000"/>
                  </a:prstClr>
                </a:outerShdw>
              </a:effectLst>
            </p:spPr>
          </p:pic>
          <p:pic>
            <p:nvPicPr>
              <p:cNvPr id="73" name="Picture 72" descr="official_stamp.gif"/>
              <p:cNvPicPr>
                <a:picLocks noChangeAspect="1"/>
              </p:cNvPicPr>
              <p:nvPr/>
            </p:nvPicPr>
            <p:blipFill>
              <a:blip r:embed="rId9">
                <a:biLevel thresh="50000"/>
                <a:lum bright="-100000"/>
              </a:blip>
              <a:stretch>
                <a:fillRect/>
              </a:stretch>
            </p:blipFill>
            <p:spPr>
              <a:xfrm>
                <a:off x="4191000" y="5108487"/>
                <a:ext cx="730786" cy="303277"/>
              </a:xfrm>
              <a:prstGeom prst="rect">
                <a:avLst/>
              </a:prstGeom>
            </p:spPr>
          </p:pic>
        </p:grpSp>
      </p:grpSp>
      <p:sp>
        <p:nvSpPr>
          <p:cNvPr id="75" name="Rectangle 74"/>
          <p:cNvSpPr/>
          <p:nvPr/>
        </p:nvSpPr>
        <p:spPr>
          <a:xfrm>
            <a:off x="6019800" y="1981200"/>
            <a:ext cx="2895600" cy="1200329"/>
          </a:xfrm>
          <a:prstGeom prst="rect">
            <a:avLst/>
          </a:prstGeom>
          <a:noFill/>
          <a:effectLst/>
        </p:spPr>
        <p:txBody>
          <a:bodyPr wrap="square">
            <a:spAutoFit/>
          </a:bodyPr>
          <a:lstStyle/>
          <a:p>
            <a:pPr marL="0" lvl="1"/>
            <a:r>
              <a:rPr lang="en-US" b="1" dirty="0" smtClean="0"/>
              <a:t>Problem</a:t>
            </a:r>
            <a:r>
              <a:rPr lang="en-US" dirty="0" smtClean="0"/>
              <a:t>: Asking for a token reveals the target AP</a:t>
            </a:r>
          </a:p>
          <a:p>
            <a:pPr marL="0" lvl="1"/>
            <a:r>
              <a:rPr lang="en-US" b="1" dirty="0" smtClean="0"/>
              <a:t>Solution</a:t>
            </a:r>
            <a:r>
              <a:rPr lang="en-US" dirty="0" smtClean="0"/>
              <a:t>: Ask for the tokens for </a:t>
            </a:r>
            <a:r>
              <a:rPr lang="en-US" i="1" dirty="0" smtClean="0"/>
              <a:t>all</a:t>
            </a:r>
            <a:r>
              <a:rPr lang="en-US" dirty="0" smtClean="0"/>
              <a:t> APs in a city</a:t>
            </a:r>
          </a:p>
        </p:txBody>
      </p:sp>
      <p:grpSp>
        <p:nvGrpSpPr>
          <p:cNvPr id="19" name="Group 118"/>
          <p:cNvGrpSpPr/>
          <p:nvPr/>
        </p:nvGrpSpPr>
        <p:grpSpPr>
          <a:xfrm>
            <a:off x="381000" y="4419600"/>
            <a:ext cx="8686800" cy="2274516"/>
            <a:chOff x="381000" y="4419600"/>
            <a:chExt cx="8686800" cy="2274516"/>
          </a:xfrm>
        </p:grpSpPr>
        <p:grpSp>
          <p:nvGrpSpPr>
            <p:cNvPr id="21" name="Group 116"/>
            <p:cNvGrpSpPr/>
            <p:nvPr/>
          </p:nvGrpSpPr>
          <p:grpSpPr>
            <a:xfrm>
              <a:off x="381000" y="5029200"/>
              <a:ext cx="1251290" cy="1664916"/>
              <a:chOff x="381000" y="5029200"/>
              <a:chExt cx="1251290" cy="1664916"/>
            </a:xfrm>
          </p:grpSpPr>
          <p:pic>
            <p:nvPicPr>
              <p:cNvPr id="89" name="Picture 88" descr="laptop1.png"/>
              <p:cNvPicPr>
                <a:picLocks noChangeAspect="1"/>
              </p:cNvPicPr>
              <p:nvPr/>
            </p:nvPicPr>
            <p:blipFill>
              <a:blip r:embed="rId4"/>
              <a:stretch>
                <a:fillRect/>
              </a:stretch>
            </p:blipFill>
            <p:spPr>
              <a:xfrm>
                <a:off x="838200" y="6019800"/>
                <a:ext cx="794090" cy="674316"/>
              </a:xfrm>
              <a:prstGeom prst="rect">
                <a:avLst/>
              </a:prstGeom>
              <a:effectLst/>
            </p:spPr>
          </p:pic>
          <p:pic>
            <p:nvPicPr>
              <p:cNvPr id="90" name="Picture 89" descr="devil"/>
              <p:cNvPicPr>
                <a:picLocks noChangeAspect="1" noChangeArrowheads="1"/>
              </p:cNvPicPr>
              <p:nvPr/>
            </p:nvPicPr>
            <p:blipFill>
              <a:blip r:embed="rId10" cstate="screen"/>
              <a:srcRect/>
              <a:stretch>
                <a:fillRect/>
              </a:stretch>
            </p:blipFill>
            <p:spPr bwMode="auto">
              <a:xfrm flipH="1">
                <a:off x="381000" y="5867400"/>
                <a:ext cx="643630" cy="674316"/>
              </a:xfrm>
              <a:prstGeom prst="rect">
                <a:avLst/>
              </a:prstGeom>
              <a:noFill/>
              <a:ln w="9525">
                <a:noFill/>
                <a:miter lim="800000"/>
                <a:headEnd/>
                <a:tailEnd/>
              </a:ln>
              <a:effectLst/>
            </p:spPr>
          </p:pic>
          <p:pic>
            <p:nvPicPr>
              <p:cNvPr id="113" name="Picture 112" descr="charlie.png"/>
              <p:cNvPicPr>
                <a:picLocks noChangeAspect="1"/>
              </p:cNvPicPr>
              <p:nvPr/>
            </p:nvPicPr>
            <p:blipFill>
              <a:blip r:embed="rId11" cstate="screen"/>
              <a:stretch>
                <a:fillRect/>
              </a:stretch>
            </p:blipFill>
            <p:spPr>
              <a:xfrm flipH="1">
                <a:off x="457200" y="5029200"/>
                <a:ext cx="403356" cy="751586"/>
              </a:xfrm>
              <a:prstGeom prst="rect">
                <a:avLst/>
              </a:prstGeom>
              <a:effectLst/>
            </p:spPr>
          </p:pic>
          <p:pic>
            <p:nvPicPr>
              <p:cNvPr id="114" name="Picture 113" descr="laptop1.png"/>
              <p:cNvPicPr>
                <a:picLocks noChangeAspect="1"/>
              </p:cNvPicPr>
              <p:nvPr/>
            </p:nvPicPr>
            <p:blipFill>
              <a:blip r:embed="rId4"/>
              <a:stretch>
                <a:fillRect/>
              </a:stretch>
            </p:blipFill>
            <p:spPr>
              <a:xfrm>
                <a:off x="838200" y="5257800"/>
                <a:ext cx="794090" cy="674316"/>
              </a:xfrm>
              <a:prstGeom prst="rect">
                <a:avLst/>
              </a:prstGeom>
              <a:effectLst/>
            </p:spPr>
          </p:pic>
        </p:grpSp>
        <p:grpSp>
          <p:nvGrpSpPr>
            <p:cNvPr id="22" name="Group 117"/>
            <p:cNvGrpSpPr/>
            <p:nvPr/>
          </p:nvGrpSpPr>
          <p:grpSpPr>
            <a:xfrm>
              <a:off x="6019800" y="4419600"/>
              <a:ext cx="3048000" cy="2267129"/>
              <a:chOff x="6019800" y="4419600"/>
              <a:chExt cx="3048000" cy="2267129"/>
            </a:xfrm>
          </p:grpSpPr>
          <p:grpSp>
            <p:nvGrpSpPr>
              <p:cNvPr id="24" name="Group 96"/>
              <p:cNvGrpSpPr/>
              <p:nvPr/>
            </p:nvGrpSpPr>
            <p:grpSpPr>
              <a:xfrm>
                <a:off x="7239000" y="4419600"/>
                <a:ext cx="1828800" cy="749717"/>
                <a:chOff x="1219200" y="5638800"/>
                <a:chExt cx="1828800" cy="749717"/>
              </a:xfrm>
            </p:grpSpPr>
            <p:sp>
              <p:nvSpPr>
                <p:cNvPr id="97" name="Folded Corner 96"/>
                <p:cNvSpPr/>
                <p:nvPr/>
              </p:nvSpPr>
              <p:spPr bwMode="auto">
                <a:xfrm>
                  <a:off x="1219200" y="5791200"/>
                  <a:ext cx="1679956" cy="597317"/>
                </a:xfrm>
                <a:prstGeom prst="foldedCorner">
                  <a:avLst/>
                </a:prstGeom>
                <a:solidFill>
                  <a:srgbClr val="FFFF00"/>
                </a:solidFill>
                <a:ln w="12700" cap="flat" cmpd="sng" algn="ctr">
                  <a:solidFill>
                    <a:srgbClr val="000000"/>
                  </a:solidFill>
                  <a:prstDash val="solid"/>
                  <a:round/>
                  <a:headEnd type="none" w="med" len="med"/>
                  <a:tailEnd type="none" w="med" len="med"/>
                </a:ln>
                <a:effectLst>
                  <a:outerShdw blurRad="50800" dist="38100" dir="2700000" algn="tl" rotWithShape="0">
                    <a:prstClr val="black">
                      <a:alpha val="40000"/>
                    </a:prstClr>
                  </a:outerShdw>
                </a:effectLst>
              </p:spPr>
              <p:txBody>
                <a:bodyPr anchor="t"/>
                <a:lstStyle/>
                <a:p>
                  <a:pPr algn="l">
                    <a:defRPr/>
                  </a:pPr>
                  <a:r>
                    <a:rPr lang="en-US" sz="1400" b="1" dirty="0" smtClean="0">
                      <a:solidFill>
                        <a:schemeClr val="tx1">
                          <a:lumMod val="50000"/>
                          <a:lumOff val="50000"/>
                        </a:schemeClr>
                      </a:solidFill>
                    </a:rPr>
                    <a:t>Report on </a:t>
                  </a:r>
                  <a:r>
                    <a:rPr lang="en-US" sz="1400" b="1" dirty="0" smtClean="0">
                      <a:solidFill>
                        <a:schemeClr val="accent1"/>
                      </a:solidFill>
                    </a:rPr>
                    <a:t>cafe1</a:t>
                  </a:r>
                  <a:endParaRPr lang="en-US" sz="1400" b="1" dirty="0">
                    <a:solidFill>
                      <a:schemeClr val="accent1"/>
                    </a:solidFill>
                  </a:endParaRPr>
                </a:p>
                <a:p>
                  <a:pPr algn="l">
                    <a:defRPr/>
                  </a:pPr>
                  <a:r>
                    <a:rPr lang="en-US" sz="1400" dirty="0">
                      <a:solidFill>
                        <a:schemeClr val="tx1">
                          <a:lumMod val="50000"/>
                          <a:lumOff val="50000"/>
                        </a:schemeClr>
                      </a:solidFill>
                    </a:rPr>
                    <a:t>Bandwidth: </a:t>
                  </a:r>
                  <a:r>
                    <a:rPr lang="en-US" sz="1400" dirty="0" smtClean="0">
                      <a:solidFill>
                        <a:schemeClr val="tx1">
                          <a:lumMod val="50000"/>
                          <a:lumOff val="50000"/>
                        </a:schemeClr>
                      </a:solidFill>
                    </a:rPr>
                    <a:t>5 Mbps</a:t>
                  </a:r>
                  <a:endParaRPr lang="en-US" sz="1400" dirty="0">
                    <a:solidFill>
                      <a:schemeClr val="tx1">
                        <a:lumMod val="50000"/>
                        <a:lumOff val="50000"/>
                      </a:schemeClr>
                    </a:solidFill>
                  </a:endParaRPr>
                </a:p>
              </p:txBody>
            </p:sp>
            <p:grpSp>
              <p:nvGrpSpPr>
                <p:cNvPr id="25" name="Group 92"/>
                <p:cNvGrpSpPr/>
                <p:nvPr/>
              </p:nvGrpSpPr>
              <p:grpSpPr>
                <a:xfrm>
                  <a:off x="2590800" y="5638800"/>
                  <a:ext cx="457200" cy="457200"/>
                  <a:chOff x="4191000" y="4879885"/>
                  <a:chExt cx="739525" cy="690428"/>
                </a:xfrm>
              </p:grpSpPr>
              <p:pic>
                <p:nvPicPr>
                  <p:cNvPr id="100" name="Picture 99" descr="token.png"/>
                  <p:cNvPicPr>
                    <a:picLocks noChangeAspect="1"/>
                  </p:cNvPicPr>
                  <p:nvPr/>
                </p:nvPicPr>
                <p:blipFill>
                  <a:blip r:embed="rId8" cstate="print">
                    <a:duotone>
                      <a:schemeClr val="accent1">
                        <a:shade val="45000"/>
                        <a:satMod val="135000"/>
                      </a:schemeClr>
                      <a:prstClr val="white"/>
                    </a:duotone>
                  </a:blip>
                  <a:stretch>
                    <a:fillRect/>
                  </a:stretch>
                </p:blipFill>
                <p:spPr>
                  <a:xfrm>
                    <a:off x="4191000" y="4879885"/>
                    <a:ext cx="739525" cy="690428"/>
                  </a:xfrm>
                  <a:prstGeom prst="rect">
                    <a:avLst/>
                  </a:prstGeom>
                  <a:effectLst>
                    <a:outerShdw blurRad="50800" dist="38100" dir="2700000" algn="tl" rotWithShape="0">
                      <a:prstClr val="black">
                        <a:alpha val="40000"/>
                      </a:prstClr>
                    </a:outerShdw>
                  </a:effectLst>
                </p:spPr>
              </p:pic>
              <p:pic>
                <p:nvPicPr>
                  <p:cNvPr id="101" name="Picture 100" descr="official_stamp.gif"/>
                  <p:cNvPicPr>
                    <a:picLocks noChangeAspect="1"/>
                  </p:cNvPicPr>
                  <p:nvPr/>
                </p:nvPicPr>
                <p:blipFill>
                  <a:blip r:embed="rId9">
                    <a:biLevel thresh="50000"/>
                    <a:lum bright="-100000"/>
                  </a:blip>
                  <a:stretch>
                    <a:fillRect/>
                  </a:stretch>
                </p:blipFill>
                <p:spPr>
                  <a:xfrm>
                    <a:off x="4191000" y="5108487"/>
                    <a:ext cx="730786" cy="303277"/>
                  </a:xfrm>
                  <a:prstGeom prst="rect">
                    <a:avLst/>
                  </a:prstGeom>
                </p:spPr>
              </p:pic>
            </p:grpSp>
          </p:grpSp>
          <p:grpSp>
            <p:nvGrpSpPr>
              <p:cNvPr id="26" name="Group 96"/>
              <p:cNvGrpSpPr/>
              <p:nvPr/>
            </p:nvGrpSpPr>
            <p:grpSpPr>
              <a:xfrm>
                <a:off x="7239000" y="4648200"/>
                <a:ext cx="1828800" cy="749717"/>
                <a:chOff x="1219200" y="5638800"/>
                <a:chExt cx="1828800" cy="749717"/>
              </a:xfrm>
            </p:grpSpPr>
            <p:sp>
              <p:nvSpPr>
                <p:cNvPr id="106" name="Folded Corner 105"/>
                <p:cNvSpPr/>
                <p:nvPr/>
              </p:nvSpPr>
              <p:spPr bwMode="auto">
                <a:xfrm>
                  <a:off x="1219200" y="5791200"/>
                  <a:ext cx="1679956" cy="597317"/>
                </a:xfrm>
                <a:prstGeom prst="foldedCorner">
                  <a:avLst/>
                </a:prstGeom>
                <a:solidFill>
                  <a:srgbClr val="FFFF00"/>
                </a:solidFill>
                <a:ln w="12700" cap="flat" cmpd="sng" algn="ctr">
                  <a:solidFill>
                    <a:srgbClr val="000000"/>
                  </a:solidFill>
                  <a:prstDash val="solid"/>
                  <a:round/>
                  <a:headEnd type="none" w="med" len="med"/>
                  <a:tailEnd type="none" w="med" len="med"/>
                </a:ln>
                <a:effectLst>
                  <a:outerShdw blurRad="50800" dist="38100" dir="2700000" algn="tl" rotWithShape="0">
                    <a:prstClr val="black">
                      <a:alpha val="40000"/>
                    </a:prstClr>
                  </a:outerShdw>
                </a:effectLst>
              </p:spPr>
              <p:txBody>
                <a:bodyPr anchor="t"/>
                <a:lstStyle/>
                <a:p>
                  <a:pPr algn="l">
                    <a:defRPr/>
                  </a:pPr>
                  <a:r>
                    <a:rPr lang="en-US" sz="1400" b="1" dirty="0" smtClean="0">
                      <a:solidFill>
                        <a:schemeClr val="tx1">
                          <a:lumMod val="50000"/>
                          <a:lumOff val="50000"/>
                        </a:schemeClr>
                      </a:solidFill>
                    </a:rPr>
                    <a:t>Report on </a:t>
                  </a:r>
                  <a:r>
                    <a:rPr lang="en-US" sz="1400" b="1" dirty="0" smtClean="0">
                      <a:solidFill>
                        <a:schemeClr val="accent1"/>
                      </a:solidFill>
                    </a:rPr>
                    <a:t>cafe1</a:t>
                  </a:r>
                  <a:endParaRPr lang="en-US" sz="1400" b="1" dirty="0">
                    <a:solidFill>
                      <a:schemeClr val="accent1"/>
                    </a:solidFill>
                  </a:endParaRPr>
                </a:p>
                <a:p>
                  <a:pPr algn="l">
                    <a:defRPr/>
                  </a:pPr>
                  <a:r>
                    <a:rPr lang="en-US" sz="1400" dirty="0">
                      <a:solidFill>
                        <a:schemeClr val="tx1">
                          <a:lumMod val="50000"/>
                          <a:lumOff val="50000"/>
                        </a:schemeClr>
                      </a:solidFill>
                    </a:rPr>
                    <a:t>Bandwidth: </a:t>
                  </a:r>
                  <a:r>
                    <a:rPr lang="en-US" sz="1400" b="1" dirty="0" smtClean="0">
                      <a:solidFill>
                        <a:srgbClr val="FF0000"/>
                      </a:solidFill>
                    </a:rPr>
                    <a:t>100 Mb</a:t>
                  </a:r>
                  <a:endParaRPr lang="en-US" sz="1400" b="1" dirty="0">
                    <a:solidFill>
                      <a:srgbClr val="FF0000"/>
                    </a:solidFill>
                  </a:endParaRPr>
                </a:p>
              </p:txBody>
            </p:sp>
            <p:grpSp>
              <p:nvGrpSpPr>
                <p:cNvPr id="27" name="Group 92"/>
                <p:cNvGrpSpPr/>
                <p:nvPr/>
              </p:nvGrpSpPr>
              <p:grpSpPr>
                <a:xfrm>
                  <a:off x="2590800" y="5638800"/>
                  <a:ext cx="457200" cy="457200"/>
                  <a:chOff x="4191000" y="4879885"/>
                  <a:chExt cx="739525" cy="690428"/>
                </a:xfrm>
              </p:grpSpPr>
              <p:pic>
                <p:nvPicPr>
                  <p:cNvPr id="111" name="Picture 110" descr="token.png"/>
                  <p:cNvPicPr>
                    <a:picLocks noChangeAspect="1"/>
                  </p:cNvPicPr>
                  <p:nvPr/>
                </p:nvPicPr>
                <p:blipFill>
                  <a:blip r:embed="rId8" cstate="print">
                    <a:duotone>
                      <a:schemeClr val="accent1">
                        <a:shade val="45000"/>
                        <a:satMod val="135000"/>
                      </a:schemeClr>
                      <a:prstClr val="white"/>
                    </a:duotone>
                  </a:blip>
                  <a:stretch>
                    <a:fillRect/>
                  </a:stretch>
                </p:blipFill>
                <p:spPr>
                  <a:xfrm>
                    <a:off x="4191000" y="4879885"/>
                    <a:ext cx="739525" cy="690428"/>
                  </a:xfrm>
                  <a:prstGeom prst="rect">
                    <a:avLst/>
                  </a:prstGeom>
                  <a:effectLst>
                    <a:outerShdw blurRad="50800" dist="38100" dir="2700000" algn="tl" rotWithShape="0">
                      <a:prstClr val="black">
                        <a:alpha val="40000"/>
                      </a:prstClr>
                    </a:outerShdw>
                  </a:effectLst>
                </p:spPr>
              </p:pic>
              <p:pic>
                <p:nvPicPr>
                  <p:cNvPr id="112" name="Picture 111" descr="official_stamp.gif"/>
                  <p:cNvPicPr>
                    <a:picLocks noChangeAspect="1"/>
                  </p:cNvPicPr>
                  <p:nvPr/>
                </p:nvPicPr>
                <p:blipFill>
                  <a:blip r:embed="rId9">
                    <a:biLevel thresh="50000"/>
                    <a:lum bright="-100000"/>
                  </a:blip>
                  <a:stretch>
                    <a:fillRect/>
                  </a:stretch>
                </p:blipFill>
                <p:spPr>
                  <a:xfrm>
                    <a:off x="4191000" y="5108487"/>
                    <a:ext cx="730786" cy="303277"/>
                  </a:xfrm>
                  <a:prstGeom prst="rect">
                    <a:avLst/>
                  </a:prstGeom>
                </p:spPr>
              </p:pic>
            </p:grpSp>
          </p:grpSp>
          <p:sp>
            <p:nvSpPr>
              <p:cNvPr id="115" name="Rectangle 114"/>
              <p:cNvSpPr/>
              <p:nvPr/>
            </p:nvSpPr>
            <p:spPr>
              <a:xfrm>
                <a:off x="6019800" y="5486400"/>
                <a:ext cx="2971800" cy="1200329"/>
              </a:xfrm>
              <a:prstGeom prst="rect">
                <a:avLst/>
              </a:prstGeom>
              <a:noFill/>
              <a:effectLst/>
            </p:spPr>
            <p:txBody>
              <a:bodyPr wrap="square">
                <a:spAutoFit/>
              </a:bodyPr>
              <a:lstStyle/>
              <a:p>
                <a:pPr marL="0" lvl="1"/>
                <a:r>
                  <a:rPr lang="en-US" b="1" dirty="0" smtClean="0"/>
                  <a:t>Problem</a:t>
                </a:r>
                <a:r>
                  <a:rPr lang="en-US" dirty="0" smtClean="0"/>
                  <a:t>: Some users may submit bad reports</a:t>
                </a:r>
              </a:p>
              <a:p>
                <a:pPr marL="0" lvl="1"/>
                <a:r>
                  <a:rPr lang="en-US" b="1" dirty="0" smtClean="0"/>
                  <a:t>Solution</a:t>
                </a:r>
                <a:r>
                  <a:rPr lang="en-US" dirty="0" smtClean="0"/>
                  <a:t>: Robust summary functions (e.g., median)</a:t>
                </a:r>
                <a:endParaRPr lang="en-US" dirty="0"/>
              </a:p>
            </p:txBody>
          </p:sp>
        </p:grpSp>
      </p:grpSp>
      <p:sp>
        <p:nvSpPr>
          <p:cNvPr id="116" name="Rounded Rectangle 115"/>
          <p:cNvSpPr/>
          <p:nvPr/>
        </p:nvSpPr>
        <p:spPr>
          <a:xfrm>
            <a:off x="4419600" y="2209800"/>
            <a:ext cx="685800" cy="381000"/>
          </a:xfrm>
          <a:prstGeom prst="roundRect">
            <a:avLst/>
          </a:prstGeom>
          <a:noFill/>
          <a:ln w="5715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119"/>
          <p:cNvGrpSpPr/>
          <p:nvPr/>
        </p:nvGrpSpPr>
        <p:grpSpPr>
          <a:xfrm>
            <a:off x="3276600" y="5105400"/>
            <a:ext cx="2667001" cy="978932"/>
            <a:chOff x="3276600" y="5105400"/>
            <a:chExt cx="2667001" cy="978932"/>
          </a:xfrm>
        </p:grpSpPr>
        <p:sp>
          <p:nvSpPr>
            <p:cNvPr id="121" name="TextBox 120"/>
            <p:cNvSpPr txBox="1"/>
            <p:nvPr/>
          </p:nvSpPr>
          <p:spPr>
            <a:xfrm>
              <a:off x="3276600" y="5715000"/>
              <a:ext cx="2667000" cy="369332"/>
            </a:xfrm>
            <a:prstGeom prst="rect">
              <a:avLst/>
            </a:prstGeom>
            <a:noFill/>
          </p:spPr>
          <p:txBody>
            <a:bodyPr wrap="square" rtlCol="0">
              <a:spAutoFit/>
            </a:bodyPr>
            <a:lstStyle/>
            <a:p>
              <a:pPr algn="ctr"/>
              <a:r>
                <a:rPr lang="en-US" dirty="0" smtClean="0">
                  <a:solidFill>
                    <a:schemeClr val="bg1">
                      <a:lumMod val="50000"/>
                    </a:schemeClr>
                  </a:solidFill>
                </a:rPr>
                <a:t>mix network</a:t>
              </a:r>
              <a:endParaRPr lang="en-US" dirty="0">
                <a:solidFill>
                  <a:schemeClr val="bg1">
                    <a:lumMod val="50000"/>
                  </a:schemeClr>
                </a:solidFill>
              </a:endParaRPr>
            </a:p>
          </p:txBody>
        </p:sp>
        <p:grpSp>
          <p:nvGrpSpPr>
            <p:cNvPr id="29" name="Group 105"/>
            <p:cNvGrpSpPr/>
            <p:nvPr/>
          </p:nvGrpSpPr>
          <p:grpSpPr>
            <a:xfrm>
              <a:off x="3276600" y="5105400"/>
              <a:ext cx="2667001" cy="646331"/>
              <a:chOff x="3276600" y="5105400"/>
              <a:chExt cx="2667001" cy="646331"/>
            </a:xfrm>
          </p:grpSpPr>
          <p:cxnSp>
            <p:nvCxnSpPr>
              <p:cNvPr id="123" name="Straight Arrow Connector 122"/>
              <p:cNvCxnSpPr/>
              <p:nvPr/>
            </p:nvCxnSpPr>
            <p:spPr>
              <a:xfrm flipV="1">
                <a:off x="3276600" y="5715000"/>
                <a:ext cx="2667001"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4" name="Rectangle 123"/>
              <p:cNvSpPr/>
              <p:nvPr/>
            </p:nvSpPr>
            <p:spPr>
              <a:xfrm>
                <a:off x="3352800" y="5105400"/>
                <a:ext cx="2448452" cy="646331"/>
              </a:xfrm>
              <a:prstGeom prst="rect">
                <a:avLst/>
              </a:prstGeom>
            </p:spPr>
            <p:txBody>
              <a:bodyPr wrap="square">
                <a:spAutoFit/>
              </a:bodyPr>
              <a:lstStyle/>
              <a:p>
                <a:pPr algn="ctr"/>
                <a:r>
                  <a:rPr lang="en-US" b="1" dirty="0" smtClean="0"/>
                  <a:t>submit</a:t>
                </a:r>
                <a:r>
                  <a:rPr lang="en-US" dirty="0" smtClean="0"/>
                  <a:t>:</a:t>
                </a:r>
              </a:p>
              <a:p>
                <a:pPr algn="ctr"/>
                <a:r>
                  <a:rPr lang="en-US" dirty="0" smtClean="0"/>
                  <a:t>cafe1, </a:t>
                </a:r>
                <a:r>
                  <a:rPr lang="en-US" i="1" dirty="0" smtClean="0"/>
                  <a:t>S</a:t>
                </a:r>
                <a:r>
                  <a:rPr lang="en-US" i="1" baseline="-25000" dirty="0" smtClean="0"/>
                  <a:t>cafe1</a:t>
                </a:r>
                <a:r>
                  <a:rPr lang="en-US" dirty="0" smtClean="0"/>
                  <a:t>, </a:t>
                </a:r>
                <a:r>
                  <a:rPr lang="en-US" i="1" dirty="0" smtClean="0"/>
                  <a:t>k</a:t>
                </a:r>
                <a:r>
                  <a:rPr lang="en-US" i="1" baseline="-25000" dirty="0" smtClean="0"/>
                  <a:t>cafe1</a:t>
                </a:r>
                <a:r>
                  <a:rPr lang="en-US" dirty="0" smtClean="0"/>
                  <a:t>, </a:t>
                </a:r>
                <a:r>
                  <a:rPr lang="en-US" i="1" dirty="0" smtClean="0"/>
                  <a:t>R</a:t>
                </a:r>
                <a:r>
                  <a:rPr lang="en-US" dirty="0" smtClean="0"/>
                  <a:t>, </a:t>
                </a:r>
                <a:r>
                  <a:rPr lang="en-US" i="1" dirty="0" smtClean="0"/>
                  <a:t>S</a:t>
                </a:r>
                <a:r>
                  <a:rPr lang="en-US" i="1" baseline="-25000" dirty="0" smtClean="0"/>
                  <a:t>R</a:t>
                </a:r>
                <a:endParaRPr lang="en-US" i="1" dirty="0"/>
              </a:p>
            </p:txBody>
          </p:sp>
        </p:grpSp>
      </p:grpSp>
      <p:pic>
        <p:nvPicPr>
          <p:cNvPr id="64" name="Picture 2"/>
          <p:cNvPicPr>
            <a:picLocks noChangeAspect="1" noChangeArrowheads="1"/>
          </p:cNvPicPr>
          <p:nvPr/>
        </p:nvPicPr>
        <p:blipFill>
          <a:blip r:embed="rId12"/>
          <a:srcRect/>
          <a:stretch>
            <a:fillRect/>
          </a:stretch>
        </p:blipFill>
        <p:spPr bwMode="auto">
          <a:xfrm>
            <a:off x="6477000" y="762000"/>
            <a:ext cx="762000" cy="1030941"/>
          </a:xfrm>
          <a:prstGeom prst="rect">
            <a:avLst/>
          </a:prstGeom>
          <a:noFill/>
          <a:ln w="9525">
            <a:noFill/>
            <a:miter lim="800000"/>
            <a:headEnd/>
            <a:tailEnd/>
          </a:ln>
          <a:effectLst/>
        </p:spPr>
      </p:pic>
      <p:sp>
        <p:nvSpPr>
          <p:cNvPr id="65" name="Rectangle 64"/>
          <p:cNvSpPr/>
          <p:nvPr/>
        </p:nvSpPr>
        <p:spPr>
          <a:xfrm>
            <a:off x="6464808" y="1475232"/>
            <a:ext cx="762000" cy="3474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86"/>
          <p:cNvGrpSpPr/>
          <p:nvPr/>
        </p:nvGrpSpPr>
        <p:grpSpPr>
          <a:xfrm>
            <a:off x="1752600" y="2667000"/>
            <a:ext cx="739525" cy="690428"/>
            <a:chOff x="4191000" y="4419600"/>
            <a:chExt cx="739525" cy="690428"/>
          </a:xfrm>
        </p:grpSpPr>
        <p:pic>
          <p:nvPicPr>
            <p:cNvPr id="67" name="Picture 66" descr="token.png"/>
            <p:cNvPicPr>
              <a:picLocks noChangeAspect="1"/>
            </p:cNvPicPr>
            <p:nvPr/>
          </p:nvPicPr>
          <p:blipFill>
            <a:blip r:embed="rId13" cstate="print">
              <a:duotone>
                <a:schemeClr val="accent1">
                  <a:shade val="45000"/>
                  <a:satMod val="135000"/>
                </a:schemeClr>
                <a:prstClr val="white"/>
              </a:duotone>
            </a:blip>
            <a:stretch>
              <a:fillRect/>
            </a:stretch>
          </p:blipFill>
          <p:spPr>
            <a:xfrm>
              <a:off x="4191000" y="4419600"/>
              <a:ext cx="739525" cy="690428"/>
            </a:xfrm>
            <a:prstGeom prst="rect">
              <a:avLst/>
            </a:prstGeom>
            <a:effectLst>
              <a:outerShdw blurRad="50800" dist="38100" dir="2700000" algn="tl" rotWithShape="0">
                <a:prstClr val="black">
                  <a:alpha val="40000"/>
                </a:prstClr>
              </a:outerShdw>
            </a:effectLst>
          </p:spPr>
        </p:pic>
        <p:pic>
          <p:nvPicPr>
            <p:cNvPr id="68" name="Picture 67" descr="official_stamp.gif"/>
            <p:cNvPicPr>
              <a:picLocks noChangeAspect="1"/>
            </p:cNvPicPr>
            <p:nvPr/>
          </p:nvPicPr>
          <p:blipFill>
            <a:blip r:embed="rId9">
              <a:biLevel thresh="50000"/>
              <a:lum bright="-100000"/>
            </a:blip>
            <a:stretch>
              <a:fillRect/>
            </a:stretch>
          </p:blipFill>
          <p:spPr>
            <a:xfrm>
              <a:off x="4191000" y="4648200"/>
              <a:ext cx="730785" cy="303276"/>
            </a:xfrm>
            <a:prstGeom prst="rect">
              <a:avLst/>
            </a:prstGeom>
          </p:spPr>
        </p:pic>
      </p:grpSp>
      <p:grpSp>
        <p:nvGrpSpPr>
          <p:cNvPr id="34" name="Group 86"/>
          <p:cNvGrpSpPr/>
          <p:nvPr/>
        </p:nvGrpSpPr>
        <p:grpSpPr>
          <a:xfrm>
            <a:off x="1524000" y="2667000"/>
            <a:ext cx="739525" cy="690428"/>
            <a:chOff x="4191000" y="4419600"/>
            <a:chExt cx="739525" cy="690428"/>
          </a:xfrm>
        </p:grpSpPr>
        <p:pic>
          <p:nvPicPr>
            <p:cNvPr id="72" name="Picture 71" descr="token.png"/>
            <p:cNvPicPr>
              <a:picLocks noChangeAspect="1"/>
            </p:cNvPicPr>
            <p:nvPr/>
          </p:nvPicPr>
          <p:blipFill>
            <a:blip r:embed="rId13" cstate="print">
              <a:duotone>
                <a:schemeClr val="accent2">
                  <a:shade val="45000"/>
                  <a:satMod val="135000"/>
                </a:schemeClr>
                <a:prstClr val="white"/>
              </a:duotone>
            </a:blip>
            <a:stretch>
              <a:fillRect/>
            </a:stretch>
          </p:blipFill>
          <p:spPr>
            <a:xfrm>
              <a:off x="4191000" y="4419600"/>
              <a:ext cx="739525" cy="690428"/>
            </a:xfrm>
            <a:prstGeom prst="rect">
              <a:avLst/>
            </a:prstGeom>
            <a:effectLst>
              <a:outerShdw blurRad="50800" dist="38100" dir="2700000" algn="tl" rotWithShape="0">
                <a:prstClr val="black">
                  <a:alpha val="40000"/>
                </a:prstClr>
              </a:outerShdw>
            </a:effectLst>
          </p:spPr>
        </p:pic>
        <p:pic>
          <p:nvPicPr>
            <p:cNvPr id="74" name="Picture 73" descr="official_stamp.gif"/>
            <p:cNvPicPr>
              <a:picLocks noChangeAspect="1"/>
            </p:cNvPicPr>
            <p:nvPr/>
          </p:nvPicPr>
          <p:blipFill>
            <a:blip r:embed="rId9">
              <a:biLevel thresh="50000"/>
              <a:lum bright="-100000"/>
            </a:blip>
            <a:stretch>
              <a:fillRect/>
            </a:stretch>
          </p:blipFill>
          <p:spPr>
            <a:xfrm>
              <a:off x="4191000" y="4648200"/>
              <a:ext cx="730785" cy="303276"/>
            </a:xfrm>
            <a:prstGeom prst="rect">
              <a:avLst/>
            </a:prstGeom>
          </p:spPr>
        </p:pic>
      </p:grpSp>
      <p:grpSp>
        <p:nvGrpSpPr>
          <p:cNvPr id="35" name="Group 86"/>
          <p:cNvGrpSpPr/>
          <p:nvPr/>
        </p:nvGrpSpPr>
        <p:grpSpPr>
          <a:xfrm>
            <a:off x="1295400" y="2667000"/>
            <a:ext cx="739525" cy="690428"/>
            <a:chOff x="4191000" y="4419600"/>
            <a:chExt cx="739525" cy="690428"/>
          </a:xfrm>
        </p:grpSpPr>
        <p:pic>
          <p:nvPicPr>
            <p:cNvPr id="77" name="Picture 76" descr="token.png"/>
            <p:cNvPicPr>
              <a:picLocks noChangeAspect="1"/>
            </p:cNvPicPr>
            <p:nvPr/>
          </p:nvPicPr>
          <p:blipFill>
            <a:blip r:embed="rId13" cstate="print">
              <a:duotone>
                <a:schemeClr val="accent3">
                  <a:shade val="45000"/>
                  <a:satMod val="135000"/>
                </a:schemeClr>
                <a:prstClr val="white"/>
              </a:duotone>
            </a:blip>
            <a:stretch>
              <a:fillRect/>
            </a:stretch>
          </p:blipFill>
          <p:spPr>
            <a:xfrm>
              <a:off x="4191000" y="4419600"/>
              <a:ext cx="739525" cy="690428"/>
            </a:xfrm>
            <a:prstGeom prst="rect">
              <a:avLst/>
            </a:prstGeom>
            <a:effectLst>
              <a:outerShdw blurRad="50800" dist="38100" dir="2700000" algn="tl" rotWithShape="0">
                <a:prstClr val="black">
                  <a:alpha val="40000"/>
                </a:prstClr>
              </a:outerShdw>
            </a:effectLst>
          </p:spPr>
        </p:pic>
        <p:pic>
          <p:nvPicPr>
            <p:cNvPr id="80" name="Picture 79" descr="official_stamp.gif"/>
            <p:cNvPicPr>
              <a:picLocks noChangeAspect="1"/>
            </p:cNvPicPr>
            <p:nvPr/>
          </p:nvPicPr>
          <p:blipFill>
            <a:blip r:embed="rId9">
              <a:biLevel thresh="50000"/>
              <a:lum bright="-100000"/>
            </a:blip>
            <a:stretch>
              <a:fillRect/>
            </a:stretch>
          </p:blipFill>
          <p:spPr>
            <a:xfrm>
              <a:off x="4191000" y="4648200"/>
              <a:ext cx="730785" cy="303276"/>
            </a:xfrm>
            <a:prstGeom prst="rect">
              <a:avLst/>
            </a:prstGeom>
          </p:spPr>
        </p:pic>
      </p:grpSp>
      <p:grpSp>
        <p:nvGrpSpPr>
          <p:cNvPr id="36" name="Group 86"/>
          <p:cNvGrpSpPr/>
          <p:nvPr/>
        </p:nvGrpSpPr>
        <p:grpSpPr>
          <a:xfrm>
            <a:off x="1066800" y="2667000"/>
            <a:ext cx="739525" cy="690428"/>
            <a:chOff x="4191000" y="4419600"/>
            <a:chExt cx="739525" cy="690428"/>
          </a:xfrm>
        </p:grpSpPr>
        <p:pic>
          <p:nvPicPr>
            <p:cNvPr id="88" name="Picture 87" descr="token.png"/>
            <p:cNvPicPr>
              <a:picLocks noChangeAspect="1"/>
            </p:cNvPicPr>
            <p:nvPr/>
          </p:nvPicPr>
          <p:blipFill>
            <a:blip r:embed="rId13" cstate="print">
              <a:duotone>
                <a:schemeClr val="accent4">
                  <a:shade val="45000"/>
                  <a:satMod val="135000"/>
                </a:schemeClr>
                <a:prstClr val="white"/>
              </a:duotone>
            </a:blip>
            <a:stretch>
              <a:fillRect/>
            </a:stretch>
          </p:blipFill>
          <p:spPr>
            <a:xfrm>
              <a:off x="4191000" y="4419600"/>
              <a:ext cx="739525" cy="690428"/>
            </a:xfrm>
            <a:prstGeom prst="rect">
              <a:avLst/>
            </a:prstGeom>
            <a:effectLst>
              <a:outerShdw blurRad="50800" dist="38100" dir="2700000" algn="tl" rotWithShape="0">
                <a:prstClr val="black">
                  <a:alpha val="40000"/>
                </a:prstClr>
              </a:outerShdw>
            </a:effectLst>
          </p:spPr>
        </p:pic>
        <p:pic>
          <p:nvPicPr>
            <p:cNvPr id="91" name="Picture 90" descr="official_stamp.gif"/>
            <p:cNvPicPr>
              <a:picLocks noChangeAspect="1"/>
            </p:cNvPicPr>
            <p:nvPr/>
          </p:nvPicPr>
          <p:blipFill>
            <a:blip r:embed="rId9">
              <a:biLevel thresh="50000"/>
              <a:lum bright="-100000"/>
            </a:blip>
            <a:stretch>
              <a:fillRect/>
            </a:stretch>
          </p:blipFill>
          <p:spPr>
            <a:xfrm>
              <a:off x="4191000" y="4648200"/>
              <a:ext cx="730785" cy="303276"/>
            </a:xfrm>
            <a:prstGeom prst="rect">
              <a:avLst/>
            </a:prstGeom>
          </p:spPr>
        </p:pic>
      </p:grpSp>
      <p:grpSp>
        <p:nvGrpSpPr>
          <p:cNvPr id="37" name="Group 86"/>
          <p:cNvGrpSpPr/>
          <p:nvPr/>
        </p:nvGrpSpPr>
        <p:grpSpPr>
          <a:xfrm>
            <a:off x="838200" y="2667000"/>
            <a:ext cx="739525" cy="690428"/>
            <a:chOff x="4191000" y="4419600"/>
            <a:chExt cx="739525" cy="690428"/>
          </a:xfrm>
        </p:grpSpPr>
        <p:pic>
          <p:nvPicPr>
            <p:cNvPr id="93" name="Picture 92" descr="token.png"/>
            <p:cNvPicPr>
              <a:picLocks noChangeAspect="1"/>
            </p:cNvPicPr>
            <p:nvPr/>
          </p:nvPicPr>
          <p:blipFill>
            <a:blip r:embed="rId13" cstate="print">
              <a:duotone>
                <a:schemeClr val="accent5">
                  <a:shade val="45000"/>
                  <a:satMod val="135000"/>
                </a:schemeClr>
                <a:prstClr val="white"/>
              </a:duotone>
            </a:blip>
            <a:stretch>
              <a:fillRect/>
            </a:stretch>
          </p:blipFill>
          <p:spPr>
            <a:xfrm>
              <a:off x="4191000" y="4419600"/>
              <a:ext cx="739525" cy="690428"/>
            </a:xfrm>
            <a:prstGeom prst="rect">
              <a:avLst/>
            </a:prstGeom>
            <a:effectLst>
              <a:outerShdw blurRad="50800" dist="38100" dir="2700000" algn="tl" rotWithShape="0">
                <a:prstClr val="black">
                  <a:alpha val="40000"/>
                </a:prstClr>
              </a:outerShdw>
            </a:effectLst>
          </p:spPr>
        </p:pic>
        <p:pic>
          <p:nvPicPr>
            <p:cNvPr id="95" name="Picture 94" descr="official_stamp.gif"/>
            <p:cNvPicPr>
              <a:picLocks noChangeAspect="1"/>
            </p:cNvPicPr>
            <p:nvPr/>
          </p:nvPicPr>
          <p:blipFill>
            <a:blip r:embed="rId9">
              <a:biLevel thresh="50000"/>
              <a:lum bright="-100000"/>
            </a:blip>
            <a:stretch>
              <a:fillRect/>
            </a:stretch>
          </p:blipFill>
          <p:spPr>
            <a:xfrm>
              <a:off x="4191000" y="4648200"/>
              <a:ext cx="730785" cy="303276"/>
            </a:xfrm>
            <a:prstGeom prst="rect">
              <a:avLst/>
            </a:prstGeom>
          </p:spPr>
        </p:pic>
      </p:grpSp>
      <p:grpSp>
        <p:nvGrpSpPr>
          <p:cNvPr id="38" name="Group 86"/>
          <p:cNvGrpSpPr/>
          <p:nvPr/>
        </p:nvGrpSpPr>
        <p:grpSpPr>
          <a:xfrm>
            <a:off x="609600" y="2667000"/>
            <a:ext cx="739525" cy="690428"/>
            <a:chOff x="4191000" y="4419600"/>
            <a:chExt cx="739525" cy="690428"/>
          </a:xfrm>
        </p:grpSpPr>
        <p:pic>
          <p:nvPicPr>
            <p:cNvPr id="99" name="Picture 98" descr="token.png"/>
            <p:cNvPicPr>
              <a:picLocks noChangeAspect="1"/>
            </p:cNvPicPr>
            <p:nvPr/>
          </p:nvPicPr>
          <p:blipFill>
            <a:blip r:embed="rId13" cstate="print">
              <a:duotone>
                <a:schemeClr val="accent6">
                  <a:shade val="45000"/>
                  <a:satMod val="135000"/>
                </a:schemeClr>
                <a:prstClr val="white"/>
              </a:duotone>
            </a:blip>
            <a:stretch>
              <a:fillRect/>
            </a:stretch>
          </p:blipFill>
          <p:spPr>
            <a:xfrm>
              <a:off x="4191000" y="4419600"/>
              <a:ext cx="739525" cy="690428"/>
            </a:xfrm>
            <a:prstGeom prst="rect">
              <a:avLst/>
            </a:prstGeom>
            <a:effectLst>
              <a:outerShdw blurRad="50800" dist="38100" dir="2700000" algn="tl" rotWithShape="0">
                <a:prstClr val="black">
                  <a:alpha val="40000"/>
                </a:prstClr>
              </a:outerShdw>
            </a:effectLst>
          </p:spPr>
        </p:pic>
        <p:pic>
          <p:nvPicPr>
            <p:cNvPr id="103" name="Picture 102" descr="official_stamp.gif"/>
            <p:cNvPicPr>
              <a:picLocks noChangeAspect="1"/>
            </p:cNvPicPr>
            <p:nvPr/>
          </p:nvPicPr>
          <p:blipFill>
            <a:blip r:embed="rId9">
              <a:biLevel thresh="50000"/>
              <a:lum bright="-100000"/>
            </a:blip>
            <a:stretch>
              <a:fillRect/>
            </a:stretch>
          </p:blipFill>
          <p:spPr>
            <a:xfrm>
              <a:off x="4191000" y="4648200"/>
              <a:ext cx="730785" cy="303276"/>
            </a:xfrm>
            <a:prstGeom prst="rect">
              <a:avLst/>
            </a:prstGeom>
          </p:spPr>
        </p:pic>
      </p:grpSp>
      <p:sp>
        <p:nvSpPr>
          <p:cNvPr id="104" name="TextBox 103"/>
          <p:cNvSpPr txBox="1"/>
          <p:nvPr/>
        </p:nvSpPr>
        <p:spPr>
          <a:xfrm>
            <a:off x="2514600" y="2743200"/>
            <a:ext cx="367408" cy="400110"/>
          </a:xfrm>
          <a:prstGeom prst="rect">
            <a:avLst/>
          </a:prstGeom>
          <a:noFill/>
        </p:spPr>
        <p:txBody>
          <a:bodyPr wrap="none" rtlCol="0">
            <a:spAutoFit/>
          </a:bodyPr>
          <a:lstStyle/>
          <a:p>
            <a:r>
              <a:rPr lang="en-US" sz="2000" b="1" dirty="0" smtClean="0"/>
              <a:t>…</a:t>
            </a:r>
            <a:endParaRPr lang="en-US" sz="2000" b="1" dirty="0"/>
          </a:p>
        </p:txBody>
      </p:sp>
      <p:sp>
        <p:nvSpPr>
          <p:cNvPr id="105" name="TextBox 104"/>
          <p:cNvSpPr txBox="1"/>
          <p:nvPr/>
        </p:nvSpPr>
        <p:spPr>
          <a:xfrm rot="16200000">
            <a:off x="1835359" y="2226484"/>
            <a:ext cx="630237" cy="338554"/>
          </a:xfrm>
          <a:prstGeom prst="rect">
            <a:avLst/>
          </a:prstGeom>
          <a:noFill/>
        </p:spPr>
        <p:txBody>
          <a:bodyPr wrap="none" rtlCol="0">
            <a:spAutoFit/>
          </a:bodyPr>
          <a:lstStyle/>
          <a:p>
            <a:r>
              <a:rPr lang="en-US" sz="1600" dirty="0" smtClean="0">
                <a:solidFill>
                  <a:srgbClr val="0000FF"/>
                </a:solidFill>
              </a:rPr>
              <a:t>cafe1</a:t>
            </a:r>
            <a:endParaRPr lang="en-US" sz="1600" dirty="0">
              <a:solidFill>
                <a:srgbClr val="0000FF"/>
              </a:solidFill>
            </a:endParaRPr>
          </a:p>
        </p:txBody>
      </p:sp>
      <p:sp>
        <p:nvSpPr>
          <p:cNvPr id="107" name="TextBox 106"/>
          <p:cNvSpPr txBox="1"/>
          <p:nvPr/>
        </p:nvSpPr>
        <p:spPr>
          <a:xfrm rot="16200000">
            <a:off x="1079271" y="1991973"/>
            <a:ext cx="1075615" cy="338554"/>
          </a:xfrm>
          <a:prstGeom prst="rect">
            <a:avLst/>
          </a:prstGeom>
          <a:noFill/>
        </p:spPr>
        <p:txBody>
          <a:bodyPr wrap="none" rtlCol="0">
            <a:spAutoFit/>
          </a:bodyPr>
          <a:lstStyle/>
          <a:p>
            <a:r>
              <a:rPr lang="en-US" sz="1600" dirty="0" smtClean="0">
                <a:solidFill>
                  <a:srgbClr val="00B050"/>
                </a:solidFill>
              </a:rPr>
              <a:t>starbucks2</a:t>
            </a:r>
            <a:endParaRPr lang="en-US" sz="1600" dirty="0">
              <a:solidFill>
                <a:srgbClr val="00B050"/>
              </a:solidFill>
            </a:endParaRPr>
          </a:p>
        </p:txBody>
      </p:sp>
      <p:sp>
        <p:nvSpPr>
          <p:cNvPr id="108" name="TextBox 107"/>
          <p:cNvSpPr txBox="1"/>
          <p:nvPr/>
        </p:nvSpPr>
        <p:spPr>
          <a:xfrm rot="16140297">
            <a:off x="1120113" y="2316095"/>
            <a:ext cx="545342" cy="338554"/>
          </a:xfrm>
          <a:prstGeom prst="rect">
            <a:avLst/>
          </a:prstGeom>
          <a:noFill/>
        </p:spPr>
        <p:txBody>
          <a:bodyPr wrap="none" rtlCol="0">
            <a:spAutoFit/>
          </a:bodyPr>
          <a:lstStyle/>
          <a:p>
            <a:r>
              <a:rPr lang="en-US" sz="1600" dirty="0" smtClean="0">
                <a:solidFill>
                  <a:srgbClr val="7030A0"/>
                </a:solidFill>
              </a:rPr>
              <a:t> UW</a:t>
            </a:r>
            <a:endParaRPr lang="en-US" sz="1600" dirty="0">
              <a:solidFill>
                <a:srgbClr val="7030A0"/>
              </a:solidFill>
            </a:endParaRPr>
          </a:p>
        </p:txBody>
      </p:sp>
      <p:sp>
        <p:nvSpPr>
          <p:cNvPr id="109" name="TextBox 108"/>
          <p:cNvSpPr txBox="1"/>
          <p:nvPr/>
        </p:nvSpPr>
        <p:spPr>
          <a:xfrm rot="16200000">
            <a:off x="824049" y="2223951"/>
            <a:ext cx="671659" cy="338554"/>
          </a:xfrm>
          <a:prstGeom prst="rect">
            <a:avLst/>
          </a:prstGeom>
          <a:noFill/>
        </p:spPr>
        <p:txBody>
          <a:bodyPr wrap="none" rtlCol="0">
            <a:spAutoFit/>
          </a:bodyPr>
          <a:lstStyle/>
          <a:p>
            <a:r>
              <a:rPr lang="en-US" sz="1600" dirty="0" err="1" smtClean="0">
                <a:solidFill>
                  <a:srgbClr val="00B0F0"/>
                </a:solidFill>
              </a:rPr>
              <a:t>tullys</a:t>
            </a:r>
            <a:r>
              <a:rPr lang="en-US" sz="1600" dirty="0" smtClean="0">
                <a:solidFill>
                  <a:srgbClr val="00B0F0"/>
                </a:solidFill>
              </a:rPr>
              <a:t> </a:t>
            </a:r>
            <a:endParaRPr lang="en-US" sz="1600" dirty="0">
              <a:solidFill>
                <a:srgbClr val="00B0F0"/>
              </a:solidFill>
            </a:endParaRPr>
          </a:p>
        </p:txBody>
      </p:sp>
      <p:sp>
        <p:nvSpPr>
          <p:cNvPr id="125" name="TextBox 124"/>
          <p:cNvSpPr txBox="1"/>
          <p:nvPr/>
        </p:nvSpPr>
        <p:spPr>
          <a:xfrm rot="16200000">
            <a:off x="372278" y="1989922"/>
            <a:ext cx="1117998" cy="338554"/>
          </a:xfrm>
          <a:prstGeom prst="rect">
            <a:avLst/>
          </a:prstGeom>
          <a:noFill/>
        </p:spPr>
        <p:txBody>
          <a:bodyPr wrap="none" rtlCol="0">
            <a:spAutoFit/>
          </a:bodyPr>
          <a:lstStyle/>
          <a:p>
            <a:r>
              <a:rPr lang="en-US" sz="1600" dirty="0" err="1" smtClean="0">
                <a:solidFill>
                  <a:schemeClr val="accent6"/>
                </a:solidFill>
              </a:rPr>
              <a:t>shinkatea</a:t>
            </a:r>
            <a:r>
              <a:rPr lang="en-US" sz="1600" dirty="0" smtClean="0">
                <a:solidFill>
                  <a:schemeClr val="accent6"/>
                </a:solidFill>
              </a:rPr>
              <a:t>   </a:t>
            </a:r>
            <a:endParaRPr lang="en-US" sz="1600" dirty="0">
              <a:solidFill>
                <a:schemeClr val="accent6"/>
              </a:solidFill>
            </a:endParaRPr>
          </a:p>
        </p:txBody>
      </p:sp>
      <p:sp>
        <p:nvSpPr>
          <p:cNvPr id="126" name="TextBox 125"/>
          <p:cNvSpPr txBox="1"/>
          <p:nvPr/>
        </p:nvSpPr>
        <p:spPr>
          <a:xfrm rot="16077337">
            <a:off x="1541692" y="2232323"/>
            <a:ext cx="630237" cy="338554"/>
          </a:xfrm>
          <a:prstGeom prst="rect">
            <a:avLst/>
          </a:prstGeom>
          <a:noFill/>
        </p:spPr>
        <p:txBody>
          <a:bodyPr wrap="none" rtlCol="0">
            <a:spAutoFit/>
          </a:bodyPr>
          <a:lstStyle/>
          <a:p>
            <a:r>
              <a:rPr lang="en-US" sz="1600" dirty="0" smtClean="0">
                <a:solidFill>
                  <a:srgbClr val="FF0000"/>
                </a:solidFill>
              </a:rPr>
              <a:t>cafe2</a:t>
            </a:r>
            <a:endParaRPr lang="en-US" sz="1600" dirty="0">
              <a:solidFill>
                <a:srgbClr val="FF0000"/>
              </a:solidFill>
            </a:endParaRPr>
          </a:p>
        </p:txBody>
      </p:sp>
      <p:sp>
        <p:nvSpPr>
          <p:cNvPr id="127" name="Right Brace 126"/>
          <p:cNvSpPr/>
          <p:nvPr/>
        </p:nvSpPr>
        <p:spPr>
          <a:xfrm rot="5400000">
            <a:off x="1600200" y="2286000"/>
            <a:ext cx="228600" cy="23622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8" name="TextBox 127"/>
          <p:cNvSpPr txBox="1"/>
          <p:nvPr/>
        </p:nvSpPr>
        <p:spPr>
          <a:xfrm>
            <a:off x="990600" y="3581400"/>
            <a:ext cx="1451679" cy="369332"/>
          </a:xfrm>
          <a:prstGeom prst="rect">
            <a:avLst/>
          </a:prstGeom>
          <a:noFill/>
        </p:spPr>
        <p:txBody>
          <a:bodyPr wrap="none" rtlCol="0">
            <a:spAutoFit/>
          </a:bodyPr>
          <a:lstStyle/>
          <a:p>
            <a:r>
              <a:rPr lang="en-US" dirty="0" smtClean="0"/>
              <a:t>APs in Seattle</a:t>
            </a:r>
            <a:endParaRPr lang="en-US" dirty="0"/>
          </a:p>
        </p:txBody>
      </p:sp>
      <p:sp>
        <p:nvSpPr>
          <p:cNvPr id="129" name="Rectangle 128"/>
          <p:cNvSpPr/>
          <p:nvPr/>
        </p:nvSpPr>
        <p:spPr>
          <a:xfrm>
            <a:off x="0" y="4038600"/>
            <a:ext cx="9144000" cy="2667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p:cNvSpPr/>
          <p:nvPr/>
        </p:nvSpPr>
        <p:spPr>
          <a:xfrm>
            <a:off x="0" y="762000"/>
            <a:ext cx="9144000" cy="32766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152400"/>
            <a:ext cx="8229600" cy="1143000"/>
          </a:xfrm>
        </p:spPr>
        <p:txBody>
          <a:bodyPr/>
          <a:lstStyle/>
          <a:p>
            <a:r>
              <a:rPr lang="en-US" dirty="0" smtClean="0"/>
              <a:t>Report Protocol</a:t>
            </a:r>
            <a:endParaRPr lang="en-US" dirty="0"/>
          </a:p>
        </p:txBody>
      </p:sp>
      <p:sp>
        <p:nvSpPr>
          <p:cNvPr id="96" name="Slide Number Placeholder 95"/>
          <p:cNvSpPr>
            <a:spLocks noGrp="1"/>
          </p:cNvSpPr>
          <p:nvPr>
            <p:ph type="sldNum" sz="quarter" idx="12"/>
          </p:nvPr>
        </p:nvSpPr>
        <p:spPr/>
        <p:txBody>
          <a:bodyPr/>
          <a:lstStyle/>
          <a:p>
            <a:fld id="{D106CAAC-188D-4FBD-8217-F6D4C11263E9}" type="slidenum">
              <a:rPr lang="en-US" smtClean="0"/>
              <a:pPr/>
              <a:t>19</a:t>
            </a:fld>
            <a:endParaRPr lang="en-US"/>
          </a:p>
        </p:txBody>
      </p:sp>
    </p:spTree>
    <p:custDataLst>
      <p:tags r:id="rId1"/>
    </p:custDataLst>
  </p:cSld>
  <p:clrMapOvr>
    <a:masterClrMapping/>
  </p:clrMapOvr>
  <p:transition advTm="72868">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0"/>
                                        </p:tgtEl>
                                        <p:attrNameLst>
                                          <p:attrName>style.visibility</p:attrName>
                                        </p:attrNameLst>
                                      </p:cBhvr>
                                      <p:to>
                                        <p:strVal val="visible"/>
                                      </p:to>
                                    </p:set>
                                    <p:animEffect transition="in" filter="fade">
                                      <p:cBhvr>
                                        <p:cTn id="10" dur="500"/>
                                        <p:tgtEl>
                                          <p:spTgt spid="130"/>
                                        </p:tgtEl>
                                      </p:cBhvr>
                                    </p:animEffect>
                                  </p:childTnLst>
                                </p:cTn>
                              </p:par>
                              <p:par>
                                <p:cTn id="11" presetID="10" presetClass="exit" presetSubtype="0" fill="hold" grpId="0" nodeType="withEffect">
                                  <p:stCondLst>
                                    <p:cond delay="0"/>
                                  </p:stCondLst>
                                  <p:childTnLst>
                                    <p:animEffect transition="out" filter="fade">
                                      <p:cBhvr>
                                        <p:cTn id="12" dur="500"/>
                                        <p:tgtEl>
                                          <p:spTgt spid="129"/>
                                        </p:tgtEl>
                                      </p:cBhvr>
                                    </p:animEffect>
                                    <p:set>
                                      <p:cBhvr>
                                        <p:cTn id="13" dur="1" fill="hold">
                                          <p:stCondLst>
                                            <p:cond delay="499"/>
                                          </p:stCondLst>
                                        </p:cTn>
                                        <p:tgtEl>
                                          <p:spTgt spid="1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3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0" y="5562600"/>
            <a:ext cx="9144000" cy="10668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Problem: Commercial AP Selection</a:t>
            </a:r>
            <a:endParaRPr lang="en-US" dirty="0"/>
          </a:p>
        </p:txBody>
      </p:sp>
      <p:grpSp>
        <p:nvGrpSpPr>
          <p:cNvPr id="24" name="Content Placeholder 23"/>
          <p:cNvGrpSpPr>
            <a:grpSpLocks noGrp="1"/>
          </p:cNvGrpSpPr>
          <p:nvPr>
            <p:ph idx="1"/>
          </p:nvPr>
        </p:nvGrpSpPr>
        <p:grpSpPr>
          <a:xfrm>
            <a:off x="4615363" y="1966150"/>
            <a:ext cx="4287070" cy="3699908"/>
            <a:chOff x="1096962" y="14935200"/>
            <a:chExt cx="10515454" cy="9790285"/>
          </a:xfrm>
        </p:grpSpPr>
        <p:sp>
          <p:nvSpPr>
            <p:cNvPr id="26" name="Rectangle 38"/>
            <p:cNvSpPr>
              <a:spLocks/>
            </p:cNvSpPr>
            <p:nvPr/>
          </p:nvSpPr>
          <p:spPr bwMode="auto">
            <a:xfrm>
              <a:off x="1096962" y="24155401"/>
              <a:ext cx="199739" cy="570084"/>
            </a:xfrm>
            <a:prstGeom prst="rect">
              <a:avLst/>
            </a:prstGeom>
            <a:noFill/>
            <a:ln w="12700">
              <a:noFill/>
              <a:miter lim="800000"/>
              <a:headEnd/>
              <a:tailEnd/>
            </a:ln>
          </p:spPr>
          <p:txBody>
            <a:bodyPr wrap="none" lIns="0" tIns="0" rIns="40639" bIns="0">
              <a:spAutoFit/>
            </a:bodyPr>
            <a:lstStyle/>
            <a:p>
              <a:pPr marL="39688" algn="l">
                <a:spcBef>
                  <a:spcPts val="1738"/>
                </a:spcBef>
              </a:pPr>
              <a:endParaRPr lang="en-US" sz="1400" dirty="0">
                <a:solidFill>
                  <a:srgbClr val="221E1F"/>
                </a:solidFill>
                <a:latin typeface="Helvetica" pitchFamily="16" charset="0"/>
              </a:endParaRPr>
            </a:p>
          </p:txBody>
        </p:sp>
        <p:pic>
          <p:nvPicPr>
            <p:cNvPr id="27" name="Picture 27" descr="addu_wifi.JPG"/>
            <p:cNvPicPr>
              <a:picLocks noChangeAspect="1"/>
            </p:cNvPicPr>
            <p:nvPr/>
          </p:nvPicPr>
          <p:blipFill>
            <a:blip r:embed="rId3"/>
            <a:srcRect/>
            <a:stretch>
              <a:fillRect/>
            </a:stretch>
          </p:blipFill>
          <p:spPr bwMode="auto">
            <a:xfrm>
              <a:off x="1219200" y="14935200"/>
              <a:ext cx="9372600" cy="7086600"/>
            </a:xfrm>
            <a:prstGeom prst="rect">
              <a:avLst/>
            </a:prstGeom>
            <a:noFill/>
            <a:ln w="9525">
              <a:noFill/>
              <a:miter lim="800000"/>
              <a:headEnd/>
              <a:tailEnd/>
            </a:ln>
          </p:spPr>
        </p:pic>
        <p:sp>
          <p:nvSpPr>
            <p:cNvPr id="28" name="TextBox 28"/>
            <p:cNvSpPr txBox="1">
              <a:spLocks noChangeArrowheads="1"/>
            </p:cNvSpPr>
            <p:nvPr/>
          </p:nvSpPr>
          <p:spPr bwMode="auto">
            <a:xfrm>
              <a:off x="4800601" y="16535401"/>
              <a:ext cx="4114799" cy="529363"/>
            </a:xfrm>
            <a:prstGeom prst="rect">
              <a:avLst/>
            </a:prstGeom>
            <a:solidFill>
              <a:schemeClr val="bg1"/>
            </a:solidFill>
            <a:ln w="9525">
              <a:noFill/>
              <a:miter lim="800000"/>
              <a:headEnd/>
              <a:tailEnd/>
            </a:ln>
          </p:spPr>
          <p:txBody>
            <a:bodyPr>
              <a:spAutoFit/>
            </a:bodyPr>
            <a:lstStyle/>
            <a:p>
              <a:pPr algn="l"/>
              <a:r>
                <a:rPr lang="en-US" sz="700" b="1"/>
                <a:t>tmobile</a:t>
              </a:r>
            </a:p>
          </p:txBody>
        </p:sp>
        <p:sp>
          <p:nvSpPr>
            <p:cNvPr id="29" name="TextBox 29"/>
            <p:cNvSpPr txBox="1">
              <a:spLocks noChangeArrowheads="1"/>
            </p:cNvSpPr>
            <p:nvPr/>
          </p:nvSpPr>
          <p:spPr bwMode="auto">
            <a:xfrm>
              <a:off x="4800601" y="17297400"/>
              <a:ext cx="4114799" cy="529363"/>
            </a:xfrm>
            <a:prstGeom prst="rect">
              <a:avLst/>
            </a:prstGeom>
            <a:solidFill>
              <a:schemeClr val="bg1"/>
            </a:solidFill>
            <a:ln w="9525">
              <a:noFill/>
              <a:miter lim="800000"/>
              <a:headEnd/>
              <a:tailEnd/>
            </a:ln>
          </p:spPr>
          <p:txBody>
            <a:bodyPr>
              <a:spAutoFit/>
            </a:bodyPr>
            <a:lstStyle/>
            <a:p>
              <a:pPr algn="l"/>
              <a:r>
                <a:rPr lang="en-US" sz="700" b="1"/>
                <a:t>attwifi (ap 1)</a:t>
              </a:r>
            </a:p>
          </p:txBody>
        </p:sp>
        <p:sp>
          <p:nvSpPr>
            <p:cNvPr id="30" name="TextBox 31"/>
            <p:cNvSpPr txBox="1">
              <a:spLocks noChangeArrowheads="1"/>
            </p:cNvSpPr>
            <p:nvPr/>
          </p:nvSpPr>
          <p:spPr bwMode="auto">
            <a:xfrm>
              <a:off x="4800601" y="18135599"/>
              <a:ext cx="4114799" cy="529363"/>
            </a:xfrm>
            <a:prstGeom prst="rect">
              <a:avLst/>
            </a:prstGeom>
            <a:solidFill>
              <a:schemeClr val="bg1"/>
            </a:solidFill>
            <a:ln w="9525">
              <a:noFill/>
              <a:miter lim="800000"/>
              <a:headEnd/>
              <a:tailEnd/>
            </a:ln>
          </p:spPr>
          <p:txBody>
            <a:bodyPr>
              <a:spAutoFit/>
            </a:bodyPr>
            <a:lstStyle/>
            <a:p>
              <a:pPr algn="l"/>
              <a:r>
                <a:rPr lang="en-US" sz="700" b="1"/>
                <a:t>attwifi (ap 2)</a:t>
              </a:r>
            </a:p>
          </p:txBody>
        </p:sp>
        <p:sp>
          <p:nvSpPr>
            <p:cNvPr id="31" name="TextBox 32"/>
            <p:cNvSpPr txBox="1">
              <a:spLocks noChangeArrowheads="1"/>
            </p:cNvSpPr>
            <p:nvPr/>
          </p:nvSpPr>
          <p:spPr bwMode="auto">
            <a:xfrm>
              <a:off x="4800601" y="19735800"/>
              <a:ext cx="4114799" cy="529363"/>
            </a:xfrm>
            <a:prstGeom prst="rect">
              <a:avLst/>
            </a:prstGeom>
            <a:solidFill>
              <a:schemeClr val="bg1"/>
            </a:solidFill>
            <a:ln w="9525">
              <a:noFill/>
              <a:miter lim="800000"/>
              <a:headEnd/>
              <a:tailEnd/>
            </a:ln>
          </p:spPr>
          <p:txBody>
            <a:bodyPr>
              <a:spAutoFit/>
            </a:bodyPr>
            <a:lstStyle/>
            <a:p>
              <a:pPr algn="l"/>
              <a:r>
                <a:rPr lang="en-US" sz="700" b="1" dirty="0" err="1" smtClean="0"/>
                <a:t>seattlewifi</a:t>
              </a:r>
              <a:endParaRPr lang="en-US" sz="700" b="1" dirty="0"/>
            </a:p>
          </p:txBody>
        </p:sp>
        <p:sp>
          <p:nvSpPr>
            <p:cNvPr id="32" name="TextBox 33"/>
            <p:cNvSpPr txBox="1">
              <a:spLocks noChangeArrowheads="1"/>
            </p:cNvSpPr>
            <p:nvPr/>
          </p:nvSpPr>
          <p:spPr bwMode="auto">
            <a:xfrm>
              <a:off x="4800601" y="18897599"/>
              <a:ext cx="4114799" cy="529363"/>
            </a:xfrm>
            <a:prstGeom prst="rect">
              <a:avLst/>
            </a:prstGeom>
            <a:solidFill>
              <a:schemeClr val="bg1"/>
            </a:solidFill>
            <a:ln w="9525">
              <a:noFill/>
              <a:miter lim="800000"/>
              <a:headEnd/>
              <a:tailEnd/>
            </a:ln>
          </p:spPr>
          <p:txBody>
            <a:bodyPr>
              <a:spAutoFit/>
            </a:bodyPr>
            <a:lstStyle/>
            <a:p>
              <a:pPr algn="l"/>
              <a:r>
                <a:rPr lang="en-US" sz="700" b="1"/>
                <a:t>linksys</a:t>
              </a:r>
            </a:p>
          </p:txBody>
        </p:sp>
        <p:sp>
          <p:nvSpPr>
            <p:cNvPr id="33" name="TextBox 34"/>
            <p:cNvSpPr txBox="1">
              <a:spLocks noChangeArrowheads="1"/>
            </p:cNvSpPr>
            <p:nvPr/>
          </p:nvSpPr>
          <p:spPr bwMode="auto">
            <a:xfrm>
              <a:off x="4800601" y="20497800"/>
              <a:ext cx="4114799" cy="529363"/>
            </a:xfrm>
            <a:prstGeom prst="rect">
              <a:avLst/>
            </a:prstGeom>
            <a:solidFill>
              <a:schemeClr val="bg1"/>
            </a:solidFill>
            <a:ln w="9525">
              <a:noFill/>
              <a:miter lim="800000"/>
              <a:headEnd/>
              <a:tailEnd/>
            </a:ln>
          </p:spPr>
          <p:txBody>
            <a:bodyPr>
              <a:spAutoFit/>
            </a:bodyPr>
            <a:lstStyle/>
            <a:p>
              <a:pPr algn="l"/>
              <a:r>
                <a:rPr lang="en-US" sz="700" b="1"/>
                <a:t>Free Public Wifi</a:t>
              </a:r>
            </a:p>
          </p:txBody>
        </p:sp>
        <p:sp>
          <p:nvSpPr>
            <p:cNvPr id="34" name="12-Point Star 33"/>
            <p:cNvSpPr/>
            <p:nvPr/>
          </p:nvSpPr>
          <p:spPr bwMode="auto">
            <a:xfrm>
              <a:off x="6553200" y="17221200"/>
              <a:ext cx="2133600" cy="914400"/>
            </a:xfrm>
            <a:prstGeom prst="star12">
              <a:avLst/>
            </a:prstGeom>
            <a:solidFill>
              <a:srgbClr val="FF5050"/>
            </a:solidFill>
            <a:ln w="25400" cap="flat" cmpd="sng" algn="ctr">
              <a:solidFill>
                <a:srgbClr val="000000"/>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r>
                <a:rPr lang="en-US" sz="900" dirty="0"/>
                <a:t>$3.99</a:t>
              </a:r>
            </a:p>
          </p:txBody>
        </p:sp>
        <p:sp>
          <p:nvSpPr>
            <p:cNvPr id="35" name="12-Point Star 34"/>
            <p:cNvSpPr/>
            <p:nvPr/>
          </p:nvSpPr>
          <p:spPr bwMode="auto">
            <a:xfrm>
              <a:off x="6553200" y="16383000"/>
              <a:ext cx="2133600" cy="914400"/>
            </a:xfrm>
            <a:prstGeom prst="star12">
              <a:avLst/>
            </a:prstGeom>
            <a:solidFill>
              <a:srgbClr val="FF5050"/>
            </a:solidFill>
            <a:ln w="25400" cap="flat" cmpd="sng" algn="ctr">
              <a:solidFill>
                <a:srgbClr val="000000"/>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r>
                <a:rPr lang="en-US" sz="900" dirty="0"/>
                <a:t>$9.99</a:t>
              </a:r>
            </a:p>
          </p:txBody>
        </p:sp>
        <p:sp>
          <p:nvSpPr>
            <p:cNvPr id="36" name="12-Point Star 35"/>
            <p:cNvSpPr/>
            <p:nvPr/>
          </p:nvSpPr>
          <p:spPr bwMode="auto">
            <a:xfrm>
              <a:off x="6629400" y="19583400"/>
              <a:ext cx="2133600" cy="914400"/>
            </a:xfrm>
            <a:prstGeom prst="star12">
              <a:avLst/>
            </a:prstGeom>
            <a:solidFill>
              <a:srgbClr val="FF5050"/>
            </a:solidFill>
            <a:ln w="25400" cap="flat" cmpd="sng" algn="ctr">
              <a:solidFill>
                <a:srgbClr val="000000"/>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r>
                <a:rPr lang="en-US" sz="900" dirty="0"/>
                <a:t>Free!</a:t>
              </a:r>
            </a:p>
          </p:txBody>
        </p:sp>
        <p:sp>
          <p:nvSpPr>
            <p:cNvPr id="37" name="12-Point Star 36"/>
            <p:cNvSpPr/>
            <p:nvPr/>
          </p:nvSpPr>
          <p:spPr bwMode="auto">
            <a:xfrm>
              <a:off x="6629400" y="20421600"/>
              <a:ext cx="2133600" cy="914400"/>
            </a:xfrm>
            <a:prstGeom prst="star12">
              <a:avLst/>
            </a:prstGeom>
            <a:solidFill>
              <a:srgbClr val="FF5050"/>
            </a:solidFill>
            <a:ln w="25400" cap="flat" cmpd="sng" algn="ctr">
              <a:solidFill>
                <a:srgbClr val="000000"/>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r>
                <a:rPr lang="en-US" sz="900" dirty="0"/>
                <a:t>Free!</a:t>
              </a:r>
            </a:p>
          </p:txBody>
        </p:sp>
        <p:sp>
          <p:nvSpPr>
            <p:cNvPr id="38" name="Rectangle 40"/>
            <p:cNvSpPr>
              <a:spLocks noChangeArrowheads="1"/>
            </p:cNvSpPr>
            <p:nvPr/>
          </p:nvSpPr>
          <p:spPr bwMode="auto">
            <a:xfrm>
              <a:off x="3046562" y="22233774"/>
              <a:ext cx="8565854" cy="1862442"/>
            </a:xfrm>
            <a:prstGeom prst="rect">
              <a:avLst/>
            </a:prstGeom>
            <a:noFill/>
            <a:ln w="9525">
              <a:noFill/>
              <a:miter lim="800000"/>
              <a:headEnd/>
              <a:tailEnd/>
            </a:ln>
          </p:spPr>
          <p:txBody>
            <a:bodyPr wrap="square">
              <a:spAutoFit/>
            </a:bodyPr>
            <a:lstStyle/>
            <a:p>
              <a:pPr algn="l">
                <a:lnSpc>
                  <a:spcPct val="150000"/>
                </a:lnSpc>
              </a:pPr>
              <a:r>
                <a:rPr lang="en-US" sz="1400" dirty="0">
                  <a:solidFill>
                    <a:schemeClr val="tx1"/>
                  </a:solidFill>
                  <a:latin typeface="Helvetica" pitchFamily="16" charset="0"/>
                </a:rPr>
                <a:t>Which networks will run my applications? </a:t>
              </a:r>
              <a:endParaRPr lang="en-US" sz="1400" dirty="0" smtClean="0">
                <a:solidFill>
                  <a:schemeClr val="tx1"/>
                </a:solidFill>
                <a:latin typeface="Helvetica" pitchFamily="16" charset="0"/>
              </a:endParaRPr>
            </a:p>
            <a:p>
              <a:pPr algn="l">
                <a:lnSpc>
                  <a:spcPct val="150000"/>
                </a:lnSpc>
              </a:pPr>
              <a:r>
                <a:rPr lang="en-US" sz="1400" dirty="0" smtClean="0">
                  <a:solidFill>
                    <a:schemeClr val="tx1"/>
                  </a:solidFill>
                  <a:latin typeface="Helvetica" pitchFamily="16" charset="0"/>
                </a:rPr>
                <a:t>Which </a:t>
              </a:r>
              <a:r>
                <a:rPr lang="en-US" sz="1400" dirty="0">
                  <a:solidFill>
                    <a:schemeClr val="tx1"/>
                  </a:solidFill>
                  <a:latin typeface="Helvetica" pitchFamily="16" charset="0"/>
                </a:rPr>
                <a:t>ones have good </a:t>
              </a:r>
              <a:r>
                <a:rPr lang="en-US" sz="1400" dirty="0" smtClean="0">
                  <a:solidFill>
                    <a:schemeClr val="tx1"/>
                  </a:solidFill>
                  <a:latin typeface="Helvetica" pitchFamily="16" charset="0"/>
                </a:rPr>
                <a:t>performance</a:t>
              </a:r>
              <a:r>
                <a:rPr lang="en-US" sz="1400" dirty="0">
                  <a:solidFill>
                    <a:schemeClr val="tx1"/>
                  </a:solidFill>
                  <a:latin typeface="Helvetica" pitchFamily="16" charset="0"/>
                </a:rPr>
                <a:t>? </a:t>
              </a:r>
              <a:endParaRPr lang="en-US" sz="2400" dirty="0">
                <a:solidFill>
                  <a:schemeClr val="tx1"/>
                </a:solidFill>
              </a:endParaRPr>
            </a:p>
          </p:txBody>
        </p:sp>
        <p:pic>
          <p:nvPicPr>
            <p:cNvPr id="39" name="Picture 12" descr="alice.png"/>
            <p:cNvPicPr>
              <a:picLocks noChangeAspect="1"/>
            </p:cNvPicPr>
            <p:nvPr/>
          </p:nvPicPr>
          <p:blipFill>
            <a:blip r:embed="rId4"/>
            <a:srcRect/>
            <a:stretch>
              <a:fillRect/>
            </a:stretch>
          </p:blipFill>
          <p:spPr bwMode="auto">
            <a:xfrm>
              <a:off x="1295400" y="22250400"/>
              <a:ext cx="1608138" cy="1633538"/>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40" name="Cloud 39"/>
            <p:cNvSpPr/>
            <p:nvPr/>
          </p:nvSpPr>
          <p:spPr bwMode="auto">
            <a:xfrm>
              <a:off x="6597770" y="17797871"/>
              <a:ext cx="3047999" cy="2209799"/>
            </a:xfrm>
            <a:prstGeom prst="cloud">
              <a:avLst/>
            </a:prstGeom>
            <a:solidFill>
              <a:srgbClr val="FFFF00"/>
            </a:solidFill>
            <a:ln w="25400" cap="flat" cmpd="sng" algn="ctr">
              <a:solidFill>
                <a:srgbClr val="000000"/>
              </a:solidFill>
              <a:prstDash val="solid"/>
              <a:round/>
              <a:headEnd type="none" w="med" len="med"/>
              <a:tailEnd type="none" w="med" len="med"/>
            </a:ln>
            <a:effectLst>
              <a:outerShdw blurRad="50800" dist="38100" dir="2700000" algn="tl" rotWithShape="0">
                <a:prstClr val="black">
                  <a:alpha val="40000"/>
                </a:prstClr>
              </a:outerShdw>
            </a:effectLst>
          </p:spPr>
          <p:txBody>
            <a:bodyPr anchor="ctr"/>
            <a:lstStyle/>
            <a:p>
              <a:pPr algn="ctr">
                <a:defRPr/>
              </a:pPr>
              <a:r>
                <a:rPr lang="en-US" sz="1100" dirty="0"/>
                <a:t>Quality = ???</a:t>
              </a:r>
            </a:p>
          </p:txBody>
        </p:sp>
      </p:grpSp>
      <p:sp>
        <p:nvSpPr>
          <p:cNvPr id="42" name="Content Placeholder 2"/>
          <p:cNvSpPr txBox="1">
            <a:spLocks/>
          </p:cNvSpPr>
          <p:nvPr/>
        </p:nvSpPr>
        <p:spPr>
          <a:xfrm>
            <a:off x="457200" y="5638800"/>
            <a:ext cx="8077200" cy="990600"/>
          </a:xfrm>
          <a:prstGeom prst="rect">
            <a:avLst/>
          </a:prstGeom>
        </p:spPr>
        <p:txBody>
          <a:bodyPr vert="horz" lIns="91440" tIns="45720" rIns="91440" bIns="45720" rtlCol="0">
            <a:noAutofit/>
          </a:bodyPr>
          <a:lstStyle/>
          <a:p>
            <a:pPr marR="0" lvl="0" algn="ctr" defTabSz="914400" rtl="0" eaLnBrk="1" fontAlgn="auto" latinLnBrk="0" hangingPunct="1">
              <a:lnSpc>
                <a:spcPct val="100000"/>
              </a:lnSpc>
              <a:spcBef>
                <a:spcPct val="20000"/>
              </a:spcBef>
              <a:spcAft>
                <a:spcPts val="0"/>
              </a:spcAft>
              <a:buClrTx/>
              <a:buSzTx/>
              <a:tabLst/>
              <a:defRPr/>
            </a:pPr>
            <a:r>
              <a:rPr kumimoji="0" lang="en-US" sz="2800" b="0" i="0" u="none" strike="noStrike" kern="1200" cap="none" spc="0" normalizeH="0" baseline="0" noProof="0" dirty="0" smtClean="0">
                <a:ln>
                  <a:noFill/>
                </a:ln>
                <a:effectLst/>
                <a:uLnTx/>
                <a:uFillTx/>
                <a:latin typeface="+mn-lt"/>
                <a:ea typeface="+mn-ea"/>
                <a:cs typeface="+mn-cs"/>
              </a:rPr>
              <a:t>We often have many</a:t>
            </a:r>
            <a:r>
              <a:rPr kumimoji="0" lang="en-US" sz="2800" b="0" i="0" u="none" strike="noStrike" kern="1200" cap="none" spc="0" normalizeH="0" noProof="0" dirty="0" smtClean="0">
                <a:ln>
                  <a:noFill/>
                </a:ln>
                <a:effectLst/>
                <a:uLnTx/>
                <a:uFillTx/>
                <a:latin typeface="+mn-lt"/>
                <a:ea typeface="+mn-ea"/>
                <a:cs typeface="+mn-cs"/>
              </a:rPr>
              <a:t> choices of wireless </a:t>
            </a:r>
            <a:br>
              <a:rPr kumimoji="0" lang="en-US" sz="2800" b="0" i="0" u="none" strike="noStrike" kern="1200" cap="none" spc="0" normalizeH="0" noProof="0" dirty="0" smtClean="0">
                <a:ln>
                  <a:noFill/>
                </a:ln>
                <a:effectLst/>
                <a:uLnTx/>
                <a:uFillTx/>
                <a:latin typeface="+mn-lt"/>
                <a:ea typeface="+mn-ea"/>
                <a:cs typeface="+mn-cs"/>
              </a:rPr>
            </a:br>
            <a:r>
              <a:rPr lang="en-US" sz="2800" noProof="0" dirty="0" smtClean="0"/>
              <a:t>access points (APs)</a:t>
            </a:r>
            <a:r>
              <a:rPr kumimoji="0" lang="en-US" sz="2800" b="0" i="0" u="none" strike="noStrike" kern="1200" cap="none" spc="0" normalizeH="0" noProof="0" dirty="0" smtClean="0">
                <a:ln>
                  <a:noFill/>
                </a:ln>
                <a:effectLst/>
                <a:uLnTx/>
                <a:uFillTx/>
                <a:latin typeface="+mn-lt"/>
                <a:ea typeface="+mn-ea"/>
                <a:cs typeface="+mn-cs"/>
              </a:rPr>
              <a:t>,</a:t>
            </a:r>
            <a:r>
              <a:rPr lang="en-US" sz="2800" dirty="0" smtClean="0"/>
              <a:t> </a:t>
            </a:r>
            <a:r>
              <a:rPr kumimoji="0" lang="en-US" sz="2800" b="0" i="0" u="none" strike="noStrike" kern="1200" cap="none" spc="0" normalizeH="0" noProof="0" dirty="0" smtClean="0">
                <a:ln>
                  <a:noFill/>
                </a:ln>
                <a:effectLst/>
                <a:uLnTx/>
                <a:uFillTx/>
                <a:latin typeface="+mn-lt"/>
                <a:ea typeface="+mn-ea"/>
                <a:cs typeface="+mn-cs"/>
              </a:rPr>
              <a:t>but little information about each</a:t>
            </a:r>
            <a:endParaRPr kumimoji="0" lang="en-US" sz="2800" b="0" i="0" u="none" strike="noStrike" kern="1200" cap="none" spc="0" normalizeH="0" baseline="0" noProof="0" dirty="0" smtClean="0">
              <a:ln>
                <a:noFill/>
              </a:ln>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smtClean="0">
              <a:ln>
                <a:noFill/>
              </a:ln>
              <a:effectLst/>
              <a:uLnTx/>
              <a:uFillTx/>
              <a:latin typeface="+mn-lt"/>
              <a:ea typeface="+mn-ea"/>
              <a:cs typeface="+mn-cs"/>
            </a:endParaRPr>
          </a:p>
        </p:txBody>
      </p:sp>
      <p:pic>
        <p:nvPicPr>
          <p:cNvPr id="1026" name="Picture 2"/>
          <p:cNvPicPr>
            <a:picLocks noChangeAspect="1" noChangeArrowheads="1"/>
          </p:cNvPicPr>
          <p:nvPr/>
        </p:nvPicPr>
        <p:blipFill>
          <a:blip r:embed="rId5"/>
          <a:srcRect/>
          <a:stretch>
            <a:fillRect/>
          </a:stretch>
        </p:blipFill>
        <p:spPr bwMode="auto">
          <a:xfrm>
            <a:off x="762000" y="1371600"/>
            <a:ext cx="3220278" cy="4114800"/>
          </a:xfrm>
          <a:prstGeom prst="rect">
            <a:avLst/>
          </a:prstGeom>
          <a:noFill/>
          <a:ln w="9525">
            <a:solidFill>
              <a:schemeClr val="accent1"/>
            </a:solidFill>
            <a:miter lim="800000"/>
            <a:headEnd/>
            <a:tailEnd/>
          </a:ln>
          <a:effectLst/>
        </p:spPr>
      </p:pic>
      <p:sp>
        <p:nvSpPr>
          <p:cNvPr id="46" name="Rectangle 45"/>
          <p:cNvSpPr/>
          <p:nvPr/>
        </p:nvSpPr>
        <p:spPr>
          <a:xfrm>
            <a:off x="997527" y="1634836"/>
            <a:ext cx="1791855" cy="637309"/>
          </a:xfrm>
          <a:prstGeom prst="rect">
            <a:avLst/>
          </a:prstGeom>
          <a:solidFill>
            <a:schemeClr val="bg1">
              <a:alpha val="77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990600" y="1600200"/>
            <a:ext cx="1876283" cy="646331"/>
          </a:xfrm>
          <a:prstGeom prst="rect">
            <a:avLst/>
          </a:prstGeom>
          <a:noFill/>
          <a:ln>
            <a:noFill/>
          </a:ln>
          <a:effectLst>
            <a:outerShdw blurRad="50800" dist="38100" dir="2700000" algn="tl" rotWithShape="0">
              <a:prstClr val="black">
                <a:alpha val="40000"/>
              </a:prstClr>
            </a:outerShdw>
          </a:effectLst>
        </p:spPr>
        <p:txBody>
          <a:bodyPr wrap="none" rtlCol="0">
            <a:spAutoFit/>
          </a:bodyPr>
          <a:lstStyle/>
          <a:p>
            <a:r>
              <a:rPr lang="en-US" b="1" dirty="0" smtClean="0">
                <a:solidFill>
                  <a:schemeClr val="tx1">
                    <a:lumMod val="95000"/>
                    <a:lumOff val="5000"/>
                  </a:schemeClr>
                </a:solidFill>
              </a:rPr>
              <a:t>Jiwire.com</a:t>
            </a:r>
          </a:p>
          <a:p>
            <a:r>
              <a:rPr lang="en-US" b="1" dirty="0" smtClean="0">
                <a:solidFill>
                  <a:schemeClr val="tx1">
                    <a:lumMod val="95000"/>
                    <a:lumOff val="5000"/>
                  </a:schemeClr>
                </a:solidFill>
              </a:rPr>
              <a:t>Hotspot database</a:t>
            </a:r>
            <a:endParaRPr lang="en-US" b="1" dirty="0">
              <a:solidFill>
                <a:schemeClr val="tx1">
                  <a:lumMod val="95000"/>
                  <a:lumOff val="5000"/>
                </a:schemeClr>
              </a:solidFill>
            </a:endParaRPr>
          </a:p>
        </p:txBody>
      </p:sp>
      <p:sp>
        <p:nvSpPr>
          <p:cNvPr id="41" name="Slide Number Placeholder 40"/>
          <p:cNvSpPr>
            <a:spLocks noGrp="1"/>
          </p:cNvSpPr>
          <p:nvPr>
            <p:ph type="sldNum" sz="quarter" idx="12"/>
          </p:nvPr>
        </p:nvSpPr>
        <p:spPr/>
        <p:txBody>
          <a:bodyPr/>
          <a:lstStyle/>
          <a:p>
            <a:fld id="{D106CAAC-188D-4FBD-8217-F6D4C11263E9}" type="slidenum">
              <a:rPr lang="en-US" smtClean="0"/>
              <a:pPr/>
              <a:t>2</a:t>
            </a:fld>
            <a:endParaRPr lang="en-US"/>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4"/>
          <a:srcRect/>
          <a:stretch>
            <a:fillRect/>
          </a:stretch>
        </p:blipFill>
        <p:spPr bwMode="auto">
          <a:xfrm>
            <a:off x="533400" y="1143000"/>
            <a:ext cx="8140634" cy="4191000"/>
          </a:xfrm>
          <a:prstGeom prst="rect">
            <a:avLst/>
          </a:prstGeom>
          <a:noFill/>
          <a:ln w="9525">
            <a:noFill/>
            <a:miter lim="800000"/>
            <a:headEnd/>
            <a:tailEnd/>
          </a:ln>
          <a:effectLst/>
        </p:spPr>
      </p:pic>
      <p:sp>
        <p:nvSpPr>
          <p:cNvPr id="6" name="Rectangle 5"/>
          <p:cNvSpPr/>
          <p:nvPr/>
        </p:nvSpPr>
        <p:spPr>
          <a:xfrm>
            <a:off x="5783282" y="1219200"/>
            <a:ext cx="2903517" cy="411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p>
        </p:txBody>
      </p:sp>
      <p:sp>
        <p:nvSpPr>
          <p:cNvPr id="2" name="Title 1"/>
          <p:cNvSpPr>
            <a:spLocks noGrp="1"/>
          </p:cNvSpPr>
          <p:nvPr>
            <p:ph type="title"/>
          </p:nvPr>
        </p:nvSpPr>
        <p:spPr>
          <a:xfrm>
            <a:off x="457200" y="152400"/>
            <a:ext cx="8229600" cy="1066800"/>
          </a:xfrm>
        </p:spPr>
        <p:txBody>
          <a:bodyPr>
            <a:normAutofit/>
          </a:bodyPr>
          <a:lstStyle/>
          <a:p>
            <a:r>
              <a:rPr lang="en-US" dirty="0" smtClean="0"/>
              <a:t>Design Requirements</a:t>
            </a:r>
            <a:endParaRPr lang="en-US" dirty="0"/>
          </a:p>
        </p:txBody>
      </p:sp>
      <p:sp>
        <p:nvSpPr>
          <p:cNvPr id="15" name="Rectangle 14"/>
          <p:cNvSpPr/>
          <p:nvPr/>
        </p:nvSpPr>
        <p:spPr>
          <a:xfrm>
            <a:off x="990600" y="2209800"/>
            <a:ext cx="152400" cy="114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838200" y="4953000"/>
            <a:ext cx="2514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810000" y="1295400"/>
            <a:ext cx="18288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12"/>
          </p:nvPr>
        </p:nvSpPr>
        <p:spPr/>
        <p:txBody>
          <a:bodyPr/>
          <a:lstStyle/>
          <a:p>
            <a:fld id="{D106CAAC-188D-4FBD-8217-F6D4C11263E9}" type="slidenum">
              <a:rPr lang="en-US" smtClean="0"/>
              <a:pPr/>
              <a:t>20</a:t>
            </a:fld>
            <a:endParaRPr lang="en-US"/>
          </a:p>
        </p:txBody>
      </p:sp>
      <p:grpSp>
        <p:nvGrpSpPr>
          <p:cNvPr id="8" name="Group 45"/>
          <p:cNvGrpSpPr/>
          <p:nvPr/>
        </p:nvGrpSpPr>
        <p:grpSpPr>
          <a:xfrm>
            <a:off x="1066800" y="2590799"/>
            <a:ext cx="914400" cy="163551"/>
            <a:chOff x="1066800" y="2590799"/>
            <a:chExt cx="914400" cy="163551"/>
          </a:xfrm>
        </p:grpSpPr>
        <p:sp>
          <p:nvSpPr>
            <p:cNvPr id="44" name="Rectangle 43"/>
            <p:cNvSpPr/>
            <p:nvPr/>
          </p:nvSpPr>
          <p:spPr>
            <a:xfrm>
              <a:off x="1371600" y="2590800"/>
              <a:ext cx="609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066800" y="2590799"/>
              <a:ext cx="193288" cy="163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Rectangle 49"/>
          <p:cNvSpPr/>
          <p:nvPr/>
        </p:nvSpPr>
        <p:spPr>
          <a:xfrm>
            <a:off x="0" y="5334000"/>
            <a:ext cx="9144000" cy="12954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304800" y="5334000"/>
            <a:ext cx="8686800" cy="461665"/>
          </a:xfrm>
          <a:prstGeom prst="rect">
            <a:avLst/>
          </a:prstGeom>
        </p:spPr>
        <p:txBody>
          <a:bodyPr wrap="square">
            <a:spAutoFit/>
          </a:bodyPr>
          <a:lstStyle/>
          <a:p>
            <a:pPr marL="288925" lvl="1" indent="-173038">
              <a:buFont typeface="Arial" pitchFamily="34" charset="0"/>
              <a:buChar char="•"/>
            </a:pPr>
            <a:r>
              <a:rPr lang="en-US" sz="2400" b="1" u="sng" dirty="0" smtClean="0">
                <a:solidFill>
                  <a:schemeClr val="bg1">
                    <a:lumMod val="65000"/>
                  </a:schemeClr>
                </a:solidFill>
              </a:rPr>
              <a:t>Location Privacy</a:t>
            </a:r>
            <a:r>
              <a:rPr lang="en-US" sz="2400" dirty="0" smtClean="0">
                <a:solidFill>
                  <a:schemeClr val="bg1">
                    <a:lumMod val="65000"/>
                  </a:schemeClr>
                </a:solidFill>
              </a:rPr>
              <a:t>: Authority/databases cannot link a user’s reports</a:t>
            </a:r>
          </a:p>
        </p:txBody>
      </p:sp>
      <p:sp>
        <p:nvSpPr>
          <p:cNvPr id="52" name="Rectangle 51"/>
          <p:cNvSpPr/>
          <p:nvPr/>
        </p:nvSpPr>
        <p:spPr>
          <a:xfrm>
            <a:off x="304800" y="5715000"/>
            <a:ext cx="8077200" cy="461665"/>
          </a:xfrm>
          <a:prstGeom prst="rect">
            <a:avLst/>
          </a:prstGeom>
        </p:spPr>
        <p:txBody>
          <a:bodyPr wrap="square">
            <a:spAutoFit/>
          </a:bodyPr>
          <a:lstStyle/>
          <a:p>
            <a:pPr marL="288925" lvl="1" indent="-173038">
              <a:buFont typeface="Arial" pitchFamily="34" charset="0"/>
              <a:buChar char="•"/>
            </a:pPr>
            <a:r>
              <a:rPr lang="en-US" sz="2400" b="1" u="sng" dirty="0" smtClean="0">
                <a:solidFill>
                  <a:schemeClr val="bg1">
                    <a:lumMod val="65000"/>
                  </a:schemeClr>
                </a:solidFill>
              </a:rPr>
              <a:t>Limited Influence</a:t>
            </a:r>
            <a:r>
              <a:rPr lang="en-US" sz="2400" dirty="0" smtClean="0">
                <a:solidFill>
                  <a:schemeClr val="bg1">
                    <a:lumMod val="65000"/>
                  </a:schemeClr>
                </a:solidFill>
              </a:rPr>
              <a:t>: Only count 1 report per AP, per user</a:t>
            </a:r>
          </a:p>
        </p:txBody>
      </p:sp>
      <p:sp>
        <p:nvSpPr>
          <p:cNvPr id="53" name="Rectangle 52"/>
          <p:cNvSpPr/>
          <p:nvPr/>
        </p:nvSpPr>
        <p:spPr>
          <a:xfrm>
            <a:off x="304800" y="6096000"/>
            <a:ext cx="8077200" cy="461665"/>
          </a:xfrm>
          <a:prstGeom prst="rect">
            <a:avLst/>
          </a:prstGeom>
        </p:spPr>
        <p:txBody>
          <a:bodyPr wrap="square">
            <a:spAutoFit/>
          </a:bodyPr>
          <a:lstStyle/>
          <a:p>
            <a:pPr marL="288925" lvl="1" indent="-173038">
              <a:buFont typeface="Arial" pitchFamily="34" charset="0"/>
              <a:buChar char="•"/>
            </a:pPr>
            <a:r>
              <a:rPr lang="en-US" sz="2400" b="1" u="sng" dirty="0" smtClean="0"/>
              <a:t>Location Context</a:t>
            </a:r>
            <a:r>
              <a:rPr lang="en-US" sz="2400" dirty="0" smtClean="0"/>
              <a:t>: Account for wireless channel conditions</a:t>
            </a:r>
          </a:p>
        </p:txBody>
      </p:sp>
      <p:sp>
        <p:nvSpPr>
          <p:cNvPr id="38" name="Content Placeholder 2"/>
          <p:cNvSpPr>
            <a:spLocks noGrp="1"/>
          </p:cNvSpPr>
          <p:nvPr>
            <p:ph idx="1"/>
          </p:nvPr>
        </p:nvSpPr>
        <p:spPr>
          <a:xfrm>
            <a:off x="5867400" y="1219200"/>
            <a:ext cx="3048000" cy="4038600"/>
          </a:xfrm>
          <a:noFill/>
          <a:ln>
            <a:noFill/>
          </a:ln>
        </p:spPr>
        <p:txBody>
          <a:bodyPr>
            <a:normAutofit fontScale="77500" lnSpcReduction="20000"/>
          </a:bodyPr>
          <a:lstStyle/>
          <a:p>
            <a:pPr algn="ctr">
              <a:buNone/>
            </a:pPr>
            <a:r>
              <a:rPr lang="en-US" b="1" dirty="0" smtClean="0"/>
              <a:t>Accounting for:</a:t>
            </a:r>
            <a:endParaRPr lang="en-US" dirty="0" smtClean="0"/>
          </a:p>
          <a:p>
            <a:pPr marL="231775" indent="-231775"/>
            <a:r>
              <a:rPr lang="en-US" dirty="0" smtClean="0"/>
              <a:t>Signal quality</a:t>
            </a:r>
          </a:p>
          <a:p>
            <a:pPr lvl="1"/>
            <a:r>
              <a:rPr lang="en-US" dirty="0" smtClean="0"/>
              <a:t>Report SNR</a:t>
            </a:r>
          </a:p>
          <a:p>
            <a:pPr marL="231775" indent="-231775"/>
            <a:r>
              <a:rPr lang="en-US" dirty="0" smtClean="0"/>
              <a:t>Time-of-day</a:t>
            </a:r>
          </a:p>
          <a:p>
            <a:pPr lvl="1"/>
            <a:r>
              <a:rPr lang="en-US" dirty="0" smtClean="0"/>
              <a:t>Report time</a:t>
            </a:r>
          </a:p>
          <a:p>
            <a:pPr marL="231775" indent="-231775"/>
            <a:r>
              <a:rPr lang="en-US" dirty="0" smtClean="0"/>
              <a:t>Traffic contention</a:t>
            </a:r>
          </a:p>
          <a:p>
            <a:pPr lvl="1"/>
            <a:r>
              <a:rPr lang="en-US" dirty="0" smtClean="0">
                <a:solidFill>
                  <a:schemeClr val="bg1">
                    <a:lumMod val="50000"/>
                  </a:schemeClr>
                </a:solidFill>
              </a:rPr>
              <a:t>[</a:t>
            </a:r>
            <a:r>
              <a:rPr lang="en-US" dirty="0" err="1" smtClean="0">
                <a:solidFill>
                  <a:schemeClr val="bg1">
                    <a:lumMod val="50000"/>
                  </a:schemeClr>
                </a:solidFill>
              </a:rPr>
              <a:t>Sundaresan</a:t>
            </a:r>
            <a:r>
              <a:rPr lang="en-US" dirty="0" smtClean="0">
                <a:solidFill>
                  <a:schemeClr val="bg1">
                    <a:lumMod val="50000"/>
                  </a:schemeClr>
                </a:solidFill>
              </a:rPr>
              <a:t> 06]</a:t>
            </a:r>
          </a:p>
          <a:p>
            <a:pPr lvl="1"/>
            <a:r>
              <a:rPr lang="en-US" dirty="0" smtClean="0">
                <a:solidFill>
                  <a:schemeClr val="bg1">
                    <a:lumMod val="50000"/>
                  </a:schemeClr>
                </a:solidFill>
              </a:rPr>
              <a:t>[</a:t>
            </a:r>
            <a:r>
              <a:rPr lang="en-US" dirty="0" err="1" smtClean="0">
                <a:solidFill>
                  <a:schemeClr val="bg1">
                    <a:lumMod val="50000"/>
                  </a:schemeClr>
                </a:solidFill>
              </a:rPr>
              <a:t>Vasudevan</a:t>
            </a:r>
            <a:r>
              <a:rPr lang="en-US" dirty="0" smtClean="0">
                <a:solidFill>
                  <a:schemeClr val="bg1">
                    <a:lumMod val="50000"/>
                  </a:schemeClr>
                </a:solidFill>
              </a:rPr>
              <a:t> 05]</a:t>
            </a:r>
            <a:endParaRPr lang="en-US" dirty="0" smtClean="0"/>
          </a:p>
          <a:p>
            <a:pPr marL="231775" indent="-231775"/>
            <a:r>
              <a:rPr lang="en-US" dirty="0" smtClean="0"/>
              <a:t>…</a:t>
            </a:r>
          </a:p>
          <a:p>
            <a:pPr marL="231775" indent="-231775" algn="ctr">
              <a:buNone/>
            </a:pPr>
            <a:r>
              <a:rPr lang="en-US" b="1" dirty="0" smtClean="0">
                <a:sym typeface="Symbol"/>
              </a:rPr>
              <a:t></a:t>
            </a:r>
            <a:r>
              <a:rPr lang="en-US" b="1" dirty="0" smtClean="0"/>
              <a:t> lots of summaries for each AP!</a:t>
            </a:r>
          </a:p>
        </p:txBody>
      </p:sp>
    </p:spTree>
    <p:custDataLst>
      <p:tags r:id="rId1"/>
    </p:custDataLst>
  </p:cSld>
  <p:clrMapOvr>
    <a:masterClrMapping/>
  </p:clrMapOvr>
  <p:transition advTm="68780">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4"/>
          <a:srcRect/>
          <a:stretch>
            <a:fillRect/>
          </a:stretch>
        </p:blipFill>
        <p:spPr bwMode="auto">
          <a:xfrm>
            <a:off x="533400" y="1143000"/>
            <a:ext cx="8140634" cy="4191000"/>
          </a:xfrm>
          <a:prstGeom prst="rect">
            <a:avLst/>
          </a:prstGeom>
          <a:noFill/>
          <a:ln w="9525">
            <a:noFill/>
            <a:miter lim="800000"/>
            <a:headEnd/>
            <a:tailEnd/>
          </a:ln>
          <a:effectLst/>
        </p:spPr>
      </p:pic>
      <p:sp>
        <p:nvSpPr>
          <p:cNvPr id="6" name="Rectangle 5"/>
          <p:cNvSpPr/>
          <p:nvPr/>
        </p:nvSpPr>
        <p:spPr>
          <a:xfrm>
            <a:off x="5783282" y="1066800"/>
            <a:ext cx="2903517" cy="426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152400"/>
            <a:ext cx="8229600" cy="1066800"/>
          </a:xfrm>
        </p:spPr>
        <p:txBody>
          <a:bodyPr>
            <a:normAutofit/>
          </a:bodyPr>
          <a:lstStyle/>
          <a:p>
            <a:r>
              <a:rPr lang="en-US" dirty="0" smtClean="0"/>
              <a:t>Design Requirements</a:t>
            </a:r>
            <a:endParaRPr lang="en-US" dirty="0"/>
          </a:p>
        </p:txBody>
      </p:sp>
      <p:sp>
        <p:nvSpPr>
          <p:cNvPr id="15" name="Rectangle 14"/>
          <p:cNvSpPr/>
          <p:nvPr/>
        </p:nvSpPr>
        <p:spPr>
          <a:xfrm>
            <a:off x="990600" y="2209800"/>
            <a:ext cx="152400" cy="114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838200" y="4953000"/>
            <a:ext cx="2514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810000" y="1295400"/>
            <a:ext cx="18288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12"/>
          </p:nvPr>
        </p:nvSpPr>
        <p:spPr/>
        <p:txBody>
          <a:bodyPr/>
          <a:lstStyle/>
          <a:p>
            <a:fld id="{D106CAAC-188D-4FBD-8217-F6D4C11263E9}" type="slidenum">
              <a:rPr lang="en-US" smtClean="0"/>
              <a:pPr/>
              <a:t>21</a:t>
            </a:fld>
            <a:endParaRPr lang="en-US"/>
          </a:p>
        </p:txBody>
      </p:sp>
      <p:grpSp>
        <p:nvGrpSpPr>
          <p:cNvPr id="28" name="Group 27"/>
          <p:cNvGrpSpPr/>
          <p:nvPr/>
        </p:nvGrpSpPr>
        <p:grpSpPr>
          <a:xfrm>
            <a:off x="5943600" y="2667000"/>
            <a:ext cx="2666999" cy="2198132"/>
            <a:chOff x="3810001" y="2362200"/>
            <a:chExt cx="2666999" cy="2198132"/>
          </a:xfrm>
        </p:grpSpPr>
        <p:sp>
          <p:nvSpPr>
            <p:cNvPr id="29" name="Rectangle 28"/>
            <p:cNvSpPr/>
            <p:nvPr/>
          </p:nvSpPr>
          <p:spPr>
            <a:xfrm>
              <a:off x="4191000" y="2362200"/>
              <a:ext cx="685800" cy="1752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876800" y="2362200"/>
              <a:ext cx="762000" cy="1752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638800" y="2362200"/>
              <a:ext cx="838200" cy="17526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13"/>
            <p:cNvGrpSpPr/>
            <p:nvPr/>
          </p:nvGrpSpPr>
          <p:grpSpPr>
            <a:xfrm>
              <a:off x="4191000" y="2362200"/>
              <a:ext cx="2286000" cy="1763750"/>
              <a:chOff x="4191000" y="1372394"/>
              <a:chExt cx="2743994" cy="2753556"/>
            </a:xfrm>
          </p:grpSpPr>
          <p:grpSp>
            <p:nvGrpSpPr>
              <p:cNvPr id="38" name="Group 5"/>
              <p:cNvGrpSpPr/>
              <p:nvPr/>
            </p:nvGrpSpPr>
            <p:grpSpPr>
              <a:xfrm>
                <a:off x="4191000" y="1372394"/>
                <a:ext cx="2743994" cy="2743994"/>
                <a:chOff x="3656806" y="1372394"/>
                <a:chExt cx="2743994" cy="2743994"/>
              </a:xfrm>
            </p:grpSpPr>
            <p:cxnSp>
              <p:nvCxnSpPr>
                <p:cNvPr id="42" name="Straight Connector 41"/>
                <p:cNvCxnSpPr/>
                <p:nvPr/>
              </p:nvCxnSpPr>
              <p:spPr>
                <a:xfrm rot="5400000">
                  <a:off x="2286000" y="2743200"/>
                  <a:ext cx="27432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10800000">
                  <a:off x="3657600" y="4114800"/>
                  <a:ext cx="27432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a:off x="4215161" y="1616927"/>
                <a:ext cx="2719039" cy="2509023"/>
                <a:chOff x="4215161" y="1616927"/>
                <a:chExt cx="2719039" cy="2509023"/>
              </a:xfrm>
            </p:grpSpPr>
            <p:sp>
              <p:nvSpPr>
                <p:cNvPr id="40" name="Freeform 39"/>
                <p:cNvSpPr/>
                <p:nvPr/>
              </p:nvSpPr>
              <p:spPr>
                <a:xfrm>
                  <a:off x="4215161" y="1616927"/>
                  <a:ext cx="1957039" cy="2497873"/>
                </a:xfrm>
                <a:custGeom>
                  <a:avLst/>
                  <a:gdLst>
                    <a:gd name="connsiteX0" fmla="*/ 0 w 2720898"/>
                    <a:gd name="connsiteY0" fmla="*/ 0 h 2497873"/>
                    <a:gd name="connsiteX1" fmla="*/ 970156 w 2720898"/>
                    <a:gd name="connsiteY1" fmla="*/ 0 h 2497873"/>
                    <a:gd name="connsiteX2" fmla="*/ 1115122 w 2720898"/>
                    <a:gd name="connsiteY2" fmla="*/ 78058 h 2497873"/>
                    <a:gd name="connsiteX3" fmla="*/ 1137424 w 2720898"/>
                    <a:gd name="connsiteY3" fmla="*/ 100361 h 2497873"/>
                    <a:gd name="connsiteX4" fmla="*/ 1193180 w 2720898"/>
                    <a:gd name="connsiteY4" fmla="*/ 144966 h 2497873"/>
                    <a:gd name="connsiteX5" fmla="*/ 1237785 w 2720898"/>
                    <a:gd name="connsiteY5" fmla="*/ 211873 h 2497873"/>
                    <a:gd name="connsiteX6" fmla="*/ 1304693 w 2720898"/>
                    <a:gd name="connsiteY6" fmla="*/ 289932 h 2497873"/>
                    <a:gd name="connsiteX7" fmla="*/ 1315844 w 2720898"/>
                    <a:gd name="connsiteY7" fmla="*/ 323385 h 2497873"/>
                    <a:gd name="connsiteX8" fmla="*/ 1338146 w 2720898"/>
                    <a:gd name="connsiteY8" fmla="*/ 345688 h 2497873"/>
                    <a:gd name="connsiteX9" fmla="*/ 1349298 w 2720898"/>
                    <a:gd name="connsiteY9" fmla="*/ 390293 h 2497873"/>
                    <a:gd name="connsiteX10" fmla="*/ 1371600 w 2720898"/>
                    <a:gd name="connsiteY10" fmla="*/ 434897 h 2497873"/>
                    <a:gd name="connsiteX11" fmla="*/ 1393902 w 2720898"/>
                    <a:gd name="connsiteY11" fmla="*/ 501805 h 2497873"/>
                    <a:gd name="connsiteX12" fmla="*/ 1416205 w 2720898"/>
                    <a:gd name="connsiteY12" fmla="*/ 568712 h 2497873"/>
                    <a:gd name="connsiteX13" fmla="*/ 1438507 w 2720898"/>
                    <a:gd name="connsiteY13" fmla="*/ 657922 h 2497873"/>
                    <a:gd name="connsiteX14" fmla="*/ 1460810 w 2720898"/>
                    <a:gd name="connsiteY14" fmla="*/ 724829 h 2497873"/>
                    <a:gd name="connsiteX15" fmla="*/ 1471961 w 2720898"/>
                    <a:gd name="connsiteY15" fmla="*/ 802888 h 2497873"/>
                    <a:gd name="connsiteX16" fmla="*/ 1483112 w 2720898"/>
                    <a:gd name="connsiteY16" fmla="*/ 836341 h 2497873"/>
                    <a:gd name="connsiteX17" fmla="*/ 1494263 w 2720898"/>
                    <a:gd name="connsiteY17" fmla="*/ 892097 h 2497873"/>
                    <a:gd name="connsiteX18" fmla="*/ 1516566 w 2720898"/>
                    <a:gd name="connsiteY18" fmla="*/ 981307 h 2497873"/>
                    <a:gd name="connsiteX19" fmla="*/ 1527717 w 2720898"/>
                    <a:gd name="connsiteY19" fmla="*/ 1037063 h 2497873"/>
                    <a:gd name="connsiteX20" fmla="*/ 1550019 w 2720898"/>
                    <a:gd name="connsiteY20" fmla="*/ 1103971 h 2497873"/>
                    <a:gd name="connsiteX21" fmla="*/ 1561171 w 2720898"/>
                    <a:gd name="connsiteY21" fmla="*/ 1148575 h 2497873"/>
                    <a:gd name="connsiteX22" fmla="*/ 1572322 w 2720898"/>
                    <a:gd name="connsiteY22" fmla="*/ 1204332 h 2497873"/>
                    <a:gd name="connsiteX23" fmla="*/ 1605776 w 2720898"/>
                    <a:gd name="connsiteY23" fmla="*/ 1304693 h 2497873"/>
                    <a:gd name="connsiteX24" fmla="*/ 1616927 w 2720898"/>
                    <a:gd name="connsiteY24" fmla="*/ 1338146 h 2497873"/>
                    <a:gd name="connsiteX25" fmla="*/ 1661532 w 2720898"/>
                    <a:gd name="connsiteY25" fmla="*/ 1494263 h 2497873"/>
                    <a:gd name="connsiteX26" fmla="*/ 1683834 w 2720898"/>
                    <a:gd name="connsiteY26" fmla="*/ 1538868 h 2497873"/>
                    <a:gd name="connsiteX27" fmla="*/ 1717288 w 2720898"/>
                    <a:gd name="connsiteY27" fmla="*/ 1650380 h 2497873"/>
                    <a:gd name="connsiteX28" fmla="*/ 1750741 w 2720898"/>
                    <a:gd name="connsiteY28" fmla="*/ 1717288 h 2497873"/>
                    <a:gd name="connsiteX29" fmla="*/ 1773044 w 2720898"/>
                    <a:gd name="connsiteY29" fmla="*/ 1750741 h 2497873"/>
                    <a:gd name="connsiteX30" fmla="*/ 1806498 w 2720898"/>
                    <a:gd name="connsiteY30" fmla="*/ 1862253 h 2497873"/>
                    <a:gd name="connsiteX31" fmla="*/ 1828800 w 2720898"/>
                    <a:gd name="connsiteY31" fmla="*/ 1884556 h 2497873"/>
                    <a:gd name="connsiteX32" fmla="*/ 1851102 w 2720898"/>
                    <a:gd name="connsiteY32" fmla="*/ 1929161 h 2497873"/>
                    <a:gd name="connsiteX33" fmla="*/ 1862254 w 2720898"/>
                    <a:gd name="connsiteY33" fmla="*/ 1962614 h 2497873"/>
                    <a:gd name="connsiteX34" fmla="*/ 1884556 w 2720898"/>
                    <a:gd name="connsiteY34" fmla="*/ 1984917 h 2497873"/>
                    <a:gd name="connsiteX35" fmla="*/ 1929161 w 2720898"/>
                    <a:gd name="connsiteY35" fmla="*/ 2051824 h 2497873"/>
                    <a:gd name="connsiteX36" fmla="*/ 1962615 w 2720898"/>
                    <a:gd name="connsiteY36" fmla="*/ 2107580 h 2497873"/>
                    <a:gd name="connsiteX37" fmla="*/ 1996068 w 2720898"/>
                    <a:gd name="connsiteY37" fmla="*/ 2174488 h 2497873"/>
                    <a:gd name="connsiteX38" fmla="*/ 2051824 w 2720898"/>
                    <a:gd name="connsiteY38" fmla="*/ 2219093 h 2497873"/>
                    <a:gd name="connsiteX39" fmla="*/ 2074127 w 2720898"/>
                    <a:gd name="connsiteY39" fmla="*/ 2241395 h 2497873"/>
                    <a:gd name="connsiteX40" fmla="*/ 2085278 w 2720898"/>
                    <a:gd name="connsiteY40" fmla="*/ 2274849 h 2497873"/>
                    <a:gd name="connsiteX41" fmla="*/ 2141034 w 2720898"/>
                    <a:gd name="connsiteY41" fmla="*/ 2341756 h 2497873"/>
                    <a:gd name="connsiteX42" fmla="*/ 2174488 w 2720898"/>
                    <a:gd name="connsiteY42" fmla="*/ 2364058 h 2497873"/>
                    <a:gd name="connsiteX43" fmla="*/ 2196790 w 2720898"/>
                    <a:gd name="connsiteY43" fmla="*/ 2386361 h 2497873"/>
                    <a:gd name="connsiteX44" fmla="*/ 2230244 w 2720898"/>
                    <a:gd name="connsiteY44" fmla="*/ 2397512 h 2497873"/>
                    <a:gd name="connsiteX45" fmla="*/ 2286000 w 2720898"/>
                    <a:gd name="connsiteY45" fmla="*/ 2442117 h 2497873"/>
                    <a:gd name="connsiteX46" fmla="*/ 2319454 w 2720898"/>
                    <a:gd name="connsiteY46" fmla="*/ 2464419 h 2497873"/>
                    <a:gd name="connsiteX47" fmla="*/ 2341756 w 2720898"/>
                    <a:gd name="connsiteY47" fmla="*/ 2486722 h 2497873"/>
                    <a:gd name="connsiteX48" fmla="*/ 2352907 w 2720898"/>
                    <a:gd name="connsiteY48" fmla="*/ 2497873 h 2497873"/>
                    <a:gd name="connsiteX49" fmla="*/ 2720898 w 2720898"/>
                    <a:gd name="connsiteY49" fmla="*/ 2486722 h 2497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2720898" h="2497873">
                      <a:moveTo>
                        <a:pt x="0" y="0"/>
                      </a:moveTo>
                      <a:lnTo>
                        <a:pt x="970156" y="0"/>
                      </a:lnTo>
                      <a:cubicBezTo>
                        <a:pt x="1024950" y="18264"/>
                        <a:pt x="1066488" y="29422"/>
                        <a:pt x="1115122" y="78058"/>
                      </a:cubicBezTo>
                      <a:cubicBezTo>
                        <a:pt x="1122556" y="85492"/>
                        <a:pt x="1129214" y="93793"/>
                        <a:pt x="1137424" y="100361"/>
                      </a:cubicBezTo>
                      <a:cubicBezTo>
                        <a:pt x="1164862" y="122312"/>
                        <a:pt x="1172983" y="118036"/>
                        <a:pt x="1193180" y="144966"/>
                      </a:cubicBezTo>
                      <a:cubicBezTo>
                        <a:pt x="1209262" y="166409"/>
                        <a:pt x="1218832" y="192920"/>
                        <a:pt x="1237785" y="211873"/>
                      </a:cubicBezTo>
                      <a:cubicBezTo>
                        <a:pt x="1284381" y="258469"/>
                        <a:pt x="1261777" y="232711"/>
                        <a:pt x="1304693" y="289932"/>
                      </a:cubicBezTo>
                      <a:cubicBezTo>
                        <a:pt x="1308410" y="301083"/>
                        <a:pt x="1309797" y="313306"/>
                        <a:pt x="1315844" y="323385"/>
                      </a:cubicBezTo>
                      <a:cubicBezTo>
                        <a:pt x="1321253" y="332400"/>
                        <a:pt x="1333444" y="336284"/>
                        <a:pt x="1338146" y="345688"/>
                      </a:cubicBezTo>
                      <a:cubicBezTo>
                        <a:pt x="1345000" y="359396"/>
                        <a:pt x="1343917" y="375943"/>
                        <a:pt x="1349298" y="390293"/>
                      </a:cubicBezTo>
                      <a:cubicBezTo>
                        <a:pt x="1355135" y="405857"/>
                        <a:pt x="1365426" y="419463"/>
                        <a:pt x="1371600" y="434897"/>
                      </a:cubicBezTo>
                      <a:cubicBezTo>
                        <a:pt x="1380331" y="456725"/>
                        <a:pt x="1386468" y="479502"/>
                        <a:pt x="1393902" y="501805"/>
                      </a:cubicBezTo>
                      <a:lnTo>
                        <a:pt x="1416205" y="568712"/>
                      </a:lnTo>
                      <a:cubicBezTo>
                        <a:pt x="1450045" y="670236"/>
                        <a:pt x="1398130" y="509875"/>
                        <a:pt x="1438507" y="657922"/>
                      </a:cubicBezTo>
                      <a:cubicBezTo>
                        <a:pt x="1444693" y="680602"/>
                        <a:pt x="1460810" y="724829"/>
                        <a:pt x="1460810" y="724829"/>
                      </a:cubicBezTo>
                      <a:cubicBezTo>
                        <a:pt x="1464527" y="750849"/>
                        <a:pt x="1466806" y="777115"/>
                        <a:pt x="1471961" y="802888"/>
                      </a:cubicBezTo>
                      <a:cubicBezTo>
                        <a:pt x="1474266" y="814414"/>
                        <a:pt x="1480261" y="824938"/>
                        <a:pt x="1483112" y="836341"/>
                      </a:cubicBezTo>
                      <a:cubicBezTo>
                        <a:pt x="1487709" y="854728"/>
                        <a:pt x="1490001" y="873629"/>
                        <a:pt x="1494263" y="892097"/>
                      </a:cubicBezTo>
                      <a:cubicBezTo>
                        <a:pt x="1501155" y="921964"/>
                        <a:pt x="1510555" y="951250"/>
                        <a:pt x="1516566" y="981307"/>
                      </a:cubicBezTo>
                      <a:cubicBezTo>
                        <a:pt x="1520283" y="999892"/>
                        <a:pt x="1522730" y="1018777"/>
                        <a:pt x="1527717" y="1037063"/>
                      </a:cubicBezTo>
                      <a:cubicBezTo>
                        <a:pt x="1533902" y="1059744"/>
                        <a:pt x="1544317" y="1081164"/>
                        <a:pt x="1550019" y="1103971"/>
                      </a:cubicBezTo>
                      <a:cubicBezTo>
                        <a:pt x="1553736" y="1118839"/>
                        <a:pt x="1557846" y="1133614"/>
                        <a:pt x="1561171" y="1148575"/>
                      </a:cubicBezTo>
                      <a:cubicBezTo>
                        <a:pt x="1565283" y="1167077"/>
                        <a:pt x="1567335" y="1186046"/>
                        <a:pt x="1572322" y="1204332"/>
                      </a:cubicBezTo>
                      <a:cubicBezTo>
                        <a:pt x="1572332" y="1204370"/>
                        <a:pt x="1600194" y="1287948"/>
                        <a:pt x="1605776" y="1304693"/>
                      </a:cubicBezTo>
                      <a:cubicBezTo>
                        <a:pt x="1609493" y="1315844"/>
                        <a:pt x="1614076" y="1326743"/>
                        <a:pt x="1616927" y="1338146"/>
                      </a:cubicBezTo>
                      <a:cubicBezTo>
                        <a:pt x="1624075" y="1366738"/>
                        <a:pt x="1645531" y="1462261"/>
                        <a:pt x="1661532" y="1494263"/>
                      </a:cubicBezTo>
                      <a:cubicBezTo>
                        <a:pt x="1668966" y="1509131"/>
                        <a:pt x="1677997" y="1523303"/>
                        <a:pt x="1683834" y="1538868"/>
                      </a:cubicBezTo>
                      <a:cubicBezTo>
                        <a:pt x="1697193" y="1574492"/>
                        <a:pt x="1695498" y="1617693"/>
                        <a:pt x="1717288" y="1650380"/>
                      </a:cubicBezTo>
                      <a:cubicBezTo>
                        <a:pt x="1781212" y="1746268"/>
                        <a:pt x="1704566" y="1624939"/>
                        <a:pt x="1750741" y="1717288"/>
                      </a:cubicBezTo>
                      <a:cubicBezTo>
                        <a:pt x="1756735" y="1729275"/>
                        <a:pt x="1765610" y="1739590"/>
                        <a:pt x="1773044" y="1750741"/>
                      </a:cubicBezTo>
                      <a:cubicBezTo>
                        <a:pt x="1778098" y="1770957"/>
                        <a:pt x="1797447" y="1853201"/>
                        <a:pt x="1806498" y="1862253"/>
                      </a:cubicBezTo>
                      <a:cubicBezTo>
                        <a:pt x="1813932" y="1869687"/>
                        <a:pt x="1822968" y="1875808"/>
                        <a:pt x="1828800" y="1884556"/>
                      </a:cubicBezTo>
                      <a:cubicBezTo>
                        <a:pt x="1838021" y="1898387"/>
                        <a:pt x="1844554" y="1913882"/>
                        <a:pt x="1851102" y="1929161"/>
                      </a:cubicBezTo>
                      <a:cubicBezTo>
                        <a:pt x="1855732" y="1939965"/>
                        <a:pt x="1856206" y="1952535"/>
                        <a:pt x="1862254" y="1962614"/>
                      </a:cubicBezTo>
                      <a:cubicBezTo>
                        <a:pt x="1867663" y="1971629"/>
                        <a:pt x="1878248" y="1976506"/>
                        <a:pt x="1884556" y="1984917"/>
                      </a:cubicBezTo>
                      <a:cubicBezTo>
                        <a:pt x="1900638" y="2006360"/>
                        <a:pt x="1929161" y="2051824"/>
                        <a:pt x="1929161" y="2051824"/>
                      </a:cubicBezTo>
                      <a:cubicBezTo>
                        <a:pt x="1960750" y="2146594"/>
                        <a:pt x="1916693" y="2031045"/>
                        <a:pt x="1962615" y="2107580"/>
                      </a:cubicBezTo>
                      <a:cubicBezTo>
                        <a:pt x="2012084" y="2190027"/>
                        <a:pt x="1928389" y="2089890"/>
                        <a:pt x="1996068" y="2174488"/>
                      </a:cubicBezTo>
                      <a:cubicBezTo>
                        <a:pt x="2019996" y="2204398"/>
                        <a:pt x="2019632" y="2193339"/>
                        <a:pt x="2051824" y="2219093"/>
                      </a:cubicBezTo>
                      <a:cubicBezTo>
                        <a:pt x="2060034" y="2225661"/>
                        <a:pt x="2066693" y="2233961"/>
                        <a:pt x="2074127" y="2241395"/>
                      </a:cubicBezTo>
                      <a:cubicBezTo>
                        <a:pt x="2077844" y="2252546"/>
                        <a:pt x="2079446" y="2264643"/>
                        <a:pt x="2085278" y="2274849"/>
                      </a:cubicBezTo>
                      <a:cubicBezTo>
                        <a:pt x="2094406" y="2290822"/>
                        <a:pt x="2122920" y="2327265"/>
                        <a:pt x="2141034" y="2341756"/>
                      </a:cubicBezTo>
                      <a:cubicBezTo>
                        <a:pt x="2151499" y="2350128"/>
                        <a:pt x="2164023" y="2355686"/>
                        <a:pt x="2174488" y="2364058"/>
                      </a:cubicBezTo>
                      <a:cubicBezTo>
                        <a:pt x="2182698" y="2370626"/>
                        <a:pt x="2187775" y="2380952"/>
                        <a:pt x="2196790" y="2386361"/>
                      </a:cubicBezTo>
                      <a:cubicBezTo>
                        <a:pt x="2206869" y="2392409"/>
                        <a:pt x="2219730" y="2392255"/>
                        <a:pt x="2230244" y="2397512"/>
                      </a:cubicBezTo>
                      <a:cubicBezTo>
                        <a:pt x="2276013" y="2420396"/>
                        <a:pt x="2251423" y="2414455"/>
                        <a:pt x="2286000" y="2442117"/>
                      </a:cubicBezTo>
                      <a:cubicBezTo>
                        <a:pt x="2296465" y="2450489"/>
                        <a:pt x="2308989" y="2456047"/>
                        <a:pt x="2319454" y="2464419"/>
                      </a:cubicBezTo>
                      <a:cubicBezTo>
                        <a:pt x="2327664" y="2470987"/>
                        <a:pt x="2334322" y="2479288"/>
                        <a:pt x="2341756" y="2486722"/>
                      </a:cubicBezTo>
                      <a:lnTo>
                        <a:pt x="2352907" y="2497873"/>
                      </a:lnTo>
                      <a:lnTo>
                        <a:pt x="2720898" y="2486722"/>
                      </a:lnTo>
                    </a:path>
                  </a:pathLst>
                </a:cu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1" name="Straight Connector 40"/>
                <p:cNvCxnSpPr>
                  <a:stCxn id="40" idx="48"/>
                </p:cNvCxnSpPr>
                <p:nvPr/>
              </p:nvCxnSpPr>
              <p:spPr>
                <a:xfrm>
                  <a:off x="5907517" y="4114800"/>
                  <a:ext cx="1026683" cy="111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33" name="TextBox 32"/>
            <p:cNvSpPr txBox="1"/>
            <p:nvPr/>
          </p:nvSpPr>
          <p:spPr>
            <a:xfrm>
              <a:off x="5105400" y="4191000"/>
              <a:ext cx="564578" cy="369332"/>
            </a:xfrm>
            <a:prstGeom prst="rect">
              <a:avLst/>
            </a:prstGeom>
            <a:noFill/>
          </p:spPr>
          <p:txBody>
            <a:bodyPr wrap="none" rtlCol="0">
              <a:spAutoFit/>
            </a:bodyPr>
            <a:lstStyle/>
            <a:p>
              <a:r>
                <a:rPr lang="en-US" dirty="0" smtClean="0"/>
                <a:t>SNR</a:t>
              </a:r>
              <a:endParaRPr lang="en-US" dirty="0"/>
            </a:p>
          </p:txBody>
        </p:sp>
        <p:sp>
          <p:nvSpPr>
            <p:cNvPr id="34" name="TextBox 33"/>
            <p:cNvSpPr txBox="1"/>
            <p:nvPr/>
          </p:nvSpPr>
          <p:spPr>
            <a:xfrm rot="16200000">
              <a:off x="3489432" y="3063768"/>
              <a:ext cx="1010469" cy="369332"/>
            </a:xfrm>
            <a:prstGeom prst="rect">
              <a:avLst/>
            </a:prstGeom>
            <a:noFill/>
          </p:spPr>
          <p:txBody>
            <a:bodyPr wrap="none" rtlCol="0">
              <a:spAutoFit/>
            </a:bodyPr>
            <a:lstStyle/>
            <a:p>
              <a:r>
                <a:rPr lang="en-US" dirty="0" smtClean="0"/>
                <a:t>Loss rate</a:t>
              </a:r>
              <a:endParaRPr lang="en-US" dirty="0"/>
            </a:p>
          </p:txBody>
        </p:sp>
        <p:pic>
          <p:nvPicPr>
            <p:cNvPr id="35" name="Picture 34" descr="bigsmile.gif"/>
            <p:cNvPicPr>
              <a:picLocks noChangeAspect="1"/>
            </p:cNvPicPr>
            <p:nvPr/>
          </p:nvPicPr>
          <p:blipFill>
            <a:blip r:embed="rId5"/>
            <a:stretch>
              <a:fillRect/>
            </a:stretch>
          </p:blipFill>
          <p:spPr>
            <a:xfrm>
              <a:off x="4419600" y="2590800"/>
              <a:ext cx="304800" cy="304800"/>
            </a:xfrm>
            <a:prstGeom prst="rect">
              <a:avLst/>
            </a:prstGeom>
            <a:effectLst/>
          </p:spPr>
        </p:pic>
        <p:pic>
          <p:nvPicPr>
            <p:cNvPr id="36" name="Picture 35" descr="ambivalent.gif"/>
            <p:cNvPicPr>
              <a:picLocks noChangeAspect="1"/>
            </p:cNvPicPr>
            <p:nvPr/>
          </p:nvPicPr>
          <p:blipFill>
            <a:blip r:embed="rId6"/>
            <a:stretch>
              <a:fillRect/>
            </a:stretch>
          </p:blipFill>
          <p:spPr>
            <a:xfrm>
              <a:off x="5105400" y="2590800"/>
              <a:ext cx="304800" cy="304800"/>
            </a:xfrm>
            <a:prstGeom prst="rect">
              <a:avLst/>
            </a:prstGeom>
            <a:effectLst/>
          </p:spPr>
        </p:pic>
        <p:pic>
          <p:nvPicPr>
            <p:cNvPr id="37" name="Picture 36" descr="bigsmile1.png"/>
            <p:cNvPicPr>
              <a:picLocks noChangeAspect="1"/>
            </p:cNvPicPr>
            <p:nvPr/>
          </p:nvPicPr>
          <p:blipFill>
            <a:blip r:embed="rId7" cstate="print"/>
            <a:stretch>
              <a:fillRect/>
            </a:stretch>
          </p:blipFill>
          <p:spPr>
            <a:xfrm>
              <a:off x="5943600" y="2590800"/>
              <a:ext cx="304800" cy="304800"/>
            </a:xfrm>
            <a:prstGeom prst="rect">
              <a:avLst/>
            </a:prstGeom>
            <a:effectLst/>
          </p:spPr>
        </p:pic>
      </p:grpSp>
      <p:grpSp>
        <p:nvGrpSpPr>
          <p:cNvPr id="46" name="Group 45"/>
          <p:cNvGrpSpPr/>
          <p:nvPr/>
        </p:nvGrpSpPr>
        <p:grpSpPr>
          <a:xfrm>
            <a:off x="1066800" y="2590799"/>
            <a:ext cx="914400" cy="163551"/>
            <a:chOff x="1066800" y="2590799"/>
            <a:chExt cx="914400" cy="163551"/>
          </a:xfrm>
        </p:grpSpPr>
        <p:sp>
          <p:nvSpPr>
            <p:cNvPr id="44" name="Rectangle 43"/>
            <p:cNvSpPr/>
            <p:nvPr/>
          </p:nvSpPr>
          <p:spPr>
            <a:xfrm>
              <a:off x="1371600" y="2590800"/>
              <a:ext cx="609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066800" y="2590799"/>
              <a:ext cx="193288" cy="163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p:cNvGrpSpPr/>
          <p:nvPr/>
        </p:nvGrpSpPr>
        <p:grpSpPr>
          <a:xfrm>
            <a:off x="1143000" y="2590800"/>
            <a:ext cx="5715000" cy="2590800"/>
            <a:chOff x="1143000" y="2590800"/>
            <a:chExt cx="5715000" cy="2590800"/>
          </a:xfrm>
        </p:grpSpPr>
        <p:sp>
          <p:nvSpPr>
            <p:cNvPr id="47" name="Rectangle 46"/>
            <p:cNvSpPr/>
            <p:nvPr/>
          </p:nvSpPr>
          <p:spPr>
            <a:xfrm>
              <a:off x="1143000" y="2590800"/>
              <a:ext cx="838200" cy="152400"/>
            </a:xfrm>
            <a:prstGeom prst="rect">
              <a:avLst/>
            </a:prstGeom>
            <a:solidFill>
              <a:srgbClr val="FF000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6096000" y="4648200"/>
              <a:ext cx="762000" cy="533400"/>
            </a:xfrm>
            <a:prstGeom prst="rect">
              <a:avLst/>
            </a:prstGeom>
            <a:solidFill>
              <a:srgbClr val="FF000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Rectangle 49"/>
          <p:cNvSpPr/>
          <p:nvPr/>
        </p:nvSpPr>
        <p:spPr>
          <a:xfrm>
            <a:off x="0" y="5334000"/>
            <a:ext cx="9144000" cy="12954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304800" y="5334000"/>
            <a:ext cx="8686800" cy="461665"/>
          </a:xfrm>
          <a:prstGeom prst="rect">
            <a:avLst/>
          </a:prstGeom>
        </p:spPr>
        <p:txBody>
          <a:bodyPr wrap="square">
            <a:spAutoFit/>
          </a:bodyPr>
          <a:lstStyle/>
          <a:p>
            <a:pPr marL="288925" lvl="1" indent="-173038">
              <a:buFont typeface="Arial" pitchFamily="34" charset="0"/>
              <a:buChar char="•"/>
            </a:pPr>
            <a:r>
              <a:rPr lang="en-US" sz="2400" b="1" u="sng" dirty="0" smtClean="0">
                <a:solidFill>
                  <a:schemeClr val="bg1">
                    <a:lumMod val="65000"/>
                  </a:schemeClr>
                </a:solidFill>
              </a:rPr>
              <a:t>Location Privacy</a:t>
            </a:r>
            <a:r>
              <a:rPr lang="en-US" sz="2400" dirty="0" smtClean="0">
                <a:solidFill>
                  <a:schemeClr val="bg1">
                    <a:lumMod val="65000"/>
                  </a:schemeClr>
                </a:solidFill>
              </a:rPr>
              <a:t>: Authority/databases cannot link a user’s reports</a:t>
            </a:r>
          </a:p>
        </p:txBody>
      </p:sp>
      <p:sp>
        <p:nvSpPr>
          <p:cNvPr id="52" name="Rectangle 51"/>
          <p:cNvSpPr/>
          <p:nvPr/>
        </p:nvSpPr>
        <p:spPr>
          <a:xfrm>
            <a:off x="304800" y="5715000"/>
            <a:ext cx="8077200" cy="461665"/>
          </a:xfrm>
          <a:prstGeom prst="rect">
            <a:avLst/>
          </a:prstGeom>
        </p:spPr>
        <p:txBody>
          <a:bodyPr wrap="square">
            <a:spAutoFit/>
          </a:bodyPr>
          <a:lstStyle/>
          <a:p>
            <a:pPr marL="288925" lvl="1" indent="-173038">
              <a:buFont typeface="Arial" pitchFamily="34" charset="0"/>
              <a:buChar char="•"/>
            </a:pPr>
            <a:r>
              <a:rPr lang="en-US" sz="2400" b="1" u="sng" dirty="0" smtClean="0">
                <a:solidFill>
                  <a:schemeClr val="bg1">
                    <a:lumMod val="65000"/>
                  </a:schemeClr>
                </a:solidFill>
              </a:rPr>
              <a:t>Limited Influence</a:t>
            </a:r>
            <a:r>
              <a:rPr lang="en-US" sz="2400" dirty="0" smtClean="0">
                <a:solidFill>
                  <a:schemeClr val="bg1">
                    <a:lumMod val="65000"/>
                  </a:schemeClr>
                </a:solidFill>
              </a:rPr>
              <a:t>: Only count 1 report per AP, per user</a:t>
            </a:r>
          </a:p>
        </p:txBody>
      </p:sp>
      <p:sp>
        <p:nvSpPr>
          <p:cNvPr id="53" name="Rectangle 52"/>
          <p:cNvSpPr/>
          <p:nvPr/>
        </p:nvSpPr>
        <p:spPr>
          <a:xfrm>
            <a:off x="304800" y="6096000"/>
            <a:ext cx="8077200" cy="461665"/>
          </a:xfrm>
          <a:prstGeom prst="rect">
            <a:avLst/>
          </a:prstGeom>
        </p:spPr>
        <p:txBody>
          <a:bodyPr wrap="square">
            <a:spAutoFit/>
          </a:bodyPr>
          <a:lstStyle/>
          <a:p>
            <a:pPr marL="288925" lvl="1" indent="-173038">
              <a:buFont typeface="Arial" pitchFamily="34" charset="0"/>
              <a:buChar char="•"/>
            </a:pPr>
            <a:r>
              <a:rPr lang="en-US" sz="2400" b="1" u="sng" dirty="0" smtClean="0"/>
              <a:t>Location Context</a:t>
            </a:r>
            <a:r>
              <a:rPr lang="en-US" sz="2400" dirty="0" smtClean="0"/>
              <a:t>: Account for wireless channel conditions</a:t>
            </a:r>
          </a:p>
        </p:txBody>
      </p:sp>
      <p:sp>
        <p:nvSpPr>
          <p:cNvPr id="55" name="Rectangle 54"/>
          <p:cNvSpPr/>
          <p:nvPr/>
        </p:nvSpPr>
        <p:spPr>
          <a:xfrm>
            <a:off x="5867400" y="1219200"/>
            <a:ext cx="3048000" cy="1200329"/>
          </a:xfrm>
          <a:prstGeom prst="rect">
            <a:avLst/>
          </a:prstGeom>
          <a:solidFill>
            <a:schemeClr val="tx2">
              <a:lumMod val="20000"/>
              <a:lumOff val="80000"/>
            </a:schemeClr>
          </a:solidFill>
          <a:ln>
            <a:noFill/>
          </a:ln>
        </p:spPr>
        <p:txBody>
          <a:bodyPr wrap="square">
            <a:spAutoFit/>
          </a:bodyPr>
          <a:lstStyle/>
          <a:p>
            <a:pPr algn="ctr">
              <a:buNone/>
            </a:pPr>
            <a:r>
              <a:rPr lang="en-US" sz="2400" b="1" dirty="0" smtClean="0"/>
              <a:t>Empirically, coarse</a:t>
            </a:r>
            <a:br>
              <a:rPr lang="en-US" sz="2400" b="1" dirty="0" smtClean="0"/>
            </a:br>
            <a:r>
              <a:rPr lang="en-US" sz="2400" b="1" dirty="0" smtClean="0"/>
              <a:t>SNR is good enough</a:t>
            </a:r>
          </a:p>
          <a:p>
            <a:pPr algn="ctr">
              <a:buNone/>
            </a:pPr>
            <a:r>
              <a:rPr lang="en-US" sz="2400" b="1" dirty="0" smtClean="0">
                <a:solidFill>
                  <a:schemeClr val="bg1">
                    <a:lumMod val="50000"/>
                  </a:schemeClr>
                </a:solidFill>
              </a:rPr>
              <a:t>(see paper for details)</a:t>
            </a:r>
          </a:p>
        </p:txBody>
      </p:sp>
    </p:spTree>
    <p:custDataLst>
      <p:tags r:id="rId1"/>
    </p:custDataLst>
  </p:cSld>
  <p:clrMapOvr>
    <a:masterClrMapping/>
  </p:clrMapOvr>
  <p:transition advTm="6878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6"/>
                                        </p:tgtEl>
                                      </p:cBhvr>
                                    </p:animEffect>
                                    <p:set>
                                      <p:cBhvr>
                                        <p:cTn id="10" dur="1" fill="hold">
                                          <p:stCondLst>
                                            <p:cond delay="499"/>
                                          </p:stCondLst>
                                        </p:cTn>
                                        <p:tgtEl>
                                          <p:spTgt spid="46"/>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55"/>
                                        </p:tgtEl>
                                      </p:cBhvr>
                                    </p:animEffect>
                                    <p:set>
                                      <p:cBhvr>
                                        <p:cTn id="13" dur="1" fill="hold">
                                          <p:stCondLst>
                                            <p:cond delay="499"/>
                                          </p:stCondLst>
                                        </p:cTn>
                                        <p:tgtEl>
                                          <p:spTgt spid="55"/>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28"/>
                                        </p:tgtEl>
                                      </p:cBhvr>
                                    </p:animEffect>
                                    <p:set>
                                      <p:cBhvr>
                                        <p:cTn id="16" dur="1" fill="hold">
                                          <p:stCondLst>
                                            <p:cond delay="499"/>
                                          </p:stCondLst>
                                        </p:cTn>
                                        <p:tgtEl>
                                          <p:spTgt spid="28"/>
                                        </p:tgtEl>
                                        <p:attrNameLst>
                                          <p:attrName>style.visibility</p:attrName>
                                        </p:attrNameLst>
                                      </p:cBhvr>
                                      <p:to>
                                        <p:strVal val="hidden"/>
                                      </p:to>
                                    </p:set>
                                  </p:childTnLst>
                                </p:cTn>
                              </p:par>
                              <p:par>
                                <p:cTn id="17" presetID="10" presetClass="entr" presetSubtype="0" fill="hold" nodeType="with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Wifi</a:t>
            </a:r>
            <a:r>
              <a:rPr lang="en-US" dirty="0" smtClean="0"/>
              <a:t>-Reports: Other Details</a:t>
            </a:r>
            <a:endParaRPr lang="en-US" dirty="0"/>
          </a:p>
        </p:txBody>
      </p:sp>
      <p:sp>
        <p:nvSpPr>
          <p:cNvPr id="3" name="Content Placeholder 2"/>
          <p:cNvSpPr>
            <a:spLocks noGrp="1"/>
          </p:cNvSpPr>
          <p:nvPr>
            <p:ph idx="1"/>
          </p:nvPr>
        </p:nvSpPr>
        <p:spPr>
          <a:xfrm>
            <a:off x="457200" y="1600200"/>
            <a:ext cx="8305800" cy="4800600"/>
          </a:xfrm>
        </p:spPr>
        <p:txBody>
          <a:bodyPr>
            <a:normAutofit/>
          </a:bodyPr>
          <a:lstStyle/>
          <a:p>
            <a:r>
              <a:rPr lang="en-US" sz="3600" dirty="0" smtClean="0"/>
              <a:t>Adding &amp; removing APs</a:t>
            </a:r>
          </a:p>
          <a:p>
            <a:r>
              <a:rPr lang="en-US" sz="3600" dirty="0" smtClean="0"/>
              <a:t>AP changes over time</a:t>
            </a:r>
          </a:p>
          <a:p>
            <a:r>
              <a:rPr lang="en-US" sz="3600" dirty="0" smtClean="0"/>
              <a:t>Rate limiting reports</a:t>
            </a:r>
          </a:p>
          <a:p>
            <a:r>
              <a:rPr lang="en-US" sz="3600" dirty="0" smtClean="0"/>
              <a:t>AP spoofing attacks</a:t>
            </a:r>
          </a:p>
          <a:p>
            <a:r>
              <a:rPr lang="en-US" sz="3600" dirty="0" smtClean="0"/>
              <a:t>Eclipse attacks</a:t>
            </a:r>
          </a:p>
          <a:p>
            <a:r>
              <a:rPr lang="en-US" sz="3600" dirty="0" smtClean="0"/>
              <a:t>Side-channel attacks</a:t>
            </a:r>
          </a:p>
          <a:p>
            <a:r>
              <a:rPr lang="en-US" sz="3600" dirty="0" smtClean="0"/>
              <a:t>Collusion attacks</a:t>
            </a:r>
          </a:p>
          <a:p>
            <a:endParaRPr lang="en-US" sz="3600" dirty="0"/>
          </a:p>
        </p:txBody>
      </p:sp>
      <p:sp>
        <p:nvSpPr>
          <p:cNvPr id="6" name="Right Brace 5"/>
          <p:cNvSpPr/>
          <p:nvPr/>
        </p:nvSpPr>
        <p:spPr>
          <a:xfrm>
            <a:off x="5410200" y="1676400"/>
            <a:ext cx="381000" cy="441960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b="1" dirty="0"/>
          </a:p>
        </p:txBody>
      </p:sp>
      <p:sp>
        <p:nvSpPr>
          <p:cNvPr id="7" name="TextBox 4"/>
          <p:cNvSpPr txBox="1">
            <a:spLocks noChangeArrowheads="1"/>
          </p:cNvSpPr>
          <p:nvPr/>
        </p:nvSpPr>
        <p:spPr bwMode="auto">
          <a:xfrm>
            <a:off x="5867400" y="3429000"/>
            <a:ext cx="1850443" cy="1077218"/>
          </a:xfrm>
          <a:prstGeom prst="rect">
            <a:avLst/>
          </a:prstGeom>
          <a:noFill/>
          <a:ln w="9525">
            <a:noFill/>
            <a:miter lim="800000"/>
            <a:headEnd/>
            <a:tailEnd/>
          </a:ln>
        </p:spPr>
        <p:txBody>
          <a:bodyPr wrap="none">
            <a:spAutoFit/>
          </a:bodyPr>
          <a:lstStyle/>
          <a:p>
            <a:r>
              <a:rPr lang="en-US" sz="3200" dirty="0" smtClean="0">
                <a:latin typeface="Calibri" pitchFamily="34" charset="0"/>
              </a:rPr>
              <a:t>See paper</a:t>
            </a:r>
          </a:p>
          <a:p>
            <a:r>
              <a:rPr lang="en-US" sz="3200" dirty="0" smtClean="0">
                <a:latin typeface="Calibri" pitchFamily="34" charset="0"/>
              </a:rPr>
              <a:t>for details</a:t>
            </a:r>
            <a:endParaRPr lang="en-US" sz="3200" dirty="0">
              <a:latin typeface="Calibri" pitchFamily="34" charset="0"/>
            </a:endParaRPr>
          </a:p>
        </p:txBody>
      </p:sp>
      <p:sp>
        <p:nvSpPr>
          <p:cNvPr id="9" name="Slide Number Placeholder 8"/>
          <p:cNvSpPr>
            <a:spLocks noGrp="1"/>
          </p:cNvSpPr>
          <p:nvPr>
            <p:ph type="sldNum" sz="quarter" idx="12"/>
          </p:nvPr>
        </p:nvSpPr>
        <p:spPr/>
        <p:txBody>
          <a:bodyPr/>
          <a:lstStyle/>
          <a:p>
            <a:fld id="{D106CAAC-188D-4FBD-8217-F6D4C11263E9}" type="slidenum">
              <a:rPr lang="en-US" smtClean="0"/>
              <a:pPr/>
              <a:t>22</a:t>
            </a:fld>
            <a:endParaRPr lang="en-US"/>
          </a:p>
        </p:txBody>
      </p:sp>
    </p:spTree>
  </p:cSld>
  <p:clrMapOvr>
    <a:masterClrMapping/>
  </p:clrMapOvr>
  <p:transition advTm="34694">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Talk Overview</a:t>
            </a:r>
            <a:endParaRPr lang="en-US" dirty="0"/>
          </a:p>
        </p:txBody>
      </p:sp>
      <p:sp>
        <p:nvSpPr>
          <p:cNvPr id="3" name="Content Placeholder 2"/>
          <p:cNvSpPr>
            <a:spLocks noGrp="1"/>
          </p:cNvSpPr>
          <p:nvPr>
            <p:ph idx="1"/>
          </p:nvPr>
        </p:nvSpPr>
        <p:spPr/>
        <p:txBody>
          <a:bodyPr/>
          <a:lstStyle/>
          <a:p>
            <a:r>
              <a:rPr lang="en-US" dirty="0" smtClean="0">
                <a:solidFill>
                  <a:schemeClr val="bg1">
                    <a:lumMod val="50000"/>
                  </a:schemeClr>
                </a:solidFill>
              </a:rPr>
              <a:t>Motivation</a:t>
            </a:r>
          </a:p>
          <a:p>
            <a:endParaRPr lang="en-US" dirty="0" smtClean="0">
              <a:solidFill>
                <a:schemeClr val="bg1">
                  <a:lumMod val="50000"/>
                </a:schemeClr>
              </a:solidFill>
            </a:endParaRPr>
          </a:p>
          <a:p>
            <a:r>
              <a:rPr lang="en-US" dirty="0" smtClean="0">
                <a:solidFill>
                  <a:schemeClr val="bg1">
                    <a:lumMod val="50000"/>
                  </a:schemeClr>
                </a:solidFill>
              </a:rPr>
              <a:t>Why use reports? A measurement study</a:t>
            </a:r>
          </a:p>
          <a:p>
            <a:endParaRPr lang="en-US" dirty="0" smtClean="0"/>
          </a:p>
          <a:p>
            <a:r>
              <a:rPr lang="en-US" dirty="0" err="1" smtClean="0">
                <a:solidFill>
                  <a:schemeClr val="bg1">
                    <a:lumMod val="50000"/>
                  </a:schemeClr>
                </a:solidFill>
              </a:rPr>
              <a:t>Wifi</a:t>
            </a:r>
            <a:r>
              <a:rPr lang="en-US" dirty="0" smtClean="0">
                <a:solidFill>
                  <a:schemeClr val="bg1">
                    <a:lumMod val="50000"/>
                  </a:schemeClr>
                </a:solidFill>
              </a:rPr>
              <a:t>-Reports design</a:t>
            </a:r>
          </a:p>
          <a:p>
            <a:endParaRPr lang="en-US" dirty="0" smtClean="0"/>
          </a:p>
          <a:p>
            <a:r>
              <a:rPr lang="en-US" dirty="0" err="1" smtClean="0"/>
              <a:t>Wifi</a:t>
            </a:r>
            <a:r>
              <a:rPr lang="en-US" dirty="0" smtClean="0"/>
              <a:t>-Reports evaluation</a:t>
            </a:r>
          </a:p>
        </p:txBody>
      </p:sp>
      <p:sp>
        <p:nvSpPr>
          <p:cNvPr id="6" name="Slide Number Placeholder 5"/>
          <p:cNvSpPr>
            <a:spLocks noGrp="1"/>
          </p:cNvSpPr>
          <p:nvPr>
            <p:ph type="sldNum" sz="quarter" idx="12"/>
          </p:nvPr>
        </p:nvSpPr>
        <p:spPr/>
        <p:txBody>
          <a:bodyPr/>
          <a:lstStyle/>
          <a:p>
            <a:fld id="{D106CAAC-188D-4FBD-8217-F6D4C11263E9}" type="slidenum">
              <a:rPr lang="en-US" smtClean="0"/>
              <a:pPr/>
              <a:t>23</a:t>
            </a:fld>
            <a:endParaRPr lang="en-US"/>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Reports Improve AP Selection?</a:t>
            </a:r>
            <a:endParaRPr lang="en-US" dirty="0"/>
          </a:p>
        </p:txBody>
      </p:sp>
      <p:sp>
        <p:nvSpPr>
          <p:cNvPr id="3" name="Content Placeholder 2"/>
          <p:cNvSpPr>
            <a:spLocks noGrp="1"/>
          </p:cNvSpPr>
          <p:nvPr>
            <p:ph idx="1"/>
          </p:nvPr>
        </p:nvSpPr>
        <p:spPr>
          <a:xfrm>
            <a:off x="457200" y="1600200"/>
            <a:ext cx="8229600" cy="4876800"/>
          </a:xfrm>
        </p:spPr>
        <p:txBody>
          <a:bodyPr>
            <a:normAutofit fontScale="92500"/>
          </a:bodyPr>
          <a:lstStyle/>
          <a:p>
            <a:r>
              <a:rPr lang="en-US" dirty="0" smtClean="0"/>
              <a:t>Hotspot databases (e.g., JiWire.com)</a:t>
            </a:r>
          </a:p>
          <a:p>
            <a:pPr lvl="1"/>
            <a:r>
              <a:rPr lang="en-US" dirty="0" smtClean="0"/>
              <a:t>Obviously more useful with more information</a:t>
            </a:r>
          </a:p>
          <a:p>
            <a:pPr lvl="1"/>
            <a:endParaRPr lang="en-US" sz="1200" dirty="0" smtClean="0"/>
          </a:p>
          <a:p>
            <a:r>
              <a:rPr lang="en-US" b="1" dirty="0" smtClean="0"/>
              <a:t>What about selecting APs at a fixed location?</a:t>
            </a:r>
          </a:p>
          <a:p>
            <a:pPr lvl="1"/>
            <a:r>
              <a:rPr lang="en-US" dirty="0" smtClean="0"/>
              <a:t>Traditional approaches: “official” AP, </a:t>
            </a:r>
            <a:br>
              <a:rPr lang="en-US" dirty="0" smtClean="0"/>
            </a:br>
            <a:r>
              <a:rPr lang="en-US" dirty="0" smtClean="0"/>
              <a:t>test all open APs </a:t>
            </a:r>
            <a:r>
              <a:rPr lang="en-US" dirty="0" smtClean="0">
                <a:solidFill>
                  <a:schemeClr val="tx1">
                    <a:lumMod val="50000"/>
                    <a:lumOff val="50000"/>
                  </a:schemeClr>
                </a:solidFill>
              </a:rPr>
              <a:t>[Nicholson 06]</a:t>
            </a:r>
            <a:r>
              <a:rPr lang="en-US" dirty="0" smtClean="0"/>
              <a:t>, best SNR, etc.</a:t>
            </a:r>
          </a:p>
          <a:p>
            <a:pPr lvl="1"/>
            <a:r>
              <a:rPr lang="en-US" dirty="0" smtClean="0"/>
              <a:t>Evaluate using our measurement study:</a:t>
            </a:r>
          </a:p>
          <a:p>
            <a:pPr lvl="2"/>
            <a:r>
              <a:rPr lang="en-US" b="1" dirty="0" smtClean="0"/>
              <a:t>Question</a:t>
            </a:r>
            <a:r>
              <a:rPr lang="en-US" dirty="0" smtClean="0"/>
              <a:t>: Which approach predicts the best AP?</a:t>
            </a:r>
            <a:br>
              <a:rPr lang="en-US" dirty="0" smtClean="0"/>
            </a:br>
            <a:r>
              <a:rPr lang="en-US" dirty="0" smtClean="0">
                <a:solidFill>
                  <a:schemeClr val="bg1">
                    <a:lumMod val="50000"/>
                  </a:schemeClr>
                </a:solidFill>
              </a:rPr>
              <a:t>(best  = highest bandwidth, see paper for other metrics)</a:t>
            </a:r>
          </a:p>
          <a:p>
            <a:pPr lvl="2"/>
            <a:r>
              <a:rPr lang="en-US" dirty="0" smtClean="0"/>
              <a:t>Ground truth = measurements at each location</a:t>
            </a:r>
          </a:p>
          <a:p>
            <a:pPr lvl="2"/>
            <a:r>
              <a:rPr lang="en-US" dirty="0" smtClean="0"/>
              <a:t>Reports = measurements excluding the one being tested</a:t>
            </a:r>
          </a:p>
        </p:txBody>
      </p:sp>
      <p:sp>
        <p:nvSpPr>
          <p:cNvPr id="4" name="Slide Number Placeholder 3"/>
          <p:cNvSpPr>
            <a:spLocks noGrp="1"/>
          </p:cNvSpPr>
          <p:nvPr>
            <p:ph type="sldNum" sz="quarter" idx="12"/>
          </p:nvPr>
        </p:nvSpPr>
        <p:spPr/>
        <p:txBody>
          <a:bodyPr/>
          <a:lstStyle/>
          <a:p>
            <a:fld id="{D106CAAC-188D-4FBD-8217-F6D4C11263E9}" type="slidenum">
              <a:rPr lang="en-US" smtClean="0"/>
              <a:pPr/>
              <a:t>24</a:t>
            </a:fld>
            <a:endParaRPr lang="en-US" dirty="0"/>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Reports Improve AP Selection</a:t>
            </a:r>
            <a:endParaRPr lang="en-US" dirty="0"/>
          </a:p>
        </p:txBody>
      </p:sp>
      <p:sp>
        <p:nvSpPr>
          <p:cNvPr id="4" name="Slide Number Placeholder 3"/>
          <p:cNvSpPr>
            <a:spLocks noGrp="1"/>
          </p:cNvSpPr>
          <p:nvPr>
            <p:ph type="sldNum" sz="quarter" idx="12"/>
          </p:nvPr>
        </p:nvSpPr>
        <p:spPr/>
        <p:txBody>
          <a:bodyPr/>
          <a:lstStyle/>
          <a:p>
            <a:fld id="{D106CAAC-188D-4FBD-8217-F6D4C11263E9}" type="slidenum">
              <a:rPr lang="en-US" smtClean="0"/>
              <a:pPr/>
              <a:t>25</a:t>
            </a:fld>
            <a:endParaRPr lang="en-US"/>
          </a:p>
        </p:txBody>
      </p:sp>
      <p:pic>
        <p:nvPicPr>
          <p:cNvPr id="1026" name="Picture 2"/>
          <p:cNvPicPr>
            <a:picLocks noChangeAspect="1" noChangeArrowheads="1"/>
          </p:cNvPicPr>
          <p:nvPr/>
        </p:nvPicPr>
        <p:blipFill>
          <a:blip r:embed="rId3"/>
          <a:srcRect/>
          <a:stretch>
            <a:fillRect/>
          </a:stretch>
        </p:blipFill>
        <p:spPr bwMode="auto">
          <a:xfrm>
            <a:off x="457200" y="1295400"/>
            <a:ext cx="7162800" cy="5140624"/>
          </a:xfrm>
          <a:prstGeom prst="rect">
            <a:avLst/>
          </a:prstGeom>
          <a:noFill/>
          <a:ln w="9525">
            <a:noFill/>
            <a:miter lim="800000"/>
            <a:headEnd/>
            <a:tailEnd/>
          </a:ln>
          <a:effectLst/>
        </p:spPr>
      </p:pic>
      <p:grpSp>
        <p:nvGrpSpPr>
          <p:cNvPr id="14" name="Group 13"/>
          <p:cNvGrpSpPr/>
          <p:nvPr/>
        </p:nvGrpSpPr>
        <p:grpSpPr>
          <a:xfrm>
            <a:off x="1447800" y="5105400"/>
            <a:ext cx="4267200" cy="152400"/>
            <a:chOff x="1905000" y="5181600"/>
            <a:chExt cx="4267200" cy="152400"/>
          </a:xfrm>
        </p:grpSpPr>
        <p:sp>
          <p:nvSpPr>
            <p:cNvPr id="6" name="Oval 5"/>
            <p:cNvSpPr/>
            <p:nvPr/>
          </p:nvSpPr>
          <p:spPr>
            <a:xfrm>
              <a:off x="1905000" y="5181600"/>
              <a:ext cx="152400" cy="152400"/>
            </a:xfrm>
            <a:prstGeom prst="ellipse">
              <a:avLst/>
            </a:prstGeom>
            <a:noFill/>
            <a:ln w="57150">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362200" y="5181600"/>
              <a:ext cx="152400" cy="152400"/>
            </a:xfrm>
            <a:prstGeom prst="ellipse">
              <a:avLst/>
            </a:prstGeom>
            <a:noFill/>
            <a:ln w="57150">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733800" y="5181600"/>
              <a:ext cx="152400" cy="152400"/>
            </a:xfrm>
            <a:prstGeom prst="ellipse">
              <a:avLst/>
            </a:prstGeom>
            <a:noFill/>
            <a:ln w="57150">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191000" y="5181600"/>
              <a:ext cx="152400" cy="152400"/>
            </a:xfrm>
            <a:prstGeom prst="ellipse">
              <a:avLst/>
            </a:prstGeom>
            <a:noFill/>
            <a:ln w="57150">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648200" y="5181600"/>
              <a:ext cx="152400" cy="152400"/>
            </a:xfrm>
            <a:prstGeom prst="ellipse">
              <a:avLst/>
            </a:prstGeom>
            <a:noFill/>
            <a:ln w="57150">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105400" y="5181600"/>
              <a:ext cx="152400" cy="152400"/>
            </a:xfrm>
            <a:prstGeom prst="ellipse">
              <a:avLst/>
            </a:prstGeom>
            <a:noFill/>
            <a:ln w="57150">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562600" y="5181600"/>
              <a:ext cx="152400" cy="152400"/>
            </a:xfrm>
            <a:prstGeom prst="ellipse">
              <a:avLst/>
            </a:prstGeom>
            <a:noFill/>
            <a:ln w="57150">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019800" y="5181600"/>
              <a:ext cx="152400" cy="152400"/>
            </a:xfrm>
            <a:prstGeom prst="ellipse">
              <a:avLst/>
            </a:prstGeom>
            <a:noFill/>
            <a:ln w="57150">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1524000" y="2133600"/>
            <a:ext cx="1981200" cy="3124200"/>
            <a:chOff x="1981200" y="2209800"/>
            <a:chExt cx="1981200" cy="3124200"/>
          </a:xfrm>
        </p:grpSpPr>
        <p:sp>
          <p:nvSpPr>
            <p:cNvPr id="15" name="Oval 14"/>
            <p:cNvSpPr/>
            <p:nvPr/>
          </p:nvSpPr>
          <p:spPr>
            <a:xfrm>
              <a:off x="1981200" y="4876800"/>
              <a:ext cx="152400" cy="152400"/>
            </a:xfrm>
            <a:prstGeom prst="ellipse">
              <a:avLst/>
            </a:prstGeom>
            <a:noFill/>
            <a:ln w="57150">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895600" y="5181600"/>
              <a:ext cx="152400" cy="152400"/>
            </a:xfrm>
            <a:prstGeom prst="ellipse">
              <a:avLst/>
            </a:prstGeom>
            <a:noFill/>
            <a:ln w="57150">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438400" y="3962400"/>
              <a:ext cx="152400" cy="152400"/>
            </a:xfrm>
            <a:prstGeom prst="ellipse">
              <a:avLst/>
            </a:prstGeom>
            <a:noFill/>
            <a:ln w="57150">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352800" y="2209800"/>
              <a:ext cx="152400" cy="152400"/>
            </a:xfrm>
            <a:prstGeom prst="ellipse">
              <a:avLst/>
            </a:prstGeom>
            <a:noFill/>
            <a:ln w="57150">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810000" y="2514600"/>
              <a:ext cx="152400" cy="152400"/>
            </a:xfrm>
            <a:prstGeom prst="ellipse">
              <a:avLst/>
            </a:prstGeom>
            <a:noFill/>
            <a:ln w="57150">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1676400" y="1676400"/>
            <a:ext cx="5638800" cy="2057400"/>
            <a:chOff x="2133600" y="1752600"/>
            <a:chExt cx="5638800" cy="2057400"/>
          </a:xfrm>
        </p:grpSpPr>
        <p:sp>
          <p:nvSpPr>
            <p:cNvPr id="21" name="Oval 20"/>
            <p:cNvSpPr/>
            <p:nvPr/>
          </p:nvSpPr>
          <p:spPr>
            <a:xfrm>
              <a:off x="2133600" y="1905000"/>
              <a:ext cx="152400" cy="152400"/>
            </a:xfrm>
            <a:prstGeom prst="ellipse">
              <a:avLst/>
            </a:prstGeom>
            <a:noFill/>
            <a:ln w="57150">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514600" y="1752600"/>
              <a:ext cx="152400" cy="152400"/>
            </a:xfrm>
            <a:prstGeom prst="ellipse">
              <a:avLst/>
            </a:prstGeom>
            <a:noFill/>
            <a:ln w="57150">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048000" y="3657600"/>
              <a:ext cx="152400" cy="152400"/>
            </a:xfrm>
            <a:prstGeom prst="ellipse">
              <a:avLst/>
            </a:prstGeom>
            <a:noFill/>
            <a:ln w="57150">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505200" y="1905000"/>
              <a:ext cx="152400" cy="152400"/>
            </a:xfrm>
            <a:prstGeom prst="ellipse">
              <a:avLst/>
            </a:prstGeom>
            <a:noFill/>
            <a:ln w="57150">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962400" y="1752600"/>
              <a:ext cx="152400" cy="152400"/>
            </a:xfrm>
            <a:prstGeom prst="ellipse">
              <a:avLst/>
            </a:prstGeom>
            <a:noFill/>
            <a:ln w="57150">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419600" y="1752600"/>
              <a:ext cx="152400" cy="152400"/>
            </a:xfrm>
            <a:prstGeom prst="ellipse">
              <a:avLst/>
            </a:prstGeom>
            <a:noFill/>
            <a:ln w="57150">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876800" y="1752600"/>
              <a:ext cx="152400" cy="152400"/>
            </a:xfrm>
            <a:prstGeom prst="ellipse">
              <a:avLst/>
            </a:prstGeom>
            <a:noFill/>
            <a:ln w="57150">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334000" y="1752600"/>
              <a:ext cx="152400" cy="152400"/>
            </a:xfrm>
            <a:prstGeom prst="ellipse">
              <a:avLst/>
            </a:prstGeom>
            <a:noFill/>
            <a:ln w="57150">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791200" y="1752600"/>
              <a:ext cx="152400" cy="152400"/>
            </a:xfrm>
            <a:prstGeom prst="ellipse">
              <a:avLst/>
            </a:prstGeom>
            <a:noFill/>
            <a:ln w="57150">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6248400" y="1752600"/>
              <a:ext cx="152400" cy="152400"/>
            </a:xfrm>
            <a:prstGeom prst="ellipse">
              <a:avLst/>
            </a:prstGeom>
            <a:noFill/>
            <a:ln w="57150">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6705600" y="1752600"/>
              <a:ext cx="152400" cy="152400"/>
            </a:xfrm>
            <a:prstGeom prst="ellipse">
              <a:avLst/>
            </a:prstGeom>
            <a:noFill/>
            <a:ln w="57150">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7162800" y="1752600"/>
              <a:ext cx="152400" cy="152400"/>
            </a:xfrm>
            <a:prstGeom prst="ellipse">
              <a:avLst/>
            </a:prstGeom>
            <a:noFill/>
            <a:ln w="57150">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7620000" y="1752600"/>
              <a:ext cx="152400" cy="152400"/>
            </a:xfrm>
            <a:prstGeom prst="ellipse">
              <a:avLst/>
            </a:prstGeom>
            <a:noFill/>
            <a:ln w="57150">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p:cNvGrpSpPr/>
          <p:nvPr/>
        </p:nvGrpSpPr>
        <p:grpSpPr>
          <a:xfrm>
            <a:off x="7696200" y="2286000"/>
            <a:ext cx="1219201" cy="1981200"/>
            <a:chOff x="7924800" y="2362200"/>
            <a:chExt cx="1219201" cy="1981200"/>
          </a:xfrm>
        </p:grpSpPr>
        <p:sp>
          <p:nvSpPr>
            <p:cNvPr id="52" name="Rectangle 51"/>
            <p:cNvSpPr/>
            <p:nvPr/>
          </p:nvSpPr>
          <p:spPr>
            <a:xfrm>
              <a:off x="7924800" y="2362200"/>
              <a:ext cx="1066800" cy="1981200"/>
            </a:xfrm>
            <a:prstGeom prst="rect">
              <a:avLst/>
            </a:prstGeom>
            <a:solidFill>
              <a:srgbClr val="FF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p:cNvGrpSpPr/>
            <p:nvPr/>
          </p:nvGrpSpPr>
          <p:grpSpPr>
            <a:xfrm>
              <a:off x="8001000" y="2590800"/>
              <a:ext cx="152400" cy="1601788"/>
              <a:chOff x="8077994" y="2590800"/>
              <a:chExt cx="152400" cy="1601788"/>
            </a:xfrm>
          </p:grpSpPr>
          <p:sp>
            <p:nvSpPr>
              <p:cNvPr id="40" name="Rectangle 39"/>
              <p:cNvSpPr/>
              <p:nvPr/>
            </p:nvSpPr>
            <p:spPr>
              <a:xfrm>
                <a:off x="8077994" y="3352800"/>
                <a:ext cx="152400" cy="152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p:cNvCxnSpPr/>
              <p:nvPr/>
            </p:nvCxnSpPr>
            <p:spPr>
              <a:xfrm rot="5400000">
                <a:off x="7353300" y="3390900"/>
                <a:ext cx="1600994"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8077994" y="2590800"/>
                <a:ext cx="152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8077994" y="4191000"/>
                <a:ext cx="152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8" name="TextBox 47"/>
            <p:cNvSpPr txBox="1"/>
            <p:nvPr/>
          </p:nvSpPr>
          <p:spPr>
            <a:xfrm>
              <a:off x="8153400" y="3276600"/>
              <a:ext cx="810696" cy="276999"/>
            </a:xfrm>
            <a:prstGeom prst="rect">
              <a:avLst/>
            </a:prstGeom>
            <a:noFill/>
          </p:spPr>
          <p:txBody>
            <a:bodyPr wrap="square" rtlCol="0">
              <a:spAutoFit/>
            </a:bodyPr>
            <a:lstStyle/>
            <a:p>
              <a:r>
                <a:rPr lang="en-US" sz="1200" dirty="0" smtClean="0"/>
                <a:t>median</a:t>
              </a:r>
              <a:endParaRPr lang="en-US" sz="1200" dirty="0"/>
            </a:p>
          </p:txBody>
        </p:sp>
        <p:sp>
          <p:nvSpPr>
            <p:cNvPr id="49" name="TextBox 48"/>
            <p:cNvSpPr txBox="1"/>
            <p:nvPr/>
          </p:nvSpPr>
          <p:spPr>
            <a:xfrm>
              <a:off x="8153401" y="2438400"/>
              <a:ext cx="990600" cy="276999"/>
            </a:xfrm>
            <a:prstGeom prst="rect">
              <a:avLst/>
            </a:prstGeom>
            <a:noFill/>
          </p:spPr>
          <p:txBody>
            <a:bodyPr wrap="square" rtlCol="0">
              <a:spAutoFit/>
            </a:bodyPr>
            <a:lstStyle/>
            <a:p>
              <a:r>
                <a:rPr lang="en-US" sz="1200" dirty="0" smtClean="0"/>
                <a:t>3</a:t>
              </a:r>
              <a:r>
                <a:rPr lang="en-US" sz="1200" baseline="30000" dirty="0" smtClean="0"/>
                <a:t>rd</a:t>
              </a:r>
              <a:r>
                <a:rPr lang="en-US" sz="1200" dirty="0" smtClean="0"/>
                <a:t> quartile</a:t>
              </a:r>
              <a:endParaRPr lang="en-US" sz="1200" dirty="0"/>
            </a:p>
          </p:txBody>
        </p:sp>
        <p:sp>
          <p:nvSpPr>
            <p:cNvPr id="50" name="TextBox 49"/>
            <p:cNvSpPr txBox="1"/>
            <p:nvPr/>
          </p:nvSpPr>
          <p:spPr>
            <a:xfrm>
              <a:off x="8153400" y="4038600"/>
              <a:ext cx="990600" cy="276999"/>
            </a:xfrm>
            <a:prstGeom prst="rect">
              <a:avLst/>
            </a:prstGeom>
            <a:noFill/>
          </p:spPr>
          <p:txBody>
            <a:bodyPr wrap="square" rtlCol="0">
              <a:spAutoFit/>
            </a:bodyPr>
            <a:lstStyle/>
            <a:p>
              <a:r>
                <a:rPr lang="en-US" sz="1200" dirty="0" smtClean="0"/>
                <a:t>1</a:t>
              </a:r>
              <a:r>
                <a:rPr lang="en-US" sz="1200" baseline="30000" dirty="0" smtClean="0"/>
                <a:t>st</a:t>
              </a:r>
              <a:r>
                <a:rPr lang="en-US" sz="1200" dirty="0" smtClean="0"/>
                <a:t>  quartile</a:t>
              </a:r>
              <a:endParaRPr lang="en-US" sz="1200" dirty="0"/>
            </a:p>
          </p:txBody>
        </p:sp>
      </p:grpSp>
      <p:sp>
        <p:nvSpPr>
          <p:cNvPr id="44" name="TextBox 43"/>
          <p:cNvSpPr txBox="1"/>
          <p:nvPr/>
        </p:nvSpPr>
        <p:spPr>
          <a:xfrm rot="16200000">
            <a:off x="-1167764" y="3192944"/>
            <a:ext cx="3619261" cy="369332"/>
          </a:xfrm>
          <a:prstGeom prst="rect">
            <a:avLst/>
          </a:prstGeom>
          <a:solidFill>
            <a:schemeClr val="bg1"/>
          </a:solidFill>
        </p:spPr>
        <p:txBody>
          <a:bodyPr wrap="none" rtlCol="0">
            <a:spAutoFit/>
          </a:bodyPr>
          <a:lstStyle/>
          <a:p>
            <a:r>
              <a:rPr lang="en-US" b="1" dirty="0" smtClean="0"/>
              <a:t>Throughput (normalized to optimal)</a:t>
            </a:r>
            <a:endParaRPr lang="en-US" b="1" dirty="0"/>
          </a:p>
        </p:txBody>
      </p:sp>
      <p:sp>
        <p:nvSpPr>
          <p:cNvPr id="46" name="TextBox 45"/>
          <p:cNvSpPr txBox="1"/>
          <p:nvPr/>
        </p:nvSpPr>
        <p:spPr>
          <a:xfrm>
            <a:off x="3733800" y="6324600"/>
            <a:ext cx="995529" cy="369332"/>
          </a:xfrm>
          <a:prstGeom prst="rect">
            <a:avLst/>
          </a:prstGeom>
          <a:noFill/>
        </p:spPr>
        <p:txBody>
          <a:bodyPr wrap="none" rtlCol="0">
            <a:spAutoFit/>
          </a:bodyPr>
          <a:lstStyle/>
          <a:p>
            <a:r>
              <a:rPr lang="en-US" b="1" dirty="0" smtClean="0"/>
              <a:t>Location</a:t>
            </a:r>
            <a:endParaRPr lang="en-US" b="1" dirty="0"/>
          </a:p>
        </p:txBody>
      </p:sp>
      <p:sp>
        <p:nvSpPr>
          <p:cNvPr id="54" name="Rectangle 53"/>
          <p:cNvSpPr/>
          <p:nvPr/>
        </p:nvSpPr>
        <p:spPr>
          <a:xfrm>
            <a:off x="7467600" y="4343400"/>
            <a:ext cx="1643207" cy="1077218"/>
          </a:xfrm>
          <a:prstGeom prst="rect">
            <a:avLst/>
          </a:prstGeom>
        </p:spPr>
        <p:txBody>
          <a:bodyPr wrap="none">
            <a:spAutoFit/>
          </a:bodyPr>
          <a:lstStyle/>
          <a:p>
            <a:pPr marL="0" lvl="1" algn="ctr"/>
            <a:r>
              <a:rPr lang="en-US" sz="1600" dirty="0" smtClean="0">
                <a:solidFill>
                  <a:schemeClr val="bg1">
                    <a:lumMod val="50000"/>
                  </a:schemeClr>
                </a:solidFill>
              </a:rPr>
              <a:t>Each error bar = </a:t>
            </a:r>
          </a:p>
          <a:p>
            <a:pPr marL="0" lvl="1" algn="ctr"/>
            <a:r>
              <a:rPr lang="en-US" sz="1600" dirty="0" smtClean="0">
                <a:solidFill>
                  <a:schemeClr val="bg1">
                    <a:lumMod val="50000"/>
                  </a:schemeClr>
                </a:solidFill>
              </a:rPr>
              <a:t>6-13 experiments</a:t>
            </a:r>
          </a:p>
          <a:p>
            <a:pPr marL="0" lvl="1" algn="ctr"/>
            <a:r>
              <a:rPr lang="en-US" sz="1600" dirty="0" smtClean="0">
                <a:solidFill>
                  <a:schemeClr val="bg1">
                    <a:lumMod val="50000"/>
                  </a:schemeClr>
                </a:solidFill>
              </a:rPr>
              <a:t>at each location</a:t>
            </a:r>
          </a:p>
          <a:p>
            <a:pPr marL="0" lvl="1" algn="ctr"/>
            <a:r>
              <a:rPr lang="en-US" sz="1600" dirty="0" smtClean="0">
                <a:solidFill>
                  <a:schemeClr val="bg1">
                    <a:lumMod val="50000"/>
                  </a:schemeClr>
                </a:solidFill>
              </a:rPr>
              <a:t>over 7 days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20"/>
                                        </p:tgtEl>
                                      </p:cBhvr>
                                    </p:animEffect>
                                    <p:set>
                                      <p:cBhvr>
                                        <p:cTn id="20" dur="1" fill="hold">
                                          <p:stCondLst>
                                            <p:cond delay="499"/>
                                          </p:stCondLst>
                                        </p:cTn>
                                        <p:tgtEl>
                                          <p:spTgt spid="20"/>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Overhead and Robustness</a:t>
            </a:r>
            <a:endParaRPr lang="en-US" dirty="0"/>
          </a:p>
        </p:txBody>
      </p:sp>
      <p:pic>
        <p:nvPicPr>
          <p:cNvPr id="2050" name="Picture 2"/>
          <p:cNvPicPr>
            <a:picLocks noChangeAspect="1" noChangeArrowheads="1"/>
          </p:cNvPicPr>
          <p:nvPr/>
        </p:nvPicPr>
        <p:blipFill>
          <a:blip r:embed="rId3"/>
          <a:srcRect/>
          <a:stretch>
            <a:fillRect/>
          </a:stretch>
        </p:blipFill>
        <p:spPr bwMode="auto">
          <a:xfrm>
            <a:off x="233315" y="1981200"/>
            <a:ext cx="4152947" cy="2522993"/>
          </a:xfrm>
          <a:prstGeom prst="rect">
            <a:avLst/>
          </a:prstGeom>
          <a:noFill/>
          <a:ln w="9525">
            <a:noFill/>
            <a:miter lim="800000"/>
            <a:headEnd/>
            <a:tailEnd/>
          </a:ln>
          <a:effectLst/>
        </p:spPr>
      </p:pic>
      <p:sp>
        <p:nvSpPr>
          <p:cNvPr id="11" name="Rectangle 10"/>
          <p:cNvSpPr/>
          <p:nvPr/>
        </p:nvSpPr>
        <p:spPr>
          <a:xfrm>
            <a:off x="457200" y="1600200"/>
            <a:ext cx="4242893" cy="369332"/>
          </a:xfrm>
          <a:prstGeom prst="rect">
            <a:avLst/>
          </a:prstGeom>
        </p:spPr>
        <p:txBody>
          <a:bodyPr wrap="none">
            <a:spAutoFit/>
          </a:bodyPr>
          <a:lstStyle/>
          <a:p>
            <a:r>
              <a:rPr lang="en-US" b="1" dirty="0" smtClean="0"/>
              <a:t>What is the overhead of obtaining tokens?</a:t>
            </a:r>
            <a:endParaRPr lang="en-US" b="1" dirty="0"/>
          </a:p>
        </p:txBody>
      </p:sp>
      <p:sp>
        <p:nvSpPr>
          <p:cNvPr id="19" name="Rectangle 18"/>
          <p:cNvSpPr/>
          <p:nvPr/>
        </p:nvSpPr>
        <p:spPr>
          <a:xfrm>
            <a:off x="762000" y="4495800"/>
            <a:ext cx="4049877" cy="830997"/>
          </a:xfrm>
          <a:prstGeom prst="rect">
            <a:avLst/>
          </a:prstGeom>
        </p:spPr>
        <p:txBody>
          <a:bodyPr wrap="square">
            <a:spAutoFit/>
          </a:bodyPr>
          <a:lstStyle/>
          <a:p>
            <a:pPr marL="111125" indent="-111125">
              <a:buFont typeface="Arial" pitchFamily="34" charset="0"/>
              <a:buChar char="•"/>
            </a:pPr>
            <a:r>
              <a:rPr lang="en-US" sz="1600" dirty="0" smtClean="0">
                <a:solidFill>
                  <a:schemeClr val="bg1">
                    <a:lumMod val="50000"/>
                  </a:schemeClr>
                </a:solidFill>
              </a:rPr>
              <a:t>Implementation on single CPU server</a:t>
            </a:r>
          </a:p>
          <a:p>
            <a:pPr marL="111125" indent="-111125">
              <a:buFont typeface="Arial" pitchFamily="34" charset="0"/>
              <a:buChar char="•"/>
            </a:pPr>
            <a:r>
              <a:rPr lang="en-US" sz="1600" dirty="0" smtClean="0">
                <a:solidFill>
                  <a:schemeClr val="bg1">
                    <a:lumMod val="50000"/>
                  </a:schemeClr>
                </a:solidFill>
              </a:rPr>
              <a:t>Hotspot density estimated from JiWire.com</a:t>
            </a:r>
          </a:p>
          <a:p>
            <a:pPr marL="111125" indent="-111125">
              <a:buFont typeface="Arial" pitchFamily="34" charset="0"/>
              <a:buChar char="•"/>
            </a:pPr>
            <a:r>
              <a:rPr lang="en-US" sz="1600" dirty="0" smtClean="0">
                <a:solidFill>
                  <a:schemeClr val="bg1">
                    <a:lumMod val="50000"/>
                  </a:schemeClr>
                </a:solidFill>
              </a:rPr>
              <a:t>0.02 cents/city/user on Amazon EC2</a:t>
            </a:r>
            <a:endParaRPr lang="en-US" sz="1600" dirty="0"/>
          </a:p>
        </p:txBody>
      </p:sp>
      <p:sp>
        <p:nvSpPr>
          <p:cNvPr id="21" name="Rectangle 20"/>
          <p:cNvSpPr>
            <a:spLocks noChangeArrowheads="1"/>
          </p:cNvSpPr>
          <p:nvPr/>
        </p:nvSpPr>
        <p:spPr bwMode="auto">
          <a:xfrm>
            <a:off x="0" y="5410200"/>
            <a:ext cx="4572000" cy="990600"/>
          </a:xfrm>
          <a:prstGeom prst="rect">
            <a:avLst/>
          </a:prstGeom>
          <a:solidFill>
            <a:schemeClr val="tx2">
              <a:lumMod val="20000"/>
              <a:lumOff val="80000"/>
            </a:schemeClr>
          </a:solidFill>
          <a:ln w="9525">
            <a:noFill/>
            <a:miter lim="800000"/>
            <a:headEnd/>
            <a:tailEnd/>
          </a:ln>
          <a:effectLst/>
        </p:spPr>
        <p:txBody>
          <a:bodyPr wrap="none" anchor="ctr"/>
          <a:lstStyle/>
          <a:p>
            <a:pPr marL="0" lvl="1" algn="ctr" fontAlgn="auto">
              <a:spcBef>
                <a:spcPct val="20000"/>
              </a:spcBef>
              <a:spcAft>
                <a:spcPts val="0"/>
              </a:spcAft>
              <a:defRPr/>
            </a:pPr>
            <a:r>
              <a:rPr lang="en-US" sz="3200" dirty="0" smtClean="0"/>
              <a:t>Overhead is small.</a:t>
            </a:r>
          </a:p>
        </p:txBody>
      </p:sp>
      <p:sp>
        <p:nvSpPr>
          <p:cNvPr id="10" name="Slide Number Placeholder 9"/>
          <p:cNvSpPr>
            <a:spLocks noGrp="1"/>
          </p:cNvSpPr>
          <p:nvPr>
            <p:ph type="sldNum" sz="quarter" idx="12"/>
          </p:nvPr>
        </p:nvSpPr>
        <p:spPr/>
        <p:txBody>
          <a:bodyPr/>
          <a:lstStyle/>
          <a:p>
            <a:fld id="{D106CAAC-188D-4FBD-8217-F6D4C11263E9}" type="slidenum">
              <a:rPr lang="en-US" smtClean="0"/>
              <a:pPr/>
              <a:t>26</a:t>
            </a:fld>
            <a:endParaRPr lang="en-US"/>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Overhead and Robustness</a:t>
            </a:r>
            <a:endParaRPr lang="en-US" dirty="0"/>
          </a:p>
        </p:txBody>
      </p:sp>
      <p:sp>
        <p:nvSpPr>
          <p:cNvPr id="4" name="Rectangle 3"/>
          <p:cNvSpPr>
            <a:spLocks noChangeArrowheads="1"/>
          </p:cNvSpPr>
          <p:nvPr/>
        </p:nvSpPr>
        <p:spPr bwMode="auto">
          <a:xfrm>
            <a:off x="0" y="5410200"/>
            <a:ext cx="4572000" cy="990600"/>
          </a:xfrm>
          <a:prstGeom prst="rect">
            <a:avLst/>
          </a:prstGeom>
          <a:solidFill>
            <a:schemeClr val="tx2">
              <a:lumMod val="20000"/>
              <a:lumOff val="80000"/>
            </a:schemeClr>
          </a:solidFill>
          <a:ln w="9525">
            <a:noFill/>
            <a:miter lim="800000"/>
            <a:headEnd/>
            <a:tailEnd/>
          </a:ln>
          <a:effectLst/>
        </p:spPr>
        <p:txBody>
          <a:bodyPr wrap="none" anchor="ctr"/>
          <a:lstStyle/>
          <a:p>
            <a:pPr marL="0" lvl="1" algn="ctr" fontAlgn="auto">
              <a:spcBef>
                <a:spcPct val="20000"/>
              </a:spcBef>
              <a:spcAft>
                <a:spcPts val="0"/>
              </a:spcAft>
              <a:defRPr/>
            </a:pPr>
            <a:r>
              <a:rPr lang="en-US" sz="3200" dirty="0" smtClean="0"/>
              <a:t>Overhead is small.</a:t>
            </a:r>
          </a:p>
        </p:txBody>
      </p:sp>
      <p:pic>
        <p:nvPicPr>
          <p:cNvPr id="2050" name="Picture 2"/>
          <p:cNvPicPr>
            <a:picLocks noChangeAspect="1" noChangeArrowheads="1"/>
          </p:cNvPicPr>
          <p:nvPr/>
        </p:nvPicPr>
        <p:blipFill>
          <a:blip r:embed="rId3"/>
          <a:srcRect/>
          <a:stretch>
            <a:fillRect/>
          </a:stretch>
        </p:blipFill>
        <p:spPr bwMode="auto">
          <a:xfrm>
            <a:off x="233315" y="1981200"/>
            <a:ext cx="4152947" cy="2522993"/>
          </a:xfrm>
          <a:prstGeom prst="rect">
            <a:avLst/>
          </a:prstGeom>
          <a:noFill/>
          <a:ln w="9525">
            <a:noFill/>
            <a:miter lim="800000"/>
            <a:headEnd/>
            <a:tailEnd/>
          </a:ln>
          <a:effectLst/>
        </p:spPr>
      </p:pic>
      <p:pic>
        <p:nvPicPr>
          <p:cNvPr id="7" name="Picture 2"/>
          <p:cNvPicPr>
            <a:picLocks noChangeAspect="1" noChangeArrowheads="1"/>
          </p:cNvPicPr>
          <p:nvPr/>
        </p:nvPicPr>
        <p:blipFill>
          <a:blip r:embed="rId4"/>
          <a:srcRect/>
          <a:stretch>
            <a:fillRect/>
          </a:stretch>
        </p:blipFill>
        <p:spPr bwMode="auto">
          <a:xfrm>
            <a:off x="4800600" y="1981200"/>
            <a:ext cx="4170287" cy="2500494"/>
          </a:xfrm>
          <a:prstGeom prst="rect">
            <a:avLst/>
          </a:prstGeom>
          <a:noFill/>
          <a:ln w="9525">
            <a:noFill/>
            <a:miter lim="800000"/>
            <a:headEnd/>
            <a:tailEnd/>
          </a:ln>
          <a:effectLst/>
        </p:spPr>
      </p:pic>
      <p:sp>
        <p:nvSpPr>
          <p:cNvPr id="13" name="Rectangle 12"/>
          <p:cNvSpPr/>
          <p:nvPr/>
        </p:nvSpPr>
        <p:spPr>
          <a:xfrm>
            <a:off x="5257800" y="1600200"/>
            <a:ext cx="3704220" cy="369332"/>
          </a:xfrm>
          <a:prstGeom prst="rect">
            <a:avLst/>
          </a:prstGeom>
        </p:spPr>
        <p:txBody>
          <a:bodyPr wrap="none">
            <a:spAutoFit/>
          </a:bodyPr>
          <a:lstStyle/>
          <a:p>
            <a:pPr algn="ctr"/>
            <a:r>
              <a:rPr lang="en-US" b="1" dirty="0" smtClean="0"/>
              <a:t>How robust are predictions to fraud?</a:t>
            </a:r>
            <a:endParaRPr lang="en-US" b="1" dirty="0"/>
          </a:p>
        </p:txBody>
      </p:sp>
      <p:sp>
        <p:nvSpPr>
          <p:cNvPr id="14" name="TextBox 13"/>
          <p:cNvSpPr txBox="1"/>
          <p:nvPr/>
        </p:nvSpPr>
        <p:spPr>
          <a:xfrm>
            <a:off x="5486400" y="3200400"/>
            <a:ext cx="1429815" cy="307777"/>
          </a:xfrm>
          <a:prstGeom prst="rect">
            <a:avLst/>
          </a:prstGeom>
          <a:noFill/>
        </p:spPr>
        <p:txBody>
          <a:bodyPr wrap="none" rtlCol="0">
            <a:spAutoFit/>
          </a:bodyPr>
          <a:lstStyle/>
          <a:p>
            <a:r>
              <a:rPr lang="en-US" sz="1400" dirty="0" smtClean="0">
                <a:solidFill>
                  <a:srgbClr val="FF0000"/>
                </a:solidFill>
              </a:rPr>
              <a:t>ideal distribution</a:t>
            </a:r>
            <a:endParaRPr lang="en-US" sz="1400" dirty="0">
              <a:solidFill>
                <a:srgbClr val="FF0000"/>
              </a:solidFill>
            </a:endParaRPr>
          </a:p>
        </p:txBody>
      </p:sp>
      <p:cxnSp>
        <p:nvCxnSpPr>
          <p:cNvPr id="15" name="Straight Arrow Connector 14"/>
          <p:cNvCxnSpPr>
            <a:stCxn id="14" idx="2"/>
          </p:cNvCxnSpPr>
          <p:nvPr/>
        </p:nvCxnSpPr>
        <p:spPr>
          <a:xfrm rot="16200000" flipH="1">
            <a:off x="6212813" y="3496671"/>
            <a:ext cx="328882" cy="351893"/>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334000" y="4495800"/>
            <a:ext cx="3714478" cy="584775"/>
          </a:xfrm>
          <a:prstGeom prst="rect">
            <a:avLst/>
          </a:prstGeom>
        </p:spPr>
        <p:txBody>
          <a:bodyPr wrap="none">
            <a:spAutoFit/>
          </a:bodyPr>
          <a:lstStyle/>
          <a:p>
            <a:pPr marL="111125" indent="-111125">
              <a:buFont typeface="Arial" pitchFamily="34" charset="0"/>
              <a:buChar char="•"/>
            </a:pPr>
            <a:r>
              <a:rPr lang="en-US" sz="1600" dirty="0" smtClean="0">
                <a:solidFill>
                  <a:schemeClr val="bg1">
                    <a:lumMod val="50000"/>
                  </a:schemeClr>
                </a:solidFill>
              </a:rPr>
              <a:t>Ground truth = measurement study</a:t>
            </a:r>
          </a:p>
          <a:p>
            <a:pPr marL="111125" indent="-111125">
              <a:buFont typeface="Arial" pitchFamily="34" charset="0"/>
              <a:buChar char="•"/>
            </a:pPr>
            <a:r>
              <a:rPr lang="en-US" sz="1600" dirty="0" smtClean="0">
                <a:solidFill>
                  <a:schemeClr val="bg1">
                    <a:lumMod val="50000"/>
                  </a:schemeClr>
                </a:solidFill>
              </a:rPr>
              <a:t>Fraud = report AP has infinite bandwidth</a:t>
            </a:r>
            <a:endParaRPr lang="en-US" sz="1600" dirty="0"/>
          </a:p>
        </p:txBody>
      </p:sp>
      <p:sp>
        <p:nvSpPr>
          <p:cNvPr id="16" name="Rectangle 15"/>
          <p:cNvSpPr>
            <a:spLocks noChangeArrowheads="1"/>
          </p:cNvSpPr>
          <p:nvPr/>
        </p:nvSpPr>
        <p:spPr bwMode="auto">
          <a:xfrm>
            <a:off x="4572000" y="5410200"/>
            <a:ext cx="4572000" cy="990600"/>
          </a:xfrm>
          <a:prstGeom prst="rect">
            <a:avLst/>
          </a:prstGeom>
          <a:solidFill>
            <a:schemeClr val="tx2">
              <a:lumMod val="20000"/>
              <a:lumOff val="80000"/>
            </a:schemeClr>
          </a:solidFill>
          <a:ln w="9525">
            <a:noFill/>
            <a:miter lim="800000"/>
            <a:headEnd/>
            <a:tailEnd/>
          </a:ln>
          <a:effectLst/>
        </p:spPr>
        <p:txBody>
          <a:bodyPr wrap="none" anchor="ctr"/>
          <a:lstStyle/>
          <a:p>
            <a:pPr marL="0" lvl="1" algn="ctr" fontAlgn="auto">
              <a:spcBef>
                <a:spcPct val="20000"/>
              </a:spcBef>
              <a:spcAft>
                <a:spcPts val="0"/>
              </a:spcAft>
              <a:defRPr/>
            </a:pPr>
            <a:r>
              <a:rPr lang="en-US" sz="3200" dirty="0" smtClean="0"/>
              <a:t>Robust to 10% fraud.</a:t>
            </a:r>
            <a:endParaRPr lang="en-US" sz="3200" dirty="0">
              <a:latin typeface="+mn-lt"/>
              <a:cs typeface="+mn-cs"/>
            </a:endParaRPr>
          </a:p>
        </p:txBody>
      </p:sp>
      <p:sp>
        <p:nvSpPr>
          <p:cNvPr id="17" name="Rectangle 16"/>
          <p:cNvSpPr/>
          <p:nvPr/>
        </p:nvSpPr>
        <p:spPr>
          <a:xfrm>
            <a:off x="762000" y="4495800"/>
            <a:ext cx="4049877" cy="830997"/>
          </a:xfrm>
          <a:prstGeom prst="rect">
            <a:avLst/>
          </a:prstGeom>
        </p:spPr>
        <p:txBody>
          <a:bodyPr wrap="square">
            <a:spAutoFit/>
          </a:bodyPr>
          <a:lstStyle/>
          <a:p>
            <a:pPr marL="111125" indent="-111125">
              <a:buFont typeface="Arial" pitchFamily="34" charset="0"/>
              <a:buChar char="•"/>
            </a:pPr>
            <a:r>
              <a:rPr lang="en-US" sz="1600" dirty="0" smtClean="0">
                <a:solidFill>
                  <a:schemeClr val="bg1">
                    <a:lumMod val="50000"/>
                  </a:schemeClr>
                </a:solidFill>
              </a:rPr>
              <a:t>Implementation on single CPU server</a:t>
            </a:r>
          </a:p>
          <a:p>
            <a:pPr marL="111125" indent="-111125">
              <a:buFont typeface="Arial" pitchFamily="34" charset="0"/>
              <a:buChar char="•"/>
            </a:pPr>
            <a:r>
              <a:rPr lang="en-US" sz="1600" dirty="0" smtClean="0">
                <a:solidFill>
                  <a:schemeClr val="bg1">
                    <a:lumMod val="50000"/>
                  </a:schemeClr>
                </a:solidFill>
              </a:rPr>
              <a:t>Hotspot density estimated from JiWire.com</a:t>
            </a:r>
          </a:p>
          <a:p>
            <a:pPr marL="111125" indent="-111125">
              <a:buFont typeface="Arial" pitchFamily="34" charset="0"/>
              <a:buChar char="•"/>
            </a:pPr>
            <a:r>
              <a:rPr lang="en-US" sz="1600" dirty="0" smtClean="0">
                <a:solidFill>
                  <a:schemeClr val="bg1">
                    <a:lumMod val="50000"/>
                  </a:schemeClr>
                </a:solidFill>
              </a:rPr>
              <a:t>0.02 cents/city/user on Amazon EC2</a:t>
            </a:r>
            <a:endParaRPr lang="en-US" sz="1600" dirty="0"/>
          </a:p>
        </p:txBody>
      </p:sp>
      <p:sp>
        <p:nvSpPr>
          <p:cNvPr id="21" name="Slide Number Placeholder 20"/>
          <p:cNvSpPr>
            <a:spLocks noGrp="1"/>
          </p:cNvSpPr>
          <p:nvPr>
            <p:ph type="sldNum" sz="quarter" idx="12"/>
          </p:nvPr>
        </p:nvSpPr>
        <p:spPr/>
        <p:txBody>
          <a:bodyPr/>
          <a:lstStyle/>
          <a:p>
            <a:fld id="{D106CAAC-188D-4FBD-8217-F6D4C11263E9}" type="slidenum">
              <a:rPr lang="en-US" smtClean="0"/>
              <a:pPr/>
              <a:t>27</a:t>
            </a:fld>
            <a:endParaRPr lang="en-US"/>
          </a:p>
        </p:txBody>
      </p:sp>
      <p:sp>
        <p:nvSpPr>
          <p:cNvPr id="18" name="Rectangle 17"/>
          <p:cNvSpPr/>
          <p:nvPr/>
        </p:nvSpPr>
        <p:spPr>
          <a:xfrm>
            <a:off x="457200" y="1600200"/>
            <a:ext cx="4242893" cy="369332"/>
          </a:xfrm>
          <a:prstGeom prst="rect">
            <a:avLst/>
          </a:prstGeom>
        </p:spPr>
        <p:txBody>
          <a:bodyPr wrap="none">
            <a:spAutoFit/>
          </a:bodyPr>
          <a:lstStyle/>
          <a:p>
            <a:r>
              <a:rPr lang="en-US" b="1" dirty="0" smtClean="0"/>
              <a:t>What is the overhead of obtaining tokens?</a:t>
            </a:r>
            <a:endParaRPr lang="en-US" b="1" dirty="0"/>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&amp; Future Work</a:t>
            </a:r>
            <a:endParaRPr lang="en-US" dirty="0"/>
          </a:p>
        </p:txBody>
      </p:sp>
      <p:sp>
        <p:nvSpPr>
          <p:cNvPr id="3" name="Content Placeholder 2"/>
          <p:cNvSpPr>
            <a:spLocks noGrp="1"/>
          </p:cNvSpPr>
          <p:nvPr>
            <p:ph idx="1"/>
          </p:nvPr>
        </p:nvSpPr>
        <p:spPr>
          <a:xfrm>
            <a:off x="457200" y="1600200"/>
            <a:ext cx="8229600" cy="3810000"/>
          </a:xfrm>
        </p:spPr>
        <p:txBody>
          <a:bodyPr>
            <a:normAutofit fontScale="92500" lnSpcReduction="20000"/>
          </a:bodyPr>
          <a:lstStyle/>
          <a:p>
            <a:r>
              <a:rPr lang="en-US" b="1" dirty="0" smtClean="0"/>
              <a:t>Key results:</a:t>
            </a:r>
          </a:p>
          <a:p>
            <a:pPr lvl="1"/>
            <a:r>
              <a:rPr lang="en-US" dirty="0" smtClean="0"/>
              <a:t>Selecting the best commercial APs is not easy</a:t>
            </a:r>
          </a:p>
          <a:p>
            <a:pPr lvl="1"/>
            <a:r>
              <a:rPr lang="en-US" dirty="0" smtClean="0"/>
              <a:t>Using historical reports is close to optimal</a:t>
            </a:r>
          </a:p>
          <a:p>
            <a:pPr lvl="1"/>
            <a:r>
              <a:rPr lang="en-US" dirty="0" smtClean="0"/>
              <a:t>We can obtain reports while preserving privacy, limiting fraud, and adjusting for channel conditions</a:t>
            </a:r>
          </a:p>
          <a:p>
            <a:pPr lvl="1"/>
            <a:endParaRPr lang="en-US" dirty="0" smtClean="0"/>
          </a:p>
          <a:p>
            <a:r>
              <a:rPr lang="en-US" b="1" dirty="0" smtClean="0"/>
              <a:t>Future work:</a:t>
            </a:r>
          </a:p>
          <a:p>
            <a:pPr lvl="1"/>
            <a:r>
              <a:rPr lang="en-US" dirty="0" err="1" smtClean="0"/>
              <a:t>Wifi</a:t>
            </a:r>
            <a:r>
              <a:rPr lang="en-US" dirty="0" smtClean="0"/>
              <a:t>-Reports client for handsets</a:t>
            </a:r>
          </a:p>
          <a:p>
            <a:pPr lvl="1"/>
            <a:r>
              <a:rPr lang="en-US" dirty="0" err="1" smtClean="0"/>
              <a:t>Wifi</a:t>
            </a:r>
            <a:r>
              <a:rPr lang="en-US" dirty="0" smtClean="0"/>
              <a:t>-Reports as a general urban sensing platform</a:t>
            </a:r>
            <a:endParaRPr lang="en-US" dirty="0"/>
          </a:p>
        </p:txBody>
      </p:sp>
      <p:sp>
        <p:nvSpPr>
          <p:cNvPr id="6" name="Slide Number Placeholder 5"/>
          <p:cNvSpPr>
            <a:spLocks noGrp="1"/>
          </p:cNvSpPr>
          <p:nvPr>
            <p:ph type="sldNum" sz="quarter" idx="12"/>
          </p:nvPr>
        </p:nvSpPr>
        <p:spPr/>
        <p:txBody>
          <a:bodyPr/>
          <a:lstStyle/>
          <a:p>
            <a:fld id="{D106CAAC-188D-4FBD-8217-F6D4C11263E9}" type="slidenum">
              <a:rPr lang="en-US" smtClean="0"/>
              <a:pPr/>
              <a:t>28</a:t>
            </a:fld>
            <a:endParaRPr lang="en-US"/>
          </a:p>
        </p:txBody>
      </p:sp>
      <p:sp>
        <p:nvSpPr>
          <p:cNvPr id="7" name="Rectangle 6"/>
          <p:cNvSpPr/>
          <p:nvPr/>
        </p:nvSpPr>
        <p:spPr>
          <a:xfrm>
            <a:off x="0" y="5410200"/>
            <a:ext cx="9144000" cy="10668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smtClean="0">
                <a:solidFill>
                  <a:schemeClr val="tx1"/>
                </a:solidFill>
              </a:rPr>
              <a:t>Wifi</a:t>
            </a:r>
            <a:r>
              <a:rPr lang="en-US" sz="2800" b="1" dirty="0" smtClean="0">
                <a:solidFill>
                  <a:schemeClr val="tx1"/>
                </a:solidFill>
              </a:rPr>
              <a:t>-Reports data and tools:</a:t>
            </a:r>
          </a:p>
          <a:p>
            <a:pPr algn="ctr"/>
            <a:r>
              <a:rPr lang="en-US" sz="2800" u="sng" dirty="0" smtClean="0">
                <a:solidFill>
                  <a:schemeClr val="tx2"/>
                </a:solidFill>
              </a:rPr>
              <a:t>http://www.cs.cmu.edu/~jeffpang/research.shtml</a:t>
            </a:r>
            <a:endParaRPr lang="en-US" sz="2800" u="sng" dirty="0">
              <a:solidFill>
                <a:schemeClr val="tx2"/>
              </a:solidFill>
            </a:endParaRPr>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BACKUP ===</a:t>
            </a:r>
            <a:endParaRPr lang="en-US" dirty="0"/>
          </a:p>
        </p:txBody>
      </p:sp>
      <p:sp>
        <p:nvSpPr>
          <p:cNvPr id="5" name="Content Placeholder 4"/>
          <p:cNvSpPr>
            <a:spLocks noGrp="1"/>
          </p:cNvSpPr>
          <p:nvPr>
            <p:ph idx="1"/>
          </p:nvPr>
        </p:nvSpPr>
        <p:spPr/>
        <p:txBody>
          <a:bodyPr/>
          <a:lstStyle/>
          <a:p>
            <a:endParaRPr lang="en-US"/>
          </a:p>
        </p:txBody>
      </p:sp>
      <p:sp>
        <p:nvSpPr>
          <p:cNvPr id="6" name="Slide Number Placeholder 5"/>
          <p:cNvSpPr>
            <a:spLocks noGrp="1"/>
          </p:cNvSpPr>
          <p:nvPr>
            <p:ph type="sldNum" sz="quarter" idx="12"/>
          </p:nvPr>
        </p:nvSpPr>
        <p:spPr/>
        <p:txBody>
          <a:bodyPr/>
          <a:lstStyle/>
          <a:p>
            <a:fld id="{D106CAAC-188D-4FBD-8217-F6D4C11263E9}" type="slidenum">
              <a:rPr lang="en-US" smtClean="0"/>
              <a:pPr/>
              <a:t>29</a:t>
            </a:fld>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0" y="5562600"/>
            <a:ext cx="9144000" cy="10668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b="1" dirty="0" smtClean="0"/>
              <a:t>Goal</a:t>
            </a:r>
            <a:r>
              <a:rPr lang="en-US" dirty="0" smtClean="0"/>
              <a:t>: Provide More Information</a:t>
            </a:r>
            <a:endParaRPr lang="en-US" dirty="0"/>
          </a:p>
        </p:txBody>
      </p:sp>
      <p:pic>
        <p:nvPicPr>
          <p:cNvPr id="47" name="Picture 2"/>
          <p:cNvPicPr>
            <a:picLocks noChangeAspect="1" noChangeArrowheads="1"/>
          </p:cNvPicPr>
          <p:nvPr/>
        </p:nvPicPr>
        <p:blipFill>
          <a:blip r:embed="rId3"/>
          <a:srcRect/>
          <a:stretch>
            <a:fillRect/>
          </a:stretch>
        </p:blipFill>
        <p:spPr bwMode="auto">
          <a:xfrm>
            <a:off x="762000" y="1371600"/>
            <a:ext cx="3220278" cy="4114800"/>
          </a:xfrm>
          <a:prstGeom prst="rect">
            <a:avLst/>
          </a:prstGeom>
          <a:noFill/>
          <a:ln w="9525">
            <a:solidFill>
              <a:schemeClr val="accent1"/>
            </a:solidFill>
            <a:miter lim="800000"/>
            <a:headEnd/>
            <a:tailEnd/>
          </a:ln>
          <a:effectLst/>
        </p:spPr>
      </p:pic>
      <p:grpSp>
        <p:nvGrpSpPr>
          <p:cNvPr id="49" name="Content Placeholder 23"/>
          <p:cNvGrpSpPr>
            <a:grpSpLocks noGrp="1"/>
          </p:cNvGrpSpPr>
          <p:nvPr>
            <p:ph idx="1"/>
          </p:nvPr>
        </p:nvGrpSpPr>
        <p:grpSpPr>
          <a:xfrm>
            <a:off x="4615363" y="1966150"/>
            <a:ext cx="3977652" cy="3699908"/>
            <a:chOff x="1096962" y="14935200"/>
            <a:chExt cx="9756505" cy="9790285"/>
          </a:xfrm>
        </p:grpSpPr>
        <p:sp>
          <p:nvSpPr>
            <p:cNvPr id="50" name="Rectangle 38"/>
            <p:cNvSpPr>
              <a:spLocks/>
            </p:cNvSpPr>
            <p:nvPr/>
          </p:nvSpPr>
          <p:spPr bwMode="auto">
            <a:xfrm>
              <a:off x="1096962" y="24155401"/>
              <a:ext cx="199739" cy="570084"/>
            </a:xfrm>
            <a:prstGeom prst="rect">
              <a:avLst/>
            </a:prstGeom>
            <a:noFill/>
            <a:ln w="12700">
              <a:noFill/>
              <a:miter lim="800000"/>
              <a:headEnd/>
              <a:tailEnd/>
            </a:ln>
          </p:spPr>
          <p:txBody>
            <a:bodyPr wrap="none" lIns="0" tIns="0" rIns="40639" bIns="0">
              <a:spAutoFit/>
            </a:bodyPr>
            <a:lstStyle/>
            <a:p>
              <a:pPr marL="39688" algn="l">
                <a:spcBef>
                  <a:spcPts val="1738"/>
                </a:spcBef>
              </a:pPr>
              <a:endParaRPr lang="en-US" sz="1400" dirty="0">
                <a:solidFill>
                  <a:srgbClr val="221E1F"/>
                </a:solidFill>
                <a:latin typeface="Helvetica" pitchFamily="16" charset="0"/>
              </a:endParaRPr>
            </a:p>
          </p:txBody>
        </p:sp>
        <p:pic>
          <p:nvPicPr>
            <p:cNvPr id="51" name="Picture 27" descr="addu_wifi.JPG"/>
            <p:cNvPicPr>
              <a:picLocks noChangeAspect="1"/>
            </p:cNvPicPr>
            <p:nvPr/>
          </p:nvPicPr>
          <p:blipFill>
            <a:blip r:embed="rId4"/>
            <a:srcRect/>
            <a:stretch>
              <a:fillRect/>
            </a:stretch>
          </p:blipFill>
          <p:spPr bwMode="auto">
            <a:xfrm>
              <a:off x="1219200" y="14935200"/>
              <a:ext cx="9372600" cy="7086600"/>
            </a:xfrm>
            <a:prstGeom prst="rect">
              <a:avLst/>
            </a:prstGeom>
            <a:noFill/>
            <a:ln w="9525">
              <a:noFill/>
              <a:miter lim="800000"/>
              <a:headEnd/>
              <a:tailEnd/>
            </a:ln>
          </p:spPr>
        </p:pic>
        <p:sp>
          <p:nvSpPr>
            <p:cNvPr id="52" name="TextBox 28"/>
            <p:cNvSpPr txBox="1">
              <a:spLocks noChangeArrowheads="1"/>
            </p:cNvSpPr>
            <p:nvPr/>
          </p:nvSpPr>
          <p:spPr bwMode="auto">
            <a:xfrm>
              <a:off x="4800601" y="16535401"/>
              <a:ext cx="4114799" cy="529363"/>
            </a:xfrm>
            <a:prstGeom prst="rect">
              <a:avLst/>
            </a:prstGeom>
            <a:solidFill>
              <a:schemeClr val="bg1"/>
            </a:solidFill>
            <a:ln w="9525">
              <a:noFill/>
              <a:miter lim="800000"/>
              <a:headEnd/>
              <a:tailEnd/>
            </a:ln>
          </p:spPr>
          <p:txBody>
            <a:bodyPr>
              <a:spAutoFit/>
            </a:bodyPr>
            <a:lstStyle/>
            <a:p>
              <a:pPr algn="l"/>
              <a:r>
                <a:rPr lang="en-US" sz="700" b="1"/>
                <a:t>tmobile</a:t>
              </a:r>
            </a:p>
          </p:txBody>
        </p:sp>
        <p:sp>
          <p:nvSpPr>
            <p:cNvPr id="53" name="TextBox 29"/>
            <p:cNvSpPr txBox="1">
              <a:spLocks noChangeArrowheads="1"/>
            </p:cNvSpPr>
            <p:nvPr/>
          </p:nvSpPr>
          <p:spPr bwMode="auto">
            <a:xfrm>
              <a:off x="4800601" y="17297400"/>
              <a:ext cx="4114799" cy="529363"/>
            </a:xfrm>
            <a:prstGeom prst="rect">
              <a:avLst/>
            </a:prstGeom>
            <a:solidFill>
              <a:schemeClr val="bg1"/>
            </a:solidFill>
            <a:ln w="9525">
              <a:noFill/>
              <a:miter lim="800000"/>
              <a:headEnd/>
              <a:tailEnd/>
            </a:ln>
          </p:spPr>
          <p:txBody>
            <a:bodyPr>
              <a:spAutoFit/>
            </a:bodyPr>
            <a:lstStyle/>
            <a:p>
              <a:pPr algn="l"/>
              <a:r>
                <a:rPr lang="en-US" sz="700" b="1"/>
                <a:t>attwifi (ap 1)</a:t>
              </a:r>
            </a:p>
          </p:txBody>
        </p:sp>
        <p:sp>
          <p:nvSpPr>
            <p:cNvPr id="54" name="TextBox 31"/>
            <p:cNvSpPr txBox="1">
              <a:spLocks noChangeArrowheads="1"/>
            </p:cNvSpPr>
            <p:nvPr/>
          </p:nvSpPr>
          <p:spPr bwMode="auto">
            <a:xfrm>
              <a:off x="4800601" y="18135599"/>
              <a:ext cx="4114799" cy="529363"/>
            </a:xfrm>
            <a:prstGeom prst="rect">
              <a:avLst/>
            </a:prstGeom>
            <a:solidFill>
              <a:schemeClr val="bg1"/>
            </a:solidFill>
            <a:ln w="9525">
              <a:noFill/>
              <a:miter lim="800000"/>
              <a:headEnd/>
              <a:tailEnd/>
            </a:ln>
          </p:spPr>
          <p:txBody>
            <a:bodyPr>
              <a:spAutoFit/>
            </a:bodyPr>
            <a:lstStyle/>
            <a:p>
              <a:pPr algn="l"/>
              <a:r>
                <a:rPr lang="en-US" sz="700" b="1"/>
                <a:t>attwifi (ap 2)</a:t>
              </a:r>
            </a:p>
          </p:txBody>
        </p:sp>
        <p:sp>
          <p:nvSpPr>
            <p:cNvPr id="55" name="TextBox 32"/>
            <p:cNvSpPr txBox="1">
              <a:spLocks noChangeArrowheads="1"/>
            </p:cNvSpPr>
            <p:nvPr/>
          </p:nvSpPr>
          <p:spPr bwMode="auto">
            <a:xfrm>
              <a:off x="4800601" y="19735800"/>
              <a:ext cx="4114799" cy="529363"/>
            </a:xfrm>
            <a:prstGeom prst="rect">
              <a:avLst/>
            </a:prstGeom>
            <a:solidFill>
              <a:schemeClr val="bg1"/>
            </a:solidFill>
            <a:ln w="9525">
              <a:noFill/>
              <a:miter lim="800000"/>
              <a:headEnd/>
              <a:tailEnd/>
            </a:ln>
          </p:spPr>
          <p:txBody>
            <a:bodyPr>
              <a:spAutoFit/>
            </a:bodyPr>
            <a:lstStyle/>
            <a:p>
              <a:pPr algn="l"/>
              <a:r>
                <a:rPr lang="en-US" sz="700" b="1"/>
                <a:t>seattlewifi</a:t>
              </a:r>
            </a:p>
          </p:txBody>
        </p:sp>
        <p:sp>
          <p:nvSpPr>
            <p:cNvPr id="56" name="TextBox 33"/>
            <p:cNvSpPr txBox="1">
              <a:spLocks noChangeArrowheads="1"/>
            </p:cNvSpPr>
            <p:nvPr/>
          </p:nvSpPr>
          <p:spPr bwMode="auto">
            <a:xfrm>
              <a:off x="4800601" y="18897599"/>
              <a:ext cx="4114799" cy="529363"/>
            </a:xfrm>
            <a:prstGeom prst="rect">
              <a:avLst/>
            </a:prstGeom>
            <a:solidFill>
              <a:schemeClr val="bg1"/>
            </a:solidFill>
            <a:ln w="9525">
              <a:noFill/>
              <a:miter lim="800000"/>
              <a:headEnd/>
              <a:tailEnd/>
            </a:ln>
          </p:spPr>
          <p:txBody>
            <a:bodyPr>
              <a:spAutoFit/>
            </a:bodyPr>
            <a:lstStyle/>
            <a:p>
              <a:pPr algn="l"/>
              <a:r>
                <a:rPr lang="en-US" sz="700" b="1"/>
                <a:t>linksys</a:t>
              </a:r>
            </a:p>
          </p:txBody>
        </p:sp>
        <p:sp>
          <p:nvSpPr>
            <p:cNvPr id="57" name="TextBox 34"/>
            <p:cNvSpPr txBox="1">
              <a:spLocks noChangeArrowheads="1"/>
            </p:cNvSpPr>
            <p:nvPr/>
          </p:nvSpPr>
          <p:spPr bwMode="auto">
            <a:xfrm>
              <a:off x="4800601" y="20497800"/>
              <a:ext cx="4114799" cy="529363"/>
            </a:xfrm>
            <a:prstGeom prst="rect">
              <a:avLst/>
            </a:prstGeom>
            <a:solidFill>
              <a:schemeClr val="bg1"/>
            </a:solidFill>
            <a:ln w="9525">
              <a:noFill/>
              <a:miter lim="800000"/>
              <a:headEnd/>
              <a:tailEnd/>
            </a:ln>
          </p:spPr>
          <p:txBody>
            <a:bodyPr>
              <a:spAutoFit/>
            </a:bodyPr>
            <a:lstStyle/>
            <a:p>
              <a:pPr algn="l"/>
              <a:r>
                <a:rPr lang="en-US" sz="700" b="1"/>
                <a:t>Free Public Wifi</a:t>
              </a:r>
            </a:p>
          </p:txBody>
        </p:sp>
        <p:sp>
          <p:nvSpPr>
            <p:cNvPr id="62" name="Rectangle 40"/>
            <p:cNvSpPr>
              <a:spLocks noChangeArrowheads="1"/>
            </p:cNvSpPr>
            <p:nvPr/>
          </p:nvSpPr>
          <p:spPr bwMode="auto">
            <a:xfrm>
              <a:off x="3233468" y="22435406"/>
              <a:ext cx="7619999" cy="1384487"/>
            </a:xfrm>
            <a:prstGeom prst="rect">
              <a:avLst/>
            </a:prstGeom>
            <a:noFill/>
            <a:ln w="9525">
              <a:noFill/>
              <a:miter lim="800000"/>
              <a:headEnd/>
              <a:tailEnd/>
            </a:ln>
          </p:spPr>
          <p:txBody>
            <a:bodyPr wrap="square">
              <a:spAutoFit/>
            </a:bodyPr>
            <a:lstStyle/>
            <a:p>
              <a:pPr algn="l"/>
              <a:r>
                <a:rPr lang="en-US" sz="1400" dirty="0" smtClean="0">
                  <a:solidFill>
                    <a:schemeClr val="tx1"/>
                  </a:solidFill>
                  <a:latin typeface="Helvetica" pitchFamily="16" charset="0"/>
                </a:rPr>
                <a:t>I need to use VoIP so this is the </a:t>
              </a:r>
              <a:br>
                <a:rPr lang="en-US" sz="1400" dirty="0" smtClean="0">
                  <a:solidFill>
                    <a:schemeClr val="tx1"/>
                  </a:solidFill>
                  <a:latin typeface="Helvetica" pitchFamily="16" charset="0"/>
                </a:rPr>
              </a:br>
              <a:r>
                <a:rPr lang="en-US" sz="1400" dirty="0" smtClean="0">
                  <a:solidFill>
                    <a:schemeClr val="tx1"/>
                  </a:solidFill>
                  <a:latin typeface="Helvetica" pitchFamily="16" charset="0"/>
                </a:rPr>
                <a:t>best network for me</a:t>
              </a:r>
              <a:endParaRPr lang="en-US" sz="2400" dirty="0">
                <a:solidFill>
                  <a:schemeClr val="tx1"/>
                </a:solidFill>
              </a:endParaRPr>
            </a:p>
          </p:txBody>
        </p:sp>
        <p:pic>
          <p:nvPicPr>
            <p:cNvPr id="63" name="Picture 12" descr="alice.png"/>
            <p:cNvPicPr>
              <a:picLocks noChangeAspect="1"/>
            </p:cNvPicPr>
            <p:nvPr/>
          </p:nvPicPr>
          <p:blipFill>
            <a:blip r:embed="rId5"/>
            <a:srcRect/>
            <a:stretch>
              <a:fillRect/>
            </a:stretch>
          </p:blipFill>
          <p:spPr bwMode="auto">
            <a:xfrm>
              <a:off x="1295400" y="22250400"/>
              <a:ext cx="1608138" cy="1633538"/>
            </a:xfrm>
            <a:prstGeom prst="rect">
              <a:avLst/>
            </a:prstGeom>
            <a:noFill/>
            <a:ln w="9525">
              <a:noFill/>
              <a:miter lim="800000"/>
              <a:headEnd/>
              <a:tailEnd/>
            </a:ln>
            <a:effectLst>
              <a:outerShdw blurRad="50800" dist="38100" dir="2700000" algn="tl" rotWithShape="0">
                <a:prstClr val="black">
                  <a:alpha val="40000"/>
                </a:prstClr>
              </a:outerShdw>
            </a:effectLst>
          </p:spPr>
        </p:pic>
      </p:grpSp>
      <p:grpSp>
        <p:nvGrpSpPr>
          <p:cNvPr id="72" name="Group 71"/>
          <p:cNvGrpSpPr/>
          <p:nvPr/>
        </p:nvGrpSpPr>
        <p:grpSpPr>
          <a:xfrm>
            <a:off x="6934200" y="2514600"/>
            <a:ext cx="1431772" cy="1828800"/>
            <a:chOff x="6874028" y="2590800"/>
            <a:chExt cx="1455173" cy="1989660"/>
          </a:xfrm>
          <a:solidFill>
            <a:srgbClr val="FFFF00"/>
          </a:solidFill>
          <a:effectLst>
            <a:outerShdw blurRad="50800" dist="38100" dir="2700000" algn="tl" rotWithShape="0">
              <a:prstClr val="black">
                <a:alpha val="40000"/>
              </a:prstClr>
            </a:outerShdw>
          </a:effectLst>
        </p:grpSpPr>
        <p:sp>
          <p:nvSpPr>
            <p:cNvPr id="66" name="TextBox 164"/>
            <p:cNvSpPr txBox="1">
              <a:spLocks noChangeArrowheads="1"/>
            </p:cNvSpPr>
            <p:nvPr/>
          </p:nvSpPr>
          <p:spPr bwMode="auto">
            <a:xfrm>
              <a:off x="7239000" y="2590800"/>
              <a:ext cx="1061509" cy="338554"/>
            </a:xfrm>
            <a:prstGeom prst="rect">
              <a:avLst/>
            </a:prstGeom>
            <a:grpFill/>
            <a:ln w="9525">
              <a:solidFill>
                <a:srgbClr val="FFC000"/>
              </a:solidFill>
              <a:miter lim="800000"/>
              <a:headEnd/>
              <a:tailEnd/>
            </a:ln>
          </p:spPr>
          <p:txBody>
            <a:bodyPr wrap="none">
              <a:spAutoFit/>
            </a:bodyPr>
            <a:lstStyle/>
            <a:p>
              <a:pPr algn="l"/>
              <a:r>
                <a:rPr lang="en-US" sz="800" dirty="0"/>
                <a:t>Bandwidth: 300 kbps</a:t>
              </a:r>
              <a:br>
                <a:rPr lang="en-US" sz="800" dirty="0"/>
              </a:br>
              <a:r>
                <a:rPr lang="en-US" sz="800" dirty="0"/>
                <a:t>Blocked ports: None</a:t>
              </a:r>
            </a:p>
          </p:txBody>
        </p:sp>
        <p:sp>
          <p:nvSpPr>
            <p:cNvPr id="67" name="TextBox 165"/>
            <p:cNvSpPr txBox="1">
              <a:spLocks noChangeArrowheads="1"/>
            </p:cNvSpPr>
            <p:nvPr/>
          </p:nvSpPr>
          <p:spPr bwMode="auto">
            <a:xfrm>
              <a:off x="7243040" y="2915878"/>
              <a:ext cx="1061509" cy="338554"/>
            </a:xfrm>
            <a:prstGeom prst="rect">
              <a:avLst/>
            </a:prstGeom>
            <a:grpFill/>
            <a:ln w="9525">
              <a:solidFill>
                <a:srgbClr val="FFC000"/>
              </a:solidFill>
              <a:miter lim="800000"/>
              <a:headEnd/>
              <a:tailEnd/>
            </a:ln>
          </p:spPr>
          <p:txBody>
            <a:bodyPr wrap="none">
              <a:spAutoFit/>
            </a:bodyPr>
            <a:lstStyle/>
            <a:p>
              <a:pPr algn="l"/>
              <a:r>
                <a:rPr lang="en-US" sz="800" dirty="0"/>
                <a:t>Bandwidth: 100 kbps</a:t>
              </a:r>
              <a:br>
                <a:rPr lang="en-US" sz="800" dirty="0"/>
              </a:br>
              <a:r>
                <a:rPr lang="en-US" sz="800" dirty="0"/>
                <a:t>Blocked ports: None</a:t>
              </a:r>
            </a:p>
          </p:txBody>
        </p:sp>
        <p:sp>
          <p:nvSpPr>
            <p:cNvPr id="68" name="TextBox 166"/>
            <p:cNvSpPr txBox="1">
              <a:spLocks noChangeArrowheads="1"/>
            </p:cNvSpPr>
            <p:nvPr/>
          </p:nvSpPr>
          <p:spPr bwMode="auto">
            <a:xfrm>
              <a:off x="7243040" y="3250187"/>
              <a:ext cx="1078858" cy="368333"/>
            </a:xfrm>
            <a:prstGeom prst="rect">
              <a:avLst/>
            </a:prstGeom>
            <a:grpFill/>
            <a:ln w="9525">
              <a:solidFill>
                <a:srgbClr val="FFC000"/>
              </a:solidFill>
              <a:miter lim="800000"/>
              <a:headEnd/>
              <a:tailEnd/>
            </a:ln>
          </p:spPr>
          <p:txBody>
            <a:bodyPr wrap="none">
              <a:spAutoFit/>
            </a:bodyPr>
            <a:lstStyle/>
            <a:p>
              <a:pPr algn="l"/>
              <a:r>
                <a:rPr lang="en-US" sz="800" dirty="0"/>
                <a:t>Bandwidth: </a:t>
              </a:r>
              <a:r>
                <a:rPr lang="en-US" sz="800" dirty="0">
                  <a:solidFill>
                    <a:srgbClr val="FF0000"/>
                  </a:solidFill>
                </a:rPr>
                <a:t>300 kbps</a:t>
              </a:r>
              <a:r>
                <a:rPr lang="en-US" sz="800" dirty="0"/>
                <a:t/>
              </a:r>
              <a:br>
                <a:rPr lang="en-US" sz="800" dirty="0"/>
              </a:br>
              <a:r>
                <a:rPr lang="en-US" sz="800" dirty="0"/>
                <a:t>Blocked ports: </a:t>
              </a:r>
              <a:r>
                <a:rPr lang="en-US" sz="800" dirty="0">
                  <a:solidFill>
                    <a:srgbClr val="FF0000"/>
                  </a:solidFill>
                </a:rPr>
                <a:t>None</a:t>
              </a:r>
            </a:p>
          </p:txBody>
        </p:sp>
        <p:sp>
          <p:nvSpPr>
            <p:cNvPr id="69" name="TextBox 167"/>
            <p:cNvSpPr txBox="1">
              <a:spLocks noChangeArrowheads="1"/>
            </p:cNvSpPr>
            <p:nvPr/>
          </p:nvSpPr>
          <p:spPr bwMode="auto">
            <a:xfrm>
              <a:off x="7229572" y="3580541"/>
              <a:ext cx="1098956" cy="338554"/>
            </a:xfrm>
            <a:prstGeom prst="rect">
              <a:avLst/>
            </a:prstGeom>
            <a:grpFill/>
            <a:ln w="9525">
              <a:solidFill>
                <a:srgbClr val="FFC000"/>
              </a:solidFill>
              <a:miter lim="800000"/>
              <a:headEnd/>
              <a:tailEnd/>
            </a:ln>
          </p:spPr>
          <p:txBody>
            <a:bodyPr>
              <a:spAutoFit/>
            </a:bodyPr>
            <a:lstStyle/>
            <a:p>
              <a:r>
                <a:rPr lang="en-US" sz="800" dirty="0"/>
                <a:t>Doesn’t work!</a:t>
              </a:r>
            </a:p>
            <a:p>
              <a:endParaRPr lang="en-US" sz="800" dirty="0"/>
            </a:p>
          </p:txBody>
        </p:sp>
        <p:sp>
          <p:nvSpPr>
            <p:cNvPr id="70" name="TextBox 168"/>
            <p:cNvSpPr txBox="1">
              <a:spLocks noChangeArrowheads="1"/>
            </p:cNvSpPr>
            <p:nvPr/>
          </p:nvSpPr>
          <p:spPr bwMode="auto">
            <a:xfrm>
              <a:off x="7230245" y="4241906"/>
              <a:ext cx="1098956" cy="338554"/>
            </a:xfrm>
            <a:prstGeom prst="rect">
              <a:avLst/>
            </a:prstGeom>
            <a:grpFill/>
            <a:ln w="9525">
              <a:solidFill>
                <a:srgbClr val="FFC000"/>
              </a:solidFill>
              <a:miter lim="800000"/>
              <a:headEnd/>
              <a:tailEnd/>
            </a:ln>
          </p:spPr>
          <p:txBody>
            <a:bodyPr>
              <a:spAutoFit/>
            </a:bodyPr>
            <a:lstStyle/>
            <a:p>
              <a:r>
                <a:rPr lang="en-US" sz="800" dirty="0"/>
                <a:t>Doesn’t work!</a:t>
              </a:r>
            </a:p>
            <a:p>
              <a:endParaRPr lang="en-US" sz="800" dirty="0"/>
            </a:p>
          </p:txBody>
        </p:sp>
        <p:sp>
          <p:nvSpPr>
            <p:cNvPr id="71" name="TextBox 169"/>
            <p:cNvSpPr txBox="1">
              <a:spLocks noChangeArrowheads="1"/>
            </p:cNvSpPr>
            <p:nvPr/>
          </p:nvSpPr>
          <p:spPr bwMode="auto">
            <a:xfrm>
              <a:off x="6874028" y="3911553"/>
              <a:ext cx="1454501" cy="338554"/>
            </a:xfrm>
            <a:prstGeom prst="rect">
              <a:avLst/>
            </a:prstGeom>
            <a:grpFill/>
            <a:ln w="9525">
              <a:solidFill>
                <a:srgbClr val="FFC000"/>
              </a:solidFill>
              <a:miter lim="800000"/>
              <a:headEnd/>
              <a:tailEnd/>
            </a:ln>
          </p:spPr>
          <p:txBody>
            <a:bodyPr>
              <a:spAutoFit/>
            </a:bodyPr>
            <a:lstStyle/>
            <a:p>
              <a:pPr algn="l"/>
              <a:r>
                <a:rPr lang="en-US" sz="800" dirty="0"/>
                <a:t>Bandwidth: 100 kbps</a:t>
              </a:r>
              <a:br>
                <a:rPr lang="en-US" sz="800" dirty="0"/>
              </a:br>
              <a:r>
                <a:rPr lang="en-US" sz="800" dirty="0"/>
                <a:t>Blocked ports: Email, Skype</a:t>
              </a:r>
            </a:p>
          </p:txBody>
        </p:sp>
      </p:grpSp>
      <p:sp>
        <p:nvSpPr>
          <p:cNvPr id="90" name="Oval 174"/>
          <p:cNvSpPr>
            <a:spLocks noChangeArrowheads="1"/>
          </p:cNvSpPr>
          <p:nvPr/>
        </p:nvSpPr>
        <p:spPr bwMode="auto">
          <a:xfrm>
            <a:off x="6123634" y="3131246"/>
            <a:ext cx="658166" cy="297754"/>
          </a:xfrm>
          <a:prstGeom prst="ellipse">
            <a:avLst/>
          </a:prstGeom>
          <a:noFill/>
          <a:ln w="38100" algn="ctr">
            <a:solidFill>
              <a:srgbClr val="FF0000"/>
            </a:solidFill>
            <a:round/>
            <a:headEnd/>
            <a:tailEnd/>
          </a:ln>
          <a:effectLst>
            <a:outerShdw blurRad="50800" dist="38100" dir="2700000" algn="tl" rotWithShape="0">
              <a:prstClr val="black">
                <a:alpha val="40000"/>
              </a:prstClr>
            </a:outerShdw>
          </a:effectLst>
        </p:spPr>
        <p:txBody>
          <a:bodyPr/>
          <a:lstStyle/>
          <a:p>
            <a:endParaRPr lang="en-US" sz="700"/>
          </a:p>
        </p:txBody>
      </p:sp>
      <p:cxnSp>
        <p:nvCxnSpPr>
          <p:cNvPr id="91" name="Straight Arrow Connector 176"/>
          <p:cNvCxnSpPr>
            <a:cxnSpLocks noChangeShapeType="1"/>
          </p:cNvCxnSpPr>
          <p:nvPr/>
        </p:nvCxnSpPr>
        <p:spPr bwMode="auto">
          <a:xfrm rot="5400000" flipH="1" flipV="1">
            <a:off x="5548700" y="3976300"/>
            <a:ext cx="1371600" cy="277000"/>
          </a:xfrm>
          <a:prstGeom prst="straightConnector1">
            <a:avLst/>
          </a:prstGeom>
          <a:noFill/>
          <a:ln w="38100" algn="ctr">
            <a:solidFill>
              <a:srgbClr val="FF0000"/>
            </a:solidFill>
            <a:round/>
            <a:headEnd/>
            <a:tailEnd type="arrow" w="med" len="med"/>
          </a:ln>
          <a:effectLst>
            <a:outerShdw blurRad="50800" dist="38100" dir="2700000" algn="tl" rotWithShape="0">
              <a:prstClr val="black">
                <a:alpha val="40000"/>
              </a:prstClr>
            </a:outerShdw>
          </a:effectLst>
        </p:spPr>
      </p:cxnSp>
      <p:sp>
        <p:nvSpPr>
          <p:cNvPr id="95" name="TextBox 164"/>
          <p:cNvSpPr txBox="1">
            <a:spLocks noChangeArrowheads="1"/>
          </p:cNvSpPr>
          <p:nvPr/>
        </p:nvSpPr>
        <p:spPr bwMode="auto">
          <a:xfrm>
            <a:off x="2971800" y="1752600"/>
            <a:ext cx="1044439" cy="311183"/>
          </a:xfrm>
          <a:prstGeom prst="rect">
            <a:avLst/>
          </a:prstGeom>
          <a:solidFill>
            <a:srgbClr val="FFFF00"/>
          </a:solidFill>
          <a:ln w="9525">
            <a:solidFill>
              <a:srgbClr val="FFC000"/>
            </a:solidFill>
            <a:miter lim="800000"/>
            <a:headEnd/>
            <a:tailEnd/>
          </a:ln>
          <a:effectLst>
            <a:outerShdw blurRad="50800" dist="38100" dir="2700000" algn="tl" rotWithShape="0">
              <a:prstClr val="black">
                <a:alpha val="40000"/>
              </a:prstClr>
            </a:outerShdw>
          </a:effectLst>
        </p:spPr>
        <p:txBody>
          <a:bodyPr wrap="none">
            <a:spAutoFit/>
          </a:bodyPr>
          <a:lstStyle/>
          <a:p>
            <a:pPr algn="l"/>
            <a:r>
              <a:rPr lang="en-US" sz="800" dirty="0"/>
              <a:t>Bandwidth: 300 kbps</a:t>
            </a:r>
            <a:br>
              <a:rPr lang="en-US" sz="800" dirty="0"/>
            </a:br>
            <a:r>
              <a:rPr lang="en-US" sz="800" dirty="0"/>
              <a:t>Blocked ports: None</a:t>
            </a:r>
          </a:p>
        </p:txBody>
      </p:sp>
      <p:sp>
        <p:nvSpPr>
          <p:cNvPr id="98" name="TextBox 168"/>
          <p:cNvSpPr txBox="1">
            <a:spLocks noChangeArrowheads="1"/>
          </p:cNvSpPr>
          <p:nvPr/>
        </p:nvSpPr>
        <p:spPr bwMode="auto">
          <a:xfrm>
            <a:off x="2971800" y="4191000"/>
            <a:ext cx="1081283" cy="311183"/>
          </a:xfrm>
          <a:prstGeom prst="rect">
            <a:avLst/>
          </a:prstGeom>
          <a:solidFill>
            <a:srgbClr val="FFFF00"/>
          </a:solidFill>
          <a:ln w="9525">
            <a:solidFill>
              <a:srgbClr val="FFC000"/>
            </a:solidFill>
            <a:miter lim="800000"/>
            <a:headEnd/>
            <a:tailEnd/>
          </a:ln>
          <a:effectLst>
            <a:outerShdw blurRad="50800" dist="38100" dir="2700000" algn="tl" rotWithShape="0">
              <a:prstClr val="black">
                <a:alpha val="40000"/>
              </a:prstClr>
            </a:outerShdw>
          </a:effectLst>
        </p:spPr>
        <p:txBody>
          <a:bodyPr>
            <a:spAutoFit/>
          </a:bodyPr>
          <a:lstStyle/>
          <a:p>
            <a:r>
              <a:rPr lang="en-US" sz="800" dirty="0"/>
              <a:t>Doesn’t work!</a:t>
            </a:r>
          </a:p>
          <a:p>
            <a:endParaRPr lang="en-US" sz="800" dirty="0"/>
          </a:p>
        </p:txBody>
      </p:sp>
      <p:sp>
        <p:nvSpPr>
          <p:cNvPr id="100" name="Content Placeholder 2"/>
          <p:cNvSpPr txBox="1">
            <a:spLocks/>
          </p:cNvSpPr>
          <p:nvPr/>
        </p:nvSpPr>
        <p:spPr>
          <a:xfrm>
            <a:off x="381000" y="5638800"/>
            <a:ext cx="8382000" cy="990600"/>
          </a:xfrm>
          <a:prstGeom prst="rect">
            <a:avLst/>
          </a:prstGeom>
        </p:spPr>
        <p:txBody>
          <a:bodyPr vert="horz" lIns="91440" tIns="45720" rIns="91440" bIns="45720" rtlCol="0">
            <a:noAutofit/>
          </a:bodyPr>
          <a:lstStyle/>
          <a:p>
            <a:pPr marR="0" lvl="0" algn="ctr" defTabSz="914400" rtl="0" eaLnBrk="1" fontAlgn="auto" latinLnBrk="0" hangingPunct="1">
              <a:lnSpc>
                <a:spcPct val="100000"/>
              </a:lnSpc>
              <a:spcBef>
                <a:spcPct val="20000"/>
              </a:spcBef>
              <a:spcAft>
                <a:spcPts val="0"/>
              </a:spcAft>
              <a:buClrTx/>
              <a:buSzTx/>
              <a:tabLst/>
              <a:defRPr/>
            </a:pPr>
            <a:r>
              <a:rPr lang="en-US" sz="2800" dirty="0" smtClean="0"/>
              <a:t>Provide information about AP performance </a:t>
            </a:r>
            <a:br>
              <a:rPr lang="en-US" sz="2800" dirty="0" smtClean="0"/>
            </a:br>
            <a:r>
              <a:rPr lang="en-US" sz="2800" dirty="0" smtClean="0"/>
              <a:t>and application support</a:t>
            </a:r>
            <a:endParaRPr kumimoji="0" lang="en-US" sz="2800" b="0" i="0" u="none" strike="noStrike" kern="1200" cap="none" spc="0" normalizeH="0" baseline="0" noProof="0" dirty="0" smtClean="0">
              <a:ln>
                <a:noFill/>
              </a:ln>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tabLst/>
              <a:defRPr/>
            </a:pPr>
            <a:endParaRPr kumimoji="0" lang="en-US" sz="2800" b="0" i="0" u="none" strike="noStrike" kern="1200" cap="none" spc="0" normalizeH="0" baseline="0" noProof="0" dirty="0" smtClean="0">
              <a:ln>
                <a:noFill/>
              </a:ln>
              <a:effectLst/>
              <a:uLnTx/>
              <a:uFillTx/>
              <a:latin typeface="+mn-lt"/>
              <a:ea typeface="+mn-ea"/>
              <a:cs typeface="+mn-cs"/>
            </a:endParaRPr>
          </a:p>
        </p:txBody>
      </p:sp>
      <p:sp>
        <p:nvSpPr>
          <p:cNvPr id="32" name="TextBox 168"/>
          <p:cNvSpPr txBox="1">
            <a:spLocks noChangeArrowheads="1"/>
          </p:cNvSpPr>
          <p:nvPr/>
        </p:nvSpPr>
        <p:spPr bwMode="auto">
          <a:xfrm>
            <a:off x="2948709" y="4943764"/>
            <a:ext cx="1081283" cy="311183"/>
          </a:xfrm>
          <a:prstGeom prst="rect">
            <a:avLst/>
          </a:prstGeom>
          <a:solidFill>
            <a:srgbClr val="FFFF00"/>
          </a:solidFill>
          <a:ln w="9525">
            <a:solidFill>
              <a:srgbClr val="FFC000"/>
            </a:solidFill>
            <a:miter lim="800000"/>
            <a:headEnd/>
            <a:tailEnd/>
          </a:ln>
          <a:effectLst>
            <a:outerShdw blurRad="50800" dist="38100" dir="2700000" algn="tl" rotWithShape="0">
              <a:prstClr val="black">
                <a:alpha val="40000"/>
              </a:prstClr>
            </a:outerShdw>
          </a:effectLst>
        </p:spPr>
        <p:txBody>
          <a:bodyPr>
            <a:spAutoFit/>
          </a:bodyPr>
          <a:lstStyle/>
          <a:p>
            <a:r>
              <a:rPr lang="en-US" sz="800" dirty="0"/>
              <a:t>Doesn’t work!</a:t>
            </a:r>
          </a:p>
          <a:p>
            <a:endParaRPr lang="en-US" sz="800" dirty="0"/>
          </a:p>
        </p:txBody>
      </p:sp>
      <p:sp>
        <p:nvSpPr>
          <p:cNvPr id="33" name="TextBox 168"/>
          <p:cNvSpPr txBox="1">
            <a:spLocks noChangeArrowheads="1"/>
          </p:cNvSpPr>
          <p:nvPr/>
        </p:nvSpPr>
        <p:spPr bwMode="auto">
          <a:xfrm>
            <a:off x="3022600" y="3078018"/>
            <a:ext cx="1081283" cy="311183"/>
          </a:xfrm>
          <a:prstGeom prst="rect">
            <a:avLst/>
          </a:prstGeom>
          <a:solidFill>
            <a:srgbClr val="FFFF00"/>
          </a:solidFill>
          <a:ln w="9525">
            <a:solidFill>
              <a:srgbClr val="FFC000"/>
            </a:solidFill>
            <a:miter lim="800000"/>
            <a:headEnd/>
            <a:tailEnd/>
          </a:ln>
          <a:effectLst>
            <a:outerShdw blurRad="50800" dist="38100" dir="2700000" algn="tl" rotWithShape="0">
              <a:prstClr val="black">
                <a:alpha val="40000"/>
              </a:prstClr>
            </a:outerShdw>
          </a:effectLst>
        </p:spPr>
        <p:txBody>
          <a:bodyPr>
            <a:spAutoFit/>
          </a:bodyPr>
          <a:lstStyle/>
          <a:p>
            <a:r>
              <a:rPr lang="en-US" sz="800" dirty="0"/>
              <a:t>Doesn’t work!</a:t>
            </a:r>
          </a:p>
          <a:p>
            <a:endParaRPr lang="en-US" sz="800" dirty="0"/>
          </a:p>
        </p:txBody>
      </p:sp>
      <p:sp>
        <p:nvSpPr>
          <p:cNvPr id="34" name="TextBox 165"/>
          <p:cNvSpPr txBox="1">
            <a:spLocks noChangeArrowheads="1"/>
          </p:cNvSpPr>
          <p:nvPr/>
        </p:nvSpPr>
        <p:spPr bwMode="auto">
          <a:xfrm>
            <a:off x="780472" y="2454563"/>
            <a:ext cx="1044439" cy="311183"/>
          </a:xfrm>
          <a:prstGeom prst="rect">
            <a:avLst/>
          </a:prstGeom>
          <a:solidFill>
            <a:srgbClr val="FFFF00"/>
          </a:solidFill>
          <a:ln w="9525">
            <a:solidFill>
              <a:srgbClr val="FFC000"/>
            </a:solidFill>
            <a:miter lim="800000"/>
            <a:headEnd/>
            <a:tailEnd/>
          </a:ln>
          <a:effectLst>
            <a:outerShdw blurRad="50800" dist="38100" dir="2700000" algn="tl" rotWithShape="0">
              <a:prstClr val="black">
                <a:alpha val="40000"/>
              </a:prstClr>
            </a:outerShdw>
          </a:effectLst>
        </p:spPr>
        <p:txBody>
          <a:bodyPr wrap="none">
            <a:spAutoFit/>
          </a:bodyPr>
          <a:lstStyle/>
          <a:p>
            <a:pPr algn="l"/>
            <a:r>
              <a:rPr lang="en-US" sz="800" dirty="0"/>
              <a:t>Bandwidth: 100 kbps</a:t>
            </a:r>
            <a:br>
              <a:rPr lang="en-US" sz="800" dirty="0"/>
            </a:br>
            <a:r>
              <a:rPr lang="en-US" sz="800" dirty="0"/>
              <a:t>Blocked ports: None</a:t>
            </a:r>
          </a:p>
        </p:txBody>
      </p:sp>
      <p:sp>
        <p:nvSpPr>
          <p:cNvPr id="36" name="TextBox 164"/>
          <p:cNvSpPr txBox="1">
            <a:spLocks noChangeArrowheads="1"/>
          </p:cNvSpPr>
          <p:nvPr/>
        </p:nvSpPr>
        <p:spPr bwMode="auto">
          <a:xfrm>
            <a:off x="2985655" y="3816927"/>
            <a:ext cx="1061509" cy="338554"/>
          </a:xfrm>
          <a:prstGeom prst="rect">
            <a:avLst/>
          </a:prstGeom>
          <a:solidFill>
            <a:srgbClr val="FFFF00"/>
          </a:solidFill>
          <a:ln w="9525">
            <a:solidFill>
              <a:srgbClr val="FFC000"/>
            </a:solidFill>
            <a:miter lim="800000"/>
            <a:headEnd/>
            <a:tailEnd/>
          </a:ln>
          <a:effectLst>
            <a:outerShdw blurRad="50800" dist="38100" dir="2700000" algn="tl" rotWithShape="0">
              <a:prstClr val="black">
                <a:alpha val="40000"/>
              </a:prstClr>
            </a:outerShdw>
          </a:effectLst>
        </p:spPr>
        <p:txBody>
          <a:bodyPr wrap="none">
            <a:spAutoFit/>
          </a:bodyPr>
          <a:lstStyle/>
          <a:p>
            <a:pPr algn="l"/>
            <a:r>
              <a:rPr lang="en-US" sz="800" dirty="0"/>
              <a:t>Bandwidth: </a:t>
            </a:r>
            <a:r>
              <a:rPr lang="en-US" sz="800" dirty="0">
                <a:solidFill>
                  <a:srgbClr val="FF0000"/>
                </a:solidFill>
              </a:rPr>
              <a:t>300 kbps</a:t>
            </a:r>
            <a:br>
              <a:rPr lang="en-US" sz="800" dirty="0">
                <a:solidFill>
                  <a:srgbClr val="FF0000"/>
                </a:solidFill>
              </a:rPr>
            </a:br>
            <a:r>
              <a:rPr lang="en-US" sz="800" dirty="0"/>
              <a:t>Blocked ports: </a:t>
            </a:r>
            <a:r>
              <a:rPr lang="en-US" sz="800" dirty="0">
                <a:solidFill>
                  <a:srgbClr val="FF0000"/>
                </a:solidFill>
              </a:rPr>
              <a:t>None</a:t>
            </a:r>
          </a:p>
        </p:txBody>
      </p:sp>
      <p:sp>
        <p:nvSpPr>
          <p:cNvPr id="37" name="TextBox 164"/>
          <p:cNvSpPr txBox="1">
            <a:spLocks noChangeArrowheads="1"/>
          </p:cNvSpPr>
          <p:nvPr/>
        </p:nvSpPr>
        <p:spPr bwMode="auto">
          <a:xfrm>
            <a:off x="1738746" y="4620491"/>
            <a:ext cx="1044439" cy="311183"/>
          </a:xfrm>
          <a:prstGeom prst="rect">
            <a:avLst/>
          </a:prstGeom>
          <a:solidFill>
            <a:srgbClr val="FFFF00"/>
          </a:solidFill>
          <a:ln w="9525">
            <a:solidFill>
              <a:srgbClr val="FFC000"/>
            </a:solidFill>
            <a:miter lim="800000"/>
            <a:headEnd/>
            <a:tailEnd/>
          </a:ln>
          <a:effectLst>
            <a:outerShdw blurRad="50800" dist="38100" dir="2700000" algn="tl" rotWithShape="0">
              <a:prstClr val="black">
                <a:alpha val="40000"/>
              </a:prstClr>
            </a:outerShdw>
          </a:effectLst>
        </p:spPr>
        <p:txBody>
          <a:bodyPr wrap="none">
            <a:spAutoFit/>
          </a:bodyPr>
          <a:lstStyle/>
          <a:p>
            <a:pPr algn="l"/>
            <a:r>
              <a:rPr lang="en-US" sz="800" dirty="0"/>
              <a:t>Bandwidth: 300 kbps</a:t>
            </a:r>
            <a:br>
              <a:rPr lang="en-US" sz="800" dirty="0"/>
            </a:br>
            <a:r>
              <a:rPr lang="en-US" sz="800" dirty="0"/>
              <a:t>Blocked ports: None</a:t>
            </a:r>
          </a:p>
        </p:txBody>
      </p:sp>
      <p:sp>
        <p:nvSpPr>
          <p:cNvPr id="38" name="Rectangle 37"/>
          <p:cNvSpPr/>
          <p:nvPr/>
        </p:nvSpPr>
        <p:spPr>
          <a:xfrm>
            <a:off x="997527" y="1634836"/>
            <a:ext cx="1791855" cy="637309"/>
          </a:xfrm>
          <a:prstGeom prst="rect">
            <a:avLst/>
          </a:prstGeom>
          <a:solidFill>
            <a:schemeClr val="bg1">
              <a:alpha val="77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990600" y="1600200"/>
            <a:ext cx="1876283" cy="646331"/>
          </a:xfrm>
          <a:prstGeom prst="rect">
            <a:avLst/>
          </a:prstGeom>
          <a:noFill/>
          <a:ln>
            <a:noFill/>
          </a:ln>
          <a:effectLst>
            <a:outerShdw blurRad="50800" dist="38100" dir="2700000" algn="tl" rotWithShape="0">
              <a:prstClr val="black">
                <a:alpha val="40000"/>
              </a:prstClr>
            </a:outerShdw>
          </a:effectLst>
        </p:spPr>
        <p:txBody>
          <a:bodyPr wrap="none" rtlCol="0">
            <a:spAutoFit/>
          </a:bodyPr>
          <a:lstStyle/>
          <a:p>
            <a:r>
              <a:rPr lang="en-US" b="1" dirty="0" smtClean="0">
                <a:solidFill>
                  <a:srgbClr val="FF0000"/>
                </a:solidFill>
              </a:rPr>
              <a:t>Improved</a:t>
            </a:r>
          </a:p>
          <a:p>
            <a:r>
              <a:rPr lang="en-US" b="1" dirty="0" smtClean="0">
                <a:solidFill>
                  <a:schemeClr val="tx1">
                    <a:lumMod val="95000"/>
                    <a:lumOff val="5000"/>
                  </a:schemeClr>
                </a:solidFill>
              </a:rPr>
              <a:t>Hotspot database</a:t>
            </a:r>
            <a:endParaRPr lang="en-US" b="1" dirty="0">
              <a:solidFill>
                <a:schemeClr val="tx1">
                  <a:lumMod val="95000"/>
                  <a:lumOff val="5000"/>
                </a:schemeClr>
              </a:solidFill>
            </a:endParaRPr>
          </a:p>
        </p:txBody>
      </p:sp>
      <p:sp>
        <p:nvSpPr>
          <p:cNvPr id="45" name="TextBox 165"/>
          <p:cNvSpPr txBox="1">
            <a:spLocks noChangeArrowheads="1"/>
          </p:cNvSpPr>
          <p:nvPr/>
        </p:nvSpPr>
        <p:spPr bwMode="auto">
          <a:xfrm>
            <a:off x="2971800" y="2362200"/>
            <a:ext cx="1031051" cy="338554"/>
          </a:xfrm>
          <a:prstGeom prst="rect">
            <a:avLst/>
          </a:prstGeom>
          <a:solidFill>
            <a:srgbClr val="FFFF00"/>
          </a:solidFill>
          <a:ln w="9525">
            <a:solidFill>
              <a:srgbClr val="FFC000"/>
            </a:solidFill>
            <a:miter lim="800000"/>
            <a:headEnd/>
            <a:tailEnd/>
          </a:ln>
          <a:effectLst>
            <a:outerShdw blurRad="50800" dist="38100" dir="2700000" algn="tl" rotWithShape="0">
              <a:prstClr val="black">
                <a:alpha val="40000"/>
              </a:prstClr>
            </a:outerShdw>
          </a:effectLst>
        </p:spPr>
        <p:txBody>
          <a:bodyPr wrap="none">
            <a:spAutoFit/>
          </a:bodyPr>
          <a:lstStyle/>
          <a:p>
            <a:pPr algn="l"/>
            <a:r>
              <a:rPr lang="en-US" sz="800" dirty="0"/>
              <a:t>Bandwidth: </a:t>
            </a:r>
            <a:r>
              <a:rPr lang="en-US" sz="800" dirty="0" smtClean="0"/>
              <a:t>30 </a:t>
            </a:r>
            <a:r>
              <a:rPr lang="en-US" sz="800" dirty="0"/>
              <a:t>kbps</a:t>
            </a:r>
            <a:br>
              <a:rPr lang="en-US" sz="800" dirty="0"/>
            </a:br>
            <a:r>
              <a:rPr lang="en-US" sz="800" dirty="0"/>
              <a:t>Blocked ports: </a:t>
            </a:r>
            <a:r>
              <a:rPr lang="en-US" sz="800" dirty="0" smtClean="0"/>
              <a:t>Email</a:t>
            </a:r>
            <a:endParaRPr lang="en-US" sz="800" dirty="0"/>
          </a:p>
        </p:txBody>
      </p:sp>
      <p:sp>
        <p:nvSpPr>
          <p:cNvPr id="58" name="TextBox 165"/>
          <p:cNvSpPr txBox="1">
            <a:spLocks noChangeArrowheads="1"/>
          </p:cNvSpPr>
          <p:nvPr/>
        </p:nvSpPr>
        <p:spPr bwMode="auto">
          <a:xfrm>
            <a:off x="1219200" y="3962400"/>
            <a:ext cx="1031051" cy="338554"/>
          </a:xfrm>
          <a:prstGeom prst="rect">
            <a:avLst/>
          </a:prstGeom>
          <a:solidFill>
            <a:srgbClr val="FFFF00"/>
          </a:solidFill>
          <a:ln w="9525">
            <a:solidFill>
              <a:srgbClr val="FFC000"/>
            </a:solidFill>
            <a:miter lim="800000"/>
            <a:headEnd/>
            <a:tailEnd/>
          </a:ln>
          <a:effectLst>
            <a:outerShdw blurRad="50800" dist="38100" dir="2700000" algn="tl" rotWithShape="0">
              <a:prstClr val="black">
                <a:alpha val="40000"/>
              </a:prstClr>
            </a:outerShdw>
          </a:effectLst>
        </p:spPr>
        <p:txBody>
          <a:bodyPr wrap="none">
            <a:spAutoFit/>
          </a:bodyPr>
          <a:lstStyle/>
          <a:p>
            <a:pPr algn="l"/>
            <a:r>
              <a:rPr lang="en-US" sz="800" dirty="0"/>
              <a:t>Bandwidth: </a:t>
            </a:r>
            <a:r>
              <a:rPr lang="en-US" sz="800" dirty="0" smtClean="0"/>
              <a:t>5 Mbps</a:t>
            </a:r>
            <a:r>
              <a:rPr lang="en-US" sz="800" dirty="0"/>
              <a:t/>
            </a:r>
            <a:br>
              <a:rPr lang="en-US" sz="800" dirty="0"/>
            </a:br>
            <a:r>
              <a:rPr lang="en-US" sz="800" dirty="0"/>
              <a:t>Blocked ports: None</a:t>
            </a:r>
          </a:p>
        </p:txBody>
      </p:sp>
      <p:sp>
        <p:nvSpPr>
          <p:cNvPr id="39" name="TextBox 168"/>
          <p:cNvSpPr txBox="1">
            <a:spLocks noChangeArrowheads="1"/>
          </p:cNvSpPr>
          <p:nvPr/>
        </p:nvSpPr>
        <p:spPr bwMode="auto">
          <a:xfrm>
            <a:off x="1600200" y="3276600"/>
            <a:ext cx="1081283" cy="311183"/>
          </a:xfrm>
          <a:prstGeom prst="rect">
            <a:avLst/>
          </a:prstGeom>
          <a:solidFill>
            <a:srgbClr val="FFFF00"/>
          </a:solidFill>
          <a:ln w="9525">
            <a:solidFill>
              <a:srgbClr val="FFC000"/>
            </a:solidFill>
            <a:miter lim="800000"/>
            <a:headEnd/>
            <a:tailEnd/>
          </a:ln>
          <a:effectLst>
            <a:outerShdw blurRad="50800" dist="38100" dir="2700000" algn="tl" rotWithShape="0">
              <a:prstClr val="black">
                <a:alpha val="40000"/>
              </a:prstClr>
            </a:outerShdw>
          </a:effectLst>
        </p:spPr>
        <p:txBody>
          <a:bodyPr>
            <a:spAutoFit/>
          </a:bodyPr>
          <a:lstStyle/>
          <a:p>
            <a:r>
              <a:rPr lang="en-US" sz="800" dirty="0"/>
              <a:t>Doesn’t work!</a:t>
            </a:r>
          </a:p>
          <a:p>
            <a:endParaRPr lang="en-US" sz="800" dirty="0"/>
          </a:p>
        </p:txBody>
      </p:sp>
      <p:sp>
        <p:nvSpPr>
          <p:cNvPr id="41" name="Slide Number Placeholder 40"/>
          <p:cNvSpPr>
            <a:spLocks noGrp="1"/>
          </p:cNvSpPr>
          <p:nvPr>
            <p:ph type="sldNum" sz="quarter" idx="12"/>
          </p:nvPr>
        </p:nvSpPr>
        <p:spPr/>
        <p:txBody>
          <a:bodyPr/>
          <a:lstStyle/>
          <a:p>
            <a:fld id="{D106CAAC-188D-4FBD-8217-F6D4C11263E9}" type="slidenum">
              <a:rPr lang="en-US" smtClean="0"/>
              <a:pPr/>
              <a:t>3</a:t>
            </a:fld>
            <a:endParaRPr lang="en-US"/>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 Privacy Threats</a:t>
            </a:r>
            <a:endParaRPr lang="en-US" dirty="0"/>
          </a:p>
        </p:txBody>
      </p:sp>
      <p:pic>
        <p:nvPicPr>
          <p:cNvPr id="1027" name="Picture 3"/>
          <p:cNvPicPr>
            <a:picLocks noChangeAspect="1" noChangeArrowheads="1"/>
          </p:cNvPicPr>
          <p:nvPr/>
        </p:nvPicPr>
        <p:blipFill>
          <a:blip r:embed="rId3">
            <a:grayscl/>
          </a:blip>
          <a:srcRect/>
          <a:stretch>
            <a:fillRect/>
          </a:stretch>
        </p:blipFill>
        <p:spPr bwMode="auto">
          <a:xfrm>
            <a:off x="4313208" y="1388302"/>
            <a:ext cx="4602192" cy="1670658"/>
          </a:xfrm>
          <a:prstGeom prst="rect">
            <a:avLst/>
          </a:prstGeom>
          <a:noFill/>
          <a:ln w="9525">
            <a:noFill/>
            <a:miter lim="800000"/>
            <a:headEnd/>
            <a:tailEnd/>
          </a:ln>
          <a:effectLst>
            <a:outerShdw blurRad="63500" sx="102000" sy="102000" algn="ctr" rotWithShape="0">
              <a:prstClr val="black">
                <a:alpha val="40000"/>
              </a:prstClr>
            </a:outerShdw>
          </a:effectLst>
        </p:spPr>
      </p:pic>
      <p:grpSp>
        <p:nvGrpSpPr>
          <p:cNvPr id="3" name="Group 17"/>
          <p:cNvGrpSpPr/>
          <p:nvPr/>
        </p:nvGrpSpPr>
        <p:grpSpPr>
          <a:xfrm>
            <a:off x="4313319" y="4927042"/>
            <a:ext cx="4592373" cy="1534048"/>
            <a:chOff x="3962400" y="4191000"/>
            <a:chExt cx="4476750" cy="1495425"/>
          </a:xfrm>
          <a:effectLst>
            <a:outerShdw blurRad="63500" sx="102000" sy="102000" algn="ctr" rotWithShape="0">
              <a:prstClr val="black">
                <a:alpha val="40000"/>
              </a:prstClr>
            </a:outerShdw>
          </a:effectLst>
        </p:grpSpPr>
        <p:pic>
          <p:nvPicPr>
            <p:cNvPr id="1028" name="Picture 4"/>
            <p:cNvPicPr>
              <a:picLocks noChangeAspect="1" noChangeArrowheads="1"/>
            </p:cNvPicPr>
            <p:nvPr/>
          </p:nvPicPr>
          <p:blipFill>
            <a:blip r:embed="rId4">
              <a:grayscl/>
            </a:blip>
            <a:srcRect/>
            <a:stretch>
              <a:fillRect/>
            </a:stretch>
          </p:blipFill>
          <p:spPr bwMode="auto">
            <a:xfrm>
              <a:off x="3962400" y="4191000"/>
              <a:ext cx="4476750" cy="1009650"/>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grayscl/>
            </a:blip>
            <a:srcRect/>
            <a:stretch>
              <a:fillRect/>
            </a:stretch>
          </p:blipFill>
          <p:spPr bwMode="auto">
            <a:xfrm>
              <a:off x="3962400" y="5181600"/>
              <a:ext cx="4476750" cy="504825"/>
            </a:xfrm>
            <a:prstGeom prst="rect">
              <a:avLst/>
            </a:prstGeom>
            <a:noFill/>
            <a:ln w="9525">
              <a:noFill/>
              <a:miter lim="800000"/>
              <a:headEnd/>
              <a:tailEnd/>
            </a:ln>
            <a:effectLst/>
          </p:spPr>
        </p:pic>
      </p:grpSp>
      <p:pic>
        <p:nvPicPr>
          <p:cNvPr id="1030" name="Picture 6"/>
          <p:cNvPicPr>
            <a:picLocks noChangeAspect="1" noChangeArrowheads="1"/>
          </p:cNvPicPr>
          <p:nvPr/>
        </p:nvPicPr>
        <p:blipFill>
          <a:blip r:embed="rId6">
            <a:grayscl/>
          </a:blip>
          <a:srcRect/>
          <a:stretch>
            <a:fillRect/>
          </a:stretch>
        </p:blipFill>
        <p:spPr bwMode="auto">
          <a:xfrm>
            <a:off x="228600" y="1391696"/>
            <a:ext cx="3919104" cy="2077598"/>
          </a:xfrm>
          <a:prstGeom prst="rect">
            <a:avLst/>
          </a:prstGeom>
          <a:noFill/>
          <a:ln w="9525">
            <a:noFill/>
            <a:miter lim="800000"/>
            <a:headEnd/>
            <a:tailEnd/>
          </a:ln>
          <a:effectLst>
            <a:outerShdw blurRad="63500" sx="102000" sy="102000" algn="ctr" rotWithShape="0">
              <a:prstClr val="black">
                <a:alpha val="40000"/>
              </a:prstClr>
            </a:outerShdw>
          </a:effectLst>
        </p:spPr>
      </p:pic>
      <p:pic>
        <p:nvPicPr>
          <p:cNvPr id="1032" name="Picture 8"/>
          <p:cNvPicPr>
            <a:picLocks noChangeAspect="1" noChangeArrowheads="1"/>
          </p:cNvPicPr>
          <p:nvPr/>
        </p:nvPicPr>
        <p:blipFill>
          <a:blip r:embed="rId7">
            <a:grayscl/>
          </a:blip>
          <a:srcRect/>
          <a:stretch>
            <a:fillRect/>
          </a:stretch>
        </p:blipFill>
        <p:spPr bwMode="auto">
          <a:xfrm>
            <a:off x="228600" y="3601495"/>
            <a:ext cx="3915463" cy="2578241"/>
          </a:xfrm>
          <a:prstGeom prst="rect">
            <a:avLst/>
          </a:prstGeom>
          <a:noFill/>
          <a:ln w="9525">
            <a:noFill/>
            <a:miter lim="800000"/>
            <a:headEnd/>
            <a:tailEnd/>
          </a:ln>
          <a:effectLst>
            <a:outerShdw blurRad="63500" sx="102000" sy="102000" algn="ctr" rotWithShape="0">
              <a:prstClr val="black">
                <a:alpha val="40000"/>
              </a:prstClr>
            </a:outerShdw>
          </a:effectLst>
        </p:spPr>
      </p:pic>
      <p:sp>
        <p:nvSpPr>
          <p:cNvPr id="24" name="Rectangle 18"/>
          <p:cNvSpPr>
            <a:spLocks noChangeArrowheads="1"/>
          </p:cNvSpPr>
          <p:nvPr/>
        </p:nvSpPr>
        <p:spPr bwMode="auto">
          <a:xfrm>
            <a:off x="4343400" y="4927042"/>
            <a:ext cx="2057400" cy="228600"/>
          </a:xfrm>
          <a:prstGeom prst="rect">
            <a:avLst/>
          </a:prstGeom>
          <a:solidFill>
            <a:srgbClr val="FF0000">
              <a:alpha val="27000"/>
            </a:srgbClr>
          </a:solidFill>
          <a:ln w="9525">
            <a:noFill/>
            <a:miter lim="800000"/>
            <a:headEnd/>
            <a:tailEnd/>
          </a:ln>
          <a:effectLst>
            <a:softEdge rad="31750"/>
          </a:effectLst>
        </p:spPr>
        <p:txBody>
          <a:bodyPr wrap="none" anchor="ctr"/>
          <a:lstStyle/>
          <a:p>
            <a:endParaRPr lang="en-US">
              <a:solidFill>
                <a:srgbClr val="FFFF00"/>
              </a:solidFill>
            </a:endParaRPr>
          </a:p>
        </p:txBody>
      </p:sp>
      <p:sp>
        <p:nvSpPr>
          <p:cNvPr id="26" name="Rectangle 18"/>
          <p:cNvSpPr>
            <a:spLocks noChangeArrowheads="1"/>
          </p:cNvSpPr>
          <p:nvPr/>
        </p:nvSpPr>
        <p:spPr bwMode="auto">
          <a:xfrm>
            <a:off x="304800" y="2991896"/>
            <a:ext cx="3200400" cy="246888"/>
          </a:xfrm>
          <a:prstGeom prst="rect">
            <a:avLst/>
          </a:prstGeom>
          <a:solidFill>
            <a:srgbClr val="FF0000">
              <a:alpha val="27000"/>
            </a:srgbClr>
          </a:solidFill>
          <a:ln w="9525">
            <a:noFill/>
            <a:miter lim="800000"/>
            <a:headEnd/>
            <a:tailEnd/>
          </a:ln>
          <a:effectLst>
            <a:softEdge rad="31750"/>
          </a:effectLst>
        </p:spPr>
        <p:txBody>
          <a:bodyPr wrap="none" anchor="ctr"/>
          <a:lstStyle/>
          <a:p>
            <a:endParaRPr lang="en-US">
              <a:solidFill>
                <a:srgbClr val="FFFF00"/>
              </a:solidFill>
            </a:endParaRPr>
          </a:p>
        </p:txBody>
      </p:sp>
      <p:sp>
        <p:nvSpPr>
          <p:cNvPr id="27" name="Rectangle 18"/>
          <p:cNvSpPr>
            <a:spLocks noChangeArrowheads="1"/>
          </p:cNvSpPr>
          <p:nvPr/>
        </p:nvSpPr>
        <p:spPr bwMode="auto">
          <a:xfrm>
            <a:off x="457200" y="4800600"/>
            <a:ext cx="1752600" cy="228600"/>
          </a:xfrm>
          <a:prstGeom prst="rect">
            <a:avLst/>
          </a:prstGeom>
          <a:solidFill>
            <a:srgbClr val="FF0000">
              <a:alpha val="27000"/>
            </a:srgbClr>
          </a:solidFill>
          <a:ln w="9525">
            <a:noFill/>
            <a:miter lim="800000"/>
            <a:headEnd/>
            <a:tailEnd/>
          </a:ln>
          <a:effectLst>
            <a:softEdge rad="31750"/>
          </a:effectLst>
        </p:spPr>
        <p:txBody>
          <a:bodyPr wrap="none" anchor="ctr"/>
          <a:lstStyle/>
          <a:p>
            <a:endParaRPr lang="en-US">
              <a:solidFill>
                <a:srgbClr val="FFFF00"/>
              </a:solidFill>
            </a:endParaRPr>
          </a:p>
        </p:txBody>
      </p:sp>
      <p:sp>
        <p:nvSpPr>
          <p:cNvPr id="28" name="Rectangle 18"/>
          <p:cNvSpPr>
            <a:spLocks noChangeArrowheads="1"/>
          </p:cNvSpPr>
          <p:nvPr/>
        </p:nvSpPr>
        <p:spPr bwMode="auto">
          <a:xfrm>
            <a:off x="4308911" y="1551302"/>
            <a:ext cx="2438400" cy="228600"/>
          </a:xfrm>
          <a:prstGeom prst="rect">
            <a:avLst/>
          </a:prstGeom>
          <a:solidFill>
            <a:srgbClr val="FF0000">
              <a:alpha val="27000"/>
            </a:srgbClr>
          </a:solidFill>
          <a:ln w="9525">
            <a:noFill/>
            <a:miter lim="800000"/>
            <a:headEnd/>
            <a:tailEnd/>
          </a:ln>
          <a:effectLst>
            <a:softEdge rad="31750"/>
          </a:effectLst>
        </p:spPr>
        <p:txBody>
          <a:bodyPr wrap="none" anchor="ctr"/>
          <a:lstStyle/>
          <a:p>
            <a:endParaRPr lang="en-US">
              <a:solidFill>
                <a:srgbClr val="FFFF00"/>
              </a:solidFill>
            </a:endParaRPr>
          </a:p>
        </p:txBody>
      </p:sp>
      <p:grpSp>
        <p:nvGrpSpPr>
          <p:cNvPr id="4" name="Group 37"/>
          <p:cNvGrpSpPr/>
          <p:nvPr/>
        </p:nvGrpSpPr>
        <p:grpSpPr>
          <a:xfrm>
            <a:off x="4309148" y="3144297"/>
            <a:ext cx="4606252" cy="1688960"/>
            <a:chOff x="4343400" y="3124200"/>
            <a:chExt cx="4572000" cy="1676401"/>
          </a:xfrm>
          <a:effectLst>
            <a:outerShdw blurRad="63500" sx="102000" sy="102000" algn="ctr" rotWithShape="0">
              <a:prstClr val="black">
                <a:alpha val="40000"/>
              </a:prstClr>
            </a:outerShdw>
          </a:effectLst>
        </p:grpSpPr>
        <p:grpSp>
          <p:nvGrpSpPr>
            <p:cNvPr id="5" name="Group 24"/>
            <p:cNvGrpSpPr/>
            <p:nvPr/>
          </p:nvGrpSpPr>
          <p:grpSpPr>
            <a:xfrm>
              <a:off x="4343400" y="3124200"/>
              <a:ext cx="4572000" cy="1676401"/>
              <a:chOff x="2895599" y="3435926"/>
              <a:chExt cx="3881887" cy="1422400"/>
            </a:xfrm>
            <a:effectLst/>
          </p:grpSpPr>
          <p:sp>
            <p:nvSpPr>
              <p:cNvPr id="29" name="Rectangle 28"/>
              <p:cNvSpPr/>
              <p:nvPr/>
            </p:nvSpPr>
            <p:spPr>
              <a:xfrm>
                <a:off x="2895599" y="3435926"/>
                <a:ext cx="3881887" cy="142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
              <p:cNvPicPr>
                <a:picLocks noChangeAspect="1" noChangeArrowheads="1"/>
              </p:cNvPicPr>
              <p:nvPr/>
            </p:nvPicPr>
            <p:blipFill>
              <a:blip r:embed="rId8">
                <a:grayscl/>
              </a:blip>
              <a:srcRect/>
              <a:stretch>
                <a:fillRect/>
              </a:stretch>
            </p:blipFill>
            <p:spPr bwMode="auto">
              <a:xfrm>
                <a:off x="2963346" y="3496737"/>
                <a:ext cx="3276600" cy="385172"/>
              </a:xfrm>
              <a:prstGeom prst="rect">
                <a:avLst/>
              </a:prstGeom>
              <a:noFill/>
              <a:ln>
                <a:noFill/>
              </a:ln>
            </p:spPr>
          </p:pic>
          <p:pic>
            <p:nvPicPr>
              <p:cNvPr id="34" name="Picture 6"/>
              <p:cNvPicPr>
                <a:picLocks noChangeAspect="1" noChangeArrowheads="1"/>
              </p:cNvPicPr>
              <p:nvPr/>
            </p:nvPicPr>
            <p:blipFill>
              <a:blip r:embed="rId9" cstate="print">
                <a:duotone>
                  <a:schemeClr val="bg2">
                    <a:shade val="45000"/>
                    <a:satMod val="135000"/>
                  </a:schemeClr>
                  <a:prstClr val="white"/>
                </a:duotone>
              </a:blip>
              <a:srcRect/>
              <a:stretch>
                <a:fillRect/>
              </a:stretch>
            </p:blipFill>
            <p:spPr bwMode="auto">
              <a:xfrm>
                <a:off x="6113569" y="3458268"/>
                <a:ext cx="627149" cy="258618"/>
              </a:xfrm>
              <a:prstGeom prst="rect">
                <a:avLst/>
              </a:prstGeom>
              <a:noFill/>
              <a:ln>
                <a:noFill/>
              </a:ln>
              <a:effectLst>
                <a:softEdge rad="31750"/>
              </a:effectLst>
            </p:spPr>
          </p:pic>
        </p:grpSp>
        <p:pic>
          <p:nvPicPr>
            <p:cNvPr id="2050" name="Picture 2"/>
            <p:cNvPicPr>
              <a:picLocks noChangeAspect="1" noChangeArrowheads="1"/>
            </p:cNvPicPr>
            <p:nvPr/>
          </p:nvPicPr>
          <p:blipFill>
            <a:blip r:embed="rId10"/>
            <a:srcRect/>
            <a:stretch>
              <a:fillRect/>
            </a:stretch>
          </p:blipFill>
          <p:spPr bwMode="auto">
            <a:xfrm>
              <a:off x="4419600" y="3657599"/>
              <a:ext cx="4495800" cy="1093573"/>
            </a:xfrm>
            <a:prstGeom prst="rect">
              <a:avLst/>
            </a:prstGeom>
            <a:noFill/>
            <a:ln w="9525">
              <a:noFill/>
              <a:miter lim="800000"/>
              <a:headEnd/>
              <a:tailEnd/>
            </a:ln>
            <a:effectLst/>
          </p:spPr>
        </p:pic>
      </p:grpSp>
      <p:sp>
        <p:nvSpPr>
          <p:cNvPr id="36" name="Rectangle 18"/>
          <p:cNvSpPr>
            <a:spLocks noChangeArrowheads="1"/>
          </p:cNvSpPr>
          <p:nvPr/>
        </p:nvSpPr>
        <p:spPr bwMode="auto">
          <a:xfrm>
            <a:off x="4692581" y="4471326"/>
            <a:ext cx="2855532" cy="181061"/>
          </a:xfrm>
          <a:prstGeom prst="rect">
            <a:avLst/>
          </a:prstGeom>
          <a:solidFill>
            <a:srgbClr val="FF0000">
              <a:alpha val="27000"/>
            </a:srgbClr>
          </a:solidFill>
          <a:ln w="9525">
            <a:noFill/>
            <a:miter lim="800000"/>
            <a:headEnd/>
            <a:tailEnd/>
          </a:ln>
          <a:effectLst>
            <a:softEdge rad="31750"/>
          </a:effectLst>
        </p:spPr>
        <p:txBody>
          <a:bodyPr wrap="none" anchor="ctr"/>
          <a:lstStyle/>
          <a:p>
            <a:endParaRPr lang="en-US">
              <a:solidFill>
                <a:srgbClr val="FFFF00"/>
              </a:solidFill>
            </a:endParaRPr>
          </a:p>
        </p:txBody>
      </p:sp>
      <p:pic>
        <p:nvPicPr>
          <p:cNvPr id="2051" name="Picture 3"/>
          <p:cNvPicPr>
            <a:picLocks noChangeAspect="1" noChangeArrowheads="1"/>
          </p:cNvPicPr>
          <p:nvPr/>
        </p:nvPicPr>
        <p:blipFill>
          <a:blip r:embed="rId11">
            <a:duotone>
              <a:schemeClr val="bg2">
                <a:shade val="45000"/>
                <a:satMod val="135000"/>
              </a:schemeClr>
              <a:prstClr val="white"/>
            </a:duotone>
          </a:blip>
          <a:srcRect/>
          <a:stretch>
            <a:fillRect/>
          </a:stretch>
        </p:blipFill>
        <p:spPr bwMode="auto">
          <a:xfrm>
            <a:off x="6973556" y="1426328"/>
            <a:ext cx="1896051" cy="402054"/>
          </a:xfrm>
          <a:prstGeom prst="rect">
            <a:avLst/>
          </a:prstGeom>
          <a:noFill/>
          <a:ln w="9525">
            <a:noFill/>
            <a:miter lim="800000"/>
            <a:headEnd/>
            <a:tailEnd/>
          </a:ln>
          <a:effectLst>
            <a:softEdge rad="31750"/>
          </a:effectLst>
        </p:spPr>
      </p:pic>
      <p:pic>
        <p:nvPicPr>
          <p:cNvPr id="2052" name="Picture 4"/>
          <p:cNvPicPr>
            <a:picLocks noChangeAspect="1" noChangeArrowheads="1"/>
          </p:cNvPicPr>
          <p:nvPr/>
        </p:nvPicPr>
        <p:blipFill>
          <a:blip r:embed="rId12">
            <a:duotone>
              <a:schemeClr val="bg2">
                <a:shade val="45000"/>
                <a:satMod val="135000"/>
              </a:schemeClr>
              <a:prstClr val="white"/>
            </a:duotone>
          </a:blip>
          <a:srcRect/>
          <a:stretch>
            <a:fillRect/>
          </a:stretch>
        </p:blipFill>
        <p:spPr bwMode="auto">
          <a:xfrm>
            <a:off x="7333884" y="5192970"/>
            <a:ext cx="1488569" cy="204041"/>
          </a:xfrm>
          <a:prstGeom prst="rect">
            <a:avLst/>
          </a:prstGeom>
          <a:noFill/>
          <a:ln w="9525">
            <a:noFill/>
            <a:miter lim="800000"/>
            <a:headEnd/>
            <a:tailEnd/>
          </a:ln>
          <a:effectLst/>
        </p:spPr>
      </p:pic>
      <p:sp>
        <p:nvSpPr>
          <p:cNvPr id="39" name="Rectangle 38"/>
          <p:cNvSpPr/>
          <p:nvPr/>
        </p:nvSpPr>
        <p:spPr>
          <a:xfrm>
            <a:off x="231112" y="1396721"/>
            <a:ext cx="3898761" cy="96464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Slide Number Placeholder 30"/>
          <p:cNvSpPr>
            <a:spLocks noGrp="1"/>
          </p:cNvSpPr>
          <p:nvPr>
            <p:ph type="sldNum" sz="quarter" idx="12"/>
          </p:nvPr>
        </p:nvSpPr>
        <p:spPr/>
        <p:txBody>
          <a:bodyPr/>
          <a:lstStyle/>
          <a:p>
            <a:fld id="{26FF095B-7508-4EE0-8899-3B73C16B2014}" type="slidenum">
              <a:rPr lang="en-US" smtClean="0"/>
              <a:pPr/>
              <a:t>30</a:t>
            </a:fld>
            <a:endParaRPr lang="en-US"/>
          </a:p>
        </p:txBody>
      </p:sp>
    </p:spTree>
  </p:cSld>
  <p:clrMapOvr>
    <a:masterClrMapping/>
  </p:clrMapOvr>
  <p:transition advTm="6265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Should Care About Tracking?</a:t>
            </a:r>
            <a:endParaRPr lang="en-US" dirty="0"/>
          </a:p>
        </p:txBody>
      </p:sp>
      <p:sp>
        <p:nvSpPr>
          <p:cNvPr id="3" name="Content Placeholder 2"/>
          <p:cNvSpPr>
            <a:spLocks noGrp="1"/>
          </p:cNvSpPr>
          <p:nvPr>
            <p:ph idx="1"/>
          </p:nvPr>
        </p:nvSpPr>
        <p:spPr>
          <a:xfrm>
            <a:off x="2590800" y="1828800"/>
            <a:ext cx="6324600" cy="4525963"/>
          </a:xfrm>
          <a:solidFill>
            <a:schemeClr val="bg1"/>
          </a:solidFill>
          <a:effectLst>
            <a:softEdge rad="63500"/>
          </a:effectLst>
        </p:spPr>
        <p:txBody>
          <a:bodyPr>
            <a:normAutofit/>
          </a:bodyPr>
          <a:lstStyle/>
          <a:p>
            <a:r>
              <a:rPr lang="en-US" sz="2400" b="1" dirty="0" smtClean="0"/>
              <a:t>End-users</a:t>
            </a:r>
          </a:p>
          <a:p>
            <a:pPr lvl="1"/>
            <a:r>
              <a:rPr lang="en-US" sz="2000" dirty="0" smtClean="0"/>
              <a:t>CRA Grand Challenge: </a:t>
            </a:r>
            <a:br>
              <a:rPr lang="en-US" sz="2000" dirty="0" smtClean="0"/>
            </a:br>
            <a:r>
              <a:rPr lang="en-US" sz="2000" dirty="0" smtClean="0"/>
              <a:t>“Give computer end-users privacy they can control”</a:t>
            </a:r>
          </a:p>
          <a:p>
            <a:pPr lvl="1"/>
            <a:endParaRPr lang="en-US" sz="2000" dirty="0" smtClean="0"/>
          </a:p>
          <a:p>
            <a:r>
              <a:rPr lang="en-US" sz="2400" b="1" dirty="0" smtClean="0"/>
              <a:t>Service providers</a:t>
            </a:r>
          </a:p>
          <a:p>
            <a:pPr lvl="1"/>
            <a:r>
              <a:rPr lang="en-US" sz="2000" dirty="0" smtClean="0"/>
              <a:t>Location databases can be compromised by third parties (e.g., AOL search debacle)</a:t>
            </a:r>
          </a:p>
          <a:p>
            <a:pPr lvl="1"/>
            <a:endParaRPr lang="en-US" sz="2000" dirty="0" smtClean="0"/>
          </a:p>
          <a:p>
            <a:r>
              <a:rPr lang="en-US" sz="2400" b="1" dirty="0" smtClean="0"/>
              <a:t>Device manufacturers</a:t>
            </a:r>
          </a:p>
          <a:p>
            <a:pPr lvl="1"/>
            <a:r>
              <a:rPr lang="en-US" sz="2000" dirty="0" smtClean="0"/>
              <a:t>Privacy concerns about tracking can hurt sales </a:t>
            </a:r>
            <a:br>
              <a:rPr lang="en-US" sz="2000" dirty="0" smtClean="0"/>
            </a:br>
            <a:r>
              <a:rPr lang="en-US" sz="2000" dirty="0" smtClean="0"/>
              <a:t>(e.g., Intel CPUID debacle, Benetton RFID boycott)</a:t>
            </a:r>
            <a:endParaRPr lang="en-US" sz="2000" dirty="0"/>
          </a:p>
        </p:txBody>
      </p:sp>
      <p:pic>
        <p:nvPicPr>
          <p:cNvPr id="9" name="Picture 19"/>
          <p:cNvPicPr>
            <a:picLocks noChangeAspect="1" noChangeArrowheads="1"/>
          </p:cNvPicPr>
          <p:nvPr/>
        </p:nvPicPr>
        <p:blipFill>
          <a:blip r:embed="rId3"/>
          <a:srcRect/>
          <a:stretch>
            <a:fillRect/>
          </a:stretch>
        </p:blipFill>
        <p:spPr bwMode="auto">
          <a:xfrm>
            <a:off x="533400" y="1600200"/>
            <a:ext cx="617357" cy="762000"/>
          </a:xfrm>
          <a:prstGeom prst="rect">
            <a:avLst/>
          </a:prstGeom>
          <a:noFill/>
          <a:ln w="9525">
            <a:noFill/>
            <a:miter lim="800000"/>
            <a:headEnd/>
            <a:tailEnd/>
          </a:ln>
          <a:effectLst/>
        </p:spPr>
      </p:pic>
      <p:pic>
        <p:nvPicPr>
          <p:cNvPr id="12" name="Picture 29" descr="user2"/>
          <p:cNvPicPr>
            <a:picLocks noChangeAspect="1" noChangeArrowheads="1"/>
          </p:cNvPicPr>
          <p:nvPr/>
        </p:nvPicPr>
        <p:blipFill>
          <a:blip r:embed="rId4"/>
          <a:stretch>
            <a:fillRect/>
          </a:stretch>
        </p:blipFill>
        <p:spPr bwMode="auto">
          <a:xfrm>
            <a:off x="1447800" y="1600200"/>
            <a:ext cx="838200" cy="746632"/>
          </a:xfrm>
          <a:prstGeom prst="rect">
            <a:avLst/>
          </a:prstGeom>
          <a:noFill/>
          <a:ln>
            <a:noFill/>
          </a:ln>
          <a:effectLst/>
        </p:spPr>
      </p:pic>
      <p:pic>
        <p:nvPicPr>
          <p:cNvPr id="13" name="Picture 12" descr="houston_wifi.jpg"/>
          <p:cNvPicPr>
            <a:picLocks noChangeAspect="1"/>
          </p:cNvPicPr>
          <p:nvPr/>
        </p:nvPicPr>
        <p:blipFill>
          <a:blip r:embed="rId5"/>
          <a:stretch>
            <a:fillRect/>
          </a:stretch>
        </p:blipFill>
        <p:spPr>
          <a:xfrm>
            <a:off x="304800" y="3352800"/>
            <a:ext cx="884070" cy="573705"/>
          </a:xfrm>
          <a:prstGeom prst="rect">
            <a:avLst/>
          </a:prstGeom>
          <a:effectLst/>
        </p:spPr>
      </p:pic>
      <p:pic>
        <p:nvPicPr>
          <p:cNvPr id="16" name="Picture 15" descr="google_wifi.gif"/>
          <p:cNvPicPr>
            <a:picLocks noChangeAspect="1"/>
          </p:cNvPicPr>
          <p:nvPr/>
        </p:nvPicPr>
        <p:blipFill>
          <a:blip r:embed="rId6"/>
          <a:stretch>
            <a:fillRect/>
          </a:stretch>
        </p:blipFill>
        <p:spPr>
          <a:xfrm>
            <a:off x="762000" y="3962400"/>
            <a:ext cx="1362075" cy="561975"/>
          </a:xfrm>
          <a:prstGeom prst="rect">
            <a:avLst/>
          </a:prstGeom>
          <a:effectLst/>
        </p:spPr>
      </p:pic>
      <p:pic>
        <p:nvPicPr>
          <p:cNvPr id="17" name="Picture 16" descr="arbucks_att_tmobile.jpg"/>
          <p:cNvPicPr>
            <a:picLocks noChangeAspect="1"/>
          </p:cNvPicPr>
          <p:nvPr/>
        </p:nvPicPr>
        <p:blipFill>
          <a:blip r:embed="rId7" cstate="print"/>
          <a:stretch>
            <a:fillRect/>
          </a:stretch>
        </p:blipFill>
        <p:spPr>
          <a:xfrm>
            <a:off x="1219200" y="3352800"/>
            <a:ext cx="1303387" cy="584527"/>
          </a:xfrm>
          <a:prstGeom prst="rect">
            <a:avLst/>
          </a:prstGeom>
          <a:effectLst/>
        </p:spPr>
      </p:pic>
      <p:pic>
        <p:nvPicPr>
          <p:cNvPr id="19" name="Picture 18" descr="meraki.gif"/>
          <p:cNvPicPr>
            <a:picLocks noChangeAspect="1"/>
          </p:cNvPicPr>
          <p:nvPr/>
        </p:nvPicPr>
        <p:blipFill>
          <a:blip r:embed="rId8"/>
          <a:stretch>
            <a:fillRect/>
          </a:stretch>
        </p:blipFill>
        <p:spPr>
          <a:xfrm>
            <a:off x="914400" y="5410200"/>
            <a:ext cx="1171575" cy="800100"/>
          </a:xfrm>
          <a:prstGeom prst="rect">
            <a:avLst/>
          </a:prstGeom>
          <a:effectLst/>
        </p:spPr>
      </p:pic>
      <p:pic>
        <p:nvPicPr>
          <p:cNvPr id="14" name="Picture 13" descr="obama_blackberry2-2.jpg"/>
          <p:cNvPicPr>
            <a:picLocks noChangeAspect="1"/>
          </p:cNvPicPr>
          <p:nvPr/>
        </p:nvPicPr>
        <p:blipFill>
          <a:blip r:embed="rId9" cstate="print"/>
          <a:stretch>
            <a:fillRect/>
          </a:stretch>
        </p:blipFill>
        <p:spPr>
          <a:xfrm>
            <a:off x="914400" y="2438400"/>
            <a:ext cx="1050855" cy="660400"/>
          </a:xfrm>
          <a:prstGeom prst="rect">
            <a:avLst/>
          </a:prstGeom>
          <a:effectLst/>
        </p:spPr>
      </p:pic>
      <p:pic>
        <p:nvPicPr>
          <p:cNvPr id="18" name="Picture 17" descr="motorola_headset.jpg"/>
          <p:cNvPicPr>
            <a:picLocks noChangeAspect="1"/>
          </p:cNvPicPr>
          <p:nvPr/>
        </p:nvPicPr>
        <p:blipFill>
          <a:blip r:embed="rId10" cstate="print"/>
          <a:stretch>
            <a:fillRect/>
          </a:stretch>
        </p:blipFill>
        <p:spPr>
          <a:xfrm>
            <a:off x="1447800" y="4800600"/>
            <a:ext cx="914400" cy="783772"/>
          </a:xfrm>
          <a:prstGeom prst="rect">
            <a:avLst/>
          </a:prstGeom>
          <a:effectLst/>
        </p:spPr>
      </p:pic>
      <p:pic>
        <p:nvPicPr>
          <p:cNvPr id="20" name="Picture 19" descr="intel_centrino_logo.gif"/>
          <p:cNvPicPr>
            <a:picLocks noChangeAspect="1"/>
          </p:cNvPicPr>
          <p:nvPr/>
        </p:nvPicPr>
        <p:blipFill>
          <a:blip r:embed="rId11"/>
          <a:stretch>
            <a:fillRect/>
          </a:stretch>
        </p:blipFill>
        <p:spPr>
          <a:xfrm>
            <a:off x="609600" y="4800600"/>
            <a:ext cx="762000" cy="819150"/>
          </a:xfrm>
          <a:prstGeom prst="rect">
            <a:avLst/>
          </a:prstGeom>
          <a:effectLst/>
        </p:spPr>
      </p:pic>
      <p:sp>
        <p:nvSpPr>
          <p:cNvPr id="15" name="Slide Number Placeholder 14"/>
          <p:cNvSpPr>
            <a:spLocks noGrp="1"/>
          </p:cNvSpPr>
          <p:nvPr>
            <p:ph type="sldNum" sz="quarter" idx="12"/>
          </p:nvPr>
        </p:nvSpPr>
        <p:spPr/>
        <p:txBody>
          <a:bodyPr/>
          <a:lstStyle/>
          <a:p>
            <a:fld id="{26FF095B-7508-4EE0-8899-3B73C16B2014}" type="slidenum">
              <a:rPr lang="en-US" smtClean="0"/>
              <a:pPr/>
              <a:t>31</a:t>
            </a:fld>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SNR Loss Regions</a:t>
            </a:r>
            <a:endParaRPr lang="en-US" dirty="0"/>
          </a:p>
        </p:txBody>
      </p:sp>
      <p:sp>
        <p:nvSpPr>
          <p:cNvPr id="3" name="Content Placeholder 2"/>
          <p:cNvSpPr>
            <a:spLocks noGrp="1"/>
          </p:cNvSpPr>
          <p:nvPr>
            <p:ph idx="1"/>
          </p:nvPr>
        </p:nvSpPr>
        <p:spPr>
          <a:xfrm>
            <a:off x="457200" y="1600200"/>
            <a:ext cx="4114800" cy="4648200"/>
          </a:xfrm>
        </p:spPr>
        <p:txBody>
          <a:bodyPr>
            <a:normAutofit/>
          </a:bodyPr>
          <a:lstStyle/>
          <a:p>
            <a:r>
              <a:rPr lang="en-US" dirty="0" smtClean="0"/>
              <a:t>Use throughput to estimate relative loss</a:t>
            </a:r>
          </a:p>
          <a:p>
            <a:endParaRPr lang="en-US" dirty="0" smtClean="0"/>
          </a:p>
          <a:p>
            <a:r>
              <a:rPr lang="en-US" dirty="0" smtClean="0"/>
              <a:t>Assume intermediate loss region is 10 dB</a:t>
            </a:r>
          </a:p>
          <a:p>
            <a:endParaRPr lang="en-US" dirty="0" smtClean="0"/>
          </a:p>
          <a:p>
            <a:r>
              <a:rPr lang="en-US" dirty="0" smtClean="0"/>
              <a:t>Find the “best fit” for the three regions</a:t>
            </a:r>
          </a:p>
          <a:p>
            <a:pPr lvl="1"/>
            <a:endParaRPr lang="en-US" dirty="0" smtClean="0"/>
          </a:p>
        </p:txBody>
      </p:sp>
      <p:sp>
        <p:nvSpPr>
          <p:cNvPr id="4" name="Slide Number Placeholder 3"/>
          <p:cNvSpPr>
            <a:spLocks noGrp="1"/>
          </p:cNvSpPr>
          <p:nvPr>
            <p:ph type="sldNum" sz="quarter" idx="12"/>
          </p:nvPr>
        </p:nvSpPr>
        <p:spPr/>
        <p:txBody>
          <a:bodyPr/>
          <a:lstStyle/>
          <a:p>
            <a:fld id="{D106CAAC-188D-4FBD-8217-F6D4C11263E9}" type="slidenum">
              <a:rPr lang="en-US" smtClean="0"/>
              <a:pPr/>
              <a:t>32</a:t>
            </a:fld>
            <a:endParaRPr lang="en-US"/>
          </a:p>
        </p:txBody>
      </p:sp>
      <p:pic>
        <p:nvPicPr>
          <p:cNvPr id="2050" name="Picture 2"/>
          <p:cNvPicPr>
            <a:picLocks noChangeAspect="1" noChangeArrowheads="1"/>
          </p:cNvPicPr>
          <p:nvPr/>
        </p:nvPicPr>
        <p:blipFill>
          <a:blip r:embed="rId3"/>
          <a:srcRect/>
          <a:stretch>
            <a:fillRect/>
          </a:stretch>
        </p:blipFill>
        <p:spPr bwMode="auto">
          <a:xfrm>
            <a:off x="4800600" y="1600200"/>
            <a:ext cx="3871656" cy="2643188"/>
          </a:xfrm>
          <a:prstGeom prst="rect">
            <a:avLst/>
          </a:prstGeom>
          <a:noFill/>
          <a:ln w="9525">
            <a:noFill/>
            <a:miter lim="800000"/>
            <a:headEnd/>
            <a:tailEnd/>
          </a:ln>
          <a:effectLst/>
        </p:spPr>
      </p:pic>
      <p:sp>
        <p:nvSpPr>
          <p:cNvPr id="22" name="Rectangle 21"/>
          <p:cNvSpPr/>
          <p:nvPr/>
        </p:nvSpPr>
        <p:spPr>
          <a:xfrm>
            <a:off x="5113020" y="1676400"/>
            <a:ext cx="1440180" cy="762000"/>
          </a:xfrm>
          <a:prstGeom prst="rect">
            <a:avLst/>
          </a:pr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553200" y="1676400"/>
            <a:ext cx="762000" cy="762000"/>
          </a:xfrm>
          <a:prstGeom prst="rect">
            <a:avLst/>
          </a:prstGeom>
          <a:solidFill>
            <a:schemeClr val="accent3">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7315200" y="1676400"/>
            <a:ext cx="1371600" cy="762000"/>
          </a:xfrm>
          <a:prstGeom prst="rect">
            <a:avLst/>
          </a:prstGeom>
          <a:solidFill>
            <a:srgbClr val="0070C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105400" y="2514600"/>
            <a:ext cx="1600200" cy="762000"/>
          </a:xfrm>
          <a:prstGeom prst="rect">
            <a:avLst/>
          </a:pr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705600" y="2514600"/>
            <a:ext cx="762000" cy="762000"/>
          </a:xfrm>
          <a:prstGeom prst="rect">
            <a:avLst/>
          </a:prstGeom>
          <a:solidFill>
            <a:schemeClr val="accent3">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467600" y="2514600"/>
            <a:ext cx="1219200" cy="762000"/>
          </a:xfrm>
          <a:prstGeom prst="rect">
            <a:avLst/>
          </a:prstGeom>
          <a:solidFill>
            <a:srgbClr val="0070C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105400" y="3352800"/>
            <a:ext cx="609600" cy="685800"/>
          </a:xfrm>
          <a:prstGeom prst="rect">
            <a:avLst/>
          </a:pr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715000" y="3352800"/>
            <a:ext cx="762000" cy="685800"/>
          </a:xfrm>
          <a:prstGeom prst="rect">
            <a:avLst/>
          </a:prstGeom>
          <a:solidFill>
            <a:schemeClr val="accent3">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477000" y="3352800"/>
            <a:ext cx="2133600" cy="685800"/>
          </a:xfrm>
          <a:prstGeom prst="rect">
            <a:avLst/>
          </a:prstGeom>
          <a:solidFill>
            <a:srgbClr val="0070C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6629400" y="1219200"/>
            <a:ext cx="659155" cy="338554"/>
          </a:xfrm>
          <a:prstGeom prst="rect">
            <a:avLst/>
          </a:prstGeom>
          <a:noFill/>
        </p:spPr>
        <p:txBody>
          <a:bodyPr wrap="none" rtlCol="0">
            <a:spAutoFit/>
          </a:bodyPr>
          <a:lstStyle/>
          <a:p>
            <a:r>
              <a:rPr lang="en-US" sz="1600" dirty="0" smtClean="0"/>
              <a:t>10 dB</a:t>
            </a:r>
            <a:endParaRPr lang="en-US" sz="1600" dirty="0"/>
          </a:p>
        </p:txBody>
      </p:sp>
      <p:sp>
        <p:nvSpPr>
          <p:cNvPr id="38" name="Right Brace 37"/>
          <p:cNvSpPr/>
          <p:nvPr/>
        </p:nvSpPr>
        <p:spPr>
          <a:xfrm rot="16200000">
            <a:off x="6858000" y="1219200"/>
            <a:ext cx="152400" cy="762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p:cNvSpPr txBox="1"/>
          <p:nvPr/>
        </p:nvSpPr>
        <p:spPr>
          <a:xfrm rot="16200000">
            <a:off x="3916607" y="2345323"/>
            <a:ext cx="1676400" cy="338554"/>
          </a:xfrm>
          <a:prstGeom prst="rect">
            <a:avLst/>
          </a:prstGeom>
          <a:solidFill>
            <a:schemeClr val="bg1"/>
          </a:solidFill>
        </p:spPr>
        <p:txBody>
          <a:bodyPr wrap="square" rtlCol="0">
            <a:spAutoFit/>
          </a:bodyPr>
          <a:lstStyle/>
          <a:p>
            <a:pPr algn="ctr"/>
            <a:r>
              <a:rPr lang="en-US" sz="1600" dirty="0" smtClean="0"/>
              <a:t>throughput</a:t>
            </a:r>
            <a:endParaRPr lang="en-US" sz="1600" dirty="0"/>
          </a:p>
        </p:txBody>
      </p:sp>
      <p:sp>
        <p:nvSpPr>
          <p:cNvPr id="36" name="Rectangle 35"/>
          <p:cNvSpPr/>
          <p:nvPr/>
        </p:nvSpPr>
        <p:spPr>
          <a:xfrm>
            <a:off x="4648200" y="3352800"/>
            <a:ext cx="4114800"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6477000" y="3429000"/>
            <a:ext cx="821059" cy="307777"/>
          </a:xfrm>
          <a:prstGeom prst="rect">
            <a:avLst/>
          </a:prstGeom>
          <a:solidFill>
            <a:schemeClr val="bg1"/>
          </a:solidFill>
        </p:spPr>
        <p:txBody>
          <a:bodyPr wrap="none" rtlCol="0">
            <a:spAutoFit/>
          </a:bodyPr>
          <a:lstStyle/>
          <a:p>
            <a:r>
              <a:rPr lang="en-US" sz="1400" dirty="0" smtClean="0"/>
              <a:t>SNR (dB)</a:t>
            </a:r>
            <a:endParaRPr lang="en-US" sz="1400" dirty="0"/>
          </a:p>
        </p:txBody>
      </p:sp>
      <p:grpSp>
        <p:nvGrpSpPr>
          <p:cNvPr id="6" name="Group 5"/>
          <p:cNvGrpSpPr/>
          <p:nvPr/>
        </p:nvGrpSpPr>
        <p:grpSpPr>
          <a:xfrm>
            <a:off x="5410200" y="4114800"/>
            <a:ext cx="2666999" cy="2198132"/>
            <a:chOff x="3810001" y="2362200"/>
            <a:chExt cx="2666999" cy="2198132"/>
          </a:xfrm>
        </p:grpSpPr>
        <p:sp>
          <p:nvSpPr>
            <p:cNvPr id="7" name="Rectangle 6"/>
            <p:cNvSpPr/>
            <p:nvPr/>
          </p:nvSpPr>
          <p:spPr>
            <a:xfrm>
              <a:off x="4191000" y="2362200"/>
              <a:ext cx="685800" cy="17526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876800" y="2362200"/>
              <a:ext cx="762000" cy="1752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638800" y="2362200"/>
              <a:ext cx="838200" cy="17526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13"/>
            <p:cNvGrpSpPr/>
            <p:nvPr/>
          </p:nvGrpSpPr>
          <p:grpSpPr>
            <a:xfrm>
              <a:off x="4191000" y="2362200"/>
              <a:ext cx="2286000" cy="1763750"/>
              <a:chOff x="4191000" y="1372394"/>
              <a:chExt cx="2743994" cy="2753556"/>
            </a:xfrm>
          </p:grpSpPr>
          <p:grpSp>
            <p:nvGrpSpPr>
              <p:cNvPr id="16" name="Group 5"/>
              <p:cNvGrpSpPr/>
              <p:nvPr/>
            </p:nvGrpSpPr>
            <p:grpSpPr>
              <a:xfrm>
                <a:off x="4191000" y="1372394"/>
                <a:ext cx="2743994" cy="2743994"/>
                <a:chOff x="3656806" y="1372394"/>
                <a:chExt cx="2743994" cy="2743994"/>
              </a:xfrm>
            </p:grpSpPr>
            <p:cxnSp>
              <p:nvCxnSpPr>
                <p:cNvPr id="20" name="Straight Connector 19"/>
                <p:cNvCxnSpPr/>
                <p:nvPr/>
              </p:nvCxnSpPr>
              <p:spPr>
                <a:xfrm rot="5400000">
                  <a:off x="2286000" y="2743200"/>
                  <a:ext cx="27432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10800000">
                  <a:off x="3657600" y="4114800"/>
                  <a:ext cx="27432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 name="Group 38"/>
              <p:cNvGrpSpPr/>
              <p:nvPr/>
            </p:nvGrpSpPr>
            <p:grpSpPr>
              <a:xfrm>
                <a:off x="4215161" y="1616927"/>
                <a:ext cx="2719039" cy="2509023"/>
                <a:chOff x="4215161" y="1616927"/>
                <a:chExt cx="2719039" cy="2509023"/>
              </a:xfrm>
            </p:grpSpPr>
            <p:sp>
              <p:nvSpPr>
                <p:cNvPr id="18" name="Freeform 17"/>
                <p:cNvSpPr/>
                <p:nvPr/>
              </p:nvSpPr>
              <p:spPr>
                <a:xfrm>
                  <a:off x="4215161" y="1616927"/>
                  <a:ext cx="1957039" cy="2497873"/>
                </a:xfrm>
                <a:custGeom>
                  <a:avLst/>
                  <a:gdLst>
                    <a:gd name="connsiteX0" fmla="*/ 0 w 2720898"/>
                    <a:gd name="connsiteY0" fmla="*/ 0 h 2497873"/>
                    <a:gd name="connsiteX1" fmla="*/ 970156 w 2720898"/>
                    <a:gd name="connsiteY1" fmla="*/ 0 h 2497873"/>
                    <a:gd name="connsiteX2" fmla="*/ 1115122 w 2720898"/>
                    <a:gd name="connsiteY2" fmla="*/ 78058 h 2497873"/>
                    <a:gd name="connsiteX3" fmla="*/ 1137424 w 2720898"/>
                    <a:gd name="connsiteY3" fmla="*/ 100361 h 2497873"/>
                    <a:gd name="connsiteX4" fmla="*/ 1193180 w 2720898"/>
                    <a:gd name="connsiteY4" fmla="*/ 144966 h 2497873"/>
                    <a:gd name="connsiteX5" fmla="*/ 1237785 w 2720898"/>
                    <a:gd name="connsiteY5" fmla="*/ 211873 h 2497873"/>
                    <a:gd name="connsiteX6" fmla="*/ 1304693 w 2720898"/>
                    <a:gd name="connsiteY6" fmla="*/ 289932 h 2497873"/>
                    <a:gd name="connsiteX7" fmla="*/ 1315844 w 2720898"/>
                    <a:gd name="connsiteY7" fmla="*/ 323385 h 2497873"/>
                    <a:gd name="connsiteX8" fmla="*/ 1338146 w 2720898"/>
                    <a:gd name="connsiteY8" fmla="*/ 345688 h 2497873"/>
                    <a:gd name="connsiteX9" fmla="*/ 1349298 w 2720898"/>
                    <a:gd name="connsiteY9" fmla="*/ 390293 h 2497873"/>
                    <a:gd name="connsiteX10" fmla="*/ 1371600 w 2720898"/>
                    <a:gd name="connsiteY10" fmla="*/ 434897 h 2497873"/>
                    <a:gd name="connsiteX11" fmla="*/ 1393902 w 2720898"/>
                    <a:gd name="connsiteY11" fmla="*/ 501805 h 2497873"/>
                    <a:gd name="connsiteX12" fmla="*/ 1416205 w 2720898"/>
                    <a:gd name="connsiteY12" fmla="*/ 568712 h 2497873"/>
                    <a:gd name="connsiteX13" fmla="*/ 1438507 w 2720898"/>
                    <a:gd name="connsiteY13" fmla="*/ 657922 h 2497873"/>
                    <a:gd name="connsiteX14" fmla="*/ 1460810 w 2720898"/>
                    <a:gd name="connsiteY14" fmla="*/ 724829 h 2497873"/>
                    <a:gd name="connsiteX15" fmla="*/ 1471961 w 2720898"/>
                    <a:gd name="connsiteY15" fmla="*/ 802888 h 2497873"/>
                    <a:gd name="connsiteX16" fmla="*/ 1483112 w 2720898"/>
                    <a:gd name="connsiteY16" fmla="*/ 836341 h 2497873"/>
                    <a:gd name="connsiteX17" fmla="*/ 1494263 w 2720898"/>
                    <a:gd name="connsiteY17" fmla="*/ 892097 h 2497873"/>
                    <a:gd name="connsiteX18" fmla="*/ 1516566 w 2720898"/>
                    <a:gd name="connsiteY18" fmla="*/ 981307 h 2497873"/>
                    <a:gd name="connsiteX19" fmla="*/ 1527717 w 2720898"/>
                    <a:gd name="connsiteY19" fmla="*/ 1037063 h 2497873"/>
                    <a:gd name="connsiteX20" fmla="*/ 1550019 w 2720898"/>
                    <a:gd name="connsiteY20" fmla="*/ 1103971 h 2497873"/>
                    <a:gd name="connsiteX21" fmla="*/ 1561171 w 2720898"/>
                    <a:gd name="connsiteY21" fmla="*/ 1148575 h 2497873"/>
                    <a:gd name="connsiteX22" fmla="*/ 1572322 w 2720898"/>
                    <a:gd name="connsiteY22" fmla="*/ 1204332 h 2497873"/>
                    <a:gd name="connsiteX23" fmla="*/ 1605776 w 2720898"/>
                    <a:gd name="connsiteY23" fmla="*/ 1304693 h 2497873"/>
                    <a:gd name="connsiteX24" fmla="*/ 1616927 w 2720898"/>
                    <a:gd name="connsiteY24" fmla="*/ 1338146 h 2497873"/>
                    <a:gd name="connsiteX25" fmla="*/ 1661532 w 2720898"/>
                    <a:gd name="connsiteY25" fmla="*/ 1494263 h 2497873"/>
                    <a:gd name="connsiteX26" fmla="*/ 1683834 w 2720898"/>
                    <a:gd name="connsiteY26" fmla="*/ 1538868 h 2497873"/>
                    <a:gd name="connsiteX27" fmla="*/ 1717288 w 2720898"/>
                    <a:gd name="connsiteY27" fmla="*/ 1650380 h 2497873"/>
                    <a:gd name="connsiteX28" fmla="*/ 1750741 w 2720898"/>
                    <a:gd name="connsiteY28" fmla="*/ 1717288 h 2497873"/>
                    <a:gd name="connsiteX29" fmla="*/ 1773044 w 2720898"/>
                    <a:gd name="connsiteY29" fmla="*/ 1750741 h 2497873"/>
                    <a:gd name="connsiteX30" fmla="*/ 1806498 w 2720898"/>
                    <a:gd name="connsiteY30" fmla="*/ 1862253 h 2497873"/>
                    <a:gd name="connsiteX31" fmla="*/ 1828800 w 2720898"/>
                    <a:gd name="connsiteY31" fmla="*/ 1884556 h 2497873"/>
                    <a:gd name="connsiteX32" fmla="*/ 1851102 w 2720898"/>
                    <a:gd name="connsiteY32" fmla="*/ 1929161 h 2497873"/>
                    <a:gd name="connsiteX33" fmla="*/ 1862254 w 2720898"/>
                    <a:gd name="connsiteY33" fmla="*/ 1962614 h 2497873"/>
                    <a:gd name="connsiteX34" fmla="*/ 1884556 w 2720898"/>
                    <a:gd name="connsiteY34" fmla="*/ 1984917 h 2497873"/>
                    <a:gd name="connsiteX35" fmla="*/ 1929161 w 2720898"/>
                    <a:gd name="connsiteY35" fmla="*/ 2051824 h 2497873"/>
                    <a:gd name="connsiteX36" fmla="*/ 1962615 w 2720898"/>
                    <a:gd name="connsiteY36" fmla="*/ 2107580 h 2497873"/>
                    <a:gd name="connsiteX37" fmla="*/ 1996068 w 2720898"/>
                    <a:gd name="connsiteY37" fmla="*/ 2174488 h 2497873"/>
                    <a:gd name="connsiteX38" fmla="*/ 2051824 w 2720898"/>
                    <a:gd name="connsiteY38" fmla="*/ 2219093 h 2497873"/>
                    <a:gd name="connsiteX39" fmla="*/ 2074127 w 2720898"/>
                    <a:gd name="connsiteY39" fmla="*/ 2241395 h 2497873"/>
                    <a:gd name="connsiteX40" fmla="*/ 2085278 w 2720898"/>
                    <a:gd name="connsiteY40" fmla="*/ 2274849 h 2497873"/>
                    <a:gd name="connsiteX41" fmla="*/ 2141034 w 2720898"/>
                    <a:gd name="connsiteY41" fmla="*/ 2341756 h 2497873"/>
                    <a:gd name="connsiteX42" fmla="*/ 2174488 w 2720898"/>
                    <a:gd name="connsiteY42" fmla="*/ 2364058 h 2497873"/>
                    <a:gd name="connsiteX43" fmla="*/ 2196790 w 2720898"/>
                    <a:gd name="connsiteY43" fmla="*/ 2386361 h 2497873"/>
                    <a:gd name="connsiteX44" fmla="*/ 2230244 w 2720898"/>
                    <a:gd name="connsiteY44" fmla="*/ 2397512 h 2497873"/>
                    <a:gd name="connsiteX45" fmla="*/ 2286000 w 2720898"/>
                    <a:gd name="connsiteY45" fmla="*/ 2442117 h 2497873"/>
                    <a:gd name="connsiteX46" fmla="*/ 2319454 w 2720898"/>
                    <a:gd name="connsiteY46" fmla="*/ 2464419 h 2497873"/>
                    <a:gd name="connsiteX47" fmla="*/ 2341756 w 2720898"/>
                    <a:gd name="connsiteY47" fmla="*/ 2486722 h 2497873"/>
                    <a:gd name="connsiteX48" fmla="*/ 2352907 w 2720898"/>
                    <a:gd name="connsiteY48" fmla="*/ 2497873 h 2497873"/>
                    <a:gd name="connsiteX49" fmla="*/ 2720898 w 2720898"/>
                    <a:gd name="connsiteY49" fmla="*/ 2486722 h 2497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2720898" h="2497873">
                      <a:moveTo>
                        <a:pt x="0" y="0"/>
                      </a:moveTo>
                      <a:lnTo>
                        <a:pt x="970156" y="0"/>
                      </a:lnTo>
                      <a:cubicBezTo>
                        <a:pt x="1024950" y="18264"/>
                        <a:pt x="1066488" y="29422"/>
                        <a:pt x="1115122" y="78058"/>
                      </a:cubicBezTo>
                      <a:cubicBezTo>
                        <a:pt x="1122556" y="85492"/>
                        <a:pt x="1129214" y="93793"/>
                        <a:pt x="1137424" y="100361"/>
                      </a:cubicBezTo>
                      <a:cubicBezTo>
                        <a:pt x="1164862" y="122312"/>
                        <a:pt x="1172983" y="118036"/>
                        <a:pt x="1193180" y="144966"/>
                      </a:cubicBezTo>
                      <a:cubicBezTo>
                        <a:pt x="1209262" y="166409"/>
                        <a:pt x="1218832" y="192920"/>
                        <a:pt x="1237785" y="211873"/>
                      </a:cubicBezTo>
                      <a:cubicBezTo>
                        <a:pt x="1284381" y="258469"/>
                        <a:pt x="1261777" y="232711"/>
                        <a:pt x="1304693" y="289932"/>
                      </a:cubicBezTo>
                      <a:cubicBezTo>
                        <a:pt x="1308410" y="301083"/>
                        <a:pt x="1309797" y="313306"/>
                        <a:pt x="1315844" y="323385"/>
                      </a:cubicBezTo>
                      <a:cubicBezTo>
                        <a:pt x="1321253" y="332400"/>
                        <a:pt x="1333444" y="336284"/>
                        <a:pt x="1338146" y="345688"/>
                      </a:cubicBezTo>
                      <a:cubicBezTo>
                        <a:pt x="1345000" y="359396"/>
                        <a:pt x="1343917" y="375943"/>
                        <a:pt x="1349298" y="390293"/>
                      </a:cubicBezTo>
                      <a:cubicBezTo>
                        <a:pt x="1355135" y="405857"/>
                        <a:pt x="1365426" y="419463"/>
                        <a:pt x="1371600" y="434897"/>
                      </a:cubicBezTo>
                      <a:cubicBezTo>
                        <a:pt x="1380331" y="456725"/>
                        <a:pt x="1386468" y="479502"/>
                        <a:pt x="1393902" y="501805"/>
                      </a:cubicBezTo>
                      <a:lnTo>
                        <a:pt x="1416205" y="568712"/>
                      </a:lnTo>
                      <a:cubicBezTo>
                        <a:pt x="1450045" y="670236"/>
                        <a:pt x="1398130" y="509875"/>
                        <a:pt x="1438507" y="657922"/>
                      </a:cubicBezTo>
                      <a:cubicBezTo>
                        <a:pt x="1444693" y="680602"/>
                        <a:pt x="1460810" y="724829"/>
                        <a:pt x="1460810" y="724829"/>
                      </a:cubicBezTo>
                      <a:cubicBezTo>
                        <a:pt x="1464527" y="750849"/>
                        <a:pt x="1466806" y="777115"/>
                        <a:pt x="1471961" y="802888"/>
                      </a:cubicBezTo>
                      <a:cubicBezTo>
                        <a:pt x="1474266" y="814414"/>
                        <a:pt x="1480261" y="824938"/>
                        <a:pt x="1483112" y="836341"/>
                      </a:cubicBezTo>
                      <a:cubicBezTo>
                        <a:pt x="1487709" y="854728"/>
                        <a:pt x="1490001" y="873629"/>
                        <a:pt x="1494263" y="892097"/>
                      </a:cubicBezTo>
                      <a:cubicBezTo>
                        <a:pt x="1501155" y="921964"/>
                        <a:pt x="1510555" y="951250"/>
                        <a:pt x="1516566" y="981307"/>
                      </a:cubicBezTo>
                      <a:cubicBezTo>
                        <a:pt x="1520283" y="999892"/>
                        <a:pt x="1522730" y="1018777"/>
                        <a:pt x="1527717" y="1037063"/>
                      </a:cubicBezTo>
                      <a:cubicBezTo>
                        <a:pt x="1533902" y="1059744"/>
                        <a:pt x="1544317" y="1081164"/>
                        <a:pt x="1550019" y="1103971"/>
                      </a:cubicBezTo>
                      <a:cubicBezTo>
                        <a:pt x="1553736" y="1118839"/>
                        <a:pt x="1557846" y="1133614"/>
                        <a:pt x="1561171" y="1148575"/>
                      </a:cubicBezTo>
                      <a:cubicBezTo>
                        <a:pt x="1565283" y="1167077"/>
                        <a:pt x="1567335" y="1186046"/>
                        <a:pt x="1572322" y="1204332"/>
                      </a:cubicBezTo>
                      <a:cubicBezTo>
                        <a:pt x="1572332" y="1204370"/>
                        <a:pt x="1600194" y="1287948"/>
                        <a:pt x="1605776" y="1304693"/>
                      </a:cubicBezTo>
                      <a:cubicBezTo>
                        <a:pt x="1609493" y="1315844"/>
                        <a:pt x="1614076" y="1326743"/>
                        <a:pt x="1616927" y="1338146"/>
                      </a:cubicBezTo>
                      <a:cubicBezTo>
                        <a:pt x="1624075" y="1366738"/>
                        <a:pt x="1645531" y="1462261"/>
                        <a:pt x="1661532" y="1494263"/>
                      </a:cubicBezTo>
                      <a:cubicBezTo>
                        <a:pt x="1668966" y="1509131"/>
                        <a:pt x="1677997" y="1523303"/>
                        <a:pt x="1683834" y="1538868"/>
                      </a:cubicBezTo>
                      <a:cubicBezTo>
                        <a:pt x="1697193" y="1574492"/>
                        <a:pt x="1695498" y="1617693"/>
                        <a:pt x="1717288" y="1650380"/>
                      </a:cubicBezTo>
                      <a:cubicBezTo>
                        <a:pt x="1781212" y="1746268"/>
                        <a:pt x="1704566" y="1624939"/>
                        <a:pt x="1750741" y="1717288"/>
                      </a:cubicBezTo>
                      <a:cubicBezTo>
                        <a:pt x="1756735" y="1729275"/>
                        <a:pt x="1765610" y="1739590"/>
                        <a:pt x="1773044" y="1750741"/>
                      </a:cubicBezTo>
                      <a:cubicBezTo>
                        <a:pt x="1778098" y="1770957"/>
                        <a:pt x="1797447" y="1853201"/>
                        <a:pt x="1806498" y="1862253"/>
                      </a:cubicBezTo>
                      <a:cubicBezTo>
                        <a:pt x="1813932" y="1869687"/>
                        <a:pt x="1822968" y="1875808"/>
                        <a:pt x="1828800" y="1884556"/>
                      </a:cubicBezTo>
                      <a:cubicBezTo>
                        <a:pt x="1838021" y="1898387"/>
                        <a:pt x="1844554" y="1913882"/>
                        <a:pt x="1851102" y="1929161"/>
                      </a:cubicBezTo>
                      <a:cubicBezTo>
                        <a:pt x="1855732" y="1939965"/>
                        <a:pt x="1856206" y="1952535"/>
                        <a:pt x="1862254" y="1962614"/>
                      </a:cubicBezTo>
                      <a:cubicBezTo>
                        <a:pt x="1867663" y="1971629"/>
                        <a:pt x="1878248" y="1976506"/>
                        <a:pt x="1884556" y="1984917"/>
                      </a:cubicBezTo>
                      <a:cubicBezTo>
                        <a:pt x="1900638" y="2006360"/>
                        <a:pt x="1929161" y="2051824"/>
                        <a:pt x="1929161" y="2051824"/>
                      </a:cubicBezTo>
                      <a:cubicBezTo>
                        <a:pt x="1960750" y="2146594"/>
                        <a:pt x="1916693" y="2031045"/>
                        <a:pt x="1962615" y="2107580"/>
                      </a:cubicBezTo>
                      <a:cubicBezTo>
                        <a:pt x="2012084" y="2190027"/>
                        <a:pt x="1928389" y="2089890"/>
                        <a:pt x="1996068" y="2174488"/>
                      </a:cubicBezTo>
                      <a:cubicBezTo>
                        <a:pt x="2019996" y="2204398"/>
                        <a:pt x="2019632" y="2193339"/>
                        <a:pt x="2051824" y="2219093"/>
                      </a:cubicBezTo>
                      <a:cubicBezTo>
                        <a:pt x="2060034" y="2225661"/>
                        <a:pt x="2066693" y="2233961"/>
                        <a:pt x="2074127" y="2241395"/>
                      </a:cubicBezTo>
                      <a:cubicBezTo>
                        <a:pt x="2077844" y="2252546"/>
                        <a:pt x="2079446" y="2264643"/>
                        <a:pt x="2085278" y="2274849"/>
                      </a:cubicBezTo>
                      <a:cubicBezTo>
                        <a:pt x="2094406" y="2290822"/>
                        <a:pt x="2122920" y="2327265"/>
                        <a:pt x="2141034" y="2341756"/>
                      </a:cubicBezTo>
                      <a:cubicBezTo>
                        <a:pt x="2151499" y="2350128"/>
                        <a:pt x="2164023" y="2355686"/>
                        <a:pt x="2174488" y="2364058"/>
                      </a:cubicBezTo>
                      <a:cubicBezTo>
                        <a:pt x="2182698" y="2370626"/>
                        <a:pt x="2187775" y="2380952"/>
                        <a:pt x="2196790" y="2386361"/>
                      </a:cubicBezTo>
                      <a:cubicBezTo>
                        <a:pt x="2206869" y="2392409"/>
                        <a:pt x="2219730" y="2392255"/>
                        <a:pt x="2230244" y="2397512"/>
                      </a:cubicBezTo>
                      <a:cubicBezTo>
                        <a:pt x="2276013" y="2420396"/>
                        <a:pt x="2251423" y="2414455"/>
                        <a:pt x="2286000" y="2442117"/>
                      </a:cubicBezTo>
                      <a:cubicBezTo>
                        <a:pt x="2296465" y="2450489"/>
                        <a:pt x="2308989" y="2456047"/>
                        <a:pt x="2319454" y="2464419"/>
                      </a:cubicBezTo>
                      <a:cubicBezTo>
                        <a:pt x="2327664" y="2470987"/>
                        <a:pt x="2334322" y="2479288"/>
                        <a:pt x="2341756" y="2486722"/>
                      </a:cubicBezTo>
                      <a:lnTo>
                        <a:pt x="2352907" y="2497873"/>
                      </a:lnTo>
                      <a:lnTo>
                        <a:pt x="2720898" y="2486722"/>
                      </a:lnTo>
                    </a:path>
                  </a:pathLst>
                </a:cu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Straight Connector 18"/>
                <p:cNvCxnSpPr>
                  <a:stCxn id="18" idx="48"/>
                </p:cNvCxnSpPr>
                <p:nvPr/>
              </p:nvCxnSpPr>
              <p:spPr>
                <a:xfrm>
                  <a:off x="5907517" y="4114800"/>
                  <a:ext cx="1026683" cy="111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1" name="TextBox 10"/>
            <p:cNvSpPr txBox="1"/>
            <p:nvPr/>
          </p:nvSpPr>
          <p:spPr>
            <a:xfrm>
              <a:off x="5105400" y="4191000"/>
              <a:ext cx="564578" cy="369332"/>
            </a:xfrm>
            <a:prstGeom prst="rect">
              <a:avLst/>
            </a:prstGeom>
            <a:noFill/>
          </p:spPr>
          <p:txBody>
            <a:bodyPr wrap="none" rtlCol="0">
              <a:spAutoFit/>
            </a:bodyPr>
            <a:lstStyle/>
            <a:p>
              <a:r>
                <a:rPr lang="en-US" dirty="0" smtClean="0"/>
                <a:t>SNR</a:t>
              </a:r>
              <a:endParaRPr lang="en-US" dirty="0"/>
            </a:p>
          </p:txBody>
        </p:sp>
        <p:sp>
          <p:nvSpPr>
            <p:cNvPr id="12" name="TextBox 11"/>
            <p:cNvSpPr txBox="1"/>
            <p:nvPr/>
          </p:nvSpPr>
          <p:spPr>
            <a:xfrm rot="16200000">
              <a:off x="3489432" y="3063768"/>
              <a:ext cx="1010469" cy="369332"/>
            </a:xfrm>
            <a:prstGeom prst="rect">
              <a:avLst/>
            </a:prstGeom>
            <a:noFill/>
          </p:spPr>
          <p:txBody>
            <a:bodyPr wrap="none" rtlCol="0">
              <a:spAutoFit/>
            </a:bodyPr>
            <a:lstStyle/>
            <a:p>
              <a:r>
                <a:rPr lang="en-US" dirty="0" smtClean="0"/>
                <a:t>Loss rate</a:t>
              </a:r>
              <a:endParaRPr lang="en-US" dirty="0"/>
            </a:p>
          </p:txBody>
        </p:sp>
        <p:pic>
          <p:nvPicPr>
            <p:cNvPr id="13" name="Picture 12" descr="bigsmile.gif"/>
            <p:cNvPicPr>
              <a:picLocks noChangeAspect="1"/>
            </p:cNvPicPr>
            <p:nvPr/>
          </p:nvPicPr>
          <p:blipFill>
            <a:blip r:embed="rId4"/>
            <a:stretch>
              <a:fillRect/>
            </a:stretch>
          </p:blipFill>
          <p:spPr>
            <a:xfrm>
              <a:off x="4419600" y="2590800"/>
              <a:ext cx="304800" cy="304800"/>
            </a:xfrm>
            <a:prstGeom prst="rect">
              <a:avLst/>
            </a:prstGeom>
            <a:effectLst/>
          </p:spPr>
        </p:pic>
        <p:pic>
          <p:nvPicPr>
            <p:cNvPr id="14" name="Picture 13" descr="ambivalent.gif"/>
            <p:cNvPicPr>
              <a:picLocks noChangeAspect="1"/>
            </p:cNvPicPr>
            <p:nvPr/>
          </p:nvPicPr>
          <p:blipFill>
            <a:blip r:embed="rId5"/>
            <a:stretch>
              <a:fillRect/>
            </a:stretch>
          </p:blipFill>
          <p:spPr>
            <a:xfrm>
              <a:off x="5105400" y="2590800"/>
              <a:ext cx="304800" cy="304800"/>
            </a:xfrm>
            <a:prstGeom prst="rect">
              <a:avLst/>
            </a:prstGeom>
            <a:effectLst/>
          </p:spPr>
        </p:pic>
        <p:pic>
          <p:nvPicPr>
            <p:cNvPr id="15" name="Picture 14" descr="bigsmile1.png"/>
            <p:cNvPicPr>
              <a:picLocks noChangeAspect="1"/>
            </p:cNvPicPr>
            <p:nvPr/>
          </p:nvPicPr>
          <p:blipFill>
            <a:blip r:embed="rId6" cstate="print"/>
            <a:stretch>
              <a:fillRect/>
            </a:stretch>
          </p:blipFill>
          <p:spPr>
            <a:xfrm>
              <a:off x="5943600" y="2590800"/>
              <a:ext cx="304800" cy="304800"/>
            </a:xfrm>
            <a:prstGeom prst="rect">
              <a:avLst/>
            </a:prstGeom>
            <a:effectLst/>
          </p:spPr>
        </p:pic>
      </p:gr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err="1" smtClean="0"/>
              <a:t>Wifi</a:t>
            </a:r>
            <a:r>
              <a:rPr lang="en-US" dirty="0" smtClean="0"/>
              <a:t>-Reports</a:t>
            </a:r>
            <a:endParaRPr lang="en-US" dirty="0"/>
          </a:p>
        </p:txBody>
      </p:sp>
      <p:cxnSp>
        <p:nvCxnSpPr>
          <p:cNvPr id="6" name="Straight Connector 5"/>
          <p:cNvCxnSpPr/>
          <p:nvPr/>
        </p:nvCxnSpPr>
        <p:spPr>
          <a:xfrm rot="5400000">
            <a:off x="2134394" y="2742406"/>
            <a:ext cx="22860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a:off x="4801394" y="2742406"/>
            <a:ext cx="22860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Group 103"/>
          <p:cNvGrpSpPr/>
          <p:nvPr/>
        </p:nvGrpSpPr>
        <p:grpSpPr>
          <a:xfrm>
            <a:off x="3276600" y="2209800"/>
            <a:ext cx="2667001" cy="381001"/>
            <a:chOff x="3276600" y="2209800"/>
            <a:chExt cx="2667001" cy="381001"/>
          </a:xfrm>
        </p:grpSpPr>
        <p:cxnSp>
          <p:nvCxnSpPr>
            <p:cNvPr id="9" name="Straight Arrow Connector 8"/>
            <p:cNvCxnSpPr/>
            <p:nvPr/>
          </p:nvCxnSpPr>
          <p:spPr>
            <a:xfrm flipV="1">
              <a:off x="3276600" y="2590800"/>
              <a:ext cx="2667001"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81401" y="2209800"/>
              <a:ext cx="2057230" cy="369332"/>
            </a:xfrm>
            <a:prstGeom prst="rect">
              <a:avLst/>
            </a:prstGeom>
            <a:noFill/>
          </p:spPr>
          <p:txBody>
            <a:bodyPr wrap="none" rtlCol="0">
              <a:spAutoFit/>
            </a:bodyPr>
            <a:lstStyle/>
            <a:p>
              <a:r>
                <a:rPr lang="en-US" b="1" dirty="0" smtClean="0"/>
                <a:t>request</a:t>
              </a:r>
              <a:r>
                <a:rPr lang="en-US" dirty="0" smtClean="0"/>
                <a:t>: cafe1, </a:t>
              </a:r>
              <a:r>
                <a:rPr lang="en-US" i="1" dirty="0" err="1" smtClean="0"/>
                <a:t>T</a:t>
              </a:r>
              <a:r>
                <a:rPr lang="en-US" i="1" baseline="-25000" dirty="0" err="1" smtClean="0"/>
                <a:t>blind</a:t>
              </a:r>
              <a:endParaRPr lang="en-US" i="1" dirty="0"/>
            </a:p>
          </p:txBody>
        </p:sp>
      </p:grpSp>
      <p:grpSp>
        <p:nvGrpSpPr>
          <p:cNvPr id="5" name="Group 104"/>
          <p:cNvGrpSpPr/>
          <p:nvPr/>
        </p:nvGrpSpPr>
        <p:grpSpPr>
          <a:xfrm>
            <a:off x="3276600" y="2971800"/>
            <a:ext cx="2667000" cy="382588"/>
            <a:chOff x="3276600" y="2971800"/>
            <a:chExt cx="2667000" cy="382588"/>
          </a:xfrm>
        </p:grpSpPr>
        <p:cxnSp>
          <p:nvCxnSpPr>
            <p:cNvPr id="11" name="Straight Arrow Connector 10"/>
            <p:cNvCxnSpPr/>
            <p:nvPr/>
          </p:nvCxnSpPr>
          <p:spPr>
            <a:xfrm rot="10800000">
              <a:off x="3276600" y="3352800"/>
              <a:ext cx="26670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019866" y="2971800"/>
              <a:ext cx="1200008" cy="369332"/>
            </a:xfrm>
            <a:prstGeom prst="rect">
              <a:avLst/>
            </a:prstGeom>
            <a:noFill/>
          </p:spPr>
          <p:txBody>
            <a:bodyPr wrap="none" rtlCol="0">
              <a:spAutoFit/>
            </a:bodyPr>
            <a:lstStyle/>
            <a:p>
              <a:r>
                <a:rPr lang="en-US" b="1" dirty="0" smtClean="0"/>
                <a:t>reply</a:t>
              </a:r>
              <a:r>
                <a:rPr lang="en-US" dirty="0" smtClean="0"/>
                <a:t>: </a:t>
              </a:r>
              <a:r>
                <a:rPr lang="en-US" i="1" dirty="0" err="1" smtClean="0"/>
                <a:t>S</a:t>
              </a:r>
              <a:r>
                <a:rPr lang="en-US" i="1" baseline="-25000" dirty="0" err="1" smtClean="0"/>
                <a:t>blind</a:t>
              </a:r>
              <a:endParaRPr lang="en-US" i="1" dirty="0"/>
            </a:p>
          </p:txBody>
        </p:sp>
      </p:grpSp>
      <p:sp>
        <p:nvSpPr>
          <p:cNvPr id="15" name="TextBox 14"/>
          <p:cNvSpPr txBox="1"/>
          <p:nvPr/>
        </p:nvSpPr>
        <p:spPr>
          <a:xfrm>
            <a:off x="228600" y="1752600"/>
            <a:ext cx="2913042" cy="369332"/>
          </a:xfrm>
          <a:prstGeom prst="rect">
            <a:avLst/>
          </a:prstGeom>
          <a:noFill/>
        </p:spPr>
        <p:txBody>
          <a:bodyPr wrap="none" rtlCol="0">
            <a:spAutoFit/>
          </a:bodyPr>
          <a:lstStyle/>
          <a:p>
            <a:r>
              <a:rPr lang="en-US" dirty="0" smtClean="0"/>
              <a:t>{</a:t>
            </a:r>
            <a:r>
              <a:rPr lang="en-US" i="1" dirty="0" smtClean="0"/>
              <a:t>k</a:t>
            </a:r>
            <a:r>
              <a:rPr lang="en-US" i="1" baseline="-25000" dirty="0" smtClean="0"/>
              <a:t>cafe1</a:t>
            </a:r>
            <a:r>
              <a:rPr lang="en-US" dirty="0" smtClean="0"/>
              <a:t>, </a:t>
            </a:r>
            <a:r>
              <a:rPr lang="en-US" i="1" dirty="0" smtClean="0"/>
              <a:t>k</a:t>
            </a:r>
            <a:r>
              <a:rPr lang="en-US" i="1" baseline="30000" dirty="0" smtClean="0"/>
              <a:t>-1</a:t>
            </a:r>
            <a:r>
              <a:rPr lang="en-US" i="1" baseline="-25000" dirty="0" smtClean="0"/>
              <a:t>cafe1</a:t>
            </a:r>
            <a:r>
              <a:rPr lang="en-US" dirty="0" smtClean="0"/>
              <a:t>} </a:t>
            </a:r>
            <a:r>
              <a:rPr lang="en-US" sz="1400" dirty="0" smtClean="0">
                <a:sym typeface="Symbol"/>
              </a:rPr>
              <a:t></a:t>
            </a:r>
            <a:r>
              <a:rPr lang="en-US" dirty="0" smtClean="0"/>
              <a:t> new key pair</a:t>
            </a:r>
          </a:p>
        </p:txBody>
      </p:sp>
      <p:sp>
        <p:nvSpPr>
          <p:cNvPr id="19" name="TextBox 18"/>
          <p:cNvSpPr txBox="1"/>
          <p:nvPr/>
        </p:nvSpPr>
        <p:spPr>
          <a:xfrm>
            <a:off x="5943600" y="2514600"/>
            <a:ext cx="3200400" cy="923330"/>
          </a:xfrm>
          <a:prstGeom prst="rect">
            <a:avLst/>
          </a:prstGeom>
          <a:noFill/>
        </p:spPr>
        <p:txBody>
          <a:bodyPr wrap="square" rtlCol="0">
            <a:spAutoFit/>
          </a:bodyPr>
          <a:lstStyle/>
          <a:p>
            <a:r>
              <a:rPr lang="en-US" dirty="0" smtClean="0"/>
              <a:t>If Alice already requested cafe1</a:t>
            </a:r>
          </a:p>
          <a:p>
            <a:r>
              <a:rPr lang="en-US" dirty="0" smtClean="0"/>
              <a:t>then abort, else:</a:t>
            </a:r>
          </a:p>
          <a:p>
            <a:r>
              <a:rPr lang="en-US" i="1" dirty="0" err="1" smtClean="0"/>
              <a:t>S</a:t>
            </a:r>
            <a:r>
              <a:rPr lang="en-US" i="1" baseline="-25000" dirty="0" err="1" smtClean="0"/>
              <a:t>blind</a:t>
            </a:r>
            <a:r>
              <a:rPr lang="en-US" dirty="0" smtClean="0"/>
              <a:t> </a:t>
            </a:r>
            <a:r>
              <a:rPr lang="en-US" sz="1400" dirty="0" smtClean="0">
                <a:sym typeface="Symbol"/>
              </a:rPr>
              <a:t></a:t>
            </a:r>
            <a:r>
              <a:rPr lang="en-US" dirty="0" smtClean="0"/>
              <a:t> sign(</a:t>
            </a:r>
            <a:r>
              <a:rPr lang="en-US" b="1" i="1" dirty="0" smtClean="0"/>
              <a:t>K</a:t>
            </a:r>
            <a:r>
              <a:rPr lang="en-US" i="1" baseline="30000" dirty="0" smtClean="0"/>
              <a:t>-1</a:t>
            </a:r>
            <a:r>
              <a:rPr lang="en-US" i="1" baseline="-25000" dirty="0" smtClean="0"/>
              <a:t>cafe1</a:t>
            </a:r>
            <a:r>
              <a:rPr lang="en-US" dirty="0" smtClean="0"/>
              <a:t>, </a:t>
            </a:r>
            <a:r>
              <a:rPr lang="en-US" i="1" dirty="0" err="1" smtClean="0"/>
              <a:t>T</a:t>
            </a:r>
            <a:r>
              <a:rPr lang="en-US" i="1" baseline="-25000" dirty="0" err="1" smtClean="0"/>
              <a:t>blind</a:t>
            </a:r>
            <a:r>
              <a:rPr lang="en-US" dirty="0" smtClean="0"/>
              <a:t>)</a:t>
            </a:r>
            <a:endParaRPr lang="en-US" dirty="0"/>
          </a:p>
        </p:txBody>
      </p:sp>
      <p:grpSp>
        <p:nvGrpSpPr>
          <p:cNvPr id="8" name="Group 101"/>
          <p:cNvGrpSpPr/>
          <p:nvPr/>
        </p:nvGrpSpPr>
        <p:grpSpPr>
          <a:xfrm>
            <a:off x="3276600" y="1066800"/>
            <a:ext cx="2667000" cy="839788"/>
            <a:chOff x="3276600" y="1066800"/>
            <a:chExt cx="2667000" cy="839788"/>
          </a:xfrm>
        </p:grpSpPr>
        <p:cxnSp>
          <p:nvCxnSpPr>
            <p:cNvPr id="20" name="Straight Arrow Connector 19"/>
            <p:cNvCxnSpPr/>
            <p:nvPr/>
          </p:nvCxnSpPr>
          <p:spPr>
            <a:xfrm>
              <a:off x="3276600" y="1676400"/>
              <a:ext cx="26670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0800000">
              <a:off x="3276600" y="1752600"/>
              <a:ext cx="26670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3276600" y="1828800"/>
              <a:ext cx="26670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10800000">
              <a:off x="3276600" y="1905000"/>
              <a:ext cx="26670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562666" y="1066800"/>
              <a:ext cx="2080378" cy="646331"/>
            </a:xfrm>
            <a:prstGeom prst="rect">
              <a:avLst/>
            </a:prstGeom>
            <a:noFill/>
          </p:spPr>
          <p:txBody>
            <a:bodyPr wrap="none" rtlCol="0">
              <a:spAutoFit/>
            </a:bodyPr>
            <a:lstStyle/>
            <a:p>
              <a:pPr algn="ctr"/>
              <a:r>
                <a:rPr lang="en-US" dirty="0" smtClean="0"/>
                <a:t>authenticate and</a:t>
              </a:r>
            </a:p>
            <a:p>
              <a:pPr algn="ctr"/>
              <a:r>
                <a:rPr lang="en-US" dirty="0" smtClean="0"/>
                <a:t>download list of APs</a:t>
              </a:r>
              <a:endParaRPr lang="en-US" dirty="0"/>
            </a:p>
          </p:txBody>
        </p:sp>
      </p:grpSp>
      <p:sp>
        <p:nvSpPr>
          <p:cNvPr id="39" name="Rectangle 38"/>
          <p:cNvSpPr/>
          <p:nvPr/>
        </p:nvSpPr>
        <p:spPr>
          <a:xfrm>
            <a:off x="228600" y="3352800"/>
            <a:ext cx="3124200" cy="646331"/>
          </a:xfrm>
          <a:prstGeom prst="rect">
            <a:avLst/>
          </a:prstGeom>
        </p:spPr>
        <p:txBody>
          <a:bodyPr wrap="square">
            <a:spAutoFit/>
          </a:bodyPr>
          <a:lstStyle/>
          <a:p>
            <a:r>
              <a:rPr lang="en-US" i="1" dirty="0" smtClean="0"/>
              <a:t>S</a:t>
            </a:r>
            <a:r>
              <a:rPr lang="en-US" i="1" baseline="-25000" dirty="0" smtClean="0"/>
              <a:t>cafe1</a:t>
            </a:r>
            <a:r>
              <a:rPr lang="en-US" dirty="0" smtClean="0"/>
              <a:t> </a:t>
            </a:r>
            <a:r>
              <a:rPr lang="en-US" sz="1400" dirty="0" smtClean="0">
                <a:sym typeface="Symbol"/>
              </a:rPr>
              <a:t></a:t>
            </a:r>
            <a:r>
              <a:rPr lang="en-US" dirty="0" smtClean="0"/>
              <a:t> </a:t>
            </a:r>
            <a:r>
              <a:rPr lang="en-US" dirty="0" err="1" smtClean="0"/>
              <a:t>unblind</a:t>
            </a:r>
            <a:r>
              <a:rPr lang="en-US" dirty="0" smtClean="0"/>
              <a:t>(</a:t>
            </a:r>
            <a:r>
              <a:rPr lang="en-US" b="1" i="1" dirty="0" smtClean="0"/>
              <a:t>K</a:t>
            </a:r>
            <a:r>
              <a:rPr lang="en-US" i="1" baseline="-25000" dirty="0" smtClean="0"/>
              <a:t>cafe1</a:t>
            </a:r>
            <a:r>
              <a:rPr lang="en-US" dirty="0" smtClean="0"/>
              <a:t>, </a:t>
            </a:r>
            <a:r>
              <a:rPr lang="en-US" i="1" dirty="0" err="1" smtClean="0"/>
              <a:t>S</a:t>
            </a:r>
            <a:r>
              <a:rPr lang="en-US" i="1" baseline="-25000" dirty="0" err="1" smtClean="0"/>
              <a:t>blind</a:t>
            </a:r>
            <a:r>
              <a:rPr lang="en-US" dirty="0" smtClean="0"/>
              <a:t>, </a:t>
            </a:r>
            <a:r>
              <a:rPr lang="en-US" i="1" dirty="0" smtClean="0"/>
              <a:t>r</a:t>
            </a:r>
            <a:r>
              <a:rPr lang="en-US" dirty="0" smtClean="0"/>
              <a:t>)</a:t>
            </a:r>
          </a:p>
          <a:p>
            <a:r>
              <a:rPr lang="en-US" dirty="0" smtClean="0"/>
              <a:t>verify(</a:t>
            </a:r>
            <a:r>
              <a:rPr lang="en-US" b="1" i="1" dirty="0" smtClean="0"/>
              <a:t>K</a:t>
            </a:r>
            <a:r>
              <a:rPr lang="en-US" i="1" baseline="-25000" dirty="0" smtClean="0"/>
              <a:t>cafe1</a:t>
            </a:r>
            <a:r>
              <a:rPr lang="en-US" baseline="-25000" dirty="0" smtClean="0"/>
              <a:t> , </a:t>
            </a:r>
            <a:r>
              <a:rPr lang="en-US" i="1" dirty="0" smtClean="0"/>
              <a:t>S</a:t>
            </a:r>
            <a:r>
              <a:rPr lang="en-US" i="1" baseline="-25000" dirty="0" smtClean="0"/>
              <a:t>cafe1</a:t>
            </a:r>
            <a:r>
              <a:rPr lang="en-US" dirty="0" smtClean="0"/>
              <a:t>, H(</a:t>
            </a:r>
            <a:r>
              <a:rPr lang="en-US" i="1" dirty="0" smtClean="0"/>
              <a:t>k</a:t>
            </a:r>
            <a:r>
              <a:rPr lang="en-US" i="1" baseline="-25000" dirty="0" smtClean="0"/>
              <a:t>cafe1</a:t>
            </a:r>
            <a:r>
              <a:rPr lang="en-US" dirty="0" smtClean="0"/>
              <a:t>)) = 1</a:t>
            </a:r>
            <a:endParaRPr lang="en-US" dirty="0"/>
          </a:p>
        </p:txBody>
      </p:sp>
      <p:sp>
        <p:nvSpPr>
          <p:cNvPr id="52" name="Rectangle 51"/>
          <p:cNvSpPr/>
          <p:nvPr/>
        </p:nvSpPr>
        <p:spPr>
          <a:xfrm>
            <a:off x="304800" y="5943600"/>
            <a:ext cx="2971800" cy="369332"/>
          </a:xfrm>
          <a:prstGeom prst="rect">
            <a:avLst/>
          </a:prstGeom>
        </p:spPr>
        <p:txBody>
          <a:bodyPr wrap="square">
            <a:spAutoFit/>
          </a:bodyPr>
          <a:lstStyle/>
          <a:p>
            <a:r>
              <a:rPr lang="en-US" i="1" dirty="0" smtClean="0"/>
              <a:t>R</a:t>
            </a:r>
            <a:r>
              <a:rPr lang="en-US" dirty="0" smtClean="0"/>
              <a:t>  </a:t>
            </a:r>
            <a:r>
              <a:rPr lang="en-US" sz="1400" dirty="0" smtClean="0">
                <a:sym typeface="Symbol"/>
              </a:rPr>
              <a:t></a:t>
            </a:r>
            <a:r>
              <a:rPr lang="en-US" dirty="0" smtClean="0"/>
              <a:t> new report on cafe1</a:t>
            </a:r>
          </a:p>
        </p:txBody>
      </p:sp>
      <p:grpSp>
        <p:nvGrpSpPr>
          <p:cNvPr id="10" name="Group 109"/>
          <p:cNvGrpSpPr/>
          <p:nvPr/>
        </p:nvGrpSpPr>
        <p:grpSpPr>
          <a:xfrm>
            <a:off x="3276600" y="5105400"/>
            <a:ext cx="2667001" cy="978932"/>
            <a:chOff x="3276600" y="5105400"/>
            <a:chExt cx="2667001" cy="978932"/>
          </a:xfrm>
        </p:grpSpPr>
        <p:sp>
          <p:nvSpPr>
            <p:cNvPr id="53" name="TextBox 52"/>
            <p:cNvSpPr txBox="1"/>
            <p:nvPr/>
          </p:nvSpPr>
          <p:spPr>
            <a:xfrm>
              <a:off x="3276600" y="5715000"/>
              <a:ext cx="2667000" cy="369332"/>
            </a:xfrm>
            <a:prstGeom prst="rect">
              <a:avLst/>
            </a:prstGeom>
            <a:noFill/>
          </p:spPr>
          <p:txBody>
            <a:bodyPr wrap="square" rtlCol="0">
              <a:spAutoFit/>
            </a:bodyPr>
            <a:lstStyle/>
            <a:p>
              <a:pPr algn="ctr"/>
              <a:r>
                <a:rPr lang="en-US" dirty="0" smtClean="0">
                  <a:solidFill>
                    <a:schemeClr val="bg1">
                      <a:lumMod val="50000"/>
                    </a:schemeClr>
                  </a:solidFill>
                </a:rPr>
                <a:t>send over mix network</a:t>
              </a:r>
              <a:endParaRPr lang="en-US" dirty="0">
                <a:solidFill>
                  <a:schemeClr val="bg1">
                    <a:lumMod val="50000"/>
                  </a:schemeClr>
                </a:solidFill>
              </a:endParaRPr>
            </a:p>
          </p:txBody>
        </p:sp>
        <p:grpSp>
          <p:nvGrpSpPr>
            <p:cNvPr id="12" name="Group 105"/>
            <p:cNvGrpSpPr/>
            <p:nvPr/>
          </p:nvGrpSpPr>
          <p:grpSpPr>
            <a:xfrm>
              <a:off x="3276600" y="5105400"/>
              <a:ext cx="2667001" cy="646331"/>
              <a:chOff x="3276600" y="5105400"/>
              <a:chExt cx="2667001" cy="646331"/>
            </a:xfrm>
          </p:grpSpPr>
          <p:cxnSp>
            <p:nvCxnSpPr>
              <p:cNvPr id="42" name="Straight Arrow Connector 41"/>
              <p:cNvCxnSpPr/>
              <p:nvPr/>
            </p:nvCxnSpPr>
            <p:spPr>
              <a:xfrm flipV="1">
                <a:off x="3276600" y="5715000"/>
                <a:ext cx="2667001"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3352800" y="5105400"/>
                <a:ext cx="2448452" cy="646331"/>
              </a:xfrm>
              <a:prstGeom prst="rect">
                <a:avLst/>
              </a:prstGeom>
            </p:spPr>
            <p:txBody>
              <a:bodyPr wrap="square">
                <a:spAutoFit/>
              </a:bodyPr>
              <a:lstStyle/>
              <a:p>
                <a:pPr algn="ctr"/>
                <a:r>
                  <a:rPr lang="en-US" b="1" dirty="0" smtClean="0"/>
                  <a:t>submit</a:t>
                </a:r>
                <a:r>
                  <a:rPr lang="en-US" dirty="0" smtClean="0"/>
                  <a:t>:</a:t>
                </a:r>
              </a:p>
              <a:p>
                <a:pPr algn="ctr"/>
                <a:r>
                  <a:rPr lang="en-US" dirty="0" smtClean="0"/>
                  <a:t>cafe1, </a:t>
                </a:r>
                <a:r>
                  <a:rPr lang="en-US" i="1" dirty="0" smtClean="0"/>
                  <a:t>S</a:t>
                </a:r>
                <a:r>
                  <a:rPr lang="en-US" i="1" baseline="-25000" dirty="0" smtClean="0"/>
                  <a:t>cafe1</a:t>
                </a:r>
                <a:r>
                  <a:rPr lang="en-US" dirty="0" smtClean="0"/>
                  <a:t>, </a:t>
                </a:r>
                <a:r>
                  <a:rPr lang="en-US" i="1" dirty="0" smtClean="0"/>
                  <a:t>k</a:t>
                </a:r>
                <a:r>
                  <a:rPr lang="en-US" i="1" baseline="-25000" dirty="0" smtClean="0"/>
                  <a:t>cafe1</a:t>
                </a:r>
                <a:r>
                  <a:rPr lang="en-US" dirty="0" smtClean="0"/>
                  <a:t>, </a:t>
                </a:r>
                <a:r>
                  <a:rPr lang="en-US" i="1" dirty="0" smtClean="0"/>
                  <a:t>R</a:t>
                </a:r>
                <a:r>
                  <a:rPr lang="en-US" dirty="0" smtClean="0"/>
                  <a:t>, </a:t>
                </a:r>
                <a:r>
                  <a:rPr lang="en-US" i="1" dirty="0" smtClean="0"/>
                  <a:t>S</a:t>
                </a:r>
                <a:r>
                  <a:rPr lang="en-US" i="1" baseline="-25000" dirty="0" smtClean="0"/>
                  <a:t>R</a:t>
                </a:r>
                <a:endParaRPr lang="en-US" i="1" dirty="0"/>
              </a:p>
            </p:txBody>
          </p:sp>
        </p:grpSp>
      </p:grpSp>
      <p:sp>
        <p:nvSpPr>
          <p:cNvPr id="66" name="Rectangle 65"/>
          <p:cNvSpPr/>
          <p:nvPr/>
        </p:nvSpPr>
        <p:spPr>
          <a:xfrm>
            <a:off x="5930813" y="5410200"/>
            <a:ext cx="3096617" cy="1323439"/>
          </a:xfrm>
          <a:prstGeom prst="rect">
            <a:avLst/>
          </a:prstGeom>
        </p:spPr>
        <p:txBody>
          <a:bodyPr wrap="square">
            <a:spAutoFit/>
          </a:bodyPr>
          <a:lstStyle/>
          <a:p>
            <a:r>
              <a:rPr lang="en-US" dirty="0" smtClean="0"/>
              <a:t>verify(</a:t>
            </a:r>
            <a:r>
              <a:rPr lang="en-US" b="1" i="1" dirty="0" smtClean="0"/>
              <a:t>K</a:t>
            </a:r>
            <a:r>
              <a:rPr lang="en-US" i="1" baseline="-25000" dirty="0" smtClean="0"/>
              <a:t>cafe1</a:t>
            </a:r>
            <a:r>
              <a:rPr lang="en-US" baseline="-25000" dirty="0" smtClean="0"/>
              <a:t> , </a:t>
            </a:r>
            <a:r>
              <a:rPr lang="en-US" i="1" dirty="0" smtClean="0"/>
              <a:t>S</a:t>
            </a:r>
            <a:r>
              <a:rPr lang="en-US" i="1" baseline="-25000" dirty="0" smtClean="0"/>
              <a:t>cafe1</a:t>
            </a:r>
            <a:r>
              <a:rPr lang="en-US" dirty="0" smtClean="0"/>
              <a:t>, H(</a:t>
            </a:r>
            <a:r>
              <a:rPr lang="en-US" i="1" dirty="0" smtClean="0"/>
              <a:t>k</a:t>
            </a:r>
            <a:r>
              <a:rPr lang="en-US" i="1" baseline="-25000" dirty="0" smtClean="0"/>
              <a:t>cafe1</a:t>
            </a:r>
            <a:r>
              <a:rPr lang="en-US" dirty="0" smtClean="0"/>
              <a:t>)) = 1</a:t>
            </a:r>
          </a:p>
          <a:p>
            <a:r>
              <a:rPr lang="en-US" dirty="0" smtClean="0"/>
              <a:t>verify(</a:t>
            </a:r>
            <a:r>
              <a:rPr lang="en-US" i="1" dirty="0" smtClean="0"/>
              <a:t>k</a:t>
            </a:r>
            <a:r>
              <a:rPr lang="en-US" i="1" baseline="-25000" dirty="0" smtClean="0"/>
              <a:t>cafe1</a:t>
            </a:r>
            <a:r>
              <a:rPr lang="en-US" dirty="0" smtClean="0"/>
              <a:t>, </a:t>
            </a:r>
            <a:r>
              <a:rPr lang="en-US" i="1" dirty="0" smtClean="0"/>
              <a:t>S</a:t>
            </a:r>
            <a:r>
              <a:rPr lang="en-US" i="1" baseline="-25000" dirty="0" smtClean="0"/>
              <a:t>R</a:t>
            </a:r>
            <a:r>
              <a:rPr lang="en-US" dirty="0" smtClean="0"/>
              <a:t>, H(</a:t>
            </a:r>
            <a:r>
              <a:rPr lang="en-US" i="1" dirty="0" smtClean="0"/>
              <a:t>R</a:t>
            </a:r>
            <a:r>
              <a:rPr lang="en-US" dirty="0" smtClean="0"/>
              <a:t>)) = 1</a:t>
            </a:r>
            <a:br>
              <a:rPr lang="en-US" dirty="0" smtClean="0"/>
            </a:br>
            <a:endParaRPr lang="en-US" sz="800" dirty="0" smtClean="0"/>
          </a:p>
          <a:p>
            <a:r>
              <a:rPr lang="en-US" dirty="0" smtClean="0"/>
              <a:t>Delete old reports signed with </a:t>
            </a:r>
            <a:r>
              <a:rPr lang="en-US" i="1" dirty="0" smtClean="0"/>
              <a:t>k</a:t>
            </a:r>
            <a:r>
              <a:rPr lang="en-US" i="1" baseline="-25000" dirty="0" smtClean="0"/>
              <a:t>cafe1</a:t>
            </a:r>
            <a:endParaRPr lang="en-US" i="1" dirty="0" smtClean="0"/>
          </a:p>
        </p:txBody>
      </p:sp>
      <p:pic>
        <p:nvPicPr>
          <p:cNvPr id="77" name="Picture 2"/>
          <p:cNvPicPr>
            <a:picLocks noChangeAspect="1" noChangeArrowheads="1"/>
          </p:cNvPicPr>
          <p:nvPr/>
        </p:nvPicPr>
        <p:blipFill>
          <a:blip r:embed="rId4"/>
          <a:srcRect/>
          <a:stretch>
            <a:fillRect/>
          </a:stretch>
        </p:blipFill>
        <p:spPr bwMode="auto">
          <a:xfrm>
            <a:off x="6477000" y="762000"/>
            <a:ext cx="762000" cy="1030941"/>
          </a:xfrm>
          <a:prstGeom prst="rect">
            <a:avLst/>
          </a:prstGeom>
          <a:noFill/>
          <a:ln w="9525">
            <a:noFill/>
            <a:miter lim="800000"/>
            <a:headEnd/>
            <a:tailEnd/>
          </a:ln>
          <a:effectLst/>
        </p:spPr>
      </p:pic>
      <p:grpSp>
        <p:nvGrpSpPr>
          <p:cNvPr id="16" name="Group 79"/>
          <p:cNvGrpSpPr/>
          <p:nvPr/>
        </p:nvGrpSpPr>
        <p:grpSpPr>
          <a:xfrm>
            <a:off x="381000" y="914400"/>
            <a:ext cx="1251290" cy="902916"/>
            <a:chOff x="1066800" y="1066800"/>
            <a:chExt cx="1251290" cy="902916"/>
          </a:xfrm>
        </p:grpSpPr>
        <p:pic>
          <p:nvPicPr>
            <p:cNvPr id="78" name="Picture 77" descr="laptop1.png"/>
            <p:cNvPicPr>
              <a:picLocks noChangeAspect="1"/>
            </p:cNvPicPr>
            <p:nvPr/>
          </p:nvPicPr>
          <p:blipFill>
            <a:blip r:embed="rId5"/>
            <a:stretch>
              <a:fillRect/>
            </a:stretch>
          </p:blipFill>
          <p:spPr>
            <a:xfrm>
              <a:off x="1524000" y="1295400"/>
              <a:ext cx="794090" cy="674316"/>
            </a:xfrm>
            <a:prstGeom prst="rect">
              <a:avLst/>
            </a:prstGeom>
            <a:effectLst/>
          </p:spPr>
        </p:pic>
        <p:pic>
          <p:nvPicPr>
            <p:cNvPr id="79" name="Picture 12" descr="alice.png"/>
            <p:cNvPicPr>
              <a:picLocks noChangeAspect="1"/>
            </p:cNvPicPr>
            <p:nvPr/>
          </p:nvPicPr>
          <p:blipFill>
            <a:blip r:embed="rId6"/>
            <a:srcRect/>
            <a:stretch>
              <a:fillRect/>
            </a:stretch>
          </p:blipFill>
          <p:spPr bwMode="auto">
            <a:xfrm>
              <a:off x="1066800" y="1066800"/>
              <a:ext cx="710045" cy="668583"/>
            </a:xfrm>
            <a:prstGeom prst="rect">
              <a:avLst/>
            </a:prstGeom>
            <a:noFill/>
            <a:ln w="9525">
              <a:noFill/>
              <a:miter lim="800000"/>
              <a:headEnd/>
              <a:tailEnd/>
            </a:ln>
            <a:effectLst/>
          </p:spPr>
        </p:pic>
      </p:grpSp>
      <p:grpSp>
        <p:nvGrpSpPr>
          <p:cNvPr id="17" name="Group 106"/>
          <p:cNvGrpSpPr/>
          <p:nvPr/>
        </p:nvGrpSpPr>
        <p:grpSpPr>
          <a:xfrm>
            <a:off x="381000" y="4191000"/>
            <a:ext cx="2746375" cy="995757"/>
            <a:chOff x="381000" y="4191000"/>
            <a:chExt cx="2746375" cy="995757"/>
          </a:xfrm>
        </p:grpSpPr>
        <p:grpSp>
          <p:nvGrpSpPr>
            <p:cNvPr id="18" name="Group 80"/>
            <p:cNvGrpSpPr/>
            <p:nvPr/>
          </p:nvGrpSpPr>
          <p:grpSpPr>
            <a:xfrm>
              <a:off x="381000" y="4267200"/>
              <a:ext cx="1251290" cy="902916"/>
              <a:chOff x="1066800" y="1066800"/>
              <a:chExt cx="1251290" cy="902916"/>
            </a:xfrm>
          </p:grpSpPr>
          <p:pic>
            <p:nvPicPr>
              <p:cNvPr id="82" name="Picture 81" descr="laptop1.png"/>
              <p:cNvPicPr>
                <a:picLocks noChangeAspect="1"/>
              </p:cNvPicPr>
              <p:nvPr/>
            </p:nvPicPr>
            <p:blipFill>
              <a:blip r:embed="rId5"/>
              <a:stretch>
                <a:fillRect/>
              </a:stretch>
            </p:blipFill>
            <p:spPr>
              <a:xfrm>
                <a:off x="1524000" y="1295400"/>
                <a:ext cx="794090" cy="674316"/>
              </a:xfrm>
              <a:prstGeom prst="rect">
                <a:avLst/>
              </a:prstGeom>
              <a:effectLst/>
            </p:spPr>
          </p:pic>
          <p:pic>
            <p:nvPicPr>
              <p:cNvPr id="83" name="Picture 12" descr="alice.png"/>
              <p:cNvPicPr>
                <a:picLocks noChangeAspect="1"/>
              </p:cNvPicPr>
              <p:nvPr/>
            </p:nvPicPr>
            <p:blipFill>
              <a:blip r:embed="rId6"/>
              <a:srcRect/>
              <a:stretch>
                <a:fillRect/>
              </a:stretch>
            </p:blipFill>
            <p:spPr bwMode="auto">
              <a:xfrm>
                <a:off x="1066800" y="1066800"/>
                <a:ext cx="710045" cy="668583"/>
              </a:xfrm>
              <a:prstGeom prst="rect">
                <a:avLst/>
              </a:prstGeom>
              <a:noFill/>
              <a:ln w="9525">
                <a:noFill/>
                <a:miter lim="800000"/>
                <a:headEnd/>
                <a:tailEnd/>
              </a:ln>
              <a:effectLst/>
            </p:spPr>
          </p:pic>
        </p:grpSp>
        <p:pic>
          <p:nvPicPr>
            <p:cNvPr id="84" name="Picture 81" descr="ap2"/>
            <p:cNvPicPr>
              <a:picLocks noChangeAspect="1" noChangeArrowheads="1"/>
            </p:cNvPicPr>
            <p:nvPr/>
          </p:nvPicPr>
          <p:blipFill>
            <a:blip r:embed="rId7" cstate="screen"/>
            <a:srcRect/>
            <a:stretch>
              <a:fillRect/>
            </a:stretch>
          </p:blipFill>
          <p:spPr bwMode="auto">
            <a:xfrm>
              <a:off x="2362200" y="4419600"/>
              <a:ext cx="765175" cy="767157"/>
            </a:xfrm>
            <a:prstGeom prst="rect">
              <a:avLst/>
            </a:prstGeom>
            <a:noFill/>
            <a:ln w="9525">
              <a:noFill/>
              <a:miter lim="800000"/>
              <a:headEnd/>
              <a:tailEnd/>
            </a:ln>
          </p:spPr>
        </p:pic>
        <p:pic>
          <p:nvPicPr>
            <p:cNvPr id="85" name="Picture 99" descr="radiowaves2.png"/>
            <p:cNvPicPr>
              <a:picLocks noChangeAspect="1"/>
            </p:cNvPicPr>
            <p:nvPr/>
          </p:nvPicPr>
          <p:blipFill>
            <a:blip r:embed="rId8"/>
            <a:srcRect/>
            <a:stretch>
              <a:fillRect/>
            </a:stretch>
          </p:blipFill>
          <p:spPr bwMode="auto">
            <a:xfrm rot="5400000">
              <a:off x="1599862" y="4578516"/>
              <a:ext cx="610275" cy="457200"/>
            </a:xfrm>
            <a:prstGeom prst="rect">
              <a:avLst/>
            </a:prstGeom>
            <a:noFill/>
            <a:ln w="9525">
              <a:noFill/>
              <a:miter lim="800000"/>
              <a:headEnd/>
              <a:tailEnd/>
            </a:ln>
          </p:spPr>
        </p:pic>
        <p:sp>
          <p:nvSpPr>
            <p:cNvPr id="86" name="TextBox 85"/>
            <p:cNvSpPr txBox="1"/>
            <p:nvPr/>
          </p:nvSpPr>
          <p:spPr>
            <a:xfrm>
              <a:off x="1143000" y="4191000"/>
              <a:ext cx="1554400" cy="369332"/>
            </a:xfrm>
            <a:prstGeom prst="rect">
              <a:avLst/>
            </a:prstGeom>
            <a:noFill/>
          </p:spPr>
          <p:txBody>
            <a:bodyPr wrap="none" rtlCol="0">
              <a:spAutoFit/>
            </a:bodyPr>
            <a:lstStyle/>
            <a:p>
              <a:r>
                <a:rPr lang="en-US" dirty="0" smtClean="0"/>
                <a:t>measure cafe1</a:t>
              </a:r>
              <a:endParaRPr lang="en-US" dirty="0"/>
            </a:p>
          </p:txBody>
        </p:sp>
      </p:grpSp>
      <p:grpSp>
        <p:nvGrpSpPr>
          <p:cNvPr id="21" name="Group 107"/>
          <p:cNvGrpSpPr/>
          <p:nvPr/>
        </p:nvGrpSpPr>
        <p:grpSpPr>
          <a:xfrm>
            <a:off x="3276600" y="4267200"/>
            <a:ext cx="4000850" cy="2362994"/>
            <a:chOff x="3276600" y="4267200"/>
            <a:chExt cx="4000850" cy="2362994"/>
          </a:xfrm>
        </p:grpSpPr>
        <p:cxnSp>
          <p:nvCxnSpPr>
            <p:cNvPr id="40" name="Straight Connector 39"/>
            <p:cNvCxnSpPr/>
            <p:nvPr/>
          </p:nvCxnSpPr>
          <p:spPr>
            <a:xfrm rot="16200000" flipH="1">
              <a:off x="2705894" y="6057106"/>
              <a:ext cx="11430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5371306" y="6057900"/>
              <a:ext cx="1143794" cy="7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Can 86"/>
            <p:cNvSpPr/>
            <p:nvPr/>
          </p:nvSpPr>
          <p:spPr bwMode="auto">
            <a:xfrm>
              <a:off x="6477000" y="4267200"/>
              <a:ext cx="685800" cy="709315"/>
            </a:xfrm>
            <a:prstGeom prst="can">
              <a:avLst/>
            </a:prstGeom>
            <a:solidFill>
              <a:schemeClr val="bg2">
                <a:lumMod val="90000"/>
              </a:schemeClr>
            </a:solidFill>
            <a:ln w="12700" cap="flat" cmpd="sng" algn="ctr">
              <a:solidFill>
                <a:srgbClr val="000000"/>
              </a:solidFill>
              <a:prstDash val="solid"/>
              <a:round/>
              <a:headEnd type="none" w="med" len="med"/>
              <a:tailEnd type="none" w="med" len="med"/>
            </a:ln>
            <a:effectLst/>
          </p:spPr>
          <p:txBody>
            <a:bodyPr/>
            <a:lstStyle/>
            <a:p>
              <a:pPr>
                <a:defRPr/>
              </a:pPr>
              <a:endParaRPr lang="en-US" sz="900"/>
            </a:p>
          </p:txBody>
        </p:sp>
        <p:sp>
          <p:nvSpPr>
            <p:cNvPr id="88" name="TextBox 87"/>
            <p:cNvSpPr txBox="1"/>
            <p:nvPr/>
          </p:nvSpPr>
          <p:spPr>
            <a:xfrm>
              <a:off x="6400800" y="4953000"/>
              <a:ext cx="876650" cy="307777"/>
            </a:xfrm>
            <a:prstGeom prst="rect">
              <a:avLst/>
            </a:prstGeom>
            <a:noFill/>
          </p:spPr>
          <p:txBody>
            <a:bodyPr wrap="none" rtlCol="0">
              <a:spAutoFit/>
            </a:bodyPr>
            <a:lstStyle/>
            <a:p>
              <a:r>
                <a:rPr lang="en-US" sz="1400" b="1" i="1" dirty="0" smtClean="0"/>
                <a:t>database</a:t>
              </a:r>
              <a:endParaRPr lang="en-US" sz="1400" b="1" i="1" dirty="0"/>
            </a:p>
          </p:txBody>
        </p:sp>
      </p:grpSp>
      <p:sp>
        <p:nvSpPr>
          <p:cNvPr id="89" name="Vertical Scroll 88"/>
          <p:cNvSpPr/>
          <p:nvPr/>
        </p:nvSpPr>
        <p:spPr>
          <a:xfrm>
            <a:off x="7467600" y="762000"/>
            <a:ext cx="1219200" cy="1066800"/>
          </a:xfrm>
          <a:prstGeom prst="verticalScroll">
            <a:avLst/>
          </a:prstGeom>
          <a:solidFill>
            <a:srgbClr val="FFFF99"/>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cafe1</a:t>
            </a:r>
          </a:p>
          <a:p>
            <a:pPr algn="ctr"/>
            <a:r>
              <a:rPr lang="en-US" sz="1200" dirty="0" err="1" smtClean="0">
                <a:solidFill>
                  <a:schemeClr val="tx1"/>
                </a:solidFill>
              </a:rPr>
              <a:t>cafesolstice</a:t>
            </a:r>
            <a:endParaRPr lang="en-US" sz="1200" dirty="0" smtClean="0">
              <a:solidFill>
                <a:schemeClr val="tx1"/>
              </a:solidFill>
            </a:endParaRPr>
          </a:p>
          <a:p>
            <a:pPr algn="ctr"/>
            <a:r>
              <a:rPr lang="en-US" sz="1200" dirty="0" err="1" smtClean="0">
                <a:solidFill>
                  <a:schemeClr val="tx1"/>
                </a:solidFill>
              </a:rPr>
              <a:t>tmobile</a:t>
            </a:r>
            <a:r>
              <a:rPr lang="en-US" sz="1200" dirty="0" smtClean="0">
                <a:solidFill>
                  <a:schemeClr val="tx1"/>
                </a:solidFill>
              </a:rPr>
              <a:t> #4</a:t>
            </a:r>
          </a:p>
          <a:p>
            <a:pPr algn="ctr"/>
            <a:r>
              <a:rPr lang="en-US" sz="1200" dirty="0" smtClean="0">
                <a:solidFill>
                  <a:schemeClr val="tx1"/>
                </a:solidFill>
              </a:rPr>
              <a:t>AT&amp;T #54</a:t>
            </a:r>
          </a:p>
          <a:p>
            <a:pPr algn="ctr"/>
            <a:r>
              <a:rPr lang="en-US" sz="1200" dirty="0" smtClean="0">
                <a:solidFill>
                  <a:schemeClr val="tx1"/>
                </a:solidFill>
                <a:sym typeface="Symbol"/>
              </a:rPr>
              <a:t></a:t>
            </a:r>
            <a:endParaRPr lang="en-US" sz="1200" dirty="0" smtClean="0">
              <a:solidFill>
                <a:schemeClr val="tx1"/>
              </a:solidFill>
            </a:endParaRPr>
          </a:p>
        </p:txBody>
      </p:sp>
      <p:pic>
        <p:nvPicPr>
          <p:cNvPr id="58" name="Picture 57" descr="token.png"/>
          <p:cNvPicPr>
            <a:picLocks noChangeAspect="1"/>
          </p:cNvPicPr>
          <p:nvPr/>
        </p:nvPicPr>
        <p:blipFill>
          <a:blip r:embed="rId9" cstate="print">
            <a:duotone>
              <a:schemeClr val="accent1">
                <a:shade val="45000"/>
                <a:satMod val="135000"/>
              </a:schemeClr>
              <a:prstClr val="white"/>
            </a:duotone>
          </a:blip>
          <a:stretch>
            <a:fillRect/>
          </a:stretch>
        </p:blipFill>
        <p:spPr>
          <a:xfrm>
            <a:off x="1752600" y="1066800"/>
            <a:ext cx="739525" cy="690428"/>
          </a:xfrm>
          <a:prstGeom prst="rect">
            <a:avLst/>
          </a:prstGeom>
          <a:effectLst>
            <a:outerShdw blurRad="50800" dist="38100" dir="2700000" algn="tl" rotWithShape="0">
              <a:prstClr val="black">
                <a:alpha val="40000"/>
              </a:prstClr>
            </a:outerShdw>
          </a:effectLst>
        </p:spPr>
      </p:pic>
      <p:pic>
        <p:nvPicPr>
          <p:cNvPr id="59" name="Picture 58" descr="token.png"/>
          <p:cNvPicPr>
            <a:picLocks noChangeAspect="1"/>
          </p:cNvPicPr>
          <p:nvPr/>
        </p:nvPicPr>
        <p:blipFill>
          <a:blip r:embed="rId9" cstate="print">
            <a:biLevel thresh="50000"/>
            <a:lum bright="-80000"/>
          </a:blip>
          <a:stretch>
            <a:fillRect/>
          </a:stretch>
        </p:blipFill>
        <p:spPr>
          <a:xfrm>
            <a:off x="1752600" y="1066800"/>
            <a:ext cx="739525" cy="690428"/>
          </a:xfrm>
          <a:prstGeom prst="rect">
            <a:avLst/>
          </a:prstGeom>
          <a:effectLst>
            <a:outerShdw blurRad="50800" dist="38100" dir="2700000" algn="tl" rotWithShape="0">
              <a:prstClr val="black">
                <a:alpha val="40000"/>
              </a:prstClr>
            </a:outerShdw>
          </a:effectLst>
        </p:spPr>
      </p:pic>
      <p:sp>
        <p:nvSpPr>
          <p:cNvPr id="38" name="Rectangle 37"/>
          <p:cNvSpPr/>
          <p:nvPr/>
        </p:nvSpPr>
        <p:spPr>
          <a:xfrm>
            <a:off x="7162799" y="838200"/>
            <a:ext cx="1828801" cy="923330"/>
          </a:xfrm>
          <a:prstGeom prst="rect">
            <a:avLst/>
          </a:prstGeom>
        </p:spPr>
        <p:txBody>
          <a:bodyPr wrap="square">
            <a:spAutoFit/>
          </a:bodyPr>
          <a:lstStyle/>
          <a:p>
            <a:pPr algn="ctr"/>
            <a:r>
              <a:rPr lang="en-US" dirty="0" smtClean="0"/>
              <a:t>{</a:t>
            </a:r>
            <a:r>
              <a:rPr lang="en-US" b="1" i="1" dirty="0" smtClean="0"/>
              <a:t>K</a:t>
            </a:r>
            <a:r>
              <a:rPr lang="en-US" i="1" baseline="-25000" dirty="0" smtClean="0"/>
              <a:t>cafe1</a:t>
            </a:r>
            <a:r>
              <a:rPr lang="en-US" dirty="0" smtClean="0"/>
              <a:t>, </a:t>
            </a:r>
            <a:r>
              <a:rPr lang="en-US" b="1" i="1" dirty="0" smtClean="0"/>
              <a:t>K</a:t>
            </a:r>
            <a:r>
              <a:rPr lang="en-US" i="1" baseline="30000" dirty="0" smtClean="0"/>
              <a:t>-1</a:t>
            </a:r>
            <a:r>
              <a:rPr lang="en-US" i="1" baseline="-25000" dirty="0" smtClean="0"/>
              <a:t>cafe1</a:t>
            </a:r>
            <a:r>
              <a:rPr lang="en-US" dirty="0" smtClean="0"/>
              <a:t>} =</a:t>
            </a:r>
          </a:p>
          <a:p>
            <a:pPr algn="ctr"/>
            <a:r>
              <a:rPr lang="en-US" dirty="0" smtClean="0"/>
              <a:t>official key pair for cafe1, …</a:t>
            </a:r>
          </a:p>
        </p:txBody>
      </p:sp>
      <p:grpSp>
        <p:nvGrpSpPr>
          <p:cNvPr id="22" name="Group 87"/>
          <p:cNvGrpSpPr/>
          <p:nvPr/>
        </p:nvGrpSpPr>
        <p:grpSpPr>
          <a:xfrm>
            <a:off x="6477000" y="1828800"/>
            <a:ext cx="739525" cy="690428"/>
            <a:chOff x="4267200" y="2590800"/>
            <a:chExt cx="739525" cy="690428"/>
          </a:xfrm>
        </p:grpSpPr>
        <p:pic>
          <p:nvPicPr>
            <p:cNvPr id="61" name="Picture 60" descr="token.png"/>
            <p:cNvPicPr>
              <a:picLocks noChangeAspect="1"/>
            </p:cNvPicPr>
            <p:nvPr/>
          </p:nvPicPr>
          <p:blipFill>
            <a:blip r:embed="rId9" cstate="print">
              <a:biLevel thresh="50000"/>
              <a:lum bright="-80000"/>
            </a:blip>
            <a:stretch>
              <a:fillRect/>
            </a:stretch>
          </p:blipFill>
          <p:spPr>
            <a:xfrm>
              <a:off x="4267200" y="2590800"/>
              <a:ext cx="739525" cy="690428"/>
            </a:xfrm>
            <a:prstGeom prst="rect">
              <a:avLst/>
            </a:prstGeom>
            <a:effectLst>
              <a:outerShdw blurRad="50800" dist="38100" dir="2700000" algn="tl" rotWithShape="0">
                <a:prstClr val="black">
                  <a:alpha val="40000"/>
                </a:prstClr>
              </a:outerShdw>
            </a:effectLst>
          </p:spPr>
        </p:pic>
        <p:pic>
          <p:nvPicPr>
            <p:cNvPr id="62" name="Picture 61" descr="official_stamp.gif"/>
            <p:cNvPicPr>
              <a:picLocks noChangeAspect="1"/>
            </p:cNvPicPr>
            <p:nvPr/>
          </p:nvPicPr>
          <p:blipFill>
            <a:blip r:embed="rId10">
              <a:grayscl/>
              <a:lum bright="100000"/>
            </a:blip>
            <a:stretch>
              <a:fillRect/>
            </a:stretch>
          </p:blipFill>
          <p:spPr>
            <a:xfrm>
              <a:off x="4267200" y="2819400"/>
              <a:ext cx="730785" cy="303276"/>
            </a:xfrm>
            <a:prstGeom prst="rect">
              <a:avLst/>
            </a:prstGeom>
          </p:spPr>
        </p:pic>
      </p:grpSp>
      <p:grpSp>
        <p:nvGrpSpPr>
          <p:cNvPr id="24" name="Group 86"/>
          <p:cNvGrpSpPr/>
          <p:nvPr/>
        </p:nvGrpSpPr>
        <p:grpSpPr>
          <a:xfrm>
            <a:off x="1752600" y="2667000"/>
            <a:ext cx="739525" cy="690428"/>
            <a:chOff x="4191000" y="4419600"/>
            <a:chExt cx="739525" cy="690428"/>
          </a:xfrm>
        </p:grpSpPr>
        <p:pic>
          <p:nvPicPr>
            <p:cNvPr id="64" name="Picture 63" descr="token.png"/>
            <p:cNvPicPr>
              <a:picLocks noChangeAspect="1"/>
            </p:cNvPicPr>
            <p:nvPr/>
          </p:nvPicPr>
          <p:blipFill>
            <a:blip r:embed="rId9" cstate="print">
              <a:duotone>
                <a:schemeClr val="accent1">
                  <a:shade val="45000"/>
                  <a:satMod val="135000"/>
                </a:schemeClr>
                <a:prstClr val="white"/>
              </a:duotone>
            </a:blip>
            <a:stretch>
              <a:fillRect/>
            </a:stretch>
          </p:blipFill>
          <p:spPr>
            <a:xfrm>
              <a:off x="4191000" y="4419600"/>
              <a:ext cx="739525" cy="690428"/>
            </a:xfrm>
            <a:prstGeom prst="rect">
              <a:avLst/>
            </a:prstGeom>
            <a:effectLst>
              <a:outerShdw blurRad="50800" dist="38100" dir="2700000" algn="tl" rotWithShape="0">
                <a:prstClr val="black">
                  <a:alpha val="40000"/>
                </a:prstClr>
              </a:outerShdw>
            </a:effectLst>
          </p:spPr>
        </p:pic>
        <p:pic>
          <p:nvPicPr>
            <p:cNvPr id="67" name="Picture 66" descr="official_stamp.gif"/>
            <p:cNvPicPr>
              <a:picLocks noChangeAspect="1"/>
            </p:cNvPicPr>
            <p:nvPr/>
          </p:nvPicPr>
          <p:blipFill>
            <a:blip r:embed="rId10">
              <a:biLevel thresh="50000"/>
              <a:lum bright="-100000"/>
            </a:blip>
            <a:stretch>
              <a:fillRect/>
            </a:stretch>
          </p:blipFill>
          <p:spPr>
            <a:xfrm>
              <a:off x="4191000" y="4648200"/>
              <a:ext cx="730785" cy="303276"/>
            </a:xfrm>
            <a:prstGeom prst="rect">
              <a:avLst/>
            </a:prstGeom>
          </p:spPr>
        </p:pic>
      </p:grpSp>
      <p:sp>
        <p:nvSpPr>
          <p:cNvPr id="72" name="Folded Corner 71"/>
          <p:cNvSpPr/>
          <p:nvPr/>
        </p:nvSpPr>
        <p:spPr bwMode="auto">
          <a:xfrm>
            <a:off x="1066800" y="5334000"/>
            <a:ext cx="1679956" cy="597317"/>
          </a:xfrm>
          <a:prstGeom prst="foldedCorner">
            <a:avLst/>
          </a:prstGeom>
          <a:solidFill>
            <a:srgbClr val="FFFF00"/>
          </a:solidFill>
          <a:ln w="12700" cap="flat" cmpd="sng" algn="ctr">
            <a:solidFill>
              <a:srgbClr val="000000"/>
            </a:solidFill>
            <a:prstDash val="solid"/>
            <a:round/>
            <a:headEnd type="none" w="med" len="med"/>
            <a:tailEnd type="none" w="med" len="med"/>
          </a:ln>
          <a:effectLst>
            <a:outerShdw blurRad="50800" dist="38100" dir="2700000" algn="tl" rotWithShape="0">
              <a:prstClr val="black">
                <a:alpha val="40000"/>
              </a:prstClr>
            </a:outerShdw>
          </a:effectLst>
        </p:spPr>
        <p:txBody>
          <a:bodyPr anchor="t"/>
          <a:lstStyle/>
          <a:p>
            <a:pPr algn="l">
              <a:defRPr/>
            </a:pPr>
            <a:r>
              <a:rPr lang="en-US" sz="1400" b="1" dirty="0" smtClean="0">
                <a:solidFill>
                  <a:schemeClr val="tx1">
                    <a:lumMod val="50000"/>
                    <a:lumOff val="50000"/>
                  </a:schemeClr>
                </a:solidFill>
              </a:rPr>
              <a:t>Report on </a:t>
            </a:r>
            <a:r>
              <a:rPr lang="en-US" sz="1400" b="1" dirty="0" smtClean="0">
                <a:solidFill>
                  <a:schemeClr val="accent1"/>
                </a:solidFill>
              </a:rPr>
              <a:t>cafe1</a:t>
            </a:r>
            <a:endParaRPr lang="en-US" sz="1400" b="1" dirty="0">
              <a:solidFill>
                <a:schemeClr val="accent1"/>
              </a:solidFill>
            </a:endParaRPr>
          </a:p>
          <a:p>
            <a:pPr algn="l">
              <a:defRPr/>
            </a:pPr>
            <a:r>
              <a:rPr lang="en-US" sz="1400" dirty="0">
                <a:solidFill>
                  <a:schemeClr val="tx1">
                    <a:lumMod val="50000"/>
                    <a:lumOff val="50000"/>
                  </a:schemeClr>
                </a:solidFill>
              </a:rPr>
              <a:t>Bandwidth: </a:t>
            </a:r>
            <a:r>
              <a:rPr lang="en-US" sz="1400" dirty="0" smtClean="0">
                <a:solidFill>
                  <a:schemeClr val="tx1">
                    <a:lumMod val="50000"/>
                    <a:lumOff val="50000"/>
                  </a:schemeClr>
                </a:solidFill>
              </a:rPr>
              <a:t>5 Mbps</a:t>
            </a:r>
            <a:endParaRPr lang="en-US" sz="1400" dirty="0">
              <a:solidFill>
                <a:schemeClr val="tx1">
                  <a:lumMod val="50000"/>
                  <a:lumOff val="50000"/>
                </a:schemeClr>
              </a:solidFill>
            </a:endParaRPr>
          </a:p>
        </p:txBody>
      </p:sp>
      <p:grpSp>
        <p:nvGrpSpPr>
          <p:cNvPr id="25" name="Group 92"/>
          <p:cNvGrpSpPr/>
          <p:nvPr/>
        </p:nvGrpSpPr>
        <p:grpSpPr>
          <a:xfrm>
            <a:off x="2438400" y="5181600"/>
            <a:ext cx="457200" cy="457200"/>
            <a:chOff x="4191000" y="4419600"/>
            <a:chExt cx="739525" cy="690428"/>
          </a:xfrm>
        </p:grpSpPr>
        <p:pic>
          <p:nvPicPr>
            <p:cNvPr id="74" name="Picture 73" descr="token.png"/>
            <p:cNvPicPr>
              <a:picLocks noChangeAspect="1"/>
            </p:cNvPicPr>
            <p:nvPr/>
          </p:nvPicPr>
          <p:blipFill>
            <a:blip r:embed="rId11" cstate="print">
              <a:duotone>
                <a:schemeClr val="accent1">
                  <a:shade val="45000"/>
                  <a:satMod val="135000"/>
                </a:schemeClr>
                <a:prstClr val="white"/>
              </a:duotone>
            </a:blip>
            <a:stretch>
              <a:fillRect/>
            </a:stretch>
          </p:blipFill>
          <p:spPr>
            <a:xfrm>
              <a:off x="4191000" y="4419600"/>
              <a:ext cx="739525" cy="690428"/>
            </a:xfrm>
            <a:prstGeom prst="rect">
              <a:avLst/>
            </a:prstGeom>
            <a:effectLst>
              <a:outerShdw blurRad="50800" dist="38100" dir="2700000" algn="tl" rotWithShape="0">
                <a:prstClr val="black">
                  <a:alpha val="40000"/>
                </a:prstClr>
              </a:outerShdw>
            </a:effectLst>
          </p:spPr>
        </p:pic>
        <p:pic>
          <p:nvPicPr>
            <p:cNvPr id="75" name="Picture 74" descr="official_stamp.gif"/>
            <p:cNvPicPr>
              <a:picLocks noChangeAspect="1"/>
            </p:cNvPicPr>
            <p:nvPr/>
          </p:nvPicPr>
          <p:blipFill>
            <a:blip r:embed="rId10">
              <a:biLevel thresh="50000"/>
              <a:lum bright="-100000"/>
            </a:blip>
            <a:stretch>
              <a:fillRect/>
            </a:stretch>
          </p:blipFill>
          <p:spPr>
            <a:xfrm>
              <a:off x="4191000" y="4648200"/>
              <a:ext cx="730785" cy="303276"/>
            </a:xfrm>
            <a:prstGeom prst="rect">
              <a:avLst/>
            </a:prstGeom>
          </p:spPr>
        </p:pic>
      </p:grpSp>
      <p:grpSp>
        <p:nvGrpSpPr>
          <p:cNvPr id="26" name="Group 96"/>
          <p:cNvGrpSpPr/>
          <p:nvPr/>
        </p:nvGrpSpPr>
        <p:grpSpPr>
          <a:xfrm>
            <a:off x="1066800" y="5181600"/>
            <a:ext cx="1828800" cy="749717"/>
            <a:chOff x="1219200" y="5638800"/>
            <a:chExt cx="1828800" cy="749717"/>
          </a:xfrm>
        </p:grpSpPr>
        <p:sp>
          <p:nvSpPr>
            <p:cNvPr id="98" name="Folded Corner 97"/>
            <p:cNvSpPr/>
            <p:nvPr/>
          </p:nvSpPr>
          <p:spPr bwMode="auto">
            <a:xfrm>
              <a:off x="1219200" y="5791200"/>
              <a:ext cx="1679956" cy="597317"/>
            </a:xfrm>
            <a:prstGeom prst="foldedCorner">
              <a:avLst/>
            </a:prstGeom>
            <a:solidFill>
              <a:srgbClr val="FFFF00"/>
            </a:solidFill>
            <a:ln w="12700" cap="flat" cmpd="sng" algn="ctr">
              <a:solidFill>
                <a:srgbClr val="000000"/>
              </a:solidFill>
              <a:prstDash val="solid"/>
              <a:round/>
              <a:headEnd type="none" w="med" len="med"/>
              <a:tailEnd type="none" w="med" len="med"/>
            </a:ln>
            <a:effectLst>
              <a:outerShdw blurRad="50800" dist="38100" dir="2700000" algn="tl" rotWithShape="0">
                <a:prstClr val="black">
                  <a:alpha val="40000"/>
                </a:prstClr>
              </a:outerShdw>
            </a:effectLst>
          </p:spPr>
          <p:txBody>
            <a:bodyPr anchor="t"/>
            <a:lstStyle/>
            <a:p>
              <a:pPr algn="l">
                <a:defRPr/>
              </a:pPr>
              <a:r>
                <a:rPr lang="en-US" sz="1400" b="1" dirty="0" smtClean="0">
                  <a:solidFill>
                    <a:schemeClr val="tx1">
                      <a:lumMod val="50000"/>
                      <a:lumOff val="50000"/>
                    </a:schemeClr>
                  </a:solidFill>
                </a:rPr>
                <a:t>Report on </a:t>
              </a:r>
              <a:r>
                <a:rPr lang="en-US" sz="1400" b="1" dirty="0" smtClean="0">
                  <a:solidFill>
                    <a:schemeClr val="accent1"/>
                  </a:solidFill>
                </a:rPr>
                <a:t>cafe1</a:t>
              </a:r>
              <a:endParaRPr lang="en-US" sz="1400" b="1" dirty="0">
                <a:solidFill>
                  <a:schemeClr val="accent1"/>
                </a:solidFill>
              </a:endParaRPr>
            </a:p>
            <a:p>
              <a:pPr algn="l">
                <a:defRPr/>
              </a:pPr>
              <a:r>
                <a:rPr lang="en-US" sz="1400" dirty="0">
                  <a:solidFill>
                    <a:schemeClr val="tx1">
                      <a:lumMod val="50000"/>
                      <a:lumOff val="50000"/>
                    </a:schemeClr>
                  </a:solidFill>
                </a:rPr>
                <a:t>Bandwidth: </a:t>
              </a:r>
              <a:r>
                <a:rPr lang="en-US" sz="1400" dirty="0" smtClean="0">
                  <a:solidFill>
                    <a:schemeClr val="tx1">
                      <a:lumMod val="50000"/>
                      <a:lumOff val="50000"/>
                    </a:schemeClr>
                  </a:solidFill>
                </a:rPr>
                <a:t>5 Mbps</a:t>
              </a:r>
              <a:endParaRPr lang="en-US" sz="1400" dirty="0">
                <a:solidFill>
                  <a:schemeClr val="tx1">
                    <a:lumMod val="50000"/>
                    <a:lumOff val="50000"/>
                  </a:schemeClr>
                </a:solidFill>
              </a:endParaRPr>
            </a:p>
          </p:txBody>
        </p:sp>
        <p:grpSp>
          <p:nvGrpSpPr>
            <p:cNvPr id="27" name="Group 92"/>
            <p:cNvGrpSpPr/>
            <p:nvPr/>
          </p:nvGrpSpPr>
          <p:grpSpPr>
            <a:xfrm>
              <a:off x="2590800" y="5638800"/>
              <a:ext cx="457200" cy="457200"/>
              <a:chOff x="4191000" y="4879885"/>
              <a:chExt cx="739525" cy="690428"/>
            </a:xfrm>
          </p:grpSpPr>
          <p:pic>
            <p:nvPicPr>
              <p:cNvPr id="100" name="Picture 99" descr="token.png"/>
              <p:cNvPicPr>
                <a:picLocks noChangeAspect="1"/>
              </p:cNvPicPr>
              <p:nvPr/>
            </p:nvPicPr>
            <p:blipFill>
              <a:blip r:embed="rId11" cstate="print">
                <a:duotone>
                  <a:schemeClr val="accent1">
                    <a:shade val="45000"/>
                    <a:satMod val="135000"/>
                  </a:schemeClr>
                  <a:prstClr val="white"/>
                </a:duotone>
              </a:blip>
              <a:stretch>
                <a:fillRect/>
              </a:stretch>
            </p:blipFill>
            <p:spPr>
              <a:xfrm>
                <a:off x="4191000" y="4879885"/>
                <a:ext cx="739525" cy="690428"/>
              </a:xfrm>
              <a:prstGeom prst="rect">
                <a:avLst/>
              </a:prstGeom>
              <a:effectLst>
                <a:outerShdw blurRad="50800" dist="38100" dir="2700000" algn="tl" rotWithShape="0">
                  <a:prstClr val="black">
                    <a:alpha val="40000"/>
                  </a:prstClr>
                </a:outerShdw>
              </a:effectLst>
            </p:spPr>
          </p:pic>
          <p:pic>
            <p:nvPicPr>
              <p:cNvPr id="101" name="Picture 100" descr="official_stamp.gif"/>
              <p:cNvPicPr>
                <a:picLocks noChangeAspect="1"/>
              </p:cNvPicPr>
              <p:nvPr/>
            </p:nvPicPr>
            <p:blipFill>
              <a:blip r:embed="rId10">
                <a:biLevel thresh="50000"/>
                <a:lum bright="-100000"/>
              </a:blip>
              <a:stretch>
                <a:fillRect/>
              </a:stretch>
            </p:blipFill>
            <p:spPr>
              <a:xfrm>
                <a:off x="4191000" y="5108487"/>
                <a:ext cx="730786" cy="303277"/>
              </a:xfrm>
              <a:prstGeom prst="rect">
                <a:avLst/>
              </a:prstGeom>
            </p:spPr>
          </p:pic>
        </p:grpSp>
      </p:grpSp>
      <p:sp>
        <p:nvSpPr>
          <p:cNvPr id="103" name="Rectangle 102"/>
          <p:cNvSpPr/>
          <p:nvPr/>
        </p:nvSpPr>
        <p:spPr>
          <a:xfrm>
            <a:off x="228600" y="2057400"/>
            <a:ext cx="3124200" cy="646331"/>
          </a:xfrm>
          <a:prstGeom prst="rect">
            <a:avLst/>
          </a:prstGeom>
        </p:spPr>
        <p:txBody>
          <a:bodyPr wrap="square">
            <a:spAutoFit/>
          </a:bodyPr>
          <a:lstStyle/>
          <a:p>
            <a:r>
              <a:rPr lang="en-US" i="1" dirty="0" smtClean="0"/>
              <a:t>r</a:t>
            </a:r>
            <a:r>
              <a:rPr lang="en-US" dirty="0" smtClean="0"/>
              <a:t>        </a:t>
            </a:r>
            <a:r>
              <a:rPr lang="en-US" sz="1400" dirty="0" smtClean="0">
                <a:sym typeface="Symbol"/>
              </a:rPr>
              <a:t></a:t>
            </a:r>
            <a:r>
              <a:rPr lang="en-US" dirty="0" smtClean="0"/>
              <a:t> random()</a:t>
            </a:r>
          </a:p>
          <a:p>
            <a:r>
              <a:rPr lang="en-US" i="1" dirty="0" err="1" smtClean="0"/>
              <a:t>T</a:t>
            </a:r>
            <a:r>
              <a:rPr lang="en-US" i="1" baseline="-25000" dirty="0" err="1" smtClean="0"/>
              <a:t>blind</a:t>
            </a:r>
            <a:r>
              <a:rPr lang="en-US" dirty="0" smtClean="0"/>
              <a:t> </a:t>
            </a:r>
            <a:r>
              <a:rPr lang="en-US" sz="1400" dirty="0" smtClean="0">
                <a:sym typeface="Symbol"/>
              </a:rPr>
              <a:t></a:t>
            </a:r>
            <a:r>
              <a:rPr lang="en-US" dirty="0" smtClean="0"/>
              <a:t> blind(</a:t>
            </a:r>
            <a:r>
              <a:rPr lang="en-US" b="1" i="1" dirty="0" smtClean="0"/>
              <a:t>K</a:t>
            </a:r>
            <a:r>
              <a:rPr lang="en-US" i="1" baseline="-25000" dirty="0" smtClean="0"/>
              <a:t>cafe1</a:t>
            </a:r>
            <a:r>
              <a:rPr lang="en-US" dirty="0" smtClean="0"/>
              <a:t>, H(</a:t>
            </a:r>
            <a:r>
              <a:rPr lang="en-US" i="1" dirty="0" smtClean="0"/>
              <a:t>k</a:t>
            </a:r>
            <a:r>
              <a:rPr lang="en-US" i="1" baseline="-25000" dirty="0" smtClean="0"/>
              <a:t>cafe1</a:t>
            </a:r>
            <a:r>
              <a:rPr lang="en-US" dirty="0" smtClean="0"/>
              <a:t>), </a:t>
            </a:r>
            <a:r>
              <a:rPr lang="en-US" i="1" dirty="0" smtClean="0"/>
              <a:t>r</a:t>
            </a:r>
            <a:r>
              <a:rPr lang="en-US" dirty="0" smtClean="0"/>
              <a:t>)</a:t>
            </a:r>
            <a:endParaRPr lang="en-US" dirty="0"/>
          </a:p>
        </p:txBody>
      </p:sp>
      <p:sp>
        <p:nvSpPr>
          <p:cNvPr id="109" name="Rectangle 108"/>
          <p:cNvSpPr/>
          <p:nvPr/>
        </p:nvSpPr>
        <p:spPr>
          <a:xfrm>
            <a:off x="304800" y="6248400"/>
            <a:ext cx="2971800" cy="369332"/>
          </a:xfrm>
          <a:prstGeom prst="rect">
            <a:avLst/>
          </a:prstGeom>
        </p:spPr>
        <p:txBody>
          <a:bodyPr wrap="square">
            <a:spAutoFit/>
          </a:bodyPr>
          <a:lstStyle/>
          <a:p>
            <a:r>
              <a:rPr lang="en-US" i="1" dirty="0" smtClean="0"/>
              <a:t>S</a:t>
            </a:r>
            <a:r>
              <a:rPr lang="en-US" i="1" baseline="-25000" dirty="0" smtClean="0"/>
              <a:t>R</a:t>
            </a:r>
            <a:r>
              <a:rPr lang="en-US" dirty="0" smtClean="0"/>
              <a:t> </a:t>
            </a:r>
            <a:r>
              <a:rPr lang="en-US" sz="1400" dirty="0" smtClean="0">
                <a:sym typeface="Symbol"/>
              </a:rPr>
              <a:t></a:t>
            </a:r>
            <a:r>
              <a:rPr lang="en-US" dirty="0" smtClean="0"/>
              <a:t> sign(</a:t>
            </a:r>
            <a:r>
              <a:rPr lang="en-US" i="1" dirty="0" smtClean="0"/>
              <a:t>k</a:t>
            </a:r>
            <a:r>
              <a:rPr lang="en-US" i="1" baseline="30000" dirty="0" smtClean="0"/>
              <a:t>-1</a:t>
            </a:r>
            <a:r>
              <a:rPr lang="en-US" i="1" baseline="-25000" dirty="0" smtClean="0"/>
              <a:t>cafe1</a:t>
            </a:r>
            <a:r>
              <a:rPr lang="en-US" dirty="0" smtClean="0"/>
              <a:t>, H(</a:t>
            </a:r>
            <a:r>
              <a:rPr lang="en-US" i="1" dirty="0" smtClean="0"/>
              <a:t>R</a:t>
            </a:r>
            <a:r>
              <a:rPr lang="en-US" dirty="0" smtClean="0"/>
              <a:t>))</a:t>
            </a:r>
          </a:p>
        </p:txBody>
      </p:sp>
      <p:sp>
        <p:nvSpPr>
          <p:cNvPr id="111" name="Rectangle 110"/>
          <p:cNvSpPr/>
          <p:nvPr/>
        </p:nvSpPr>
        <p:spPr>
          <a:xfrm>
            <a:off x="1828800" y="762000"/>
            <a:ext cx="638829" cy="338554"/>
          </a:xfrm>
          <a:prstGeom prst="rect">
            <a:avLst/>
          </a:prstGeom>
        </p:spPr>
        <p:txBody>
          <a:bodyPr wrap="none">
            <a:spAutoFit/>
          </a:bodyPr>
          <a:lstStyle/>
          <a:p>
            <a:r>
              <a:rPr lang="en-US" sz="1600" b="1" dirty="0" smtClean="0">
                <a:solidFill>
                  <a:schemeClr val="accent1"/>
                </a:solidFill>
              </a:rPr>
              <a:t>cafe1</a:t>
            </a:r>
            <a:endParaRPr lang="en-US" sz="1600" dirty="0"/>
          </a:p>
        </p:txBody>
      </p:sp>
      <p:sp>
        <p:nvSpPr>
          <p:cNvPr id="112" name="Vertical Scroll 111"/>
          <p:cNvSpPr/>
          <p:nvPr/>
        </p:nvSpPr>
        <p:spPr>
          <a:xfrm>
            <a:off x="1524000" y="762000"/>
            <a:ext cx="1219200" cy="1066800"/>
          </a:xfrm>
          <a:prstGeom prst="verticalScroll">
            <a:avLst/>
          </a:prstGeom>
          <a:solidFill>
            <a:srgbClr val="FFFF99"/>
          </a:solidFill>
          <a:ln w="31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chemeClr val="tx1"/>
                </a:solidFill>
              </a:rPr>
              <a:t>cafe1  = </a:t>
            </a:r>
            <a:r>
              <a:rPr lang="en-US" b="1" i="1" dirty="0" smtClean="0">
                <a:solidFill>
                  <a:schemeClr val="tx1"/>
                </a:solidFill>
              </a:rPr>
              <a:t>K</a:t>
            </a:r>
            <a:r>
              <a:rPr lang="en-US" i="1" baseline="-25000" dirty="0" smtClean="0">
                <a:solidFill>
                  <a:schemeClr val="tx1"/>
                </a:solidFill>
              </a:rPr>
              <a:t>cafe1</a:t>
            </a:r>
            <a:endParaRPr lang="en-US" sz="1200" i="1" baseline="-25000" dirty="0" smtClean="0">
              <a:solidFill>
                <a:schemeClr val="tx1"/>
              </a:solidFill>
            </a:endParaRPr>
          </a:p>
          <a:p>
            <a:pPr algn="ctr"/>
            <a:r>
              <a:rPr lang="en-US" sz="1200" dirty="0" smtClean="0">
                <a:solidFill>
                  <a:schemeClr val="tx1"/>
                </a:solidFill>
              </a:rPr>
              <a:t>…</a:t>
            </a:r>
          </a:p>
        </p:txBody>
      </p:sp>
      <p:sp>
        <p:nvSpPr>
          <p:cNvPr id="68" name="TextBox 67"/>
          <p:cNvSpPr txBox="1"/>
          <p:nvPr/>
        </p:nvSpPr>
        <p:spPr>
          <a:xfrm>
            <a:off x="7467600" y="457200"/>
            <a:ext cx="1404808" cy="369332"/>
          </a:xfrm>
          <a:prstGeom prst="rect">
            <a:avLst/>
          </a:prstGeom>
          <a:noFill/>
        </p:spPr>
        <p:txBody>
          <a:bodyPr wrap="none" rtlCol="0">
            <a:spAutoFit/>
          </a:bodyPr>
          <a:lstStyle/>
          <a:p>
            <a:r>
              <a:rPr lang="en-US" dirty="0" smtClean="0"/>
              <a:t>List of all APs</a:t>
            </a:r>
            <a:endParaRPr lang="en-US" dirty="0"/>
          </a:p>
        </p:txBody>
      </p:sp>
      <p:sp>
        <p:nvSpPr>
          <p:cNvPr id="70" name="Slide Number Placeholder 69"/>
          <p:cNvSpPr>
            <a:spLocks noGrp="1"/>
          </p:cNvSpPr>
          <p:nvPr>
            <p:ph type="sldNum" sz="quarter" idx="12"/>
          </p:nvPr>
        </p:nvSpPr>
        <p:spPr/>
        <p:txBody>
          <a:bodyPr/>
          <a:lstStyle/>
          <a:p>
            <a:fld id="{D106CAAC-188D-4FBD-8217-F6D4C11263E9}" type="slidenum">
              <a:rPr lang="en-US" smtClean="0"/>
              <a:pPr/>
              <a:t>33</a:t>
            </a:fld>
            <a:endParaRPr lang="en-US"/>
          </a:p>
        </p:txBody>
      </p:sp>
    </p:spTree>
    <p:custDataLst>
      <p:tags r:id="rId1"/>
    </p:custDataLst>
  </p:cSld>
  <p:clrMapOvr>
    <a:masterClrMapping/>
  </p:clrMapOvr>
  <p:transition advTm="19562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xit" presetSubtype="0" fill="hold" grpId="0" nodeType="withEffect">
                                  <p:stCondLst>
                                    <p:cond delay="0"/>
                                  </p:stCondLst>
                                  <p:childTnLst>
                                    <p:animEffect transition="out" filter="fade">
                                      <p:cBhvr>
                                        <p:cTn id="9" dur="500"/>
                                        <p:tgtEl>
                                          <p:spTgt spid="68"/>
                                        </p:tgtEl>
                                      </p:cBhvr>
                                    </p:animEffect>
                                    <p:set>
                                      <p:cBhvr>
                                        <p:cTn id="10" dur="1" fill="hold">
                                          <p:stCondLst>
                                            <p:cond delay="499"/>
                                          </p:stCondLst>
                                        </p:cTn>
                                        <p:tgtEl>
                                          <p:spTgt spid="68"/>
                                        </p:tgtEl>
                                        <p:attrNameLst>
                                          <p:attrName>style.visibility</p:attrName>
                                        </p:attrNameLst>
                                      </p:cBhvr>
                                      <p:to>
                                        <p:strVal val="hidden"/>
                                      </p:to>
                                    </p:set>
                                  </p:childTnLst>
                                </p:cTn>
                              </p:par>
                            </p:childTnLst>
                          </p:cTn>
                        </p:par>
                        <p:par>
                          <p:cTn id="11" fill="hold">
                            <p:stCondLst>
                              <p:cond delay="500"/>
                            </p:stCondLst>
                            <p:childTnLst>
                              <p:par>
                                <p:cTn id="12" presetID="35" presetClass="path" presetSubtype="0" accel="50000" decel="50000" fill="hold" grpId="0" nodeType="afterEffect">
                                  <p:stCondLst>
                                    <p:cond delay="0"/>
                                  </p:stCondLst>
                                  <p:childTnLst>
                                    <p:animMotion origin="layout" path="M -3.33333E-6 0 L -0.65 0 " pathEditMode="relative" rAng="0" ptsTypes="AA">
                                      <p:cBhvr>
                                        <p:cTn id="13" dur="2000" fill="hold"/>
                                        <p:tgtEl>
                                          <p:spTgt spid="89"/>
                                        </p:tgtEl>
                                        <p:attrNameLst>
                                          <p:attrName>ppt_x</p:attrName>
                                          <p:attrName>ppt_y</p:attrName>
                                        </p:attrNameLst>
                                      </p:cBhvr>
                                      <p:rCtr x="-325" y="0"/>
                                    </p:animMotion>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500"/>
                                        <p:tgtEl>
                                          <p:spTgt spid="3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2"/>
                                        </p:tgtEl>
                                        <p:attrNameLst>
                                          <p:attrName>style.visibility</p:attrName>
                                        </p:attrNameLst>
                                      </p:cBhvr>
                                      <p:to>
                                        <p:strVal val="visible"/>
                                      </p:to>
                                    </p:set>
                                    <p:animEffect transition="in" filter="fade">
                                      <p:cBhvr>
                                        <p:cTn id="21" dur="500"/>
                                        <p:tgtEl>
                                          <p:spTgt spid="11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89"/>
                                        </p:tgtEl>
                                        <p:attrNameLst>
                                          <p:attrName>style.visibility</p:attrName>
                                        </p:attrNameLst>
                                      </p:cBhvr>
                                      <p:to>
                                        <p:strVal val="hidden"/>
                                      </p:to>
                                    </p:set>
                                  </p:childTnLst>
                                </p:cTn>
                              </p:par>
                              <p:par>
                                <p:cTn id="26" presetID="1" presetClass="exit" presetSubtype="0" fill="hold" grpId="1" nodeType="withEffect">
                                  <p:stCondLst>
                                    <p:cond delay="0"/>
                                  </p:stCondLst>
                                  <p:childTnLst>
                                    <p:set>
                                      <p:cBhvr>
                                        <p:cTn id="27" dur="1" fill="hold">
                                          <p:stCondLst>
                                            <p:cond delay="0"/>
                                          </p:stCondLst>
                                        </p:cTn>
                                        <p:tgtEl>
                                          <p:spTgt spid="112"/>
                                        </p:tgtEl>
                                        <p:attrNameLst>
                                          <p:attrName>style.visibility</p:attrName>
                                        </p:attrNameLst>
                                      </p:cBhvr>
                                      <p:to>
                                        <p:strVal val="hidden"/>
                                      </p:to>
                                    </p:set>
                                  </p:childTnLst>
                                </p:cTn>
                              </p:par>
                              <p:par>
                                <p:cTn id="28" presetID="10" presetClass="entr" presetSubtype="0" fill="hold" nodeType="withEffect">
                                  <p:stCondLst>
                                    <p:cond delay="0"/>
                                  </p:stCondLst>
                                  <p:childTnLst>
                                    <p:set>
                                      <p:cBhvr>
                                        <p:cTn id="29" dur="1" fill="hold">
                                          <p:stCondLst>
                                            <p:cond delay="0"/>
                                          </p:stCondLst>
                                        </p:cTn>
                                        <p:tgtEl>
                                          <p:spTgt spid="58"/>
                                        </p:tgtEl>
                                        <p:attrNameLst>
                                          <p:attrName>style.visibility</p:attrName>
                                        </p:attrNameLst>
                                      </p:cBhvr>
                                      <p:to>
                                        <p:strVal val="visible"/>
                                      </p:to>
                                    </p:set>
                                    <p:animEffect transition="in" filter="fade">
                                      <p:cBhvr>
                                        <p:cTn id="30" dur="500"/>
                                        <p:tgtEl>
                                          <p:spTgt spid="5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1"/>
                                        </p:tgtEl>
                                        <p:attrNameLst>
                                          <p:attrName>style.visibility</p:attrName>
                                        </p:attrNameLst>
                                      </p:cBhvr>
                                      <p:to>
                                        <p:strVal val="visible"/>
                                      </p:to>
                                    </p:set>
                                    <p:animEffect transition="in" filter="fade">
                                      <p:cBhvr>
                                        <p:cTn id="33" dur="500"/>
                                        <p:tgtEl>
                                          <p:spTgt spid="11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nodeType="clickEffect">
                                  <p:stCondLst>
                                    <p:cond delay="0"/>
                                  </p:stCondLst>
                                  <p:childTnLst>
                                    <p:animEffect transition="out" filter="fade">
                                      <p:cBhvr>
                                        <p:cTn id="40" dur="3000"/>
                                        <p:tgtEl>
                                          <p:spTgt spid="58"/>
                                        </p:tgtEl>
                                      </p:cBhvr>
                                    </p:animEffect>
                                    <p:set>
                                      <p:cBhvr>
                                        <p:cTn id="41" dur="1" fill="hold">
                                          <p:stCondLst>
                                            <p:cond delay="2999"/>
                                          </p:stCondLst>
                                        </p:cTn>
                                        <p:tgtEl>
                                          <p:spTgt spid="58"/>
                                        </p:tgtEl>
                                        <p:attrNameLst>
                                          <p:attrName>style.visibility</p:attrName>
                                        </p:attrNameLst>
                                      </p:cBhvr>
                                      <p:to>
                                        <p:strVal val="hidden"/>
                                      </p:to>
                                    </p:set>
                                  </p:childTnLst>
                                </p:cTn>
                              </p:par>
                              <p:par>
                                <p:cTn id="42" presetID="10" presetClass="entr" presetSubtype="0" fill="hold" grpId="0" nodeType="withEffect">
                                  <p:stCondLst>
                                    <p:cond delay="0"/>
                                  </p:stCondLst>
                                  <p:childTnLst>
                                    <p:set>
                                      <p:cBhvr>
                                        <p:cTn id="43" dur="1" fill="hold">
                                          <p:stCondLst>
                                            <p:cond delay="0"/>
                                          </p:stCondLst>
                                        </p:cTn>
                                        <p:tgtEl>
                                          <p:spTgt spid="103"/>
                                        </p:tgtEl>
                                        <p:attrNameLst>
                                          <p:attrName>style.visibility</p:attrName>
                                        </p:attrNameLst>
                                      </p:cBhvr>
                                      <p:to>
                                        <p:strVal val="visible"/>
                                      </p:to>
                                    </p:set>
                                    <p:animEffect transition="in" filter="fade">
                                      <p:cBhvr>
                                        <p:cTn id="44" dur="500"/>
                                        <p:tgtEl>
                                          <p:spTgt spid="103"/>
                                        </p:tgtEl>
                                      </p:cBhvr>
                                    </p:animEffect>
                                  </p:childTnLst>
                                </p:cTn>
                              </p:par>
                              <p:par>
                                <p:cTn id="45" presetID="1" presetClass="exit" presetSubtype="0" fill="hold" grpId="1" nodeType="withEffect">
                                  <p:stCondLst>
                                    <p:cond delay="0"/>
                                  </p:stCondLst>
                                  <p:childTnLst>
                                    <p:set>
                                      <p:cBhvr>
                                        <p:cTn id="46" dur="1" fill="hold">
                                          <p:stCondLst>
                                            <p:cond delay="0"/>
                                          </p:stCondLst>
                                        </p:cTn>
                                        <p:tgtEl>
                                          <p:spTgt spid="111"/>
                                        </p:tgtEl>
                                        <p:attrNameLst>
                                          <p:attrName>style.visibility</p:attrName>
                                        </p:attrNameLst>
                                      </p:cBhvr>
                                      <p:to>
                                        <p:strVal val="hidden"/>
                                      </p:to>
                                    </p:set>
                                  </p:childTnLst>
                                </p:cTn>
                              </p:par>
                              <p:par>
                                <p:cTn id="47" presetID="10" presetClass="entr" presetSubtype="0" fill="hold" nodeType="with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fade">
                                      <p:cBhvr>
                                        <p:cTn id="49" dur="500"/>
                                        <p:tgtEl>
                                          <p:spTgt spid="59"/>
                                        </p:tgtEl>
                                      </p:cBhvr>
                                    </p:animEffect>
                                  </p:childTnLst>
                                </p:cTn>
                              </p:par>
                            </p:childTnLst>
                          </p:cTn>
                        </p:par>
                      </p:childTnLst>
                    </p:cTn>
                  </p:par>
                  <p:par>
                    <p:cTn id="50" fill="hold">
                      <p:stCondLst>
                        <p:cond delay="indefinite"/>
                      </p:stCondLst>
                      <p:childTnLst>
                        <p:par>
                          <p:cTn id="51" fill="hold">
                            <p:stCondLst>
                              <p:cond delay="0"/>
                            </p:stCondLst>
                            <p:childTnLst>
                              <p:par>
                                <p:cTn id="52" presetID="0" presetClass="path" presetSubtype="0" accel="50000" decel="50000" fill="hold" nodeType="clickEffect">
                                  <p:stCondLst>
                                    <p:cond delay="0"/>
                                  </p:stCondLst>
                                  <p:childTnLst>
                                    <p:animMotion origin="layout" path="M -0.00052 0.00023 L 0.12743 0.17206 L 0.41979 0.17206 L 0.51337 0.10962 " pathEditMode="relative" ptsTypes="AAAA">
                                      <p:cBhvr>
                                        <p:cTn id="53" dur="2000" fill="hold"/>
                                        <p:tgtEl>
                                          <p:spTgt spid="59"/>
                                        </p:tgtEl>
                                        <p:attrNameLst>
                                          <p:attrName>ppt_x</p:attrName>
                                          <p:attrName>ppt_y</p:attrName>
                                        </p:attrNameLst>
                                      </p:cBhvr>
                                    </p:animMotion>
                                  </p:childTnLst>
                                </p:cTn>
                              </p:par>
                              <p:par>
                                <p:cTn id="54" presetID="10" presetClass="entr" presetSubtype="0" fill="hold" nodeType="withEffect">
                                  <p:stCondLst>
                                    <p:cond delay="0"/>
                                  </p:stCondLst>
                                  <p:childTnLst>
                                    <p:set>
                                      <p:cBhvr>
                                        <p:cTn id="55" dur="1" fill="hold">
                                          <p:stCondLst>
                                            <p:cond delay="0"/>
                                          </p:stCondLst>
                                        </p:cTn>
                                        <p:tgtEl>
                                          <p:spTgt spid="3"/>
                                        </p:tgtEl>
                                        <p:attrNameLst>
                                          <p:attrName>style.visibility</p:attrName>
                                        </p:attrNameLst>
                                      </p:cBhvr>
                                      <p:to>
                                        <p:strVal val="visible"/>
                                      </p:to>
                                    </p:set>
                                    <p:animEffect transition="in" filter="fade">
                                      <p:cBhvr>
                                        <p:cTn id="56" dur="500"/>
                                        <p:tgtEl>
                                          <p:spTgt spid="3"/>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nodeType="clickEffect">
                                  <p:stCondLst>
                                    <p:cond delay="0"/>
                                  </p:stCondLst>
                                  <p:childTnLst>
                                    <p:animEffect transition="out" filter="fade">
                                      <p:cBhvr>
                                        <p:cTn id="60" dur="500"/>
                                        <p:tgtEl>
                                          <p:spTgt spid="59"/>
                                        </p:tgtEl>
                                      </p:cBhvr>
                                    </p:animEffect>
                                    <p:set>
                                      <p:cBhvr>
                                        <p:cTn id="61" dur="1" fill="hold">
                                          <p:stCondLst>
                                            <p:cond delay="499"/>
                                          </p:stCondLst>
                                        </p:cTn>
                                        <p:tgtEl>
                                          <p:spTgt spid="59"/>
                                        </p:tgtEl>
                                        <p:attrNameLst>
                                          <p:attrName>style.visibility</p:attrName>
                                        </p:attrNameLst>
                                      </p:cBhvr>
                                      <p:to>
                                        <p:strVal val="hidden"/>
                                      </p:to>
                                    </p:set>
                                  </p:childTnLst>
                                </p:cTn>
                              </p:par>
                              <p:par>
                                <p:cTn id="62" presetID="1" presetClass="entr" presetSubtype="0" fill="hold" nodeType="withEffect">
                                  <p:stCondLst>
                                    <p:cond delay="0"/>
                                  </p:stCondLst>
                                  <p:childTnLst>
                                    <p:set>
                                      <p:cBhvr>
                                        <p:cTn id="63" dur="1" fill="hold">
                                          <p:stCondLst>
                                            <p:cond delay="0"/>
                                          </p:stCondLst>
                                        </p:cTn>
                                        <p:tgtEl>
                                          <p:spTgt spid="22"/>
                                        </p:tgtEl>
                                        <p:attrNameLst>
                                          <p:attrName>style.visibility</p:attrName>
                                        </p:attrNameLst>
                                      </p:cBhvr>
                                      <p:to>
                                        <p:strVal val="visible"/>
                                      </p:to>
                                    </p:set>
                                  </p:childTnLst>
                                </p:cTn>
                              </p:par>
                              <p:par>
                                <p:cTn id="64" presetID="10" presetClass="entr" presetSubtype="0" fill="hold" grpId="0" nodeType="with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fade">
                                      <p:cBhvr>
                                        <p:cTn id="66" dur="500"/>
                                        <p:tgtEl>
                                          <p:spTgt spid="19"/>
                                        </p:tgtEl>
                                      </p:cBhvr>
                                    </p:animEffect>
                                  </p:childTnLst>
                                </p:cTn>
                              </p:par>
                            </p:childTnLst>
                          </p:cTn>
                        </p:par>
                      </p:childTnLst>
                    </p:cTn>
                  </p:par>
                  <p:par>
                    <p:cTn id="67" fill="hold">
                      <p:stCondLst>
                        <p:cond delay="indefinite"/>
                      </p:stCondLst>
                      <p:childTnLst>
                        <p:par>
                          <p:cTn id="68" fill="hold">
                            <p:stCondLst>
                              <p:cond delay="0"/>
                            </p:stCondLst>
                            <p:childTnLst>
                              <p:par>
                                <p:cTn id="69" presetID="0" presetClass="path" presetSubtype="0" accel="50000" decel="50000" fill="hold" nodeType="clickEffect">
                                  <p:stCondLst>
                                    <p:cond delay="0"/>
                                  </p:stCondLst>
                                  <p:childTnLst>
                                    <p:animMotion origin="layout" path="M 4.44444E-6 7.60407E-6 L -0.0974 0.17369 L -0.39115 0.17554 L -0.51892 0.12489 " pathEditMode="relative" ptsTypes="AAAA">
                                      <p:cBhvr>
                                        <p:cTn id="70" dur="2000" fill="hold"/>
                                        <p:tgtEl>
                                          <p:spTgt spid="22"/>
                                        </p:tgtEl>
                                        <p:attrNameLst>
                                          <p:attrName>ppt_x</p:attrName>
                                          <p:attrName>ppt_y</p:attrName>
                                        </p:attrNameLst>
                                      </p:cBhvr>
                                    </p:animMotion>
                                  </p:childTnLst>
                                </p:cTn>
                              </p:par>
                              <p:par>
                                <p:cTn id="71" presetID="10" presetClass="entr" presetSubtype="0" fill="hold" nodeType="withEffect">
                                  <p:stCondLst>
                                    <p:cond delay="0"/>
                                  </p:stCondLst>
                                  <p:childTnLst>
                                    <p:set>
                                      <p:cBhvr>
                                        <p:cTn id="72" dur="1" fill="hold">
                                          <p:stCondLst>
                                            <p:cond delay="0"/>
                                          </p:stCondLst>
                                        </p:cTn>
                                        <p:tgtEl>
                                          <p:spTgt spid="5"/>
                                        </p:tgtEl>
                                        <p:attrNameLst>
                                          <p:attrName>style.visibility</p:attrName>
                                        </p:attrNameLst>
                                      </p:cBhvr>
                                      <p:to>
                                        <p:strVal val="visible"/>
                                      </p:to>
                                    </p:set>
                                    <p:animEffect transition="in" filter="fade">
                                      <p:cBhvr>
                                        <p:cTn id="73" dur="500"/>
                                        <p:tgtEl>
                                          <p:spTgt spid="5"/>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nodeType="clickEffect">
                                  <p:stCondLst>
                                    <p:cond delay="0"/>
                                  </p:stCondLst>
                                  <p:childTnLst>
                                    <p:animEffect transition="out" filter="fade">
                                      <p:cBhvr>
                                        <p:cTn id="77" dur="1000"/>
                                        <p:tgtEl>
                                          <p:spTgt spid="22"/>
                                        </p:tgtEl>
                                      </p:cBhvr>
                                    </p:animEffect>
                                    <p:set>
                                      <p:cBhvr>
                                        <p:cTn id="78" dur="1" fill="hold">
                                          <p:stCondLst>
                                            <p:cond delay="999"/>
                                          </p:stCondLst>
                                        </p:cTn>
                                        <p:tgtEl>
                                          <p:spTgt spid="22"/>
                                        </p:tgtEl>
                                        <p:attrNameLst>
                                          <p:attrName>style.visibility</p:attrName>
                                        </p:attrNameLst>
                                      </p:cBhvr>
                                      <p:to>
                                        <p:strVal val="hidden"/>
                                      </p:to>
                                    </p:set>
                                  </p:childTnLst>
                                </p:cTn>
                              </p:par>
                              <p:par>
                                <p:cTn id="79" presetID="10" presetClass="entr" presetSubtype="0" fill="hold" nodeType="withEffect">
                                  <p:stCondLst>
                                    <p:cond delay="0"/>
                                  </p:stCondLst>
                                  <p:childTnLst>
                                    <p:set>
                                      <p:cBhvr>
                                        <p:cTn id="80" dur="1" fill="hold">
                                          <p:stCondLst>
                                            <p:cond delay="0"/>
                                          </p:stCondLst>
                                        </p:cTn>
                                        <p:tgtEl>
                                          <p:spTgt spid="24"/>
                                        </p:tgtEl>
                                        <p:attrNameLst>
                                          <p:attrName>style.visibility</p:attrName>
                                        </p:attrNameLst>
                                      </p:cBhvr>
                                      <p:to>
                                        <p:strVal val="visible"/>
                                      </p:to>
                                    </p:set>
                                    <p:animEffect transition="in" filter="fade">
                                      <p:cBhvr>
                                        <p:cTn id="81" dur="500"/>
                                        <p:tgtEl>
                                          <p:spTgt spid="24"/>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39"/>
                                        </p:tgtEl>
                                        <p:attrNameLst>
                                          <p:attrName>style.visibility</p:attrName>
                                        </p:attrNameLst>
                                      </p:cBhvr>
                                      <p:to>
                                        <p:strVal val="visible"/>
                                      </p:to>
                                    </p:set>
                                    <p:animEffect transition="in" filter="fade">
                                      <p:cBhvr>
                                        <p:cTn id="84" dur="500"/>
                                        <p:tgtEl>
                                          <p:spTgt spid="39"/>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fade">
                                      <p:cBhvr>
                                        <p:cTn id="89" dur="500"/>
                                        <p:tgtEl>
                                          <p:spTgt spid="17"/>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72"/>
                                        </p:tgtEl>
                                        <p:attrNameLst>
                                          <p:attrName>style.visibility</p:attrName>
                                        </p:attrNameLst>
                                      </p:cBhvr>
                                      <p:to>
                                        <p:strVal val="visible"/>
                                      </p:to>
                                    </p:set>
                                    <p:animEffect transition="in" filter="fade">
                                      <p:cBhvr>
                                        <p:cTn id="92" dur="500"/>
                                        <p:tgtEl>
                                          <p:spTgt spid="72"/>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52"/>
                                        </p:tgtEl>
                                        <p:attrNameLst>
                                          <p:attrName>style.visibility</p:attrName>
                                        </p:attrNameLst>
                                      </p:cBhvr>
                                      <p:to>
                                        <p:strVal val="visible"/>
                                      </p:to>
                                    </p:set>
                                    <p:animEffect transition="in" filter="fade">
                                      <p:cBhvr>
                                        <p:cTn id="95" dur="500"/>
                                        <p:tgtEl>
                                          <p:spTgt spid="52"/>
                                        </p:tgtEl>
                                      </p:cBhvr>
                                    </p:animEffect>
                                  </p:childTnLst>
                                </p:cTn>
                              </p:par>
                              <p:par>
                                <p:cTn id="96" presetID="10" presetClass="entr" presetSubtype="0" fill="hold" nodeType="withEffect">
                                  <p:stCondLst>
                                    <p:cond delay="0"/>
                                  </p:stCondLst>
                                  <p:childTnLst>
                                    <p:set>
                                      <p:cBhvr>
                                        <p:cTn id="97" dur="1" fill="hold">
                                          <p:stCondLst>
                                            <p:cond delay="0"/>
                                          </p:stCondLst>
                                        </p:cTn>
                                        <p:tgtEl>
                                          <p:spTgt spid="21"/>
                                        </p:tgtEl>
                                        <p:attrNameLst>
                                          <p:attrName>style.visibility</p:attrName>
                                        </p:attrNameLst>
                                      </p:cBhvr>
                                      <p:to>
                                        <p:strVal val="visible"/>
                                      </p:to>
                                    </p:set>
                                    <p:animEffect transition="in" filter="fade">
                                      <p:cBhvr>
                                        <p:cTn id="98" dur="500"/>
                                        <p:tgtEl>
                                          <p:spTgt spid="21"/>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25"/>
                                        </p:tgtEl>
                                        <p:attrNameLst>
                                          <p:attrName>style.visibility</p:attrName>
                                        </p:attrNameLst>
                                      </p:cBhvr>
                                      <p:to>
                                        <p:strVal val="visible"/>
                                      </p:to>
                                    </p:set>
                                    <p:animEffect transition="in" filter="fade">
                                      <p:cBhvr>
                                        <p:cTn id="103" dur="500"/>
                                        <p:tgtEl>
                                          <p:spTgt spid="25"/>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09"/>
                                        </p:tgtEl>
                                        <p:attrNameLst>
                                          <p:attrName>style.visibility</p:attrName>
                                        </p:attrNameLst>
                                      </p:cBhvr>
                                      <p:to>
                                        <p:strVal val="visible"/>
                                      </p:to>
                                    </p:set>
                                    <p:animEffect transition="in" filter="fade">
                                      <p:cBhvr>
                                        <p:cTn id="106" dur="500"/>
                                        <p:tgtEl>
                                          <p:spTgt spid="109"/>
                                        </p:tgtEl>
                                      </p:cBhvr>
                                    </p:animEffec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26"/>
                                        </p:tgtEl>
                                        <p:attrNameLst>
                                          <p:attrName>style.visibility</p:attrName>
                                        </p:attrNameLst>
                                      </p:cBhvr>
                                      <p:to>
                                        <p:strVal val="visible"/>
                                      </p:to>
                                    </p:set>
                                  </p:childTnLst>
                                </p:cTn>
                              </p:par>
                            </p:childTnLst>
                          </p:cTn>
                        </p:par>
                        <p:par>
                          <p:cTn id="111" fill="hold">
                            <p:stCondLst>
                              <p:cond delay="0"/>
                            </p:stCondLst>
                            <p:childTnLst>
                              <p:par>
                                <p:cTn id="112" presetID="1" presetClass="exit" presetSubtype="0" fill="hold" grpId="1" nodeType="afterEffect">
                                  <p:stCondLst>
                                    <p:cond delay="0"/>
                                  </p:stCondLst>
                                  <p:childTnLst>
                                    <p:set>
                                      <p:cBhvr>
                                        <p:cTn id="113" dur="1" fill="hold">
                                          <p:stCondLst>
                                            <p:cond delay="0"/>
                                          </p:stCondLst>
                                        </p:cTn>
                                        <p:tgtEl>
                                          <p:spTgt spid="72"/>
                                        </p:tgtEl>
                                        <p:attrNameLst>
                                          <p:attrName>style.visibility</p:attrName>
                                        </p:attrNameLst>
                                      </p:cBhvr>
                                      <p:to>
                                        <p:strVal val="hidden"/>
                                      </p:to>
                                    </p:set>
                                  </p:childTnLst>
                                </p:cTn>
                              </p:par>
                            </p:childTnLst>
                          </p:cTn>
                        </p:par>
                        <p:par>
                          <p:cTn id="114" fill="hold">
                            <p:stCondLst>
                              <p:cond delay="0"/>
                            </p:stCondLst>
                            <p:childTnLst>
                              <p:par>
                                <p:cTn id="115" presetID="1" presetClass="exit" presetSubtype="0" fill="hold" nodeType="afterEffect">
                                  <p:stCondLst>
                                    <p:cond delay="0"/>
                                  </p:stCondLst>
                                  <p:childTnLst>
                                    <p:set>
                                      <p:cBhvr>
                                        <p:cTn id="116" dur="1" fill="hold">
                                          <p:stCondLst>
                                            <p:cond delay="0"/>
                                          </p:stCondLst>
                                        </p:cTn>
                                        <p:tgtEl>
                                          <p:spTgt spid="25"/>
                                        </p:tgtEl>
                                        <p:attrNameLst>
                                          <p:attrName>style.visibility</p:attrName>
                                        </p:attrNameLst>
                                      </p:cBhvr>
                                      <p:to>
                                        <p:strVal val="hidden"/>
                                      </p:to>
                                    </p:set>
                                  </p:childTnLst>
                                </p:cTn>
                              </p:par>
                              <p:par>
                                <p:cTn id="117" presetID="0" presetClass="path" presetSubtype="0" accel="50000" decel="50000" fill="hold" nodeType="withEffect">
                                  <p:stCondLst>
                                    <p:cond delay="0"/>
                                  </p:stCondLst>
                                  <p:childTnLst>
                                    <p:animMotion origin="layout" path="M -1.11111E-6 -9.14894E-6 L 0.44028 -0.00162 L 0.67413 -0.14015 " pathEditMode="relative" ptsTypes="AAA">
                                      <p:cBhvr>
                                        <p:cTn id="118" dur="2000" fill="hold"/>
                                        <p:tgtEl>
                                          <p:spTgt spid="26"/>
                                        </p:tgtEl>
                                        <p:attrNameLst>
                                          <p:attrName>ppt_x</p:attrName>
                                          <p:attrName>ppt_y</p:attrName>
                                        </p:attrNameLst>
                                      </p:cBhvr>
                                    </p:animMotion>
                                  </p:childTnLst>
                                </p:cTn>
                              </p:par>
                              <p:par>
                                <p:cTn id="119" presetID="10" presetClass="entr" presetSubtype="0" fill="hold" nodeType="withEffect">
                                  <p:stCondLst>
                                    <p:cond delay="0"/>
                                  </p:stCondLst>
                                  <p:childTnLst>
                                    <p:set>
                                      <p:cBhvr>
                                        <p:cTn id="120" dur="1" fill="hold">
                                          <p:stCondLst>
                                            <p:cond delay="0"/>
                                          </p:stCondLst>
                                        </p:cTn>
                                        <p:tgtEl>
                                          <p:spTgt spid="10"/>
                                        </p:tgtEl>
                                        <p:attrNameLst>
                                          <p:attrName>style.visibility</p:attrName>
                                        </p:attrNameLst>
                                      </p:cBhvr>
                                      <p:to>
                                        <p:strVal val="visible"/>
                                      </p:to>
                                    </p:set>
                                    <p:animEffect transition="in" filter="fade">
                                      <p:cBhvr>
                                        <p:cTn id="121" dur="500"/>
                                        <p:tgtEl>
                                          <p:spTgt spid="10"/>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66"/>
                                        </p:tgtEl>
                                        <p:attrNameLst>
                                          <p:attrName>style.visibility</p:attrName>
                                        </p:attrNameLst>
                                      </p:cBhvr>
                                      <p:to>
                                        <p:strVal val="visible"/>
                                      </p:to>
                                    </p:set>
                                    <p:animEffect transition="in" filter="fade">
                                      <p:cBhvr>
                                        <p:cTn id="126"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p:bldP spid="39" grpId="0"/>
      <p:bldP spid="52" grpId="0"/>
      <p:bldP spid="66" grpId="0"/>
      <p:bldP spid="89" grpId="0" animBg="1"/>
      <p:bldP spid="89" grpId="1" animBg="1"/>
      <p:bldP spid="38" grpId="0"/>
      <p:bldP spid="72" grpId="0" animBg="1"/>
      <p:bldP spid="72" grpId="1" animBg="1"/>
      <p:bldP spid="103" grpId="0"/>
      <p:bldP spid="109" grpId="0"/>
      <p:bldP spid="111" grpId="0"/>
      <p:bldP spid="111" grpId="1"/>
      <p:bldP spid="112" grpId="0" animBg="1"/>
      <p:bldP spid="112" grpId="1" animBg="1"/>
      <p:bldP spid="6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Reports Improve AP Selection</a:t>
            </a:r>
            <a:endParaRPr lang="en-US" dirty="0"/>
          </a:p>
        </p:txBody>
      </p:sp>
      <p:pic>
        <p:nvPicPr>
          <p:cNvPr id="1026" name="Picture 2"/>
          <p:cNvPicPr>
            <a:picLocks noChangeAspect="1" noChangeArrowheads="1"/>
          </p:cNvPicPr>
          <p:nvPr/>
        </p:nvPicPr>
        <p:blipFill>
          <a:blip r:embed="rId3"/>
          <a:srcRect/>
          <a:stretch>
            <a:fillRect/>
          </a:stretch>
        </p:blipFill>
        <p:spPr bwMode="auto">
          <a:xfrm>
            <a:off x="838200" y="1219200"/>
            <a:ext cx="7296151" cy="5334000"/>
          </a:xfrm>
          <a:prstGeom prst="rect">
            <a:avLst/>
          </a:prstGeom>
          <a:noFill/>
          <a:ln w="9525">
            <a:noFill/>
            <a:miter lim="800000"/>
            <a:headEnd/>
            <a:tailEnd/>
          </a:ln>
          <a:effectLst/>
        </p:spPr>
      </p:pic>
      <p:sp>
        <p:nvSpPr>
          <p:cNvPr id="10" name="Slide Number Placeholder 9"/>
          <p:cNvSpPr>
            <a:spLocks noGrp="1"/>
          </p:cNvSpPr>
          <p:nvPr>
            <p:ph type="sldNum" sz="quarter" idx="12"/>
          </p:nvPr>
        </p:nvSpPr>
        <p:spPr/>
        <p:txBody>
          <a:bodyPr/>
          <a:lstStyle/>
          <a:p>
            <a:fld id="{D106CAAC-188D-4FBD-8217-F6D4C11263E9}" type="slidenum">
              <a:rPr lang="en-US" smtClean="0"/>
              <a:pPr/>
              <a:t>34</a:t>
            </a:fld>
            <a:endParaRPr lang="en-US"/>
          </a:p>
        </p:txBody>
      </p:sp>
      <p:sp>
        <p:nvSpPr>
          <p:cNvPr id="11" name="Rectangle 10"/>
          <p:cNvSpPr/>
          <p:nvPr/>
        </p:nvSpPr>
        <p:spPr>
          <a:xfrm>
            <a:off x="2209800" y="1676400"/>
            <a:ext cx="838200" cy="3581400"/>
          </a:xfrm>
          <a:prstGeom prst="rect">
            <a:avLst/>
          </a:prstGeom>
          <a:solidFill>
            <a:srgbClr val="FFFF0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038600" y="1676400"/>
            <a:ext cx="533400" cy="3581400"/>
          </a:xfrm>
          <a:prstGeom prst="rect">
            <a:avLst/>
          </a:prstGeom>
          <a:solidFill>
            <a:srgbClr val="FFFF0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Using Reports Improves Selection</a:t>
            </a:r>
            <a:endParaRPr lang="en-US" dirty="0"/>
          </a:p>
        </p:txBody>
      </p:sp>
      <p:sp>
        <p:nvSpPr>
          <p:cNvPr id="10" name="Slide Number Placeholder 9"/>
          <p:cNvSpPr>
            <a:spLocks noGrp="1"/>
          </p:cNvSpPr>
          <p:nvPr>
            <p:ph type="sldNum" sz="quarter" idx="12"/>
          </p:nvPr>
        </p:nvSpPr>
        <p:spPr/>
        <p:txBody>
          <a:bodyPr/>
          <a:lstStyle/>
          <a:p>
            <a:fld id="{D106CAAC-188D-4FBD-8217-F6D4C11263E9}" type="slidenum">
              <a:rPr lang="en-US" smtClean="0"/>
              <a:pPr/>
              <a:t>35</a:t>
            </a:fld>
            <a:endParaRPr lang="en-US"/>
          </a:p>
        </p:txBody>
      </p:sp>
      <p:grpSp>
        <p:nvGrpSpPr>
          <p:cNvPr id="8" name="Group 7"/>
          <p:cNvGrpSpPr/>
          <p:nvPr/>
        </p:nvGrpSpPr>
        <p:grpSpPr>
          <a:xfrm>
            <a:off x="1295400" y="1371600"/>
            <a:ext cx="6400799" cy="4656346"/>
            <a:chOff x="914401" y="1364710"/>
            <a:chExt cx="7315200" cy="5321539"/>
          </a:xfrm>
        </p:grpSpPr>
        <p:pic>
          <p:nvPicPr>
            <p:cNvPr id="3" name="Picture 2"/>
            <p:cNvPicPr>
              <a:picLocks noChangeAspect="1" noChangeArrowheads="1"/>
            </p:cNvPicPr>
            <p:nvPr/>
          </p:nvPicPr>
          <p:blipFill>
            <a:blip r:embed="rId3"/>
            <a:srcRect/>
            <a:stretch>
              <a:fillRect/>
            </a:stretch>
          </p:blipFill>
          <p:spPr bwMode="auto">
            <a:xfrm>
              <a:off x="914401" y="1364710"/>
              <a:ext cx="7315200" cy="5321539"/>
            </a:xfrm>
            <a:prstGeom prst="rect">
              <a:avLst/>
            </a:prstGeom>
            <a:noFill/>
            <a:ln w="9525">
              <a:noFill/>
              <a:miter lim="800000"/>
              <a:headEnd/>
              <a:tailEnd/>
            </a:ln>
            <a:effectLst/>
          </p:spPr>
        </p:pic>
        <p:sp>
          <p:nvSpPr>
            <p:cNvPr id="11" name="Rectangle 10"/>
            <p:cNvSpPr/>
            <p:nvPr/>
          </p:nvSpPr>
          <p:spPr>
            <a:xfrm>
              <a:off x="2209800" y="1828800"/>
              <a:ext cx="914400" cy="3581400"/>
            </a:xfrm>
            <a:prstGeom prst="rect">
              <a:avLst/>
            </a:prstGeom>
            <a:solidFill>
              <a:srgbClr val="FFFF0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114800" y="1828800"/>
              <a:ext cx="457200" cy="3581400"/>
            </a:xfrm>
            <a:prstGeom prst="rect">
              <a:avLst/>
            </a:prstGeom>
            <a:solidFill>
              <a:srgbClr val="FFFF0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3"/>
          <a:srcRect/>
          <a:stretch>
            <a:fillRect/>
          </a:stretch>
        </p:blipFill>
        <p:spPr bwMode="auto">
          <a:xfrm>
            <a:off x="990600" y="1219200"/>
            <a:ext cx="7167562" cy="5097128"/>
          </a:xfrm>
          <a:prstGeom prst="rect">
            <a:avLst/>
          </a:prstGeom>
          <a:noFill/>
          <a:ln w="9525">
            <a:noFill/>
            <a:miter lim="800000"/>
            <a:headEnd/>
            <a:tailEnd/>
          </a:ln>
          <a:effectLst/>
        </p:spPr>
      </p:pic>
      <p:sp>
        <p:nvSpPr>
          <p:cNvPr id="2" name="Title 1"/>
          <p:cNvSpPr>
            <a:spLocks noGrp="1"/>
          </p:cNvSpPr>
          <p:nvPr>
            <p:ph type="title"/>
          </p:nvPr>
        </p:nvSpPr>
        <p:spPr/>
        <p:txBody>
          <a:bodyPr>
            <a:noAutofit/>
          </a:bodyPr>
          <a:lstStyle/>
          <a:p>
            <a:r>
              <a:rPr lang="en-US" dirty="0" smtClean="0"/>
              <a:t>No AP is the Best in All Metrics</a:t>
            </a:r>
            <a:endParaRPr lang="en-US" dirty="0"/>
          </a:p>
        </p:txBody>
      </p:sp>
      <p:cxnSp>
        <p:nvCxnSpPr>
          <p:cNvPr id="5" name="Straight Arrow Connector 4"/>
          <p:cNvCxnSpPr/>
          <p:nvPr/>
        </p:nvCxnSpPr>
        <p:spPr>
          <a:xfrm rot="16200000" flipH="1">
            <a:off x="-609599" y="3809999"/>
            <a:ext cx="2590800" cy="2"/>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28600" y="2057400"/>
            <a:ext cx="983090" cy="461665"/>
          </a:xfrm>
          <a:prstGeom prst="rect">
            <a:avLst/>
          </a:prstGeom>
          <a:noFill/>
        </p:spPr>
        <p:txBody>
          <a:bodyPr wrap="none" rtlCol="0">
            <a:spAutoFit/>
          </a:bodyPr>
          <a:lstStyle/>
          <a:p>
            <a:r>
              <a:rPr lang="en-US" sz="2400" b="1" dirty="0" smtClean="0">
                <a:solidFill>
                  <a:schemeClr val="accent1"/>
                </a:solidFill>
              </a:rPr>
              <a:t>Better</a:t>
            </a:r>
            <a:endParaRPr lang="en-US" sz="2400" b="1" dirty="0">
              <a:solidFill>
                <a:schemeClr val="accent1"/>
              </a:solidFill>
            </a:endParaRPr>
          </a:p>
        </p:txBody>
      </p:sp>
      <p:cxnSp>
        <p:nvCxnSpPr>
          <p:cNvPr id="7" name="Straight Arrow Connector 6"/>
          <p:cNvCxnSpPr/>
          <p:nvPr/>
        </p:nvCxnSpPr>
        <p:spPr>
          <a:xfrm>
            <a:off x="3581400" y="6400800"/>
            <a:ext cx="35052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438400" y="6172200"/>
            <a:ext cx="983090" cy="461665"/>
          </a:xfrm>
          <a:prstGeom prst="rect">
            <a:avLst/>
          </a:prstGeom>
          <a:noFill/>
        </p:spPr>
        <p:txBody>
          <a:bodyPr wrap="none" rtlCol="0">
            <a:spAutoFit/>
          </a:bodyPr>
          <a:lstStyle/>
          <a:p>
            <a:r>
              <a:rPr lang="en-US" sz="2400" b="1" dirty="0" smtClean="0">
                <a:solidFill>
                  <a:schemeClr val="accent1"/>
                </a:solidFill>
              </a:rPr>
              <a:t>Better</a:t>
            </a:r>
            <a:endParaRPr lang="en-US" sz="2400" b="1" dirty="0">
              <a:solidFill>
                <a:schemeClr val="accent1"/>
              </a:solidFill>
            </a:endParaRPr>
          </a:p>
        </p:txBody>
      </p:sp>
      <p:grpSp>
        <p:nvGrpSpPr>
          <p:cNvPr id="3" name="Group 17"/>
          <p:cNvGrpSpPr/>
          <p:nvPr/>
        </p:nvGrpSpPr>
        <p:grpSpPr>
          <a:xfrm>
            <a:off x="2590800" y="3124200"/>
            <a:ext cx="4572000" cy="2426732"/>
            <a:chOff x="2590800" y="3124200"/>
            <a:chExt cx="4572000" cy="2426732"/>
          </a:xfrm>
          <a:effectLst>
            <a:outerShdw blurRad="50800" dist="38100" dir="2700000" algn="tl" rotWithShape="0">
              <a:prstClr val="black">
                <a:alpha val="40000"/>
              </a:prstClr>
            </a:outerShdw>
          </a:effectLst>
        </p:grpSpPr>
        <p:sp>
          <p:nvSpPr>
            <p:cNvPr id="14" name="Oval 13"/>
            <p:cNvSpPr/>
            <p:nvPr/>
          </p:nvSpPr>
          <p:spPr>
            <a:xfrm>
              <a:off x="2667000" y="4724400"/>
              <a:ext cx="1371600" cy="457200"/>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257800" y="3429000"/>
              <a:ext cx="1905000" cy="914400"/>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590800" y="5181600"/>
              <a:ext cx="1495538" cy="369332"/>
            </a:xfrm>
            <a:prstGeom prst="rect">
              <a:avLst/>
            </a:prstGeom>
            <a:noFill/>
          </p:spPr>
          <p:txBody>
            <a:bodyPr wrap="none" rtlCol="0">
              <a:spAutoFit/>
            </a:bodyPr>
            <a:lstStyle/>
            <a:p>
              <a:r>
                <a:rPr lang="en-US" dirty="0" smtClean="0">
                  <a:solidFill>
                    <a:srgbClr val="00B0F0"/>
                  </a:solidFill>
                </a:rPr>
                <a:t>Better latency</a:t>
              </a:r>
              <a:endParaRPr lang="en-US" dirty="0">
                <a:solidFill>
                  <a:srgbClr val="00B0F0"/>
                </a:solidFill>
              </a:endParaRPr>
            </a:p>
          </p:txBody>
        </p:sp>
        <p:sp>
          <p:nvSpPr>
            <p:cNvPr id="17" name="TextBox 16"/>
            <p:cNvSpPr txBox="1"/>
            <p:nvPr/>
          </p:nvSpPr>
          <p:spPr>
            <a:xfrm>
              <a:off x="5257800" y="3124200"/>
              <a:ext cx="1835182" cy="369332"/>
            </a:xfrm>
            <a:prstGeom prst="rect">
              <a:avLst/>
            </a:prstGeom>
            <a:noFill/>
          </p:spPr>
          <p:txBody>
            <a:bodyPr wrap="none" rtlCol="0">
              <a:spAutoFit/>
            </a:bodyPr>
            <a:lstStyle/>
            <a:p>
              <a:r>
                <a:rPr lang="en-US" dirty="0" smtClean="0">
                  <a:solidFill>
                    <a:srgbClr val="00B0F0"/>
                  </a:solidFill>
                </a:rPr>
                <a:t>Better bandwidth</a:t>
              </a:r>
              <a:endParaRPr lang="en-US" dirty="0">
                <a:solidFill>
                  <a:srgbClr val="00B0F0"/>
                </a:solidFill>
              </a:endParaRPr>
            </a:p>
          </p:txBody>
        </p:sp>
      </p:grpSp>
      <p:sp>
        <p:nvSpPr>
          <p:cNvPr id="18" name="Slide Number Placeholder 17"/>
          <p:cNvSpPr>
            <a:spLocks noGrp="1"/>
          </p:cNvSpPr>
          <p:nvPr>
            <p:ph type="sldNum" sz="quarter" idx="12"/>
          </p:nvPr>
        </p:nvSpPr>
        <p:spPr/>
        <p:txBody>
          <a:bodyPr/>
          <a:lstStyle/>
          <a:p>
            <a:fld id="{D106CAAC-188D-4FBD-8217-F6D4C11263E9}" type="slidenum">
              <a:rPr lang="en-US" smtClean="0"/>
              <a:pPr/>
              <a:t>36</a:t>
            </a:fld>
            <a:endParaRPr lang="en-US"/>
          </a:p>
        </p:txBody>
      </p:sp>
      <p:sp>
        <p:nvSpPr>
          <p:cNvPr id="19" name="TextBox 18"/>
          <p:cNvSpPr txBox="1"/>
          <p:nvPr/>
        </p:nvSpPr>
        <p:spPr>
          <a:xfrm rot="16200000">
            <a:off x="-161895" y="3590895"/>
            <a:ext cx="2674322" cy="369332"/>
          </a:xfrm>
          <a:prstGeom prst="rect">
            <a:avLst/>
          </a:prstGeom>
          <a:solidFill>
            <a:schemeClr val="bg1"/>
          </a:solidFill>
        </p:spPr>
        <p:txBody>
          <a:bodyPr wrap="none" rtlCol="0">
            <a:spAutoFit/>
          </a:bodyPr>
          <a:lstStyle/>
          <a:p>
            <a:r>
              <a:rPr lang="en-US" dirty="0" smtClean="0"/>
              <a:t>Mean Google latency (sec)</a:t>
            </a:r>
            <a:endParaRPr lang="en-US" dirty="0"/>
          </a:p>
        </p:txBody>
      </p:sp>
      <p:sp>
        <p:nvSpPr>
          <p:cNvPr id="20" name="TextBox 19"/>
          <p:cNvSpPr txBox="1"/>
          <p:nvPr/>
        </p:nvSpPr>
        <p:spPr>
          <a:xfrm>
            <a:off x="3505200" y="5943600"/>
            <a:ext cx="2611549" cy="369332"/>
          </a:xfrm>
          <a:prstGeom prst="rect">
            <a:avLst/>
          </a:prstGeom>
          <a:solidFill>
            <a:schemeClr val="bg1"/>
          </a:solidFill>
        </p:spPr>
        <p:txBody>
          <a:bodyPr wrap="none" rtlCol="0">
            <a:spAutoFit/>
          </a:bodyPr>
          <a:lstStyle/>
          <a:p>
            <a:r>
              <a:rPr lang="en-US" dirty="0" smtClean="0"/>
              <a:t>Mean Throughput (Mbps)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Results: Are there many APs?</a:t>
            </a:r>
            <a:endParaRPr lang="en-US" dirty="0"/>
          </a:p>
        </p:txBody>
      </p:sp>
      <p:pic>
        <p:nvPicPr>
          <p:cNvPr id="3075" name="Picture 3"/>
          <p:cNvPicPr>
            <a:picLocks noChangeAspect="1" noChangeArrowheads="1"/>
          </p:cNvPicPr>
          <p:nvPr/>
        </p:nvPicPr>
        <p:blipFill>
          <a:blip r:embed="rId3"/>
          <a:srcRect/>
          <a:stretch>
            <a:fillRect/>
          </a:stretch>
        </p:blipFill>
        <p:spPr bwMode="auto">
          <a:xfrm>
            <a:off x="838200" y="1219200"/>
            <a:ext cx="7391399" cy="5411149"/>
          </a:xfrm>
          <a:prstGeom prst="rect">
            <a:avLst/>
          </a:prstGeom>
          <a:noFill/>
          <a:ln w="9525">
            <a:noFill/>
            <a:miter lim="800000"/>
            <a:headEnd/>
            <a:tailEnd/>
          </a:ln>
          <a:effectLst/>
        </p:spPr>
      </p:pic>
      <p:cxnSp>
        <p:nvCxnSpPr>
          <p:cNvPr id="7" name="Straight Arrow Connector 6"/>
          <p:cNvCxnSpPr/>
          <p:nvPr/>
        </p:nvCxnSpPr>
        <p:spPr>
          <a:xfrm rot="5400000" flipH="1" flipV="1">
            <a:off x="-419100" y="4229100"/>
            <a:ext cx="2058194" cy="794"/>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52400" y="5334000"/>
            <a:ext cx="983090" cy="461665"/>
          </a:xfrm>
          <a:prstGeom prst="rect">
            <a:avLst/>
          </a:prstGeom>
          <a:noFill/>
        </p:spPr>
        <p:txBody>
          <a:bodyPr wrap="none" rtlCol="0">
            <a:spAutoFit/>
          </a:bodyPr>
          <a:lstStyle/>
          <a:p>
            <a:r>
              <a:rPr lang="en-US" sz="2400" b="1" dirty="0" smtClean="0">
                <a:solidFill>
                  <a:schemeClr val="accent1"/>
                </a:solidFill>
              </a:rPr>
              <a:t>Better</a:t>
            </a:r>
            <a:endParaRPr lang="en-US" sz="2400" b="1" dirty="0">
              <a:solidFill>
                <a:schemeClr val="accent1"/>
              </a:solidFill>
            </a:endParaRPr>
          </a:p>
        </p:txBody>
      </p:sp>
      <p:sp>
        <p:nvSpPr>
          <p:cNvPr id="10" name="Oval 9"/>
          <p:cNvSpPr/>
          <p:nvPr/>
        </p:nvSpPr>
        <p:spPr>
          <a:xfrm>
            <a:off x="7162800" y="2971800"/>
            <a:ext cx="685800" cy="533400"/>
          </a:xfrm>
          <a:prstGeom prst="ellips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0"/>
          <p:cNvSpPr>
            <a:spLocks noGrp="1"/>
          </p:cNvSpPr>
          <p:nvPr>
            <p:ph type="sldNum" sz="quarter" idx="12"/>
          </p:nvPr>
        </p:nvSpPr>
        <p:spPr/>
        <p:txBody>
          <a:bodyPr/>
          <a:lstStyle/>
          <a:p>
            <a:fld id="{D106CAAC-188D-4FBD-8217-F6D4C11263E9}" type="slidenum">
              <a:rPr lang="en-US" smtClean="0"/>
              <a:pPr/>
              <a:t>37</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Results: Are there many APs?</a:t>
            </a:r>
            <a:endParaRPr lang="en-US" dirty="0"/>
          </a:p>
        </p:txBody>
      </p:sp>
      <p:pic>
        <p:nvPicPr>
          <p:cNvPr id="4098" name="Picture 2"/>
          <p:cNvPicPr>
            <a:picLocks noChangeAspect="1" noChangeArrowheads="1"/>
          </p:cNvPicPr>
          <p:nvPr/>
        </p:nvPicPr>
        <p:blipFill>
          <a:blip r:embed="rId3"/>
          <a:srcRect/>
          <a:stretch>
            <a:fillRect/>
          </a:stretch>
        </p:blipFill>
        <p:spPr bwMode="auto">
          <a:xfrm>
            <a:off x="685800" y="1101625"/>
            <a:ext cx="7696200" cy="5595137"/>
          </a:xfrm>
          <a:prstGeom prst="rect">
            <a:avLst/>
          </a:prstGeom>
          <a:noFill/>
          <a:ln w="9525">
            <a:noFill/>
            <a:miter lim="800000"/>
            <a:headEnd/>
            <a:tailEnd/>
          </a:ln>
          <a:effectLst/>
        </p:spPr>
      </p:pic>
      <p:cxnSp>
        <p:nvCxnSpPr>
          <p:cNvPr id="5" name="Straight Arrow Connector 4"/>
          <p:cNvCxnSpPr/>
          <p:nvPr/>
        </p:nvCxnSpPr>
        <p:spPr>
          <a:xfrm rot="5400000" flipH="1" flipV="1">
            <a:off x="-419100" y="4152900"/>
            <a:ext cx="2058194" cy="794"/>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52400" y="5257800"/>
            <a:ext cx="983090" cy="461665"/>
          </a:xfrm>
          <a:prstGeom prst="rect">
            <a:avLst/>
          </a:prstGeom>
          <a:noFill/>
        </p:spPr>
        <p:txBody>
          <a:bodyPr wrap="none" rtlCol="0">
            <a:spAutoFit/>
          </a:bodyPr>
          <a:lstStyle/>
          <a:p>
            <a:r>
              <a:rPr lang="en-US" sz="2400" b="1" dirty="0" smtClean="0">
                <a:solidFill>
                  <a:schemeClr val="accent1"/>
                </a:solidFill>
              </a:rPr>
              <a:t>Better</a:t>
            </a:r>
            <a:endParaRPr lang="en-US" sz="2400" b="1" dirty="0">
              <a:solidFill>
                <a:schemeClr val="accent1"/>
              </a:solidFill>
            </a:endParaRPr>
          </a:p>
        </p:txBody>
      </p:sp>
      <p:sp>
        <p:nvSpPr>
          <p:cNvPr id="7" name="Oval 6"/>
          <p:cNvSpPr/>
          <p:nvPr/>
        </p:nvSpPr>
        <p:spPr>
          <a:xfrm>
            <a:off x="2286000" y="2362200"/>
            <a:ext cx="228600" cy="228600"/>
          </a:xfrm>
          <a:prstGeom prst="ellips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505200" y="2362200"/>
            <a:ext cx="457200" cy="228600"/>
          </a:xfrm>
          <a:prstGeom prst="ellips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743200" y="2362200"/>
            <a:ext cx="304800" cy="228600"/>
          </a:xfrm>
          <a:prstGeom prst="ellips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419600" y="2362200"/>
            <a:ext cx="609600" cy="228600"/>
          </a:xfrm>
          <a:prstGeom prst="ellips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010400" y="2362200"/>
            <a:ext cx="228600" cy="228600"/>
          </a:xfrm>
          <a:prstGeom prst="ellips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12"/>
          <p:cNvSpPr>
            <a:spLocks noGrp="1"/>
          </p:cNvSpPr>
          <p:nvPr>
            <p:ph type="sldNum" sz="quarter" idx="12"/>
          </p:nvPr>
        </p:nvSpPr>
        <p:spPr/>
        <p:txBody>
          <a:bodyPr/>
          <a:lstStyle/>
          <a:p>
            <a:fld id="{D106CAAC-188D-4FBD-8217-F6D4C11263E9}" type="slidenum">
              <a:rPr lang="en-US" smtClean="0"/>
              <a:pPr/>
              <a:t>38</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p:cNvPicPr>
            <a:picLocks noChangeAspect="1" noChangeArrowheads="1"/>
          </p:cNvPicPr>
          <p:nvPr/>
        </p:nvPicPr>
        <p:blipFill>
          <a:blip r:embed="rId3"/>
          <a:srcRect/>
          <a:stretch>
            <a:fillRect/>
          </a:stretch>
        </p:blipFill>
        <p:spPr bwMode="auto">
          <a:xfrm>
            <a:off x="762000" y="1600200"/>
            <a:ext cx="8154520" cy="4722556"/>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Results: Is there diversity?</a:t>
            </a:r>
            <a:endParaRPr lang="en-US" dirty="0"/>
          </a:p>
        </p:txBody>
      </p:sp>
      <p:cxnSp>
        <p:nvCxnSpPr>
          <p:cNvPr id="5" name="Straight Arrow Connector 4"/>
          <p:cNvCxnSpPr/>
          <p:nvPr/>
        </p:nvCxnSpPr>
        <p:spPr>
          <a:xfrm rot="5400000" flipH="1" flipV="1">
            <a:off x="-495300" y="3771900"/>
            <a:ext cx="2058194" cy="794"/>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52400" y="4876800"/>
            <a:ext cx="983090" cy="461665"/>
          </a:xfrm>
          <a:prstGeom prst="rect">
            <a:avLst/>
          </a:prstGeom>
          <a:noFill/>
        </p:spPr>
        <p:txBody>
          <a:bodyPr wrap="none" rtlCol="0">
            <a:spAutoFit/>
          </a:bodyPr>
          <a:lstStyle/>
          <a:p>
            <a:r>
              <a:rPr lang="en-US" sz="2400" b="1" dirty="0" smtClean="0">
                <a:solidFill>
                  <a:schemeClr val="accent1"/>
                </a:solidFill>
              </a:rPr>
              <a:t>Better</a:t>
            </a:r>
            <a:endParaRPr lang="en-US" sz="2400" b="1" dirty="0">
              <a:solidFill>
                <a:schemeClr val="accent1"/>
              </a:solidFill>
            </a:endParaRPr>
          </a:p>
        </p:txBody>
      </p:sp>
      <p:sp>
        <p:nvSpPr>
          <p:cNvPr id="8" name="Slide Number Placeholder 7"/>
          <p:cNvSpPr>
            <a:spLocks noGrp="1"/>
          </p:cNvSpPr>
          <p:nvPr>
            <p:ph type="sldNum" sz="quarter" idx="12"/>
          </p:nvPr>
        </p:nvSpPr>
        <p:spPr/>
        <p:txBody>
          <a:bodyPr/>
          <a:lstStyle/>
          <a:p>
            <a:fld id="{D106CAAC-188D-4FBD-8217-F6D4C11263E9}" type="slidenum">
              <a:rPr lang="en-US" smtClean="0"/>
              <a:pPr/>
              <a:t>39</a:t>
            </a:fld>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4"/>
          <a:srcRect/>
          <a:stretch>
            <a:fillRect/>
          </a:stretch>
        </p:blipFill>
        <p:spPr bwMode="auto">
          <a:xfrm>
            <a:off x="533400" y="1143000"/>
            <a:ext cx="8140634" cy="4191000"/>
          </a:xfrm>
          <a:prstGeom prst="rect">
            <a:avLst/>
          </a:prstGeom>
          <a:noFill/>
          <a:ln w="9525">
            <a:noFill/>
            <a:miter lim="800000"/>
            <a:headEnd/>
            <a:tailEnd/>
          </a:ln>
          <a:effectLst/>
        </p:spPr>
      </p:pic>
      <p:sp>
        <p:nvSpPr>
          <p:cNvPr id="6" name="Rectangle 5"/>
          <p:cNvSpPr/>
          <p:nvPr/>
        </p:nvSpPr>
        <p:spPr>
          <a:xfrm>
            <a:off x="5783282" y="1066800"/>
            <a:ext cx="2903517" cy="434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152400"/>
            <a:ext cx="8229600" cy="1066800"/>
          </a:xfrm>
        </p:spPr>
        <p:txBody>
          <a:bodyPr>
            <a:normAutofit/>
          </a:bodyPr>
          <a:lstStyle/>
          <a:p>
            <a:r>
              <a:rPr lang="en-US" b="1" dirty="0" smtClean="0"/>
              <a:t>Goal</a:t>
            </a:r>
            <a:r>
              <a:rPr lang="en-US" dirty="0" smtClean="0"/>
              <a:t>: </a:t>
            </a:r>
            <a:r>
              <a:rPr lang="en-US" dirty="0" err="1" smtClean="0"/>
              <a:t>Wifi</a:t>
            </a:r>
            <a:r>
              <a:rPr lang="en-US" dirty="0" smtClean="0"/>
              <a:t>-Reports</a:t>
            </a:r>
            <a:endParaRPr lang="en-US" dirty="0"/>
          </a:p>
        </p:txBody>
      </p:sp>
      <p:sp>
        <p:nvSpPr>
          <p:cNvPr id="15" name="Rectangle 14"/>
          <p:cNvSpPr/>
          <p:nvPr/>
        </p:nvSpPr>
        <p:spPr>
          <a:xfrm>
            <a:off x="990600" y="2209800"/>
            <a:ext cx="152400" cy="114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838200" y="4953000"/>
            <a:ext cx="2514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810000" y="1295400"/>
            <a:ext cx="18288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12"/>
          </p:nvPr>
        </p:nvSpPr>
        <p:spPr/>
        <p:txBody>
          <a:bodyPr/>
          <a:lstStyle/>
          <a:p>
            <a:fld id="{D106CAAC-188D-4FBD-8217-F6D4C11263E9}" type="slidenum">
              <a:rPr lang="en-US" smtClean="0"/>
              <a:pPr/>
              <a:t>4</a:t>
            </a:fld>
            <a:endParaRPr lang="en-US"/>
          </a:p>
        </p:txBody>
      </p:sp>
      <p:sp>
        <p:nvSpPr>
          <p:cNvPr id="12" name="Rectangle 11"/>
          <p:cNvSpPr/>
          <p:nvPr/>
        </p:nvSpPr>
        <p:spPr>
          <a:xfrm>
            <a:off x="1371600" y="2590800"/>
            <a:ext cx="609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66800" y="2590799"/>
            <a:ext cx="193288" cy="163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0" y="5334000"/>
            <a:ext cx="9144000" cy="12954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Users automatically report on APs  that they use</a:t>
            </a:r>
            <a:endParaRPr lang="en-US" sz="2800" dirty="0">
              <a:solidFill>
                <a:schemeClr val="tx1"/>
              </a:solidFill>
            </a:endParaRPr>
          </a:p>
        </p:txBody>
      </p:sp>
      <p:pic>
        <p:nvPicPr>
          <p:cNvPr id="14" name="Picture 12" descr="alice.png"/>
          <p:cNvPicPr>
            <a:picLocks noChangeAspect="1"/>
          </p:cNvPicPr>
          <p:nvPr/>
        </p:nvPicPr>
        <p:blipFill>
          <a:blip r:embed="rId5"/>
          <a:srcRect/>
          <a:stretch>
            <a:fillRect/>
          </a:stretch>
        </p:blipFill>
        <p:spPr bwMode="auto">
          <a:xfrm>
            <a:off x="228600" y="3200400"/>
            <a:ext cx="655626" cy="617341"/>
          </a:xfrm>
          <a:prstGeom prst="rect">
            <a:avLst/>
          </a:prstGeom>
          <a:noFill/>
          <a:ln w="9525">
            <a:noFill/>
            <a:miter lim="800000"/>
            <a:headEnd/>
            <a:tailEnd/>
          </a:ln>
          <a:effectLst>
            <a:outerShdw blurRad="50800" dist="38100" dir="2700000" algn="tl" rotWithShape="0">
              <a:prstClr val="black">
                <a:alpha val="40000"/>
              </a:prstClr>
            </a:outerShdw>
          </a:effectLst>
        </p:spPr>
      </p:pic>
    </p:spTree>
    <p:custDataLst>
      <p:tags r:id="rId1"/>
    </p:custDataLst>
  </p:cSld>
  <p:clrMapOvr>
    <a:masterClrMapping/>
  </p:clrMapOvr>
  <p:transition advTm="68780">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Is there diversity?</a:t>
            </a:r>
            <a:endParaRPr lang="en-US" dirty="0"/>
          </a:p>
        </p:txBody>
      </p:sp>
      <p:pic>
        <p:nvPicPr>
          <p:cNvPr id="11266" name="Picture 2"/>
          <p:cNvPicPr>
            <a:picLocks noChangeAspect="1" noChangeArrowheads="1"/>
          </p:cNvPicPr>
          <p:nvPr/>
        </p:nvPicPr>
        <p:blipFill>
          <a:blip r:embed="rId3"/>
          <a:srcRect/>
          <a:stretch>
            <a:fillRect/>
          </a:stretch>
        </p:blipFill>
        <p:spPr bwMode="auto">
          <a:xfrm>
            <a:off x="762000" y="1644498"/>
            <a:ext cx="8165328" cy="4746777"/>
          </a:xfrm>
          <a:prstGeom prst="rect">
            <a:avLst/>
          </a:prstGeom>
          <a:noFill/>
          <a:ln w="9525">
            <a:noFill/>
            <a:miter lim="800000"/>
            <a:headEnd/>
            <a:tailEnd/>
          </a:ln>
          <a:effectLst/>
        </p:spPr>
      </p:pic>
      <p:cxnSp>
        <p:nvCxnSpPr>
          <p:cNvPr id="9" name="Straight Arrow Connector 8"/>
          <p:cNvCxnSpPr/>
          <p:nvPr/>
        </p:nvCxnSpPr>
        <p:spPr>
          <a:xfrm rot="5400000" flipH="1" flipV="1">
            <a:off x="-495300" y="3771900"/>
            <a:ext cx="2058194" cy="794"/>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52400" y="4876800"/>
            <a:ext cx="983090" cy="461665"/>
          </a:xfrm>
          <a:prstGeom prst="rect">
            <a:avLst/>
          </a:prstGeom>
          <a:noFill/>
        </p:spPr>
        <p:txBody>
          <a:bodyPr wrap="none" rtlCol="0">
            <a:spAutoFit/>
          </a:bodyPr>
          <a:lstStyle/>
          <a:p>
            <a:r>
              <a:rPr lang="en-US" sz="2400" b="1" dirty="0" smtClean="0">
                <a:solidFill>
                  <a:schemeClr val="accent1"/>
                </a:solidFill>
              </a:rPr>
              <a:t>Better</a:t>
            </a:r>
            <a:endParaRPr lang="en-US" sz="2400" b="1" dirty="0">
              <a:solidFill>
                <a:schemeClr val="accent1"/>
              </a:solidFill>
            </a:endParaRPr>
          </a:p>
        </p:txBody>
      </p:sp>
      <p:sp>
        <p:nvSpPr>
          <p:cNvPr id="11" name="Oval 10"/>
          <p:cNvSpPr/>
          <p:nvPr/>
        </p:nvSpPr>
        <p:spPr>
          <a:xfrm>
            <a:off x="2286000" y="3048000"/>
            <a:ext cx="228600" cy="228600"/>
          </a:xfrm>
          <a:prstGeom prst="ellips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38400" y="4267200"/>
            <a:ext cx="228600" cy="228600"/>
          </a:xfrm>
          <a:prstGeom prst="ellips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038600" y="4724400"/>
            <a:ext cx="228600" cy="228600"/>
          </a:xfrm>
          <a:prstGeom prst="ellips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733800" y="4648200"/>
            <a:ext cx="228600" cy="228600"/>
          </a:xfrm>
          <a:prstGeom prst="ellips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752600" y="4267200"/>
            <a:ext cx="228600" cy="228600"/>
          </a:xfrm>
          <a:prstGeom prst="ellips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828800" y="4572000"/>
            <a:ext cx="228600" cy="228600"/>
          </a:xfrm>
          <a:prstGeom prst="ellips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876800" y="4267200"/>
            <a:ext cx="228600" cy="228600"/>
          </a:xfrm>
          <a:prstGeom prst="ellips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lide Number Placeholder 19"/>
          <p:cNvSpPr>
            <a:spLocks noGrp="1"/>
          </p:cNvSpPr>
          <p:nvPr>
            <p:ph type="sldNum" sz="quarter" idx="12"/>
          </p:nvPr>
        </p:nvSpPr>
        <p:spPr/>
        <p:txBody>
          <a:bodyPr/>
          <a:lstStyle/>
          <a:p>
            <a:fld id="{D106CAAC-188D-4FBD-8217-F6D4C11263E9}" type="slidenum">
              <a:rPr lang="en-US" smtClean="0"/>
              <a:pPr/>
              <a:t>40</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par>
                                <p:cTn id="28" presetID="10" presetClass="exit" presetSubtype="0" fill="hold" grpId="1" nodeType="withEffect">
                                  <p:stCondLst>
                                    <p:cond delay="0"/>
                                  </p:stCondLst>
                                  <p:childTnLst>
                                    <p:animEffect transition="out" filter="fade">
                                      <p:cBhvr>
                                        <p:cTn id="29" dur="500"/>
                                        <p:tgtEl>
                                          <p:spTgt spid="17"/>
                                        </p:tgtEl>
                                      </p:cBhvr>
                                    </p:animEffect>
                                    <p:set>
                                      <p:cBhvr>
                                        <p:cTn id="30" dur="1" fill="hold">
                                          <p:stCondLst>
                                            <p:cond delay="499"/>
                                          </p:stCondLst>
                                        </p:cTn>
                                        <p:tgtEl>
                                          <p:spTgt spid="17"/>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14"/>
                                        </p:tgtEl>
                                      </p:cBhvr>
                                    </p:animEffect>
                                    <p:set>
                                      <p:cBhvr>
                                        <p:cTn id="33" dur="1" fill="hold">
                                          <p:stCondLst>
                                            <p:cond delay="499"/>
                                          </p:stCondLst>
                                        </p:cTn>
                                        <p:tgtEl>
                                          <p:spTgt spid="14"/>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11"/>
                                        </p:tgtEl>
                                      </p:cBhvr>
                                    </p:animEffect>
                                    <p:set>
                                      <p:cBhvr>
                                        <p:cTn id="36" dur="1" fill="hold">
                                          <p:stCondLst>
                                            <p:cond delay="499"/>
                                          </p:stCondLst>
                                        </p:cTn>
                                        <p:tgtEl>
                                          <p:spTgt spid="11"/>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16"/>
                                        </p:tgtEl>
                                      </p:cBhvr>
                                    </p:animEffect>
                                    <p:set>
                                      <p:cBhvr>
                                        <p:cTn id="39" dur="1" fill="hold">
                                          <p:stCondLst>
                                            <p:cond delay="499"/>
                                          </p:stCondLst>
                                        </p:cTn>
                                        <p:tgtEl>
                                          <p:spTgt spid="16"/>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15"/>
                                        </p:tgtEl>
                                      </p:cBhvr>
                                    </p:animEffect>
                                    <p:set>
                                      <p:cBhvr>
                                        <p:cTn id="42"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4" grpId="0" animBg="1"/>
      <p:bldP spid="14" grpId="1" animBg="1"/>
      <p:bldP spid="15" grpId="0" animBg="1"/>
      <p:bldP spid="15" grpId="1" animBg="1"/>
      <p:bldP spid="16" grpId="0" animBg="1"/>
      <p:bldP spid="16" grpId="1" animBg="1"/>
      <p:bldP spid="17" grpId="0" animBg="1"/>
      <p:bldP spid="17" grpId="1" animBg="1"/>
      <p:bldP spid="18" grpId="0" animBg="1"/>
      <p:bldP spid="1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Results: Are measurements predictive?</a:t>
            </a:r>
            <a:endParaRPr lang="en-US" dirty="0"/>
          </a:p>
        </p:txBody>
      </p:sp>
      <p:pic>
        <p:nvPicPr>
          <p:cNvPr id="12290" name="Picture 2"/>
          <p:cNvPicPr>
            <a:picLocks noChangeAspect="1" noChangeArrowheads="1"/>
          </p:cNvPicPr>
          <p:nvPr/>
        </p:nvPicPr>
        <p:blipFill>
          <a:blip r:embed="rId3"/>
          <a:srcRect/>
          <a:stretch>
            <a:fillRect/>
          </a:stretch>
        </p:blipFill>
        <p:spPr bwMode="auto">
          <a:xfrm>
            <a:off x="762000" y="1097767"/>
            <a:ext cx="8020340" cy="5607833"/>
          </a:xfrm>
          <a:prstGeom prst="rect">
            <a:avLst/>
          </a:prstGeom>
          <a:noFill/>
          <a:ln w="9525">
            <a:noFill/>
            <a:miter lim="800000"/>
            <a:headEnd/>
            <a:tailEnd/>
          </a:ln>
          <a:effectLst/>
        </p:spPr>
      </p:pic>
      <p:cxnSp>
        <p:nvCxnSpPr>
          <p:cNvPr id="8" name="Straight Arrow Connector 7"/>
          <p:cNvCxnSpPr/>
          <p:nvPr/>
        </p:nvCxnSpPr>
        <p:spPr>
          <a:xfrm rot="5400000" flipH="1" flipV="1">
            <a:off x="-495300" y="3771900"/>
            <a:ext cx="2058194" cy="794"/>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52400" y="4876800"/>
            <a:ext cx="983090" cy="461665"/>
          </a:xfrm>
          <a:prstGeom prst="rect">
            <a:avLst/>
          </a:prstGeom>
          <a:noFill/>
        </p:spPr>
        <p:txBody>
          <a:bodyPr wrap="none" rtlCol="0">
            <a:spAutoFit/>
          </a:bodyPr>
          <a:lstStyle/>
          <a:p>
            <a:r>
              <a:rPr lang="en-US" sz="2400" b="1" dirty="0" smtClean="0">
                <a:solidFill>
                  <a:schemeClr val="accent1"/>
                </a:solidFill>
              </a:rPr>
              <a:t>Better</a:t>
            </a:r>
            <a:endParaRPr lang="en-US" sz="2400" b="1" dirty="0">
              <a:solidFill>
                <a:schemeClr val="accent1"/>
              </a:solidFill>
            </a:endParaRPr>
          </a:p>
        </p:txBody>
      </p:sp>
      <p:sp>
        <p:nvSpPr>
          <p:cNvPr id="10" name="Oval 9"/>
          <p:cNvSpPr/>
          <p:nvPr/>
        </p:nvSpPr>
        <p:spPr>
          <a:xfrm>
            <a:off x="1524000" y="4572000"/>
            <a:ext cx="228600" cy="228600"/>
          </a:xfrm>
          <a:prstGeom prst="ellips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905000" y="4953000"/>
            <a:ext cx="381000" cy="228600"/>
          </a:xfrm>
          <a:prstGeom prst="ellips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971800" y="4953000"/>
            <a:ext cx="457200" cy="304800"/>
          </a:xfrm>
          <a:prstGeom prst="ellips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733800" y="4953000"/>
            <a:ext cx="457200" cy="304800"/>
          </a:xfrm>
          <a:prstGeom prst="ellips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419600" y="4953000"/>
            <a:ext cx="228600" cy="304800"/>
          </a:xfrm>
          <a:prstGeom prst="ellips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724400" y="4495800"/>
            <a:ext cx="381000" cy="304800"/>
          </a:xfrm>
          <a:prstGeom prst="ellips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105400" y="4953000"/>
            <a:ext cx="990600" cy="304800"/>
          </a:xfrm>
          <a:prstGeom prst="ellips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096000" y="4724400"/>
            <a:ext cx="381000" cy="304800"/>
          </a:xfrm>
          <a:prstGeom prst="ellips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400800" y="4953000"/>
            <a:ext cx="381000" cy="304800"/>
          </a:xfrm>
          <a:prstGeom prst="ellips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391400" y="4953000"/>
            <a:ext cx="152400" cy="304800"/>
          </a:xfrm>
          <a:prstGeom prst="ellips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620000" y="4572000"/>
            <a:ext cx="152400" cy="152400"/>
          </a:xfrm>
          <a:prstGeom prst="ellips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772400" y="4953000"/>
            <a:ext cx="304800" cy="228600"/>
          </a:xfrm>
          <a:prstGeom prst="ellips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8305800" y="3048000"/>
            <a:ext cx="152400" cy="228600"/>
          </a:xfrm>
          <a:prstGeom prst="ellips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752600" y="4038600"/>
            <a:ext cx="228600" cy="1219200"/>
          </a:xfrm>
          <a:prstGeom prst="ellips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286000" y="2819400"/>
            <a:ext cx="228600" cy="1371600"/>
          </a:xfrm>
          <a:prstGeom prst="ellips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505200" y="2971800"/>
            <a:ext cx="228600" cy="1295400"/>
          </a:xfrm>
          <a:prstGeom prst="ellips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267200" y="3352800"/>
            <a:ext cx="228600" cy="1295400"/>
          </a:xfrm>
          <a:prstGeom prst="ellips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6781800" y="3124200"/>
            <a:ext cx="228600" cy="1066800"/>
          </a:xfrm>
          <a:prstGeom prst="ellips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7086600" y="3657600"/>
            <a:ext cx="228600" cy="1143000"/>
          </a:xfrm>
          <a:prstGeom prst="ellips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7239000" y="4495800"/>
            <a:ext cx="152400" cy="685800"/>
          </a:xfrm>
          <a:prstGeom prst="ellips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8153400" y="2438400"/>
            <a:ext cx="228600" cy="1066800"/>
          </a:xfrm>
          <a:prstGeom prst="ellips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438400" y="4572000"/>
            <a:ext cx="228600" cy="228600"/>
          </a:xfrm>
          <a:prstGeom prst="ellips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590800" y="5029200"/>
            <a:ext cx="228600" cy="228600"/>
          </a:xfrm>
          <a:prstGeom prst="ellips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2819400" y="2819400"/>
            <a:ext cx="228600" cy="228600"/>
          </a:xfrm>
          <a:prstGeom prst="ellipse">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Slide Number Placeholder 34"/>
          <p:cNvSpPr>
            <a:spLocks noGrp="1"/>
          </p:cNvSpPr>
          <p:nvPr>
            <p:ph type="sldNum" sz="quarter" idx="12"/>
          </p:nvPr>
        </p:nvSpPr>
        <p:spPr/>
        <p:txBody>
          <a:bodyPr/>
          <a:lstStyle/>
          <a:p>
            <a:fld id="{D106CAAC-188D-4FBD-8217-F6D4C11263E9}" type="slidenum">
              <a:rPr lang="en-US" smtClean="0"/>
              <a:pPr/>
              <a:t>41</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500"/>
                                        <p:tgtEl>
                                          <p:spTgt spid="3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500"/>
                                        <p:tgtEl>
                                          <p:spTgt spid="3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 nodeType="clickEffect">
                                  <p:stCondLst>
                                    <p:cond delay="0"/>
                                  </p:stCondLst>
                                  <p:childTnLst>
                                    <p:animEffect transition="out" filter="fade">
                                      <p:cBhvr>
                                        <p:cTn id="56" dur="500"/>
                                        <p:tgtEl>
                                          <p:spTgt spid="10"/>
                                        </p:tgtEl>
                                      </p:cBhvr>
                                    </p:animEffect>
                                    <p:set>
                                      <p:cBhvr>
                                        <p:cTn id="57" dur="1" fill="hold">
                                          <p:stCondLst>
                                            <p:cond delay="499"/>
                                          </p:stCondLst>
                                        </p:cTn>
                                        <p:tgtEl>
                                          <p:spTgt spid="10"/>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11"/>
                                        </p:tgtEl>
                                      </p:cBhvr>
                                    </p:animEffect>
                                    <p:set>
                                      <p:cBhvr>
                                        <p:cTn id="60" dur="1" fill="hold">
                                          <p:stCondLst>
                                            <p:cond delay="499"/>
                                          </p:stCondLst>
                                        </p:cTn>
                                        <p:tgtEl>
                                          <p:spTgt spid="11"/>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12"/>
                                        </p:tgtEl>
                                      </p:cBhvr>
                                    </p:animEffect>
                                    <p:set>
                                      <p:cBhvr>
                                        <p:cTn id="63" dur="1" fill="hold">
                                          <p:stCondLst>
                                            <p:cond delay="499"/>
                                          </p:stCondLst>
                                        </p:cTn>
                                        <p:tgtEl>
                                          <p:spTgt spid="12"/>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13"/>
                                        </p:tgtEl>
                                      </p:cBhvr>
                                    </p:animEffect>
                                    <p:set>
                                      <p:cBhvr>
                                        <p:cTn id="66" dur="1" fill="hold">
                                          <p:stCondLst>
                                            <p:cond delay="499"/>
                                          </p:stCondLst>
                                        </p:cTn>
                                        <p:tgtEl>
                                          <p:spTgt spid="13"/>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14"/>
                                        </p:tgtEl>
                                      </p:cBhvr>
                                    </p:animEffect>
                                    <p:set>
                                      <p:cBhvr>
                                        <p:cTn id="69" dur="1" fill="hold">
                                          <p:stCondLst>
                                            <p:cond delay="499"/>
                                          </p:stCondLst>
                                        </p:cTn>
                                        <p:tgtEl>
                                          <p:spTgt spid="14"/>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15"/>
                                        </p:tgtEl>
                                      </p:cBhvr>
                                    </p:animEffect>
                                    <p:set>
                                      <p:cBhvr>
                                        <p:cTn id="72" dur="1" fill="hold">
                                          <p:stCondLst>
                                            <p:cond delay="499"/>
                                          </p:stCondLst>
                                        </p:cTn>
                                        <p:tgtEl>
                                          <p:spTgt spid="15"/>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16"/>
                                        </p:tgtEl>
                                      </p:cBhvr>
                                    </p:animEffect>
                                    <p:set>
                                      <p:cBhvr>
                                        <p:cTn id="75" dur="1" fill="hold">
                                          <p:stCondLst>
                                            <p:cond delay="499"/>
                                          </p:stCondLst>
                                        </p:cTn>
                                        <p:tgtEl>
                                          <p:spTgt spid="16"/>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17"/>
                                        </p:tgtEl>
                                      </p:cBhvr>
                                    </p:animEffect>
                                    <p:set>
                                      <p:cBhvr>
                                        <p:cTn id="78" dur="1" fill="hold">
                                          <p:stCondLst>
                                            <p:cond delay="499"/>
                                          </p:stCondLst>
                                        </p:cTn>
                                        <p:tgtEl>
                                          <p:spTgt spid="17"/>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18"/>
                                        </p:tgtEl>
                                      </p:cBhvr>
                                    </p:animEffect>
                                    <p:set>
                                      <p:cBhvr>
                                        <p:cTn id="81" dur="1" fill="hold">
                                          <p:stCondLst>
                                            <p:cond delay="499"/>
                                          </p:stCondLst>
                                        </p:cTn>
                                        <p:tgtEl>
                                          <p:spTgt spid="18"/>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19"/>
                                        </p:tgtEl>
                                      </p:cBhvr>
                                    </p:animEffect>
                                    <p:set>
                                      <p:cBhvr>
                                        <p:cTn id="84" dur="1" fill="hold">
                                          <p:stCondLst>
                                            <p:cond delay="499"/>
                                          </p:stCondLst>
                                        </p:cTn>
                                        <p:tgtEl>
                                          <p:spTgt spid="19"/>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500"/>
                                        <p:tgtEl>
                                          <p:spTgt spid="20"/>
                                        </p:tgtEl>
                                      </p:cBhvr>
                                    </p:animEffect>
                                    <p:set>
                                      <p:cBhvr>
                                        <p:cTn id="87" dur="1" fill="hold">
                                          <p:stCondLst>
                                            <p:cond delay="499"/>
                                          </p:stCondLst>
                                        </p:cTn>
                                        <p:tgtEl>
                                          <p:spTgt spid="20"/>
                                        </p:tgtEl>
                                        <p:attrNameLst>
                                          <p:attrName>style.visibility</p:attrName>
                                        </p:attrNameLst>
                                      </p:cBhvr>
                                      <p:to>
                                        <p:strVal val="hidden"/>
                                      </p:to>
                                    </p:set>
                                  </p:childTnLst>
                                </p:cTn>
                              </p:par>
                              <p:par>
                                <p:cTn id="88" presetID="10" presetClass="exit" presetSubtype="0" fill="hold" grpId="1" nodeType="withEffect">
                                  <p:stCondLst>
                                    <p:cond delay="0"/>
                                  </p:stCondLst>
                                  <p:childTnLst>
                                    <p:animEffect transition="out" filter="fade">
                                      <p:cBhvr>
                                        <p:cTn id="89" dur="500"/>
                                        <p:tgtEl>
                                          <p:spTgt spid="21"/>
                                        </p:tgtEl>
                                      </p:cBhvr>
                                    </p:animEffect>
                                    <p:set>
                                      <p:cBhvr>
                                        <p:cTn id="90" dur="1" fill="hold">
                                          <p:stCondLst>
                                            <p:cond delay="499"/>
                                          </p:stCondLst>
                                        </p:cTn>
                                        <p:tgtEl>
                                          <p:spTgt spid="21"/>
                                        </p:tgtEl>
                                        <p:attrNameLst>
                                          <p:attrName>style.visibility</p:attrName>
                                        </p:attrNameLst>
                                      </p:cBhvr>
                                      <p:to>
                                        <p:strVal val="hidden"/>
                                      </p:to>
                                    </p:set>
                                  </p:childTnLst>
                                </p:cTn>
                              </p:par>
                              <p:par>
                                <p:cTn id="91" presetID="10" presetClass="exit" presetSubtype="0" fill="hold" grpId="1" nodeType="withEffect">
                                  <p:stCondLst>
                                    <p:cond delay="0"/>
                                  </p:stCondLst>
                                  <p:childTnLst>
                                    <p:animEffect transition="out" filter="fade">
                                      <p:cBhvr>
                                        <p:cTn id="92" dur="500"/>
                                        <p:tgtEl>
                                          <p:spTgt spid="22"/>
                                        </p:tgtEl>
                                      </p:cBhvr>
                                    </p:animEffect>
                                    <p:set>
                                      <p:cBhvr>
                                        <p:cTn id="93" dur="1" fill="hold">
                                          <p:stCondLst>
                                            <p:cond delay="499"/>
                                          </p:stCondLst>
                                        </p:cTn>
                                        <p:tgtEl>
                                          <p:spTgt spid="22"/>
                                        </p:tgtEl>
                                        <p:attrNameLst>
                                          <p:attrName>style.visibility</p:attrName>
                                        </p:attrNameLst>
                                      </p:cBhvr>
                                      <p:to>
                                        <p:strVal val="hidden"/>
                                      </p:to>
                                    </p:set>
                                  </p:childTnLst>
                                </p:cTn>
                              </p:par>
                              <p:par>
                                <p:cTn id="94" presetID="10" presetClass="exit" presetSubtype="0" fill="hold" grpId="1" nodeType="withEffect">
                                  <p:stCondLst>
                                    <p:cond delay="0"/>
                                  </p:stCondLst>
                                  <p:childTnLst>
                                    <p:animEffect transition="out" filter="fade">
                                      <p:cBhvr>
                                        <p:cTn id="95" dur="500"/>
                                        <p:tgtEl>
                                          <p:spTgt spid="31"/>
                                        </p:tgtEl>
                                      </p:cBhvr>
                                    </p:animEffect>
                                    <p:set>
                                      <p:cBhvr>
                                        <p:cTn id="96" dur="1" fill="hold">
                                          <p:stCondLst>
                                            <p:cond delay="499"/>
                                          </p:stCondLst>
                                        </p:cTn>
                                        <p:tgtEl>
                                          <p:spTgt spid="31"/>
                                        </p:tgtEl>
                                        <p:attrNameLst>
                                          <p:attrName>style.visibility</p:attrName>
                                        </p:attrNameLst>
                                      </p:cBhvr>
                                      <p:to>
                                        <p:strVal val="hidden"/>
                                      </p:to>
                                    </p:set>
                                  </p:childTnLst>
                                </p:cTn>
                              </p:par>
                              <p:par>
                                <p:cTn id="97" presetID="10" presetClass="exit" presetSubtype="0" fill="hold" grpId="1" nodeType="withEffect">
                                  <p:stCondLst>
                                    <p:cond delay="0"/>
                                  </p:stCondLst>
                                  <p:childTnLst>
                                    <p:animEffect transition="out" filter="fade">
                                      <p:cBhvr>
                                        <p:cTn id="98" dur="500"/>
                                        <p:tgtEl>
                                          <p:spTgt spid="32"/>
                                        </p:tgtEl>
                                      </p:cBhvr>
                                    </p:animEffect>
                                    <p:set>
                                      <p:cBhvr>
                                        <p:cTn id="99" dur="1" fill="hold">
                                          <p:stCondLst>
                                            <p:cond delay="499"/>
                                          </p:stCondLst>
                                        </p:cTn>
                                        <p:tgtEl>
                                          <p:spTgt spid="32"/>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500"/>
                                        <p:tgtEl>
                                          <p:spTgt spid="33"/>
                                        </p:tgtEl>
                                      </p:cBhvr>
                                    </p:animEffect>
                                    <p:set>
                                      <p:cBhvr>
                                        <p:cTn id="102" dur="1" fill="hold">
                                          <p:stCondLst>
                                            <p:cond delay="499"/>
                                          </p:stCondLst>
                                        </p:cTn>
                                        <p:tgtEl>
                                          <p:spTgt spid="33"/>
                                        </p:tgtEl>
                                        <p:attrNameLst>
                                          <p:attrName>style.visibility</p:attrName>
                                        </p:attrNameLst>
                                      </p:cBhvr>
                                      <p:to>
                                        <p:strVal val="hidden"/>
                                      </p:to>
                                    </p:set>
                                  </p:childTnLst>
                                </p:cTn>
                              </p:par>
                              <p:par>
                                <p:cTn id="103" presetID="10" presetClass="entr" presetSubtype="0" fill="hold" grpId="0" nodeType="withEffect">
                                  <p:stCondLst>
                                    <p:cond delay="0"/>
                                  </p:stCondLst>
                                  <p:childTnLst>
                                    <p:set>
                                      <p:cBhvr>
                                        <p:cTn id="104" dur="1" fill="hold">
                                          <p:stCondLst>
                                            <p:cond delay="0"/>
                                          </p:stCondLst>
                                        </p:cTn>
                                        <p:tgtEl>
                                          <p:spTgt spid="23"/>
                                        </p:tgtEl>
                                        <p:attrNameLst>
                                          <p:attrName>style.visibility</p:attrName>
                                        </p:attrNameLst>
                                      </p:cBhvr>
                                      <p:to>
                                        <p:strVal val="visible"/>
                                      </p:to>
                                    </p:set>
                                    <p:animEffect transition="in" filter="fade">
                                      <p:cBhvr>
                                        <p:cTn id="105" dur="500"/>
                                        <p:tgtEl>
                                          <p:spTgt spid="23"/>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24"/>
                                        </p:tgtEl>
                                        <p:attrNameLst>
                                          <p:attrName>style.visibility</p:attrName>
                                        </p:attrNameLst>
                                      </p:cBhvr>
                                      <p:to>
                                        <p:strVal val="visible"/>
                                      </p:to>
                                    </p:set>
                                    <p:animEffect transition="in" filter="fade">
                                      <p:cBhvr>
                                        <p:cTn id="108" dur="500"/>
                                        <p:tgtEl>
                                          <p:spTgt spid="24"/>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25"/>
                                        </p:tgtEl>
                                        <p:attrNameLst>
                                          <p:attrName>style.visibility</p:attrName>
                                        </p:attrNameLst>
                                      </p:cBhvr>
                                      <p:to>
                                        <p:strVal val="visible"/>
                                      </p:to>
                                    </p:set>
                                    <p:animEffect transition="in" filter="fade">
                                      <p:cBhvr>
                                        <p:cTn id="111" dur="500"/>
                                        <p:tgtEl>
                                          <p:spTgt spid="25"/>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26"/>
                                        </p:tgtEl>
                                        <p:attrNameLst>
                                          <p:attrName>style.visibility</p:attrName>
                                        </p:attrNameLst>
                                      </p:cBhvr>
                                      <p:to>
                                        <p:strVal val="visible"/>
                                      </p:to>
                                    </p:set>
                                    <p:animEffect transition="in" filter="fade">
                                      <p:cBhvr>
                                        <p:cTn id="114" dur="500"/>
                                        <p:tgtEl>
                                          <p:spTgt spid="26"/>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27"/>
                                        </p:tgtEl>
                                        <p:attrNameLst>
                                          <p:attrName>style.visibility</p:attrName>
                                        </p:attrNameLst>
                                      </p:cBhvr>
                                      <p:to>
                                        <p:strVal val="visible"/>
                                      </p:to>
                                    </p:set>
                                    <p:animEffect transition="in" filter="fade">
                                      <p:cBhvr>
                                        <p:cTn id="117" dur="500"/>
                                        <p:tgtEl>
                                          <p:spTgt spid="27"/>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28"/>
                                        </p:tgtEl>
                                        <p:attrNameLst>
                                          <p:attrName>style.visibility</p:attrName>
                                        </p:attrNameLst>
                                      </p:cBhvr>
                                      <p:to>
                                        <p:strVal val="visible"/>
                                      </p:to>
                                    </p:set>
                                    <p:animEffect transition="in" filter="fade">
                                      <p:cBhvr>
                                        <p:cTn id="120" dur="500"/>
                                        <p:tgtEl>
                                          <p:spTgt spid="28"/>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29"/>
                                        </p:tgtEl>
                                        <p:attrNameLst>
                                          <p:attrName>style.visibility</p:attrName>
                                        </p:attrNameLst>
                                      </p:cBhvr>
                                      <p:to>
                                        <p:strVal val="visible"/>
                                      </p:to>
                                    </p:set>
                                    <p:animEffect transition="in" filter="fade">
                                      <p:cBhvr>
                                        <p:cTn id="123" dur="500"/>
                                        <p:tgtEl>
                                          <p:spTgt spid="29"/>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0"/>
                                        </p:tgtEl>
                                        <p:attrNameLst>
                                          <p:attrName>style.visibility</p:attrName>
                                        </p:attrNameLst>
                                      </p:cBhvr>
                                      <p:to>
                                        <p:strVal val="visible"/>
                                      </p:to>
                                    </p:set>
                                    <p:animEffect transition="in" filter="fade">
                                      <p:cBhvr>
                                        <p:cTn id="12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4" grpId="0" animBg="1"/>
      <p:bldP spid="25" grpId="0" animBg="1"/>
      <p:bldP spid="26" grpId="0" animBg="1"/>
      <p:bldP spid="27" grpId="0" animBg="1"/>
      <p:bldP spid="28" grpId="0" animBg="1"/>
      <p:bldP spid="29" grpId="0" animBg="1"/>
      <p:bldP spid="30" grpId="0" animBg="1"/>
      <p:bldP spid="31" grpId="0" animBg="1"/>
      <p:bldP spid="31" grpId="1" animBg="1"/>
      <p:bldP spid="32" grpId="0" animBg="1"/>
      <p:bldP spid="32" grpId="1" animBg="1"/>
      <p:bldP spid="33" grpId="0" animBg="1"/>
      <p:bldP spid="33"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Is there diversity?</a:t>
            </a:r>
            <a:endParaRPr lang="en-US" dirty="0"/>
          </a:p>
        </p:txBody>
      </p:sp>
      <p:pic>
        <p:nvPicPr>
          <p:cNvPr id="6146" name="Picture 2"/>
          <p:cNvPicPr>
            <a:picLocks noChangeAspect="1" noChangeArrowheads="1"/>
          </p:cNvPicPr>
          <p:nvPr/>
        </p:nvPicPr>
        <p:blipFill>
          <a:blip r:embed="rId3"/>
          <a:srcRect/>
          <a:stretch>
            <a:fillRect/>
          </a:stretch>
        </p:blipFill>
        <p:spPr bwMode="auto">
          <a:xfrm>
            <a:off x="685800" y="2057400"/>
            <a:ext cx="7675255" cy="4449073"/>
          </a:xfrm>
          <a:prstGeom prst="rect">
            <a:avLst/>
          </a:prstGeom>
          <a:noFill/>
          <a:ln w="9525">
            <a:noFill/>
            <a:miter lim="800000"/>
            <a:headEnd/>
            <a:tailEnd/>
          </a:ln>
          <a:effectLst/>
        </p:spPr>
      </p:pic>
      <p:cxnSp>
        <p:nvCxnSpPr>
          <p:cNvPr id="5" name="Straight Arrow Connector 4"/>
          <p:cNvCxnSpPr/>
          <p:nvPr/>
        </p:nvCxnSpPr>
        <p:spPr>
          <a:xfrm rot="5400000" flipH="1" flipV="1">
            <a:off x="-495300" y="4152900"/>
            <a:ext cx="2058194" cy="794"/>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52400" y="5257800"/>
            <a:ext cx="983090" cy="461665"/>
          </a:xfrm>
          <a:prstGeom prst="rect">
            <a:avLst/>
          </a:prstGeom>
          <a:noFill/>
        </p:spPr>
        <p:txBody>
          <a:bodyPr wrap="none" rtlCol="0">
            <a:spAutoFit/>
          </a:bodyPr>
          <a:lstStyle/>
          <a:p>
            <a:r>
              <a:rPr lang="en-US" sz="2400" b="1" dirty="0" smtClean="0">
                <a:solidFill>
                  <a:schemeClr val="accent1"/>
                </a:solidFill>
              </a:rPr>
              <a:t>Better</a:t>
            </a:r>
            <a:endParaRPr lang="en-US" sz="2400" b="1" dirty="0">
              <a:solidFill>
                <a:schemeClr val="accent1"/>
              </a:solidFill>
            </a:endParaRPr>
          </a:p>
        </p:txBody>
      </p:sp>
      <p:sp>
        <p:nvSpPr>
          <p:cNvPr id="7" name="TextBox 6"/>
          <p:cNvSpPr txBox="1"/>
          <p:nvPr/>
        </p:nvSpPr>
        <p:spPr>
          <a:xfrm rot="16200000">
            <a:off x="5108043" y="3594384"/>
            <a:ext cx="2192844" cy="276999"/>
          </a:xfrm>
          <a:prstGeom prst="rect">
            <a:avLst/>
          </a:prstGeom>
          <a:noFill/>
        </p:spPr>
        <p:txBody>
          <a:bodyPr wrap="none" rtlCol="0">
            <a:spAutoFit/>
          </a:bodyPr>
          <a:lstStyle/>
          <a:p>
            <a:r>
              <a:rPr lang="en-US" sz="1200" dirty="0" smtClean="0">
                <a:solidFill>
                  <a:schemeClr val="bg1">
                    <a:lumMod val="50000"/>
                  </a:schemeClr>
                </a:solidFill>
              </a:rPr>
              <a:t>Blocked port = no measurement</a:t>
            </a:r>
            <a:endParaRPr lang="en-US" sz="1200" dirty="0">
              <a:solidFill>
                <a:schemeClr val="bg1">
                  <a:lumMod val="50000"/>
                </a:schemeClr>
              </a:solidFill>
            </a:endParaRPr>
          </a:p>
        </p:txBody>
      </p:sp>
      <p:sp>
        <p:nvSpPr>
          <p:cNvPr id="9" name="Slide Number Placeholder 8"/>
          <p:cNvSpPr>
            <a:spLocks noGrp="1"/>
          </p:cNvSpPr>
          <p:nvPr>
            <p:ph type="sldNum" sz="quarter" idx="12"/>
          </p:nvPr>
        </p:nvSpPr>
        <p:spPr/>
        <p:txBody>
          <a:bodyPr/>
          <a:lstStyle/>
          <a:p>
            <a:fld id="{D106CAAC-188D-4FBD-8217-F6D4C11263E9}" type="slidenum">
              <a:rPr lang="en-US" smtClean="0"/>
              <a:pPr/>
              <a:t>42</a:t>
            </a:fld>
            <a:endParaRPr lang="en-US"/>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Is there diversity?</a:t>
            </a:r>
            <a:endParaRPr lang="en-US" dirty="0"/>
          </a:p>
        </p:txBody>
      </p:sp>
      <p:pic>
        <p:nvPicPr>
          <p:cNvPr id="5124" name="Picture 4"/>
          <p:cNvPicPr>
            <a:picLocks noChangeAspect="1" noChangeArrowheads="1"/>
          </p:cNvPicPr>
          <p:nvPr/>
        </p:nvPicPr>
        <p:blipFill>
          <a:blip r:embed="rId3"/>
          <a:srcRect/>
          <a:stretch>
            <a:fillRect/>
          </a:stretch>
        </p:blipFill>
        <p:spPr bwMode="auto">
          <a:xfrm>
            <a:off x="609600" y="1219200"/>
            <a:ext cx="7783384" cy="5309783"/>
          </a:xfrm>
          <a:prstGeom prst="rect">
            <a:avLst/>
          </a:prstGeom>
          <a:noFill/>
          <a:ln w="9525">
            <a:noFill/>
            <a:miter lim="800000"/>
            <a:headEnd/>
            <a:tailEnd/>
          </a:ln>
          <a:effectLst/>
        </p:spPr>
      </p:pic>
      <p:cxnSp>
        <p:nvCxnSpPr>
          <p:cNvPr id="7" name="Straight Arrow Connector 6"/>
          <p:cNvCxnSpPr/>
          <p:nvPr/>
        </p:nvCxnSpPr>
        <p:spPr>
          <a:xfrm rot="5400000" flipH="1" flipV="1">
            <a:off x="-495300" y="4152900"/>
            <a:ext cx="2058194" cy="794"/>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52400" y="5257800"/>
            <a:ext cx="983090" cy="461665"/>
          </a:xfrm>
          <a:prstGeom prst="rect">
            <a:avLst/>
          </a:prstGeom>
          <a:noFill/>
        </p:spPr>
        <p:txBody>
          <a:bodyPr wrap="none" rtlCol="0">
            <a:spAutoFit/>
          </a:bodyPr>
          <a:lstStyle/>
          <a:p>
            <a:r>
              <a:rPr lang="en-US" sz="2400" b="1" dirty="0" smtClean="0">
                <a:solidFill>
                  <a:schemeClr val="accent1"/>
                </a:solidFill>
              </a:rPr>
              <a:t>Better</a:t>
            </a:r>
            <a:endParaRPr lang="en-US" sz="2400" b="1" dirty="0">
              <a:solidFill>
                <a:schemeClr val="accent1"/>
              </a:solidFill>
            </a:endParaRPr>
          </a:p>
        </p:txBody>
      </p:sp>
      <p:sp>
        <p:nvSpPr>
          <p:cNvPr id="14" name="TextBox 13"/>
          <p:cNvSpPr txBox="1"/>
          <p:nvPr/>
        </p:nvSpPr>
        <p:spPr>
          <a:xfrm rot="16200000">
            <a:off x="5519078" y="3853522"/>
            <a:ext cx="2192844" cy="276999"/>
          </a:xfrm>
          <a:prstGeom prst="rect">
            <a:avLst/>
          </a:prstGeom>
          <a:noFill/>
        </p:spPr>
        <p:txBody>
          <a:bodyPr wrap="none" rtlCol="0">
            <a:spAutoFit/>
          </a:bodyPr>
          <a:lstStyle/>
          <a:p>
            <a:r>
              <a:rPr lang="en-US" sz="1200" dirty="0" smtClean="0">
                <a:solidFill>
                  <a:schemeClr val="bg1">
                    <a:lumMod val="50000"/>
                  </a:schemeClr>
                </a:solidFill>
              </a:rPr>
              <a:t>Blocked port = no measurement</a:t>
            </a:r>
            <a:endParaRPr lang="en-US" sz="1200" dirty="0">
              <a:solidFill>
                <a:schemeClr val="bg1">
                  <a:lumMod val="50000"/>
                </a:schemeClr>
              </a:solidFill>
            </a:endParaRPr>
          </a:p>
        </p:txBody>
      </p:sp>
      <p:sp>
        <p:nvSpPr>
          <p:cNvPr id="10" name="Slide Number Placeholder 9"/>
          <p:cNvSpPr>
            <a:spLocks noGrp="1"/>
          </p:cNvSpPr>
          <p:nvPr>
            <p:ph type="sldNum" sz="quarter" idx="12"/>
          </p:nvPr>
        </p:nvSpPr>
        <p:spPr/>
        <p:txBody>
          <a:bodyPr/>
          <a:lstStyle/>
          <a:p>
            <a:fld id="{D106CAAC-188D-4FBD-8217-F6D4C11263E9}" type="slidenum">
              <a:rPr lang="en-US" smtClean="0"/>
              <a:pPr/>
              <a:t>43</a:t>
            </a:fld>
            <a:endParaRPr lang="en-US"/>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Results: Are measurements predictive?</a:t>
            </a:r>
            <a:endParaRPr lang="en-US" dirty="0"/>
          </a:p>
        </p:txBody>
      </p:sp>
      <p:pic>
        <p:nvPicPr>
          <p:cNvPr id="7170" name="Picture 2"/>
          <p:cNvPicPr>
            <a:picLocks noChangeAspect="1" noChangeArrowheads="1"/>
          </p:cNvPicPr>
          <p:nvPr/>
        </p:nvPicPr>
        <p:blipFill>
          <a:blip r:embed="rId3"/>
          <a:srcRect/>
          <a:stretch>
            <a:fillRect/>
          </a:stretch>
        </p:blipFill>
        <p:spPr bwMode="auto">
          <a:xfrm>
            <a:off x="685800" y="1320378"/>
            <a:ext cx="7696200" cy="5173512"/>
          </a:xfrm>
          <a:prstGeom prst="rect">
            <a:avLst/>
          </a:prstGeom>
          <a:noFill/>
          <a:ln w="9525">
            <a:noFill/>
            <a:miter lim="800000"/>
            <a:headEnd/>
            <a:tailEnd/>
          </a:ln>
          <a:effectLst/>
        </p:spPr>
      </p:pic>
      <p:cxnSp>
        <p:nvCxnSpPr>
          <p:cNvPr id="6" name="Straight Arrow Connector 5"/>
          <p:cNvCxnSpPr/>
          <p:nvPr/>
        </p:nvCxnSpPr>
        <p:spPr>
          <a:xfrm rot="5400000" flipH="1" flipV="1">
            <a:off x="-495300" y="4152900"/>
            <a:ext cx="2058194" cy="794"/>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52400" y="5257800"/>
            <a:ext cx="983090" cy="461665"/>
          </a:xfrm>
          <a:prstGeom prst="rect">
            <a:avLst/>
          </a:prstGeom>
          <a:noFill/>
        </p:spPr>
        <p:txBody>
          <a:bodyPr wrap="none" rtlCol="0">
            <a:spAutoFit/>
          </a:bodyPr>
          <a:lstStyle/>
          <a:p>
            <a:r>
              <a:rPr lang="en-US" sz="2400" b="1" dirty="0" smtClean="0">
                <a:solidFill>
                  <a:schemeClr val="accent1"/>
                </a:solidFill>
              </a:rPr>
              <a:t>Better</a:t>
            </a:r>
            <a:endParaRPr lang="en-US" sz="2400" b="1" dirty="0">
              <a:solidFill>
                <a:schemeClr val="accent1"/>
              </a:solidFill>
            </a:endParaRPr>
          </a:p>
        </p:txBody>
      </p:sp>
      <p:sp>
        <p:nvSpPr>
          <p:cNvPr id="8" name="TextBox 7"/>
          <p:cNvSpPr txBox="1"/>
          <p:nvPr/>
        </p:nvSpPr>
        <p:spPr>
          <a:xfrm rot="16200000">
            <a:off x="5519078" y="3777322"/>
            <a:ext cx="2192844" cy="276999"/>
          </a:xfrm>
          <a:prstGeom prst="rect">
            <a:avLst/>
          </a:prstGeom>
          <a:noFill/>
        </p:spPr>
        <p:txBody>
          <a:bodyPr wrap="none" rtlCol="0">
            <a:spAutoFit/>
          </a:bodyPr>
          <a:lstStyle/>
          <a:p>
            <a:r>
              <a:rPr lang="en-US" sz="1200" dirty="0" smtClean="0">
                <a:solidFill>
                  <a:schemeClr val="bg1">
                    <a:lumMod val="50000"/>
                  </a:schemeClr>
                </a:solidFill>
              </a:rPr>
              <a:t>Blocked port = no measurement</a:t>
            </a:r>
            <a:endParaRPr lang="en-US" sz="1200" dirty="0">
              <a:solidFill>
                <a:schemeClr val="bg1">
                  <a:lumMod val="50000"/>
                </a:schemeClr>
              </a:solidFill>
            </a:endParaRPr>
          </a:p>
        </p:txBody>
      </p:sp>
      <p:sp>
        <p:nvSpPr>
          <p:cNvPr id="10" name="Slide Number Placeholder 9"/>
          <p:cNvSpPr>
            <a:spLocks noGrp="1"/>
          </p:cNvSpPr>
          <p:nvPr>
            <p:ph type="sldNum" sz="quarter" idx="12"/>
          </p:nvPr>
        </p:nvSpPr>
        <p:spPr/>
        <p:txBody>
          <a:bodyPr/>
          <a:lstStyle/>
          <a:p>
            <a:fld id="{D106CAAC-188D-4FBD-8217-F6D4C11263E9}" type="slidenum">
              <a:rPr lang="en-US" smtClean="0"/>
              <a:pPr/>
              <a:t>44</a:t>
            </a:fld>
            <a:endParaRPr lang="en-US"/>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Fetch time for all </a:t>
            </a:r>
            <a:r>
              <a:rPr lang="en-US" dirty="0" err="1" smtClean="0"/>
              <a:t>WiGLE</a:t>
            </a:r>
            <a:r>
              <a:rPr lang="en-US" dirty="0" smtClean="0"/>
              <a:t> APs</a:t>
            </a:r>
            <a:endParaRPr lang="en-US" dirty="0"/>
          </a:p>
        </p:txBody>
      </p:sp>
      <p:sp>
        <p:nvSpPr>
          <p:cNvPr id="4" name="Slide Number Placeholder 3"/>
          <p:cNvSpPr>
            <a:spLocks noGrp="1"/>
          </p:cNvSpPr>
          <p:nvPr>
            <p:ph type="sldNum" sz="quarter" idx="12"/>
          </p:nvPr>
        </p:nvSpPr>
        <p:spPr/>
        <p:txBody>
          <a:bodyPr/>
          <a:lstStyle/>
          <a:p>
            <a:fld id="{D106CAAC-188D-4FBD-8217-F6D4C11263E9}" type="slidenum">
              <a:rPr lang="en-US" smtClean="0"/>
              <a:pPr/>
              <a:t>45</a:t>
            </a:fld>
            <a:endParaRPr lang="en-US"/>
          </a:p>
        </p:txBody>
      </p:sp>
      <p:pic>
        <p:nvPicPr>
          <p:cNvPr id="3074" name="Picture 2"/>
          <p:cNvPicPr>
            <a:picLocks noChangeAspect="1" noChangeArrowheads="1"/>
          </p:cNvPicPr>
          <p:nvPr/>
        </p:nvPicPr>
        <p:blipFill>
          <a:blip r:embed="rId3"/>
          <a:srcRect/>
          <a:stretch>
            <a:fillRect/>
          </a:stretch>
        </p:blipFill>
        <p:spPr bwMode="auto">
          <a:xfrm>
            <a:off x="1062038" y="1423988"/>
            <a:ext cx="7019925" cy="4010025"/>
          </a:xfrm>
          <a:prstGeom prst="rect">
            <a:avLst/>
          </a:prstGeom>
          <a:noFill/>
          <a:ln w="9525">
            <a:noFill/>
            <a:miter lim="800000"/>
            <a:headEnd/>
            <a:tailEnd/>
          </a:ln>
          <a:effectLst/>
        </p:spPr>
      </p:pic>
      <p:sp>
        <p:nvSpPr>
          <p:cNvPr id="6" name="Rectangle 5"/>
          <p:cNvSpPr/>
          <p:nvPr/>
        </p:nvSpPr>
        <p:spPr>
          <a:xfrm>
            <a:off x="990600" y="1219200"/>
            <a:ext cx="5334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a:spLocks noChangeArrowheads="1"/>
          </p:cNvSpPr>
          <p:nvPr/>
        </p:nvSpPr>
        <p:spPr bwMode="auto">
          <a:xfrm>
            <a:off x="0" y="5562600"/>
            <a:ext cx="9144000" cy="990600"/>
          </a:xfrm>
          <a:prstGeom prst="rect">
            <a:avLst/>
          </a:prstGeom>
          <a:solidFill>
            <a:schemeClr val="tx2">
              <a:lumMod val="20000"/>
              <a:lumOff val="80000"/>
            </a:schemeClr>
          </a:solidFill>
          <a:ln w="9525">
            <a:noFill/>
            <a:miter lim="800000"/>
            <a:headEnd/>
            <a:tailEnd/>
          </a:ln>
          <a:effectLst/>
        </p:spPr>
        <p:txBody>
          <a:bodyPr wrap="none" anchor="ctr"/>
          <a:lstStyle/>
          <a:p>
            <a:pPr marL="0" lvl="1" algn="ctr" fontAlgn="auto">
              <a:spcBef>
                <a:spcPct val="20000"/>
              </a:spcBef>
              <a:spcAft>
                <a:spcPts val="0"/>
              </a:spcAft>
              <a:defRPr/>
            </a:pPr>
            <a:r>
              <a:rPr lang="en-US" sz="3200" dirty="0" smtClean="0"/>
              <a:t>Cost is 2 cents/city/user if we include all APs</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OLD SLIDES ===</a:t>
            </a:r>
            <a:endParaRPr lang="en-US" dirty="0"/>
          </a:p>
        </p:txBody>
      </p:sp>
      <p:sp>
        <p:nvSpPr>
          <p:cNvPr id="5" name="Content Placeholder 4"/>
          <p:cNvSpPr>
            <a:spLocks noGrp="1"/>
          </p:cNvSpPr>
          <p:nvPr>
            <p:ph idx="1"/>
          </p:nvPr>
        </p:nvSpPr>
        <p:spPr/>
        <p:txBody>
          <a:bodyPr/>
          <a:lstStyle/>
          <a:p>
            <a:endParaRPr lang="en-US"/>
          </a:p>
        </p:txBody>
      </p:sp>
      <p:sp>
        <p:nvSpPr>
          <p:cNvPr id="6" name="Slide Number Placeholder 5"/>
          <p:cNvSpPr>
            <a:spLocks noGrp="1"/>
          </p:cNvSpPr>
          <p:nvPr>
            <p:ph type="sldNum" sz="quarter" idx="12"/>
          </p:nvPr>
        </p:nvSpPr>
        <p:spPr/>
        <p:txBody>
          <a:bodyPr/>
          <a:lstStyle/>
          <a:p>
            <a:fld id="{D106CAAC-188D-4FBD-8217-F6D4C11263E9}" type="slidenum">
              <a:rPr lang="en-US" smtClean="0"/>
              <a:pPr/>
              <a:t>46</a:t>
            </a:fld>
            <a:endParaRPr lang="en-US"/>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Goal</a:t>
            </a:r>
            <a:r>
              <a:rPr lang="en-US" dirty="0" smtClean="0"/>
              <a:t>: Use Collaborative Reports</a:t>
            </a:r>
            <a:endParaRPr lang="en-US" dirty="0"/>
          </a:p>
        </p:txBody>
      </p:sp>
      <p:pic>
        <p:nvPicPr>
          <p:cNvPr id="47" name="Picture 2"/>
          <p:cNvPicPr>
            <a:picLocks noChangeAspect="1" noChangeArrowheads="1"/>
          </p:cNvPicPr>
          <p:nvPr/>
        </p:nvPicPr>
        <p:blipFill>
          <a:blip r:embed="rId3"/>
          <a:srcRect/>
          <a:stretch>
            <a:fillRect/>
          </a:stretch>
        </p:blipFill>
        <p:spPr bwMode="auto">
          <a:xfrm>
            <a:off x="762000" y="1371600"/>
            <a:ext cx="3220278" cy="4114800"/>
          </a:xfrm>
          <a:prstGeom prst="rect">
            <a:avLst/>
          </a:prstGeom>
          <a:noFill/>
          <a:ln w="9525">
            <a:solidFill>
              <a:schemeClr val="accent1"/>
            </a:solidFill>
            <a:miter lim="800000"/>
            <a:headEnd/>
            <a:tailEnd/>
          </a:ln>
          <a:effectLst/>
        </p:spPr>
      </p:pic>
      <p:pic>
        <p:nvPicPr>
          <p:cNvPr id="39" name="Picture 38" descr="laptop1.png"/>
          <p:cNvPicPr>
            <a:picLocks noChangeAspect="1"/>
          </p:cNvPicPr>
          <p:nvPr/>
        </p:nvPicPr>
        <p:blipFill>
          <a:blip r:embed="rId4"/>
          <a:stretch>
            <a:fillRect/>
          </a:stretch>
        </p:blipFill>
        <p:spPr>
          <a:xfrm>
            <a:off x="914400" y="4343400"/>
            <a:ext cx="794090" cy="674316"/>
          </a:xfrm>
          <a:prstGeom prst="rect">
            <a:avLst/>
          </a:prstGeom>
          <a:effectLst>
            <a:outerShdw blurRad="50800" dist="38100" dir="2700000" algn="tl" rotWithShape="0">
              <a:prstClr val="black">
                <a:alpha val="40000"/>
              </a:prstClr>
            </a:outerShdw>
          </a:effectLst>
        </p:spPr>
      </p:pic>
      <p:pic>
        <p:nvPicPr>
          <p:cNvPr id="41" name="Picture 40" descr="charlie.png"/>
          <p:cNvPicPr>
            <a:picLocks noChangeAspect="1"/>
          </p:cNvPicPr>
          <p:nvPr/>
        </p:nvPicPr>
        <p:blipFill>
          <a:blip r:embed="rId5" cstate="screen"/>
          <a:stretch>
            <a:fillRect/>
          </a:stretch>
        </p:blipFill>
        <p:spPr>
          <a:xfrm flipH="1">
            <a:off x="787777" y="4204929"/>
            <a:ext cx="304800" cy="567944"/>
          </a:xfrm>
          <a:prstGeom prst="rect">
            <a:avLst/>
          </a:prstGeom>
          <a:effectLst>
            <a:outerShdw blurRad="50800" dist="38100" dir="2700000" algn="tl" rotWithShape="0">
              <a:prstClr val="black">
                <a:alpha val="40000"/>
              </a:prstClr>
            </a:outerShdw>
          </a:effectLst>
        </p:spPr>
      </p:pic>
      <p:pic>
        <p:nvPicPr>
          <p:cNvPr id="42" name="Picture 41" descr="laptop1.png"/>
          <p:cNvPicPr>
            <a:picLocks noChangeAspect="1"/>
          </p:cNvPicPr>
          <p:nvPr/>
        </p:nvPicPr>
        <p:blipFill>
          <a:blip r:embed="rId4"/>
          <a:stretch>
            <a:fillRect/>
          </a:stretch>
        </p:blipFill>
        <p:spPr>
          <a:xfrm>
            <a:off x="2133600" y="2362200"/>
            <a:ext cx="794090" cy="674316"/>
          </a:xfrm>
          <a:prstGeom prst="rect">
            <a:avLst/>
          </a:prstGeom>
          <a:effectLst>
            <a:outerShdw blurRad="50800" dist="38100" dir="2700000" algn="tl" rotWithShape="0">
              <a:prstClr val="black">
                <a:alpha val="40000"/>
              </a:prstClr>
            </a:outerShdw>
          </a:effectLst>
        </p:spPr>
      </p:pic>
      <p:pic>
        <p:nvPicPr>
          <p:cNvPr id="43" name="Picture 13" descr="bob.png"/>
          <p:cNvPicPr>
            <a:picLocks noChangeAspect="1"/>
          </p:cNvPicPr>
          <p:nvPr/>
        </p:nvPicPr>
        <p:blipFill>
          <a:blip r:embed="rId6" cstate="screen"/>
          <a:srcRect/>
          <a:stretch>
            <a:fillRect/>
          </a:stretch>
        </p:blipFill>
        <p:spPr bwMode="auto">
          <a:xfrm flipH="1">
            <a:off x="1909283" y="2223729"/>
            <a:ext cx="539097" cy="554038"/>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80" name="Can 79"/>
          <p:cNvSpPr/>
          <p:nvPr/>
        </p:nvSpPr>
        <p:spPr bwMode="auto">
          <a:xfrm>
            <a:off x="6096000" y="2438400"/>
            <a:ext cx="1371600" cy="1447800"/>
          </a:xfrm>
          <a:prstGeom prst="can">
            <a:avLst/>
          </a:prstGeom>
          <a:solidFill>
            <a:srgbClr val="FFC000"/>
          </a:solidFill>
          <a:ln w="25400" cap="flat" cmpd="sng" algn="ctr">
            <a:solidFill>
              <a:srgbClr val="000000"/>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en-US" sz="900"/>
          </a:p>
        </p:txBody>
      </p:sp>
      <p:sp>
        <p:nvSpPr>
          <p:cNvPr id="81" name="TextBox 80"/>
          <p:cNvSpPr txBox="1"/>
          <p:nvPr/>
        </p:nvSpPr>
        <p:spPr>
          <a:xfrm>
            <a:off x="6096000" y="2971800"/>
            <a:ext cx="1371600" cy="646331"/>
          </a:xfrm>
          <a:prstGeom prst="rect">
            <a:avLst/>
          </a:prstGeom>
          <a:noFill/>
        </p:spPr>
        <p:txBody>
          <a:bodyPr wrap="square" rtlCol="0">
            <a:spAutoFit/>
          </a:bodyPr>
          <a:lstStyle/>
          <a:p>
            <a:pPr algn="ctr"/>
            <a:r>
              <a:rPr lang="en-US" dirty="0" smtClean="0"/>
              <a:t>Reports</a:t>
            </a:r>
          </a:p>
          <a:p>
            <a:pPr algn="ctr"/>
            <a:r>
              <a:rPr lang="en-US" dirty="0" smtClean="0"/>
              <a:t>Database</a:t>
            </a:r>
            <a:endParaRPr lang="en-US" dirty="0"/>
          </a:p>
        </p:txBody>
      </p:sp>
      <p:pic>
        <p:nvPicPr>
          <p:cNvPr id="82" name="Picture 12" descr="alice.png"/>
          <p:cNvPicPr>
            <a:picLocks noChangeAspect="1"/>
          </p:cNvPicPr>
          <p:nvPr/>
        </p:nvPicPr>
        <p:blipFill>
          <a:blip r:embed="rId7"/>
          <a:srcRect/>
          <a:stretch>
            <a:fillRect/>
          </a:stretch>
        </p:blipFill>
        <p:spPr bwMode="auto">
          <a:xfrm>
            <a:off x="6019800" y="5029200"/>
            <a:ext cx="655626" cy="61734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83" name="Picture 82" descr="laptop1.png"/>
          <p:cNvPicPr>
            <a:picLocks noChangeAspect="1"/>
          </p:cNvPicPr>
          <p:nvPr/>
        </p:nvPicPr>
        <p:blipFill>
          <a:blip r:embed="rId4"/>
          <a:stretch>
            <a:fillRect/>
          </a:stretch>
        </p:blipFill>
        <p:spPr>
          <a:xfrm>
            <a:off x="6477000" y="5181600"/>
            <a:ext cx="794090" cy="674316"/>
          </a:xfrm>
          <a:prstGeom prst="rect">
            <a:avLst/>
          </a:prstGeom>
          <a:effectLst>
            <a:outerShdw blurRad="50800" dist="38100" dir="2700000" algn="tl" rotWithShape="0">
              <a:prstClr val="black">
                <a:alpha val="40000"/>
              </a:prstClr>
            </a:outerShdw>
          </a:effectLst>
        </p:spPr>
      </p:pic>
      <p:cxnSp>
        <p:nvCxnSpPr>
          <p:cNvPr id="85" name="Straight Arrow Connector 84"/>
          <p:cNvCxnSpPr/>
          <p:nvPr/>
        </p:nvCxnSpPr>
        <p:spPr>
          <a:xfrm rot="5400000">
            <a:off x="6211094" y="4533106"/>
            <a:ext cx="1143000" cy="1588"/>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96" idx="3"/>
          </p:cNvCxnSpPr>
          <p:nvPr/>
        </p:nvCxnSpPr>
        <p:spPr>
          <a:xfrm>
            <a:off x="4002851" y="2531477"/>
            <a:ext cx="1940749" cy="668923"/>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35" idx="3"/>
          </p:cNvCxnSpPr>
          <p:nvPr/>
        </p:nvCxnSpPr>
        <p:spPr>
          <a:xfrm flipV="1">
            <a:off x="2250251" y="3352800"/>
            <a:ext cx="3693349" cy="778877"/>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6" name="TextBox 165"/>
          <p:cNvSpPr txBox="1">
            <a:spLocks noChangeArrowheads="1"/>
          </p:cNvSpPr>
          <p:nvPr/>
        </p:nvSpPr>
        <p:spPr bwMode="auto">
          <a:xfrm>
            <a:off x="2971800" y="2362200"/>
            <a:ext cx="1031051" cy="338554"/>
          </a:xfrm>
          <a:prstGeom prst="rect">
            <a:avLst/>
          </a:prstGeom>
          <a:solidFill>
            <a:srgbClr val="FFFF00"/>
          </a:solidFill>
          <a:ln w="9525">
            <a:solidFill>
              <a:srgbClr val="FFC000"/>
            </a:solidFill>
            <a:miter lim="800000"/>
            <a:headEnd/>
            <a:tailEnd/>
          </a:ln>
          <a:effectLst>
            <a:outerShdw blurRad="50800" dist="38100" dir="2700000" algn="tl" rotWithShape="0">
              <a:prstClr val="black">
                <a:alpha val="40000"/>
              </a:prstClr>
            </a:outerShdw>
          </a:effectLst>
        </p:spPr>
        <p:txBody>
          <a:bodyPr wrap="none">
            <a:spAutoFit/>
          </a:bodyPr>
          <a:lstStyle/>
          <a:p>
            <a:pPr algn="l"/>
            <a:r>
              <a:rPr lang="en-US" sz="800" dirty="0"/>
              <a:t>Bandwidth: </a:t>
            </a:r>
            <a:r>
              <a:rPr lang="en-US" sz="800" dirty="0" smtClean="0"/>
              <a:t>30 </a:t>
            </a:r>
            <a:r>
              <a:rPr lang="en-US" sz="800" dirty="0"/>
              <a:t>kbps</a:t>
            </a:r>
            <a:br>
              <a:rPr lang="en-US" sz="800" dirty="0"/>
            </a:br>
            <a:r>
              <a:rPr lang="en-US" sz="800" dirty="0"/>
              <a:t>Blocked ports: </a:t>
            </a:r>
            <a:r>
              <a:rPr lang="en-US" sz="800" dirty="0" smtClean="0"/>
              <a:t>Email</a:t>
            </a:r>
            <a:endParaRPr lang="en-US" sz="800" dirty="0"/>
          </a:p>
        </p:txBody>
      </p:sp>
      <p:sp>
        <p:nvSpPr>
          <p:cNvPr id="35" name="TextBox 165"/>
          <p:cNvSpPr txBox="1">
            <a:spLocks noChangeArrowheads="1"/>
          </p:cNvSpPr>
          <p:nvPr/>
        </p:nvSpPr>
        <p:spPr bwMode="auto">
          <a:xfrm>
            <a:off x="1219200" y="3962400"/>
            <a:ext cx="1031051" cy="338554"/>
          </a:xfrm>
          <a:prstGeom prst="rect">
            <a:avLst/>
          </a:prstGeom>
          <a:solidFill>
            <a:srgbClr val="FFFF00"/>
          </a:solidFill>
          <a:ln w="9525">
            <a:solidFill>
              <a:srgbClr val="FFC000"/>
            </a:solidFill>
            <a:miter lim="800000"/>
            <a:headEnd/>
            <a:tailEnd/>
          </a:ln>
          <a:effectLst>
            <a:outerShdw blurRad="50800" dist="38100" dir="2700000" algn="tl" rotWithShape="0">
              <a:prstClr val="black">
                <a:alpha val="40000"/>
              </a:prstClr>
            </a:outerShdw>
          </a:effectLst>
        </p:spPr>
        <p:txBody>
          <a:bodyPr wrap="none">
            <a:spAutoFit/>
          </a:bodyPr>
          <a:lstStyle/>
          <a:p>
            <a:pPr algn="l"/>
            <a:r>
              <a:rPr lang="en-US" sz="800" dirty="0"/>
              <a:t>Bandwidth: </a:t>
            </a:r>
            <a:r>
              <a:rPr lang="en-US" sz="800" dirty="0" smtClean="0"/>
              <a:t>5 Mbps</a:t>
            </a:r>
            <a:r>
              <a:rPr lang="en-US" sz="800" dirty="0"/>
              <a:t/>
            </a:r>
            <a:br>
              <a:rPr lang="en-US" sz="800" dirty="0"/>
            </a:br>
            <a:r>
              <a:rPr lang="en-US" sz="800" dirty="0"/>
              <a:t>Blocked ports: None</a:t>
            </a:r>
          </a:p>
        </p:txBody>
      </p:sp>
      <p:sp>
        <p:nvSpPr>
          <p:cNvPr id="94" name="TextBox 93"/>
          <p:cNvSpPr txBox="1"/>
          <p:nvPr/>
        </p:nvSpPr>
        <p:spPr>
          <a:xfrm>
            <a:off x="3962400" y="1524000"/>
            <a:ext cx="2231573" cy="646331"/>
          </a:xfrm>
          <a:prstGeom prst="rect">
            <a:avLst/>
          </a:prstGeom>
          <a:noFill/>
        </p:spPr>
        <p:txBody>
          <a:bodyPr wrap="none" rtlCol="0">
            <a:spAutoFit/>
          </a:bodyPr>
          <a:lstStyle/>
          <a:p>
            <a:r>
              <a:rPr lang="en-US" dirty="0" smtClean="0"/>
              <a:t>community uploads</a:t>
            </a:r>
          </a:p>
          <a:p>
            <a:r>
              <a:rPr lang="en-US" dirty="0" smtClean="0"/>
              <a:t>measurement reports</a:t>
            </a:r>
          </a:p>
        </p:txBody>
      </p:sp>
      <p:sp>
        <p:nvSpPr>
          <p:cNvPr id="97" name="TextBox 96"/>
          <p:cNvSpPr txBox="1"/>
          <p:nvPr/>
        </p:nvSpPr>
        <p:spPr>
          <a:xfrm>
            <a:off x="6858000" y="4191000"/>
            <a:ext cx="2061718" cy="646331"/>
          </a:xfrm>
          <a:prstGeom prst="rect">
            <a:avLst/>
          </a:prstGeom>
          <a:noFill/>
        </p:spPr>
        <p:txBody>
          <a:bodyPr wrap="none" rtlCol="0">
            <a:spAutoFit/>
          </a:bodyPr>
          <a:lstStyle/>
          <a:p>
            <a:r>
              <a:rPr lang="en-US" dirty="0" smtClean="0"/>
              <a:t>members download</a:t>
            </a:r>
          </a:p>
          <a:p>
            <a:r>
              <a:rPr lang="en-US" dirty="0" smtClean="0"/>
              <a:t>summary statistics</a:t>
            </a:r>
          </a:p>
        </p:txBody>
      </p:sp>
      <p:sp>
        <p:nvSpPr>
          <p:cNvPr id="21" name="Slide Number Placeholder 20"/>
          <p:cNvSpPr>
            <a:spLocks noGrp="1"/>
          </p:cNvSpPr>
          <p:nvPr>
            <p:ph type="sldNum" sz="quarter" idx="12"/>
          </p:nvPr>
        </p:nvSpPr>
        <p:spPr/>
        <p:txBody>
          <a:bodyPr/>
          <a:lstStyle/>
          <a:p>
            <a:fld id="{D106CAAC-188D-4FBD-8217-F6D4C11263E9}" type="slidenum">
              <a:rPr lang="en-US" smtClean="0"/>
              <a:pPr/>
              <a:t>47</a:t>
            </a:fld>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0" y="5334000"/>
            <a:ext cx="9144000" cy="12954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4"/>
          <a:srcRect/>
          <a:stretch>
            <a:fillRect/>
          </a:stretch>
        </p:blipFill>
        <p:spPr bwMode="auto">
          <a:xfrm>
            <a:off x="533400" y="1143000"/>
            <a:ext cx="8140634" cy="4191000"/>
          </a:xfrm>
          <a:prstGeom prst="rect">
            <a:avLst/>
          </a:prstGeom>
          <a:noFill/>
          <a:ln w="9525">
            <a:noFill/>
            <a:miter lim="800000"/>
            <a:headEnd/>
            <a:tailEnd/>
          </a:ln>
          <a:effectLst/>
        </p:spPr>
      </p:pic>
      <p:sp>
        <p:nvSpPr>
          <p:cNvPr id="6" name="Rectangle 5"/>
          <p:cNvSpPr/>
          <p:nvPr/>
        </p:nvSpPr>
        <p:spPr>
          <a:xfrm>
            <a:off x="5783283" y="1066800"/>
            <a:ext cx="2849748" cy="42629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0"/>
          <p:cNvGrpSpPr/>
          <p:nvPr/>
        </p:nvGrpSpPr>
        <p:grpSpPr>
          <a:xfrm>
            <a:off x="2881023" y="914400"/>
            <a:ext cx="2997263" cy="4419600"/>
            <a:chOff x="2881023" y="1295400"/>
            <a:chExt cx="2986377" cy="4419600"/>
          </a:xfrm>
        </p:grpSpPr>
        <p:sp>
          <p:nvSpPr>
            <p:cNvPr id="5" name="Rectangle 4"/>
            <p:cNvSpPr/>
            <p:nvPr/>
          </p:nvSpPr>
          <p:spPr>
            <a:xfrm>
              <a:off x="3810000" y="1295400"/>
              <a:ext cx="2057400" cy="441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593990" y="1523999"/>
              <a:ext cx="444610" cy="20938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609892" y="4587903"/>
              <a:ext cx="428708" cy="11270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895600" y="3352799"/>
              <a:ext cx="674536" cy="26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881023" y="3449539"/>
              <a:ext cx="490330" cy="26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2"/>
          <p:cNvPicPr>
            <a:picLocks noChangeAspect="1" noChangeArrowheads="1"/>
          </p:cNvPicPr>
          <p:nvPr/>
        </p:nvPicPr>
        <p:blipFill>
          <a:blip r:embed="rId5"/>
          <a:srcRect/>
          <a:stretch>
            <a:fillRect/>
          </a:stretch>
        </p:blipFill>
        <p:spPr bwMode="auto">
          <a:xfrm>
            <a:off x="4800600" y="1219200"/>
            <a:ext cx="3160643" cy="4038600"/>
          </a:xfrm>
          <a:prstGeom prst="rect">
            <a:avLst/>
          </a:prstGeom>
          <a:noFill/>
          <a:ln w="9525">
            <a:solidFill>
              <a:schemeClr val="accent1"/>
            </a:solidFill>
            <a:miter lim="800000"/>
            <a:headEnd/>
            <a:tailEnd/>
          </a:ln>
          <a:effectLst/>
        </p:spPr>
      </p:pic>
      <p:sp>
        <p:nvSpPr>
          <p:cNvPr id="14" name="Freeform 13"/>
          <p:cNvSpPr/>
          <p:nvPr/>
        </p:nvSpPr>
        <p:spPr>
          <a:xfrm>
            <a:off x="5712262" y="1604818"/>
            <a:ext cx="1278632" cy="3281646"/>
          </a:xfrm>
          <a:custGeom>
            <a:avLst/>
            <a:gdLst>
              <a:gd name="connsiteX0" fmla="*/ 1201157 w 1302757"/>
              <a:gd name="connsiteY0" fmla="*/ 3343564 h 3343564"/>
              <a:gd name="connsiteX1" fmla="*/ 1164212 w 1302757"/>
              <a:gd name="connsiteY1" fmla="*/ 3288146 h 3343564"/>
              <a:gd name="connsiteX2" fmla="*/ 1127266 w 1302757"/>
              <a:gd name="connsiteY2" fmla="*/ 3223491 h 3343564"/>
              <a:gd name="connsiteX3" fmla="*/ 1081084 w 1302757"/>
              <a:gd name="connsiteY3" fmla="*/ 3168073 h 3343564"/>
              <a:gd name="connsiteX4" fmla="*/ 1071848 w 1302757"/>
              <a:gd name="connsiteY4" fmla="*/ 3140364 h 3343564"/>
              <a:gd name="connsiteX5" fmla="*/ 1053375 w 1302757"/>
              <a:gd name="connsiteY5" fmla="*/ 3112655 h 3343564"/>
              <a:gd name="connsiteX6" fmla="*/ 1034903 w 1302757"/>
              <a:gd name="connsiteY6" fmla="*/ 3029527 h 3343564"/>
              <a:gd name="connsiteX7" fmla="*/ 1016430 w 1302757"/>
              <a:gd name="connsiteY7" fmla="*/ 2974109 h 3343564"/>
              <a:gd name="connsiteX8" fmla="*/ 1025666 w 1302757"/>
              <a:gd name="connsiteY8" fmla="*/ 2817091 h 3343564"/>
              <a:gd name="connsiteX9" fmla="*/ 1034903 w 1302757"/>
              <a:gd name="connsiteY9" fmla="*/ 2780146 h 3343564"/>
              <a:gd name="connsiteX10" fmla="*/ 1062612 w 1302757"/>
              <a:gd name="connsiteY10" fmla="*/ 2752437 h 3343564"/>
              <a:gd name="connsiteX11" fmla="*/ 1118030 w 1302757"/>
              <a:gd name="connsiteY11" fmla="*/ 2660073 h 3343564"/>
              <a:gd name="connsiteX12" fmla="*/ 1136503 w 1302757"/>
              <a:gd name="connsiteY12" fmla="*/ 2632364 h 3343564"/>
              <a:gd name="connsiteX13" fmla="*/ 1154975 w 1302757"/>
              <a:gd name="connsiteY13" fmla="*/ 2604655 h 3343564"/>
              <a:gd name="connsiteX14" fmla="*/ 1182684 w 1302757"/>
              <a:gd name="connsiteY14" fmla="*/ 2576946 h 3343564"/>
              <a:gd name="connsiteX15" fmla="*/ 1210394 w 1302757"/>
              <a:gd name="connsiteY15" fmla="*/ 2558473 h 3343564"/>
              <a:gd name="connsiteX16" fmla="*/ 1228866 w 1302757"/>
              <a:gd name="connsiteY16" fmla="*/ 2521527 h 3343564"/>
              <a:gd name="connsiteX17" fmla="*/ 1238103 w 1302757"/>
              <a:gd name="connsiteY17" fmla="*/ 2493818 h 3343564"/>
              <a:gd name="connsiteX18" fmla="*/ 1256575 w 1302757"/>
              <a:gd name="connsiteY18" fmla="*/ 2466109 h 3343564"/>
              <a:gd name="connsiteX19" fmla="*/ 1265812 w 1302757"/>
              <a:gd name="connsiteY19" fmla="*/ 2438400 h 3343564"/>
              <a:gd name="connsiteX20" fmla="*/ 1284284 w 1302757"/>
              <a:gd name="connsiteY20" fmla="*/ 2364509 h 3343564"/>
              <a:gd name="connsiteX21" fmla="*/ 1302757 w 1302757"/>
              <a:gd name="connsiteY21" fmla="*/ 2198255 h 3343564"/>
              <a:gd name="connsiteX22" fmla="*/ 1293521 w 1302757"/>
              <a:gd name="connsiteY22" fmla="*/ 1838037 h 3343564"/>
              <a:gd name="connsiteX23" fmla="*/ 1284284 w 1302757"/>
              <a:gd name="connsiteY23" fmla="*/ 1801091 h 3343564"/>
              <a:gd name="connsiteX24" fmla="*/ 1275048 w 1302757"/>
              <a:gd name="connsiteY24" fmla="*/ 1727200 h 3343564"/>
              <a:gd name="connsiteX25" fmla="*/ 1265812 w 1302757"/>
              <a:gd name="connsiteY25" fmla="*/ 1699491 h 3343564"/>
              <a:gd name="connsiteX26" fmla="*/ 1247339 w 1302757"/>
              <a:gd name="connsiteY26" fmla="*/ 1607127 h 3343564"/>
              <a:gd name="connsiteX27" fmla="*/ 1238103 w 1302757"/>
              <a:gd name="connsiteY27" fmla="*/ 1579418 h 3343564"/>
              <a:gd name="connsiteX28" fmla="*/ 1219630 w 1302757"/>
              <a:gd name="connsiteY28" fmla="*/ 1505527 h 3343564"/>
              <a:gd name="connsiteX29" fmla="*/ 1201157 w 1302757"/>
              <a:gd name="connsiteY29" fmla="*/ 1450109 h 3343564"/>
              <a:gd name="connsiteX30" fmla="*/ 1191921 w 1302757"/>
              <a:gd name="connsiteY30" fmla="*/ 1413164 h 3343564"/>
              <a:gd name="connsiteX31" fmla="*/ 1016430 w 1302757"/>
              <a:gd name="connsiteY31" fmla="*/ 1403927 h 3343564"/>
              <a:gd name="connsiteX32" fmla="*/ 951775 w 1302757"/>
              <a:gd name="connsiteY32" fmla="*/ 1385455 h 3343564"/>
              <a:gd name="connsiteX33" fmla="*/ 905594 w 1302757"/>
              <a:gd name="connsiteY33" fmla="*/ 1366982 h 3343564"/>
              <a:gd name="connsiteX34" fmla="*/ 859412 w 1302757"/>
              <a:gd name="connsiteY34" fmla="*/ 1357746 h 3343564"/>
              <a:gd name="connsiteX35" fmla="*/ 822466 w 1302757"/>
              <a:gd name="connsiteY35" fmla="*/ 1348509 h 3343564"/>
              <a:gd name="connsiteX36" fmla="*/ 794757 w 1302757"/>
              <a:gd name="connsiteY36" fmla="*/ 1339273 h 3343564"/>
              <a:gd name="connsiteX37" fmla="*/ 739339 w 1302757"/>
              <a:gd name="connsiteY37" fmla="*/ 1330037 h 3343564"/>
              <a:gd name="connsiteX38" fmla="*/ 665448 w 1302757"/>
              <a:gd name="connsiteY38" fmla="*/ 1311564 h 3343564"/>
              <a:gd name="connsiteX39" fmla="*/ 416066 w 1302757"/>
              <a:gd name="connsiteY39" fmla="*/ 1330037 h 3343564"/>
              <a:gd name="connsiteX40" fmla="*/ 388357 w 1302757"/>
              <a:gd name="connsiteY40" fmla="*/ 1339273 h 3343564"/>
              <a:gd name="connsiteX41" fmla="*/ 305230 w 1302757"/>
              <a:gd name="connsiteY41" fmla="*/ 1348509 h 3343564"/>
              <a:gd name="connsiteX42" fmla="*/ 277521 w 1302757"/>
              <a:gd name="connsiteY42" fmla="*/ 1357746 h 3343564"/>
              <a:gd name="connsiteX43" fmla="*/ 249812 w 1302757"/>
              <a:gd name="connsiteY43" fmla="*/ 1376218 h 3343564"/>
              <a:gd name="connsiteX44" fmla="*/ 212866 w 1302757"/>
              <a:gd name="connsiteY44" fmla="*/ 1385455 h 3343564"/>
              <a:gd name="connsiteX45" fmla="*/ 157448 w 1302757"/>
              <a:gd name="connsiteY45" fmla="*/ 1422400 h 3343564"/>
              <a:gd name="connsiteX46" fmla="*/ 92794 w 1302757"/>
              <a:gd name="connsiteY46" fmla="*/ 1440873 h 3343564"/>
              <a:gd name="connsiteX47" fmla="*/ 28139 w 1302757"/>
              <a:gd name="connsiteY47" fmla="*/ 1459346 h 3343564"/>
              <a:gd name="connsiteX48" fmla="*/ 28139 w 1302757"/>
              <a:gd name="connsiteY48" fmla="*/ 1293091 h 3343564"/>
              <a:gd name="connsiteX49" fmla="*/ 55848 w 1302757"/>
              <a:gd name="connsiteY49" fmla="*/ 1209964 h 3343564"/>
              <a:gd name="connsiteX50" fmla="*/ 157448 w 1302757"/>
              <a:gd name="connsiteY50" fmla="*/ 1154546 h 3343564"/>
              <a:gd name="connsiteX51" fmla="*/ 240575 w 1302757"/>
              <a:gd name="connsiteY51" fmla="*/ 1145309 h 3343564"/>
              <a:gd name="connsiteX52" fmla="*/ 619266 w 1302757"/>
              <a:gd name="connsiteY52" fmla="*/ 1154546 h 3343564"/>
              <a:gd name="connsiteX53" fmla="*/ 748575 w 1302757"/>
              <a:gd name="connsiteY53" fmla="*/ 1173018 h 3343564"/>
              <a:gd name="connsiteX54" fmla="*/ 822466 w 1302757"/>
              <a:gd name="connsiteY54" fmla="*/ 1163782 h 3343564"/>
              <a:gd name="connsiteX55" fmla="*/ 840939 w 1302757"/>
              <a:gd name="connsiteY55" fmla="*/ 1108364 h 3343564"/>
              <a:gd name="connsiteX56" fmla="*/ 877884 w 1302757"/>
              <a:gd name="connsiteY56" fmla="*/ 1052946 h 3343564"/>
              <a:gd name="connsiteX57" fmla="*/ 887121 w 1302757"/>
              <a:gd name="connsiteY57" fmla="*/ 1025237 h 3343564"/>
              <a:gd name="connsiteX58" fmla="*/ 924066 w 1302757"/>
              <a:gd name="connsiteY58" fmla="*/ 969818 h 3343564"/>
              <a:gd name="connsiteX59" fmla="*/ 942539 w 1302757"/>
              <a:gd name="connsiteY59" fmla="*/ 803564 h 3343564"/>
              <a:gd name="connsiteX60" fmla="*/ 933303 w 1302757"/>
              <a:gd name="connsiteY60" fmla="*/ 692727 h 3343564"/>
              <a:gd name="connsiteX61" fmla="*/ 905594 w 1302757"/>
              <a:gd name="connsiteY61" fmla="*/ 508000 h 3343564"/>
              <a:gd name="connsiteX62" fmla="*/ 896357 w 1302757"/>
              <a:gd name="connsiteY62" fmla="*/ 471055 h 3343564"/>
              <a:gd name="connsiteX63" fmla="*/ 887121 w 1302757"/>
              <a:gd name="connsiteY63" fmla="*/ 387927 h 3343564"/>
              <a:gd name="connsiteX64" fmla="*/ 868648 w 1302757"/>
              <a:gd name="connsiteY64" fmla="*/ 277091 h 3343564"/>
              <a:gd name="connsiteX65" fmla="*/ 859412 w 1302757"/>
              <a:gd name="connsiteY65" fmla="*/ 203200 h 3343564"/>
              <a:gd name="connsiteX66" fmla="*/ 877884 w 1302757"/>
              <a:gd name="connsiteY66" fmla="*/ 138546 h 3343564"/>
              <a:gd name="connsiteX67" fmla="*/ 905594 w 1302757"/>
              <a:gd name="connsiteY67" fmla="*/ 110837 h 3343564"/>
              <a:gd name="connsiteX68" fmla="*/ 933303 w 1302757"/>
              <a:gd name="connsiteY68" fmla="*/ 73891 h 3343564"/>
              <a:gd name="connsiteX69" fmla="*/ 951775 w 1302757"/>
              <a:gd name="connsiteY69" fmla="*/ 36946 h 3343564"/>
              <a:gd name="connsiteX70" fmla="*/ 979484 w 1302757"/>
              <a:gd name="connsiteY70" fmla="*/ 0 h 3343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302757" h="3343564">
                <a:moveTo>
                  <a:pt x="1201157" y="3343564"/>
                </a:moveTo>
                <a:cubicBezTo>
                  <a:pt x="1188842" y="3325091"/>
                  <a:pt x="1175634" y="3307184"/>
                  <a:pt x="1164212" y="3288146"/>
                </a:cubicBezTo>
                <a:cubicBezTo>
                  <a:pt x="1144853" y="3255880"/>
                  <a:pt x="1150089" y="3250878"/>
                  <a:pt x="1127266" y="3223491"/>
                </a:cubicBezTo>
                <a:cubicBezTo>
                  <a:pt x="1068002" y="3152374"/>
                  <a:pt x="1126949" y="3236869"/>
                  <a:pt x="1081084" y="3168073"/>
                </a:cubicBezTo>
                <a:cubicBezTo>
                  <a:pt x="1078005" y="3158837"/>
                  <a:pt x="1076202" y="3149072"/>
                  <a:pt x="1071848" y="3140364"/>
                </a:cubicBezTo>
                <a:cubicBezTo>
                  <a:pt x="1066884" y="3130435"/>
                  <a:pt x="1057748" y="3122858"/>
                  <a:pt x="1053375" y="3112655"/>
                </a:cubicBezTo>
                <a:cubicBezTo>
                  <a:pt x="1047155" y="3098141"/>
                  <a:pt x="1038190" y="3041580"/>
                  <a:pt x="1034903" y="3029527"/>
                </a:cubicBezTo>
                <a:cubicBezTo>
                  <a:pt x="1029780" y="3010741"/>
                  <a:pt x="1016430" y="2974109"/>
                  <a:pt x="1016430" y="2974109"/>
                </a:cubicBezTo>
                <a:cubicBezTo>
                  <a:pt x="1019509" y="2921770"/>
                  <a:pt x="1020695" y="2869285"/>
                  <a:pt x="1025666" y="2817091"/>
                </a:cubicBezTo>
                <a:cubicBezTo>
                  <a:pt x="1026870" y="2804454"/>
                  <a:pt x="1028605" y="2791167"/>
                  <a:pt x="1034903" y="2780146"/>
                </a:cubicBezTo>
                <a:cubicBezTo>
                  <a:pt x="1041384" y="2768805"/>
                  <a:pt x="1053376" y="2761673"/>
                  <a:pt x="1062612" y="2752437"/>
                </a:cubicBezTo>
                <a:cubicBezTo>
                  <a:pt x="1091012" y="2695633"/>
                  <a:pt x="1073446" y="2726947"/>
                  <a:pt x="1118030" y="2660073"/>
                </a:cubicBezTo>
                <a:lnTo>
                  <a:pt x="1136503" y="2632364"/>
                </a:lnTo>
                <a:cubicBezTo>
                  <a:pt x="1142660" y="2623128"/>
                  <a:pt x="1147126" y="2612504"/>
                  <a:pt x="1154975" y="2604655"/>
                </a:cubicBezTo>
                <a:cubicBezTo>
                  <a:pt x="1164211" y="2595419"/>
                  <a:pt x="1172649" y="2585308"/>
                  <a:pt x="1182684" y="2576946"/>
                </a:cubicBezTo>
                <a:cubicBezTo>
                  <a:pt x="1191212" y="2569839"/>
                  <a:pt x="1201157" y="2564631"/>
                  <a:pt x="1210394" y="2558473"/>
                </a:cubicBezTo>
                <a:cubicBezTo>
                  <a:pt x="1216551" y="2546158"/>
                  <a:pt x="1223442" y="2534183"/>
                  <a:pt x="1228866" y="2521527"/>
                </a:cubicBezTo>
                <a:cubicBezTo>
                  <a:pt x="1232701" y="2512578"/>
                  <a:pt x="1233749" y="2502526"/>
                  <a:pt x="1238103" y="2493818"/>
                </a:cubicBezTo>
                <a:cubicBezTo>
                  <a:pt x="1243067" y="2483889"/>
                  <a:pt x="1251611" y="2476038"/>
                  <a:pt x="1256575" y="2466109"/>
                </a:cubicBezTo>
                <a:cubicBezTo>
                  <a:pt x="1260929" y="2457401"/>
                  <a:pt x="1263250" y="2447793"/>
                  <a:pt x="1265812" y="2438400"/>
                </a:cubicBezTo>
                <a:cubicBezTo>
                  <a:pt x="1272492" y="2413906"/>
                  <a:pt x="1280693" y="2389642"/>
                  <a:pt x="1284284" y="2364509"/>
                </a:cubicBezTo>
                <a:cubicBezTo>
                  <a:pt x="1298331" y="2266191"/>
                  <a:pt x="1291550" y="2321536"/>
                  <a:pt x="1302757" y="2198255"/>
                </a:cubicBezTo>
                <a:cubicBezTo>
                  <a:pt x="1299678" y="2078182"/>
                  <a:pt x="1299102" y="1958019"/>
                  <a:pt x="1293521" y="1838037"/>
                </a:cubicBezTo>
                <a:cubicBezTo>
                  <a:pt x="1292931" y="1825356"/>
                  <a:pt x="1286371" y="1813613"/>
                  <a:pt x="1284284" y="1801091"/>
                </a:cubicBezTo>
                <a:cubicBezTo>
                  <a:pt x="1280203" y="1776607"/>
                  <a:pt x="1279488" y="1751622"/>
                  <a:pt x="1275048" y="1727200"/>
                </a:cubicBezTo>
                <a:cubicBezTo>
                  <a:pt x="1273306" y="1717621"/>
                  <a:pt x="1268001" y="1708978"/>
                  <a:pt x="1265812" y="1699491"/>
                </a:cubicBezTo>
                <a:cubicBezTo>
                  <a:pt x="1258752" y="1668897"/>
                  <a:pt x="1257268" y="1636914"/>
                  <a:pt x="1247339" y="1607127"/>
                </a:cubicBezTo>
                <a:cubicBezTo>
                  <a:pt x="1244260" y="1597891"/>
                  <a:pt x="1240665" y="1588811"/>
                  <a:pt x="1238103" y="1579418"/>
                </a:cubicBezTo>
                <a:cubicBezTo>
                  <a:pt x="1231423" y="1554924"/>
                  <a:pt x="1227659" y="1529612"/>
                  <a:pt x="1219630" y="1505527"/>
                </a:cubicBezTo>
                <a:cubicBezTo>
                  <a:pt x="1213472" y="1487054"/>
                  <a:pt x="1205880" y="1469000"/>
                  <a:pt x="1201157" y="1450109"/>
                </a:cubicBezTo>
                <a:cubicBezTo>
                  <a:pt x="1198078" y="1437794"/>
                  <a:pt x="1204236" y="1416243"/>
                  <a:pt x="1191921" y="1413164"/>
                </a:cubicBezTo>
                <a:cubicBezTo>
                  <a:pt x="1135092" y="1398957"/>
                  <a:pt x="1074927" y="1407006"/>
                  <a:pt x="1016430" y="1403927"/>
                </a:cubicBezTo>
                <a:cubicBezTo>
                  <a:pt x="994878" y="1397770"/>
                  <a:pt x="973039" y="1392543"/>
                  <a:pt x="951775" y="1385455"/>
                </a:cubicBezTo>
                <a:cubicBezTo>
                  <a:pt x="936046" y="1380212"/>
                  <a:pt x="921474" y="1371746"/>
                  <a:pt x="905594" y="1366982"/>
                </a:cubicBezTo>
                <a:cubicBezTo>
                  <a:pt x="890557" y="1362471"/>
                  <a:pt x="874737" y="1361152"/>
                  <a:pt x="859412" y="1357746"/>
                </a:cubicBezTo>
                <a:cubicBezTo>
                  <a:pt x="847020" y="1354992"/>
                  <a:pt x="834672" y="1351996"/>
                  <a:pt x="822466" y="1348509"/>
                </a:cubicBezTo>
                <a:cubicBezTo>
                  <a:pt x="813105" y="1345834"/>
                  <a:pt x="804261" y="1341385"/>
                  <a:pt x="794757" y="1339273"/>
                </a:cubicBezTo>
                <a:cubicBezTo>
                  <a:pt x="776475" y="1335211"/>
                  <a:pt x="757651" y="1333961"/>
                  <a:pt x="739339" y="1330037"/>
                </a:cubicBezTo>
                <a:cubicBezTo>
                  <a:pt x="714514" y="1324717"/>
                  <a:pt x="665448" y="1311564"/>
                  <a:pt x="665448" y="1311564"/>
                </a:cubicBezTo>
                <a:cubicBezTo>
                  <a:pt x="636859" y="1313470"/>
                  <a:pt x="455322" y="1324803"/>
                  <a:pt x="416066" y="1330037"/>
                </a:cubicBezTo>
                <a:cubicBezTo>
                  <a:pt x="406415" y="1331324"/>
                  <a:pt x="397960" y="1337672"/>
                  <a:pt x="388357" y="1339273"/>
                </a:cubicBezTo>
                <a:cubicBezTo>
                  <a:pt x="360857" y="1343856"/>
                  <a:pt x="332939" y="1345430"/>
                  <a:pt x="305230" y="1348509"/>
                </a:cubicBezTo>
                <a:cubicBezTo>
                  <a:pt x="295994" y="1351588"/>
                  <a:pt x="286229" y="1353392"/>
                  <a:pt x="277521" y="1357746"/>
                </a:cubicBezTo>
                <a:cubicBezTo>
                  <a:pt x="267592" y="1362710"/>
                  <a:pt x="260015" y="1371845"/>
                  <a:pt x="249812" y="1376218"/>
                </a:cubicBezTo>
                <a:cubicBezTo>
                  <a:pt x="238144" y="1381219"/>
                  <a:pt x="225181" y="1382376"/>
                  <a:pt x="212866" y="1385455"/>
                </a:cubicBezTo>
                <a:cubicBezTo>
                  <a:pt x="194393" y="1397770"/>
                  <a:pt x="178510" y="1415379"/>
                  <a:pt x="157448" y="1422400"/>
                </a:cubicBezTo>
                <a:cubicBezTo>
                  <a:pt x="91037" y="1444539"/>
                  <a:pt x="173944" y="1417688"/>
                  <a:pt x="92794" y="1440873"/>
                </a:cubicBezTo>
                <a:cubicBezTo>
                  <a:pt x="0" y="1467384"/>
                  <a:pt x="143685" y="1430457"/>
                  <a:pt x="28139" y="1459346"/>
                </a:cubicBezTo>
                <a:cubicBezTo>
                  <a:pt x="12197" y="1379634"/>
                  <a:pt x="14716" y="1413902"/>
                  <a:pt x="28139" y="1293091"/>
                </a:cubicBezTo>
                <a:cubicBezTo>
                  <a:pt x="30474" y="1272075"/>
                  <a:pt x="38775" y="1227037"/>
                  <a:pt x="55848" y="1209964"/>
                </a:cubicBezTo>
                <a:cubicBezTo>
                  <a:pt x="74560" y="1191252"/>
                  <a:pt x="128366" y="1160778"/>
                  <a:pt x="157448" y="1154546"/>
                </a:cubicBezTo>
                <a:cubicBezTo>
                  <a:pt x="184709" y="1148704"/>
                  <a:pt x="212866" y="1148388"/>
                  <a:pt x="240575" y="1145309"/>
                </a:cubicBezTo>
                <a:lnTo>
                  <a:pt x="619266" y="1154546"/>
                </a:lnTo>
                <a:cubicBezTo>
                  <a:pt x="693985" y="1157476"/>
                  <a:pt x="694033" y="1159383"/>
                  <a:pt x="748575" y="1173018"/>
                </a:cubicBezTo>
                <a:cubicBezTo>
                  <a:pt x="773205" y="1169939"/>
                  <a:pt x="802131" y="1178016"/>
                  <a:pt x="822466" y="1163782"/>
                </a:cubicBezTo>
                <a:cubicBezTo>
                  <a:pt x="838418" y="1152616"/>
                  <a:pt x="830138" y="1124566"/>
                  <a:pt x="840939" y="1108364"/>
                </a:cubicBezTo>
                <a:cubicBezTo>
                  <a:pt x="853254" y="1089891"/>
                  <a:pt x="870863" y="1074008"/>
                  <a:pt x="877884" y="1052946"/>
                </a:cubicBezTo>
                <a:cubicBezTo>
                  <a:pt x="880963" y="1043710"/>
                  <a:pt x="882393" y="1033748"/>
                  <a:pt x="887121" y="1025237"/>
                </a:cubicBezTo>
                <a:cubicBezTo>
                  <a:pt x="897903" y="1005829"/>
                  <a:pt x="924066" y="969818"/>
                  <a:pt x="924066" y="969818"/>
                </a:cubicBezTo>
                <a:cubicBezTo>
                  <a:pt x="933947" y="910536"/>
                  <a:pt x="942539" y="868320"/>
                  <a:pt x="942539" y="803564"/>
                </a:cubicBezTo>
                <a:cubicBezTo>
                  <a:pt x="942539" y="766490"/>
                  <a:pt x="937553" y="729556"/>
                  <a:pt x="933303" y="692727"/>
                </a:cubicBezTo>
                <a:cubicBezTo>
                  <a:pt x="932181" y="682999"/>
                  <a:pt x="913386" y="546959"/>
                  <a:pt x="905594" y="508000"/>
                </a:cubicBezTo>
                <a:cubicBezTo>
                  <a:pt x="903104" y="495552"/>
                  <a:pt x="899436" y="483370"/>
                  <a:pt x="896357" y="471055"/>
                </a:cubicBezTo>
                <a:cubicBezTo>
                  <a:pt x="893278" y="443346"/>
                  <a:pt x="891064" y="415527"/>
                  <a:pt x="887121" y="387927"/>
                </a:cubicBezTo>
                <a:cubicBezTo>
                  <a:pt x="881824" y="350848"/>
                  <a:pt x="873294" y="314257"/>
                  <a:pt x="868648" y="277091"/>
                </a:cubicBezTo>
                <a:lnTo>
                  <a:pt x="859412" y="203200"/>
                </a:lnTo>
                <a:cubicBezTo>
                  <a:pt x="865569" y="181649"/>
                  <a:pt x="867860" y="158593"/>
                  <a:pt x="877884" y="138546"/>
                </a:cubicBezTo>
                <a:cubicBezTo>
                  <a:pt x="883726" y="126863"/>
                  <a:pt x="897093" y="120755"/>
                  <a:pt x="905594" y="110837"/>
                </a:cubicBezTo>
                <a:cubicBezTo>
                  <a:pt x="915612" y="99149"/>
                  <a:pt x="925144" y="86945"/>
                  <a:pt x="933303" y="73891"/>
                </a:cubicBezTo>
                <a:cubicBezTo>
                  <a:pt x="940600" y="62215"/>
                  <a:pt x="944944" y="48900"/>
                  <a:pt x="951775" y="36946"/>
                </a:cubicBezTo>
                <a:cubicBezTo>
                  <a:pt x="965699" y="12580"/>
                  <a:pt x="965131" y="14355"/>
                  <a:pt x="979484" y="0"/>
                </a:cubicBez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5" name="Picture 14" descr="walk.png"/>
          <p:cNvPicPr>
            <a:picLocks noChangeAspect="1"/>
          </p:cNvPicPr>
          <p:nvPr/>
        </p:nvPicPr>
        <p:blipFill>
          <a:blip r:embed="rId6"/>
          <a:stretch>
            <a:fillRect/>
          </a:stretch>
        </p:blipFill>
        <p:spPr>
          <a:xfrm>
            <a:off x="6705600" y="4648200"/>
            <a:ext cx="407235" cy="386351"/>
          </a:xfrm>
          <a:prstGeom prst="rect">
            <a:avLst/>
          </a:prstGeom>
        </p:spPr>
      </p:pic>
      <p:sp>
        <p:nvSpPr>
          <p:cNvPr id="16" name="TextBox 168"/>
          <p:cNvSpPr txBox="1">
            <a:spLocks noChangeArrowheads="1"/>
          </p:cNvSpPr>
          <p:nvPr/>
        </p:nvSpPr>
        <p:spPr bwMode="auto">
          <a:xfrm>
            <a:off x="7010401" y="4038600"/>
            <a:ext cx="1061258" cy="338554"/>
          </a:xfrm>
          <a:prstGeom prst="rect">
            <a:avLst/>
          </a:prstGeom>
          <a:solidFill>
            <a:srgbClr val="FFFF00"/>
          </a:solidFill>
          <a:ln w="9525">
            <a:solidFill>
              <a:srgbClr val="FFC000"/>
            </a:solidFill>
            <a:miter lim="800000"/>
            <a:headEnd/>
            <a:tailEnd/>
          </a:ln>
          <a:effectLst>
            <a:outerShdw blurRad="50800" dist="38100" dir="2700000" algn="tl" rotWithShape="0">
              <a:prstClr val="black">
                <a:alpha val="40000"/>
              </a:prstClr>
            </a:outerShdw>
          </a:effectLst>
        </p:spPr>
        <p:txBody>
          <a:bodyPr wrap="square">
            <a:spAutoFit/>
          </a:bodyPr>
          <a:lstStyle/>
          <a:p>
            <a:r>
              <a:rPr lang="en-US" sz="800" dirty="0" smtClean="0"/>
              <a:t>Bob’s Report on AP2</a:t>
            </a:r>
          </a:p>
          <a:p>
            <a:r>
              <a:rPr lang="en-US" sz="800" dirty="0" smtClean="0"/>
              <a:t>Doesn’t </a:t>
            </a:r>
            <a:r>
              <a:rPr lang="en-US" sz="800" dirty="0"/>
              <a:t>work</a:t>
            </a:r>
            <a:r>
              <a:rPr lang="en-US" sz="800" dirty="0" smtClean="0"/>
              <a:t>!</a:t>
            </a:r>
            <a:endParaRPr lang="en-US" sz="800" dirty="0"/>
          </a:p>
        </p:txBody>
      </p:sp>
      <p:sp>
        <p:nvSpPr>
          <p:cNvPr id="17" name="TextBox 168"/>
          <p:cNvSpPr txBox="1">
            <a:spLocks noChangeArrowheads="1"/>
          </p:cNvSpPr>
          <p:nvPr/>
        </p:nvSpPr>
        <p:spPr bwMode="auto">
          <a:xfrm>
            <a:off x="6987310" y="4791364"/>
            <a:ext cx="1061258" cy="338554"/>
          </a:xfrm>
          <a:prstGeom prst="rect">
            <a:avLst/>
          </a:prstGeom>
          <a:solidFill>
            <a:srgbClr val="FFFF00"/>
          </a:solidFill>
          <a:ln w="9525">
            <a:solidFill>
              <a:srgbClr val="FFC000"/>
            </a:solidFill>
            <a:miter lim="800000"/>
            <a:headEnd/>
            <a:tailEnd/>
          </a:ln>
          <a:effectLst>
            <a:outerShdw blurRad="50800" dist="38100" dir="2700000" algn="tl" rotWithShape="0">
              <a:prstClr val="black">
                <a:alpha val="40000"/>
              </a:prstClr>
            </a:outerShdw>
          </a:effectLst>
        </p:spPr>
        <p:txBody>
          <a:bodyPr wrap="square">
            <a:spAutoFit/>
          </a:bodyPr>
          <a:lstStyle/>
          <a:p>
            <a:r>
              <a:rPr lang="en-US" sz="800" dirty="0" smtClean="0"/>
              <a:t>Bob’s Report on AP1</a:t>
            </a:r>
          </a:p>
          <a:p>
            <a:r>
              <a:rPr lang="en-US" sz="800" dirty="0" smtClean="0"/>
              <a:t>Doesn’t </a:t>
            </a:r>
            <a:r>
              <a:rPr lang="en-US" sz="800" dirty="0"/>
              <a:t>work</a:t>
            </a:r>
            <a:r>
              <a:rPr lang="en-US" sz="800" dirty="0" smtClean="0"/>
              <a:t>!</a:t>
            </a:r>
            <a:endParaRPr lang="en-US" sz="800" dirty="0"/>
          </a:p>
        </p:txBody>
      </p:sp>
      <p:sp>
        <p:nvSpPr>
          <p:cNvPr id="18" name="TextBox 168"/>
          <p:cNvSpPr txBox="1">
            <a:spLocks noChangeArrowheads="1"/>
          </p:cNvSpPr>
          <p:nvPr/>
        </p:nvSpPr>
        <p:spPr bwMode="auto">
          <a:xfrm>
            <a:off x="7061201" y="2925618"/>
            <a:ext cx="1061258" cy="338554"/>
          </a:xfrm>
          <a:prstGeom prst="rect">
            <a:avLst/>
          </a:prstGeom>
          <a:solidFill>
            <a:srgbClr val="FFFF00"/>
          </a:solidFill>
          <a:ln w="9525">
            <a:solidFill>
              <a:srgbClr val="FFC000"/>
            </a:solidFill>
            <a:miter lim="800000"/>
            <a:headEnd/>
            <a:tailEnd/>
          </a:ln>
          <a:effectLst>
            <a:outerShdw blurRad="50800" dist="38100" dir="2700000" algn="tl" rotWithShape="0">
              <a:prstClr val="black">
                <a:alpha val="40000"/>
              </a:prstClr>
            </a:outerShdw>
          </a:effectLst>
        </p:spPr>
        <p:txBody>
          <a:bodyPr wrap="square">
            <a:spAutoFit/>
          </a:bodyPr>
          <a:lstStyle/>
          <a:p>
            <a:r>
              <a:rPr lang="en-US" sz="800" dirty="0" smtClean="0"/>
              <a:t>Bob’s Report on AP3</a:t>
            </a:r>
          </a:p>
          <a:p>
            <a:r>
              <a:rPr lang="en-US" sz="800" dirty="0" smtClean="0"/>
              <a:t>Doesn’t </a:t>
            </a:r>
            <a:r>
              <a:rPr lang="en-US" sz="800" dirty="0"/>
              <a:t>work</a:t>
            </a:r>
            <a:r>
              <a:rPr lang="en-US" sz="800" dirty="0" smtClean="0"/>
              <a:t>!</a:t>
            </a:r>
            <a:endParaRPr lang="en-US" sz="800" dirty="0"/>
          </a:p>
        </p:txBody>
      </p:sp>
      <p:sp>
        <p:nvSpPr>
          <p:cNvPr id="19" name="TextBox 168"/>
          <p:cNvSpPr txBox="1">
            <a:spLocks noChangeArrowheads="1"/>
          </p:cNvSpPr>
          <p:nvPr/>
        </p:nvSpPr>
        <p:spPr bwMode="auto">
          <a:xfrm>
            <a:off x="5638801" y="3124200"/>
            <a:ext cx="1061258" cy="338554"/>
          </a:xfrm>
          <a:prstGeom prst="rect">
            <a:avLst/>
          </a:prstGeom>
          <a:solidFill>
            <a:srgbClr val="FFFF00"/>
          </a:solidFill>
          <a:ln w="9525">
            <a:solidFill>
              <a:srgbClr val="FFC000"/>
            </a:solidFill>
            <a:miter lim="800000"/>
            <a:headEnd/>
            <a:tailEnd/>
          </a:ln>
          <a:effectLst>
            <a:outerShdw blurRad="50800" dist="38100" dir="2700000" algn="tl" rotWithShape="0">
              <a:prstClr val="black">
                <a:alpha val="40000"/>
              </a:prstClr>
            </a:outerShdw>
          </a:effectLst>
        </p:spPr>
        <p:txBody>
          <a:bodyPr wrap="square">
            <a:spAutoFit/>
          </a:bodyPr>
          <a:lstStyle/>
          <a:p>
            <a:r>
              <a:rPr lang="en-US" sz="800" dirty="0" smtClean="0"/>
              <a:t>Bob’s Report on AP4</a:t>
            </a:r>
          </a:p>
          <a:p>
            <a:r>
              <a:rPr lang="en-US" sz="800" dirty="0" smtClean="0"/>
              <a:t>Doesn’t </a:t>
            </a:r>
            <a:r>
              <a:rPr lang="en-US" sz="800" dirty="0"/>
              <a:t>work</a:t>
            </a:r>
            <a:r>
              <a:rPr lang="en-US" sz="800" dirty="0" smtClean="0"/>
              <a:t>!</a:t>
            </a:r>
            <a:endParaRPr lang="en-US" sz="800" dirty="0"/>
          </a:p>
        </p:txBody>
      </p:sp>
      <p:sp>
        <p:nvSpPr>
          <p:cNvPr id="20" name="TextBox 164"/>
          <p:cNvSpPr txBox="1">
            <a:spLocks noChangeArrowheads="1"/>
          </p:cNvSpPr>
          <p:nvPr/>
        </p:nvSpPr>
        <p:spPr bwMode="auto">
          <a:xfrm>
            <a:off x="6781801" y="1371600"/>
            <a:ext cx="1066800" cy="338554"/>
          </a:xfrm>
          <a:prstGeom prst="rect">
            <a:avLst/>
          </a:prstGeom>
          <a:solidFill>
            <a:srgbClr val="FFFF00"/>
          </a:solidFill>
          <a:ln w="9525">
            <a:solidFill>
              <a:srgbClr val="FFC000"/>
            </a:solidFill>
            <a:miter lim="800000"/>
            <a:headEnd/>
            <a:tailEnd/>
          </a:ln>
          <a:effectLst>
            <a:outerShdw blurRad="50800" dist="38100" dir="2700000" algn="tl" rotWithShape="0">
              <a:prstClr val="black">
                <a:alpha val="40000"/>
              </a:prstClr>
            </a:outerShdw>
          </a:effectLst>
        </p:spPr>
        <p:txBody>
          <a:bodyPr wrap="square">
            <a:spAutoFit/>
          </a:bodyPr>
          <a:lstStyle/>
          <a:p>
            <a:pPr algn="l"/>
            <a:r>
              <a:rPr lang="en-US" sz="800" dirty="0" smtClean="0"/>
              <a:t>Bob’s Report on AP5</a:t>
            </a:r>
          </a:p>
          <a:p>
            <a:pPr algn="l"/>
            <a:r>
              <a:rPr lang="en-US" sz="800" dirty="0" smtClean="0"/>
              <a:t>Bandwidth</a:t>
            </a:r>
            <a:r>
              <a:rPr lang="en-US" sz="800" dirty="0"/>
              <a:t>: 300 </a:t>
            </a:r>
            <a:r>
              <a:rPr lang="en-US" sz="800" dirty="0" smtClean="0"/>
              <a:t>kbps</a:t>
            </a:r>
            <a:endParaRPr lang="en-US" sz="800" dirty="0"/>
          </a:p>
        </p:txBody>
      </p:sp>
      <p:pic>
        <p:nvPicPr>
          <p:cNvPr id="24" name="Picture 68" descr="devil"/>
          <p:cNvPicPr>
            <a:picLocks noChangeAspect="1" noChangeArrowheads="1"/>
          </p:cNvPicPr>
          <p:nvPr/>
        </p:nvPicPr>
        <p:blipFill>
          <a:blip r:embed="rId7" cstate="screen"/>
          <a:srcRect/>
          <a:stretch>
            <a:fillRect/>
          </a:stretch>
        </p:blipFill>
        <p:spPr bwMode="auto">
          <a:xfrm flipH="1">
            <a:off x="2209800" y="1295400"/>
            <a:ext cx="522494" cy="547405"/>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25" name="Picture 68" descr="devil"/>
          <p:cNvPicPr>
            <a:picLocks noChangeAspect="1" noChangeArrowheads="1"/>
          </p:cNvPicPr>
          <p:nvPr/>
        </p:nvPicPr>
        <p:blipFill>
          <a:blip r:embed="rId7" cstate="screen"/>
          <a:srcRect/>
          <a:stretch>
            <a:fillRect/>
          </a:stretch>
        </p:blipFill>
        <p:spPr bwMode="auto">
          <a:xfrm flipH="1">
            <a:off x="2209800" y="2971800"/>
            <a:ext cx="522494" cy="547405"/>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26" name="Rectangle 25"/>
          <p:cNvSpPr/>
          <p:nvPr/>
        </p:nvSpPr>
        <p:spPr>
          <a:xfrm>
            <a:off x="304800" y="5334000"/>
            <a:ext cx="8686800" cy="461665"/>
          </a:xfrm>
          <a:prstGeom prst="rect">
            <a:avLst/>
          </a:prstGeom>
        </p:spPr>
        <p:txBody>
          <a:bodyPr wrap="square">
            <a:spAutoFit/>
          </a:bodyPr>
          <a:lstStyle/>
          <a:p>
            <a:pPr marL="288925" lvl="1" indent="-173038">
              <a:buFont typeface="Arial" pitchFamily="34" charset="0"/>
              <a:buChar char="•"/>
            </a:pPr>
            <a:r>
              <a:rPr lang="en-US" sz="2400" b="1" u="sng" dirty="0" smtClean="0"/>
              <a:t>Location Privacy</a:t>
            </a:r>
            <a:r>
              <a:rPr lang="en-US" sz="2400" dirty="0" smtClean="0"/>
              <a:t>: Authority/databases cannot link a user’s reports</a:t>
            </a:r>
          </a:p>
        </p:txBody>
      </p:sp>
      <p:sp>
        <p:nvSpPr>
          <p:cNvPr id="27" name="Rectangle 26"/>
          <p:cNvSpPr/>
          <p:nvPr/>
        </p:nvSpPr>
        <p:spPr>
          <a:xfrm>
            <a:off x="304800" y="5715000"/>
            <a:ext cx="8077200" cy="461665"/>
          </a:xfrm>
          <a:prstGeom prst="rect">
            <a:avLst/>
          </a:prstGeom>
        </p:spPr>
        <p:txBody>
          <a:bodyPr wrap="square">
            <a:spAutoFit/>
          </a:bodyPr>
          <a:lstStyle/>
          <a:p>
            <a:pPr marL="288925" lvl="1" indent="-173038">
              <a:buFont typeface="Arial" pitchFamily="34" charset="0"/>
              <a:buChar char="•"/>
            </a:pPr>
            <a:r>
              <a:rPr lang="en-US" sz="2400" b="1" u="sng" dirty="0" smtClean="0"/>
              <a:t>Limited Influence</a:t>
            </a:r>
            <a:r>
              <a:rPr lang="en-US" sz="2400" dirty="0" smtClean="0"/>
              <a:t>: Only count 1 report per AP, per user</a:t>
            </a:r>
          </a:p>
        </p:txBody>
      </p:sp>
      <p:pic>
        <p:nvPicPr>
          <p:cNvPr id="28" name="Picture 27" descr="laptop1.png"/>
          <p:cNvPicPr>
            <a:picLocks noChangeAspect="1"/>
          </p:cNvPicPr>
          <p:nvPr/>
        </p:nvPicPr>
        <p:blipFill>
          <a:blip r:embed="rId8"/>
          <a:stretch>
            <a:fillRect/>
          </a:stretch>
        </p:blipFill>
        <p:spPr>
          <a:xfrm>
            <a:off x="5029200" y="3276601"/>
            <a:ext cx="682019" cy="580314"/>
          </a:xfrm>
          <a:prstGeom prst="rect">
            <a:avLst/>
          </a:prstGeom>
          <a:effectLst>
            <a:outerShdw blurRad="50800" dist="38100" dir="2700000" algn="tl" rotWithShape="0">
              <a:prstClr val="black">
                <a:alpha val="40000"/>
              </a:prstClr>
            </a:outerShdw>
          </a:effectLst>
        </p:spPr>
      </p:pic>
      <p:grpSp>
        <p:nvGrpSpPr>
          <p:cNvPr id="4" name="Group 32"/>
          <p:cNvGrpSpPr/>
          <p:nvPr/>
        </p:nvGrpSpPr>
        <p:grpSpPr>
          <a:xfrm>
            <a:off x="4876800" y="2971800"/>
            <a:ext cx="2297418" cy="930596"/>
            <a:chOff x="4876800" y="2971800"/>
            <a:chExt cx="2340764" cy="948154"/>
          </a:xfrm>
        </p:grpSpPr>
        <p:grpSp>
          <p:nvGrpSpPr>
            <p:cNvPr id="11" name="Group 20"/>
            <p:cNvGrpSpPr/>
            <p:nvPr/>
          </p:nvGrpSpPr>
          <p:grpSpPr>
            <a:xfrm>
              <a:off x="4876800" y="2971800"/>
              <a:ext cx="2035964" cy="643354"/>
              <a:chOff x="838200" y="3124200"/>
              <a:chExt cx="2035964" cy="643354"/>
            </a:xfrm>
          </p:grpSpPr>
          <p:sp>
            <p:nvSpPr>
              <p:cNvPr id="22" name="TextBox 165"/>
              <p:cNvSpPr txBox="1">
                <a:spLocks noChangeArrowheads="1"/>
              </p:cNvSpPr>
              <p:nvPr/>
            </p:nvSpPr>
            <p:spPr bwMode="auto">
              <a:xfrm>
                <a:off x="1676400" y="3429000"/>
                <a:ext cx="1197764" cy="338554"/>
              </a:xfrm>
              <a:prstGeom prst="rect">
                <a:avLst/>
              </a:prstGeom>
              <a:solidFill>
                <a:srgbClr val="FF6600"/>
              </a:solidFill>
              <a:ln w="9525">
                <a:solidFill>
                  <a:srgbClr val="FF0000"/>
                </a:solidFill>
                <a:miter lim="800000"/>
                <a:headEnd/>
                <a:tailEnd/>
              </a:ln>
              <a:effectLst>
                <a:outerShdw blurRad="50800" dist="38100" dir="2700000" algn="tl" rotWithShape="0">
                  <a:prstClr val="black">
                    <a:alpha val="40000"/>
                  </a:prstClr>
                </a:outerShdw>
              </a:effectLst>
            </p:spPr>
            <p:txBody>
              <a:bodyPr wrap="none">
                <a:spAutoFit/>
              </a:bodyPr>
              <a:lstStyle/>
              <a:p>
                <a:pPr algn="l"/>
                <a:r>
                  <a:rPr lang="en-US" sz="800" dirty="0" smtClean="0"/>
                  <a:t>Mallory’s Report on AP4</a:t>
                </a:r>
              </a:p>
              <a:p>
                <a:pPr algn="l"/>
                <a:r>
                  <a:rPr lang="en-US" sz="800" dirty="0" smtClean="0"/>
                  <a:t>Bandwidth</a:t>
                </a:r>
                <a:r>
                  <a:rPr lang="en-US" sz="800" dirty="0"/>
                  <a:t>: </a:t>
                </a:r>
                <a:r>
                  <a:rPr lang="en-US" sz="800" dirty="0" smtClean="0"/>
                  <a:t>10 Mbps</a:t>
                </a:r>
                <a:endParaRPr lang="en-US" sz="800" dirty="0"/>
              </a:p>
            </p:txBody>
          </p:sp>
          <p:pic>
            <p:nvPicPr>
              <p:cNvPr id="23" name="Picture 68" descr="devil"/>
              <p:cNvPicPr>
                <a:picLocks noChangeAspect="1" noChangeArrowheads="1"/>
              </p:cNvPicPr>
              <p:nvPr/>
            </p:nvPicPr>
            <p:blipFill>
              <a:blip r:embed="rId7" cstate="screen"/>
              <a:srcRect/>
              <a:stretch>
                <a:fillRect/>
              </a:stretch>
            </p:blipFill>
            <p:spPr bwMode="auto">
              <a:xfrm flipH="1">
                <a:off x="838200" y="3124200"/>
                <a:ext cx="522494" cy="547405"/>
              </a:xfrm>
              <a:prstGeom prst="rect">
                <a:avLst/>
              </a:prstGeom>
              <a:noFill/>
              <a:ln w="9525">
                <a:noFill/>
                <a:miter lim="800000"/>
                <a:headEnd/>
                <a:tailEnd/>
              </a:ln>
              <a:effectLst>
                <a:outerShdw blurRad="50800" dist="38100" dir="2700000" algn="tl" rotWithShape="0">
                  <a:prstClr val="black">
                    <a:alpha val="40000"/>
                  </a:prstClr>
                </a:outerShdw>
              </a:effectLst>
            </p:spPr>
          </p:pic>
        </p:grpSp>
        <p:sp>
          <p:nvSpPr>
            <p:cNvPr id="29" name="TextBox 165"/>
            <p:cNvSpPr txBox="1">
              <a:spLocks noChangeArrowheads="1"/>
            </p:cNvSpPr>
            <p:nvPr/>
          </p:nvSpPr>
          <p:spPr bwMode="auto">
            <a:xfrm>
              <a:off x="5791200" y="3352800"/>
              <a:ext cx="1197764" cy="338554"/>
            </a:xfrm>
            <a:prstGeom prst="rect">
              <a:avLst/>
            </a:prstGeom>
            <a:solidFill>
              <a:srgbClr val="FF6600"/>
            </a:solidFill>
            <a:ln w="9525">
              <a:solidFill>
                <a:srgbClr val="FF0000"/>
              </a:solidFill>
              <a:miter lim="800000"/>
              <a:headEnd/>
              <a:tailEnd/>
            </a:ln>
            <a:effectLst>
              <a:outerShdw blurRad="50800" dist="38100" dir="2700000" algn="tl" rotWithShape="0">
                <a:prstClr val="black">
                  <a:alpha val="40000"/>
                </a:prstClr>
              </a:outerShdw>
            </a:effectLst>
          </p:spPr>
          <p:txBody>
            <a:bodyPr wrap="none">
              <a:spAutoFit/>
            </a:bodyPr>
            <a:lstStyle/>
            <a:p>
              <a:pPr algn="l"/>
              <a:r>
                <a:rPr lang="en-US" sz="800" dirty="0" smtClean="0"/>
                <a:t>Mallory’s Report on AP4</a:t>
              </a:r>
            </a:p>
            <a:p>
              <a:pPr algn="l"/>
              <a:r>
                <a:rPr lang="en-US" sz="800" dirty="0" smtClean="0"/>
                <a:t>Bandwidth</a:t>
              </a:r>
              <a:r>
                <a:rPr lang="en-US" sz="800" dirty="0"/>
                <a:t>: </a:t>
              </a:r>
              <a:r>
                <a:rPr lang="en-US" sz="800" dirty="0" smtClean="0"/>
                <a:t>10 Mbps</a:t>
              </a:r>
              <a:endParaRPr lang="en-US" sz="800" dirty="0"/>
            </a:p>
          </p:txBody>
        </p:sp>
        <p:sp>
          <p:nvSpPr>
            <p:cNvPr id="30" name="TextBox 165"/>
            <p:cNvSpPr txBox="1">
              <a:spLocks noChangeArrowheads="1"/>
            </p:cNvSpPr>
            <p:nvPr/>
          </p:nvSpPr>
          <p:spPr bwMode="auto">
            <a:xfrm>
              <a:off x="5867400" y="3429000"/>
              <a:ext cx="1197764" cy="338554"/>
            </a:xfrm>
            <a:prstGeom prst="rect">
              <a:avLst/>
            </a:prstGeom>
            <a:solidFill>
              <a:srgbClr val="FF6600"/>
            </a:solidFill>
            <a:ln w="9525">
              <a:solidFill>
                <a:srgbClr val="FF0000"/>
              </a:solidFill>
              <a:miter lim="800000"/>
              <a:headEnd/>
              <a:tailEnd/>
            </a:ln>
            <a:effectLst>
              <a:outerShdw blurRad="50800" dist="38100" dir="2700000" algn="tl" rotWithShape="0">
                <a:prstClr val="black">
                  <a:alpha val="40000"/>
                </a:prstClr>
              </a:outerShdw>
            </a:effectLst>
          </p:spPr>
          <p:txBody>
            <a:bodyPr wrap="none">
              <a:spAutoFit/>
            </a:bodyPr>
            <a:lstStyle/>
            <a:p>
              <a:pPr algn="l"/>
              <a:r>
                <a:rPr lang="en-US" sz="800" dirty="0" smtClean="0"/>
                <a:t>Mallory’s Report on AP4</a:t>
              </a:r>
            </a:p>
            <a:p>
              <a:pPr algn="l"/>
              <a:r>
                <a:rPr lang="en-US" sz="800" dirty="0" smtClean="0"/>
                <a:t>Bandwidth</a:t>
              </a:r>
              <a:r>
                <a:rPr lang="en-US" sz="800" dirty="0"/>
                <a:t>: </a:t>
              </a:r>
              <a:r>
                <a:rPr lang="en-US" sz="800" dirty="0" smtClean="0"/>
                <a:t>10 Mbps</a:t>
              </a:r>
              <a:endParaRPr lang="en-US" sz="800" dirty="0"/>
            </a:p>
          </p:txBody>
        </p:sp>
        <p:sp>
          <p:nvSpPr>
            <p:cNvPr id="31" name="TextBox 165"/>
            <p:cNvSpPr txBox="1">
              <a:spLocks noChangeArrowheads="1"/>
            </p:cNvSpPr>
            <p:nvPr/>
          </p:nvSpPr>
          <p:spPr bwMode="auto">
            <a:xfrm>
              <a:off x="5943600" y="3505200"/>
              <a:ext cx="1197764" cy="338554"/>
            </a:xfrm>
            <a:prstGeom prst="rect">
              <a:avLst/>
            </a:prstGeom>
            <a:solidFill>
              <a:srgbClr val="FF6600"/>
            </a:solidFill>
            <a:ln w="9525">
              <a:solidFill>
                <a:srgbClr val="FF0000"/>
              </a:solidFill>
              <a:miter lim="800000"/>
              <a:headEnd/>
              <a:tailEnd/>
            </a:ln>
            <a:effectLst>
              <a:outerShdw blurRad="50800" dist="38100" dir="2700000" algn="tl" rotWithShape="0">
                <a:prstClr val="black">
                  <a:alpha val="40000"/>
                </a:prstClr>
              </a:outerShdw>
            </a:effectLst>
          </p:spPr>
          <p:txBody>
            <a:bodyPr wrap="none">
              <a:spAutoFit/>
            </a:bodyPr>
            <a:lstStyle/>
            <a:p>
              <a:pPr algn="l"/>
              <a:r>
                <a:rPr lang="en-US" sz="800" dirty="0" smtClean="0"/>
                <a:t>Mallory’s Report on AP4</a:t>
              </a:r>
            </a:p>
            <a:p>
              <a:pPr algn="l"/>
              <a:r>
                <a:rPr lang="en-US" sz="800" dirty="0" smtClean="0"/>
                <a:t>Bandwidth</a:t>
              </a:r>
              <a:r>
                <a:rPr lang="en-US" sz="800" dirty="0"/>
                <a:t>: </a:t>
              </a:r>
              <a:r>
                <a:rPr lang="en-US" sz="800" dirty="0" smtClean="0"/>
                <a:t>10 Mbps</a:t>
              </a:r>
              <a:endParaRPr lang="en-US" sz="800" dirty="0"/>
            </a:p>
          </p:txBody>
        </p:sp>
        <p:sp>
          <p:nvSpPr>
            <p:cNvPr id="32" name="TextBox 165"/>
            <p:cNvSpPr txBox="1">
              <a:spLocks noChangeArrowheads="1"/>
            </p:cNvSpPr>
            <p:nvPr/>
          </p:nvSpPr>
          <p:spPr bwMode="auto">
            <a:xfrm>
              <a:off x="6019800" y="3581400"/>
              <a:ext cx="1197764" cy="338554"/>
            </a:xfrm>
            <a:prstGeom prst="rect">
              <a:avLst/>
            </a:prstGeom>
            <a:solidFill>
              <a:srgbClr val="FF6600"/>
            </a:solidFill>
            <a:ln w="9525">
              <a:solidFill>
                <a:srgbClr val="FF0000"/>
              </a:solidFill>
              <a:miter lim="800000"/>
              <a:headEnd/>
              <a:tailEnd/>
            </a:ln>
            <a:effectLst>
              <a:outerShdw blurRad="50800" dist="38100" dir="2700000" algn="tl" rotWithShape="0">
                <a:prstClr val="black">
                  <a:alpha val="40000"/>
                </a:prstClr>
              </a:outerShdw>
            </a:effectLst>
          </p:spPr>
          <p:txBody>
            <a:bodyPr wrap="none">
              <a:spAutoFit/>
            </a:bodyPr>
            <a:lstStyle/>
            <a:p>
              <a:pPr algn="l"/>
              <a:r>
                <a:rPr lang="en-US" sz="800" dirty="0" smtClean="0"/>
                <a:t>Mallory’s Report on AP4</a:t>
              </a:r>
            </a:p>
            <a:p>
              <a:pPr algn="l"/>
              <a:r>
                <a:rPr lang="en-US" sz="800" dirty="0" smtClean="0"/>
                <a:t>Bandwidth</a:t>
              </a:r>
              <a:r>
                <a:rPr lang="en-US" sz="800" dirty="0"/>
                <a:t>: </a:t>
              </a:r>
              <a:r>
                <a:rPr lang="en-US" sz="800" dirty="0" smtClean="0"/>
                <a:t>100 Mbps</a:t>
              </a:r>
              <a:endParaRPr lang="en-US" sz="800" dirty="0"/>
            </a:p>
          </p:txBody>
        </p:sp>
      </p:grpSp>
      <p:sp>
        <p:nvSpPr>
          <p:cNvPr id="2" name="Title 1"/>
          <p:cNvSpPr>
            <a:spLocks noGrp="1"/>
          </p:cNvSpPr>
          <p:nvPr>
            <p:ph type="title"/>
          </p:nvPr>
        </p:nvSpPr>
        <p:spPr>
          <a:xfrm>
            <a:off x="457200" y="152400"/>
            <a:ext cx="8229600" cy="1066800"/>
          </a:xfrm>
        </p:spPr>
        <p:txBody>
          <a:bodyPr>
            <a:normAutofit/>
          </a:bodyPr>
          <a:lstStyle/>
          <a:p>
            <a:r>
              <a:rPr lang="en-US" dirty="0" smtClean="0"/>
              <a:t>Design Challenges</a:t>
            </a:r>
            <a:endParaRPr lang="en-US" dirty="0"/>
          </a:p>
        </p:txBody>
      </p:sp>
      <p:sp>
        <p:nvSpPr>
          <p:cNvPr id="36" name="Rectangle 35"/>
          <p:cNvSpPr/>
          <p:nvPr/>
        </p:nvSpPr>
        <p:spPr>
          <a:xfrm>
            <a:off x="990600" y="2209800"/>
            <a:ext cx="152400" cy="114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838200" y="4953000"/>
            <a:ext cx="2514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Slide Number Placeholder 39"/>
          <p:cNvSpPr>
            <a:spLocks noGrp="1"/>
          </p:cNvSpPr>
          <p:nvPr>
            <p:ph type="sldNum" sz="quarter" idx="12"/>
          </p:nvPr>
        </p:nvSpPr>
        <p:spPr/>
        <p:txBody>
          <a:bodyPr/>
          <a:lstStyle/>
          <a:p>
            <a:fld id="{D106CAAC-188D-4FBD-8217-F6D4C11263E9}" type="slidenum">
              <a:rPr lang="en-US" smtClean="0"/>
              <a:pPr/>
              <a:t>5</a:t>
            </a:fld>
            <a:endParaRPr lang="en-US"/>
          </a:p>
        </p:txBody>
      </p:sp>
      <p:sp>
        <p:nvSpPr>
          <p:cNvPr id="39" name="Rectangle 38"/>
          <p:cNvSpPr/>
          <p:nvPr/>
        </p:nvSpPr>
        <p:spPr>
          <a:xfrm>
            <a:off x="1371600" y="2590800"/>
            <a:ext cx="6096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1066800" y="2590799"/>
            <a:ext cx="193288" cy="163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04800" y="6096000"/>
            <a:ext cx="8077200" cy="461665"/>
          </a:xfrm>
          <a:prstGeom prst="rect">
            <a:avLst/>
          </a:prstGeom>
        </p:spPr>
        <p:txBody>
          <a:bodyPr wrap="square">
            <a:spAutoFit/>
          </a:bodyPr>
          <a:lstStyle/>
          <a:p>
            <a:pPr marL="288925" lvl="1" indent="-173038">
              <a:buFont typeface="Arial" pitchFamily="34" charset="0"/>
              <a:buChar char="•"/>
            </a:pPr>
            <a:r>
              <a:rPr lang="en-US" sz="2400" b="1" u="sng" dirty="0" smtClean="0"/>
              <a:t>Location Context</a:t>
            </a:r>
            <a:r>
              <a:rPr lang="en-US" sz="2400" dirty="0" smtClean="0"/>
              <a:t>: Account for wireless channel conditions</a:t>
            </a:r>
          </a:p>
        </p:txBody>
      </p:sp>
      <p:grpSp>
        <p:nvGrpSpPr>
          <p:cNvPr id="12" name="Group 56"/>
          <p:cNvGrpSpPr/>
          <p:nvPr/>
        </p:nvGrpSpPr>
        <p:grpSpPr>
          <a:xfrm>
            <a:off x="5516003" y="2286001"/>
            <a:ext cx="275197" cy="746650"/>
            <a:chOff x="5516003" y="2286001"/>
            <a:chExt cx="275197" cy="746650"/>
          </a:xfrm>
          <a:effectLst>
            <a:outerShdw blurRad="50800" dist="38100" dir="2700000" algn="tl" rotWithShape="0">
              <a:prstClr val="black">
                <a:alpha val="40000"/>
              </a:prstClr>
            </a:outerShdw>
          </a:effectLst>
        </p:grpSpPr>
        <p:cxnSp>
          <p:nvCxnSpPr>
            <p:cNvPr id="54" name="Straight Connector 53"/>
            <p:cNvCxnSpPr/>
            <p:nvPr/>
          </p:nvCxnSpPr>
          <p:spPr>
            <a:xfrm rot="5400000">
              <a:off x="5380598" y="2622048"/>
              <a:ext cx="746650" cy="7455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endCxn id="44" idx="2"/>
            </p:cNvCxnSpPr>
            <p:nvPr/>
          </p:nvCxnSpPr>
          <p:spPr>
            <a:xfrm>
              <a:off x="5516003" y="2999758"/>
              <a:ext cx="207220" cy="19736"/>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21" name="Group 42"/>
          <p:cNvGrpSpPr/>
          <p:nvPr/>
        </p:nvGrpSpPr>
        <p:grpSpPr>
          <a:xfrm>
            <a:off x="5029200" y="2133600"/>
            <a:ext cx="990600" cy="1048463"/>
            <a:chOff x="5029200" y="3352800"/>
            <a:chExt cx="990600" cy="1048463"/>
          </a:xfrm>
        </p:grpSpPr>
        <p:pic>
          <p:nvPicPr>
            <p:cNvPr id="44" name="Picture 99" descr="radiowaves2.png"/>
            <p:cNvPicPr>
              <a:picLocks noChangeAspect="1"/>
            </p:cNvPicPr>
            <p:nvPr/>
          </p:nvPicPr>
          <p:blipFill>
            <a:blip r:embed="rId9">
              <a:lum bright="-2000" contrast="11000"/>
            </a:blip>
            <a:srcRect/>
            <a:stretch>
              <a:fillRect/>
            </a:stretch>
          </p:blipFill>
          <p:spPr bwMode="auto">
            <a:xfrm>
              <a:off x="5410200" y="3810000"/>
              <a:ext cx="609600" cy="457200"/>
            </a:xfrm>
            <a:prstGeom prst="rect">
              <a:avLst/>
            </a:prstGeom>
            <a:noFill/>
            <a:ln w="9525">
              <a:noFill/>
              <a:miter lim="800000"/>
              <a:headEnd/>
              <a:tailEnd/>
            </a:ln>
            <a:effectLst>
              <a:outerShdw blurRad="50800" dist="38100" dir="5400000" algn="t" rotWithShape="0">
                <a:prstClr val="black">
                  <a:alpha val="40000"/>
                </a:prstClr>
              </a:outerShdw>
            </a:effectLst>
          </p:spPr>
        </p:pic>
        <p:pic>
          <p:nvPicPr>
            <p:cNvPr id="45" name="Picture 44" descr="laptop1.png"/>
            <p:cNvPicPr>
              <a:picLocks noChangeAspect="1"/>
            </p:cNvPicPr>
            <p:nvPr/>
          </p:nvPicPr>
          <p:blipFill>
            <a:blip r:embed="rId10" cstate="print"/>
            <a:stretch>
              <a:fillRect/>
            </a:stretch>
          </p:blipFill>
          <p:spPr>
            <a:xfrm>
              <a:off x="5257800" y="4038600"/>
              <a:ext cx="426224" cy="362663"/>
            </a:xfrm>
            <a:prstGeom prst="rect">
              <a:avLst/>
            </a:prstGeom>
            <a:effectLst>
              <a:outerShdw blurRad="50800" dist="38100" dir="2700000" algn="tl" rotWithShape="0">
                <a:prstClr val="black">
                  <a:alpha val="40000"/>
                </a:prstClr>
              </a:outerShdw>
            </a:effectLst>
          </p:spPr>
        </p:pic>
        <p:pic>
          <p:nvPicPr>
            <p:cNvPr id="46" name="Picture 45" descr="laptop1.png"/>
            <p:cNvPicPr>
              <a:picLocks noChangeAspect="1"/>
            </p:cNvPicPr>
            <p:nvPr/>
          </p:nvPicPr>
          <p:blipFill>
            <a:blip r:embed="rId10" cstate="print"/>
            <a:stretch>
              <a:fillRect/>
            </a:stretch>
          </p:blipFill>
          <p:spPr>
            <a:xfrm>
              <a:off x="5562600" y="3352800"/>
              <a:ext cx="381000" cy="324183"/>
            </a:xfrm>
            <a:prstGeom prst="rect">
              <a:avLst/>
            </a:prstGeom>
            <a:effectLst>
              <a:outerShdw blurRad="50800" dist="38100" dir="2700000" algn="tl" rotWithShape="0">
                <a:prstClr val="black">
                  <a:alpha val="40000"/>
                </a:prstClr>
              </a:outerShdw>
            </a:effectLst>
          </p:spPr>
        </p:pic>
        <p:pic>
          <p:nvPicPr>
            <p:cNvPr id="47" name="Picture 46" descr="bigsmile.gif"/>
            <p:cNvPicPr>
              <a:picLocks noChangeAspect="1"/>
            </p:cNvPicPr>
            <p:nvPr/>
          </p:nvPicPr>
          <p:blipFill>
            <a:blip r:embed="rId11"/>
            <a:stretch>
              <a:fillRect/>
            </a:stretch>
          </p:blipFill>
          <p:spPr>
            <a:xfrm>
              <a:off x="5410200" y="3352800"/>
              <a:ext cx="266700" cy="266700"/>
            </a:xfrm>
            <a:prstGeom prst="rect">
              <a:avLst/>
            </a:prstGeom>
            <a:effectLst>
              <a:outerShdw blurRad="50800" dist="38100" dir="2700000" algn="tl" rotWithShape="0">
                <a:prstClr val="black">
                  <a:alpha val="40000"/>
                </a:prstClr>
              </a:outerShdw>
            </a:effectLst>
          </p:spPr>
        </p:pic>
        <p:pic>
          <p:nvPicPr>
            <p:cNvPr id="48" name="Picture 47" descr="bigsmile1.png"/>
            <p:cNvPicPr>
              <a:picLocks noChangeAspect="1"/>
            </p:cNvPicPr>
            <p:nvPr/>
          </p:nvPicPr>
          <p:blipFill>
            <a:blip r:embed="rId12" cstate="print"/>
            <a:stretch>
              <a:fillRect/>
            </a:stretch>
          </p:blipFill>
          <p:spPr>
            <a:xfrm>
              <a:off x="5029200" y="4038600"/>
              <a:ext cx="304800" cy="304800"/>
            </a:xfrm>
            <a:prstGeom prst="rect">
              <a:avLst/>
            </a:prstGeom>
            <a:effectLst>
              <a:outerShdw blurRad="50800" dist="38100" dir="2700000" algn="tl" rotWithShape="0">
                <a:prstClr val="black">
                  <a:alpha val="40000"/>
                </a:prstClr>
              </a:outerShdw>
            </a:effectLst>
          </p:spPr>
        </p:pic>
      </p:grpSp>
      <p:pic>
        <p:nvPicPr>
          <p:cNvPr id="49" name="Picture 12" descr="alice.png"/>
          <p:cNvPicPr>
            <a:picLocks noChangeAspect="1"/>
          </p:cNvPicPr>
          <p:nvPr/>
        </p:nvPicPr>
        <p:blipFill>
          <a:blip r:embed="rId13"/>
          <a:srcRect/>
          <a:stretch>
            <a:fillRect/>
          </a:stretch>
        </p:blipFill>
        <p:spPr bwMode="auto">
          <a:xfrm>
            <a:off x="228600" y="3200400"/>
            <a:ext cx="655626" cy="617341"/>
          </a:xfrm>
          <a:prstGeom prst="rect">
            <a:avLst/>
          </a:prstGeom>
          <a:noFill/>
          <a:ln w="9525">
            <a:noFill/>
            <a:miter lim="800000"/>
            <a:headEnd/>
            <a:tailEnd/>
          </a:ln>
          <a:effectLst>
            <a:outerShdw blurRad="50800" dist="38100" dir="2700000" algn="tl" rotWithShape="0">
              <a:prstClr val="black">
                <a:alpha val="40000"/>
              </a:prstClr>
            </a:outerShdw>
          </a:effectLst>
        </p:spPr>
      </p:pic>
    </p:spTree>
    <p:custDataLst>
      <p:tags r:id="rId1"/>
    </p:custDataLst>
  </p:cSld>
  <p:clrMapOvr>
    <a:masterClrMapping/>
  </p:clrMapOvr>
  <p:transition advTm="79421">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3.88889E-6 -3.7037E-6 C -0.01459 -0.0125 -0.01372 -0.02268 -0.02066 -0.04051 C -0.02101 -0.04328 -0.02188 -0.04583 -0.02188 -0.04861 C -0.02188 -0.05601 -0.02136 -0.06296 -0.02066 -0.07037 C -0.01945 -0.08426 -0.00921 -0.0875 -0.00243 -0.09537 C -0.00243 -0.09514 0.0052 -0.10509 0.00729 -0.10764 L 0.0184 -0.18287 L 0.00364 -0.27963 L -0.03282 -0.27639 L -0.07796 -0.28588 L -0.1316 -0.26713 L -0.12552 -0.31088 L -0.08525 -0.31088 L -0.04271 -0.30625 L -0.02674 -0.34375 L -0.02796 -0.41389 L -0.03282 -0.44676 L -0.02431 -0.47314 " pathEditMode="relative" rAng="0" ptsTypes="fffffAAAAAAAAAAAAA">
                                      <p:cBhvr>
                                        <p:cTn id="6" dur="5000" fill="hold"/>
                                        <p:tgtEl>
                                          <p:spTgt spid="15"/>
                                        </p:tgtEl>
                                        <p:attrNameLst>
                                          <p:attrName>ppt_x</p:attrName>
                                          <p:attrName>ppt_y</p:attrName>
                                        </p:attrNameLst>
                                      </p:cBhvr>
                                      <p:rCtr x="-57" y="-237"/>
                                    </p:animMotion>
                                  </p:childTnLst>
                                </p:cTn>
                              </p:par>
                              <p:par>
                                <p:cTn id="7" presetID="10"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animEffect transition="in" filter="fade">
                                      <p:cBhvr>
                                        <p:cTn id="9" dur="500"/>
                                        <p:tgtEl>
                                          <p:spTgt spid="17"/>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0"/>
                                        <p:tgtEl>
                                          <p:spTgt spid="14"/>
                                        </p:tgtEl>
                                      </p:cBhvr>
                                    </p:animEffect>
                                  </p:childTnLst>
                                </p:cTn>
                              </p:par>
                              <p:par>
                                <p:cTn id="13" presetID="1" presetClass="entr" presetSubtype="0" fill="hold" grpId="0" nodeType="withEffect">
                                  <p:stCondLst>
                                    <p:cond delay="140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230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280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5000"/>
                                  </p:stCondLst>
                                  <p:childTnLst>
                                    <p:set>
                                      <p:cBhvr>
                                        <p:cTn id="20" dur="1" fill="hold">
                                          <p:stCondLst>
                                            <p:cond delay="0"/>
                                          </p:stCondLst>
                                        </p:cTn>
                                        <p:tgtEl>
                                          <p:spTgt spid="20"/>
                                        </p:tgtEl>
                                        <p:attrNameLst>
                                          <p:attrName>style.visibility</p:attrName>
                                        </p:attrNameLst>
                                      </p:cBhvr>
                                      <p:to>
                                        <p:strVal val="visible"/>
                                      </p:to>
                                    </p:set>
                                  </p:childTnLst>
                                </p:cTn>
                              </p:par>
                            </p:childTnLst>
                          </p:cTn>
                        </p:par>
                        <p:par>
                          <p:cTn id="21" fill="hold">
                            <p:stCondLst>
                              <p:cond delay="5000"/>
                            </p:stCondLst>
                            <p:childTnLst>
                              <p:par>
                                <p:cTn id="22" presetID="10" presetClass="entr" presetSubtype="0"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par>
                                <p:cTn id="30" presetID="10" presetClass="entr" presetSubtype="0"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par>
                                <p:cTn id="42" presetID="10" presetClass="entr" presetSubtype="0" fill="hold"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par>
                                <p:cTn id="45" presetID="10" presetClass="exit" presetSubtype="0" fill="hold" grpId="1" nodeType="withEffect">
                                  <p:stCondLst>
                                    <p:cond delay="0"/>
                                  </p:stCondLst>
                                  <p:childTnLst>
                                    <p:animEffect transition="out" filter="fade">
                                      <p:cBhvr>
                                        <p:cTn id="46" dur="500"/>
                                        <p:tgtEl>
                                          <p:spTgt spid="20"/>
                                        </p:tgtEl>
                                      </p:cBhvr>
                                    </p:animEffect>
                                    <p:set>
                                      <p:cBhvr>
                                        <p:cTn id="47" dur="1" fill="hold">
                                          <p:stCondLst>
                                            <p:cond delay="499"/>
                                          </p:stCondLst>
                                        </p:cTn>
                                        <p:tgtEl>
                                          <p:spTgt spid="20"/>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18"/>
                                        </p:tgtEl>
                                      </p:cBhvr>
                                    </p:animEffect>
                                    <p:set>
                                      <p:cBhvr>
                                        <p:cTn id="50" dur="1" fill="hold">
                                          <p:stCondLst>
                                            <p:cond delay="499"/>
                                          </p:stCondLst>
                                        </p:cTn>
                                        <p:tgtEl>
                                          <p:spTgt spid="18"/>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16"/>
                                        </p:tgtEl>
                                      </p:cBhvr>
                                    </p:animEffect>
                                    <p:set>
                                      <p:cBhvr>
                                        <p:cTn id="53" dur="1" fill="hold">
                                          <p:stCondLst>
                                            <p:cond delay="499"/>
                                          </p:stCondLst>
                                        </p:cTn>
                                        <p:tgtEl>
                                          <p:spTgt spid="16"/>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17"/>
                                        </p:tgtEl>
                                      </p:cBhvr>
                                    </p:animEffect>
                                    <p:set>
                                      <p:cBhvr>
                                        <p:cTn id="56" dur="1" fill="hold">
                                          <p:stCondLst>
                                            <p:cond delay="499"/>
                                          </p:stCondLst>
                                        </p:cTn>
                                        <p:tgtEl>
                                          <p:spTgt spid="17"/>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4"/>
                                        </p:tgtEl>
                                      </p:cBhvr>
                                    </p:animEffect>
                                    <p:set>
                                      <p:cBhvr>
                                        <p:cTn id="59" dur="1" fill="hold">
                                          <p:stCondLst>
                                            <p:cond delay="499"/>
                                          </p:stCondLst>
                                        </p:cTn>
                                        <p:tgtEl>
                                          <p:spTgt spid="4"/>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19"/>
                                        </p:tgtEl>
                                      </p:cBhvr>
                                    </p:animEffect>
                                    <p:set>
                                      <p:cBhvr>
                                        <p:cTn id="62" dur="1" fill="hold">
                                          <p:stCondLst>
                                            <p:cond delay="499"/>
                                          </p:stCondLst>
                                        </p:cTn>
                                        <p:tgtEl>
                                          <p:spTgt spid="19"/>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25"/>
                                        </p:tgtEl>
                                      </p:cBhvr>
                                    </p:animEffect>
                                    <p:set>
                                      <p:cBhvr>
                                        <p:cTn id="65" dur="1" fill="hold">
                                          <p:stCondLst>
                                            <p:cond delay="499"/>
                                          </p:stCondLst>
                                        </p:cTn>
                                        <p:tgtEl>
                                          <p:spTgt spid="25"/>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24"/>
                                        </p:tgtEl>
                                      </p:cBhvr>
                                    </p:animEffect>
                                    <p:set>
                                      <p:cBhvr>
                                        <p:cTn id="68" dur="1" fill="hold">
                                          <p:stCondLst>
                                            <p:cond delay="499"/>
                                          </p:stCondLst>
                                        </p:cTn>
                                        <p:tgtEl>
                                          <p:spTgt spid="24"/>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500"/>
                                        <p:tgtEl>
                                          <p:spTgt spid="4"/>
                                        </p:tgtEl>
                                      </p:cBhvr>
                                    </p:animEffect>
                                    <p:set>
                                      <p:cBhvr>
                                        <p:cTn id="71" dur="1" fill="hold">
                                          <p:stCondLst>
                                            <p:cond delay="499"/>
                                          </p:stCondLst>
                                        </p:cTn>
                                        <p:tgtEl>
                                          <p:spTgt spid="4"/>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500"/>
                                        <p:tgtEl>
                                          <p:spTgt spid="14"/>
                                        </p:tgtEl>
                                      </p:cBhvr>
                                    </p:animEffect>
                                    <p:set>
                                      <p:cBhvr>
                                        <p:cTn id="74" dur="1" fill="hold">
                                          <p:stCondLst>
                                            <p:cond delay="499"/>
                                          </p:stCondLst>
                                        </p:cTn>
                                        <p:tgtEl>
                                          <p:spTgt spid="14"/>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28"/>
                                        </p:tgtEl>
                                      </p:cBhvr>
                                    </p:animEffect>
                                    <p:set>
                                      <p:cBhvr>
                                        <p:cTn id="77" dur="1" fill="hold">
                                          <p:stCondLst>
                                            <p:cond delay="499"/>
                                          </p:stCondLst>
                                        </p:cTn>
                                        <p:tgtEl>
                                          <p:spTgt spid="28"/>
                                        </p:tgtEl>
                                        <p:attrNameLst>
                                          <p:attrName>style.visibility</p:attrName>
                                        </p:attrNameLst>
                                      </p:cBhvr>
                                      <p:to>
                                        <p:strVal val="hidden"/>
                                      </p:to>
                                    </p:set>
                                  </p:childTnLst>
                                </p:cTn>
                              </p:par>
                            </p:childTnLst>
                          </p:cTn>
                        </p:par>
                        <p:par>
                          <p:cTn id="78" fill="hold">
                            <p:stCondLst>
                              <p:cond delay="500"/>
                            </p:stCondLst>
                            <p:childTnLst>
                              <p:par>
                                <p:cTn id="79" presetID="10" presetClass="entr" presetSubtype="0" fill="hold" grpId="0" nodeType="afterEffect">
                                  <p:stCondLst>
                                    <p:cond delay="0"/>
                                  </p:stCondLst>
                                  <p:childTnLst>
                                    <p:set>
                                      <p:cBhvr>
                                        <p:cTn id="80" dur="1" fill="hold">
                                          <p:stCondLst>
                                            <p:cond delay="0"/>
                                          </p:stCondLst>
                                        </p:cTn>
                                        <p:tgtEl>
                                          <p:spTgt spid="42"/>
                                        </p:tgtEl>
                                        <p:attrNameLst>
                                          <p:attrName>style.visibility</p:attrName>
                                        </p:attrNameLst>
                                      </p:cBhvr>
                                      <p:to>
                                        <p:strVal val="visible"/>
                                      </p:to>
                                    </p:set>
                                    <p:animEffect transition="in" filter="fade">
                                      <p:cBhvr>
                                        <p:cTn id="8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6" grpId="0"/>
      <p:bldP spid="27" grpId="0"/>
      <p:bldP spid="4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Talk Overview</a:t>
            </a:r>
            <a:endParaRPr lang="en-US" dirty="0"/>
          </a:p>
        </p:txBody>
      </p:sp>
      <p:sp>
        <p:nvSpPr>
          <p:cNvPr id="3" name="Content Placeholder 2"/>
          <p:cNvSpPr>
            <a:spLocks noGrp="1"/>
          </p:cNvSpPr>
          <p:nvPr>
            <p:ph idx="1"/>
          </p:nvPr>
        </p:nvSpPr>
        <p:spPr/>
        <p:txBody>
          <a:bodyPr/>
          <a:lstStyle/>
          <a:p>
            <a:r>
              <a:rPr lang="en-US" dirty="0" smtClean="0">
                <a:solidFill>
                  <a:schemeClr val="bg1">
                    <a:lumMod val="50000"/>
                  </a:schemeClr>
                </a:solidFill>
              </a:rPr>
              <a:t>Motivation</a:t>
            </a:r>
          </a:p>
          <a:p>
            <a:endParaRPr lang="en-US" dirty="0" smtClean="0"/>
          </a:p>
          <a:p>
            <a:r>
              <a:rPr lang="en-US" dirty="0" smtClean="0"/>
              <a:t>Why use reports? A measurement study</a:t>
            </a:r>
          </a:p>
          <a:p>
            <a:endParaRPr lang="en-US" dirty="0" smtClean="0"/>
          </a:p>
          <a:p>
            <a:r>
              <a:rPr lang="en-US" dirty="0" err="1" smtClean="0"/>
              <a:t>Wifi</a:t>
            </a:r>
            <a:r>
              <a:rPr lang="en-US" dirty="0" smtClean="0"/>
              <a:t>-Reports design</a:t>
            </a:r>
          </a:p>
          <a:p>
            <a:endParaRPr lang="en-US" dirty="0" smtClean="0"/>
          </a:p>
          <a:p>
            <a:r>
              <a:rPr lang="en-US" dirty="0" err="1" smtClean="0"/>
              <a:t>Wifi</a:t>
            </a:r>
            <a:r>
              <a:rPr lang="en-US" dirty="0" smtClean="0"/>
              <a:t>-Reports evaluation</a:t>
            </a:r>
          </a:p>
        </p:txBody>
      </p:sp>
      <p:sp>
        <p:nvSpPr>
          <p:cNvPr id="6" name="Slide Number Placeholder 5"/>
          <p:cNvSpPr>
            <a:spLocks noGrp="1"/>
          </p:cNvSpPr>
          <p:nvPr>
            <p:ph type="sldNum" sz="quarter" idx="12"/>
          </p:nvPr>
        </p:nvSpPr>
        <p:spPr/>
        <p:txBody>
          <a:bodyPr/>
          <a:lstStyle/>
          <a:p>
            <a:fld id="{D106CAAC-188D-4FBD-8217-F6D4C11263E9}" type="slidenum">
              <a:rPr lang="en-US" smtClean="0"/>
              <a:pPr/>
              <a:t>6</a:t>
            </a:fld>
            <a:endParaRPr lang="en-US"/>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Would Reports be Useful?</a:t>
            </a:r>
            <a:endParaRPr lang="en-US" dirty="0"/>
          </a:p>
        </p:txBody>
      </p:sp>
      <p:sp>
        <p:nvSpPr>
          <p:cNvPr id="3" name="Content Placeholder 2"/>
          <p:cNvSpPr>
            <a:spLocks noGrp="1"/>
          </p:cNvSpPr>
          <p:nvPr>
            <p:ph idx="1"/>
          </p:nvPr>
        </p:nvSpPr>
        <p:spPr>
          <a:xfrm>
            <a:off x="457200" y="1600200"/>
            <a:ext cx="5410200" cy="3733800"/>
          </a:xfrm>
        </p:spPr>
        <p:txBody>
          <a:bodyPr>
            <a:normAutofit fontScale="70000" lnSpcReduction="20000"/>
          </a:bodyPr>
          <a:lstStyle/>
          <a:p>
            <a:pPr algn="ctr">
              <a:buNone/>
            </a:pPr>
            <a:r>
              <a:rPr lang="en-US" b="1" u="sng" dirty="0" smtClean="0"/>
              <a:t>Measurement Study</a:t>
            </a:r>
          </a:p>
          <a:p>
            <a:pPr algn="ctr">
              <a:buNone/>
            </a:pPr>
            <a:endParaRPr lang="en-US" b="1" u="sng" dirty="0" smtClean="0"/>
          </a:p>
          <a:p>
            <a:r>
              <a:rPr lang="en-US" b="1" dirty="0" smtClean="0"/>
              <a:t>We built a Linux reporting client </a:t>
            </a:r>
          </a:p>
          <a:p>
            <a:pPr lvl="1"/>
            <a:r>
              <a:rPr lang="en-US" dirty="0" smtClean="0"/>
              <a:t>Measures bandwidth, latency, etc.</a:t>
            </a:r>
          </a:p>
          <a:p>
            <a:r>
              <a:rPr lang="en-US" b="1" dirty="0" smtClean="0"/>
              <a:t>We measured all APs visible from:</a:t>
            </a:r>
          </a:p>
          <a:p>
            <a:pPr lvl="1"/>
            <a:r>
              <a:rPr lang="en-US" dirty="0" smtClean="0"/>
              <a:t>13 hotspots in the U-District, Seattle, WA</a:t>
            </a:r>
          </a:p>
          <a:p>
            <a:pPr lvl="1"/>
            <a:r>
              <a:rPr lang="en-US" dirty="0" smtClean="0"/>
              <a:t>7 days at different times of day</a:t>
            </a:r>
          </a:p>
          <a:p>
            <a:r>
              <a:rPr lang="en-US" b="1" dirty="0" smtClean="0"/>
              <a:t>Measurement procedure:</a:t>
            </a:r>
          </a:p>
          <a:p>
            <a:pPr lvl="1"/>
            <a:r>
              <a:rPr lang="en-US" dirty="0" smtClean="0"/>
              <a:t>Sit near center of hotspot</a:t>
            </a:r>
          </a:p>
          <a:p>
            <a:pPr lvl="1"/>
            <a:r>
              <a:rPr lang="en-US" dirty="0" smtClean="0"/>
              <a:t>Perform active measurements</a:t>
            </a:r>
          </a:p>
          <a:p>
            <a:endParaRPr lang="en-US" dirty="0" smtClean="0"/>
          </a:p>
        </p:txBody>
      </p:sp>
      <p:pic>
        <p:nvPicPr>
          <p:cNvPr id="2050" name="Picture 2"/>
          <p:cNvPicPr>
            <a:picLocks noChangeAspect="1" noChangeArrowheads="1"/>
          </p:cNvPicPr>
          <p:nvPr/>
        </p:nvPicPr>
        <p:blipFill>
          <a:blip r:embed="rId3">
            <a:grayscl/>
            <a:lum bright="10000"/>
          </a:blip>
          <a:srcRect/>
          <a:stretch>
            <a:fillRect/>
          </a:stretch>
        </p:blipFill>
        <p:spPr bwMode="auto">
          <a:xfrm>
            <a:off x="5867400" y="1143000"/>
            <a:ext cx="2667000" cy="5428187"/>
          </a:xfrm>
          <a:prstGeom prst="rect">
            <a:avLst/>
          </a:prstGeom>
          <a:noFill/>
          <a:ln w="9525">
            <a:noFill/>
            <a:miter lim="800000"/>
            <a:headEnd/>
            <a:tailEnd/>
          </a:ln>
          <a:effectLst/>
        </p:spPr>
      </p:pic>
      <p:sp>
        <p:nvSpPr>
          <p:cNvPr id="19" name="TextBox 18"/>
          <p:cNvSpPr txBox="1"/>
          <p:nvPr/>
        </p:nvSpPr>
        <p:spPr>
          <a:xfrm>
            <a:off x="6553201" y="1899944"/>
            <a:ext cx="1156926" cy="307777"/>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1400" b="1" dirty="0" err="1" smtClean="0"/>
              <a:t>shinka</a:t>
            </a:r>
            <a:r>
              <a:rPr lang="en-US" sz="1400" b="1" dirty="0" smtClean="0"/>
              <a:t> tea</a:t>
            </a:r>
            <a:endParaRPr lang="en-US" sz="1400" b="1" dirty="0"/>
          </a:p>
        </p:txBody>
      </p:sp>
      <p:sp>
        <p:nvSpPr>
          <p:cNvPr id="20" name="TextBox 19"/>
          <p:cNvSpPr txBox="1"/>
          <p:nvPr/>
        </p:nvSpPr>
        <p:spPr>
          <a:xfrm>
            <a:off x="7086600" y="2359671"/>
            <a:ext cx="825607" cy="307777"/>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1400" b="1" dirty="0" err="1" smtClean="0"/>
              <a:t>tullys</a:t>
            </a:r>
            <a:r>
              <a:rPr lang="en-US" sz="1400" b="1" dirty="0" smtClean="0"/>
              <a:t> 1</a:t>
            </a:r>
            <a:endParaRPr lang="en-US" sz="1400" b="1" dirty="0"/>
          </a:p>
        </p:txBody>
      </p:sp>
      <p:sp>
        <p:nvSpPr>
          <p:cNvPr id="21" name="TextBox 20"/>
          <p:cNvSpPr txBox="1"/>
          <p:nvPr/>
        </p:nvSpPr>
        <p:spPr>
          <a:xfrm>
            <a:off x="6477000" y="2771730"/>
            <a:ext cx="1251049" cy="307777"/>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1400" b="1" dirty="0" err="1" smtClean="0"/>
              <a:t>starbucks</a:t>
            </a:r>
            <a:r>
              <a:rPr lang="en-US" sz="1400" b="1" dirty="0" smtClean="0"/>
              <a:t> 1</a:t>
            </a:r>
            <a:endParaRPr lang="en-US" sz="1400" b="1" dirty="0"/>
          </a:p>
        </p:txBody>
      </p:sp>
      <p:sp>
        <p:nvSpPr>
          <p:cNvPr id="22" name="TextBox 21"/>
          <p:cNvSpPr txBox="1"/>
          <p:nvPr/>
        </p:nvSpPr>
        <p:spPr>
          <a:xfrm>
            <a:off x="6248400" y="3581400"/>
            <a:ext cx="720518" cy="307777"/>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1400" b="1" dirty="0" err="1" smtClean="0"/>
              <a:t>tullys</a:t>
            </a:r>
            <a:r>
              <a:rPr lang="en-US" sz="1400" b="1" dirty="0" smtClean="0"/>
              <a:t> 2</a:t>
            </a:r>
            <a:endParaRPr lang="en-US" sz="1400" b="1" dirty="0"/>
          </a:p>
        </p:txBody>
      </p:sp>
      <p:sp>
        <p:nvSpPr>
          <p:cNvPr id="23" name="TextBox 22"/>
          <p:cNvSpPr txBox="1"/>
          <p:nvPr/>
        </p:nvSpPr>
        <p:spPr>
          <a:xfrm>
            <a:off x="6629400" y="3847920"/>
            <a:ext cx="899380" cy="307777"/>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1400" b="1" dirty="0" err="1" smtClean="0"/>
              <a:t>trabant</a:t>
            </a:r>
            <a:endParaRPr lang="en-US" sz="1400" b="1" dirty="0"/>
          </a:p>
        </p:txBody>
      </p:sp>
      <p:sp>
        <p:nvSpPr>
          <p:cNvPr id="24" name="TextBox 23"/>
          <p:cNvSpPr txBox="1"/>
          <p:nvPr/>
        </p:nvSpPr>
        <p:spPr>
          <a:xfrm>
            <a:off x="7796596" y="3442002"/>
            <a:ext cx="558166" cy="307777"/>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1400" b="1" dirty="0" smtClean="0"/>
              <a:t>oasis</a:t>
            </a:r>
            <a:endParaRPr lang="en-US" sz="1400" b="1" dirty="0"/>
          </a:p>
        </p:txBody>
      </p:sp>
      <p:sp>
        <p:nvSpPr>
          <p:cNvPr id="25" name="TextBox 24"/>
          <p:cNvSpPr txBox="1"/>
          <p:nvPr/>
        </p:nvSpPr>
        <p:spPr>
          <a:xfrm>
            <a:off x="6858000" y="3276600"/>
            <a:ext cx="777528" cy="307777"/>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1400" b="1" dirty="0" err="1" smtClean="0"/>
              <a:t>lounjin</a:t>
            </a:r>
            <a:endParaRPr lang="en-US" sz="1400" b="1" dirty="0"/>
          </a:p>
        </p:txBody>
      </p:sp>
      <p:sp>
        <p:nvSpPr>
          <p:cNvPr id="26" name="TextBox 25"/>
          <p:cNvSpPr txBox="1"/>
          <p:nvPr/>
        </p:nvSpPr>
        <p:spPr>
          <a:xfrm>
            <a:off x="6019800" y="3429000"/>
            <a:ext cx="1581647" cy="307777"/>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1400" b="1" dirty="0" err="1"/>
              <a:t>y</a:t>
            </a:r>
            <a:r>
              <a:rPr lang="en-US" sz="1400" b="1" dirty="0" err="1" smtClean="0"/>
              <a:t>unnie</a:t>
            </a:r>
            <a:r>
              <a:rPr lang="en-US" sz="1400" b="1" dirty="0" smtClean="0"/>
              <a:t> bubble tea</a:t>
            </a:r>
            <a:endParaRPr lang="en-US" sz="1400" b="1" dirty="0"/>
          </a:p>
        </p:txBody>
      </p:sp>
      <p:sp>
        <p:nvSpPr>
          <p:cNvPr id="27" name="TextBox 26"/>
          <p:cNvSpPr txBox="1"/>
          <p:nvPr/>
        </p:nvSpPr>
        <p:spPr>
          <a:xfrm>
            <a:off x="7559329" y="3583928"/>
            <a:ext cx="831894" cy="307777"/>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1400" b="1" dirty="0" err="1" smtClean="0"/>
              <a:t>sureshot</a:t>
            </a:r>
            <a:endParaRPr lang="en-US" sz="1400" b="1" dirty="0"/>
          </a:p>
        </p:txBody>
      </p:sp>
      <p:sp>
        <p:nvSpPr>
          <p:cNvPr id="28" name="TextBox 27"/>
          <p:cNvSpPr txBox="1"/>
          <p:nvPr/>
        </p:nvSpPr>
        <p:spPr>
          <a:xfrm>
            <a:off x="6858000" y="4211585"/>
            <a:ext cx="1147490" cy="307777"/>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1400" b="1" dirty="0" smtClean="0"/>
              <a:t>bookstore</a:t>
            </a:r>
            <a:endParaRPr lang="en-US" sz="1400" b="1" dirty="0"/>
          </a:p>
        </p:txBody>
      </p:sp>
      <p:sp>
        <p:nvSpPr>
          <p:cNvPr id="29" name="TextBox 28"/>
          <p:cNvSpPr txBox="1"/>
          <p:nvPr/>
        </p:nvSpPr>
        <p:spPr>
          <a:xfrm>
            <a:off x="6248400" y="5638800"/>
            <a:ext cx="1186735" cy="307777"/>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1400" b="1" dirty="0" err="1" smtClean="0"/>
              <a:t>cafeontheave</a:t>
            </a:r>
            <a:endParaRPr lang="en-US" sz="1400" b="1" dirty="0"/>
          </a:p>
        </p:txBody>
      </p:sp>
      <p:sp>
        <p:nvSpPr>
          <p:cNvPr id="30" name="TextBox 29"/>
          <p:cNvSpPr txBox="1"/>
          <p:nvPr/>
        </p:nvSpPr>
        <p:spPr>
          <a:xfrm>
            <a:off x="6433303" y="5882928"/>
            <a:ext cx="1024255" cy="307777"/>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1400" b="1" dirty="0" err="1" smtClean="0"/>
              <a:t>starbucks</a:t>
            </a:r>
            <a:r>
              <a:rPr lang="en-US" sz="1400" b="1" dirty="0" smtClean="0"/>
              <a:t> 2</a:t>
            </a:r>
            <a:endParaRPr lang="en-US" sz="1400" b="1" dirty="0"/>
          </a:p>
        </p:txBody>
      </p:sp>
      <p:sp>
        <p:nvSpPr>
          <p:cNvPr id="31" name="TextBox 30"/>
          <p:cNvSpPr txBox="1"/>
          <p:nvPr/>
        </p:nvSpPr>
        <p:spPr>
          <a:xfrm>
            <a:off x="6629400" y="6172200"/>
            <a:ext cx="1044773" cy="307777"/>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1400" b="1" dirty="0" err="1" smtClean="0"/>
              <a:t>cafesolstice</a:t>
            </a:r>
            <a:endParaRPr lang="en-US" sz="1400" b="1" dirty="0"/>
          </a:p>
        </p:txBody>
      </p:sp>
      <p:sp>
        <p:nvSpPr>
          <p:cNvPr id="32" name="Rectangle 31"/>
          <p:cNvSpPr>
            <a:spLocks noChangeArrowheads="1"/>
          </p:cNvSpPr>
          <p:nvPr/>
        </p:nvSpPr>
        <p:spPr bwMode="auto">
          <a:xfrm>
            <a:off x="381000" y="5181600"/>
            <a:ext cx="5334000" cy="1371600"/>
          </a:xfrm>
          <a:prstGeom prst="rect">
            <a:avLst/>
          </a:prstGeom>
          <a:solidFill>
            <a:schemeClr val="tx2">
              <a:lumMod val="20000"/>
              <a:lumOff val="80000"/>
            </a:schemeClr>
          </a:solidFill>
          <a:ln w="9525">
            <a:noFill/>
            <a:miter lim="800000"/>
            <a:headEnd/>
            <a:tailEnd/>
          </a:ln>
          <a:effectLst/>
        </p:spPr>
        <p:txBody>
          <a:bodyPr wrap="none" anchor="ctr"/>
          <a:lstStyle/>
          <a:p>
            <a:pPr algn="ctr"/>
            <a:r>
              <a:rPr lang="en-US" sz="2800" dirty="0" smtClean="0"/>
              <a:t>Our study examines pay-for-access </a:t>
            </a:r>
          </a:p>
          <a:p>
            <a:pPr algn="ctr"/>
            <a:r>
              <a:rPr lang="en-US" sz="2800" dirty="0" smtClean="0"/>
              <a:t>networks and open networks</a:t>
            </a:r>
          </a:p>
        </p:txBody>
      </p:sp>
      <p:sp>
        <p:nvSpPr>
          <p:cNvPr id="33" name="Oval 32"/>
          <p:cNvSpPr/>
          <p:nvPr/>
        </p:nvSpPr>
        <p:spPr>
          <a:xfrm>
            <a:off x="7477430" y="1961824"/>
            <a:ext cx="151075" cy="151075"/>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7720836" y="2413246"/>
            <a:ext cx="151075" cy="151075"/>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7478152" y="2833610"/>
            <a:ext cx="151075" cy="151075"/>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7469484" y="3657003"/>
            <a:ext cx="151075" cy="151075"/>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7469485" y="3496658"/>
            <a:ext cx="151075" cy="151075"/>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7469485" y="3340647"/>
            <a:ext cx="151075" cy="151075"/>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7712169" y="3505325"/>
            <a:ext cx="151075" cy="151075"/>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7339475" y="3904021"/>
            <a:ext cx="151075" cy="151075"/>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6966782" y="3661337"/>
            <a:ext cx="151075" cy="151075"/>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7768507" y="4272381"/>
            <a:ext cx="151075" cy="151075"/>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7447817" y="5702485"/>
            <a:ext cx="151075" cy="151075"/>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7439871" y="5928557"/>
            <a:ext cx="151075" cy="151075"/>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7664499" y="6222523"/>
            <a:ext cx="151075" cy="151075"/>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lide Number Placeholder 46"/>
          <p:cNvSpPr>
            <a:spLocks noGrp="1"/>
          </p:cNvSpPr>
          <p:nvPr>
            <p:ph type="sldNum" sz="quarter" idx="12"/>
          </p:nvPr>
        </p:nvSpPr>
        <p:spPr/>
        <p:txBody>
          <a:bodyPr/>
          <a:lstStyle/>
          <a:p>
            <a:fld id="{D106CAAC-188D-4FBD-8217-F6D4C11263E9}" type="slidenum">
              <a:rPr lang="en-US" smtClean="0"/>
              <a:pPr/>
              <a:t>7</a:t>
            </a:fld>
            <a:endParaRPr lang="en-US"/>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 is a Large Selection of APs</a:t>
            </a:r>
            <a:endParaRPr lang="en-US" dirty="0"/>
          </a:p>
        </p:txBody>
      </p:sp>
      <p:pic>
        <p:nvPicPr>
          <p:cNvPr id="7" name="Picture 6" descr="Screenshot.png"/>
          <p:cNvPicPr>
            <a:picLocks noChangeAspect="1"/>
          </p:cNvPicPr>
          <p:nvPr/>
        </p:nvPicPr>
        <p:blipFill>
          <a:blip r:embed="rId3"/>
          <a:stretch>
            <a:fillRect/>
          </a:stretch>
        </p:blipFill>
        <p:spPr>
          <a:xfrm>
            <a:off x="304800" y="1828800"/>
            <a:ext cx="8610600" cy="4068821"/>
          </a:xfrm>
          <a:prstGeom prst="rect">
            <a:avLst/>
          </a:prstGeom>
        </p:spPr>
      </p:pic>
      <p:sp>
        <p:nvSpPr>
          <p:cNvPr id="8" name="TextBox 7"/>
          <p:cNvSpPr txBox="1"/>
          <p:nvPr/>
        </p:nvSpPr>
        <p:spPr>
          <a:xfrm>
            <a:off x="762000" y="1371600"/>
            <a:ext cx="8382000" cy="461665"/>
          </a:xfrm>
          <a:prstGeom prst="rect">
            <a:avLst/>
          </a:prstGeom>
          <a:noFill/>
        </p:spPr>
        <p:txBody>
          <a:bodyPr wrap="square" rtlCol="0">
            <a:spAutoFit/>
          </a:bodyPr>
          <a:lstStyle/>
          <a:p>
            <a:pPr algn="ctr"/>
            <a:r>
              <a:rPr lang="en-US" sz="2400" b="1" dirty="0" smtClean="0"/>
              <a:t>Bandwidth of commercial APs in Seattle (by location)</a:t>
            </a:r>
            <a:endParaRPr lang="en-US" sz="2400" b="1" dirty="0"/>
          </a:p>
        </p:txBody>
      </p:sp>
      <p:sp>
        <p:nvSpPr>
          <p:cNvPr id="9" name="TextBox 8"/>
          <p:cNvSpPr txBox="1"/>
          <p:nvPr/>
        </p:nvSpPr>
        <p:spPr>
          <a:xfrm>
            <a:off x="1295400" y="5943600"/>
            <a:ext cx="1811393" cy="523220"/>
          </a:xfrm>
          <a:prstGeom prst="rect">
            <a:avLst/>
          </a:prstGeom>
          <a:solidFill>
            <a:srgbClr val="FFFFCC"/>
          </a:solidFill>
          <a:ln>
            <a:solidFill>
              <a:schemeClr val="tx1"/>
            </a:solidFill>
          </a:ln>
        </p:spPr>
        <p:txBody>
          <a:bodyPr wrap="none" rtlCol="0">
            <a:spAutoFit/>
          </a:bodyPr>
          <a:lstStyle/>
          <a:p>
            <a:r>
              <a:rPr lang="en-US" sz="1400" dirty="0" smtClean="0">
                <a:solidFill>
                  <a:srgbClr val="FF0000"/>
                </a:solidFill>
              </a:rPr>
              <a:t>red</a:t>
            </a:r>
            <a:r>
              <a:rPr lang="en-US" sz="1400" dirty="0" smtClean="0"/>
              <a:t> = “official” AP</a:t>
            </a:r>
          </a:p>
          <a:p>
            <a:r>
              <a:rPr lang="en-US" sz="1400" dirty="0" smtClean="0">
                <a:solidFill>
                  <a:schemeClr val="tx1">
                    <a:lumMod val="50000"/>
                    <a:lumOff val="50000"/>
                  </a:schemeClr>
                </a:solidFill>
              </a:rPr>
              <a:t>grey</a:t>
            </a:r>
            <a:r>
              <a:rPr lang="en-US" sz="1400" dirty="0" smtClean="0"/>
              <a:t> = other visible AP</a:t>
            </a:r>
            <a:endParaRPr lang="en-US" sz="1400" dirty="0"/>
          </a:p>
        </p:txBody>
      </p:sp>
      <p:sp>
        <p:nvSpPr>
          <p:cNvPr id="11" name="Slide Number Placeholder 10"/>
          <p:cNvSpPr>
            <a:spLocks noGrp="1"/>
          </p:cNvSpPr>
          <p:nvPr>
            <p:ph type="sldNum" sz="quarter" idx="12"/>
          </p:nvPr>
        </p:nvSpPr>
        <p:spPr/>
        <p:txBody>
          <a:bodyPr/>
          <a:lstStyle/>
          <a:p>
            <a:fld id="{D106CAAC-188D-4FBD-8217-F6D4C11263E9}" type="slidenum">
              <a:rPr lang="en-US" smtClean="0"/>
              <a:pPr/>
              <a:t>8</a:t>
            </a:fld>
            <a:endParaRPr lang="en-US"/>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There is a Variance in Performance</a:t>
            </a:r>
            <a:endParaRPr lang="en-US" dirty="0"/>
          </a:p>
        </p:txBody>
      </p:sp>
      <p:pic>
        <p:nvPicPr>
          <p:cNvPr id="7" name="Picture 6" descr="Screenshot.png"/>
          <p:cNvPicPr>
            <a:picLocks noChangeAspect="1"/>
          </p:cNvPicPr>
          <p:nvPr/>
        </p:nvPicPr>
        <p:blipFill>
          <a:blip r:embed="rId3"/>
          <a:stretch>
            <a:fillRect/>
          </a:stretch>
        </p:blipFill>
        <p:spPr>
          <a:xfrm>
            <a:off x="304800" y="1828800"/>
            <a:ext cx="8610600" cy="4068821"/>
          </a:xfrm>
          <a:prstGeom prst="rect">
            <a:avLst/>
          </a:prstGeom>
        </p:spPr>
      </p:pic>
      <p:sp>
        <p:nvSpPr>
          <p:cNvPr id="8" name="TextBox 7"/>
          <p:cNvSpPr txBox="1"/>
          <p:nvPr/>
        </p:nvSpPr>
        <p:spPr>
          <a:xfrm>
            <a:off x="762000" y="1371600"/>
            <a:ext cx="8382000" cy="461665"/>
          </a:xfrm>
          <a:prstGeom prst="rect">
            <a:avLst/>
          </a:prstGeom>
          <a:noFill/>
        </p:spPr>
        <p:txBody>
          <a:bodyPr wrap="square" rtlCol="0">
            <a:spAutoFit/>
          </a:bodyPr>
          <a:lstStyle/>
          <a:p>
            <a:pPr algn="ctr"/>
            <a:r>
              <a:rPr lang="en-US" sz="2400" b="1" dirty="0" smtClean="0"/>
              <a:t>Bandwidth of commercial APs in Seattle (by location)</a:t>
            </a:r>
            <a:endParaRPr lang="en-US" sz="2400" b="1" dirty="0"/>
          </a:p>
        </p:txBody>
      </p:sp>
      <p:sp>
        <p:nvSpPr>
          <p:cNvPr id="9" name="TextBox 8"/>
          <p:cNvSpPr txBox="1"/>
          <p:nvPr/>
        </p:nvSpPr>
        <p:spPr>
          <a:xfrm>
            <a:off x="1295400" y="5943600"/>
            <a:ext cx="1811393" cy="523220"/>
          </a:xfrm>
          <a:prstGeom prst="rect">
            <a:avLst/>
          </a:prstGeom>
          <a:solidFill>
            <a:srgbClr val="FFFFCC"/>
          </a:solidFill>
          <a:ln>
            <a:solidFill>
              <a:schemeClr val="tx1"/>
            </a:solidFill>
          </a:ln>
        </p:spPr>
        <p:txBody>
          <a:bodyPr wrap="none" rtlCol="0">
            <a:spAutoFit/>
          </a:bodyPr>
          <a:lstStyle/>
          <a:p>
            <a:r>
              <a:rPr lang="en-US" sz="1400" dirty="0" smtClean="0">
                <a:solidFill>
                  <a:srgbClr val="FF0000"/>
                </a:solidFill>
              </a:rPr>
              <a:t>red</a:t>
            </a:r>
            <a:r>
              <a:rPr lang="en-US" sz="1400" dirty="0" smtClean="0"/>
              <a:t> = “official” AP</a:t>
            </a:r>
          </a:p>
          <a:p>
            <a:r>
              <a:rPr lang="en-US" sz="1400" dirty="0" smtClean="0">
                <a:solidFill>
                  <a:schemeClr val="tx1">
                    <a:lumMod val="50000"/>
                    <a:lumOff val="50000"/>
                  </a:schemeClr>
                </a:solidFill>
              </a:rPr>
              <a:t>grey</a:t>
            </a:r>
            <a:r>
              <a:rPr lang="en-US" sz="1400" dirty="0" smtClean="0"/>
              <a:t> = other visible AP</a:t>
            </a:r>
            <a:endParaRPr lang="en-US" sz="1400" dirty="0"/>
          </a:p>
        </p:txBody>
      </p:sp>
      <p:sp>
        <p:nvSpPr>
          <p:cNvPr id="10" name="Freeform 9"/>
          <p:cNvSpPr/>
          <p:nvPr/>
        </p:nvSpPr>
        <p:spPr>
          <a:xfrm>
            <a:off x="1247775" y="1992313"/>
            <a:ext cx="7153275" cy="2257424"/>
          </a:xfrm>
          <a:custGeom>
            <a:avLst/>
            <a:gdLst>
              <a:gd name="connsiteX0" fmla="*/ 0 w 7153275"/>
              <a:gd name="connsiteY0" fmla="*/ 893762 h 2257424"/>
              <a:gd name="connsiteX1" fmla="*/ 466725 w 7153275"/>
              <a:gd name="connsiteY1" fmla="*/ 1341437 h 2257424"/>
              <a:gd name="connsiteX2" fmla="*/ 838200 w 7153275"/>
              <a:gd name="connsiteY2" fmla="*/ 798512 h 2257424"/>
              <a:gd name="connsiteX3" fmla="*/ 1276350 w 7153275"/>
              <a:gd name="connsiteY3" fmla="*/ 303212 h 2257424"/>
              <a:gd name="connsiteX4" fmla="*/ 1905000 w 7153275"/>
              <a:gd name="connsiteY4" fmla="*/ 322262 h 2257424"/>
              <a:gd name="connsiteX5" fmla="*/ 2552700 w 7153275"/>
              <a:gd name="connsiteY5" fmla="*/ 2236787 h 2257424"/>
              <a:gd name="connsiteX6" fmla="*/ 2895600 w 7153275"/>
              <a:gd name="connsiteY6" fmla="*/ 446087 h 2257424"/>
              <a:gd name="connsiteX7" fmla="*/ 3438525 w 7153275"/>
              <a:gd name="connsiteY7" fmla="*/ 827087 h 2257424"/>
              <a:gd name="connsiteX8" fmla="*/ 5095875 w 7153275"/>
              <a:gd name="connsiteY8" fmla="*/ 1112837 h 2257424"/>
              <a:gd name="connsiteX9" fmla="*/ 5810250 w 7153275"/>
              <a:gd name="connsiteY9" fmla="*/ 331787 h 2257424"/>
              <a:gd name="connsiteX10" fmla="*/ 6191250 w 7153275"/>
              <a:gd name="connsiteY10" fmla="*/ 569912 h 2257424"/>
              <a:gd name="connsiteX11" fmla="*/ 6543675 w 7153275"/>
              <a:gd name="connsiteY11" fmla="*/ 893762 h 2257424"/>
              <a:gd name="connsiteX12" fmla="*/ 7153275 w 7153275"/>
              <a:gd name="connsiteY12" fmla="*/ 236537 h 2257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53275" h="2257424">
                <a:moveTo>
                  <a:pt x="0" y="893762"/>
                </a:moveTo>
                <a:cubicBezTo>
                  <a:pt x="163512" y="1125537"/>
                  <a:pt x="327025" y="1357312"/>
                  <a:pt x="466725" y="1341437"/>
                </a:cubicBezTo>
                <a:cubicBezTo>
                  <a:pt x="606425" y="1325562"/>
                  <a:pt x="703263" y="971549"/>
                  <a:pt x="838200" y="798512"/>
                </a:cubicBezTo>
                <a:cubicBezTo>
                  <a:pt x="973137" y="625475"/>
                  <a:pt x="1098550" y="382587"/>
                  <a:pt x="1276350" y="303212"/>
                </a:cubicBezTo>
                <a:cubicBezTo>
                  <a:pt x="1454150" y="223837"/>
                  <a:pt x="1692275" y="0"/>
                  <a:pt x="1905000" y="322262"/>
                </a:cubicBezTo>
                <a:cubicBezTo>
                  <a:pt x="2117725" y="644524"/>
                  <a:pt x="2387600" y="2216150"/>
                  <a:pt x="2552700" y="2236787"/>
                </a:cubicBezTo>
                <a:cubicBezTo>
                  <a:pt x="2717800" y="2257424"/>
                  <a:pt x="2747963" y="681037"/>
                  <a:pt x="2895600" y="446087"/>
                </a:cubicBezTo>
                <a:cubicBezTo>
                  <a:pt x="3043238" y="211137"/>
                  <a:pt x="3071813" y="715962"/>
                  <a:pt x="3438525" y="827087"/>
                </a:cubicBezTo>
                <a:cubicBezTo>
                  <a:pt x="3805238" y="938212"/>
                  <a:pt x="4700587" y="1195387"/>
                  <a:pt x="5095875" y="1112837"/>
                </a:cubicBezTo>
                <a:cubicBezTo>
                  <a:pt x="5491163" y="1030287"/>
                  <a:pt x="5627688" y="422274"/>
                  <a:pt x="5810250" y="331787"/>
                </a:cubicBezTo>
                <a:cubicBezTo>
                  <a:pt x="5992812" y="241300"/>
                  <a:pt x="6069013" y="476250"/>
                  <a:pt x="6191250" y="569912"/>
                </a:cubicBezTo>
                <a:cubicBezTo>
                  <a:pt x="6313488" y="663575"/>
                  <a:pt x="6383338" y="949324"/>
                  <a:pt x="6543675" y="893762"/>
                </a:cubicBezTo>
                <a:cubicBezTo>
                  <a:pt x="6704012" y="838200"/>
                  <a:pt x="6928643" y="537368"/>
                  <a:pt x="7153275" y="236537"/>
                </a:cubicBezTo>
              </a:path>
            </a:pathLst>
          </a:custGeom>
          <a:ln w="3810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Slide Number Placeholder 11"/>
          <p:cNvSpPr>
            <a:spLocks noGrp="1"/>
          </p:cNvSpPr>
          <p:nvPr>
            <p:ph type="sldNum" sz="quarter" idx="12"/>
          </p:nvPr>
        </p:nvSpPr>
        <p:spPr/>
        <p:txBody>
          <a:bodyPr/>
          <a:lstStyle/>
          <a:p>
            <a:fld id="{D106CAAC-188D-4FBD-8217-F6D4C11263E9}" type="slidenum">
              <a:rPr lang="en-US" smtClean="0"/>
              <a:pPr/>
              <a:t>9</a:t>
            </a:fld>
            <a:endParaRPr lang="en-US"/>
          </a:p>
        </p:txBody>
      </p:sp>
    </p:spTree>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8.6"/>
</p:tagLst>
</file>

<file path=ppt/tags/tag10.xml><?xml version="1.0" encoding="utf-8"?>
<p:tagLst xmlns:a="http://schemas.openxmlformats.org/drawingml/2006/main" xmlns:r="http://schemas.openxmlformats.org/officeDocument/2006/relationships" xmlns:p="http://schemas.openxmlformats.org/presentationml/2006/main">
  <p:tag name="TIMING" val="|29.1|5.6|15.1|56.1|12.6|13.7|4.3|12.4|20.8|5.4|3.1|5.3|7.8"/>
</p:tagLst>
</file>

<file path=ppt/tags/tag2.xml><?xml version="1.0" encoding="utf-8"?>
<p:tagLst xmlns:a="http://schemas.openxmlformats.org/drawingml/2006/main" xmlns:r="http://schemas.openxmlformats.org/officeDocument/2006/relationships" xmlns:p="http://schemas.openxmlformats.org/presentationml/2006/main">
  <p:tag name="TIMING" val="|8.9|32.9"/>
</p:tagLst>
</file>

<file path=ppt/tags/tag3.xml><?xml version="1.0" encoding="utf-8"?>
<p:tagLst xmlns:a="http://schemas.openxmlformats.org/drawingml/2006/main" xmlns:r="http://schemas.openxmlformats.org/officeDocument/2006/relationships" xmlns:p="http://schemas.openxmlformats.org/presentationml/2006/main">
  <p:tag name="TIMING" val="|8.9|32.9"/>
</p:tagLst>
</file>

<file path=ppt/tags/tag4.xml><?xml version="1.0" encoding="utf-8"?>
<p:tagLst xmlns:a="http://schemas.openxmlformats.org/drawingml/2006/main" xmlns:r="http://schemas.openxmlformats.org/officeDocument/2006/relationships" xmlns:p="http://schemas.openxmlformats.org/presentationml/2006/main">
  <p:tag name="TIMING" val="|11.8|14.2|12.4|2.5|6|10.9|6.1"/>
</p:tagLst>
</file>

<file path=ppt/tags/tag5.xml><?xml version="1.0" encoding="utf-8"?>
<p:tagLst xmlns:a="http://schemas.openxmlformats.org/drawingml/2006/main" xmlns:r="http://schemas.openxmlformats.org/officeDocument/2006/relationships" xmlns:p="http://schemas.openxmlformats.org/presentationml/2006/main">
  <p:tag name="TIMING" val="|29.1|5.6|15.1|56.1|12.6|13.7|4.3|12.4|20.8|5.4|3.1|5.3|7.8"/>
</p:tagLst>
</file>

<file path=ppt/tags/tag6.xml><?xml version="1.0" encoding="utf-8"?>
<p:tagLst xmlns:a="http://schemas.openxmlformats.org/drawingml/2006/main" xmlns:r="http://schemas.openxmlformats.org/officeDocument/2006/relationships" xmlns:p="http://schemas.openxmlformats.org/presentationml/2006/main">
  <p:tag name="TIMING" val="|19.6|17.7"/>
</p:tagLst>
</file>

<file path=ppt/tags/tag7.xml><?xml version="1.0" encoding="utf-8"?>
<p:tagLst xmlns:a="http://schemas.openxmlformats.org/drawingml/2006/main" xmlns:r="http://schemas.openxmlformats.org/officeDocument/2006/relationships" xmlns:p="http://schemas.openxmlformats.org/presentationml/2006/main">
  <p:tag name="TIMING" val="|48.2"/>
</p:tagLst>
</file>

<file path=ppt/tags/tag8.xml><?xml version="1.0" encoding="utf-8"?>
<p:tagLst xmlns:a="http://schemas.openxmlformats.org/drawingml/2006/main" xmlns:r="http://schemas.openxmlformats.org/officeDocument/2006/relationships" xmlns:p="http://schemas.openxmlformats.org/presentationml/2006/main">
  <p:tag name="TIMING" val="|18.6"/>
</p:tagLst>
</file>

<file path=ppt/tags/tag9.xml><?xml version="1.0" encoding="utf-8"?>
<p:tagLst xmlns:a="http://schemas.openxmlformats.org/drawingml/2006/main" xmlns:r="http://schemas.openxmlformats.org/officeDocument/2006/relationships" xmlns:p="http://schemas.openxmlformats.org/presentationml/2006/main">
  <p:tag name="TIMING" val="|18.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3220</TotalTime>
  <Words>4920</Words>
  <Application>Microsoft Office PowerPoint</Application>
  <PresentationFormat>On-screen Show (4:3)</PresentationFormat>
  <Paragraphs>657</Paragraphs>
  <Slides>47</Slides>
  <Notes>47</Notes>
  <HiddenSlides>2</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Wifi-Reports Improving Wireless Network Selection with Collaboration</vt:lpstr>
      <vt:lpstr>Problem: Commercial AP Selection</vt:lpstr>
      <vt:lpstr>Goal: Provide More Information</vt:lpstr>
      <vt:lpstr>Goal: Wifi-Reports</vt:lpstr>
      <vt:lpstr>Design Challenges</vt:lpstr>
      <vt:lpstr>Talk Overview</vt:lpstr>
      <vt:lpstr>Would Reports be Useful?</vt:lpstr>
      <vt:lpstr>There is a Large Selection of APs</vt:lpstr>
      <vt:lpstr>There is a Variance in Performance</vt:lpstr>
      <vt:lpstr>The “Official” AP is not Always Best</vt:lpstr>
      <vt:lpstr>Most APs are not Open or Free</vt:lpstr>
      <vt:lpstr>Measurement Summary</vt:lpstr>
      <vt:lpstr>Talk Overview</vt:lpstr>
      <vt:lpstr>Design Requirements</vt:lpstr>
      <vt:lpstr>Threat Model</vt:lpstr>
      <vt:lpstr>Straw men Protocols</vt:lpstr>
      <vt:lpstr>Report Protocol</vt:lpstr>
      <vt:lpstr>Report Protocol</vt:lpstr>
      <vt:lpstr>Report Protocol</vt:lpstr>
      <vt:lpstr>Design Requirements</vt:lpstr>
      <vt:lpstr>Design Requirements</vt:lpstr>
      <vt:lpstr>Wifi-Reports: Other Details</vt:lpstr>
      <vt:lpstr>Talk Overview</vt:lpstr>
      <vt:lpstr>Do Reports Improve AP Selection?</vt:lpstr>
      <vt:lpstr>Reports Improve AP Selection</vt:lpstr>
      <vt:lpstr>Overhead and Robustness</vt:lpstr>
      <vt:lpstr>Overhead and Robustness</vt:lpstr>
      <vt:lpstr>Summary &amp; Future Work</vt:lpstr>
      <vt:lpstr>=== BACKUP ===</vt:lpstr>
      <vt:lpstr>Location Privacy Threats</vt:lpstr>
      <vt:lpstr>Who Should Care About Tracking?</vt:lpstr>
      <vt:lpstr>Estimating SNR Loss Regions</vt:lpstr>
      <vt:lpstr>Wifi-Reports</vt:lpstr>
      <vt:lpstr>Reports Improve AP Selection</vt:lpstr>
      <vt:lpstr>Using Reports Improves Selection</vt:lpstr>
      <vt:lpstr>No AP is the Best in All Metrics</vt:lpstr>
      <vt:lpstr>Results: Are there many APs?</vt:lpstr>
      <vt:lpstr>Results: Are there many APs?</vt:lpstr>
      <vt:lpstr>Results: Is there diversity?</vt:lpstr>
      <vt:lpstr>Results: Is there diversity?</vt:lpstr>
      <vt:lpstr>Results: Are measurements predictive?</vt:lpstr>
      <vt:lpstr>Results: Is there diversity?</vt:lpstr>
      <vt:lpstr>Results: Is there diversity?</vt:lpstr>
      <vt:lpstr>Results: Are measurements predictive?</vt:lpstr>
      <vt:lpstr>Fetch time for all WiGLE APs</vt:lpstr>
      <vt:lpstr>=== OLD SLIDES ===</vt:lpstr>
      <vt:lpstr>Goal: Use Collaborative Reports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WiFi-Reports: Improving Wireless Network Selection</dc:title>
  <dc:creator>jeffpang</dc:creator>
  <cp:lastModifiedBy>jeffpang</cp:lastModifiedBy>
  <cp:revision>207</cp:revision>
  <dcterms:created xsi:type="dcterms:W3CDTF">2008-10-23T22:11:21Z</dcterms:created>
  <dcterms:modified xsi:type="dcterms:W3CDTF">2009-06-21T17:11:05Z</dcterms:modified>
</cp:coreProperties>
</file>