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59" r:id="rId5"/>
    <p:sldId id="257"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F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14C1AE9-A789-46BE-B90B-74CCDCAD89A3}" type="datetimeFigureOut">
              <a:rPr lang="zh-CN" altLang="en-US" smtClean="0"/>
              <a:t>2016/7/10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F8B4B9-DDE0-4E27-8516-FE8466E5289D}" type="slidenum">
              <a:rPr lang="zh-CN" altLang="en-US" smtClean="0"/>
              <a:t>‹#›</a:t>
            </a:fld>
            <a:endParaRPr lang="zh-CN" altLang="en-US"/>
          </a:p>
        </p:txBody>
      </p:sp>
    </p:spTree>
    <p:extLst>
      <p:ext uri="{BB962C8B-B14F-4D97-AF65-F5344CB8AC3E}">
        <p14:creationId xmlns:p14="http://schemas.microsoft.com/office/powerpoint/2010/main" val="2118889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4C1AE9-A789-46BE-B90B-74CCDCAD89A3}" type="datetimeFigureOut">
              <a:rPr lang="zh-CN" altLang="en-US" smtClean="0"/>
              <a:t>2016/7/10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F8B4B9-DDE0-4E27-8516-FE8466E5289D}" type="slidenum">
              <a:rPr lang="zh-CN" altLang="en-US" smtClean="0"/>
              <a:t>‹#›</a:t>
            </a:fld>
            <a:endParaRPr lang="zh-CN" altLang="en-US"/>
          </a:p>
        </p:txBody>
      </p:sp>
    </p:spTree>
    <p:extLst>
      <p:ext uri="{BB962C8B-B14F-4D97-AF65-F5344CB8AC3E}">
        <p14:creationId xmlns:p14="http://schemas.microsoft.com/office/powerpoint/2010/main" val="1921707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4C1AE9-A789-46BE-B90B-74CCDCAD89A3}" type="datetimeFigureOut">
              <a:rPr lang="zh-CN" altLang="en-US" smtClean="0"/>
              <a:t>2016/7/10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F8B4B9-DDE0-4E27-8516-FE8466E5289D}" type="slidenum">
              <a:rPr lang="zh-CN" altLang="en-US" smtClean="0"/>
              <a:t>‹#›</a:t>
            </a:fld>
            <a:endParaRPr lang="zh-CN" altLang="en-US"/>
          </a:p>
        </p:txBody>
      </p:sp>
    </p:spTree>
    <p:extLst>
      <p:ext uri="{BB962C8B-B14F-4D97-AF65-F5344CB8AC3E}">
        <p14:creationId xmlns:p14="http://schemas.microsoft.com/office/powerpoint/2010/main" val="2032612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4C1AE9-A789-46BE-B90B-74CCDCAD89A3}" type="datetimeFigureOut">
              <a:rPr lang="zh-CN" altLang="en-US" smtClean="0"/>
              <a:t>2016/7/10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F8B4B9-DDE0-4E27-8516-FE8466E5289D}" type="slidenum">
              <a:rPr lang="zh-CN" altLang="en-US" smtClean="0"/>
              <a:t>‹#›</a:t>
            </a:fld>
            <a:endParaRPr lang="zh-CN" altLang="en-US"/>
          </a:p>
        </p:txBody>
      </p:sp>
    </p:spTree>
    <p:extLst>
      <p:ext uri="{BB962C8B-B14F-4D97-AF65-F5344CB8AC3E}">
        <p14:creationId xmlns:p14="http://schemas.microsoft.com/office/powerpoint/2010/main" val="3104799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14C1AE9-A789-46BE-B90B-74CCDCAD89A3}" type="datetimeFigureOut">
              <a:rPr lang="zh-CN" altLang="en-US" smtClean="0"/>
              <a:t>2016/7/10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F8B4B9-DDE0-4E27-8516-FE8466E5289D}" type="slidenum">
              <a:rPr lang="zh-CN" altLang="en-US" smtClean="0"/>
              <a:t>‹#›</a:t>
            </a:fld>
            <a:endParaRPr lang="zh-CN" altLang="en-US"/>
          </a:p>
        </p:txBody>
      </p:sp>
    </p:spTree>
    <p:extLst>
      <p:ext uri="{BB962C8B-B14F-4D97-AF65-F5344CB8AC3E}">
        <p14:creationId xmlns:p14="http://schemas.microsoft.com/office/powerpoint/2010/main" val="3841437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14C1AE9-A789-46BE-B90B-74CCDCAD89A3}" type="datetimeFigureOut">
              <a:rPr lang="zh-CN" altLang="en-US" smtClean="0"/>
              <a:t>2016/7/10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F8B4B9-DDE0-4E27-8516-FE8466E5289D}" type="slidenum">
              <a:rPr lang="zh-CN" altLang="en-US" smtClean="0"/>
              <a:t>‹#›</a:t>
            </a:fld>
            <a:endParaRPr lang="zh-CN" altLang="en-US"/>
          </a:p>
        </p:txBody>
      </p:sp>
    </p:spTree>
    <p:extLst>
      <p:ext uri="{BB962C8B-B14F-4D97-AF65-F5344CB8AC3E}">
        <p14:creationId xmlns:p14="http://schemas.microsoft.com/office/powerpoint/2010/main" val="3303608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14C1AE9-A789-46BE-B90B-74CCDCAD89A3}" type="datetimeFigureOut">
              <a:rPr lang="zh-CN" altLang="en-US" smtClean="0"/>
              <a:t>2016/7/10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EF8B4B9-DDE0-4E27-8516-FE8466E5289D}" type="slidenum">
              <a:rPr lang="zh-CN" altLang="en-US" smtClean="0"/>
              <a:t>‹#›</a:t>
            </a:fld>
            <a:endParaRPr lang="zh-CN" altLang="en-US"/>
          </a:p>
        </p:txBody>
      </p:sp>
    </p:spTree>
    <p:extLst>
      <p:ext uri="{BB962C8B-B14F-4D97-AF65-F5344CB8AC3E}">
        <p14:creationId xmlns:p14="http://schemas.microsoft.com/office/powerpoint/2010/main" val="1780942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14C1AE9-A789-46BE-B90B-74CCDCAD89A3}" type="datetimeFigureOut">
              <a:rPr lang="zh-CN" altLang="en-US" smtClean="0"/>
              <a:t>2016/7/10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EF8B4B9-DDE0-4E27-8516-FE8466E5289D}" type="slidenum">
              <a:rPr lang="zh-CN" altLang="en-US" smtClean="0"/>
              <a:t>‹#›</a:t>
            </a:fld>
            <a:endParaRPr lang="zh-CN" altLang="en-US"/>
          </a:p>
        </p:txBody>
      </p:sp>
    </p:spTree>
    <p:extLst>
      <p:ext uri="{BB962C8B-B14F-4D97-AF65-F5344CB8AC3E}">
        <p14:creationId xmlns:p14="http://schemas.microsoft.com/office/powerpoint/2010/main" val="1390044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14C1AE9-A789-46BE-B90B-74CCDCAD89A3}" type="datetimeFigureOut">
              <a:rPr lang="zh-CN" altLang="en-US" smtClean="0"/>
              <a:t>2016/7/10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EF8B4B9-DDE0-4E27-8516-FE8466E5289D}" type="slidenum">
              <a:rPr lang="zh-CN" altLang="en-US" smtClean="0"/>
              <a:t>‹#›</a:t>
            </a:fld>
            <a:endParaRPr lang="zh-CN" altLang="en-US"/>
          </a:p>
        </p:txBody>
      </p:sp>
    </p:spTree>
    <p:extLst>
      <p:ext uri="{BB962C8B-B14F-4D97-AF65-F5344CB8AC3E}">
        <p14:creationId xmlns:p14="http://schemas.microsoft.com/office/powerpoint/2010/main" val="2289602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14C1AE9-A789-46BE-B90B-74CCDCAD89A3}" type="datetimeFigureOut">
              <a:rPr lang="zh-CN" altLang="en-US" smtClean="0"/>
              <a:t>2016/7/10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F8B4B9-DDE0-4E27-8516-FE8466E5289D}" type="slidenum">
              <a:rPr lang="zh-CN" altLang="en-US" smtClean="0"/>
              <a:t>‹#›</a:t>
            </a:fld>
            <a:endParaRPr lang="zh-CN" altLang="en-US"/>
          </a:p>
        </p:txBody>
      </p:sp>
    </p:spTree>
    <p:extLst>
      <p:ext uri="{BB962C8B-B14F-4D97-AF65-F5344CB8AC3E}">
        <p14:creationId xmlns:p14="http://schemas.microsoft.com/office/powerpoint/2010/main" val="3288792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14C1AE9-A789-46BE-B90B-74CCDCAD89A3}" type="datetimeFigureOut">
              <a:rPr lang="zh-CN" altLang="en-US" smtClean="0"/>
              <a:t>2016/7/10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F8B4B9-DDE0-4E27-8516-FE8466E5289D}" type="slidenum">
              <a:rPr lang="zh-CN" altLang="en-US" smtClean="0"/>
              <a:t>‹#›</a:t>
            </a:fld>
            <a:endParaRPr lang="zh-CN" altLang="en-US"/>
          </a:p>
        </p:txBody>
      </p:sp>
    </p:spTree>
    <p:extLst>
      <p:ext uri="{BB962C8B-B14F-4D97-AF65-F5344CB8AC3E}">
        <p14:creationId xmlns:p14="http://schemas.microsoft.com/office/powerpoint/2010/main" val="797166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4C1AE9-A789-46BE-B90B-74CCDCAD89A3}" type="datetimeFigureOut">
              <a:rPr lang="zh-CN" altLang="en-US" smtClean="0"/>
              <a:t>2016/7/10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F8B4B9-DDE0-4E27-8516-FE8466E5289D}" type="slidenum">
              <a:rPr lang="zh-CN" altLang="en-US" smtClean="0"/>
              <a:t>‹#›</a:t>
            </a:fld>
            <a:endParaRPr lang="zh-CN" altLang="en-US"/>
          </a:p>
        </p:txBody>
      </p:sp>
    </p:spTree>
    <p:extLst>
      <p:ext uri="{BB962C8B-B14F-4D97-AF65-F5344CB8AC3E}">
        <p14:creationId xmlns:p14="http://schemas.microsoft.com/office/powerpoint/2010/main" val="2332750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msdn.microsoft.com/en-us/library/ew5tede7.asp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dynative</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606303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
            <a:ext cx="10515600" cy="897307"/>
          </a:xfrm>
        </p:spPr>
        <p:txBody>
          <a:bodyPr/>
          <a:lstStyle/>
          <a:p>
            <a:r>
              <a:rPr lang="en-US" altLang="zh-CN" dirty="0"/>
              <a:t>Stack Allocation</a:t>
            </a:r>
            <a:endParaRPr lang="zh-CN" altLang="en-US" dirty="0"/>
          </a:p>
        </p:txBody>
      </p:sp>
      <p:sp>
        <p:nvSpPr>
          <p:cNvPr id="3" name="内容占位符 2"/>
          <p:cNvSpPr>
            <a:spLocks noGrp="1"/>
          </p:cNvSpPr>
          <p:nvPr>
            <p:ph idx="1"/>
          </p:nvPr>
        </p:nvSpPr>
        <p:spPr>
          <a:xfrm>
            <a:off x="606751" y="897309"/>
            <a:ext cx="10747049" cy="5606042"/>
          </a:xfrm>
        </p:spPr>
        <p:txBody>
          <a:bodyPr>
            <a:normAutofit fontScale="47500" lnSpcReduction="20000"/>
          </a:bodyPr>
          <a:lstStyle/>
          <a:p>
            <a:r>
              <a:rPr lang="en-US" altLang="zh-CN" sz="5500" dirty="0" smtClean="0"/>
              <a:t>A </a:t>
            </a:r>
            <a:r>
              <a:rPr lang="en-US" altLang="zh-CN" sz="5500" dirty="0"/>
              <a:t>function's prolog is responsible for allocating stack space for local variables, saved registers, stack parameters, and register parameters.</a:t>
            </a:r>
          </a:p>
          <a:p>
            <a:r>
              <a:rPr lang="en-US" altLang="zh-CN" sz="5500" dirty="0"/>
              <a:t>The parameter area is always at the bottom of the stack (even if alloca is used), so that it will always be adjacent to the return address during any function call. It contains at least four entries, but always enough space to hold all the parameters needed by any function that may be called. Note that space is always allocated for the register parameters, even if the parameters themselves are never homed to the stack; a callee is guaranteed that space has been allocated for all its parameters. Home addresses are required for the register arguments so a contiguous area is available in case the called function needs to take the address of the argument list (va_list) or an individual argument. This area also provides a convenient place to save register arguments during thunk execution and as a debugging option (for example, it makes the arguments easy to find during debugging if they are stored at their home addresses in the prolog code). Even if the called function has fewer than 4 parameters, these 4 stack locations are effectively owned by the called function, and may be used by the called function for other purposes besides saving parameter register values. Thus the caller may not save information in this region of stack across a function call.</a:t>
            </a:r>
          </a:p>
          <a:p>
            <a:endParaRPr lang="zh-CN" altLang="en-US" dirty="0"/>
          </a:p>
        </p:txBody>
      </p:sp>
      <p:sp>
        <p:nvSpPr>
          <p:cNvPr id="4" name="矩形 3"/>
          <p:cNvSpPr/>
          <p:nvPr/>
        </p:nvSpPr>
        <p:spPr>
          <a:xfrm>
            <a:off x="6203790" y="6385403"/>
            <a:ext cx="5629746" cy="369332"/>
          </a:xfrm>
          <a:prstGeom prst="rect">
            <a:avLst/>
          </a:prstGeom>
        </p:spPr>
        <p:txBody>
          <a:bodyPr wrap="none">
            <a:spAutoFit/>
          </a:bodyPr>
          <a:lstStyle/>
          <a:p>
            <a:r>
              <a:rPr lang="en-US" altLang="zh-CN" dirty="0">
                <a:hlinkClick r:id="rId2"/>
              </a:rPr>
              <a:t>https://msdn.microsoft.com/en-us/library/ew5tede7.aspx</a:t>
            </a:r>
            <a:endParaRPr lang="en-US" altLang="zh-CN" dirty="0"/>
          </a:p>
        </p:txBody>
      </p:sp>
    </p:spTree>
    <p:extLst>
      <p:ext uri="{BB962C8B-B14F-4D97-AF65-F5344CB8AC3E}">
        <p14:creationId xmlns:p14="http://schemas.microsoft.com/office/powerpoint/2010/main" val="22654861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7724686" cy="207443"/>
          </a:xfrm>
        </p:spPr>
        <p:txBody>
          <a:bodyPr>
            <a:normAutofit fontScale="90000"/>
          </a:bodyPr>
          <a:lstStyle/>
          <a:p>
            <a:r>
              <a:rPr lang="en-US" altLang="zh-CN" dirty="0"/>
              <a:t>Stack Allocation</a:t>
            </a:r>
            <a:endParaRPr lang="zh-CN" altLang="en-US" dirty="0"/>
          </a:p>
        </p:txBody>
      </p:sp>
      <p:sp>
        <p:nvSpPr>
          <p:cNvPr id="3" name="内容占位符 2"/>
          <p:cNvSpPr>
            <a:spLocks noGrp="1"/>
          </p:cNvSpPr>
          <p:nvPr>
            <p:ph idx="1"/>
          </p:nvPr>
        </p:nvSpPr>
        <p:spPr>
          <a:xfrm>
            <a:off x="760576" y="863125"/>
            <a:ext cx="10593224" cy="5623132"/>
          </a:xfrm>
        </p:spPr>
        <p:txBody>
          <a:bodyPr>
            <a:normAutofit fontScale="92500" lnSpcReduction="10000"/>
          </a:bodyPr>
          <a:lstStyle/>
          <a:p>
            <a:r>
              <a:rPr lang="en-US" altLang="zh-CN" dirty="0"/>
              <a:t>If space is dynamically allocated (alloca) in a function, then a nonvolatile register must be used as a frame pointer to mark the base of the fixed part of the stack and that register must be saved and initialized in the prolog. Note that when alloca is used, calls to the same callee from the same caller may have different home addresses for their register parameters.</a:t>
            </a:r>
          </a:p>
          <a:p>
            <a:r>
              <a:rPr lang="en-US" altLang="zh-CN" dirty="0"/>
              <a:t>The stack will always be maintained 16-byte aligned, except within the prolog (for example, after the return address is pushed), and except where indicated in Function Types for a certain class of frame functions.</a:t>
            </a:r>
          </a:p>
          <a:p>
            <a:r>
              <a:rPr lang="en-US" altLang="zh-CN" dirty="0"/>
              <a:t>The following is an example of the stack layout where function A calls a non-leaf function B. Function A's prolog has already allocated space for all the register and stack parameters required by B at the bottom of the stack. The call pushes the return address and B's prolog allocates space for its local variables, nonvolatile registers, and the space needed for it to call functions. If B uses alloca, the space is allocated between the local variable/nonvolatile register save area and the parameter stack area.</a:t>
            </a:r>
          </a:p>
          <a:p>
            <a:endParaRPr lang="zh-CN" altLang="en-US" dirty="0"/>
          </a:p>
        </p:txBody>
      </p:sp>
    </p:spTree>
    <p:extLst>
      <p:ext uri="{BB962C8B-B14F-4D97-AF65-F5344CB8AC3E}">
        <p14:creationId xmlns:p14="http://schemas.microsoft.com/office/powerpoint/2010/main" val="23305417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272755"/>
            <a:ext cx="10515600" cy="904208"/>
          </a:xfrm>
        </p:spPr>
        <p:txBody>
          <a:bodyPr/>
          <a:lstStyle/>
          <a:p>
            <a:r>
              <a:rPr lang="en-US" altLang="zh-CN" dirty="0"/>
              <a:t>When the function B calls another function, the return address is pushed just below the home address for RCX</a:t>
            </a:r>
            <a:r>
              <a:rPr lang="en-US" altLang="zh-CN" dirty="0" smtClean="0"/>
              <a: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303" y="365154"/>
            <a:ext cx="4286250" cy="4076700"/>
          </a:xfrm>
          <a:prstGeom prst="rect">
            <a:avLst/>
          </a:prstGeom>
        </p:spPr>
      </p:pic>
    </p:spTree>
    <p:extLst>
      <p:ext uri="{BB962C8B-B14F-4D97-AF65-F5344CB8AC3E}">
        <p14:creationId xmlns:p14="http://schemas.microsoft.com/office/powerpoint/2010/main" val="32572057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901921916"/>
              </p:ext>
            </p:extLst>
          </p:nvPr>
        </p:nvGraphicFramePr>
        <p:xfrm>
          <a:off x="4096072" y="533670"/>
          <a:ext cx="3253311" cy="6037193"/>
        </p:xfrm>
        <a:graphic>
          <a:graphicData uri="http://schemas.openxmlformats.org/drawingml/2006/table">
            <a:tbl>
              <a:tblPr bandRow="1">
                <a:tableStyleId>{5C22544A-7EE6-4342-B048-85BDC9FD1C3A}</a:tableStyleId>
              </a:tblPr>
              <a:tblGrid>
                <a:gridCol w="3253311"/>
              </a:tblGrid>
              <a:tr h="320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002060"/>
                          </a:solidFill>
                        </a:rPr>
                        <a:t>dynamic stack space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002060"/>
                          </a:solidFill>
                        </a:rPr>
                        <a:t>(alloca)</a:t>
                      </a:r>
                      <a:endParaRPr lang="zh-CN" altLang="en-US" dirty="0" smtClean="0">
                        <a:solidFill>
                          <a:srgbClr val="002060"/>
                        </a:solidFill>
                      </a:endParaRPr>
                    </a:p>
                  </a:txBody>
                  <a:tcPr>
                    <a:solidFill>
                      <a:srgbClr val="92D050"/>
                    </a:solidFill>
                  </a:tcPr>
                </a:tc>
              </a:tr>
              <a:tr h="320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non-volatile registers and local variables</a:t>
                      </a:r>
                    </a:p>
                  </a:txBody>
                  <a:tcPr>
                    <a:solidFill>
                      <a:srgbClr val="92D050"/>
                    </a:solidFill>
                  </a:tcPr>
                </a:tc>
              </a:tr>
              <a:tr h="3679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0000"/>
                          </a:solidFill>
                        </a:rPr>
                        <a:t>Return Address</a:t>
                      </a:r>
                    </a:p>
                  </a:txBody>
                  <a:tcPr>
                    <a:solidFill>
                      <a:srgbClr val="EAEFF7"/>
                    </a:solidFill>
                  </a:tcPr>
                </a:tc>
              </a:tr>
              <a:tr h="1569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7030A0"/>
                          </a:solidFill>
                        </a:rPr>
                        <a:t>Register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7030A0"/>
                          </a:solidFill>
                        </a:rPr>
                        <a:t>shadow space: 4 * 8</a:t>
                      </a:r>
                    </a:p>
                  </a:txBody>
                  <a:tcPr>
                    <a:solidFill>
                      <a:srgbClr val="FFC000"/>
                    </a:solidFill>
                  </a:tcPr>
                </a:tc>
              </a:tr>
              <a:tr h="1569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anyArg5@(rsp+8) </a:t>
                      </a:r>
                      <a:endParaRPr lang="zh-CN" altLang="en-US" dirty="0" smtClean="0"/>
                    </a:p>
                  </a:txBody>
                  <a:tcPr>
                    <a:solidFill>
                      <a:srgbClr val="FFC000"/>
                    </a:solidFill>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solidFill>
                      <a:srgbClr val="FFC000"/>
                    </a:solidFill>
                  </a:tcPr>
                </a:tc>
              </a:tr>
              <a:tr h="30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anyArgN@(rsp+8*(N-4)+?)</a:t>
                      </a:r>
                      <a:endParaRPr lang="zh-CN" altLang="en-US" dirty="0" smtClean="0"/>
                    </a:p>
                  </a:txBody>
                  <a:tcPr>
                    <a:solidFill>
                      <a:srgbClr val="FFC000"/>
                    </a:solidFill>
                  </a:tcPr>
                </a:tc>
              </a:tr>
              <a:tr h="24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manually?(unexpectedly)</a:t>
                      </a:r>
                      <a:endParaRPr lang="zh-CN" altLang="en-US" dirty="0" smtClean="0"/>
                    </a:p>
                  </a:txBody>
                  <a:tcPr>
                    <a:solidFill>
                      <a:srgbClr val="92D050"/>
                    </a:solidFill>
                  </a:tcPr>
                </a:tc>
              </a:tr>
              <a:tr h="182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002060"/>
                          </a:solidFill>
                        </a:rPr>
                        <a:t>dynamic stack space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002060"/>
                          </a:solidFill>
                        </a:rPr>
                        <a:t>(allocated by alloca)</a:t>
                      </a:r>
                      <a:endParaRPr lang="zh-CN" altLang="en-US" dirty="0" smtClean="0">
                        <a:solidFill>
                          <a:srgbClr val="002060"/>
                        </a:solidFill>
                      </a:endParaRPr>
                    </a:p>
                  </a:txBody>
                  <a:tcPr>
                    <a:solidFill>
                      <a:srgbClr val="92D050"/>
                    </a:solidFill>
                  </a:tcPr>
                </a:tc>
              </a:tr>
              <a:tr h="1219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non-volatile</a:t>
                      </a:r>
                      <a:r>
                        <a:rPr lang="en-US" altLang="zh-CN" baseline="0" dirty="0" smtClean="0"/>
                        <a:t> registers and local variables(set up in </a:t>
                      </a:r>
                      <a:r>
                        <a:rPr lang="en-US" altLang="zh-CN" sz="1800" b="0" i="0" kern="1200" dirty="0" smtClean="0">
                          <a:solidFill>
                            <a:schemeClr val="dk1"/>
                          </a:solidFill>
                          <a:effectLst/>
                          <a:latin typeface="+mn-lt"/>
                          <a:ea typeface="+mn-ea"/>
                          <a:cs typeface="+mn-cs"/>
                        </a:rPr>
                        <a:t>prologue</a:t>
                      </a:r>
                      <a:r>
                        <a:rPr lang="en-US" altLang="zh-CN" baseline="0" dirty="0" smtClean="0"/>
                        <a:t>)</a:t>
                      </a:r>
                      <a:endParaRPr lang="zh-CN" altLang="en-US" dirty="0" smtClean="0"/>
                    </a:p>
                  </a:txBody>
                  <a:tcPr>
                    <a:solidFill>
                      <a:srgbClr val="92D050"/>
                    </a:solidFill>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0000"/>
                          </a:solidFill>
                        </a:rPr>
                        <a:t>Return Address</a:t>
                      </a:r>
                      <a:endParaRPr lang="zh-CN" altLang="en-US" dirty="0" smtClean="0">
                        <a:solidFill>
                          <a:srgbClr val="FF0000"/>
                        </a:solidFill>
                      </a:endParaRPr>
                    </a:p>
                  </a:txBody>
                  <a:tcPr/>
                </a:tc>
              </a:tr>
              <a:tr h="1569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7030A0"/>
                          </a:solidFill>
                        </a:rPr>
                        <a:t>Register</a:t>
                      </a:r>
                      <a:r>
                        <a:rPr lang="en-US" altLang="zh-CN" baseline="0" dirty="0" smtClean="0">
                          <a:solidFill>
                            <a:srgbClr val="7030A0"/>
                          </a:solidFill>
                        </a:rPr>
                        <a:t>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solidFill>
                            <a:srgbClr val="7030A0"/>
                          </a:solidFill>
                        </a:rPr>
                        <a:t>shadow space: 4 * 8</a:t>
                      </a:r>
                      <a:endParaRPr lang="zh-CN" altLang="en-US" dirty="0" smtClean="0">
                        <a:solidFill>
                          <a:srgbClr val="7030A0"/>
                        </a:solidFill>
                      </a:endParaRPr>
                    </a:p>
                  </a:txBody>
                  <a:tcPr>
                    <a:solidFill>
                      <a:srgbClr val="FFC000"/>
                    </a:solidFill>
                  </a:tcPr>
                </a:tc>
              </a:tr>
            </a:tbl>
          </a:graphicData>
        </a:graphic>
      </p:graphicFrame>
      <p:sp>
        <p:nvSpPr>
          <p:cNvPr id="9" name="右箭头 8"/>
          <p:cNvSpPr/>
          <p:nvPr/>
        </p:nvSpPr>
        <p:spPr>
          <a:xfrm>
            <a:off x="3652320" y="1880078"/>
            <a:ext cx="420380" cy="199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068654" y="1770110"/>
            <a:ext cx="583666"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altLang="zh-CN" dirty="0" smtClean="0"/>
              <a:t>RSP</a:t>
            </a:r>
          </a:p>
        </p:txBody>
      </p:sp>
      <p:sp>
        <p:nvSpPr>
          <p:cNvPr id="13" name="左大括号 12"/>
          <p:cNvSpPr/>
          <p:nvPr/>
        </p:nvSpPr>
        <p:spPr>
          <a:xfrm>
            <a:off x="3628948" y="2189360"/>
            <a:ext cx="443752" cy="3356861"/>
          </a:xfrm>
          <a:prstGeom prst="leftBrace">
            <a:avLst/>
          </a:prstGeom>
          <a:ln w="38100"/>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4" name="文本框 13"/>
          <p:cNvSpPr txBox="1"/>
          <p:nvPr/>
        </p:nvSpPr>
        <p:spPr>
          <a:xfrm>
            <a:off x="2803648" y="3683124"/>
            <a:ext cx="809839" cy="369332"/>
          </a:xfrm>
          <a:prstGeom prst="rect">
            <a:avLst/>
          </a:prstGeom>
          <a:noFill/>
        </p:spPr>
        <p:txBody>
          <a:bodyPr wrap="square" rtlCol="0">
            <a:spAutoFit/>
          </a:bodyPr>
          <a:lstStyle/>
          <a:p>
            <a:r>
              <a:rPr lang="en-US" altLang="zh-CN" dirty="0" smtClean="0"/>
              <a:t>Caller</a:t>
            </a:r>
            <a:endParaRPr lang="zh-CN" altLang="en-US" dirty="0"/>
          </a:p>
        </p:txBody>
      </p:sp>
      <p:graphicFrame>
        <p:nvGraphicFramePr>
          <p:cNvPr id="15" name="表格 14"/>
          <p:cNvGraphicFramePr>
            <a:graphicFrameLocks noGrp="1"/>
          </p:cNvGraphicFramePr>
          <p:nvPr>
            <p:extLst>
              <p:ext uri="{D42A27DB-BD31-4B8C-83A1-F6EECF244321}">
                <p14:modId xmlns:p14="http://schemas.microsoft.com/office/powerpoint/2010/main" val="947997408"/>
              </p:ext>
            </p:extLst>
          </p:nvPr>
        </p:nvGraphicFramePr>
        <p:xfrm>
          <a:off x="7956845" y="1808534"/>
          <a:ext cx="2994211" cy="1463040"/>
        </p:xfrm>
        <a:graphic>
          <a:graphicData uri="http://schemas.openxmlformats.org/drawingml/2006/table">
            <a:tbl>
              <a:tblPr bandRow="1">
                <a:tableStyleId>{5C22544A-7EE6-4342-B048-85BDC9FD1C3A}</a:tableStyleId>
              </a:tblPr>
              <a:tblGrid>
                <a:gridCol w="2994211"/>
              </a:tblGrid>
              <a:tr h="3585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arg1@RCX/arg1@XMM0</a:t>
                      </a:r>
                      <a:endParaRPr lang="zh-CN" altLang="en-US" dirty="0" smtClean="0"/>
                    </a:p>
                  </a:txBody>
                  <a:tcPr/>
                </a:tc>
              </a:tr>
              <a:tr h="3585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arg2@RDX/arg2@XMM1</a:t>
                      </a:r>
                      <a:endParaRPr lang="zh-CN" altLang="en-US" dirty="0" smtClean="0"/>
                    </a:p>
                  </a:txBody>
                  <a:tcPr/>
                </a:tc>
              </a:tr>
              <a:tr h="3585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arg3@R8/arg3@XMM2</a:t>
                      </a:r>
                      <a:endParaRPr lang="zh-CN" altLang="en-US" dirty="0" smtClean="0"/>
                    </a:p>
                  </a:txBody>
                  <a:tcPr/>
                </a:tc>
              </a:tr>
              <a:tr h="3585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arg4@R9/arg4@XMM3</a:t>
                      </a:r>
                      <a:endParaRPr lang="zh-CN" altLang="en-US" dirty="0" smtClean="0"/>
                    </a:p>
                  </a:txBody>
                  <a:tcPr/>
                </a:tc>
              </a:tr>
            </a:tbl>
          </a:graphicData>
        </a:graphic>
      </p:graphicFrame>
      <p:cxnSp>
        <p:nvCxnSpPr>
          <p:cNvPr id="17" name="直接箭头连接符 16"/>
          <p:cNvCxnSpPr>
            <a:stCxn id="15" idx="1"/>
          </p:cNvCxnSpPr>
          <p:nvPr/>
        </p:nvCxnSpPr>
        <p:spPr>
          <a:xfrm flipH="1" flipV="1">
            <a:off x="7332289" y="2529555"/>
            <a:ext cx="624556" cy="10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11628" y="1784195"/>
            <a:ext cx="2996940" cy="646331"/>
          </a:xfrm>
          <a:prstGeom prst="rect">
            <a:avLst/>
          </a:prstGeom>
          <a:noFill/>
        </p:spPr>
        <p:txBody>
          <a:bodyPr wrap="square" rtlCol="0">
            <a:spAutoFit/>
          </a:bodyPr>
          <a:lstStyle/>
          <a:p>
            <a:r>
              <a:rPr lang="en-US" altLang="zh-CN" dirty="0" smtClean="0"/>
              <a:t>16 byte aligned stack pointer </a:t>
            </a:r>
            <a:endParaRPr lang="zh-CN" altLang="en-US" dirty="0" smtClean="0"/>
          </a:p>
          <a:p>
            <a:endParaRPr lang="zh-CN" altLang="en-US" dirty="0"/>
          </a:p>
        </p:txBody>
      </p:sp>
      <p:sp>
        <p:nvSpPr>
          <p:cNvPr id="24" name="文本框 23"/>
          <p:cNvSpPr txBox="1"/>
          <p:nvPr/>
        </p:nvSpPr>
        <p:spPr>
          <a:xfrm>
            <a:off x="426638" y="1414863"/>
            <a:ext cx="2427006" cy="369332"/>
          </a:xfrm>
          <a:prstGeom prst="rect">
            <a:avLst/>
          </a:prstGeom>
          <a:noFill/>
        </p:spPr>
        <p:txBody>
          <a:bodyPr wrap="square" rtlCol="0">
            <a:spAutoFit/>
          </a:bodyPr>
          <a:lstStyle/>
          <a:p>
            <a:r>
              <a:rPr lang="en-US" altLang="zh-CN" dirty="0" smtClean="0"/>
              <a:t>stack pointer after call</a:t>
            </a:r>
            <a:endParaRPr lang="zh-CN" altLang="en-US" dirty="0"/>
          </a:p>
        </p:txBody>
      </p:sp>
      <p:sp>
        <p:nvSpPr>
          <p:cNvPr id="25" name="文本框 24"/>
          <p:cNvSpPr txBox="1"/>
          <p:nvPr/>
        </p:nvSpPr>
        <p:spPr>
          <a:xfrm>
            <a:off x="4477996" y="130154"/>
            <a:ext cx="2062802" cy="369332"/>
          </a:xfrm>
          <a:prstGeom prst="rect">
            <a:avLst/>
          </a:prstGeom>
          <a:noFill/>
        </p:spPr>
        <p:txBody>
          <a:bodyPr wrap="square" rtlCol="0">
            <a:spAutoFit/>
          </a:bodyPr>
          <a:lstStyle/>
          <a:p>
            <a:r>
              <a:rPr lang="en-US" altLang="zh-CN" dirty="0" smtClean="0">
                <a:ln w="0"/>
                <a:solidFill>
                  <a:schemeClr val="accent1"/>
                </a:solidFill>
                <a:effectLst>
                  <a:outerShdw blurRad="38100" dist="25400" dir="5400000" algn="ctr" rotWithShape="0">
                    <a:srgbClr val="6E747A">
                      <a:alpha val="43000"/>
                    </a:srgbClr>
                  </a:outerShdw>
                </a:effectLst>
              </a:rPr>
              <a:t>Lower Addresses</a:t>
            </a:r>
            <a:endParaRPr lang="zh-CN" altLang="en-US" dirty="0">
              <a:ln w="0"/>
              <a:solidFill>
                <a:schemeClr val="accent1"/>
              </a:solidFill>
              <a:effectLst>
                <a:outerShdw blurRad="38100" dist="25400" dir="5400000" algn="ctr" rotWithShape="0">
                  <a:srgbClr val="6E747A">
                    <a:alpha val="43000"/>
                  </a:srgbClr>
                </a:outerShdw>
              </a:effectLst>
            </a:endParaRPr>
          </a:p>
        </p:txBody>
      </p:sp>
      <p:sp>
        <p:nvSpPr>
          <p:cNvPr id="29" name="左大括号 28"/>
          <p:cNvSpPr/>
          <p:nvPr/>
        </p:nvSpPr>
        <p:spPr>
          <a:xfrm>
            <a:off x="3590115" y="226428"/>
            <a:ext cx="443752" cy="1557768"/>
          </a:xfrm>
          <a:prstGeom prst="leftBrace">
            <a:avLst/>
          </a:prstGeom>
          <a:ln w="38100"/>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30" name="文本框 29"/>
          <p:cNvSpPr txBox="1"/>
          <p:nvPr/>
        </p:nvSpPr>
        <p:spPr>
          <a:xfrm>
            <a:off x="2741066" y="820646"/>
            <a:ext cx="809839" cy="369332"/>
          </a:xfrm>
          <a:prstGeom prst="rect">
            <a:avLst/>
          </a:prstGeom>
          <a:noFill/>
        </p:spPr>
        <p:txBody>
          <a:bodyPr wrap="square" rtlCol="0">
            <a:spAutoFit/>
          </a:bodyPr>
          <a:lstStyle/>
          <a:p>
            <a:r>
              <a:rPr lang="en-US" altLang="zh-CN" dirty="0" smtClean="0"/>
              <a:t>Callee</a:t>
            </a:r>
            <a:endParaRPr lang="zh-CN" altLang="en-US" dirty="0"/>
          </a:p>
        </p:txBody>
      </p:sp>
      <p:sp>
        <p:nvSpPr>
          <p:cNvPr id="31" name="文本框 30"/>
          <p:cNvSpPr txBox="1"/>
          <p:nvPr/>
        </p:nvSpPr>
        <p:spPr>
          <a:xfrm>
            <a:off x="7488254" y="5146431"/>
            <a:ext cx="1298961" cy="369332"/>
          </a:xfrm>
          <a:prstGeom prst="rect">
            <a:avLst/>
          </a:prstGeom>
          <a:noFill/>
        </p:spPr>
        <p:txBody>
          <a:bodyPr wrap="square" rtlCol="0">
            <a:spAutoFit/>
          </a:bodyPr>
          <a:lstStyle/>
          <a:p>
            <a:r>
              <a:rPr lang="en-US" altLang="zh-CN" dirty="0" smtClean="0"/>
              <a:t>frame</a:t>
            </a:r>
            <a:endParaRPr lang="zh-CN" altLang="en-US" dirty="0"/>
          </a:p>
        </p:txBody>
      </p:sp>
      <p:sp>
        <p:nvSpPr>
          <p:cNvPr id="32" name="文本框 31"/>
          <p:cNvSpPr txBox="1"/>
          <p:nvPr/>
        </p:nvSpPr>
        <p:spPr>
          <a:xfrm>
            <a:off x="7802313" y="4729166"/>
            <a:ext cx="1734796" cy="369332"/>
          </a:xfrm>
          <a:prstGeom prst="rect">
            <a:avLst/>
          </a:prstGeom>
          <a:noFill/>
        </p:spPr>
        <p:txBody>
          <a:bodyPr wrap="square" rtlCol="0">
            <a:spAutoFit/>
          </a:bodyPr>
          <a:lstStyle/>
          <a:p>
            <a:r>
              <a:rPr lang="en-US" altLang="zh-CN" dirty="0" smtClean="0"/>
              <a:t>frame pointer</a:t>
            </a:r>
            <a:endParaRPr lang="zh-CN" altLang="en-US" dirty="0"/>
          </a:p>
        </p:txBody>
      </p:sp>
      <p:cxnSp>
        <p:nvCxnSpPr>
          <p:cNvPr id="34" name="直接箭头连接符 33"/>
          <p:cNvCxnSpPr>
            <a:stCxn id="32" idx="1"/>
          </p:cNvCxnSpPr>
          <p:nvPr/>
        </p:nvCxnSpPr>
        <p:spPr>
          <a:xfrm flipH="1">
            <a:off x="7349386" y="4913832"/>
            <a:ext cx="452927" cy="8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7780948" y="4106802"/>
            <a:ext cx="2465461" cy="369332"/>
          </a:xfrm>
          <a:prstGeom prst="rect">
            <a:avLst/>
          </a:prstGeom>
          <a:noFill/>
        </p:spPr>
        <p:txBody>
          <a:bodyPr wrap="square" rtlCol="0">
            <a:spAutoFit/>
          </a:bodyPr>
          <a:lstStyle/>
          <a:p>
            <a:r>
              <a:rPr lang="en-US" altLang="zh-CN" dirty="0" smtClean="0"/>
              <a:t>dynamic frame pointer</a:t>
            </a:r>
            <a:endParaRPr lang="zh-CN" altLang="en-US" dirty="0"/>
          </a:p>
        </p:txBody>
      </p:sp>
      <p:cxnSp>
        <p:nvCxnSpPr>
          <p:cNvPr id="37" name="直接箭头连接符 36"/>
          <p:cNvCxnSpPr>
            <a:stCxn id="36" idx="1"/>
          </p:cNvCxnSpPr>
          <p:nvPr/>
        </p:nvCxnSpPr>
        <p:spPr>
          <a:xfrm flipH="1">
            <a:off x="7328024" y="4291468"/>
            <a:ext cx="452924" cy="8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604363" y="4052456"/>
            <a:ext cx="3138695" cy="369332"/>
          </a:xfrm>
          <a:prstGeom prst="rect">
            <a:avLst/>
          </a:prstGeom>
          <a:noFill/>
        </p:spPr>
        <p:txBody>
          <a:bodyPr wrap="square" rtlCol="0">
            <a:spAutoFit/>
          </a:bodyPr>
          <a:lstStyle/>
          <a:p>
            <a:r>
              <a:rPr lang="en-US" altLang="zh-CN" dirty="0" smtClean="0"/>
              <a:t>here stack is created by caller</a:t>
            </a:r>
            <a:endParaRPr lang="zh-CN" altLang="en-US" dirty="0"/>
          </a:p>
        </p:txBody>
      </p:sp>
      <p:sp>
        <p:nvSpPr>
          <p:cNvPr id="40" name="左大括号 39"/>
          <p:cNvSpPr/>
          <p:nvPr/>
        </p:nvSpPr>
        <p:spPr>
          <a:xfrm>
            <a:off x="3613487" y="5965470"/>
            <a:ext cx="443752" cy="833349"/>
          </a:xfrm>
          <a:prstGeom prst="leftBrace">
            <a:avLst/>
          </a:prstGeom>
          <a:ln w="38100"/>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3" name="矩形 2"/>
          <p:cNvSpPr/>
          <p:nvPr/>
        </p:nvSpPr>
        <p:spPr>
          <a:xfrm>
            <a:off x="7644567" y="6066"/>
            <a:ext cx="4510267" cy="646331"/>
          </a:xfrm>
          <a:prstGeom prst="rect">
            <a:avLst/>
          </a:prstGeom>
        </p:spPr>
        <p:txBody>
          <a:bodyPr wrap="square">
            <a:spAutoFit/>
          </a:bodyPr>
          <a:lstStyle/>
          <a:p>
            <a:r>
              <a:rPr lang="en-US" altLang="zh-CN" i="1" dirty="0">
                <a:solidFill>
                  <a:schemeClr val="bg2">
                    <a:lumMod val="75000"/>
                  </a:schemeClr>
                </a:solidFill>
              </a:rPr>
              <a:t>http://www.tortall.net/projects/yasm/manual/html/manual.html#win64-calling-convention</a:t>
            </a:r>
            <a:endParaRPr lang="zh-CN" altLang="en-US" i="1" dirty="0">
              <a:solidFill>
                <a:schemeClr val="bg2">
                  <a:lumMod val="75000"/>
                </a:schemeClr>
              </a:solidFill>
            </a:endParaRPr>
          </a:p>
        </p:txBody>
      </p:sp>
    </p:spTree>
    <p:extLst>
      <p:ext uri="{BB962C8B-B14F-4D97-AF65-F5344CB8AC3E}">
        <p14:creationId xmlns:p14="http://schemas.microsoft.com/office/powerpoint/2010/main" val="27237583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9468028" cy="848378"/>
          </a:xfrm>
        </p:spPr>
        <p:txBody>
          <a:bodyPr/>
          <a:lstStyle/>
          <a:p>
            <a:r>
              <a:rPr lang="zh-CN" altLang="en-US" dirty="0" smtClean="0"/>
              <a:t>对齐计算</a:t>
            </a:r>
            <a:endParaRPr lang="zh-CN" altLang="en-US" dirty="0"/>
          </a:p>
        </p:txBody>
      </p:sp>
      <p:sp>
        <p:nvSpPr>
          <p:cNvPr id="3" name="内容占位符 2"/>
          <p:cNvSpPr>
            <a:spLocks noGrp="1"/>
          </p:cNvSpPr>
          <p:nvPr>
            <p:ph idx="1"/>
          </p:nvPr>
        </p:nvSpPr>
        <p:spPr/>
        <p:txBody>
          <a:bodyPr>
            <a:normAutofit/>
          </a:bodyPr>
          <a:lstStyle/>
          <a:p>
            <a:r>
              <a:rPr lang="zh-CN" altLang="en-US" dirty="0" smtClean="0"/>
              <a:t>数据结构对齐计算，</a:t>
            </a:r>
            <a:endParaRPr lang="en-US" altLang="zh-CN" dirty="0" smtClean="0"/>
          </a:p>
          <a:p>
            <a:pPr lvl="1"/>
            <a:r>
              <a:rPr lang="en-US" altLang="zh-CN" dirty="0"/>
              <a:t>padding = (align - (offset &amp; (align - 1))) &amp; (align - 1) = (-offset) &amp; (align - 1)</a:t>
            </a:r>
          </a:p>
          <a:p>
            <a:pPr lvl="1"/>
            <a:r>
              <a:rPr lang="en-US" altLang="zh-CN" dirty="0"/>
              <a:t>new offset = (offset + align - 1) &amp; ~(align - 1)</a:t>
            </a:r>
          </a:p>
          <a:p>
            <a:pPr lvl="1"/>
            <a:r>
              <a:rPr lang="zh-CN" altLang="en-US" sz="1900" i="1" dirty="0" smtClean="0">
                <a:solidFill>
                  <a:schemeClr val="bg2">
                    <a:lumMod val="50000"/>
                  </a:schemeClr>
                </a:solidFill>
              </a:rPr>
              <a:t>详见：</a:t>
            </a:r>
            <a:r>
              <a:rPr lang="en-US" altLang="zh-CN" sz="1900" i="1" dirty="0" smtClean="0">
                <a:solidFill>
                  <a:schemeClr val="bg2">
                    <a:lumMod val="50000"/>
                  </a:schemeClr>
                </a:solidFill>
              </a:rPr>
              <a:t>https</a:t>
            </a:r>
            <a:r>
              <a:rPr lang="en-US" altLang="zh-CN" sz="1900" i="1" dirty="0">
                <a:solidFill>
                  <a:schemeClr val="bg2">
                    <a:lumMod val="50000"/>
                  </a:schemeClr>
                </a:solidFill>
              </a:rPr>
              <a:t>://en.wikipedia.org/wiki/Data_structure_alignment#Computing_padding</a:t>
            </a:r>
          </a:p>
          <a:p>
            <a:r>
              <a:rPr lang="en-US" altLang="zh-CN" dirty="0" smtClean="0"/>
              <a:t>C</a:t>
            </a:r>
            <a:r>
              <a:rPr lang="zh-CN" altLang="en-US" dirty="0" smtClean="0"/>
              <a:t>语言对其宏：</a:t>
            </a:r>
            <a:endParaRPr lang="en-US" altLang="zh-CN" dirty="0" smtClean="0"/>
          </a:p>
          <a:p>
            <a:pPr marL="457200" lvl="1" indent="0">
              <a:buNone/>
            </a:pPr>
            <a:r>
              <a:rPr lang="en-US" altLang="zh-CN" dirty="0" smtClean="0">
                <a:solidFill>
                  <a:srgbClr val="00B050"/>
                </a:solidFill>
              </a:rPr>
              <a:t>//Compute </a:t>
            </a:r>
            <a:r>
              <a:rPr lang="en-US" altLang="zh-CN" dirty="0">
                <a:solidFill>
                  <a:srgbClr val="00B050"/>
                </a:solidFill>
              </a:rPr>
              <a:t>an `align`-bytes aligned address for `addr`, </a:t>
            </a:r>
            <a:r>
              <a:rPr lang="en-US" altLang="zh-CN" dirty="0" smtClean="0">
                <a:solidFill>
                  <a:srgbClr val="00B050"/>
                </a:solidFill>
              </a:rPr>
              <a:t>here </a:t>
            </a:r>
            <a:r>
              <a:rPr lang="en-US" altLang="zh-CN" dirty="0">
                <a:solidFill>
                  <a:srgbClr val="00B050"/>
                </a:solidFill>
              </a:rPr>
              <a:t>`-align = ~((align) - 1))`</a:t>
            </a:r>
          </a:p>
          <a:p>
            <a:pPr marL="457200" lvl="1" indent="0">
              <a:buNone/>
            </a:pPr>
            <a:r>
              <a:rPr lang="en-US" altLang="zh-CN" dirty="0">
                <a:solidFill>
                  <a:srgbClr val="7030A0"/>
                </a:solidFill>
              </a:rPr>
              <a:t>#define </a:t>
            </a:r>
            <a:r>
              <a:rPr lang="en-US" altLang="zh-CN" dirty="0">
                <a:solidFill>
                  <a:srgbClr val="C00000"/>
                </a:solidFill>
              </a:rPr>
              <a:t>ALIGN_DOWN</a:t>
            </a:r>
            <a:r>
              <a:rPr lang="en-US" altLang="zh-CN" dirty="0"/>
              <a:t>(addr, align) ((((</a:t>
            </a:r>
            <a:r>
              <a:rPr lang="en-US" altLang="zh-CN" dirty="0">
                <a:solidFill>
                  <a:srgbClr val="0070C0"/>
                </a:solidFill>
              </a:rPr>
              <a:t>intptr_t</a:t>
            </a:r>
            <a:r>
              <a:rPr lang="en-US" altLang="zh-CN" dirty="0"/>
              <a:t>) (addr))) &amp; ~((align) - 1))</a:t>
            </a:r>
          </a:p>
          <a:p>
            <a:pPr marL="457200" lvl="1" indent="0">
              <a:buNone/>
            </a:pPr>
            <a:r>
              <a:rPr lang="en-US" altLang="zh-CN" dirty="0">
                <a:solidFill>
                  <a:srgbClr val="7030A0"/>
                </a:solidFill>
              </a:rPr>
              <a:t>#define </a:t>
            </a:r>
            <a:r>
              <a:rPr lang="en-US" altLang="zh-CN" dirty="0">
                <a:solidFill>
                  <a:srgbClr val="C00000"/>
                </a:solidFill>
              </a:rPr>
              <a:t>ALIGN_UP</a:t>
            </a:r>
            <a:r>
              <a:rPr lang="en-US" altLang="zh-CN" dirty="0"/>
              <a:t>(addr, align) ((((</a:t>
            </a:r>
            <a:r>
              <a:rPr lang="en-US" altLang="zh-CN" dirty="0">
                <a:solidFill>
                  <a:srgbClr val="0070C0"/>
                </a:solidFill>
              </a:rPr>
              <a:t>intptr_t</a:t>
            </a:r>
            <a:r>
              <a:rPr lang="en-US" altLang="zh-CN" dirty="0"/>
              <a:t>) (addr)) + ((align) - 1)) &amp; ~((align) - </a:t>
            </a:r>
            <a:r>
              <a:rPr lang="en-US" altLang="zh-CN"/>
              <a:t>1</a:t>
            </a:r>
            <a:r>
              <a:rPr lang="en-US" altLang="zh-CN" smtClean="0"/>
              <a:t>)</a:t>
            </a:r>
            <a:endParaRPr lang="en-US" altLang="zh-CN" dirty="0" smtClean="0"/>
          </a:p>
        </p:txBody>
      </p:sp>
    </p:spTree>
    <p:extLst>
      <p:ext uri="{BB962C8B-B14F-4D97-AF65-F5344CB8AC3E}">
        <p14:creationId xmlns:p14="http://schemas.microsoft.com/office/powerpoint/2010/main" val="37725589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622</Words>
  <Application>Microsoft Office PowerPoint</Application>
  <PresentationFormat>宽屏</PresentationFormat>
  <Paragraphs>50</Paragraphs>
  <Slides>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宋体</vt:lpstr>
      <vt:lpstr>Arial</vt:lpstr>
      <vt:lpstr>Calibri</vt:lpstr>
      <vt:lpstr>Calibri Light</vt:lpstr>
      <vt:lpstr>Office 主题</vt:lpstr>
      <vt:lpstr>dynative</vt:lpstr>
      <vt:lpstr>Stack Allocation</vt:lpstr>
      <vt:lpstr>Stack Allocation</vt:lpstr>
      <vt:lpstr>PowerPoint 演示文稿</vt:lpstr>
      <vt:lpstr>PowerPoint 演示文稿</vt:lpstr>
      <vt:lpstr>对齐计算</vt:lpstr>
    </vt:vector>
  </TitlesOfParts>
  <Company>sans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dynative</dc:title>
  <dc:creator>Sansan Fang</dc:creator>
  <cp:lastModifiedBy>Sansan Fang</cp:lastModifiedBy>
  <cp:revision>22</cp:revision>
  <dcterms:created xsi:type="dcterms:W3CDTF">2016-07-08T10:38:10Z</dcterms:created>
  <dcterms:modified xsi:type="dcterms:W3CDTF">2016-07-09T17:15:55Z</dcterms:modified>
</cp:coreProperties>
</file>