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5" r:id="rId4"/>
    <p:sldId id="257" r:id="rId6"/>
    <p:sldId id="264" r:id="rId7"/>
    <p:sldId id="263" r:id="rId8"/>
    <p:sldId id="258" r:id="rId9"/>
    <p:sldId id="259" r:id="rId10"/>
    <p:sldId id="260" r:id="rId11"/>
    <p:sldId id="261" r:id="rId12"/>
    <p:sldId id="262" r:id="rId13"/>
    <p:sldId id="266"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目标：</a:t>
            </a:r>
            <a:r>
              <a:rPr lang="en-US"/>
              <a:t> </a:t>
            </a:r>
            <a:r>
              <a:rPr lang="zh-CN"/>
              <a:t>将所有源文件进行排序，把和</a:t>
            </a:r>
            <a:r>
              <a:rPr lang="en-US" altLang="zh-CN"/>
              <a:t>bug</a:t>
            </a:r>
            <a:r>
              <a:rPr lang="zh-CN" altLang="en-US"/>
              <a:t>相关的文件尽可能排在前面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把</a:t>
            </a:r>
            <a:r>
              <a:rPr lang="en-US" altLang="zh-CN"/>
              <a:t>bug decription</a:t>
            </a:r>
            <a:r>
              <a:rPr lang="zh-CN" altLang="en-US"/>
              <a:t>和源文件变成</a:t>
            </a:r>
            <a:r>
              <a:rPr lang="en-US" altLang="zh-CN"/>
              <a:t>word</a:t>
            </a:r>
            <a:r>
              <a:rPr lang="zh-CN" altLang="en-US"/>
              <a:t>的集合</a:t>
            </a:r>
            <a:r>
              <a:rPr lang="en-US" altLang="zh-CN"/>
              <a:t>(</a:t>
            </a:r>
            <a:r>
              <a:rPr lang="zh-CN" altLang="en-US"/>
              <a:t>集合中的元素两两不同</a:t>
            </a:r>
            <a:r>
              <a:rPr lang="en-US" altLang="zh-CN"/>
              <a:t>)</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删除</a:t>
            </a:r>
            <a:r>
              <a:rPr lang="en-US" altLang="zh-CN"/>
              <a:t>stop words; </a:t>
            </a:r>
            <a:r>
              <a:rPr lang="zh-CN" altLang="en-US"/>
              <a:t>打碎合成词</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每一个</a:t>
            </a:r>
            <a:r>
              <a:rPr lang="en-US" altLang="zh-CN"/>
              <a:t>corpus</a:t>
            </a:r>
            <a:r>
              <a:rPr lang="zh-CN" altLang="en-US"/>
              <a:t>就是一个</a:t>
            </a:r>
            <a:r>
              <a:rPr lang="en-US" altLang="zh-CN"/>
              <a:t>vector; </a:t>
            </a:r>
            <a:r>
              <a:rPr lang="zh-CN" altLang="en-US"/>
              <a:t>计算向量中元素的权重</a:t>
            </a:r>
            <a:r>
              <a:rPr lang="en-US" altLang="zh-CN"/>
              <a:t>; </a:t>
            </a:r>
            <a:r>
              <a:rPr lang="zh-CN" altLang="en-US"/>
              <a:t>空间向量模型</a:t>
            </a:r>
            <a:r>
              <a:rPr lang="en-US" altLang="zh-CN"/>
              <a:t>(vector space model)</a:t>
            </a:r>
            <a:r>
              <a:rPr lang="zh-CN" altLang="en-US"/>
              <a:t>中的tf-idf权重</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计算</a:t>
            </a:r>
            <a:r>
              <a:rPr lang="en-US" altLang="zh-CN"/>
              <a:t>bug vector</a:t>
            </a:r>
            <a:r>
              <a:rPr lang="en-US"/>
              <a:t>和code vector之间的余弦相似度</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sym typeface="+mn-ea"/>
              </a:rPr>
              <a:t>计算</a:t>
            </a:r>
            <a:r>
              <a:rPr lang="en-US" altLang="zh-CN">
                <a:sym typeface="+mn-ea"/>
              </a:rPr>
              <a:t>bug vector</a:t>
            </a:r>
            <a:r>
              <a:rPr lang="en-US">
                <a:sym typeface="+mn-ea"/>
              </a:rPr>
              <a:t>和bug vector之间的余弦相似度</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将两个相似度合并然后排序；</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这篇文章用的是信息抽取和余弦相似性。作者给出的是</a:t>
            </a:r>
            <a:r>
              <a:rPr lang="en-US" altLang="zh-CN"/>
              <a:t>program </a:t>
            </a:r>
            <a:r>
              <a:rPr lang="en-US" altLang="zh-CN"/>
              <a:t>execution information.</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Reproduce Zhou et al. [2012]</a:t>
            </a:r>
            <a:endParaRPr lang="en-US"/>
          </a:p>
        </p:txBody>
      </p:sp>
      <p:sp>
        <p:nvSpPr>
          <p:cNvPr id="3" name="Subtitle 2"/>
          <p:cNvSpPr>
            <a:spLocks noGrp="1"/>
          </p:cNvSpPr>
          <p:nvPr>
            <p:ph type="subTitle" idx="1"/>
          </p:nvPr>
        </p:nvSpPr>
        <p:spPr/>
        <p:txBody>
          <a:bodyPr/>
          <a:p>
            <a:r>
              <a:rPr lang="en-US">
                <a:sym typeface="+mn-ea"/>
              </a:rPr>
              <a:t>Where Should the Bugs Be Fixed? More Accurate Information Retrieval-Based Bug Localization Based on Bug Reports</a:t>
            </a:r>
            <a:endParaRPr lang="en-US">
              <a:sym typeface="+mn-ea"/>
            </a:endParaRPr>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 6. Compute final score and rank them</a:t>
            </a:r>
            <a:endParaRPr lang="en-US"/>
          </a:p>
        </p:txBody>
      </p:sp>
      <p:sp>
        <p:nvSpPr>
          <p:cNvPr id="3" name="Content Placeholder 2"/>
          <p:cNvSpPr>
            <a:spLocks noGrp="1"/>
          </p:cNvSpPr>
          <p:nvPr>
            <p:ph idx="1"/>
          </p:nvPr>
        </p:nvSpPr>
        <p:spPr/>
        <p:txBody>
          <a:bodyPr/>
          <a:p>
            <a:r>
              <a:rPr lang="en-US"/>
              <a:t>FinalScore = (1-alpha)*Normalize(rVSMScore) + alpha*Normalize(SimiScore)			(Equation 9)</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a:t>
            </a:r>
            <a:endParaRPr lang="en-US"/>
          </a:p>
        </p:txBody>
      </p:sp>
      <p:sp>
        <p:nvSpPr>
          <p:cNvPr id="3" name="Content Placeholder 2"/>
          <p:cNvSpPr>
            <a:spLocks noGrp="1"/>
          </p:cNvSpPr>
          <p:nvPr>
            <p:ph idx="1"/>
          </p:nvPr>
        </p:nvSpPr>
        <p:spPr/>
        <p:txBody>
          <a:bodyPr/>
          <a:p>
            <a:r>
              <a:rPr lang="en-US"/>
              <a:t>https://github.com/ssfc/BugLocatorGY/blob/master/evaluate.ipynb</a:t>
            </a: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 and future work</a:t>
            </a:r>
            <a:endParaRPr lang="en-US"/>
          </a:p>
        </p:txBody>
      </p:sp>
      <p:sp>
        <p:nvSpPr>
          <p:cNvPr id="3" name="Content Placeholder 2"/>
          <p:cNvSpPr>
            <a:spLocks noGrp="1"/>
          </p:cNvSpPr>
          <p:nvPr>
            <p:ph idx="1"/>
          </p:nvPr>
        </p:nvSpPr>
        <p:spPr/>
        <p:txBody>
          <a:bodyPr/>
          <a:p>
            <a:r>
              <a:rPr lang="en-US"/>
              <a:t>Inditate relationship between natural language and formal language. We can apply techniques of NLP to formal language.</a:t>
            </a:r>
            <a:endParaRPr lang="en-US"/>
          </a:p>
          <a:p>
            <a:r>
              <a:rPr lang="en-US"/>
              <a:t>Read Li Ming's work and learn how he apply CNN and LSTM to formal language processing and bug localization.</a:t>
            </a:r>
            <a:endParaRPr lang="en-US"/>
          </a:p>
          <a:p>
            <a:r>
              <a:rPr lang="en-US"/>
              <a:t>Text summarization? Pseudocode generation? </a:t>
            </a:r>
            <a:endParaRPr lang="en-US"/>
          </a:p>
          <a:p>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600"/>
              <a:t>Objective: l</a:t>
            </a:r>
            <a:r>
              <a:rPr lang="en-US" sz="3600">
                <a:sym typeface="+mn-ea"/>
              </a:rPr>
              <a:t>ocate source code file based on bug report</a:t>
            </a:r>
            <a:endParaRPr lang="en-US" sz="3600"/>
          </a:p>
        </p:txBody>
      </p:sp>
      <p:sp>
        <p:nvSpPr>
          <p:cNvPr id="3" name="Content Placeholder 2"/>
          <p:cNvSpPr>
            <a:spLocks noGrp="1"/>
          </p:cNvSpPr>
          <p:nvPr>
            <p:ph idx="1"/>
          </p:nvPr>
        </p:nvSpPr>
        <p:spPr/>
        <p:txBody>
          <a:bodyPr/>
          <a:p>
            <a:r>
              <a:rPr lang="en-US">
                <a:sym typeface="+mn-ea"/>
              </a:rPr>
              <a:t>Bugs tend to relate with similar source code files. (III.C)</a:t>
            </a:r>
            <a:endParaRPr lang="en-US">
              <a:sym typeface="+mn-ea"/>
            </a:endParaRPr>
          </a:p>
          <a:p>
            <a:r>
              <a:rPr lang="en-US">
                <a:sym typeface="+mn-ea"/>
              </a:rPr>
              <a:t>Similar bug descriptions tend to have similar related source code files. (III.D)</a:t>
            </a:r>
            <a:endParaRPr lang="en-US">
              <a:sym typeface="+mn-ea"/>
            </a:endParaRP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Step 1. Create bug corpus and code corpus (II.B)</a:t>
            </a:r>
            <a:endParaRPr lang="en-US"/>
          </a:p>
        </p:txBody>
      </p:sp>
      <p:sp>
        <p:nvSpPr>
          <p:cNvPr id="3" name="Content Placeholder 2"/>
          <p:cNvSpPr>
            <a:spLocks noGrp="1"/>
          </p:cNvSpPr>
          <p:nvPr>
            <p:ph idx="1"/>
          </p:nvPr>
        </p:nvSpPr>
        <p:spPr/>
        <p:txBody>
          <a:bodyPr/>
          <a:p>
            <a:r>
              <a:rPr lang="en-US"/>
              <a:t>performs lexical analysis for </a:t>
            </a:r>
            <a:r>
              <a:rPr lang="en-US">
                <a:sym typeface="+mn-ea"/>
              </a:rPr>
              <a:t>each bug file and source code file and creates a vector of lexical tokens.</a:t>
            </a:r>
            <a:endParaRPr lang="en-US">
              <a:sym typeface="+mn-ea"/>
            </a:endParaRPr>
          </a:p>
          <a:p>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Bug corpus example</a:t>
            </a:r>
            <a:endParaRPr lang="en-US"/>
          </a:p>
        </p:txBody>
      </p:sp>
      <p:sp>
        <p:nvSpPr>
          <p:cNvPr id="3" name="Content Placeholder 2"/>
          <p:cNvSpPr>
            <a:spLocks noGrp="1"/>
          </p:cNvSpPr>
          <p:nvPr>
            <p:ph idx="1"/>
          </p:nvPr>
        </p:nvSpPr>
        <p:spPr/>
        <p:txBody>
          <a:bodyPr/>
          <a:p>
            <a:r>
              <a:rPr lang="en-US"/>
              <a:t>slowdown 3 1 rc1 n20050602 due imagelist build n20050602 ui perform test slower rc1 n20050602 window run openclosewindowtest n20050602 n20050602 rc1' swt number win2k n20050602 testopenclosewindow org eclips debug ui debugperspect elaps process 844 ms elaps process 828 ms elaps process 854 ms averag 842 n20050602 swt rc1 i20050527 1300 testopenclosewindow org eclips debug ui debugperspect elaps process 751 ms elaps process 757 ms elaps process 731 ms averag 746m increas 96 746 13 slower includ time debug perspect perspect show correl numer icon menu toolbar debug perspect icon suspici imagelist os ilc mirror unwind singl make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Code corpus example</a:t>
            </a:r>
            <a:endParaRPr lang="en-US"/>
          </a:p>
        </p:txBody>
      </p:sp>
      <p:sp>
        <p:nvSpPr>
          <p:cNvPr id="3" name="Content Placeholder 2"/>
          <p:cNvSpPr>
            <a:spLocks noGrp="1"/>
          </p:cNvSpPr>
          <p:nvPr>
            <p:ph idx="1"/>
          </p:nvPr>
        </p:nvSpPr>
        <p:spPr/>
        <p:txBody>
          <a:bodyPr>
            <a:normAutofit lnSpcReduction="10000"/>
          </a:bodyPr>
          <a:p>
            <a:r>
              <a:rPr lang="en-US"/>
              <a:t>acc contain constant us defin access object sinc acc state state select state select state multiselect state focus state focus state press state check state expand state collaps state hottrack state busi state readonli state invis state offscreen state sizeabl state link role client area xa role window role menubar role menu xb role menuitem xc role separ role tooltip xd role scrollbar role dialog role label role pushbutton role checkbutton role radiobutton role combobox role text role toolbar role list role listitem role tabl role tablecel role tablecolumnhead deprec us role tablecolumnhead role tablecolumn role tablecolumnhead role tablerowhead role tree role treeitem role tabfold role tabitem role progressbar role slider role link childid childid childid multipl text insert text delet  acc</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 2. Create word List (vocabulary)</a:t>
            </a:r>
            <a:endParaRPr lang="en-US"/>
          </a:p>
        </p:txBody>
      </p:sp>
      <p:sp>
        <p:nvSpPr>
          <p:cNvPr id="3" name="Content Placeholder 2"/>
          <p:cNvSpPr>
            <a:spLocks noGrp="1"/>
          </p:cNvSpPr>
          <p:nvPr>
            <p:ph idx="1"/>
          </p:nvPr>
        </p:nvSpPr>
        <p:spPr/>
        <p:txBody>
          <a:bodyPr/>
          <a:p>
            <a:r>
              <a:rPr lang="en-US"/>
              <a:t>Delete stop words. (e.g., ‘a’, ‘the’, etc.)</a:t>
            </a:r>
            <a:endParaRPr lang="en-US"/>
          </a:p>
          <a:p>
            <a:r>
              <a:rPr lang="en-US"/>
              <a:t>Break concatenation of words. (e.g., isCommitable=&gt;is+commitable)</a:t>
            </a:r>
            <a:endParaRPr lang="en-US"/>
          </a:p>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600"/>
              <a:t>Step 3. Compute weight for each corpus member (III.C)</a:t>
            </a:r>
            <a:endParaRPr lang="en-US" sz="3600"/>
          </a:p>
        </p:txBody>
      </p:sp>
      <p:sp>
        <p:nvSpPr>
          <p:cNvPr id="3" name="Content Placeholder 2"/>
          <p:cNvSpPr>
            <a:spLocks noGrp="1"/>
          </p:cNvSpPr>
          <p:nvPr>
            <p:ph idx="1"/>
          </p:nvPr>
        </p:nvSpPr>
        <p:spPr/>
        <p:txBody>
          <a:bodyPr/>
          <a:p>
            <a:r>
              <a:rPr lang="en-US"/>
              <a:t>compute weight for each element in bug corpus and generate bug vector (w1, w2, ...., wm). </a:t>
            </a:r>
            <a:endParaRPr lang="en-US"/>
          </a:p>
          <a:p>
            <a:r>
              <a:rPr lang="en-US"/>
              <a:t>compute weight for each element in code corpus and generate code vector (w1, w2, ...., wn).</a:t>
            </a:r>
            <a:endParaRPr lang="en-US"/>
          </a:p>
          <a:p>
            <a:r>
              <a:rPr lang="en-US"/>
              <a:t>weight = tf(t, d) * idf(t)		(Equation 4)</a:t>
            </a:r>
            <a:endParaRPr lang="en-US"/>
          </a:p>
          <a:p>
            <a:r>
              <a:rPr lang="en-US"/>
              <a:t>tf(t, d) = log(f(t, d)) + 1		(Equation 3)</a:t>
            </a:r>
            <a:endParaRPr lang="en-US"/>
          </a:p>
          <a:p>
            <a:r>
              <a:rPr lang="en-US"/>
              <a:t>idf(t) = log(#docs/nt)		(Equation 2)</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600"/>
              <a:t>Step 4. compute rVSM score for each code file (III.C)</a:t>
            </a:r>
            <a:endParaRPr lang="en-US" sz="3600"/>
          </a:p>
        </p:txBody>
      </p:sp>
      <p:sp>
        <p:nvSpPr>
          <p:cNvPr id="3" name="Content Placeholder 2"/>
          <p:cNvSpPr>
            <a:spLocks noGrp="1"/>
          </p:cNvSpPr>
          <p:nvPr>
            <p:ph idx="1"/>
          </p:nvPr>
        </p:nvSpPr>
        <p:spPr/>
        <p:txBody>
          <a:bodyPr/>
          <a:p>
            <a:r>
              <a:rPr lang="en-US">
                <a:sym typeface="+mn-ea"/>
              </a:rPr>
              <a:t>Bugs tend to relate with similar source code files.</a:t>
            </a:r>
            <a:endParaRPr lang="en-US"/>
          </a:p>
          <a:p>
            <a:r>
              <a:rPr lang="en-US"/>
              <a:t>rVSMScore(bug, code) = g(CodeLength) * CosineSimilarity(bug, code)</a:t>
            </a:r>
            <a:endParaRPr lang="en-US"/>
          </a:p>
          <a:p>
            <a:r>
              <a:rPr lang="en-US"/>
              <a:t>(Equation 7)</a:t>
            </a:r>
            <a:endParaRPr lang="en-US"/>
          </a:p>
          <a:p>
            <a:r>
              <a:rPr lang="en-US"/>
              <a:t>g(CodeLength) = 1 / (1 + exp(-Normalize(CodeLength)))</a:t>
            </a:r>
            <a:endParaRPr lang="en-US"/>
          </a:p>
          <a:p>
            <a:r>
              <a:rPr lang="en-US"/>
              <a:t>(Equation 5)</a:t>
            </a:r>
            <a:endParaRPr lang="en-US"/>
          </a:p>
          <a:p>
            <a:r>
              <a:rPr lang="en-US"/>
              <a:t>CosineSimilarity(bug, code) = BugVector * CodeVector / (|BugVector| * |CodeVector|)</a:t>
            </a:r>
            <a:endParaRPr lang="en-US"/>
          </a:p>
          <a:p>
            <a:r>
              <a:rPr lang="en-US" altLang="zh-CN"/>
              <a:t>(Equation 1)</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Step 5. compute SimiScore for each code file (III.D)</a:t>
            </a:r>
            <a:endParaRPr lang="en-US"/>
          </a:p>
        </p:txBody>
      </p:sp>
      <p:sp>
        <p:nvSpPr>
          <p:cNvPr id="3" name="Content Placeholder 2"/>
          <p:cNvSpPr>
            <a:spLocks noGrp="1"/>
          </p:cNvSpPr>
          <p:nvPr>
            <p:ph sz="half" idx="1"/>
          </p:nvPr>
        </p:nvSpPr>
        <p:spPr>
          <a:xfrm>
            <a:off x="838200" y="1825625"/>
            <a:ext cx="10291445" cy="4351655"/>
          </a:xfrm>
        </p:spPr>
        <p:txBody>
          <a:bodyPr/>
          <a:p>
            <a:r>
              <a:rPr lang="en-US"/>
              <a:t>Similar bug descriptions tend to have similar related source code files.</a:t>
            </a:r>
            <a:endParaRPr lang="en-US"/>
          </a:p>
          <a:p>
            <a:r>
              <a:rPr lang="en-US">
                <a:sym typeface="+mn-ea"/>
              </a:rPr>
              <a:t>CosineSimilarity(bug, bug) = BugVector * BugVector / (|BugVector| * |BugVector|)				(Equation 1)</a:t>
            </a:r>
            <a:endParaRPr lang="en-US"/>
          </a:p>
          <a:p>
            <a:endParaRPr lang="en-US"/>
          </a:p>
          <a:p>
            <a:endParaRPr lang="en-US"/>
          </a:p>
        </p:txBody>
      </p:sp>
      <p:pic>
        <p:nvPicPr>
          <p:cNvPr id="6" name="Content Placeholder 5"/>
          <p:cNvPicPr>
            <a:picLocks noChangeAspect="1"/>
          </p:cNvPicPr>
          <p:nvPr>
            <p:ph sz="half" idx="2"/>
          </p:nvPr>
        </p:nvPicPr>
        <p:blipFill>
          <a:blip r:embed="rId1"/>
          <a:stretch>
            <a:fillRect/>
          </a:stretch>
        </p:blipFill>
        <p:spPr>
          <a:xfrm>
            <a:off x="838200" y="3970655"/>
            <a:ext cx="7007860" cy="10998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3506</Words>
  <Application>WPS Presentation</Application>
  <PresentationFormat>Widescreen</PresentationFormat>
  <Paragraphs>75</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Calibri Light</vt:lpstr>
      <vt:lpstr>Calibri</vt:lpstr>
      <vt:lpstr>微软雅黑</vt:lpstr>
      <vt:lpstr>Arial Unicode MS</vt:lpstr>
      <vt:lpstr>Office Theme</vt:lpstr>
      <vt:lpstr>Reproduce Zhou et al. [2012]</vt:lpstr>
      <vt:lpstr>Objective: locate source code file based on bug report</vt:lpstr>
      <vt:lpstr>Step 1. Create bug corpus and code corpus (II.B)</vt:lpstr>
      <vt:lpstr>Bug corpus example</vt:lpstr>
      <vt:lpstr>Code corpus example</vt:lpstr>
      <vt:lpstr>Step 2. Create word List (vocabulary)</vt:lpstr>
      <vt:lpstr>Step 3. Compute weight for each corpus member (III.C)</vt:lpstr>
      <vt:lpstr>Step 4. compute rVSM score for each code file (III.C)</vt:lpstr>
      <vt:lpstr>Step 5. compute SimiScore for each code file (III.D)</vt:lpstr>
      <vt:lpstr>Step 6. Compute final score and rank them</vt:lpstr>
      <vt:lpstr>Result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take_</cp:lastModifiedBy>
  <cp:revision>233</cp:revision>
  <dcterms:created xsi:type="dcterms:W3CDTF">2019-09-28T12:29:00Z</dcterms:created>
  <dcterms:modified xsi:type="dcterms:W3CDTF">2019-10-08T02:15:27Z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