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59" r:id="rId6"/>
    <p:sldId id="270" r:id="rId7"/>
    <p:sldId id="260" r:id="rId8"/>
    <p:sldId id="261" r:id="rId9"/>
    <p:sldId id="271" r:id="rId10"/>
    <p:sldId id="262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21" autoAdjust="0"/>
  </p:normalViewPr>
  <p:slideViewPr>
    <p:cSldViewPr snapToGrid="0">
      <p:cViewPr varScale="1">
        <p:scale>
          <a:sx n="74" d="100"/>
          <a:sy n="74" d="100"/>
        </p:scale>
        <p:origin x="1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8652-1255-4649-BF9E-53DDBAEE9779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AA110-F02C-46C9-86FC-6F6C3C6BA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简称</a:t>
            </a:r>
            <a:r>
              <a:rPr lang="en-US" altLang="zh-CN" dirty="0"/>
              <a:t>TFO</a:t>
            </a:r>
          </a:p>
          <a:p>
            <a:r>
              <a:rPr lang="en-US" altLang="zh-CN" dirty="0"/>
              <a:t>RHCR</a:t>
            </a:r>
            <a:r>
              <a:rPr lang="zh-CN" altLang="en-US" dirty="0"/>
              <a:t>提前退出机制，如果空余就多算算。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83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8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7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TFO</a:t>
            </a:r>
            <a:r>
              <a:rPr lang="zh-CN" altLang="en-US" dirty="0"/>
              <a:t>算法在知识图谱中的位置。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6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清史稿</a:t>
            </a:r>
            <a:r>
              <a:rPr lang="en-US" altLang="zh-CN" dirty="0"/>
              <a:t>‧</a:t>
            </a:r>
            <a:r>
              <a:rPr lang="zh-CN" altLang="en-US" dirty="0"/>
              <a:t>后妃</a:t>
            </a:r>
            <a:r>
              <a:rPr lang="en-US" altLang="zh-CN" dirty="0"/>
              <a:t>》</a:t>
            </a:r>
            <a:r>
              <a:rPr lang="zh-CN" altLang="en-US" dirty="0"/>
              <a:t>，卷</a:t>
            </a:r>
            <a:r>
              <a:rPr lang="en-US" altLang="zh-CN" dirty="0"/>
              <a:t>214</a:t>
            </a:r>
            <a:r>
              <a:rPr lang="zh-CN" altLang="en-US" dirty="0"/>
              <a:t>，曰：“康熙以后，典制大备。皇后居中宫；皇贵妃一，贵妃二，妃四，嫔六，贵人、常在、答应无定数，分居东、西十二宫”</a:t>
            </a:r>
            <a:endParaRPr lang="en-US" altLang="zh-CN" dirty="0"/>
          </a:p>
          <a:p>
            <a:r>
              <a:rPr lang="zh-CN" altLang="en-US" dirty="0"/>
              <a:t>优先级可以自由制定</a:t>
            </a:r>
            <a:endParaRPr lang="en-US" altLang="zh-CN" dirty="0"/>
          </a:p>
          <a:p>
            <a:r>
              <a:rPr lang="zh-CN" altLang="en-US" dirty="0"/>
              <a:t>优先级可以变更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6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看不懂正常。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4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2011 Push and Swap: Fast Cooperative Path-Finding with Completeness Guarantees</a:t>
            </a:r>
          </a:p>
          <a:p>
            <a:r>
              <a:rPr lang="en-US" altLang="zh-CN" dirty="0"/>
              <a:t>Grid-map</a:t>
            </a:r>
            <a:r>
              <a:rPr lang="zh-CN" altLang="en-US" dirty="0"/>
              <a:t>中的</a:t>
            </a:r>
            <a:r>
              <a:rPr lang="en-US" altLang="zh-CN" dirty="0"/>
              <a:t>push and swap. </a:t>
            </a:r>
          </a:p>
          <a:p>
            <a:r>
              <a:rPr lang="en-US" altLang="zh-CN" dirty="0"/>
              <a:t>Markdown</a:t>
            </a:r>
            <a:r>
              <a:rPr lang="zh-CN" altLang="en-US" dirty="0"/>
              <a:t>中的内容。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04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2011 Push and Swap: Fast Cooperative Path-Finding with Completeness Guarantees</a:t>
            </a:r>
          </a:p>
          <a:p>
            <a:r>
              <a:rPr lang="en-US" altLang="zh-CN" dirty="0"/>
              <a:t>Grid-map</a:t>
            </a:r>
            <a:r>
              <a:rPr lang="zh-CN" altLang="en-US" dirty="0"/>
              <a:t>中的</a:t>
            </a:r>
            <a:r>
              <a:rPr lang="en-US" altLang="zh-CN" dirty="0"/>
              <a:t>push and swap. </a:t>
            </a:r>
          </a:p>
          <a:p>
            <a:r>
              <a:rPr lang="en-US" altLang="zh-CN" dirty="0"/>
              <a:t>Markdown</a:t>
            </a:r>
            <a:r>
              <a:rPr lang="zh-CN" altLang="en-US" dirty="0"/>
              <a:t>中的内容。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5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2022 Priority inheritance with backtracking for iterative multi-agent path finding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后面的数字越大，优先级越高。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一个被困的代理情况也可以被视为优先级反转的一种情况，具体来说，就是一个低优先级的代理（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）（如图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所示）。其原理是，让低优先级代理（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）暂时继承请求其占据资源的高优先级代理（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）的优先级，从而迫使中等优先级代理（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）让路（如图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所示）。占据了一个被高优先级代理（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）请求的资源，但由于一个中等优先级代理（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）占据了另一个资源，使得该低优先级代理无法获得第二个资源。处理优先级反转的经典方法是依赖优先级继承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【20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，优先级集成起源的论文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9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优先级继承可以有效处理优先级反转问题，但它并不能完全确保避免死锁。例如，如图 </a:t>
            </a:r>
            <a:r>
              <a:rPr lang="en-US" altLang="zh-CN" dirty="0"/>
              <a:t>2a </a:t>
            </a:r>
            <a:r>
              <a:rPr lang="zh-CN" altLang="en-US" dirty="0"/>
              <a:t>所示，由于连续的优先级继承（</a:t>
            </a:r>
            <a:r>
              <a:rPr lang="en-US" altLang="zh-CN" dirty="0"/>
              <a:t>a7 → a6 → a5 → a4</a:t>
            </a:r>
            <a:r>
              <a:rPr lang="zh-CN" altLang="en-US" dirty="0"/>
              <a:t>），代理 </a:t>
            </a:r>
            <a:r>
              <a:rPr lang="en-US" altLang="zh-CN" dirty="0"/>
              <a:t>a3 </a:t>
            </a:r>
            <a:r>
              <a:rPr lang="zh-CN" altLang="en-US" dirty="0"/>
              <a:t>无法脱身。</a:t>
            </a:r>
            <a:r>
              <a:rPr lang="en-US" altLang="zh-CN" dirty="0"/>
              <a:t>(Comment:  </a:t>
            </a:r>
            <a:r>
              <a:rPr lang="zh-CN" altLang="en-US" dirty="0"/>
              <a:t>这是因为高优先级的</a:t>
            </a:r>
            <a:r>
              <a:rPr lang="en-US" altLang="zh-CN" dirty="0"/>
              <a:t>agent</a:t>
            </a:r>
            <a:r>
              <a:rPr lang="zh-CN" altLang="en-US" dirty="0"/>
              <a:t>把低优先级的堵死了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解决方案依赖于回溯：任何执行优先级继承的代理 </a:t>
            </a:r>
            <a:r>
              <a:rPr lang="en-US" altLang="zh-CN" dirty="0"/>
              <a:t>$</a:t>
            </a:r>
            <a:r>
              <a:rPr lang="en-US" altLang="zh-CN" dirty="0" err="1"/>
              <a:t>a_i</a:t>
            </a:r>
            <a:r>
              <a:rPr lang="en-US" altLang="zh-CN" dirty="0"/>
              <a:t>$ </a:t>
            </a:r>
            <a:r>
              <a:rPr lang="zh-CN" altLang="en-US" dirty="0"/>
              <a:t>必须等待一个结果，无论该结果是有效还是无效。如果结果是有效的，</a:t>
            </a:r>
            <a:r>
              <a:rPr lang="en-US" altLang="zh-CN" dirty="0"/>
              <a:t>$</a:t>
            </a:r>
            <a:r>
              <a:rPr lang="en-US" altLang="zh-CN" dirty="0" err="1"/>
              <a:t>a_i</a:t>
            </a:r>
            <a:r>
              <a:rPr lang="en-US" altLang="zh-CN" dirty="0"/>
              <a:t>$ </a:t>
            </a:r>
            <a:r>
              <a:rPr lang="zh-CN" altLang="en-US" dirty="0"/>
              <a:t>成功移动到所需节点。否则，它必须请求另一个节点，但不能包括：</a:t>
            </a:r>
            <a:r>
              <a:rPr lang="en-US" altLang="zh-CN" dirty="0"/>
              <a:t>(1) </a:t>
            </a:r>
            <a:r>
              <a:rPr lang="zh-CN" altLang="en-US" dirty="0"/>
              <a:t>被高优先级代理请求的节点，以及 </a:t>
            </a:r>
            <a:r>
              <a:rPr lang="en-US" altLang="zh-CN" dirty="0"/>
              <a:t>(2) </a:t>
            </a:r>
            <a:r>
              <a:rPr lang="zh-CN" altLang="en-US" dirty="0"/>
              <a:t>已经返回无效结果的节点。如果找不到有效或未被占用的节点，</a:t>
            </a:r>
            <a:r>
              <a:rPr lang="en-US" altLang="zh-CN" dirty="0"/>
              <a:t>$</a:t>
            </a:r>
            <a:r>
              <a:rPr lang="en-US" altLang="zh-CN" dirty="0" err="1"/>
              <a:t>a_i</a:t>
            </a:r>
            <a:r>
              <a:rPr lang="en-US" altLang="zh-CN" dirty="0"/>
              <a:t>$ </a:t>
            </a:r>
            <a:r>
              <a:rPr lang="zh-CN" altLang="en-US" dirty="0"/>
              <a:t>将无效结果返回给它继承优先级的代理。</a:t>
            </a:r>
            <a:r>
              <a:rPr lang="en-US" altLang="zh-CN" dirty="0"/>
              <a:t>(comment:  </a:t>
            </a:r>
            <a:r>
              <a:rPr lang="zh-CN" altLang="en-US" dirty="0"/>
              <a:t>不断回溯直到找到能动的</a:t>
            </a:r>
            <a:r>
              <a:rPr lang="en-US" altLang="zh-CN" dirty="0"/>
              <a:t>agent)</a:t>
            </a:r>
          </a:p>
          <a:p>
            <a:endParaRPr lang="en-US" altLang="zh-CN" dirty="0"/>
          </a:p>
          <a:p>
            <a:r>
              <a:rPr lang="zh-CN" altLang="en-US" dirty="0"/>
              <a:t>例如，在图 </a:t>
            </a:r>
            <a:r>
              <a:rPr lang="en-US" altLang="zh-CN" dirty="0"/>
              <a:t>2b </a:t>
            </a:r>
            <a:r>
              <a:rPr lang="zh-CN" altLang="en-US" dirty="0"/>
              <a:t>中，</a:t>
            </a:r>
            <a:r>
              <a:rPr lang="en-US" altLang="zh-CN" dirty="0"/>
              <a:t>a3 </a:t>
            </a:r>
            <a:r>
              <a:rPr lang="zh-CN" altLang="en-US" dirty="0"/>
              <a:t>将“无效”结果返回给 </a:t>
            </a:r>
            <a:r>
              <a:rPr lang="en-US" altLang="zh-CN" dirty="0"/>
              <a:t>a4</a:t>
            </a:r>
            <a:r>
              <a:rPr lang="zh-CN" altLang="en-US" dirty="0"/>
              <a:t>，作为之前从 </a:t>
            </a:r>
            <a:r>
              <a:rPr lang="en-US" altLang="zh-CN" dirty="0"/>
              <a:t>a4 </a:t>
            </a:r>
            <a:r>
              <a:rPr lang="zh-CN" altLang="en-US" dirty="0"/>
              <a:t>接收到的请求的结果（如图 </a:t>
            </a:r>
            <a:r>
              <a:rPr lang="en-US" altLang="zh-CN" dirty="0"/>
              <a:t>2a </a:t>
            </a:r>
            <a:r>
              <a:rPr lang="zh-CN" altLang="en-US" dirty="0"/>
              <a:t>所示）。</a:t>
            </a:r>
            <a:r>
              <a:rPr lang="en-US" altLang="zh-CN" dirty="0"/>
              <a:t>a4 </a:t>
            </a:r>
            <a:r>
              <a:rPr lang="zh-CN" altLang="en-US" dirty="0"/>
              <a:t>尝试重新规划其下一个位置；然而，由于缺乏其他选择，</a:t>
            </a:r>
            <a:r>
              <a:rPr lang="en-US" altLang="zh-CN" dirty="0"/>
              <a:t>a4 </a:t>
            </a:r>
            <a:r>
              <a:rPr lang="zh-CN" altLang="en-US" dirty="0"/>
              <a:t>反过来将“无效”结果发送给 </a:t>
            </a:r>
            <a:r>
              <a:rPr lang="en-US" altLang="zh-CN" dirty="0"/>
              <a:t>a5</a:t>
            </a:r>
            <a:r>
              <a:rPr lang="zh-CN" altLang="en-US" dirty="0"/>
              <a:t>。由于 </a:t>
            </a:r>
            <a:r>
              <a:rPr lang="en-US" altLang="zh-CN" dirty="0"/>
              <a:t>a1 </a:t>
            </a:r>
            <a:r>
              <a:rPr lang="zh-CN" altLang="en-US" dirty="0"/>
              <a:t>的优先级较低，</a:t>
            </a:r>
            <a:r>
              <a:rPr lang="en-US" altLang="zh-CN" dirty="0"/>
              <a:t>a5 </a:t>
            </a:r>
            <a:r>
              <a:rPr lang="zh-CN" altLang="en-US" dirty="0"/>
              <a:t>可以让 </a:t>
            </a:r>
            <a:r>
              <a:rPr lang="en-US" altLang="zh-CN" dirty="0"/>
              <a:t>a1 </a:t>
            </a:r>
            <a:r>
              <a:rPr lang="zh-CN" altLang="en-US" dirty="0"/>
              <a:t>继承其优先级作为替代方案，这将导致有效的结果（如图 </a:t>
            </a:r>
            <a:r>
              <a:rPr lang="en-US" altLang="zh-CN" dirty="0"/>
              <a:t>2c </a:t>
            </a:r>
            <a:r>
              <a:rPr lang="zh-CN" altLang="en-US" dirty="0"/>
              <a:t>所示），并且代理可以移动（如图 </a:t>
            </a:r>
            <a:r>
              <a:rPr lang="en-US" altLang="zh-CN" dirty="0"/>
              <a:t>2d </a:t>
            </a:r>
            <a:r>
              <a:rPr lang="zh-CN" altLang="en-US" dirty="0"/>
              <a:t>所示）。</a:t>
            </a:r>
          </a:p>
          <a:p>
            <a:endParaRPr lang="zh-CN" altLang="en-US" dirty="0"/>
          </a:p>
          <a:p>
            <a:r>
              <a:rPr lang="zh-CN" altLang="en-US" dirty="0"/>
              <a:t>通过结合优先级继承和回溯，确保所有代理都能在没有碰撞的情况下被分配到下一个位置。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Markdown</a:t>
            </a:r>
            <a:r>
              <a:rPr lang="zh-CN" altLang="en-US" dirty="0"/>
              <a:t>文档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0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目的是让不同道路的负载尽可能均衡，不要都堵到市中心。</a:t>
            </a:r>
            <a:endParaRPr lang="en-US" altLang="zh-CN" dirty="0"/>
          </a:p>
          <a:p>
            <a:r>
              <a:rPr lang="zh-CN" altLang="en-US"/>
              <a:t>建立目标函数值，首先全局搜索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208B-6E2E-4177-94E6-505C9364F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F8C60-60F7-4731-B5F7-6E8B9A854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5E166-909B-49EE-867B-869D94EB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742D5-3E82-48EF-B0D3-B5D03F00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C9D6F-3006-45B7-8F84-5CCF01CD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CF90-DEE8-4CBE-B477-3C1FBFA6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6EF96-9569-4B22-B157-E2EFFAEB0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C5402-E697-4823-BD7F-D7E17BCB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290E3-380D-4D6E-9FF2-AC8937C8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FACB4-BD3F-4337-A865-ABCBB2F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4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77817E-F31A-413D-8835-5240D3FF6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D4A42-9714-4778-B0DB-34DC2207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21C11-CBFE-4649-B3F2-18A5215A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60E91-95E6-4409-B048-124FF917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81765-8E05-4658-A260-A3BDA1F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7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D7F-219E-4A5D-B2AB-B645FF9C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A24A9-4D58-4F1E-BBD9-D74EF130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E082C-F964-4BBE-A563-B9C76153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B8DA6-9127-4EF6-A949-0271DB85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A53C5-4802-402B-8D1B-62FE5518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8D847-ACDD-49CF-9A55-347967F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ED949-E0F3-48C2-BDBB-ACEA62D57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F3FB6-C055-4009-9C7A-E3EF1349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8BBE2-FD88-44DB-8361-7B5BDABF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CA1F4-7996-4578-BE8F-22FA0827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9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5328D-3A52-435E-AFB0-6E893A42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301FD-FA5F-4FB4-9E6F-9146A47D1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80653-0C23-4925-B891-438754DB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B63828-C7FE-446B-A3BF-02657015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9A7BA-1F28-497E-9E07-8830ED1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117D7-D820-4017-ADA7-516CEF8D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92A53-D580-430C-A518-FCD110F0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43B4D-91FE-4910-9FDB-00234F37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AA371-750D-4A08-8D32-EFA6D793A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AAF843-A1B5-4F4D-B7DA-2AEB7BEE3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8F101D-395D-4729-9B6A-97CDFC06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71CFAD-2D46-494B-8FEB-B4A993A5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501B08-4175-4136-B664-7D691CC6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30F71B-9B5B-4EC8-968A-7DF39B14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C8F83-1B8B-4E68-95A4-CAF0EAFD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FCE38-93F6-4E94-93F4-C287A48F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11C4E5-7407-4EDA-B6BE-E69A8927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B448E-F203-48CB-ACDD-3351460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F71B2-B52C-4879-B2D1-661E7864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48902C-B59D-43A8-84F9-CBB29073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BCF46-A10E-4B68-82E9-F87BF18A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A96FA-4D3B-45CA-AE11-4367A126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4BC26-1737-4342-A392-8F448644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BBD5D-4FBF-4288-BB02-4CEF19F0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790D5-EAE1-4C18-B6DC-9F426BB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B721E-02DD-476B-A120-133EF7AD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28C0B-1161-4E8B-8468-E3EFAF2A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D94D-8827-448A-AD27-532CF7AA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CFCEE-9356-4882-B76D-3B7628847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9BFAF-1D6A-4342-AE30-BDCC7ED1D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52D0C-B9E9-42F1-A25A-5216E1D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4DFBA-D0B9-4597-9EA3-3A2AF62B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1BAD1-543D-482A-9C3E-E19B1AE4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9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BEAD34-ABEC-4F9E-A699-A3DC2195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9E853-06CD-4B73-AC9D-F49F34EC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79DC3-4B56-4745-963A-C22AB16F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5C94-3B32-4227-8F38-36B153FCFB3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DDCD-99DA-4537-A51B-8A8ED6F3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89BC1-4253-43D0-8BBD-EAFA2A868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7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6D86-3D05-4C0E-B001-9676A1B51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Traffic Flow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Optimisation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Lifelong Multi-Agent Path Finding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B7A23D-C2B7-49D0-8193-B66AE4658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Zhe</a:t>
            </a:r>
            <a:r>
              <a:rPr lang="en-US" altLang="zh-CN" dirty="0"/>
              <a:t> Chen, Daniel </a:t>
            </a:r>
            <a:r>
              <a:rPr lang="en-US" altLang="zh-CN" dirty="0" err="1"/>
              <a:t>Harabor</a:t>
            </a:r>
            <a:r>
              <a:rPr lang="en-US" altLang="zh-CN" dirty="0"/>
              <a:t>, </a:t>
            </a:r>
            <a:r>
              <a:rPr lang="en-US" altLang="zh-CN" dirty="0" err="1"/>
              <a:t>Jiaoyang</a:t>
            </a:r>
            <a:r>
              <a:rPr lang="en-US" altLang="zh-CN" dirty="0"/>
              <a:t> Li, Peter J. Stuckey</a:t>
            </a:r>
          </a:p>
          <a:p>
            <a:r>
              <a:rPr lang="en-US" altLang="zh-CN" dirty="0"/>
              <a:t>AAAI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64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3817D-95E5-489F-BCF5-DCBA6CEA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44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Traffic Flow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Optimisation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2D14C-5AAE-4261-B92B-3A1FB851F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409700"/>
            <a:ext cx="5798820" cy="4767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越是最短路径越是容易拥堵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因此，在计算一个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的最短路径后，更新图的边成本，使得出现在该路径上的边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A6D065-48E5-48E0-B074-8D5EB9E62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9400" y="2183867"/>
            <a:ext cx="5181600" cy="3634853"/>
          </a:xfrm>
        </p:spPr>
      </p:pic>
    </p:spTree>
    <p:extLst>
      <p:ext uri="{BB962C8B-B14F-4D97-AF65-F5344CB8AC3E}">
        <p14:creationId xmlns:p14="http://schemas.microsoft.com/office/powerpoint/2010/main" val="177249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287DD-C1DA-4BF6-9935-E3AFEE2E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拥堵计算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C799F-4C43-49B9-9ACF-76263BAD3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顶点拥堵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F340B86-BA28-4D20-8905-558FA13C86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8" y="3329894"/>
            <a:ext cx="5157787" cy="2046064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F3B32F-F5DE-46D4-ADA5-4DC191A4E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边的对向流量拥堵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746E8FD-1CD7-4422-9A66-F9895B2D2F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31587" y="3429000"/>
            <a:ext cx="5183188" cy="1675108"/>
          </a:xfrm>
        </p:spPr>
      </p:pic>
    </p:spTree>
    <p:extLst>
      <p:ext uri="{BB962C8B-B14F-4D97-AF65-F5344CB8AC3E}">
        <p14:creationId xmlns:p14="http://schemas.microsoft.com/office/powerpoint/2010/main" val="290224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5726-225B-443E-8E68-45811787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TFO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69648-3CB8-4B66-9C7F-14D3F45A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文档。</a:t>
            </a:r>
          </a:p>
        </p:txBody>
      </p:sp>
    </p:spTree>
    <p:extLst>
      <p:ext uri="{BB962C8B-B14F-4D97-AF65-F5344CB8AC3E}">
        <p14:creationId xmlns:p14="http://schemas.microsoft.com/office/powerpoint/2010/main" val="419947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78D8-2375-4CEA-9431-F50851E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193B-B6E7-4A19-994C-8E84638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9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D7E06-A48F-466F-8BCB-734C3329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251"/>
            <a:ext cx="10515600" cy="1170431"/>
          </a:xfrm>
        </p:spPr>
        <p:txBody>
          <a:bodyPr/>
          <a:lstStyle/>
          <a:p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MAPF Algorithm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Overview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DC1F7-D3F1-4359-B3F9-8993B709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精确算法和有界次优算法：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及其变种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ECBS, ICBS, CBSH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等。适用于少量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（规则）的算法：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PP, PBS, push &amp; swap, PIBT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等。适用于快速求解大量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大邻域搜索。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MAPF-LNS, MAPF-LNS2.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anytime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场景。</a:t>
            </a:r>
          </a:p>
        </p:txBody>
      </p:sp>
    </p:spTree>
    <p:extLst>
      <p:ext uri="{BB962C8B-B14F-4D97-AF65-F5344CB8AC3E}">
        <p14:creationId xmlns:p14="http://schemas.microsoft.com/office/powerpoint/2010/main" val="100231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0CBB-28A9-4359-A9A2-1B65592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/>
          <a:lstStyle/>
          <a:p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FC6B7-E6BB-48DF-B76D-B66F2D2252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皇后（宜修）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华妃（年世兰）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沈贵人（沈眉庄）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莞常在（甄嬛）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安答应（安陵容）</a:t>
            </a:r>
          </a:p>
        </p:txBody>
      </p:sp>
      <p:pic>
        <p:nvPicPr>
          <p:cNvPr id="1030" name="Picture 6" descr="甄嬛传(TV Series 2011-2012) - 海报— The Movie Database (TMDB)">
            <a:extLst>
              <a:ext uri="{FF2B5EF4-FFF2-40B4-BE49-F238E27FC236}">
                <a16:creationId xmlns:a16="http://schemas.microsoft.com/office/drawing/2014/main" id="{FCE12A6F-611A-45BA-82CE-12A76DA904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3" y="648843"/>
            <a:ext cx="3951214" cy="59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62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TFO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and Swap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中层算法：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Priority inheritance with backtracking (PIBT)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顶层算法：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Traffic Flow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Optimisation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(TFO)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56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498C-72EE-4FAD-A07B-4713FA1C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41"/>
            <a:ext cx="10515600" cy="1141171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Push and Swap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F5654-E192-4FD0-A035-2D2B07BD41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沿着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方向移动，直到无法继续前进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交换位置，而不改变其他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86C8B5C-58AF-430D-94E9-7F84EC3718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40941"/>
            <a:ext cx="5497774" cy="3707490"/>
          </a:xfrm>
        </p:spPr>
      </p:pic>
    </p:spTree>
    <p:extLst>
      <p:ext uri="{BB962C8B-B14F-4D97-AF65-F5344CB8AC3E}">
        <p14:creationId xmlns:p14="http://schemas.microsoft.com/office/powerpoint/2010/main" val="34040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498C-72EE-4FAD-A07B-4713FA1C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Push and Swap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F5654-E192-4FD0-A035-2D2B07BD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296519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8DBDC-8A91-4904-AE51-CC2417F1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PIBT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7F822A-4B9B-47ED-8EEF-86E5B51B1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298" y="2200759"/>
            <a:ext cx="11532603" cy="3626604"/>
          </a:xfrm>
        </p:spPr>
      </p:pic>
    </p:spTree>
    <p:extLst>
      <p:ext uri="{BB962C8B-B14F-4D97-AF65-F5344CB8AC3E}">
        <p14:creationId xmlns:p14="http://schemas.microsoft.com/office/powerpoint/2010/main" val="25190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585F6-DB74-4AA3-B110-EEB9D1F8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78231"/>
            <a:ext cx="11300460" cy="1038386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4.1 Priority inheritance with backtracking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FE0F091-55A7-41AE-9CE8-E14AC076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914" y="1304226"/>
            <a:ext cx="10465616" cy="5212811"/>
          </a:xfrm>
        </p:spPr>
      </p:pic>
    </p:spTree>
    <p:extLst>
      <p:ext uri="{BB962C8B-B14F-4D97-AF65-F5344CB8AC3E}">
        <p14:creationId xmlns:p14="http://schemas.microsoft.com/office/powerpoint/2010/main" val="157978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9C6AE-65AF-4D42-9EF9-2A289865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PIBT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97B29-4F63-475A-92BC-3A7A2616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54987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927</Words>
  <Application>Microsoft Office PowerPoint</Application>
  <PresentationFormat>宽屏</PresentationFormat>
  <Paragraphs>73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微软雅黑</vt:lpstr>
      <vt:lpstr>Arial</vt:lpstr>
      <vt:lpstr>Open Sans</vt:lpstr>
      <vt:lpstr>Office 主题​​</vt:lpstr>
      <vt:lpstr>Traffic Flow Optimisation for Lifelong Multi-Agent Path Finding</vt:lpstr>
      <vt:lpstr>1 MAPF Algorithm Overview</vt:lpstr>
      <vt:lpstr>优先级搜索</vt:lpstr>
      <vt:lpstr>2 TFO算法</vt:lpstr>
      <vt:lpstr>3 底层: Push and Swap</vt:lpstr>
      <vt:lpstr>3.1 Push and Swap算法</vt:lpstr>
      <vt:lpstr>4 中层: PIBT</vt:lpstr>
      <vt:lpstr>4.1 Priority inheritance with backtracking</vt:lpstr>
      <vt:lpstr>4.2 PIBT算法</vt:lpstr>
      <vt:lpstr>5 顶层：Traffic Flow Optimisation</vt:lpstr>
      <vt:lpstr>5.1 拥堵计算</vt:lpstr>
      <vt:lpstr>5.2 TFO路径规划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LoRR 2024</dc:title>
  <dc:creator>Ye Gao</dc:creator>
  <cp:lastModifiedBy>Ye Gao</cp:lastModifiedBy>
  <cp:revision>315</cp:revision>
  <dcterms:created xsi:type="dcterms:W3CDTF">2024-11-26T11:47:48Z</dcterms:created>
  <dcterms:modified xsi:type="dcterms:W3CDTF">2025-01-06T03:36:31Z</dcterms:modified>
</cp:coreProperties>
</file>