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12" r:id="rId2"/>
    <p:sldId id="1431" r:id="rId3"/>
    <p:sldId id="1540" r:id="rId4"/>
    <p:sldId id="1544" r:id="rId5"/>
    <p:sldId id="1545" r:id="rId6"/>
    <p:sldId id="1546" r:id="rId7"/>
    <p:sldId id="1549" r:id="rId8"/>
    <p:sldId id="1548" r:id="rId9"/>
    <p:sldId id="1400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267"/>
    <a:srgbClr val="2E7AE8"/>
    <a:srgbClr val="3192D0"/>
    <a:srgbClr val="061162"/>
    <a:srgbClr val="000000"/>
    <a:srgbClr val="282828"/>
    <a:srgbClr val="000017"/>
    <a:srgbClr val="30485B"/>
    <a:srgbClr val="960032"/>
    <a:srgbClr val="6FC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9" autoAdjust="0"/>
    <p:restoredTop sz="93909"/>
  </p:normalViewPr>
  <p:slideViewPr>
    <p:cSldViewPr snapToGrid="0" showGuides="1">
      <p:cViewPr varScale="1">
        <p:scale>
          <a:sx n="79" d="100"/>
          <a:sy n="79" d="100"/>
        </p:scale>
        <p:origin x="12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0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800850"/>
            <a:ext cx="12192000" cy="57150"/>
            <a:chOff x="0" y="6741368"/>
            <a:chExt cx="11922296" cy="116632"/>
          </a:xfrm>
        </p:grpSpPr>
        <p:sp>
          <p:nvSpPr>
            <p:cNvPr id="3" name="矩形 2"/>
            <p:cNvSpPr/>
            <p:nvPr/>
          </p:nvSpPr>
          <p:spPr>
            <a:xfrm>
              <a:off x="0" y="6741368"/>
              <a:ext cx="1703512" cy="116632"/>
            </a:xfrm>
            <a:prstGeom prst="rect">
              <a:avLst/>
            </a:prstGeom>
            <a:solidFill>
              <a:srgbClr val="22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703512" y="6741368"/>
              <a:ext cx="1703512" cy="116632"/>
            </a:xfrm>
            <a:prstGeom prst="rect">
              <a:avLst/>
            </a:prstGeom>
            <a:solidFill>
              <a:srgbClr val="112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407892" y="6741368"/>
              <a:ext cx="1703512" cy="116632"/>
            </a:xfrm>
            <a:prstGeom prst="rect">
              <a:avLst/>
            </a:prstGeom>
            <a:solidFill>
              <a:srgbClr val="22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10287" y="6741368"/>
              <a:ext cx="1703512" cy="116632"/>
            </a:xfrm>
            <a:prstGeom prst="rect">
              <a:avLst/>
            </a:prstGeom>
            <a:solidFill>
              <a:srgbClr val="112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08317" y="6741368"/>
              <a:ext cx="1703512" cy="116632"/>
            </a:xfrm>
            <a:prstGeom prst="rect">
              <a:avLst/>
            </a:prstGeom>
            <a:solidFill>
              <a:srgbClr val="22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514404" y="6741368"/>
              <a:ext cx="1703512" cy="116632"/>
            </a:xfrm>
            <a:prstGeom prst="rect">
              <a:avLst/>
            </a:prstGeom>
            <a:solidFill>
              <a:srgbClr val="112B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218784" y="6741368"/>
              <a:ext cx="1703512" cy="116632"/>
            </a:xfrm>
            <a:prstGeom prst="rect">
              <a:avLst/>
            </a:prstGeom>
            <a:solidFill>
              <a:srgbClr val="224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Hong Liu  2013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73811-6037-4EF0-A251-1C802962B0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10000"/>
                    </a14:imgEffect>
                    <a14:imgEffect>
                      <a14:saturation sat="150000"/>
                    </a14:imgEffect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554"/>
          <a:stretch>
            <a:fillRect/>
          </a:stretch>
        </p:blipFill>
        <p:spPr>
          <a:xfrm>
            <a:off x="3722031" y="0"/>
            <a:ext cx="846997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2267"/>
              </a:gs>
              <a:gs pos="31000">
                <a:srgbClr val="012267"/>
              </a:gs>
              <a:gs pos="75000">
                <a:srgbClr val="012267">
                  <a:alpha val="30000"/>
                </a:srgbClr>
              </a:gs>
              <a:gs pos="50000">
                <a:srgbClr val="012267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2000" y="6300000"/>
            <a:ext cx="24365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人工智能与优化研究所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740" y="1969770"/>
            <a:ext cx="7238365" cy="55372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3600" b="1" spc="3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2023</a:t>
            </a:r>
            <a:r>
              <a:rPr lang="zh-CN" altLang="en-US" sz="3600" b="1" spc="3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 个人年度总结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2000" y="5030390"/>
            <a:ext cx="1490793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1">
            <a:spAutoFit/>
          </a:bodyPr>
          <a:lstStyle/>
          <a:p>
            <a:r>
              <a:rPr lang="en-US" altLang="zh-CN" sz="1600" b="1" u="sng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 博士</a:t>
            </a:r>
            <a:endParaRPr lang="en-US" altLang="zh-CN" sz="1600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0" name="直接连接符 38"/>
          <p:cNvCxnSpPr/>
          <p:nvPr/>
        </p:nvCxnSpPr>
        <p:spPr>
          <a:xfrm>
            <a:off x="11808000" y="1872000"/>
            <a:ext cx="0" cy="3240000"/>
          </a:xfrm>
          <a:prstGeom prst="line">
            <a:avLst/>
          </a:prstGeom>
          <a:ln w="952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16993" y="6300000"/>
            <a:ext cx="1841850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fld id="{58B3B0FB-F5D7-4146-9102-2C44B658B218}" type="datetime2">
              <a:rPr lang="zh-CN" altLang="en-US" sz="1600" spc="3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2024年2月4日</a:t>
            </a:fld>
            <a:endParaRPr lang="en-US" altLang="zh-CN" sz="16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2000" y="4441148"/>
            <a:ext cx="69249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>
            <a:defPPr>
              <a:defRPr lang="zh-CN"/>
            </a:defPPr>
            <a:lvl1pPr>
              <a:defRPr sz="2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/>
              <a:t>高也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88000"/>
            <a:ext cx="2425846" cy="576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376380" y="6294247"/>
            <a:ext cx="3023264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智能决策与系统优化实验室</a:t>
            </a:r>
          </a:p>
        </p:txBody>
      </p:sp>
      <p:sp>
        <p:nvSpPr>
          <p:cNvPr id="17" name="任意多边形 15"/>
          <p:cNvSpPr/>
          <p:nvPr/>
        </p:nvSpPr>
        <p:spPr>
          <a:xfrm rot="8100000" flipH="1">
            <a:off x="3037646" y="6339163"/>
            <a:ext cx="162000" cy="162000"/>
          </a:xfrm>
          <a:custGeom>
            <a:avLst/>
            <a:gdLst>
              <a:gd name="connsiteX0" fmla="*/ 108000 w 198000"/>
              <a:gd name="connsiteY0" fmla="*/ 198000 h 198000"/>
              <a:gd name="connsiteX1" fmla="*/ 108000 w 198000"/>
              <a:gd name="connsiteY1" fmla="*/ 108000 h 198000"/>
              <a:gd name="connsiteX2" fmla="*/ 198000 w 198000"/>
              <a:gd name="connsiteY2" fmla="*/ 108000 h 198000"/>
              <a:gd name="connsiteX3" fmla="*/ 198000 w 198000"/>
              <a:gd name="connsiteY3" fmla="*/ 90000 h 198000"/>
              <a:gd name="connsiteX4" fmla="*/ 108000 w 198000"/>
              <a:gd name="connsiteY4" fmla="*/ 90000 h 198000"/>
              <a:gd name="connsiteX5" fmla="*/ 108000 w 198000"/>
              <a:gd name="connsiteY5" fmla="*/ 0 h 198000"/>
              <a:gd name="connsiteX6" fmla="*/ 90000 w 198000"/>
              <a:gd name="connsiteY6" fmla="*/ 0 h 198000"/>
              <a:gd name="connsiteX7" fmla="*/ 90000 w 198000"/>
              <a:gd name="connsiteY7" fmla="*/ 90000 h 198000"/>
              <a:gd name="connsiteX8" fmla="*/ 0 w 198000"/>
              <a:gd name="connsiteY8" fmla="*/ 90000 h 198000"/>
              <a:gd name="connsiteX9" fmla="*/ 0 w 198000"/>
              <a:gd name="connsiteY9" fmla="*/ 108000 h 198000"/>
              <a:gd name="connsiteX10" fmla="*/ 90000 w 198000"/>
              <a:gd name="connsiteY10" fmla="*/ 108000 h 198000"/>
              <a:gd name="connsiteX11" fmla="*/ 90000 w 198000"/>
              <a:gd name="connsiteY11" fmla="*/ 198000 h 1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" h="198000">
                <a:moveTo>
                  <a:pt x="108000" y="198000"/>
                </a:moveTo>
                <a:lnTo>
                  <a:pt x="108000" y="108000"/>
                </a:lnTo>
                <a:lnTo>
                  <a:pt x="198000" y="108000"/>
                </a:lnTo>
                <a:lnTo>
                  <a:pt x="198000" y="90000"/>
                </a:lnTo>
                <a:lnTo>
                  <a:pt x="108000" y="90000"/>
                </a:lnTo>
                <a:lnTo>
                  <a:pt x="108000" y="0"/>
                </a:lnTo>
                <a:lnTo>
                  <a:pt x="90000" y="0"/>
                </a:lnTo>
                <a:lnTo>
                  <a:pt x="90000" y="90000"/>
                </a:lnTo>
                <a:lnTo>
                  <a:pt x="0" y="90000"/>
                </a:lnTo>
                <a:lnTo>
                  <a:pt x="0" y="108000"/>
                </a:lnTo>
                <a:lnTo>
                  <a:pt x="90000" y="108000"/>
                </a:lnTo>
                <a:lnTo>
                  <a:pt x="90000" y="19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6" y="324000"/>
            <a:ext cx="3448247" cy="503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360000"/>
            <a:ext cx="1553137" cy="360000"/>
          </a:xfrm>
          <a:prstGeom prst="rect">
            <a:avLst/>
          </a:prstGeom>
          <a:solidFill>
            <a:srgbClr val="01226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16000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083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学术竞赛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0166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7249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27" name="矩形: 圆角 13"/>
          <p:cNvSpPr/>
          <p:nvPr/>
        </p:nvSpPr>
        <p:spPr>
          <a:xfrm>
            <a:off x="8706394" y="1077686"/>
            <a:ext cx="3262967" cy="53712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根据情况自行添加补充内容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22636" y="1047149"/>
            <a:ext cx="8418443" cy="503999"/>
            <a:chOff x="216001" y="3532266"/>
            <a:chExt cx="4031999" cy="503999"/>
          </a:xfrm>
        </p:grpSpPr>
        <p:sp>
          <p:nvSpPr>
            <p:cNvPr id="38" name="矩形: 圆角 13"/>
            <p:cNvSpPr/>
            <p:nvPr/>
          </p:nvSpPr>
          <p:spPr>
            <a:xfrm>
              <a:off x="216001" y="3532266"/>
              <a:ext cx="4031999" cy="503999"/>
            </a:xfrm>
            <a:prstGeom prst="roundRect">
              <a:avLst>
                <a:gd name="adj" fmla="val 0"/>
              </a:avLst>
            </a:prstGeom>
            <a:solidFill>
              <a:srgbClr val="012267"/>
            </a:solidFill>
            <a:ln w="25400">
              <a:solidFill>
                <a:srgbClr val="0122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38771" y="3630376"/>
              <a:ext cx="586453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问题概述</a:t>
              </a:r>
            </a:p>
          </p:txBody>
        </p:sp>
      </p:grpSp>
      <p:sp>
        <p:nvSpPr>
          <p:cNvPr id="40" name="矩形: 圆角 13"/>
          <p:cNvSpPr/>
          <p:nvPr/>
        </p:nvSpPr>
        <p:spPr>
          <a:xfrm>
            <a:off x="215998" y="1533193"/>
            <a:ext cx="8425081" cy="494250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研究的问题：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MAPF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问题算例个数及规模：个数非常多，规模有大有小。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以被证明的最优解个数：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与已知最好结果对比：复现了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A*, A*e, CBS, ECBS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1600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个；</a:t>
            </a:r>
            <a:endParaRPr lang="en-US" altLang="zh-CN" sz="16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持平</a:t>
            </a:r>
            <a:r>
              <a:rPr lang="en-US" altLang="zh-CN" sz="1600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endParaRPr lang="en-US" altLang="zh-CN" sz="16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1600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研究开始时间：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研究结束时间：至今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是否已写完论文初稿：否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下一步是否继续优化：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04333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6286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46027" y="345847"/>
            <a:ext cx="1553137" cy="360000"/>
          </a:xfrm>
          <a:prstGeom prst="rect">
            <a:avLst/>
          </a:prstGeom>
          <a:solidFill>
            <a:srgbClr val="01226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000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083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学术竞赛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0166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7249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27" name="矩形: 圆角 13"/>
          <p:cNvSpPr/>
          <p:nvPr/>
        </p:nvSpPr>
        <p:spPr>
          <a:xfrm>
            <a:off x="8527745" y="1112458"/>
            <a:ext cx="3441615" cy="5336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根据情况自行添加补充内容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如竞赛证书）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22636" y="1112459"/>
            <a:ext cx="8189951" cy="503999"/>
            <a:chOff x="216001" y="3532266"/>
            <a:chExt cx="4031999" cy="503999"/>
          </a:xfrm>
        </p:grpSpPr>
        <p:sp>
          <p:nvSpPr>
            <p:cNvPr id="38" name="矩形: 圆角 13"/>
            <p:cNvSpPr/>
            <p:nvPr/>
          </p:nvSpPr>
          <p:spPr>
            <a:xfrm>
              <a:off x="216001" y="3532266"/>
              <a:ext cx="4031999" cy="503999"/>
            </a:xfrm>
            <a:prstGeom prst="roundRect">
              <a:avLst>
                <a:gd name="adj" fmla="val 0"/>
              </a:avLst>
            </a:prstGeom>
            <a:solidFill>
              <a:srgbClr val="012267"/>
            </a:solidFill>
            <a:ln w="25400">
              <a:solidFill>
                <a:srgbClr val="0122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35670" y="3630376"/>
              <a:ext cx="59265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竞赛描述</a:t>
              </a:r>
            </a:p>
          </p:txBody>
        </p:sp>
      </p:grpSp>
      <p:sp>
        <p:nvSpPr>
          <p:cNvPr id="40" name="矩形: 圆角 13"/>
          <p:cNvSpPr/>
          <p:nvPr/>
        </p:nvSpPr>
        <p:spPr>
          <a:xfrm>
            <a:off x="215998" y="1616458"/>
            <a:ext cx="8189951" cy="483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竞赛名称：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2023-GECCO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竞赛题目：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travelling thief problem. </a:t>
            </a: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竞赛周期：不到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竞赛算例个数及规模：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个人主要参与部分：复现了主办方提供的一篇论文中的三个算法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个人贡献程度：编写了验证结果正确性的代码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主要难点：需要把两个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难问题用有效的方式结合起来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最终排名：</a:t>
            </a:r>
            <a:r>
              <a:rPr lang="zh-CN" altLang="en-US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en-US" altLang="zh-CN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04333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1951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74"/>
            <a:ext cx="12192000" cy="6286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08641" y="350197"/>
            <a:ext cx="1553137" cy="360000"/>
          </a:xfrm>
          <a:prstGeom prst="rect">
            <a:avLst/>
          </a:prstGeom>
          <a:solidFill>
            <a:srgbClr val="01226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000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083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学术竞赛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0166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7249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27" name="矩形: 圆角 13"/>
          <p:cNvSpPr/>
          <p:nvPr/>
        </p:nvSpPr>
        <p:spPr>
          <a:xfrm>
            <a:off x="8527745" y="1112458"/>
            <a:ext cx="3441615" cy="5336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根据情况自行添加补充内容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如竞赛证书）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22636" y="1112459"/>
            <a:ext cx="8026557" cy="503999"/>
            <a:chOff x="216001" y="3532266"/>
            <a:chExt cx="4031999" cy="503999"/>
          </a:xfrm>
        </p:grpSpPr>
        <p:sp>
          <p:nvSpPr>
            <p:cNvPr id="38" name="矩形: 圆角 13"/>
            <p:cNvSpPr/>
            <p:nvPr/>
          </p:nvSpPr>
          <p:spPr>
            <a:xfrm>
              <a:off x="216001" y="3532266"/>
              <a:ext cx="4031999" cy="503999"/>
            </a:xfrm>
            <a:prstGeom prst="roundRect">
              <a:avLst>
                <a:gd name="adj" fmla="val 0"/>
              </a:avLst>
            </a:prstGeom>
            <a:solidFill>
              <a:srgbClr val="012267"/>
            </a:solidFill>
            <a:ln w="25400">
              <a:solidFill>
                <a:srgbClr val="0122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935667" y="3630376"/>
              <a:ext cx="59265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</a:p>
          </p:txBody>
        </p:sp>
      </p:grpSp>
      <p:sp>
        <p:nvSpPr>
          <p:cNvPr id="40" name="矩形: 圆角 13"/>
          <p:cNvSpPr/>
          <p:nvPr/>
        </p:nvSpPr>
        <p:spPr>
          <a:xfrm>
            <a:off x="215998" y="1616458"/>
            <a:ext cx="8033195" cy="4865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名称：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AMHS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全局动态实时优化算法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项目周期：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个人参与模块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主要贡献：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7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撰写技术文档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个人贡献程度：撰写技术文档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主要难点：问题规模大，天车运动复杂，决策层次多，实时性强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甲方合同要求完成度：完成第一步撰写技术文档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与甲方基线版本相比优化度：还没开始实现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04333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528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543"/>
            <a:ext cx="12192000" cy="6286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1100" y="354029"/>
            <a:ext cx="1553137" cy="360000"/>
          </a:xfrm>
          <a:prstGeom prst="rect">
            <a:avLst/>
          </a:prstGeom>
          <a:solidFill>
            <a:srgbClr val="01226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000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083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学术竞赛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0166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7249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790302" y="1406368"/>
            <a:ext cx="10482942" cy="503999"/>
            <a:chOff x="216001" y="3532266"/>
            <a:chExt cx="4031999" cy="503999"/>
          </a:xfrm>
        </p:grpSpPr>
        <p:sp>
          <p:nvSpPr>
            <p:cNvPr id="38" name="矩形: 圆角 13"/>
            <p:cNvSpPr/>
            <p:nvPr/>
          </p:nvSpPr>
          <p:spPr>
            <a:xfrm>
              <a:off x="216001" y="3532266"/>
              <a:ext cx="4031999" cy="503999"/>
            </a:xfrm>
            <a:prstGeom prst="roundRect">
              <a:avLst>
                <a:gd name="adj" fmla="val 0"/>
              </a:avLst>
            </a:prstGeom>
            <a:solidFill>
              <a:srgbClr val="012267"/>
            </a:solidFill>
            <a:ln w="25400">
              <a:solidFill>
                <a:srgbClr val="0122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13092" y="3630376"/>
              <a:ext cx="1437805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训练情况介绍（</a:t>
              </a:r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2023</a:t>
              </a: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年度）</a:t>
              </a:r>
            </a:p>
          </p:txBody>
        </p:sp>
      </p:grpSp>
      <p:sp>
        <p:nvSpPr>
          <p:cNvPr id="40" name="矩形: 圆角 13"/>
          <p:cNvSpPr/>
          <p:nvPr/>
        </p:nvSpPr>
        <p:spPr>
          <a:xfrm>
            <a:off x="790302" y="1926945"/>
            <a:ext cx="10482941" cy="4897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总训练题数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04333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82015EEF-2CDF-BE79-CF26-F3E2AE271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15140"/>
              </p:ext>
            </p:extLst>
          </p:nvPr>
        </p:nvGraphicFramePr>
        <p:xfrm>
          <a:off x="790302" y="2447786"/>
          <a:ext cx="10482942" cy="32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57">
                  <a:extLst>
                    <a:ext uri="{9D8B030D-6E8A-4147-A177-3AD203B41FA5}">
                      <a16:colId xmlns:a16="http://schemas.microsoft.com/office/drawing/2014/main" val="2186553833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2544933180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3675656735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1524657119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1047618427"/>
                    </a:ext>
                  </a:extLst>
                </a:gridCol>
                <a:gridCol w="1747157">
                  <a:extLst>
                    <a:ext uri="{9D8B030D-6E8A-4147-A177-3AD203B41FA5}">
                      <a16:colId xmlns:a16="http://schemas.microsoft.com/office/drawing/2014/main" val="642572806"/>
                    </a:ext>
                  </a:extLst>
                </a:gridCol>
              </a:tblGrid>
              <a:tr h="835077">
                <a:tc>
                  <a:txBody>
                    <a:bodyPr/>
                    <a:lstStyle/>
                    <a:p>
                      <a:r>
                        <a:rPr lang="zh-CN" altLang="en-US" dirty="0"/>
                        <a:t>问题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提交次数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排名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个人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总提交人数）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是否已达到榜单最好解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与最好解的差距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训练周期</a:t>
                      </a:r>
                    </a:p>
                  </a:txBody>
                  <a:tcPr>
                    <a:solidFill>
                      <a:srgbClr val="0122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44623"/>
                  </a:ext>
                </a:extLst>
              </a:tr>
              <a:tr h="48381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PCP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 </a:t>
                      </a:r>
                      <a:r>
                        <a:rPr lang="zh-CN" altLang="en-US" u="sng" dirty="0"/>
                        <a:t>  </a:t>
                      </a:r>
                      <a:r>
                        <a:rPr lang="en-US" altLang="zh-CN" u="sng" dirty="0"/>
                        <a:t>1</a:t>
                      </a:r>
                      <a:r>
                        <a:rPr lang="zh-CN" altLang="en-US" u="sng" dirty="0"/>
                        <a:t> </a:t>
                      </a:r>
                      <a:r>
                        <a:rPr lang="en-US" altLang="zh-CN" u="none" dirty="0"/>
                        <a:t>/ </a:t>
                      </a:r>
                      <a:r>
                        <a:rPr lang="en-US" altLang="zh-CN" u="sng" dirty="0"/>
                        <a:t>   </a:t>
                      </a:r>
                      <a:r>
                        <a:rPr lang="en-US" altLang="zh-CN" u="none" dirty="0"/>
                        <a:t>.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三个月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511276"/>
                  </a:ext>
                </a:extLst>
              </a:tr>
              <a:tr h="483815">
                <a:tc>
                  <a:txBody>
                    <a:bodyPr/>
                    <a:lstStyle/>
                    <a:p>
                      <a:r>
                        <a:rPr lang="en-US" altLang="zh-CN" dirty="0"/>
                        <a:t>GCP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u="sng" dirty="0"/>
                        <a:t> </a:t>
                      </a:r>
                      <a:r>
                        <a:rPr lang="en-US" altLang="zh-CN" u="sng" dirty="0"/>
                        <a:t>1</a:t>
                      </a:r>
                      <a:r>
                        <a:rPr lang="zh-CN" altLang="en-US" u="sng" dirty="0"/>
                        <a:t> </a:t>
                      </a:r>
                      <a:r>
                        <a:rPr lang="en-US" altLang="zh-CN" u="none" dirty="0"/>
                        <a:t>/ </a:t>
                      </a:r>
                      <a:r>
                        <a:rPr lang="en-US" altLang="zh-CN" u="sng" dirty="0"/>
                        <a:t>   </a:t>
                      </a:r>
                      <a:r>
                        <a:rPr lang="en-US" altLang="zh-CN" u="none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九个月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0724"/>
                  </a:ext>
                </a:extLst>
              </a:tr>
              <a:tr h="4838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u="sng" dirty="0"/>
                        <a:t>  </a:t>
                      </a:r>
                      <a:r>
                        <a:rPr lang="en-US" altLang="zh-CN" u="none" dirty="0"/>
                        <a:t>/ </a:t>
                      </a:r>
                      <a:r>
                        <a:rPr lang="en-US" altLang="zh-CN" u="sng" dirty="0"/>
                        <a:t>   </a:t>
                      </a:r>
                      <a:r>
                        <a:rPr lang="en-US" altLang="zh-CN" u="none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40418"/>
                  </a:ext>
                </a:extLst>
              </a:tr>
              <a:tr h="4838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u="sng" dirty="0"/>
                        <a:t>  </a:t>
                      </a:r>
                      <a:r>
                        <a:rPr lang="en-US" altLang="zh-CN" u="none" dirty="0"/>
                        <a:t>/ </a:t>
                      </a:r>
                      <a:r>
                        <a:rPr lang="en-US" altLang="zh-CN" u="sng" dirty="0"/>
                        <a:t>   </a:t>
                      </a:r>
                      <a:r>
                        <a:rPr lang="en-US" altLang="zh-CN" u="none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961714"/>
                  </a:ext>
                </a:extLst>
              </a:tr>
              <a:tr h="4838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</a:t>
                      </a:r>
                      <a:r>
                        <a:rPr lang="zh-CN" altLang="en-US" u="sng" dirty="0"/>
                        <a:t>  </a:t>
                      </a:r>
                      <a:r>
                        <a:rPr lang="en-US" altLang="zh-CN" u="none" dirty="0"/>
                        <a:t>/ </a:t>
                      </a:r>
                      <a:r>
                        <a:rPr lang="en-US" altLang="zh-CN" u="sng" dirty="0"/>
                        <a:t>   </a:t>
                      </a:r>
                      <a:r>
                        <a:rPr lang="en-US" altLang="zh-CN" u="none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9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74"/>
            <a:ext cx="12192000" cy="6286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96056" y="359999"/>
            <a:ext cx="1553137" cy="360000"/>
          </a:xfrm>
          <a:prstGeom prst="rect">
            <a:avLst/>
          </a:prstGeom>
          <a:solidFill>
            <a:srgbClr val="01226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6000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13083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学术竞赛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610166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7249" y="376309"/>
            <a:ext cx="117981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40" name="矩形: 圆角 13"/>
          <p:cNvSpPr/>
          <p:nvPr/>
        </p:nvSpPr>
        <p:spPr>
          <a:xfrm>
            <a:off x="489131" y="1059170"/>
            <a:ext cx="10816046" cy="53692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竞赛搜集：共</a:t>
            </a:r>
            <a:r>
              <a:rPr lang="zh-CN" altLang="en-US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具体，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PACE-2022…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学术问题调研：共</a:t>
            </a:r>
            <a:r>
              <a:rPr lang="en-US" altLang="zh-CN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MAPF</a:t>
            </a: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MAPD</a:t>
            </a: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活动组织：共</a:t>
            </a:r>
            <a:r>
              <a:rPr lang="zh-CN" altLang="en-US" b="1" u="sng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（具体）</a:t>
            </a:r>
            <a:endParaRPr lang="en-US" altLang="zh-CN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6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（其他未涉及到的可自行添加）</a:t>
            </a:r>
            <a:endParaRPr lang="en-US" altLang="zh-CN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82705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63971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415ABB6-ADDD-48C6-9AFD-95291BD207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74"/>
            <a:ext cx="12192000" cy="6286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D2D4A76-1660-49E7-B481-E5E95017A8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16" name="矩形: 圆角 13">
            <a:extLst>
              <a:ext uri="{FF2B5EF4-FFF2-40B4-BE49-F238E27FC236}">
                <a16:creationId xmlns:a16="http://schemas.microsoft.com/office/drawing/2014/main" id="{B21541E6-2C22-4C7B-9AEE-2CAA59DBBF77}"/>
              </a:ext>
            </a:extLst>
          </p:cNvPr>
          <p:cNvSpPr/>
          <p:nvPr/>
        </p:nvSpPr>
        <p:spPr>
          <a:xfrm>
            <a:off x="475736" y="1571806"/>
            <a:ext cx="11122862" cy="49901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基础训练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完成去年定下的目标，通过基础训练。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学术研究：完成去年定下的选题目标，完成博士开题报告。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E9B1A1-835A-4BC0-B92D-F1930A652F7D}"/>
              </a:ext>
            </a:extLst>
          </p:cNvPr>
          <p:cNvSpPr txBox="1"/>
          <p:nvPr/>
        </p:nvSpPr>
        <p:spPr>
          <a:xfrm>
            <a:off x="7082705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8" name="标题 6">
            <a:extLst>
              <a:ext uri="{FF2B5EF4-FFF2-40B4-BE49-F238E27FC236}">
                <a16:creationId xmlns:a16="http://schemas.microsoft.com/office/drawing/2014/main" id="{6BB6B8C9-B0B8-46BB-ADA4-F309D61F2B0C}"/>
              </a:ext>
            </a:extLst>
          </p:cNvPr>
          <p:cNvSpPr txBox="1">
            <a:spLocks/>
          </p:cNvSpPr>
          <p:nvPr/>
        </p:nvSpPr>
        <p:spPr>
          <a:xfrm>
            <a:off x="475736" y="282746"/>
            <a:ext cx="10515600" cy="54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12267"/>
                </a:solidFill>
              </a:rPr>
              <a:t>学年回顾</a:t>
            </a: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368C92AB-A37D-419C-989A-19E5A6A130F8}"/>
              </a:ext>
            </a:extLst>
          </p:cNvPr>
          <p:cNvSpPr txBox="1">
            <a:spLocks/>
          </p:cNvSpPr>
          <p:nvPr/>
        </p:nvSpPr>
        <p:spPr>
          <a:xfrm>
            <a:off x="788322" y="1058920"/>
            <a:ext cx="10615353" cy="4075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10A5359-482D-4C66-B84D-1DF43363BF7C}"/>
              </a:ext>
            </a:extLst>
          </p:cNvPr>
          <p:cNvSpPr/>
          <p:nvPr/>
        </p:nvSpPr>
        <p:spPr>
          <a:xfrm>
            <a:off x="1" y="934222"/>
            <a:ext cx="12191999" cy="503999"/>
          </a:xfrm>
          <a:prstGeom prst="roundRect">
            <a:avLst>
              <a:gd name="adj" fmla="val 0"/>
            </a:avLst>
          </a:prstGeom>
          <a:solidFill>
            <a:srgbClr val="012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学年计划与目标完成情况</a:t>
            </a:r>
          </a:p>
        </p:txBody>
      </p:sp>
    </p:spTree>
    <p:extLst>
      <p:ext uri="{BB962C8B-B14F-4D97-AF65-F5344CB8AC3E}">
        <p14:creationId xmlns:p14="http://schemas.microsoft.com/office/powerpoint/2010/main" val="148708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074"/>
            <a:ext cx="12192000" cy="62865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746" y="287999"/>
            <a:ext cx="3448254" cy="504000"/>
          </a:xfrm>
          <a:prstGeom prst="rect">
            <a:avLst/>
          </a:prstGeom>
        </p:spPr>
      </p:pic>
      <p:sp>
        <p:nvSpPr>
          <p:cNvPr id="40" name="矩形: 圆角 13"/>
          <p:cNvSpPr/>
          <p:nvPr/>
        </p:nvSpPr>
        <p:spPr>
          <a:xfrm>
            <a:off x="475736" y="1571806"/>
            <a:ext cx="11122862" cy="49901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rgbClr val="0122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学术研究：继续阅读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MAPF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MAPD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论文及代码，争取改进结果。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">
              <a:lnSpc>
                <a:spcPct val="150000"/>
              </a:lnSpc>
              <a:spcBef>
                <a:spcPts val="0"/>
              </a:spcBef>
            </a:pP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项目：做完</a:t>
            </a:r>
            <a:r>
              <a:rPr lang="en-US" altLang="zh-CN" b="1" spc="300" dirty="0" err="1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MeetFuture</a:t>
            </a: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AMHS</a:t>
            </a:r>
            <a:r>
              <a:rPr lang="zh-CN" altLang="en-US" sz="1800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b="1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93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spc="300" dirty="0">
                <a:solidFill>
                  <a:srgbClr val="0122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（其他）</a:t>
            </a:r>
            <a:endParaRPr lang="en-US" altLang="zh-CN" b="1" spc="300" dirty="0">
              <a:solidFill>
                <a:srgbClr val="01226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54D6D-FA50-4390-EE97-59382FA09E42}"/>
              </a:ext>
            </a:extLst>
          </p:cNvPr>
          <p:cNvSpPr txBox="1"/>
          <p:nvPr/>
        </p:nvSpPr>
        <p:spPr>
          <a:xfrm>
            <a:off x="7082705" y="376309"/>
            <a:ext cx="589905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  <p:sp>
        <p:nvSpPr>
          <p:cNvPr id="11" name="标题 6">
            <a:extLst>
              <a:ext uri="{FF2B5EF4-FFF2-40B4-BE49-F238E27FC236}">
                <a16:creationId xmlns:a16="http://schemas.microsoft.com/office/drawing/2014/main" id="{9EFFACE8-C35F-4E04-944C-BAC39703BE39}"/>
              </a:ext>
            </a:extLst>
          </p:cNvPr>
          <p:cNvSpPr txBox="1">
            <a:spLocks/>
          </p:cNvSpPr>
          <p:nvPr/>
        </p:nvSpPr>
        <p:spPr>
          <a:xfrm>
            <a:off x="475736" y="282746"/>
            <a:ext cx="10515600" cy="54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12267"/>
                </a:solidFill>
              </a:rPr>
              <a:t>未来展望</a:t>
            </a:r>
          </a:p>
        </p:txBody>
      </p:sp>
      <p:sp>
        <p:nvSpPr>
          <p:cNvPr id="13" name="文本占位符 4">
            <a:extLst>
              <a:ext uri="{FF2B5EF4-FFF2-40B4-BE49-F238E27FC236}">
                <a16:creationId xmlns:a16="http://schemas.microsoft.com/office/drawing/2014/main" id="{5940DAAE-B11F-4BCC-9AE0-64A6FD008114}"/>
              </a:ext>
            </a:extLst>
          </p:cNvPr>
          <p:cNvSpPr txBox="1">
            <a:spLocks/>
          </p:cNvSpPr>
          <p:nvPr/>
        </p:nvSpPr>
        <p:spPr>
          <a:xfrm>
            <a:off x="788322" y="1058920"/>
            <a:ext cx="10615353" cy="4075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A5EBB44-847B-42AE-9CAC-563F5BB7B73F}"/>
              </a:ext>
            </a:extLst>
          </p:cNvPr>
          <p:cNvSpPr/>
          <p:nvPr/>
        </p:nvSpPr>
        <p:spPr>
          <a:xfrm>
            <a:off x="1" y="934222"/>
            <a:ext cx="12191999" cy="503999"/>
          </a:xfrm>
          <a:prstGeom prst="roundRect">
            <a:avLst>
              <a:gd name="adj" fmla="val 0"/>
            </a:avLst>
          </a:prstGeom>
          <a:solidFill>
            <a:srgbClr val="0122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学 年 计 划 与 目 标</a:t>
            </a:r>
          </a:p>
        </p:txBody>
      </p:sp>
    </p:spTree>
    <p:extLst>
      <p:ext uri="{BB962C8B-B14F-4D97-AF65-F5344CB8AC3E}">
        <p14:creationId xmlns:p14="http://schemas.microsoft.com/office/powerpoint/2010/main" val="27971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10000"/>
                    </a14:imgEffect>
                    <a14:imgEffect>
                      <a14:saturation sat="150000"/>
                    </a14:imgEffect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554"/>
          <a:stretch>
            <a:fillRect/>
          </a:stretch>
        </p:blipFill>
        <p:spPr>
          <a:xfrm>
            <a:off x="3722031" y="0"/>
            <a:ext cx="846997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2267"/>
              </a:gs>
              <a:gs pos="31000">
                <a:srgbClr val="012267"/>
              </a:gs>
              <a:gs pos="75000">
                <a:srgbClr val="012267">
                  <a:alpha val="30000"/>
                </a:srgbClr>
              </a:gs>
              <a:gs pos="50000">
                <a:srgbClr val="012267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857846" y="2944612"/>
            <a:ext cx="2183290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4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38"/>
          <p:cNvCxnSpPr/>
          <p:nvPr/>
        </p:nvCxnSpPr>
        <p:spPr>
          <a:xfrm>
            <a:off x="11808000" y="1872000"/>
            <a:ext cx="0" cy="3240000"/>
          </a:xfrm>
          <a:prstGeom prst="line">
            <a:avLst/>
          </a:prstGeom>
          <a:ln w="952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88000"/>
            <a:ext cx="2425846" cy="57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96" y="324000"/>
            <a:ext cx="3448247" cy="5039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4Zdnlu5usOC49xlSxJa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mtvjQDNT0T4nntu32PO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524</Words>
  <Application>Microsoft Office PowerPoint</Application>
  <PresentationFormat>宽屏</PresentationFormat>
  <Paragraphs>114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华文楷体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Ye Gao</cp:lastModifiedBy>
  <cp:revision>8072</cp:revision>
  <dcterms:created xsi:type="dcterms:W3CDTF">2017-06-12T05:39:00Z</dcterms:created>
  <dcterms:modified xsi:type="dcterms:W3CDTF">2024-02-04T07:10:52Z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C88D89CF959B48149ADFF1EB0B2925B5</vt:lpwstr>
  </property>
  <property fmtid="{D5CDD505-2E9C-101B-9397-08002B2CF9AE}" pid="3" name="KSOProductBuildVer">
    <vt:lpwstr>1033-11.2.0.10463</vt:lpwstr>
  </property>
</Properties>
</file>