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2" r:id="rId4"/>
    <p:sldId id="264" r:id="rId5"/>
    <p:sldId id="260" r:id="rId6"/>
    <p:sldId id="280" r:id="rId7"/>
    <p:sldId id="274" r:id="rId8"/>
    <p:sldId id="275" r:id="rId9"/>
    <p:sldId id="277" r:id="rId10"/>
    <p:sldId id="276" r:id="rId11"/>
    <p:sldId id="278" r:id="rId12"/>
    <p:sldId id="266" r:id="rId13"/>
    <p:sldId id="273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5" autoAdjust="0"/>
  </p:normalViewPr>
  <p:slideViewPr>
    <p:cSldViewPr snapToGrid="0">
      <p:cViewPr varScale="1">
        <p:scale>
          <a:sx n="74" d="100"/>
          <a:sy n="74" d="100"/>
        </p:scale>
        <p:origin x="1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RI_Internationa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ertram_Raphael" TargetMode="External"/><Relationship Id="rId5" Type="http://schemas.openxmlformats.org/officeDocument/2006/relationships/hyperlink" Target="https://en.wikipedia.org/wiki/Nils_Nilsson_(researcher)" TargetMode="External"/><Relationship Id="rId4" Type="http://schemas.openxmlformats.org/officeDocument/2006/relationships/hyperlink" Target="https://en.wikipedia.org/wiki/Peter_E._Har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斯坦福研究所（现为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RI International"/>
              </a:rPr>
              <a:t>SRI International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）的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eter E. Hart"/>
              </a:rPr>
              <a:t>Peter Hart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Nils Nilsson (researcher)"/>
              </a:rPr>
              <a:t>Nils Nilsson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Bertram Raphael"/>
              </a:rPr>
              <a:t>Bertram Raphael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1968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年首次发表了该算法。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5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启示我们做事情的时候既要有坚定不移的目标，面对障碍物也要灵活变通。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我们可以看到在同一个时间步中没有冲突的智能体。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提问的数据结构：</a:t>
            </a:r>
            <a:r>
              <a:rPr lang="en-US" altLang="zh-CN" dirty="0"/>
              <a:t>Line 1 start, goal. Answer:  </a:t>
            </a:r>
            <a:r>
              <a:rPr lang="zh-CN" altLang="en-US" dirty="0"/>
              <a:t>结构体。重载</a:t>
            </a:r>
            <a:r>
              <a:rPr lang="en-US" altLang="zh-CN" dirty="0"/>
              <a:t>==</a:t>
            </a:r>
            <a:r>
              <a:rPr lang="zh-CN" altLang="en-US" dirty="0"/>
              <a:t>，定义</a:t>
            </a:r>
            <a:r>
              <a:rPr lang="en-US" altLang="zh-CN" dirty="0"/>
              <a:t>hash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Line 2 </a:t>
            </a:r>
            <a:r>
              <a:rPr lang="en-US" altLang="zh-CN" dirty="0" err="1"/>
              <a:t>came_from</a:t>
            </a:r>
            <a:r>
              <a:rPr lang="en-US" altLang="zh-CN" dirty="0"/>
              <a:t>.  Answer: 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unordered_map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 err="1">
                <a:solidFill>
                  <a:srgbClr val="080808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hash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&gt;&gt;</a:t>
            </a:r>
            <a:r>
              <a:rPr lang="zh-CN" altLang="en-US" dirty="0">
                <a:solidFill>
                  <a:srgbClr val="080808"/>
                </a:solidFill>
                <a:effectLst/>
              </a:rPr>
              <a:t>。也可以是指针。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Line 7 Line 10 </a:t>
            </a:r>
            <a:r>
              <a:rPr lang="en-US" altLang="zh-CN" dirty="0" err="1"/>
              <a:t>open_set</a:t>
            </a:r>
            <a:r>
              <a:rPr lang="en-US" altLang="zh-CN" dirty="0"/>
              <a:t>. </a:t>
            </a:r>
            <a:r>
              <a:rPr lang="zh-CN" altLang="en-US" dirty="0"/>
              <a:t>含义和功能。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boost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heap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d_ary_heap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AStarNode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boost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heap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arity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1750EB"/>
                </a:solidFill>
                <a:effectLst/>
              </a:rPr>
              <a:t>2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&gt;, 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boost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heap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mutable_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true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&gt;&gt;</a:t>
            </a:r>
            <a:r>
              <a:rPr lang="zh-CN" altLang="en-US" dirty="0">
                <a:solidFill>
                  <a:srgbClr val="080808"/>
                </a:solidFill>
                <a:effectLst/>
              </a:rPr>
              <a:t>。最小堆，用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boost</a:t>
            </a:r>
            <a:r>
              <a:rPr lang="zh-CN" altLang="en-US" dirty="0">
                <a:solidFill>
                  <a:srgbClr val="080808"/>
                </a:solidFill>
                <a:effectLst/>
              </a:rPr>
              <a:t>是为了更改堆中的元素。</a:t>
            </a:r>
            <a:endParaRPr lang="en-US" altLang="zh-CN" dirty="0">
              <a:solidFill>
                <a:srgbClr val="080808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Line 6 </a:t>
            </a:r>
            <a:r>
              <a:rPr lang="en-US" altLang="zh-CN" dirty="0" err="1"/>
              <a:t>AstarNode</a:t>
            </a:r>
            <a:r>
              <a:rPr lang="en-US" altLang="zh-CN" dirty="0"/>
              <a:t>. </a:t>
            </a:r>
            <a:r>
              <a:rPr lang="zh-CN" altLang="en-US" dirty="0"/>
              <a:t>成员变量。</a:t>
            </a:r>
            <a:r>
              <a:rPr lang="en-US" altLang="zh-CN" dirty="0"/>
              <a:t>State(location, time), </a:t>
            </a:r>
            <a:r>
              <a:rPr lang="en-US" altLang="zh-CN" dirty="0" err="1"/>
              <a:t>f_socre</a:t>
            </a:r>
            <a:r>
              <a:rPr lang="en-US" altLang="zh-CN" dirty="0"/>
              <a:t>, </a:t>
            </a:r>
            <a:r>
              <a:rPr lang="en-US" altLang="zh-CN" dirty="0" err="1"/>
              <a:t>g_score</a:t>
            </a:r>
            <a:r>
              <a:rPr lang="en-US" altLang="zh-CN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Line 8 </a:t>
            </a:r>
            <a:r>
              <a:rPr lang="en-US" altLang="zh-CN" dirty="0" err="1"/>
              <a:t>closed_set</a:t>
            </a:r>
            <a:r>
              <a:rPr lang="en-US" altLang="zh-CN" dirty="0"/>
              <a:t>. </a:t>
            </a:r>
            <a:r>
              <a:rPr lang="zh-CN" altLang="en-US" dirty="0"/>
              <a:t>含义和功能。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unordered_set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hash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8080"/>
                </a:solidFill>
                <a:effectLst/>
              </a:rPr>
              <a:t>为了操纵堆中的元素，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 err="1">
                <a:solidFill>
                  <a:srgbClr val="008080"/>
                </a:solidFill>
                <a:effectLst/>
              </a:rPr>
              <a:t>unordered_map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zh-CN" dirty="0" err="1">
                <a:solidFill>
                  <a:srgbClr val="371F80"/>
                </a:solidFill>
                <a:effectLst/>
              </a:rPr>
              <a:t>HeapHandle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, 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std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::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hash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&lt;</a:t>
            </a:r>
            <a:r>
              <a:rPr lang="en-US" altLang="zh-CN" dirty="0">
                <a:solidFill>
                  <a:srgbClr val="008080"/>
                </a:solidFill>
                <a:effectLst/>
              </a:rPr>
              <a:t>Location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&gt;&gt; 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location_to_heaphandle</a:t>
            </a:r>
            <a:r>
              <a:rPr lang="en-US" altLang="zh-CN" dirty="0">
                <a:solidFill>
                  <a:srgbClr val="080808"/>
                </a:solidFill>
                <a:effectLst/>
              </a:rPr>
              <a:t>;</a:t>
            </a:r>
          </a:p>
          <a:p>
            <a:r>
              <a:rPr lang="zh-CN" altLang="en-US" dirty="0"/>
              <a:t>两种版本，一种</a:t>
            </a:r>
            <a:r>
              <a:rPr lang="en-US" altLang="zh-CN" dirty="0"/>
              <a:t>inf</a:t>
            </a:r>
            <a:r>
              <a:rPr lang="zh-CN" altLang="en-US" dirty="0"/>
              <a:t>，一种</a:t>
            </a:r>
            <a:r>
              <a:rPr lang="en-US" altLang="zh-CN" dirty="0" err="1"/>
              <a:t>closed_set</a:t>
            </a:r>
            <a:r>
              <a:rPr lang="en-US" altLang="zh-CN"/>
              <a:t>.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为了方便大家理解我用一个具体的例子来讲解。图中是一个迷宫。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4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计算经过当前节点到达邻居花费的最短路径，如果小于邻居记录的最短路径就更新。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6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其他节点依此类推。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7FAC2-A9EA-41EA-9368-AD57904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E4A99-7A92-4F29-971C-33D53E8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20944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Finding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9EF5E-E946-4FF9-AD10-B64D9D213781}"/>
              </a:ext>
            </a:extLst>
          </p:cNvPr>
          <p:cNvSpPr txBox="1"/>
          <p:nvPr/>
        </p:nvSpPr>
        <p:spPr>
          <a:xfrm>
            <a:off x="1796143" y="4833257"/>
            <a:ext cx="8980714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Hart, Peter E., Nils J. Nilsson, and Bertram Raphael. "A formal basis for the heuristic determination of minimum cost paths."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Systems Science and Cybernetics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4.2 (1968): 100-107.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8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93F859-B61D-410F-ABF7-19220442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9076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A3B885-EB2A-47A4-B67A-0E84F3EB9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086" y="1889760"/>
            <a:ext cx="6324556" cy="3078479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03F53-96E0-4C66-8E6C-3397BD5D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842" y="454025"/>
            <a:ext cx="5181600" cy="3975735"/>
          </a:xfrm>
        </p:spPr>
        <p:txBody>
          <a:bodyPr>
            <a:normAutofit/>
          </a:bodyPr>
          <a:lstStyle/>
          <a:p>
            <a:r>
              <a:rPr lang="en-US" altLang="zh-CN" dirty="0"/>
              <a:t>Remove smallest f(8,0) = 10 from open list</a:t>
            </a:r>
          </a:p>
          <a:p>
            <a:r>
              <a:rPr lang="en-US" altLang="zh-CN" dirty="0"/>
              <a:t>open list</a:t>
            </a:r>
            <a:r>
              <a:rPr lang="zh-CN" altLang="en-US" dirty="0"/>
              <a:t>为空</a:t>
            </a:r>
            <a:endParaRPr lang="en-US" altLang="zh-CN" dirty="0"/>
          </a:p>
          <a:p>
            <a:r>
              <a:rPr lang="en-US" altLang="zh-CN" dirty="0"/>
              <a:t>north </a:t>
            </a:r>
            <a:r>
              <a:rPr lang="en-US" altLang="zh-CN" dirty="0" err="1"/>
              <a:t>g_new</a:t>
            </a:r>
            <a:r>
              <a:rPr lang="en-US" altLang="zh-CN" dirty="0"/>
              <a:t> = 0+1 = 1 </a:t>
            </a:r>
          </a:p>
          <a:p>
            <a:r>
              <a:rPr lang="en-US" altLang="zh-CN" dirty="0"/>
              <a:t>north </a:t>
            </a:r>
            <a:r>
              <a:rPr lang="en-US" altLang="zh-CN" dirty="0" err="1"/>
              <a:t>g_current</a:t>
            </a:r>
            <a:r>
              <a:rPr lang="en-US" altLang="zh-CN" dirty="0"/>
              <a:t> = ∞</a:t>
            </a:r>
          </a:p>
          <a:p>
            <a:r>
              <a:rPr lang="en-US" altLang="zh-CN" dirty="0"/>
              <a:t>Since </a:t>
            </a:r>
            <a:r>
              <a:rPr lang="en-US" altLang="zh-CN" dirty="0" err="1"/>
              <a:t>g_new</a:t>
            </a:r>
            <a:r>
              <a:rPr lang="en-US" altLang="zh-CN" dirty="0"/>
              <a:t>&lt;</a:t>
            </a:r>
            <a:r>
              <a:rPr lang="en-US" altLang="zh-CN" dirty="0" err="1"/>
              <a:t>g_current</a:t>
            </a:r>
            <a:r>
              <a:rPr lang="en-US" altLang="zh-CN" dirty="0"/>
              <a:t>, add north node (8, 1) to open list</a:t>
            </a:r>
          </a:p>
          <a:p>
            <a:r>
              <a:rPr lang="en-US" altLang="zh-CN" dirty="0"/>
              <a:t>open list: f(8, 1) = 10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15906EA-40E8-4982-A39A-80290CDA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40" y="4295160"/>
            <a:ext cx="2483920" cy="221231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CB74BC65-B6D7-4B55-A66E-F7A34CA30300}"/>
              </a:ext>
            </a:extLst>
          </p:cNvPr>
          <p:cNvSpPr/>
          <p:nvPr/>
        </p:nvSpPr>
        <p:spPr>
          <a:xfrm>
            <a:off x="8392160" y="6319520"/>
            <a:ext cx="152400" cy="84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2DA684-18DD-41EC-9A70-9173CC649DF4}"/>
              </a:ext>
            </a:extLst>
          </p:cNvPr>
          <p:cNvSpPr txBox="1"/>
          <p:nvPr/>
        </p:nvSpPr>
        <p:spPr>
          <a:xfrm>
            <a:off x="1432560" y="11006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Evalate</a:t>
            </a:r>
            <a:r>
              <a:rPr lang="en-US" altLang="zh-CN" dirty="0"/>
              <a:t> north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93F859-B61D-410F-ABF7-19220442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9076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A3B885-EB2A-47A4-B67A-0E84F3EB9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086" y="1889760"/>
            <a:ext cx="6324556" cy="3078479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03F53-96E0-4C66-8E6C-3397BD5D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842" y="454025"/>
            <a:ext cx="5181600" cy="3975735"/>
          </a:xfrm>
        </p:spPr>
        <p:txBody>
          <a:bodyPr>
            <a:normAutofit/>
          </a:bodyPr>
          <a:lstStyle/>
          <a:p>
            <a:r>
              <a:rPr lang="en-US" altLang="zh-CN" dirty="0"/>
              <a:t>west </a:t>
            </a:r>
            <a:r>
              <a:rPr lang="en-US" altLang="zh-CN" dirty="0" err="1"/>
              <a:t>g_new</a:t>
            </a:r>
            <a:r>
              <a:rPr lang="en-US" altLang="zh-CN" dirty="0"/>
              <a:t> = 1 </a:t>
            </a:r>
          </a:p>
          <a:p>
            <a:r>
              <a:rPr lang="en-US" altLang="zh-CN" dirty="0"/>
              <a:t>west </a:t>
            </a:r>
            <a:r>
              <a:rPr lang="en-US" altLang="zh-CN" dirty="0" err="1"/>
              <a:t>g_current</a:t>
            </a:r>
            <a:r>
              <a:rPr lang="en-US" altLang="zh-CN" dirty="0"/>
              <a:t> = ∞</a:t>
            </a:r>
          </a:p>
          <a:p>
            <a:r>
              <a:rPr lang="en-US" altLang="zh-CN" dirty="0"/>
              <a:t>Since </a:t>
            </a:r>
            <a:r>
              <a:rPr lang="en-US" altLang="zh-CN" dirty="0" err="1"/>
              <a:t>g_new</a:t>
            </a:r>
            <a:r>
              <a:rPr lang="en-US" altLang="zh-CN" dirty="0"/>
              <a:t> &lt; </a:t>
            </a:r>
            <a:r>
              <a:rPr lang="en-US" altLang="zh-CN" dirty="0" err="1"/>
              <a:t>g_current</a:t>
            </a:r>
            <a:r>
              <a:rPr lang="en-US" altLang="zh-CN" dirty="0"/>
              <a:t>, add west node (7, 0) to open list</a:t>
            </a:r>
          </a:p>
          <a:p>
            <a:r>
              <a:rPr lang="en-US" altLang="zh-CN" dirty="0"/>
              <a:t>open list: f(7, 0) = 10 f(8, 1) = 10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15906EA-40E8-4982-A39A-80290CDA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40" y="3806510"/>
            <a:ext cx="3032560" cy="270096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58DD576-4A0F-4F26-8663-C4382D8C7FA7}"/>
              </a:ext>
            </a:extLst>
          </p:cNvPr>
          <p:cNvSpPr/>
          <p:nvPr/>
        </p:nvSpPr>
        <p:spPr>
          <a:xfrm flipV="1">
            <a:off x="8199120" y="6055361"/>
            <a:ext cx="50800" cy="81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A2824D-4015-4625-86AC-D2A2243A9AD5}"/>
              </a:ext>
            </a:extLst>
          </p:cNvPr>
          <p:cNvSpPr txBox="1"/>
          <p:nvPr/>
        </p:nvSpPr>
        <p:spPr>
          <a:xfrm>
            <a:off x="1432560" y="11006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Evalate</a:t>
            </a:r>
            <a:r>
              <a:rPr lang="en-US" altLang="zh-CN" dirty="0"/>
              <a:t> west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2BD6-7635-49DA-996F-45DD42E5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算法满足一致性条件时是最优的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6F28-2821-46AC-81C1-B9E9F7FE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391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一致性条件（</a:t>
            </a:r>
            <a:r>
              <a:rPr lang="en-US" altLang="zh-CN" dirty="0"/>
              <a:t>Consistency</a:t>
            </a:r>
            <a:r>
              <a:rPr lang="zh-CN" altLang="en-US" dirty="0"/>
              <a:t>）：启发式函数</a:t>
            </a:r>
            <a:r>
              <a:rPr lang="en-US" altLang="zh-CN" dirty="0"/>
              <a:t>h</a:t>
            </a:r>
            <a:r>
              <a:rPr lang="zh-CN" altLang="en-US" dirty="0"/>
              <a:t>满足对于任意节点 </a:t>
            </a:r>
            <a:r>
              <a:rPr lang="en-US" altLang="zh-CN" dirty="0"/>
              <a:t>current </a:t>
            </a:r>
            <a:r>
              <a:rPr lang="zh-CN" altLang="en-US" dirty="0"/>
              <a:t>的所有后继节点 </a:t>
            </a:r>
            <a:r>
              <a:rPr lang="en-US" altLang="zh-CN" dirty="0"/>
              <a:t>next</a:t>
            </a:r>
            <a:r>
              <a:rPr lang="zh-CN" altLang="en-US" dirty="0"/>
              <a:t>，有 </a:t>
            </a:r>
            <a:r>
              <a:rPr lang="en-US" altLang="zh-CN" dirty="0" err="1"/>
              <a:t>h_score</a:t>
            </a:r>
            <a:r>
              <a:rPr lang="en-US" altLang="zh-CN" dirty="0"/>
              <a:t>(current) &lt;= c(current, next) + </a:t>
            </a:r>
            <a:r>
              <a:rPr lang="en-US" altLang="zh-CN" dirty="0" err="1"/>
              <a:t>h_score</a:t>
            </a:r>
            <a:r>
              <a:rPr lang="en-US" altLang="zh-CN" dirty="0"/>
              <a:t>(next)</a:t>
            </a:r>
            <a:r>
              <a:rPr lang="zh-CN" altLang="en-US" dirty="0"/>
              <a:t>，其中 </a:t>
            </a:r>
            <a:r>
              <a:rPr lang="en-US" altLang="zh-CN" dirty="0"/>
              <a:t>c(current, next) </a:t>
            </a:r>
            <a:r>
              <a:rPr lang="zh-CN" altLang="en-US" dirty="0"/>
              <a:t>表示从节点 </a:t>
            </a:r>
            <a:r>
              <a:rPr lang="en-US" altLang="zh-CN" dirty="0"/>
              <a:t>current </a:t>
            </a:r>
            <a:r>
              <a:rPr lang="zh-CN" altLang="en-US" dirty="0"/>
              <a:t>到后继节点 </a:t>
            </a:r>
            <a:r>
              <a:rPr lang="en-US" altLang="zh-CN" dirty="0"/>
              <a:t>next </a:t>
            </a:r>
            <a:r>
              <a:rPr lang="zh-CN" altLang="en-US" dirty="0"/>
              <a:t>的实际距离。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换言之，</a:t>
            </a:r>
            <a:r>
              <a:rPr lang="en-US" altLang="zh-CN" dirty="0"/>
              <a:t>f(current) &lt;= f</a:t>
            </a:r>
            <a:r>
              <a:rPr lang="en-US" altLang="zh-CN"/>
              <a:t>(next)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2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CDD78-8D43-4B94-BB78-646E9366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19"/>
            <a:ext cx="10515600" cy="8312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25484-9408-4247-B95D-E5705CC8E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81" y="1007918"/>
            <a:ext cx="7928264" cy="55695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</a:t>
            </a:r>
            <a:r>
              <a:rPr lang="en-US" altLang="zh-CN" sz="2000" dirty="0"/>
              <a:t>A*</a:t>
            </a:r>
            <a:r>
              <a:rPr lang="zh-CN" altLang="en-US" sz="2000" dirty="0"/>
              <a:t>生成的路径是</a:t>
            </a:r>
            <a:r>
              <a:rPr lang="en-US" altLang="zh-CN" sz="2000" dirty="0"/>
              <a:t>p, </a:t>
            </a:r>
            <a:r>
              <a:rPr lang="zh-CN" altLang="en-US" sz="2000" dirty="0"/>
              <a:t>终点记为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, </a:t>
            </a:r>
            <a:r>
              <a:rPr lang="zh-CN" altLang="en-US" sz="2000" dirty="0"/>
              <a:t>在</a:t>
            </a:r>
            <a:r>
              <a:rPr lang="en-US" altLang="zh-CN" sz="2000" dirty="0"/>
              <a:t>p</a:t>
            </a:r>
            <a:r>
              <a:rPr lang="zh-CN" altLang="en-US" sz="2000" dirty="0"/>
              <a:t>外有一个最优解</a:t>
            </a:r>
            <a:r>
              <a:rPr lang="en-US" altLang="zh-CN" sz="2000" dirty="0"/>
              <a:t>q, </a:t>
            </a:r>
            <a:r>
              <a:rPr lang="zh-CN" altLang="en-US" sz="2000" dirty="0"/>
              <a:t>记路径</a:t>
            </a:r>
            <a:r>
              <a:rPr lang="en-US" altLang="zh-CN" sz="2000" dirty="0"/>
              <a:t>p</a:t>
            </a:r>
            <a:r>
              <a:rPr lang="zh-CN" altLang="en-US" sz="2000" dirty="0"/>
              <a:t>和</a:t>
            </a:r>
            <a:r>
              <a:rPr lang="en-US" altLang="zh-CN" sz="2000" dirty="0"/>
              <a:t>q</a:t>
            </a:r>
            <a:r>
              <a:rPr lang="zh-CN" altLang="en-US" sz="2000" dirty="0"/>
              <a:t>的第一个交点是</a:t>
            </a:r>
            <a:r>
              <a:rPr lang="en-US" altLang="zh-CN" sz="2000" dirty="0"/>
              <a:t>A, q</a:t>
            </a:r>
            <a:r>
              <a:rPr lang="zh-CN" altLang="en-US" sz="2000" dirty="0"/>
              <a:t>路径上</a:t>
            </a:r>
            <a:r>
              <a:rPr lang="en-US" altLang="zh-CN" sz="2000" dirty="0"/>
              <a:t>A</a:t>
            </a:r>
            <a:r>
              <a:rPr lang="zh-CN" altLang="en-US" sz="2000" dirty="0"/>
              <a:t>的下一个节点是</a:t>
            </a:r>
            <a:r>
              <a:rPr lang="en-US" altLang="zh-CN" sz="2000" dirty="0"/>
              <a:t>B. </a:t>
            </a:r>
            <a:r>
              <a:rPr lang="zh-CN" altLang="en-US" sz="2000" dirty="0"/>
              <a:t>记路径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的总长度为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),  </a:t>
            </a:r>
            <a:r>
              <a:rPr lang="zh-CN" altLang="en-US" sz="2000" dirty="0"/>
              <a:t>路径</a:t>
            </a:r>
            <a:r>
              <a:rPr lang="en-US" altLang="zh-CN" sz="2000" dirty="0"/>
              <a:t>q</a:t>
            </a:r>
            <a:r>
              <a:rPr lang="zh-CN" altLang="en-US" sz="2000" dirty="0"/>
              <a:t>的总长度为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). </a:t>
            </a:r>
            <a:r>
              <a:rPr lang="zh-CN" altLang="en-US" sz="2000" dirty="0"/>
              <a:t>由于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的邻居，所以</a:t>
            </a:r>
            <a:r>
              <a:rPr lang="en-US" altLang="zh-CN" sz="2000" dirty="0"/>
              <a:t>B</a:t>
            </a:r>
            <a:r>
              <a:rPr lang="zh-CN" altLang="en-US" sz="2000" dirty="0"/>
              <a:t>在</a:t>
            </a:r>
            <a:r>
              <a:rPr lang="en-US" altLang="zh-CN" sz="2000" dirty="0"/>
              <a:t>open list</a:t>
            </a:r>
            <a:r>
              <a:rPr lang="zh-CN" altLang="en-US" sz="2000" dirty="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由于路径</a:t>
            </a:r>
            <a:r>
              <a:rPr lang="en-US" altLang="zh-CN" sz="2000" dirty="0"/>
              <a:t>q</a:t>
            </a:r>
            <a:r>
              <a:rPr lang="zh-CN" altLang="en-US" sz="2000" dirty="0"/>
              <a:t>优于</a:t>
            </a:r>
            <a:r>
              <a:rPr lang="en-US" altLang="zh-CN" sz="2000" dirty="0"/>
              <a:t>p, </a:t>
            </a:r>
            <a:r>
              <a:rPr lang="zh-CN" altLang="en-US" sz="2000" dirty="0"/>
              <a:t>所以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 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根据一致性原则，路径</a:t>
            </a:r>
            <a:r>
              <a:rPr lang="en-US" altLang="zh-CN" sz="2000" dirty="0"/>
              <a:t>q</a:t>
            </a:r>
            <a:r>
              <a:rPr lang="zh-CN" altLang="en-US" sz="2000" dirty="0"/>
              <a:t>在点</a:t>
            </a:r>
            <a:r>
              <a:rPr lang="en-US" altLang="zh-CN" sz="2000" dirty="0"/>
              <a:t>B</a:t>
            </a:r>
            <a:r>
              <a:rPr lang="zh-CN" altLang="en-US" sz="2000" dirty="0"/>
              <a:t>处的估计值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 (2)  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zh-CN" altLang="en-US" sz="2000" dirty="0"/>
              <a:t>联立</a:t>
            </a:r>
            <a:r>
              <a:rPr lang="en-US" altLang="zh-CN" sz="2000" dirty="0"/>
              <a:t>(1)(2), </a:t>
            </a:r>
            <a:r>
              <a:rPr lang="zh-CN" altLang="en-US" sz="2000" dirty="0"/>
              <a:t>得出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所以，当</a:t>
            </a:r>
            <a:r>
              <a:rPr lang="en-US" altLang="zh-CN" sz="2000" dirty="0"/>
              <a:t>A*</a:t>
            </a:r>
            <a:r>
              <a:rPr lang="zh-CN" altLang="en-US" sz="2000" dirty="0"/>
              <a:t>生成的路径</a:t>
            </a:r>
            <a:r>
              <a:rPr lang="en-US" altLang="zh-CN" sz="2000" dirty="0"/>
              <a:t>p</a:t>
            </a:r>
            <a:r>
              <a:rPr lang="zh-CN" altLang="en-US" sz="2000" dirty="0"/>
              <a:t>由节点</a:t>
            </a:r>
            <a:r>
              <a:rPr lang="en-US" altLang="zh-CN" sz="2000" dirty="0"/>
              <a:t>B</a:t>
            </a:r>
            <a:r>
              <a:rPr lang="zh-CN" altLang="en-US" sz="2000" dirty="0"/>
              <a:t>向终点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扩展的判断中，由于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(B)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</a:t>
            </a:r>
            <a:r>
              <a:rPr lang="zh-CN" altLang="en-US" sz="2000" dirty="0"/>
              <a:t>，所以从</a:t>
            </a:r>
            <a:r>
              <a:rPr lang="en-US" altLang="zh-CN" sz="2000" dirty="0"/>
              <a:t>open list</a:t>
            </a:r>
            <a:r>
              <a:rPr lang="zh-CN" altLang="en-US" sz="2000" dirty="0"/>
              <a:t>中取出的节点是路径</a:t>
            </a:r>
            <a:r>
              <a:rPr lang="en-US" altLang="zh-CN" sz="2000" dirty="0"/>
              <a:t>q</a:t>
            </a:r>
            <a:r>
              <a:rPr lang="zh-CN" altLang="en-US" sz="2000" dirty="0"/>
              <a:t>上的节点</a:t>
            </a:r>
            <a:r>
              <a:rPr lang="en-US" altLang="zh-CN" sz="2000" dirty="0"/>
              <a:t>B</a:t>
            </a:r>
            <a:r>
              <a:rPr lang="zh-CN" altLang="en-US" sz="2000" dirty="0"/>
              <a:t>而不是路径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的终点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. </a:t>
            </a:r>
            <a:r>
              <a:rPr lang="zh-CN" altLang="en-US" sz="2000" dirty="0"/>
              <a:t>由于</a:t>
            </a:r>
            <a:r>
              <a:rPr lang="en-US" altLang="zh-CN" sz="2000" dirty="0"/>
              <a:t>Q</a:t>
            </a:r>
            <a:r>
              <a:rPr lang="zh-CN" altLang="en-US" sz="2000" dirty="0"/>
              <a:t>路径上所有的点都满足</a:t>
            </a:r>
            <a:r>
              <a:rPr lang="en-US" altLang="zh-CN" sz="2000" dirty="0" err="1"/>
              <a:t>fq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Bq</a:t>
            </a:r>
            <a:r>
              <a:rPr lang="en-US" altLang="zh-CN" sz="2000" dirty="0"/>
              <a:t>) &lt;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), </a:t>
            </a:r>
            <a:r>
              <a:rPr lang="zh-CN" altLang="en-US" sz="2000" dirty="0"/>
              <a:t>所以</a:t>
            </a:r>
            <a:r>
              <a:rPr lang="en-US" altLang="zh-CN" sz="2000" dirty="0" err="1"/>
              <a:t>open_list</a:t>
            </a:r>
            <a:r>
              <a:rPr lang="zh-CN" altLang="en-US" sz="2000" dirty="0"/>
              <a:t>中路径</a:t>
            </a:r>
            <a:r>
              <a:rPr lang="en-US" altLang="zh-CN" sz="2000" dirty="0"/>
              <a:t>q</a:t>
            </a:r>
            <a:r>
              <a:rPr lang="zh-CN" altLang="en-US" sz="2000" dirty="0"/>
              <a:t>上的节点将一直排在路径</a:t>
            </a:r>
            <a:r>
              <a:rPr lang="en-US" altLang="zh-CN" sz="2000" dirty="0"/>
              <a:t>p</a:t>
            </a:r>
            <a:r>
              <a:rPr lang="zh-CN" altLang="en-US" sz="2000" dirty="0"/>
              <a:t>的终点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前面，这意味着</a:t>
            </a:r>
            <a:r>
              <a:rPr lang="en-US" altLang="zh-CN" sz="2000" dirty="0"/>
              <a:t>p</a:t>
            </a:r>
            <a:r>
              <a:rPr lang="zh-CN" altLang="en-US" sz="2000" dirty="0"/>
              <a:t>路径上的</a:t>
            </a:r>
            <a:r>
              <a:rPr lang="en-US" altLang="zh-CN" sz="2000" dirty="0" err="1"/>
              <a:t>dest</a:t>
            </a:r>
            <a:r>
              <a:rPr lang="zh-CN" altLang="en-US" sz="2000" dirty="0"/>
              <a:t>在路径</a:t>
            </a:r>
            <a:r>
              <a:rPr lang="en-US" altLang="zh-CN" sz="2000" dirty="0"/>
              <a:t>q</a:t>
            </a:r>
            <a:r>
              <a:rPr lang="zh-CN" altLang="en-US" sz="2000" dirty="0"/>
              <a:t>完成之前无法被</a:t>
            </a:r>
            <a:r>
              <a:rPr lang="en-US" altLang="zh-CN" sz="2000" dirty="0"/>
              <a:t>open list</a:t>
            </a:r>
            <a:r>
              <a:rPr lang="zh-CN" altLang="en-US" sz="2000" dirty="0"/>
              <a:t>取出。与</a:t>
            </a:r>
            <a:r>
              <a:rPr lang="en-US" altLang="zh-CN" sz="2000" dirty="0"/>
              <a:t>A*</a:t>
            </a:r>
            <a:r>
              <a:rPr lang="zh-CN" altLang="en-US" sz="2000" dirty="0"/>
              <a:t>生成最短路径矛盾。</a:t>
            </a:r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2F0FD55B-1325-4F0F-B49F-C9EC135ED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4806" y="509155"/>
            <a:ext cx="2573834" cy="5734683"/>
          </a:xfrm>
        </p:spPr>
      </p:pic>
    </p:spTree>
    <p:extLst>
      <p:ext uri="{BB962C8B-B14F-4D97-AF65-F5344CB8AC3E}">
        <p14:creationId xmlns:p14="http://schemas.microsoft.com/office/powerpoint/2010/main" val="31699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03859-AC69-4296-84BE-FF792C764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B6C9444-61FF-4B32-BB09-5189DCB75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ED4B-79CE-4342-A99F-90C3175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搜索过程示意图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EE099-00B3-43E7-A535-249E22CE00B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54246"/>
            <a:ext cx="4356847" cy="4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0348-51B8-4AD6-ACEB-C1BFCFC2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4397-2B36-4E1A-97D7-5A7850EF1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地图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起点</a:t>
            </a:r>
            <a:r>
              <a:rPr lang="en-US" altLang="zh-CN" dirty="0"/>
              <a:t>&amp;</a:t>
            </a:r>
            <a:r>
              <a:rPr lang="zh-CN" altLang="en-US" dirty="0"/>
              <a:t>终点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32A25-DAB3-4D13-AD11-B4353F9D6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与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Dijkstra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算法相比，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A*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算法仅查找从指定源到指定目标的最短路径，而不是从指定源到所有可能目标的最短路径树。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FB9D-B09B-48C0-9708-60E3E83B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F2FB5-83DF-485F-825B-AA8FB3FD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Path cost:  14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 : (8,0) -&gt; (8,1) -&gt; (8,2) -&gt; (7,2) -&gt; (7,3) -&gt; (7,4) -&gt; (7,5) -&gt; (6,5) -&gt; (5,5) -&gt; (4,5) -&gt; (4,4) -&gt; (3,4) -&gt; (2,4) -&gt; (2,5)</a:t>
            </a:r>
          </a:p>
        </p:txBody>
      </p:sp>
    </p:spTree>
    <p:extLst>
      <p:ext uri="{BB962C8B-B14F-4D97-AF65-F5344CB8AC3E}">
        <p14:creationId xmlns:p14="http://schemas.microsoft.com/office/powerpoint/2010/main" val="17667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55ED4-9421-4863-A15B-EC47934F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</a:t>
            </a:r>
            <a:r>
              <a:rPr lang="en-US" altLang="zh-CN" dirty="0"/>
              <a:t>markdown</a:t>
            </a:r>
            <a:r>
              <a:rPr lang="zh-CN" altLang="en-US" dirty="0"/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682B-9DED-48AE-BFF7-D02F7140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918B0-E0D3-4EE8-80CA-478B1DD6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</a:t>
            </a:r>
            <a:r>
              <a:rPr lang="en-US" altLang="zh-CN" dirty="0" err="1"/>
              <a:t>clion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83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89DC-46DA-4F32-9A2F-4BC6D111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5F50D0-5128-4647-A006-42027E6C03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2404" y="2294266"/>
            <a:ext cx="3833192" cy="3414056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D49FD-4F0C-4C67-A808-2A2EADFD8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原点在左上角。</a:t>
            </a:r>
            <a:r>
              <a:rPr lang="en-US" altLang="zh-CN" dirty="0"/>
              <a:t>X</a:t>
            </a:r>
            <a:r>
              <a:rPr lang="zh-CN" altLang="en-US" dirty="0"/>
              <a:t>轴向下，</a:t>
            </a:r>
            <a:r>
              <a:rPr lang="en-US" altLang="zh-CN" dirty="0"/>
              <a:t>Y</a:t>
            </a:r>
            <a:r>
              <a:rPr lang="zh-CN" altLang="en-US" dirty="0"/>
              <a:t>轴向右。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起点</a:t>
            </a:r>
            <a:r>
              <a:rPr lang="en-US" altLang="zh-CN" dirty="0"/>
              <a:t>(8, 0), </a:t>
            </a:r>
            <a:r>
              <a:rPr lang="zh-CN" altLang="en-US" dirty="0"/>
              <a:t>终点</a:t>
            </a:r>
            <a:r>
              <a:rPr lang="en-US" altLang="zh-CN" dirty="0"/>
              <a:t>(2, 4)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启发式距离用哈密顿距离</a:t>
            </a:r>
            <a:br>
              <a:rPr lang="en-US" altLang="zh-CN" dirty="0"/>
            </a:br>
            <a:r>
              <a:rPr lang="en-US" altLang="zh-CN" dirty="0">
                <a:sym typeface="Wingdings" panose="05000000000000000000" pitchFamily="2" charset="2"/>
              </a:rPr>
              <a:t>|</a:t>
            </a:r>
            <a:r>
              <a:rPr lang="en-US" altLang="zh-CN" dirty="0" err="1">
                <a:sym typeface="Wingdings" panose="05000000000000000000" pitchFamily="2" charset="2"/>
              </a:rPr>
              <a:t>Xdest</a:t>
            </a:r>
            <a:r>
              <a:rPr lang="en-US" altLang="zh-CN" dirty="0">
                <a:sym typeface="Wingdings" panose="05000000000000000000" pitchFamily="2" charset="2"/>
              </a:rPr>
              <a:t>-X| + |</a:t>
            </a:r>
            <a:r>
              <a:rPr lang="en-US" altLang="zh-CN" dirty="0" err="1">
                <a:sym typeface="Wingdings" panose="05000000000000000000" pitchFamily="2" charset="2"/>
              </a:rPr>
              <a:t>Ydest</a:t>
            </a:r>
            <a:r>
              <a:rPr lang="en-US" altLang="zh-CN" dirty="0">
                <a:sym typeface="Wingdings" panose="05000000000000000000" pitchFamily="2" charset="2"/>
              </a:rPr>
              <a:t>-Y|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邻居有东</a:t>
            </a:r>
            <a:r>
              <a:rPr lang="en-US" altLang="zh-CN" dirty="0">
                <a:sym typeface="Wingdings" panose="05000000000000000000" pitchFamily="2" charset="2"/>
              </a:rPr>
              <a:t>(x+)</a:t>
            </a:r>
            <a:r>
              <a:rPr lang="zh-CN" altLang="en-US" dirty="0">
                <a:sym typeface="Wingdings" panose="05000000000000000000" pitchFamily="2" charset="2"/>
              </a:rPr>
              <a:t>南</a:t>
            </a:r>
            <a:r>
              <a:rPr lang="en-US" altLang="zh-CN" dirty="0">
                <a:sym typeface="Wingdings" panose="05000000000000000000" pitchFamily="2" charset="2"/>
              </a:rPr>
              <a:t>(y-)</a:t>
            </a:r>
            <a:r>
              <a:rPr lang="zh-CN" altLang="en-US" dirty="0">
                <a:sym typeface="Wingdings" panose="05000000000000000000" pitchFamily="2" charset="2"/>
              </a:rPr>
              <a:t>西</a:t>
            </a:r>
            <a:r>
              <a:rPr lang="en-US" altLang="zh-CN" dirty="0">
                <a:sym typeface="Wingdings" panose="05000000000000000000" pitchFamily="2" charset="2"/>
              </a:rPr>
              <a:t>(x-)</a:t>
            </a:r>
            <a:r>
              <a:rPr lang="zh-CN" altLang="en-US" dirty="0">
                <a:sym typeface="Wingdings" panose="05000000000000000000" pitchFamily="2" charset="2"/>
              </a:rPr>
              <a:t>北</a:t>
            </a:r>
            <a:r>
              <a:rPr lang="en-US" altLang="zh-CN" dirty="0">
                <a:sym typeface="Wingdings" panose="05000000000000000000" pitchFamily="2" charset="2"/>
              </a:rPr>
              <a:t>(y+)</a:t>
            </a:r>
            <a:r>
              <a:rPr lang="zh-CN" altLang="en-US" dirty="0">
                <a:sym typeface="Wingdings" panose="05000000000000000000" pitchFamily="2" charset="2"/>
              </a:rPr>
              <a:t>四个。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9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581C-76B4-49F0-A680-E1EA8745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7"/>
            <a:ext cx="10515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准备阶段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F66FC1-C33B-43AD-BAAB-07BDE14B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4640"/>
            <a:ext cx="5181600" cy="18354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Add start node to closed list</a:t>
            </a:r>
          </a:p>
          <a:p>
            <a:r>
              <a:rPr lang="zh-CN" altLang="en-US" dirty="0"/>
              <a:t>所有节点</a:t>
            </a:r>
            <a:r>
              <a:rPr lang="en-US" altLang="zh-CN" dirty="0"/>
              <a:t>g</a:t>
            </a:r>
            <a:r>
              <a:rPr lang="zh-CN" altLang="en-US" dirty="0"/>
              <a:t>初始化为</a:t>
            </a:r>
            <a:r>
              <a:rPr lang="en-US" altLang="zh-CN" dirty="0"/>
              <a:t>∞</a:t>
            </a:r>
          </a:p>
          <a:p>
            <a:r>
              <a:rPr lang="en-US" altLang="zh-CN" dirty="0"/>
              <a:t>open list: f(8, 0) = (8-2)+(4-0) = 10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EEB0571-3765-486B-81B2-ED29C5A3E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07381" y="3044536"/>
            <a:ext cx="3741707" cy="33325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80EF96-2ACA-4FD8-9D69-C9A0C7BA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4" y="1309255"/>
            <a:ext cx="5280414" cy="41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DA1EA4-52FD-4541-A545-58B12CA1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862CB40-0025-46FE-9184-7F9027E35A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115" y="3429000"/>
            <a:ext cx="7338425" cy="120396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D3373-ABE9-4365-AB91-25BFE75D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280" y="2052321"/>
            <a:ext cx="4917440" cy="4124642"/>
          </a:xfrm>
        </p:spPr>
        <p:txBody>
          <a:bodyPr/>
          <a:lstStyle/>
          <a:p>
            <a:r>
              <a:rPr lang="zh-CN" altLang="en-US" dirty="0"/>
              <a:t>检测当前节点是否是终点，是终点就构建路径。</a:t>
            </a:r>
          </a:p>
        </p:txBody>
      </p:sp>
    </p:spTree>
    <p:extLst>
      <p:ext uri="{BB962C8B-B14F-4D97-AF65-F5344CB8AC3E}">
        <p14:creationId xmlns:p14="http://schemas.microsoft.com/office/powerpoint/2010/main" val="33507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1077</Words>
  <Application>Microsoft Office PowerPoint</Application>
  <PresentationFormat>宽屏</PresentationFormat>
  <Paragraphs>72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A* 搜索算法</vt:lpstr>
      <vt:lpstr>A*搜索过程示意图</vt:lpstr>
      <vt:lpstr>A*输入</vt:lpstr>
      <vt:lpstr>A*输出</vt:lpstr>
      <vt:lpstr>A*伪代码</vt:lpstr>
      <vt:lpstr>A*代码(c++)</vt:lpstr>
      <vt:lpstr>举例</vt:lpstr>
      <vt:lpstr>准备阶段</vt:lpstr>
      <vt:lpstr>循环阶段: iter=1</vt:lpstr>
      <vt:lpstr>循环阶段: iter=1 </vt:lpstr>
      <vt:lpstr>循环阶段: iter=1</vt:lpstr>
      <vt:lpstr>A*算法满足一致性条件时是最优的</vt:lpstr>
      <vt:lpstr>证明(反证法)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539</cp:revision>
  <dcterms:created xsi:type="dcterms:W3CDTF">2023-07-13T12:44:51Z</dcterms:created>
  <dcterms:modified xsi:type="dcterms:W3CDTF">2024-01-29T15:51:29Z</dcterms:modified>
</cp:coreProperties>
</file>