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6"/>
  </p:notesMasterIdLst>
  <p:sldIdLst>
    <p:sldId id="287" r:id="rId2"/>
    <p:sldId id="325" r:id="rId3"/>
    <p:sldId id="288" r:id="rId4"/>
    <p:sldId id="319" r:id="rId5"/>
    <p:sldId id="286" r:id="rId6"/>
    <p:sldId id="320" r:id="rId7"/>
    <p:sldId id="301" r:id="rId8"/>
    <p:sldId id="324" r:id="rId9"/>
    <p:sldId id="321" r:id="rId10"/>
    <p:sldId id="323" r:id="rId11"/>
    <p:sldId id="277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293" r:id="rId28"/>
    <p:sldId id="289" r:id="rId29"/>
    <p:sldId id="290" r:id="rId30"/>
    <p:sldId id="291" r:id="rId31"/>
    <p:sldId id="292" r:id="rId32"/>
    <p:sldId id="332" r:id="rId33"/>
    <p:sldId id="294" r:id="rId34"/>
    <p:sldId id="328" r:id="rId35"/>
    <p:sldId id="295" r:id="rId36"/>
    <p:sldId id="329" r:id="rId37"/>
    <p:sldId id="296" r:id="rId38"/>
    <p:sldId id="330" r:id="rId39"/>
    <p:sldId id="298" r:id="rId40"/>
    <p:sldId id="283" r:id="rId41"/>
    <p:sldId id="333" r:id="rId42"/>
    <p:sldId id="327" r:id="rId43"/>
    <p:sldId id="285" r:id="rId44"/>
    <p:sldId id="29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11"/>
    <a:srgbClr val="328F03"/>
    <a:srgbClr val="D0D505"/>
    <a:srgbClr val="2B7C02"/>
    <a:srgbClr val="4D4D4D"/>
    <a:srgbClr val="002164"/>
    <a:srgbClr val="005817"/>
    <a:srgbClr val="01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B42B536-3289-4A07-AE5B-CAB88925C0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BCE7C6B-2ED2-412F-9BD8-C94C1A079B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A64213-13EA-4697-AD08-CC7412091B33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CAC9983-AC23-450B-B7C1-4458525BD6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BA2492B-0A1E-4C1C-8729-B2941E5F1D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9B05CF9-FA53-4144-ABB9-5434BA8E2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01A520-98E5-486D-B888-5A637C653B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0674775-288B-46CA-B952-3787E5390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78D012B6-33B5-4087-BCD4-5077F982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老师好，我的题目是“效率提升</a:t>
            </a:r>
            <a:r>
              <a:rPr lang="en-US" altLang="zh-CN"/>
              <a:t>720</a:t>
            </a:r>
            <a:r>
              <a:rPr lang="zh-CN" altLang="en-US"/>
              <a:t>倍的软件”。</a:t>
            </a:r>
          </a:p>
        </p:txBody>
      </p:sp>
      <p:sp>
        <p:nvSpPr>
          <p:cNvPr id="4100" name="页脚占位符 3">
            <a:extLst>
              <a:ext uri="{FF2B5EF4-FFF2-40B4-BE49-F238E27FC236}">
                <a16:creationId xmlns:a16="http://schemas.microsoft.com/office/drawing/2014/main" id="{F692886F-8D52-4ACD-9CCF-48F91BF917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上海交通大学微波中心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3F5CA87A-11C4-4418-A19D-0ED5BC11B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F7BC12B-6113-4AA4-8AF4-AC121B69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分别解释</a:t>
            </a:r>
            <a:r>
              <a:rPr lang="en-US" altLang="zh-CN"/>
              <a:t>2</a:t>
            </a:r>
            <a:r>
              <a:rPr lang="zh-CN" altLang="en-US"/>
              <a:t>种模式，</a:t>
            </a:r>
            <a:r>
              <a:rPr lang="en-US" altLang="zh-CN"/>
              <a:t>2</a:t>
            </a:r>
            <a:r>
              <a:rPr lang="zh-CN" altLang="en-US"/>
              <a:t>种设定和</a:t>
            </a:r>
            <a:r>
              <a:rPr lang="en-US" altLang="zh-CN"/>
              <a:t>4</a:t>
            </a:r>
            <a:r>
              <a:rPr lang="zh-CN" altLang="en-US"/>
              <a:t>种功能。根据排列组合，至少有</a:t>
            </a:r>
            <a:r>
              <a:rPr lang="en-US" altLang="zh-CN"/>
              <a:t>13</a:t>
            </a:r>
            <a:r>
              <a:rPr lang="zh-CN" altLang="en-US"/>
              <a:t>中功能。</a:t>
            </a:r>
          </a:p>
        </p:txBody>
      </p:sp>
      <p:sp>
        <p:nvSpPr>
          <p:cNvPr id="11268" name="页脚占位符 3">
            <a:extLst>
              <a:ext uri="{FF2B5EF4-FFF2-40B4-BE49-F238E27FC236}">
                <a16:creationId xmlns:a16="http://schemas.microsoft.com/office/drawing/2014/main" id="{DD2C8DA0-2561-4322-A213-65D7D5D909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上海交通大学微波中心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31F55648-B122-4CF8-9BB3-12BDF72DE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DF0368C5-2010-4041-BE10-697081D1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其中朱泽河学长负责编写内核程序，我负责编写界面程序。界面程序由</a:t>
            </a:r>
            <a:r>
              <a:rPr lang="en-US" altLang="zh-CN"/>
              <a:t>MFC</a:t>
            </a:r>
            <a:r>
              <a:rPr lang="zh-CN" altLang="en-US"/>
              <a:t>编写，用来读入参数和画图；内核程序由</a:t>
            </a:r>
            <a:r>
              <a:rPr lang="en-US" altLang="zh-CN"/>
              <a:t>FORTRAN</a:t>
            </a:r>
            <a:r>
              <a:rPr lang="zh-CN" altLang="en-US"/>
              <a:t>编写，用来计算结果。</a:t>
            </a:r>
          </a:p>
        </p:txBody>
      </p:sp>
      <p:sp>
        <p:nvSpPr>
          <p:cNvPr id="16388" name="页脚占位符 3">
            <a:extLst>
              <a:ext uri="{FF2B5EF4-FFF2-40B4-BE49-F238E27FC236}">
                <a16:creationId xmlns:a16="http://schemas.microsoft.com/office/drawing/2014/main" id="{EA6B43E1-185D-49C1-9213-74736101AC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上海交通大学微波中心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8047827-07F1-4B7B-B783-BBCE6F3AF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E172E41-7451-4745-9479-F28F276B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基于以上分析，我们可以看到。</a:t>
            </a:r>
          </a:p>
        </p:txBody>
      </p:sp>
      <p:sp>
        <p:nvSpPr>
          <p:cNvPr id="47108" name="页脚占位符 3">
            <a:extLst>
              <a:ext uri="{FF2B5EF4-FFF2-40B4-BE49-F238E27FC236}">
                <a16:creationId xmlns:a16="http://schemas.microsoft.com/office/drawing/2014/main" id="{0813E3C1-28FB-4E49-897C-6BBCD58D2A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上海交通大学微波中心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ABD6C794-5C68-4F04-8FAF-349967370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AC2D653-FA5C-4F42-AC8B-43733A5D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谢谢，请问老师有什么问题？老师，您说的是第几页呢？老师能说得再具体一点吗？您的意思是***吗？</a:t>
            </a:r>
          </a:p>
        </p:txBody>
      </p:sp>
      <p:sp>
        <p:nvSpPr>
          <p:cNvPr id="51204" name="页脚占位符 3">
            <a:extLst>
              <a:ext uri="{FF2B5EF4-FFF2-40B4-BE49-F238E27FC236}">
                <a16:creationId xmlns:a16="http://schemas.microsoft.com/office/drawing/2014/main" id="{EC85B0C3-8DD6-436B-BCEF-A1E858BC2E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上海交通大学微波中心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00A1B-B98F-4673-BF1C-AF71E586F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85757-AC33-4E73-AF6B-B5262B3709EE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8BC8F-3627-49CC-831A-6F1878A8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D8E0C-6755-4BBA-BA94-2243404F5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5265F-85D1-438C-9DB5-37DC6B3AA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76511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6CCEC-C84D-4323-B0EA-D80BA3541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83FDC-A653-4F62-B08E-D4600B3619C5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052C7-C79A-4C9F-8E2D-F201806F5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126B2-9D89-4A49-B9D1-537983BC9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C91D3-F456-4BC9-AEEE-4E17C5529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9617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4FA14-208D-4ACC-9639-FA61F790C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23628-0965-410E-A306-3826FFC2D3C3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0A286-6D30-40B5-BBBF-54324268C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6C0C2-9B6A-40BB-BA55-94648B7DD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1E5E3-C337-4F55-BB53-70C5FDCD7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98960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C2F03-A953-4B98-86BC-F7E252883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42A42-5EE1-46DB-B2E7-11F9847719DA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5869D-2D7F-4C58-A90F-2E63C062B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58606-D40B-4C9B-89E9-3543CBAD9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51017-6211-436E-924A-D31F86F84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84091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135D3-197B-4B0D-9462-F73453F0D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13DDE-5DA8-4A58-B5D6-C7F80B15BED0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956FE-2979-4387-85F6-8204E1F40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CEDB4-6624-473D-AE1D-0F851C0B9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F84BC-0D7E-495E-A609-B59BDD69C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46252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9B22A9-F1E0-434C-9048-CA7EA9EA3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E753E-2BBB-4A5E-BACE-FED23668AC0D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9B4A39-3230-4792-8E4B-7C25903C3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0D8E97-A455-4B88-8532-38CA59EA1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1B4E-C479-4C07-BD3F-C1579820D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54704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2DB6B01-5866-427E-B321-65E63BF4B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0E83-AD85-4A31-A6C1-81FC97230AA9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EF959A0-5A2C-45B9-9A5A-E0D5FAE77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418584D-3A3F-4077-935E-02F4F0968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0ED52-A32C-4F21-8AAB-A80F1ED619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92038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F0553AD-2140-4D48-9F20-4E679A1AC3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1D90D-0136-4429-AE0B-845A96B11891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6E0EB1C-2CAF-4F20-9121-652F1A6AF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999E897-FCC7-469A-A452-A75DE653D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14F84-2EAD-4F84-8F3F-10EEE1B37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51554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B802F3F-7DC1-4725-9B77-3F082B26F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D2A8-89C8-40AB-A93E-AB2B0D12AF66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A33A9C4-D56C-48BB-A98A-F57C9EFB1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0D66643-9139-4ED5-9ADF-D297E77F7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AD74-3E0A-4E92-8644-3558D69B4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70245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2B16F83-1D2A-4BCA-884C-8DF8F886FF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42D65-1212-4B84-8F72-EB7F4ECD73F1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A126C59-87FC-46B6-A0E2-CD622BFFF9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DD6522E-B8FB-4DD7-928C-30EE8ABA1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B913D-66B5-480A-B9E1-C1FB1AD13A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68187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02C3CB9-4E16-4D8D-814B-122CC85D8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39A0-008F-492F-BE30-D55E128D1BD9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19B059E-3E5B-43B4-BB9D-CC8BD7494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7FF8245-AE72-4E38-875A-F7A74BC84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39F25-E575-4B0A-A531-DFF8E3A29E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65117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338CF0D-DFFE-44B8-86AB-1039F397A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FA196B3-D202-4E53-9DCE-F30EB0248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C49FEE7-5151-4725-8E83-E587925826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fld id="{8D34C8B3-6A0A-49E5-BAF7-C0C4A348DD9C}" type="datetime1">
              <a:rPr lang="zh-CN" altLang="en-US" smtClean="0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A938811-AACE-449D-B285-6238E03EA3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r>
              <a:rPr lang="zh-CN" altLang="en-US"/>
              <a:t>上海交通大学微波中心</a:t>
            </a:r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9505EE07-AB5A-4AF8-A56D-8D74FAD72E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503020000020004" pitchFamily="34" charset="-127"/>
              </a:defRPr>
            </a:lvl1pPr>
          </a:lstStyle>
          <a:p>
            <a:pPr>
              <a:defRPr/>
            </a:pPr>
            <a:fld id="{5778A098-94C6-439E-B958-3232DD62BC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97A76614-6670-4324-A7FB-7E231C7D2B7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787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天线设计</a:t>
            </a:r>
            <a:r>
              <a:rPr lang="zh-CN" altLang="en-US" sz="6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</a:p>
        </p:txBody>
      </p:sp>
      <p:sp>
        <p:nvSpPr>
          <p:cNvPr id="3075" name="副标题 2">
            <a:extLst>
              <a:ext uri="{FF2B5EF4-FFF2-40B4-BE49-F238E27FC236}">
                <a16:creationId xmlns:a16="http://schemas.microsoft.com/office/drawing/2014/main" id="{73DCCCCA-73CC-4C71-A0BC-BE77E8F4C86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252663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柱状赋形天线的电磁特性研究</a:t>
            </a:r>
          </a:p>
        </p:txBody>
      </p:sp>
      <p:sp>
        <p:nvSpPr>
          <p:cNvPr id="3076" name="灯片编号占位符 3">
            <a:extLst>
              <a:ext uri="{FF2B5EF4-FFF2-40B4-BE49-F238E27FC236}">
                <a16:creationId xmlns:a16="http://schemas.microsoft.com/office/drawing/2014/main" id="{F3B2F790-31EB-48FB-B451-84BFDC5FCB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FC81ADF-8ED9-45AD-B925-6DBAA79026C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321D1088-7137-408D-A8A5-661A5CC2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4005263"/>
            <a:ext cx="504031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项目指导：何琨 教授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主讲人：高也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答辩日期：</a:t>
            </a:r>
            <a:r>
              <a:rPr lang="en-US" altLang="zh-CN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14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9" name="灯片编号占位符 6">
            <a:extLst>
              <a:ext uri="{FF2B5EF4-FFF2-40B4-BE49-F238E27FC236}">
                <a16:creationId xmlns:a16="http://schemas.microsoft.com/office/drawing/2014/main" id="{EF448E7C-B118-49D6-99A7-F41A43722A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3ECF842-7E47-45B9-B8F9-8CF0484F44BA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1" name="灯片编号占位符 8">
            <a:extLst>
              <a:ext uri="{FF2B5EF4-FFF2-40B4-BE49-F238E27FC236}">
                <a16:creationId xmlns:a16="http://schemas.microsoft.com/office/drawing/2014/main" id="{79BFB237-4FA3-4644-8D15-B94493B088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C789077-54B4-4C61-811F-00D23052FB9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</a:t>
            </a:fld>
            <a:endParaRPr lang="zh-CN" altLang="en-US" sz="1200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3913C88-6269-4212-950D-0E59715F9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实现方法：界面与内核交互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9500B777-8073-460D-AA2F-B1A93E00F2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主导思想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：界面与内核交互</a:t>
            </a:r>
            <a:endParaRPr lang="zh-CN" altLang="en-US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界面程序组成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个主要类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种功能实现</a:t>
            </a:r>
          </a:p>
          <a:p>
            <a:pPr eaLnBrk="1" hangingPunct="1">
              <a:lnSpc>
                <a:spcPct val="15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0" name="页脚占位符 3">
            <a:extLst>
              <a:ext uri="{FF2B5EF4-FFF2-40B4-BE49-F238E27FC236}">
                <a16:creationId xmlns:a16="http://schemas.microsoft.com/office/drawing/2014/main" id="{0F668162-E08D-4A65-B07C-6422FFBFAA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10E1C64C-9B3C-4F90-94AE-AF50C54729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A36EFC1-F65C-45C2-9244-12AEB300C2C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" name="灯片编号占位符 5">
            <a:extLst>
              <a:ext uri="{FF2B5EF4-FFF2-40B4-BE49-F238E27FC236}">
                <a16:creationId xmlns:a16="http://schemas.microsoft.com/office/drawing/2014/main" id="{651157F6-AF72-4D8B-8F8C-625AE707F6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BC80E5B-89CD-4C83-BD6D-E871DD08074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3" name="页脚占位符 6">
            <a:extLst>
              <a:ext uri="{FF2B5EF4-FFF2-40B4-BE49-F238E27FC236}">
                <a16:creationId xmlns:a16="http://schemas.microsoft.com/office/drawing/2014/main" id="{ACDAAD11-E1B1-475B-9E4A-541C4E9FC4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4344" name="灯片编号占位符 7">
            <a:extLst>
              <a:ext uri="{FF2B5EF4-FFF2-40B4-BE49-F238E27FC236}">
                <a16:creationId xmlns:a16="http://schemas.microsoft.com/office/drawing/2014/main" id="{3696C6C8-8B2A-4E98-AFDD-83C23CA999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25E628F-C4F3-4068-980C-6E47F1386EE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5" name="页脚占位符 8">
            <a:extLst>
              <a:ext uri="{FF2B5EF4-FFF2-40B4-BE49-F238E27FC236}">
                <a16:creationId xmlns:a16="http://schemas.microsoft.com/office/drawing/2014/main" id="{C8B6DF30-D081-4E74-B8E5-A54E2BD690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E62473E-4E7D-40F4-8C5B-ECDED3548E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主导思想：界面与内核交互</a:t>
            </a:r>
          </a:p>
        </p:txBody>
      </p:sp>
      <p:pic>
        <p:nvPicPr>
          <p:cNvPr id="15363" name="内容占位符 3">
            <a:extLst>
              <a:ext uri="{FF2B5EF4-FFF2-40B4-BE49-F238E27FC236}">
                <a16:creationId xmlns:a16="http://schemas.microsoft.com/office/drawing/2014/main" id="{B8BB3C57-6B0D-4140-BC52-AEEE9DD9BC61}"/>
              </a:ext>
            </a:extLst>
          </p:cNvPr>
          <p:cNvPicPr>
            <a:picLocks noGrp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5275" y="1700213"/>
            <a:ext cx="4046538" cy="4567237"/>
          </a:xfrm>
        </p:spPr>
      </p:pic>
      <p:sp>
        <p:nvSpPr>
          <p:cNvPr id="15364" name="灯片编号占位符 4">
            <a:extLst>
              <a:ext uri="{FF2B5EF4-FFF2-40B4-BE49-F238E27FC236}">
                <a16:creationId xmlns:a16="http://schemas.microsoft.com/office/drawing/2014/main" id="{4069D0E1-8FB8-49CC-8645-3C9DC87B85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045FFF3-0618-4D39-9BB3-3CFB17B9C49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页脚占位符 6">
            <a:extLst>
              <a:ext uri="{FF2B5EF4-FFF2-40B4-BE49-F238E27FC236}">
                <a16:creationId xmlns:a16="http://schemas.microsoft.com/office/drawing/2014/main" id="{D1F69EDF-88D0-4E09-A67A-2C80BF407A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pic>
        <p:nvPicPr>
          <p:cNvPr id="15366" name="内容占位符 3">
            <a:extLst>
              <a:ext uri="{FF2B5EF4-FFF2-40B4-BE49-F238E27FC236}">
                <a16:creationId xmlns:a16="http://schemas.microsoft.com/office/drawing/2014/main" id="{DFA2D1D7-6B2A-4389-8404-C2D6226900B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695450"/>
            <a:ext cx="4048125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内容占位符 3">
            <a:extLst>
              <a:ext uri="{FF2B5EF4-FFF2-40B4-BE49-F238E27FC236}">
                <a16:creationId xmlns:a16="http://schemas.microsoft.com/office/drawing/2014/main" id="{1DEF1D91-217A-428E-9A15-CF20468A2B88}"/>
              </a:ext>
            </a:extLst>
          </p:cNvPr>
          <p:cNvPicPr>
            <a:picLocks noGrp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00213"/>
            <a:ext cx="4048125" cy="4567237"/>
          </a:xfrm>
        </p:spPr>
      </p:pic>
      <p:sp>
        <p:nvSpPr>
          <p:cNvPr id="15368" name="灯片编号占位符 7">
            <a:extLst>
              <a:ext uri="{FF2B5EF4-FFF2-40B4-BE49-F238E27FC236}">
                <a16:creationId xmlns:a16="http://schemas.microsoft.com/office/drawing/2014/main" id="{767B3AF1-3573-42BD-AB62-BB3E6E2243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BE72F1F-2F78-42E9-9E45-4F65BEFF363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9" name="页脚占位符 8">
            <a:extLst>
              <a:ext uri="{FF2B5EF4-FFF2-40B4-BE49-F238E27FC236}">
                <a16:creationId xmlns:a16="http://schemas.microsoft.com/office/drawing/2014/main" id="{7ABD0839-6885-45E7-B3AD-223F4A30BE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5370" name="灯片编号占位符 9">
            <a:extLst>
              <a:ext uri="{FF2B5EF4-FFF2-40B4-BE49-F238E27FC236}">
                <a16:creationId xmlns:a16="http://schemas.microsoft.com/office/drawing/2014/main" id="{32BC7E9C-5AEF-4806-BF31-8C172F3AC5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33B9C99-DA6A-4801-8705-D0D427D5AA8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1" name="页脚占位符 10">
            <a:extLst>
              <a:ext uri="{FF2B5EF4-FFF2-40B4-BE49-F238E27FC236}">
                <a16:creationId xmlns:a16="http://schemas.microsoft.com/office/drawing/2014/main" id="{111EEF05-62C3-4E37-8978-459CD57D85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FE73C3B-F13A-4B56-8846-E1A07F10B6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界面程序组成：</a:t>
            </a:r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个主要类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E39428D0-391D-43AF-8A49-CBF4D8B2405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cylinderView</a:t>
            </a:r>
            <a:r>
              <a:rPr lang="zh-CN" altLang="en-US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：类间参数传递，显示画图结果。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en-US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：单频点模式下，读入设定的参数、各类图切换。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Direction</a:t>
            </a:r>
            <a:r>
              <a:rPr lang="zh-CN" altLang="en-US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：多频点模式下，读入设定的参数、各类图的切换。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SetMultiple</a:t>
            </a:r>
            <a:r>
              <a:rPr lang="zh-CN" altLang="en-US" sz="28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：多频点模式下，读入设定的参数。</a:t>
            </a:r>
          </a:p>
          <a:p>
            <a:pPr eaLnBrk="1" hangingPunct="1"/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页脚占位符 3">
            <a:extLst>
              <a:ext uri="{FF2B5EF4-FFF2-40B4-BE49-F238E27FC236}">
                <a16:creationId xmlns:a16="http://schemas.microsoft.com/office/drawing/2014/main" id="{F166D3DF-E2BA-4BCD-81E2-D4A6F7061E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7413" name="灯片编号占位符 4">
            <a:extLst>
              <a:ext uri="{FF2B5EF4-FFF2-40B4-BE49-F238E27FC236}">
                <a16:creationId xmlns:a16="http://schemas.microsoft.com/office/drawing/2014/main" id="{63D44CE5-F352-4085-B9EA-0C9ADC330E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FF0A4B8-9D3C-4B43-A073-0F8D85FC668C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D75E22E7-20E3-405E-ADB7-69112696D9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97050A9-003F-4AAA-B4E2-4B5FB1CA9832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5" name="页脚占位符 6">
            <a:extLst>
              <a:ext uri="{FF2B5EF4-FFF2-40B4-BE49-F238E27FC236}">
                <a16:creationId xmlns:a16="http://schemas.microsoft.com/office/drawing/2014/main" id="{97628475-F6D8-4419-B73A-B5BBA9871F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7416" name="灯片编号占位符 7">
            <a:extLst>
              <a:ext uri="{FF2B5EF4-FFF2-40B4-BE49-F238E27FC236}">
                <a16:creationId xmlns:a16="http://schemas.microsoft.com/office/drawing/2014/main" id="{9FFB4751-3212-481C-BB33-D983771B03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107BDBE-421F-40E1-9A86-A8B00596348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7" name="页脚占位符 8">
            <a:extLst>
              <a:ext uri="{FF2B5EF4-FFF2-40B4-BE49-F238E27FC236}">
                <a16:creationId xmlns:a16="http://schemas.microsoft.com/office/drawing/2014/main" id="{B6DE1B4D-8D70-4131-980F-3F03FAB3DF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CF6DDC7-F15D-42E1-B38D-61F992D7E7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 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：画模型图</a:t>
            </a:r>
          </a:p>
        </p:txBody>
      </p:sp>
      <p:pic>
        <p:nvPicPr>
          <p:cNvPr id="18435" name="内容占位符 5">
            <a:extLst>
              <a:ext uri="{FF2B5EF4-FFF2-40B4-BE49-F238E27FC236}">
                <a16:creationId xmlns:a16="http://schemas.microsoft.com/office/drawing/2014/main" id="{EADEF769-3878-4495-8DA9-C865314D2989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84325"/>
            <a:ext cx="8375650" cy="4560888"/>
          </a:xfrm>
        </p:spPr>
      </p:pic>
      <p:sp>
        <p:nvSpPr>
          <p:cNvPr id="18436" name="页脚占位符 3">
            <a:extLst>
              <a:ext uri="{FF2B5EF4-FFF2-40B4-BE49-F238E27FC236}">
                <a16:creationId xmlns:a16="http://schemas.microsoft.com/office/drawing/2014/main" id="{708D008F-0DF7-4A55-A292-E48D51BC19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90F2D16B-3127-4C46-AA81-5C107E0D32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3BEDD43-1C2B-4328-B0AE-0D065B94DF2F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6FFBA31F-A623-4681-A517-58D2A40611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0EF10D58-C6EF-4C01-B3A3-5829053CA46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9" name="页脚占位符 6">
            <a:extLst>
              <a:ext uri="{FF2B5EF4-FFF2-40B4-BE49-F238E27FC236}">
                <a16:creationId xmlns:a16="http://schemas.microsoft.com/office/drawing/2014/main" id="{2D05F0E4-C813-4CD8-B763-55B57D0F09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8440" name="灯片编号占位符 7">
            <a:extLst>
              <a:ext uri="{FF2B5EF4-FFF2-40B4-BE49-F238E27FC236}">
                <a16:creationId xmlns:a16="http://schemas.microsoft.com/office/drawing/2014/main" id="{634D2759-D0FF-4779-9E30-69BB834B88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DE8407A-E9FA-4E66-A8DC-096CEC67046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1" name="页脚占位符 8">
            <a:extLst>
              <a:ext uri="{FF2B5EF4-FFF2-40B4-BE49-F238E27FC236}">
                <a16:creationId xmlns:a16="http://schemas.microsoft.com/office/drawing/2014/main" id="{54142B96-1642-4F35-8882-B4DD1C8210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3132A5B0-0773-49B3-87C7-7B6C6BE078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4.3.2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：画分析模式单频点模值方向图</a:t>
            </a:r>
          </a:p>
        </p:txBody>
      </p:sp>
      <p:sp>
        <p:nvSpPr>
          <p:cNvPr id="19459" name="页脚占位符 3">
            <a:extLst>
              <a:ext uri="{FF2B5EF4-FFF2-40B4-BE49-F238E27FC236}">
                <a16:creationId xmlns:a16="http://schemas.microsoft.com/office/drawing/2014/main" id="{E34614F3-BC78-4129-B189-A81CAF548E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1C50BF5E-2687-4CF7-9DF8-4B806B808A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93DB6D0-33CB-4410-AEBC-0F6809424FA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461" name="内容占位符 5">
            <a:extLst>
              <a:ext uri="{FF2B5EF4-FFF2-40B4-BE49-F238E27FC236}">
                <a16:creationId xmlns:a16="http://schemas.microsoft.com/office/drawing/2014/main" id="{F4F0AA6D-070A-4CF9-BF56-100D3A0325C7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54163"/>
            <a:ext cx="8375650" cy="4584700"/>
          </a:xfrm>
        </p:spPr>
      </p:pic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C785A680-D59B-47EC-87BE-7939E80114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4D3D9FE-0805-4F70-8BE8-7F1715CB352A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3" name="页脚占位符 6">
            <a:extLst>
              <a:ext uri="{FF2B5EF4-FFF2-40B4-BE49-F238E27FC236}">
                <a16:creationId xmlns:a16="http://schemas.microsoft.com/office/drawing/2014/main" id="{1158C762-F44B-4884-B938-BD913E8AE3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9464" name="灯片编号占位符 7">
            <a:extLst>
              <a:ext uri="{FF2B5EF4-FFF2-40B4-BE49-F238E27FC236}">
                <a16:creationId xmlns:a16="http://schemas.microsoft.com/office/drawing/2014/main" id="{43C3E36A-7280-46EB-8636-20BD5DD50F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8AD3B0C-BA2C-4A33-B371-6992AC878EE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5" name="页脚占位符 8">
            <a:extLst>
              <a:ext uri="{FF2B5EF4-FFF2-40B4-BE49-F238E27FC236}">
                <a16:creationId xmlns:a16="http://schemas.microsoft.com/office/drawing/2014/main" id="{B57C2F27-101A-4DA2-9A86-1C99021C42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A15887D-D619-4D0C-9BD1-2BD1436197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4.3.3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：画分析模式单频点相位方向图</a:t>
            </a:r>
          </a:p>
        </p:txBody>
      </p:sp>
      <p:sp>
        <p:nvSpPr>
          <p:cNvPr id="20483" name="页脚占位符 3">
            <a:extLst>
              <a:ext uri="{FF2B5EF4-FFF2-40B4-BE49-F238E27FC236}">
                <a16:creationId xmlns:a16="http://schemas.microsoft.com/office/drawing/2014/main" id="{A13D13D5-66A5-45F8-9984-FB87C8785F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0484" name="灯片编号占位符 4">
            <a:extLst>
              <a:ext uri="{FF2B5EF4-FFF2-40B4-BE49-F238E27FC236}">
                <a16:creationId xmlns:a16="http://schemas.microsoft.com/office/drawing/2014/main" id="{CB16065C-D06D-4E2E-8DFE-9BCA158D34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55E502E-CC76-4437-82CF-DFA06C6BCA7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485" name="内容占位符 5">
            <a:extLst>
              <a:ext uri="{FF2B5EF4-FFF2-40B4-BE49-F238E27FC236}">
                <a16:creationId xmlns:a16="http://schemas.microsoft.com/office/drawing/2014/main" id="{E36B5F7F-3E07-462B-A422-2A448E519245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54163"/>
            <a:ext cx="8375650" cy="4584700"/>
          </a:xfrm>
        </p:spPr>
      </p:pic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75DB6862-8A8C-4BAB-9932-3CB51882F1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03A7D5A-1FF7-4176-818B-710C65AA411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7" name="页脚占位符 6">
            <a:extLst>
              <a:ext uri="{FF2B5EF4-FFF2-40B4-BE49-F238E27FC236}">
                <a16:creationId xmlns:a16="http://schemas.microsoft.com/office/drawing/2014/main" id="{0A913665-A8C2-43EE-B300-24FB181A17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0488" name="灯片编号占位符 7">
            <a:extLst>
              <a:ext uri="{FF2B5EF4-FFF2-40B4-BE49-F238E27FC236}">
                <a16:creationId xmlns:a16="http://schemas.microsoft.com/office/drawing/2014/main" id="{F330E612-922E-407A-B13E-D5886677C4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5D362BE-520B-46CB-9444-56345184073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9" name="页脚占位符 8">
            <a:extLst>
              <a:ext uri="{FF2B5EF4-FFF2-40B4-BE49-F238E27FC236}">
                <a16:creationId xmlns:a16="http://schemas.microsoft.com/office/drawing/2014/main" id="{6E7FBCE6-1E50-4E52-82C4-C3E5D109CD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2C20940-38AF-4F07-A183-58EF76FA77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4.3.4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：画分析模式单频点</a:t>
            </a:r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</p:txBody>
      </p:sp>
      <p:sp>
        <p:nvSpPr>
          <p:cNvPr id="21507" name="页脚占位符 3">
            <a:extLst>
              <a:ext uri="{FF2B5EF4-FFF2-40B4-BE49-F238E27FC236}">
                <a16:creationId xmlns:a16="http://schemas.microsoft.com/office/drawing/2014/main" id="{DC872236-ACCE-4745-BDF3-8812C3B429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1508" name="灯片编号占位符 4">
            <a:extLst>
              <a:ext uri="{FF2B5EF4-FFF2-40B4-BE49-F238E27FC236}">
                <a16:creationId xmlns:a16="http://schemas.microsoft.com/office/drawing/2014/main" id="{1916272F-C370-42D2-AE99-4877757B99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6278CA2-1F82-451A-9411-A1F92745A74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509" name="内容占位符 5">
            <a:extLst>
              <a:ext uri="{FF2B5EF4-FFF2-40B4-BE49-F238E27FC236}">
                <a16:creationId xmlns:a16="http://schemas.microsoft.com/office/drawing/2014/main" id="{310A1114-43B6-4EA9-AF5A-375844657A33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54163"/>
            <a:ext cx="8375650" cy="4584700"/>
          </a:xfrm>
        </p:spPr>
      </p:pic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037029CE-CDDD-4615-BDD7-CB5EEDECC6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6300A23-7F0B-4A19-A08E-6D224ACC82D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1" name="页脚占位符 6">
            <a:extLst>
              <a:ext uri="{FF2B5EF4-FFF2-40B4-BE49-F238E27FC236}">
                <a16:creationId xmlns:a16="http://schemas.microsoft.com/office/drawing/2014/main" id="{EC1EC6CB-E4FA-494C-B49A-CDC1D4C0BA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1512" name="灯片编号占位符 7">
            <a:extLst>
              <a:ext uri="{FF2B5EF4-FFF2-40B4-BE49-F238E27FC236}">
                <a16:creationId xmlns:a16="http://schemas.microsoft.com/office/drawing/2014/main" id="{9616B6AC-88F1-4771-8961-A5B4F99FCC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55995A4-821D-474F-9DFB-4543CAD4357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3" name="页脚占位符 8">
            <a:extLst>
              <a:ext uri="{FF2B5EF4-FFF2-40B4-BE49-F238E27FC236}">
                <a16:creationId xmlns:a16="http://schemas.microsoft.com/office/drawing/2014/main" id="{F817FC60-9E21-4380-BCAE-AD02C3222E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D379DD2-2AF6-4DAA-BBF2-2F091F7468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4.3.5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：画综合模式单频点模值方向图</a:t>
            </a:r>
          </a:p>
        </p:txBody>
      </p:sp>
      <p:sp>
        <p:nvSpPr>
          <p:cNvPr id="22531" name="页脚占位符 3">
            <a:extLst>
              <a:ext uri="{FF2B5EF4-FFF2-40B4-BE49-F238E27FC236}">
                <a16:creationId xmlns:a16="http://schemas.microsoft.com/office/drawing/2014/main" id="{1BA16D44-E440-4FE9-BAB7-A0BD9D3CAF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C331EA30-2B52-4C73-AD44-784FC7B94F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01A2100-6B5E-4BC7-95A2-A590716717D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533" name="内容占位符 5">
            <a:extLst>
              <a:ext uri="{FF2B5EF4-FFF2-40B4-BE49-F238E27FC236}">
                <a16:creationId xmlns:a16="http://schemas.microsoft.com/office/drawing/2014/main" id="{C232214A-B6BE-4BEE-B066-DFB1B092BE96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54163"/>
            <a:ext cx="8375650" cy="4584700"/>
          </a:xfrm>
        </p:spPr>
      </p:pic>
      <p:sp>
        <p:nvSpPr>
          <p:cNvPr id="22534" name="灯片编号占位符 5">
            <a:extLst>
              <a:ext uri="{FF2B5EF4-FFF2-40B4-BE49-F238E27FC236}">
                <a16:creationId xmlns:a16="http://schemas.microsoft.com/office/drawing/2014/main" id="{B073AB39-C8FC-41D8-AC64-32A025821D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418AA80-1B09-40FD-9E93-5BA3BC47F91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5" name="页脚占位符 6">
            <a:extLst>
              <a:ext uri="{FF2B5EF4-FFF2-40B4-BE49-F238E27FC236}">
                <a16:creationId xmlns:a16="http://schemas.microsoft.com/office/drawing/2014/main" id="{739703CB-8240-4666-82BC-DF83F94512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2536" name="灯片编号占位符 7">
            <a:extLst>
              <a:ext uri="{FF2B5EF4-FFF2-40B4-BE49-F238E27FC236}">
                <a16:creationId xmlns:a16="http://schemas.microsoft.com/office/drawing/2014/main" id="{95EFC819-2D3A-4C98-B1A4-3ECA6EE610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B71655B-73A5-4605-AF8F-8CADF1F986B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7" name="页脚占位符 8">
            <a:extLst>
              <a:ext uri="{FF2B5EF4-FFF2-40B4-BE49-F238E27FC236}">
                <a16:creationId xmlns:a16="http://schemas.microsoft.com/office/drawing/2014/main" id="{6525268B-2EF6-445B-8444-CFCB4195F3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7534BF2-6A90-4E4D-81A8-272EC33E6B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4.3.6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：画综合模式单频点相位方向图</a:t>
            </a:r>
          </a:p>
        </p:txBody>
      </p:sp>
      <p:sp>
        <p:nvSpPr>
          <p:cNvPr id="23555" name="页脚占位符 3">
            <a:extLst>
              <a:ext uri="{FF2B5EF4-FFF2-40B4-BE49-F238E27FC236}">
                <a16:creationId xmlns:a16="http://schemas.microsoft.com/office/drawing/2014/main" id="{A23278D8-A504-43C5-9419-4F28D77A07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3556" name="灯片编号占位符 4">
            <a:extLst>
              <a:ext uri="{FF2B5EF4-FFF2-40B4-BE49-F238E27FC236}">
                <a16:creationId xmlns:a16="http://schemas.microsoft.com/office/drawing/2014/main" id="{DF7AEB84-13DD-4420-8A21-2A847C5AE9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455A4BE-6CAE-42C1-8278-AEAD23126BF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557" name="内容占位符 5">
            <a:extLst>
              <a:ext uri="{FF2B5EF4-FFF2-40B4-BE49-F238E27FC236}">
                <a16:creationId xmlns:a16="http://schemas.microsoft.com/office/drawing/2014/main" id="{5C854F4F-D8CA-4DF3-BC97-9CF7CC18E3AB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54163"/>
            <a:ext cx="8375650" cy="4584700"/>
          </a:xfrm>
        </p:spPr>
      </p:pic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414F1741-577C-4965-80E3-B59B1AB35B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9B3F409-78C0-48C2-AA3D-A1FBC38D204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9" name="页脚占位符 6">
            <a:extLst>
              <a:ext uri="{FF2B5EF4-FFF2-40B4-BE49-F238E27FC236}">
                <a16:creationId xmlns:a16="http://schemas.microsoft.com/office/drawing/2014/main" id="{7A6ECF3A-F84C-451A-B2E9-AC3EF6A1CC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3560" name="灯片编号占位符 7">
            <a:extLst>
              <a:ext uri="{FF2B5EF4-FFF2-40B4-BE49-F238E27FC236}">
                <a16:creationId xmlns:a16="http://schemas.microsoft.com/office/drawing/2014/main" id="{30EEC8D7-2069-4F54-B53A-06DC5CB84B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E30E3B6-F994-468E-930C-8D8DCFA16F7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61" name="页脚占位符 8">
            <a:extLst>
              <a:ext uri="{FF2B5EF4-FFF2-40B4-BE49-F238E27FC236}">
                <a16:creationId xmlns:a16="http://schemas.microsoft.com/office/drawing/2014/main" id="{6FAC2A32-584C-4F77-B74D-555B054EA6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4DED205-7239-467C-8BF5-25D3756C6C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4.3.7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：画综合模式单频点</a:t>
            </a:r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</p:txBody>
      </p:sp>
      <p:sp>
        <p:nvSpPr>
          <p:cNvPr id="24579" name="页脚占位符 3">
            <a:extLst>
              <a:ext uri="{FF2B5EF4-FFF2-40B4-BE49-F238E27FC236}">
                <a16:creationId xmlns:a16="http://schemas.microsoft.com/office/drawing/2014/main" id="{CB6239D4-EF59-4823-9F89-607ED2AB8D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4580" name="灯片编号占位符 4">
            <a:extLst>
              <a:ext uri="{FF2B5EF4-FFF2-40B4-BE49-F238E27FC236}">
                <a16:creationId xmlns:a16="http://schemas.microsoft.com/office/drawing/2014/main" id="{F4047DC4-89AC-4806-91F6-6B1A1D3DDA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09FCF8F6-0752-4231-B9F0-5CE4D8C67AA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81" name="内容占位符 5">
            <a:extLst>
              <a:ext uri="{FF2B5EF4-FFF2-40B4-BE49-F238E27FC236}">
                <a16:creationId xmlns:a16="http://schemas.microsoft.com/office/drawing/2014/main" id="{BAC83BD3-C070-4DB8-BED6-05F41CCB264C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554163"/>
            <a:ext cx="8375650" cy="4584700"/>
          </a:xfrm>
        </p:spPr>
      </p:pic>
      <p:sp>
        <p:nvSpPr>
          <p:cNvPr id="24582" name="灯片编号占位符 5">
            <a:extLst>
              <a:ext uri="{FF2B5EF4-FFF2-40B4-BE49-F238E27FC236}">
                <a16:creationId xmlns:a16="http://schemas.microsoft.com/office/drawing/2014/main" id="{DDC02E67-BBEE-4675-BDFD-C910207A68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860E3CF-0083-481A-B67A-B81C6AB863F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3" name="页脚占位符 6">
            <a:extLst>
              <a:ext uri="{FF2B5EF4-FFF2-40B4-BE49-F238E27FC236}">
                <a16:creationId xmlns:a16="http://schemas.microsoft.com/office/drawing/2014/main" id="{6950A415-ED3F-408E-8FB9-AC1C400981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4584" name="灯片编号占位符 7">
            <a:extLst>
              <a:ext uri="{FF2B5EF4-FFF2-40B4-BE49-F238E27FC236}">
                <a16:creationId xmlns:a16="http://schemas.microsoft.com/office/drawing/2014/main" id="{0524BF0D-92A5-4F86-86BC-6876738B95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9C63E7B-DA14-4E77-B0A0-48FE199772F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19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5" name="页脚占位符 8">
            <a:extLst>
              <a:ext uri="{FF2B5EF4-FFF2-40B4-BE49-F238E27FC236}">
                <a16:creationId xmlns:a16="http://schemas.microsoft.com/office/drawing/2014/main" id="{DB8C6699-4E34-4A9E-B717-D072D73CB8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EEA98E0-A2B5-4E6F-BCBC-25F8E5416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F8884F21-3D59-428D-8A1D-ADBB2AE61B7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：共形微带天线是主流。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技术困境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难题亟待解决。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3种功能。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：界面与内核交互。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成果验证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：本软件与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的对比。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970FDAEA-DFF8-4A77-B434-5429FFB6E7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672DD20-EB4D-4EED-9841-5D883FAFBD9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页脚占位符 4">
            <a:extLst>
              <a:ext uri="{FF2B5EF4-FFF2-40B4-BE49-F238E27FC236}">
                <a16:creationId xmlns:a16="http://schemas.microsoft.com/office/drawing/2014/main" id="{D8B945E8-306B-45B8-A3CD-2EA0D2573E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6" name="灯片编号占位符 5">
            <a:extLst>
              <a:ext uri="{FF2B5EF4-FFF2-40B4-BE49-F238E27FC236}">
                <a16:creationId xmlns:a16="http://schemas.microsoft.com/office/drawing/2014/main" id="{C7478868-DC70-4D7E-AC2E-0E2D31CB5D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50584F2-AB29-41F3-B5D3-224415981F3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8" name="灯片编号占位符 7">
            <a:extLst>
              <a:ext uri="{FF2B5EF4-FFF2-40B4-BE49-F238E27FC236}">
                <a16:creationId xmlns:a16="http://schemas.microsoft.com/office/drawing/2014/main" id="{77C3E825-D4C8-4AB7-A785-C53141EC20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413ACD3-3F15-43CB-A620-ED9E66F9F4F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02E62C2-0514-475D-8102-69E9DB19AD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4.3.8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：画分析模式多频点对比模值方向图</a:t>
            </a:r>
          </a:p>
        </p:txBody>
      </p:sp>
      <p:sp>
        <p:nvSpPr>
          <p:cNvPr id="25603" name="页脚占位符 3">
            <a:extLst>
              <a:ext uri="{FF2B5EF4-FFF2-40B4-BE49-F238E27FC236}">
                <a16:creationId xmlns:a16="http://schemas.microsoft.com/office/drawing/2014/main" id="{AADCCF08-00B5-471E-BEAA-79AAAE1BF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5604" name="灯片编号占位符 4">
            <a:extLst>
              <a:ext uri="{FF2B5EF4-FFF2-40B4-BE49-F238E27FC236}">
                <a16:creationId xmlns:a16="http://schemas.microsoft.com/office/drawing/2014/main" id="{3B6F2B9E-07D4-4BC3-9C46-F5BF1F7C16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5DF3FAE-B85C-4CE1-B268-A05C0A080D0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5" name="内容占位符 5">
            <a:extLst>
              <a:ext uri="{FF2B5EF4-FFF2-40B4-BE49-F238E27FC236}">
                <a16:creationId xmlns:a16="http://schemas.microsoft.com/office/drawing/2014/main" id="{3A2F7364-200C-40D4-8234-938EAC7A3ACE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195388"/>
            <a:ext cx="8242300" cy="4943475"/>
          </a:xfrm>
        </p:spPr>
      </p:pic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5334A3D0-D5E1-48CC-8A50-675D63AD0B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28178EF-3568-4710-A785-6BCDA2A47EB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7" name="页脚占位符 6">
            <a:extLst>
              <a:ext uri="{FF2B5EF4-FFF2-40B4-BE49-F238E27FC236}">
                <a16:creationId xmlns:a16="http://schemas.microsoft.com/office/drawing/2014/main" id="{320579BB-FE9D-43F3-B0FE-9F71794639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5608" name="灯片编号占位符 7">
            <a:extLst>
              <a:ext uri="{FF2B5EF4-FFF2-40B4-BE49-F238E27FC236}">
                <a16:creationId xmlns:a16="http://schemas.microsoft.com/office/drawing/2014/main" id="{4FAB8DA4-F09C-4F3A-B7E4-F04D7D734C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D25343F-0291-468D-8A48-87237325CD8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9" name="页脚占位符 8">
            <a:extLst>
              <a:ext uri="{FF2B5EF4-FFF2-40B4-BE49-F238E27FC236}">
                <a16:creationId xmlns:a16="http://schemas.microsoft.com/office/drawing/2014/main" id="{F9CF8BA2-0CA2-463D-B943-574746029C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B4FB722-6534-453F-864C-EE4202042D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4.3.9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：画分析模式多频点对比相位方向图</a:t>
            </a:r>
          </a:p>
        </p:txBody>
      </p:sp>
      <p:sp>
        <p:nvSpPr>
          <p:cNvPr id="26627" name="页脚占位符 3">
            <a:extLst>
              <a:ext uri="{FF2B5EF4-FFF2-40B4-BE49-F238E27FC236}">
                <a16:creationId xmlns:a16="http://schemas.microsoft.com/office/drawing/2014/main" id="{191BDC04-BC66-4B8F-BB77-06055E19C6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6628" name="灯片编号占位符 4">
            <a:extLst>
              <a:ext uri="{FF2B5EF4-FFF2-40B4-BE49-F238E27FC236}">
                <a16:creationId xmlns:a16="http://schemas.microsoft.com/office/drawing/2014/main" id="{8BF88A9A-877F-401F-981D-3D58260D45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BD0E27E-E283-489A-91A4-4970028E9C7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629" name="内容占位符 5">
            <a:extLst>
              <a:ext uri="{FF2B5EF4-FFF2-40B4-BE49-F238E27FC236}">
                <a16:creationId xmlns:a16="http://schemas.microsoft.com/office/drawing/2014/main" id="{CD46C6C7-F93E-45E4-813C-7AD2F1148AAE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268413"/>
            <a:ext cx="8242300" cy="4870450"/>
          </a:xfrm>
        </p:spPr>
      </p:pic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40691D09-FFA7-4D97-91A3-2A69F50168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C9B37C0-B511-49D4-94C0-54ECBA33B34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1" name="页脚占位符 6">
            <a:extLst>
              <a:ext uri="{FF2B5EF4-FFF2-40B4-BE49-F238E27FC236}">
                <a16:creationId xmlns:a16="http://schemas.microsoft.com/office/drawing/2014/main" id="{631A300A-2DB7-4014-BBA3-BDFB9C9DA1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6632" name="灯片编号占位符 7">
            <a:extLst>
              <a:ext uri="{FF2B5EF4-FFF2-40B4-BE49-F238E27FC236}">
                <a16:creationId xmlns:a16="http://schemas.microsoft.com/office/drawing/2014/main" id="{113CDCCB-F61D-43FA-9F2F-63DE4E4526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CE9A2FD-4F5D-4F54-9A55-2ABA4FBF588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3" name="页脚占位符 8">
            <a:extLst>
              <a:ext uri="{FF2B5EF4-FFF2-40B4-BE49-F238E27FC236}">
                <a16:creationId xmlns:a16="http://schemas.microsoft.com/office/drawing/2014/main" id="{12E7EF84-458A-40FD-8B49-8F6FF99FB1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26C2567-295A-4AE5-9894-6F981A86A7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4.3.10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：画分析模式多频点对比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</p:txBody>
      </p:sp>
      <p:sp>
        <p:nvSpPr>
          <p:cNvPr id="27651" name="页脚占位符 3">
            <a:extLst>
              <a:ext uri="{FF2B5EF4-FFF2-40B4-BE49-F238E27FC236}">
                <a16:creationId xmlns:a16="http://schemas.microsoft.com/office/drawing/2014/main" id="{97703C45-7A11-4174-A68C-362F293A8C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7652" name="灯片编号占位符 4">
            <a:extLst>
              <a:ext uri="{FF2B5EF4-FFF2-40B4-BE49-F238E27FC236}">
                <a16:creationId xmlns:a16="http://schemas.microsoft.com/office/drawing/2014/main" id="{8C21C630-E413-4D73-B2BB-E6A86B0C75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31F76E5-088B-4F32-8BC0-215E6C003F6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653" name="内容占位符 5">
            <a:extLst>
              <a:ext uri="{FF2B5EF4-FFF2-40B4-BE49-F238E27FC236}">
                <a16:creationId xmlns:a16="http://schemas.microsoft.com/office/drawing/2014/main" id="{05E47F84-B604-4E85-89C7-9AB8F198D203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195388"/>
            <a:ext cx="8242300" cy="4943475"/>
          </a:xfrm>
        </p:spPr>
      </p:pic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61CE0712-83BD-412D-BADD-AE7905D621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D66B042-4875-4520-9CF9-EBDFBA82628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页脚占位符 6">
            <a:extLst>
              <a:ext uri="{FF2B5EF4-FFF2-40B4-BE49-F238E27FC236}">
                <a16:creationId xmlns:a16="http://schemas.microsoft.com/office/drawing/2014/main" id="{5C650806-7378-437F-BBEB-1F8344C112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7656" name="灯片编号占位符 7">
            <a:extLst>
              <a:ext uri="{FF2B5EF4-FFF2-40B4-BE49-F238E27FC236}">
                <a16:creationId xmlns:a16="http://schemas.microsoft.com/office/drawing/2014/main" id="{50EACD38-8677-491C-95FD-0D1883A6C6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2B3F3E8-9772-4511-A5C9-98E31B2AF17C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7" name="页脚占位符 8">
            <a:extLst>
              <a:ext uri="{FF2B5EF4-FFF2-40B4-BE49-F238E27FC236}">
                <a16:creationId xmlns:a16="http://schemas.microsoft.com/office/drawing/2014/main" id="{11FA4ECA-BEEE-4E53-9AF6-6067601D39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6AAD933-0C31-4B5E-92E3-C3F695EFC8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4.3.11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：画综合模式多频点对比模值方向图</a:t>
            </a:r>
          </a:p>
        </p:txBody>
      </p:sp>
      <p:sp>
        <p:nvSpPr>
          <p:cNvPr id="28675" name="页脚占位符 3">
            <a:extLst>
              <a:ext uri="{FF2B5EF4-FFF2-40B4-BE49-F238E27FC236}">
                <a16:creationId xmlns:a16="http://schemas.microsoft.com/office/drawing/2014/main" id="{75657552-0937-4B0B-9B9E-87F49590EF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8676" name="灯片编号占位符 4">
            <a:extLst>
              <a:ext uri="{FF2B5EF4-FFF2-40B4-BE49-F238E27FC236}">
                <a16:creationId xmlns:a16="http://schemas.microsoft.com/office/drawing/2014/main" id="{1765FE2B-F8AC-49DD-A018-DEC5ED33A0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236988B-F0CA-40A6-8EB9-41287D96D2B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677" name="内容占位符 5">
            <a:extLst>
              <a:ext uri="{FF2B5EF4-FFF2-40B4-BE49-F238E27FC236}">
                <a16:creationId xmlns:a16="http://schemas.microsoft.com/office/drawing/2014/main" id="{9AE8518B-59EF-4AEC-8427-79B6660B0709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88" y="1085850"/>
            <a:ext cx="8277225" cy="5053013"/>
          </a:xfrm>
        </p:spPr>
      </p:pic>
      <p:sp>
        <p:nvSpPr>
          <p:cNvPr id="28678" name="灯片编号占位符 5">
            <a:extLst>
              <a:ext uri="{FF2B5EF4-FFF2-40B4-BE49-F238E27FC236}">
                <a16:creationId xmlns:a16="http://schemas.microsoft.com/office/drawing/2014/main" id="{82506995-4F36-4355-8F44-C3EDF03246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8F7699A-9265-432C-846E-CC1B1742C24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9" name="页脚占位符 6">
            <a:extLst>
              <a:ext uri="{FF2B5EF4-FFF2-40B4-BE49-F238E27FC236}">
                <a16:creationId xmlns:a16="http://schemas.microsoft.com/office/drawing/2014/main" id="{42AEC58E-4064-4402-B981-05B4F2DFD2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8680" name="灯片编号占位符 7">
            <a:extLst>
              <a:ext uri="{FF2B5EF4-FFF2-40B4-BE49-F238E27FC236}">
                <a16:creationId xmlns:a16="http://schemas.microsoft.com/office/drawing/2014/main" id="{182DD429-AF54-4640-A2F1-8BF739E529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7A3440C-9192-41B5-AF54-EFFA472C713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1" name="页脚占位符 8">
            <a:extLst>
              <a:ext uri="{FF2B5EF4-FFF2-40B4-BE49-F238E27FC236}">
                <a16:creationId xmlns:a16="http://schemas.microsoft.com/office/drawing/2014/main" id="{E46EBA7D-1D66-440E-9344-DD6FF5FCAA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5E4A9D2-14A8-4FB3-BFC1-084401B234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4.3.12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：画综合模式多频点对比相位方向图</a:t>
            </a:r>
          </a:p>
        </p:txBody>
      </p:sp>
      <p:sp>
        <p:nvSpPr>
          <p:cNvPr id="29699" name="页脚占位符 3">
            <a:extLst>
              <a:ext uri="{FF2B5EF4-FFF2-40B4-BE49-F238E27FC236}">
                <a16:creationId xmlns:a16="http://schemas.microsoft.com/office/drawing/2014/main" id="{FAEA138B-AA16-4D3E-B9E9-F7BD6ACB9C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9700" name="灯片编号占位符 4">
            <a:extLst>
              <a:ext uri="{FF2B5EF4-FFF2-40B4-BE49-F238E27FC236}">
                <a16:creationId xmlns:a16="http://schemas.microsoft.com/office/drawing/2014/main" id="{FEDB6513-E579-489B-8A12-A2E7D489F0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9850FDE-7486-4E75-9D83-D0DA6700F3D2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1" name="内容占位符 5">
            <a:extLst>
              <a:ext uri="{FF2B5EF4-FFF2-40B4-BE49-F238E27FC236}">
                <a16:creationId xmlns:a16="http://schemas.microsoft.com/office/drawing/2014/main" id="{BF6EE036-2CC1-4E58-9C7F-CEBD9AA39915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195388"/>
            <a:ext cx="8242300" cy="4943475"/>
          </a:xfrm>
        </p:spPr>
      </p:pic>
      <p:sp>
        <p:nvSpPr>
          <p:cNvPr id="29702" name="灯片编号占位符 5">
            <a:extLst>
              <a:ext uri="{FF2B5EF4-FFF2-40B4-BE49-F238E27FC236}">
                <a16:creationId xmlns:a16="http://schemas.microsoft.com/office/drawing/2014/main" id="{58FB89CE-4BAC-41C0-A364-7BC254C1D9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83DDC5D-C099-4913-8561-533B7F5A6FE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3" name="页脚占位符 6">
            <a:extLst>
              <a:ext uri="{FF2B5EF4-FFF2-40B4-BE49-F238E27FC236}">
                <a16:creationId xmlns:a16="http://schemas.microsoft.com/office/drawing/2014/main" id="{67A45981-B378-4CEA-BFAC-27529E64B6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29704" name="灯片编号占位符 7">
            <a:extLst>
              <a:ext uri="{FF2B5EF4-FFF2-40B4-BE49-F238E27FC236}">
                <a16:creationId xmlns:a16="http://schemas.microsoft.com/office/drawing/2014/main" id="{FA969A1A-9CF1-4E4F-9AA6-7E27A59B21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ACE8478-EEDA-4BA5-A19C-BA7647B0FF8A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5" name="页脚占位符 8">
            <a:extLst>
              <a:ext uri="{FF2B5EF4-FFF2-40B4-BE49-F238E27FC236}">
                <a16:creationId xmlns:a16="http://schemas.microsoft.com/office/drawing/2014/main" id="{D5F722EB-8F6D-4E35-A0A7-1E98E9E557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4D1292A-49A7-45EB-866A-02C013D087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4.3.13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：画综合模式多频点对比</a:t>
            </a:r>
            <a:r>
              <a:rPr lang="en-US" altLang="zh-CN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</p:txBody>
      </p:sp>
      <p:sp>
        <p:nvSpPr>
          <p:cNvPr id="30723" name="页脚占位符 3">
            <a:extLst>
              <a:ext uri="{FF2B5EF4-FFF2-40B4-BE49-F238E27FC236}">
                <a16:creationId xmlns:a16="http://schemas.microsoft.com/office/drawing/2014/main" id="{A7F26305-CC54-4BB1-A877-AD3F74A8ED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0724" name="灯片编号占位符 4">
            <a:extLst>
              <a:ext uri="{FF2B5EF4-FFF2-40B4-BE49-F238E27FC236}">
                <a16:creationId xmlns:a16="http://schemas.microsoft.com/office/drawing/2014/main" id="{A0812DF4-7BB7-4C1D-A9D8-36EF476CBB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4B18946-B925-4164-82EB-DEFF0BF63BF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25" name="内容占位符 5">
            <a:extLst>
              <a:ext uri="{FF2B5EF4-FFF2-40B4-BE49-F238E27FC236}">
                <a16:creationId xmlns:a16="http://schemas.microsoft.com/office/drawing/2014/main" id="{8C532EB5-ADA1-4130-AEC3-280BB88B049E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212850"/>
            <a:ext cx="8242300" cy="4926013"/>
          </a:xfrm>
        </p:spPr>
      </p:pic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id="{4BB8E5E9-152C-4FE5-BC86-71D3223258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B2071C-A853-41EE-82FE-8895D6EE656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7" name="页脚占位符 6">
            <a:extLst>
              <a:ext uri="{FF2B5EF4-FFF2-40B4-BE49-F238E27FC236}">
                <a16:creationId xmlns:a16="http://schemas.microsoft.com/office/drawing/2014/main" id="{CF148B5F-A26C-447A-9B02-4B14573A1B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0728" name="灯片编号占位符 7">
            <a:extLst>
              <a:ext uri="{FF2B5EF4-FFF2-40B4-BE49-F238E27FC236}">
                <a16:creationId xmlns:a16="http://schemas.microsoft.com/office/drawing/2014/main" id="{C2280E89-1690-4223-9F40-A77951A906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7AD9DAF-09FF-4D36-9316-4C3A4FBF827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9" name="页脚占位符 8">
            <a:extLst>
              <a:ext uri="{FF2B5EF4-FFF2-40B4-BE49-F238E27FC236}">
                <a16:creationId xmlns:a16="http://schemas.microsoft.com/office/drawing/2014/main" id="{9BC75E11-28A8-460C-AFD4-3609763E33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2818AB0-0082-4715-9978-5F25DCDB0C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8FDC2EA9-5AAD-4895-B331-305A63B6E5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：共形微带天线是主流。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技术困境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难题亟待解决。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3种功能。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实现方法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：界面与内核交互。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成果验证</a:t>
            </a:r>
            <a:r>
              <a:rPr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：本软件与</a:t>
            </a:r>
            <a:r>
              <a:rPr lang="en-US" altLang="zh-CN" u="sng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u="sng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的对比。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8B1B3F9-3240-404C-8D91-E7AC61AF4D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7274951-B1C8-4541-BA62-F473F120827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id="{AE6DA605-E281-4095-ABFC-61BCB4AAD1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id="{C7B6C141-35C3-4E13-B5D0-4F3EBF7383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670763F-4BF2-41B7-9689-DD9179087CB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1" name="页脚占位符 6">
            <a:extLst>
              <a:ext uri="{FF2B5EF4-FFF2-40B4-BE49-F238E27FC236}">
                <a16:creationId xmlns:a16="http://schemas.microsoft.com/office/drawing/2014/main" id="{F7E01A5C-A382-4B77-BBE5-10CCBD4BB2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1752" name="灯片编号占位符 7">
            <a:extLst>
              <a:ext uri="{FF2B5EF4-FFF2-40B4-BE49-F238E27FC236}">
                <a16:creationId xmlns:a16="http://schemas.microsoft.com/office/drawing/2014/main" id="{1C1804F3-1754-42C8-9FCF-8265CD4404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7988F5A-38B2-435E-920F-29007180FB7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3" name="页脚占位符 8">
            <a:extLst>
              <a:ext uri="{FF2B5EF4-FFF2-40B4-BE49-F238E27FC236}">
                <a16:creationId xmlns:a16="http://schemas.microsoft.com/office/drawing/2014/main" id="{AEB51068-0D9C-4B75-94CB-BFD986D5E2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B65C0FE-C73B-4BD0-A88F-33D7623B6A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成果展示：本软件与</a:t>
            </a:r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 sz="3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的对比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FD00561A-7E13-41B5-AEA0-3FFABC3FD9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画图效果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画图精度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计算时间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32772" name="页脚占位符 3">
            <a:extLst>
              <a:ext uri="{FF2B5EF4-FFF2-40B4-BE49-F238E27FC236}">
                <a16:creationId xmlns:a16="http://schemas.microsoft.com/office/drawing/2014/main" id="{6B892E9E-0B40-43C5-B2AF-BCC413A865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2773" name="灯片编号占位符 4">
            <a:extLst>
              <a:ext uri="{FF2B5EF4-FFF2-40B4-BE49-F238E27FC236}">
                <a16:creationId xmlns:a16="http://schemas.microsoft.com/office/drawing/2014/main" id="{B5789EA7-9AEA-4C1B-AD11-F45CC832D3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D9F55EF-7F13-49F7-851F-ABD7EE13FFA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4" name="灯片编号占位符 5">
            <a:extLst>
              <a:ext uri="{FF2B5EF4-FFF2-40B4-BE49-F238E27FC236}">
                <a16:creationId xmlns:a16="http://schemas.microsoft.com/office/drawing/2014/main" id="{E4CF56E6-F856-42DE-8E8A-4A2651ED0A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A2D9408-8E17-4825-A1BA-B4D36CF0745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5" name="页脚占位符 6">
            <a:extLst>
              <a:ext uri="{FF2B5EF4-FFF2-40B4-BE49-F238E27FC236}">
                <a16:creationId xmlns:a16="http://schemas.microsoft.com/office/drawing/2014/main" id="{8F7A168D-24A7-4353-8411-7C74DB9838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2776" name="灯片编号占位符 7">
            <a:extLst>
              <a:ext uri="{FF2B5EF4-FFF2-40B4-BE49-F238E27FC236}">
                <a16:creationId xmlns:a16="http://schemas.microsoft.com/office/drawing/2014/main" id="{63B52315-41F0-42C2-BE55-4E404BDC0A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F55A44D-ED78-4720-8393-9FEA70F6791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7" name="页脚占位符 8">
            <a:extLst>
              <a:ext uri="{FF2B5EF4-FFF2-40B4-BE49-F238E27FC236}">
                <a16:creationId xmlns:a16="http://schemas.microsoft.com/office/drawing/2014/main" id="{3E2E0487-E839-4937-8E7A-4D108E9A31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63627186-99DC-48F6-B676-C889B24DAE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5.1.1 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画图效果对比：画模型图</a:t>
            </a:r>
          </a:p>
        </p:txBody>
      </p:sp>
      <p:sp>
        <p:nvSpPr>
          <p:cNvPr id="33795" name="文本占位符 2">
            <a:extLst>
              <a:ext uri="{FF2B5EF4-FFF2-40B4-BE49-F238E27FC236}">
                <a16:creationId xmlns:a16="http://schemas.microsoft.com/office/drawing/2014/main" id="{B15A59F1-F4F8-4A7F-989E-EE2B1A020B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endParaRPr lang="zh-CN" altLang="en-US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6" name="文本占位符 4">
            <a:extLst>
              <a:ext uri="{FF2B5EF4-FFF2-40B4-BE49-F238E27FC236}">
                <a16:creationId xmlns:a16="http://schemas.microsoft.com/office/drawing/2014/main" id="{10181DA8-40A5-4EA9-AD34-877A6B4C16A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本软件</a:t>
            </a:r>
          </a:p>
        </p:txBody>
      </p:sp>
      <p:sp>
        <p:nvSpPr>
          <p:cNvPr id="33797" name="页脚占位符 6">
            <a:extLst>
              <a:ext uri="{FF2B5EF4-FFF2-40B4-BE49-F238E27FC236}">
                <a16:creationId xmlns:a16="http://schemas.microsoft.com/office/drawing/2014/main" id="{CC27DB49-70C5-4596-98B3-76963C7702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3798" name="灯片编号占位符 7">
            <a:extLst>
              <a:ext uri="{FF2B5EF4-FFF2-40B4-BE49-F238E27FC236}">
                <a16:creationId xmlns:a16="http://schemas.microsoft.com/office/drawing/2014/main" id="{DB305A5B-3ABF-4243-8F96-F0DDCEB8E4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9F4B95E-FF82-48C9-BE54-2C19A224EB1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3799" name="Picture 2" descr="C:\快盘\天线设计软件编程备份\样图\模型\三维模型.JPG">
            <a:extLst>
              <a:ext uri="{FF2B5EF4-FFF2-40B4-BE49-F238E27FC236}">
                <a16:creationId xmlns:a16="http://schemas.microsoft.com/office/drawing/2014/main" id="{31556670-3E35-4535-824A-AE53953A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5125"/>
            <a:ext cx="4040188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2" descr="C:\快盘\天线设计软件编程备份\样图\模型\截图02.png">
            <a:extLst>
              <a:ext uri="{FF2B5EF4-FFF2-40B4-BE49-F238E27FC236}">
                <a16:creationId xmlns:a16="http://schemas.microsoft.com/office/drawing/2014/main" id="{4FAB4ACF-45AA-4A1F-BFDE-02F404D9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757488"/>
            <a:ext cx="358457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灯片编号占位符 8">
            <a:extLst>
              <a:ext uri="{FF2B5EF4-FFF2-40B4-BE49-F238E27FC236}">
                <a16:creationId xmlns:a16="http://schemas.microsoft.com/office/drawing/2014/main" id="{8637D9CD-2A2E-4B60-A024-40D5145062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B9EB066-F68E-41D0-8673-017D089EED1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2" name="页脚占位符 9">
            <a:extLst>
              <a:ext uri="{FF2B5EF4-FFF2-40B4-BE49-F238E27FC236}">
                <a16:creationId xmlns:a16="http://schemas.microsoft.com/office/drawing/2014/main" id="{97015745-E5A7-4F8B-9A80-4E2C3E98D8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3803" name="灯片编号占位符 10">
            <a:extLst>
              <a:ext uri="{FF2B5EF4-FFF2-40B4-BE49-F238E27FC236}">
                <a16:creationId xmlns:a16="http://schemas.microsoft.com/office/drawing/2014/main" id="{1B1DD4BB-3607-4E38-A4F0-779048EB9E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B569C-BE88-4B2E-9D62-BB96A564003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4" name="页脚占位符 11">
            <a:extLst>
              <a:ext uri="{FF2B5EF4-FFF2-40B4-BE49-F238E27FC236}">
                <a16:creationId xmlns:a16="http://schemas.microsoft.com/office/drawing/2014/main" id="{3706849C-0FDF-431D-BD2E-3DB3655CB3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1072AB3-3091-4CC8-99AD-4D77C267A6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 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画图效果对比：画模值方向图</a:t>
            </a:r>
          </a:p>
        </p:txBody>
      </p:sp>
      <p:sp>
        <p:nvSpPr>
          <p:cNvPr id="34819" name="文本占位符 2">
            <a:extLst>
              <a:ext uri="{FF2B5EF4-FFF2-40B4-BE49-F238E27FC236}">
                <a16:creationId xmlns:a16="http://schemas.microsoft.com/office/drawing/2014/main" id="{5E43A95F-C843-4E07-9A4F-AF2CFA479E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Origin 8.0</a:t>
            </a:r>
            <a:endParaRPr lang="zh-CN" altLang="en-US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文本占位符 4">
            <a:extLst>
              <a:ext uri="{FF2B5EF4-FFF2-40B4-BE49-F238E27FC236}">
                <a16:creationId xmlns:a16="http://schemas.microsoft.com/office/drawing/2014/main" id="{1A82AD70-A75C-4884-88AC-863F35984F8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本软件</a:t>
            </a:r>
          </a:p>
        </p:txBody>
      </p:sp>
      <p:sp>
        <p:nvSpPr>
          <p:cNvPr id="34821" name="页脚占位符 6">
            <a:extLst>
              <a:ext uri="{FF2B5EF4-FFF2-40B4-BE49-F238E27FC236}">
                <a16:creationId xmlns:a16="http://schemas.microsoft.com/office/drawing/2014/main" id="{E13FD8F6-040F-42B0-BBA8-4B063129E6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4822" name="灯片编号占位符 7">
            <a:extLst>
              <a:ext uri="{FF2B5EF4-FFF2-40B4-BE49-F238E27FC236}">
                <a16:creationId xmlns:a16="http://schemas.microsoft.com/office/drawing/2014/main" id="{E84C76D0-6295-4296-95A9-16D73B8221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C981456-1E55-4CDE-9D48-4B819232798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823" name="Picture 2" descr="C:\快盘\天线设计软件编程备份\样图\模值方向图\xoy.jpg">
            <a:extLst>
              <a:ext uri="{FF2B5EF4-FFF2-40B4-BE49-F238E27FC236}">
                <a16:creationId xmlns:a16="http://schemas.microsoft.com/office/drawing/2014/main" id="{561A8D52-59D3-4B8A-A2CA-BAB3C053BE2B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86013"/>
            <a:ext cx="4040188" cy="3529012"/>
          </a:xfrm>
        </p:spPr>
      </p:pic>
      <p:pic>
        <p:nvPicPr>
          <p:cNvPr id="34824" name="Picture 2" descr="X:\Assignment\大四下\毕业设计\说明文档\6功能\原始截图\功能1\0102-2.JPG">
            <a:extLst>
              <a:ext uri="{FF2B5EF4-FFF2-40B4-BE49-F238E27FC236}">
                <a16:creationId xmlns:a16="http://schemas.microsoft.com/office/drawing/2014/main" id="{CA0B2011-E4B5-4097-9EEE-49FC62708EA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686050"/>
            <a:ext cx="4041775" cy="2928938"/>
          </a:xfrm>
        </p:spPr>
      </p:pic>
      <p:sp>
        <p:nvSpPr>
          <p:cNvPr id="34825" name="灯片编号占位符 8">
            <a:extLst>
              <a:ext uri="{FF2B5EF4-FFF2-40B4-BE49-F238E27FC236}">
                <a16:creationId xmlns:a16="http://schemas.microsoft.com/office/drawing/2014/main" id="{93A6E4F8-DF21-4E42-B7D5-ED31B22EB4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7AB6958-A22B-4F6E-BC90-ABAF0C15DD5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6" name="页脚占位符 9">
            <a:extLst>
              <a:ext uri="{FF2B5EF4-FFF2-40B4-BE49-F238E27FC236}">
                <a16:creationId xmlns:a16="http://schemas.microsoft.com/office/drawing/2014/main" id="{F8E36A55-B1AD-46DA-95CB-0E53A68360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4827" name="灯片编号占位符 10">
            <a:extLst>
              <a:ext uri="{FF2B5EF4-FFF2-40B4-BE49-F238E27FC236}">
                <a16:creationId xmlns:a16="http://schemas.microsoft.com/office/drawing/2014/main" id="{8CA10F43-7859-41CC-A6FA-C930CE7684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51BA5DE-EC1F-41BB-8A27-98C8A2A34DB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29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8" name="页脚占位符 11">
            <a:extLst>
              <a:ext uri="{FF2B5EF4-FFF2-40B4-BE49-F238E27FC236}">
                <a16:creationId xmlns:a16="http://schemas.microsoft.com/office/drawing/2014/main" id="{929F28B0-DBF5-41FF-BB54-A44C1BF04F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E2E46CE-FA0F-42A9-9C96-990BCF3F83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项目背景：共形微带天线是主流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7C32E90C-6EDB-477A-9720-5F280B4118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lvl="1" indent="-457200" eaLnBrk="1" hangingPunct="1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PCMA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（弹体共形微带天线）是指内嵌或外贴在金属圆柱外表面上的微带天线。</a:t>
            </a:r>
          </a:p>
          <a:p>
            <a:pPr marL="457200" lvl="1" indent="-457200" eaLnBrk="1" hangingPunct="1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PCMA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轻薄易共性、易高密度小型化集成、易低成本批量制造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的特征，很好地满足天线各项指标要求。</a:t>
            </a:r>
          </a:p>
          <a:p>
            <a:pPr marL="457200" lvl="1" indent="-457200" eaLnBrk="1" hangingPunct="1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PCMA已成为新一代共形天线的主流技术方案。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A8383AE-29A0-496F-BBB9-3E0E309039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ECB53C6-B6E3-4A3C-92B8-D7FD4B21A98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页脚占位符 4">
            <a:extLst>
              <a:ext uri="{FF2B5EF4-FFF2-40B4-BE49-F238E27FC236}">
                <a16:creationId xmlns:a16="http://schemas.microsoft.com/office/drawing/2014/main" id="{6523E084-911C-46CE-B216-AE5B4EACEB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大学微波中心</a:t>
            </a:r>
          </a:p>
        </p:txBody>
      </p:sp>
      <p:sp>
        <p:nvSpPr>
          <p:cNvPr id="6150" name="灯片编号占位符 5">
            <a:extLst>
              <a:ext uri="{FF2B5EF4-FFF2-40B4-BE49-F238E27FC236}">
                <a16:creationId xmlns:a16="http://schemas.microsoft.com/office/drawing/2014/main" id="{9BC701C4-4E7B-40B2-A555-C14FDFF7D0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2B9C1F4-815D-4CE3-9A08-9D538C20984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" name="灯片编号占位符 7">
            <a:extLst>
              <a:ext uri="{FF2B5EF4-FFF2-40B4-BE49-F238E27FC236}">
                <a16:creationId xmlns:a16="http://schemas.microsoft.com/office/drawing/2014/main" id="{378B975C-C7AA-42AB-A49E-140A001FA0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96C73BA-286A-40BA-ACFA-609F7F408E9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B8A92927-F0F8-4A03-8291-28D7A3829C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5.1.3 </a:t>
            </a:r>
            <a:r>
              <a:rPr lang="zh-CN" altLang="en-US" sz="36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画图效果对比：画相位方向图</a:t>
            </a:r>
          </a:p>
        </p:txBody>
      </p:sp>
      <p:sp>
        <p:nvSpPr>
          <p:cNvPr id="35843" name="文本占位符 2">
            <a:extLst>
              <a:ext uri="{FF2B5EF4-FFF2-40B4-BE49-F238E27FC236}">
                <a16:creationId xmlns:a16="http://schemas.microsoft.com/office/drawing/2014/main" id="{4C0EE9CB-BC34-4583-B864-09539C93BC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Origin 8.0</a:t>
            </a:r>
            <a:endParaRPr lang="zh-CN" altLang="en-US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文本占位符 4">
            <a:extLst>
              <a:ext uri="{FF2B5EF4-FFF2-40B4-BE49-F238E27FC236}">
                <a16:creationId xmlns:a16="http://schemas.microsoft.com/office/drawing/2014/main" id="{85BAAF62-CD1A-4EFE-A313-F05F3561A29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本软件</a:t>
            </a:r>
          </a:p>
        </p:txBody>
      </p:sp>
      <p:sp>
        <p:nvSpPr>
          <p:cNvPr id="35845" name="页脚占位符 6">
            <a:extLst>
              <a:ext uri="{FF2B5EF4-FFF2-40B4-BE49-F238E27FC236}">
                <a16:creationId xmlns:a16="http://schemas.microsoft.com/office/drawing/2014/main" id="{C66E5B51-313A-493E-A35C-6E5CB14393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5846" name="灯片编号占位符 7">
            <a:extLst>
              <a:ext uri="{FF2B5EF4-FFF2-40B4-BE49-F238E27FC236}">
                <a16:creationId xmlns:a16="http://schemas.microsoft.com/office/drawing/2014/main" id="{A5E22C4D-C3D9-4BA7-903B-9247FABCB7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3560D34-F30A-44B8-91CA-D228520BC49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847" name="Picture 2" descr="X:\Assignment\大四下\毕业设计\说明文档\6功能\原始截图\功能1\0102-3.JPG">
            <a:extLst>
              <a:ext uri="{FF2B5EF4-FFF2-40B4-BE49-F238E27FC236}">
                <a16:creationId xmlns:a16="http://schemas.microsoft.com/office/drawing/2014/main" id="{BE725252-FFDA-4944-8017-6D59D8AB44A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686050"/>
            <a:ext cx="4041775" cy="2928938"/>
          </a:xfrm>
        </p:spPr>
      </p:pic>
      <p:sp>
        <p:nvSpPr>
          <p:cNvPr id="35848" name="灯片编号占位符 8">
            <a:extLst>
              <a:ext uri="{FF2B5EF4-FFF2-40B4-BE49-F238E27FC236}">
                <a16:creationId xmlns:a16="http://schemas.microsoft.com/office/drawing/2014/main" id="{1BAB3BF1-9611-45F3-A0D1-057DA1E9B6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7020A06-E9DA-4B6C-BB80-796A40F8A6D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9" name="页脚占位符 9">
            <a:extLst>
              <a:ext uri="{FF2B5EF4-FFF2-40B4-BE49-F238E27FC236}">
                <a16:creationId xmlns:a16="http://schemas.microsoft.com/office/drawing/2014/main" id="{3D97B861-F056-4EE3-A44E-898AAF3E60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pic>
        <p:nvPicPr>
          <p:cNvPr id="35850" name="Picture 11" descr="C:\快盘\天线设计软件编程备份\样图\相位方向图\粗相位.png">
            <a:extLst>
              <a:ext uri="{FF2B5EF4-FFF2-40B4-BE49-F238E27FC236}">
                <a16:creationId xmlns:a16="http://schemas.microsoft.com/office/drawing/2014/main" id="{BF6B7161-F6C2-4AE9-A5ED-8C1D2C3C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16200"/>
            <a:ext cx="439578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灯片编号占位符 10">
            <a:extLst>
              <a:ext uri="{FF2B5EF4-FFF2-40B4-BE49-F238E27FC236}">
                <a16:creationId xmlns:a16="http://schemas.microsoft.com/office/drawing/2014/main" id="{86EBDB27-2819-43C6-B923-69100ED660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4E6608B-F6D8-4B53-BBC2-1CB78F7881F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52" name="页脚占位符 11">
            <a:extLst>
              <a:ext uri="{FF2B5EF4-FFF2-40B4-BE49-F238E27FC236}">
                <a16:creationId xmlns:a16="http://schemas.microsoft.com/office/drawing/2014/main" id="{1E15F008-E225-4168-8101-EF7D3F32DF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6471EE0-B8FF-444F-AB11-1490B7AE0F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5.1.4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画图效果对比：画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</p:txBody>
      </p:sp>
      <p:sp>
        <p:nvSpPr>
          <p:cNvPr id="36867" name="文本占位符 2">
            <a:extLst>
              <a:ext uri="{FF2B5EF4-FFF2-40B4-BE49-F238E27FC236}">
                <a16:creationId xmlns:a16="http://schemas.microsoft.com/office/drawing/2014/main" id="{95906E95-6DE2-4CA9-9F6C-6A279DBBB4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Origin 8.0</a:t>
            </a:r>
            <a:endParaRPr lang="zh-CN" altLang="en-US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文本占位符 4">
            <a:extLst>
              <a:ext uri="{FF2B5EF4-FFF2-40B4-BE49-F238E27FC236}">
                <a16:creationId xmlns:a16="http://schemas.microsoft.com/office/drawing/2014/main" id="{F208F8B1-16D6-465A-B14D-A41869E28F1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本软件</a:t>
            </a:r>
          </a:p>
        </p:txBody>
      </p:sp>
      <p:sp>
        <p:nvSpPr>
          <p:cNvPr id="36869" name="页脚占位符 6">
            <a:extLst>
              <a:ext uri="{FF2B5EF4-FFF2-40B4-BE49-F238E27FC236}">
                <a16:creationId xmlns:a16="http://schemas.microsoft.com/office/drawing/2014/main" id="{BDEEAF16-E473-49FD-9453-1FA34FF963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6870" name="灯片编号占位符 7">
            <a:extLst>
              <a:ext uri="{FF2B5EF4-FFF2-40B4-BE49-F238E27FC236}">
                <a16:creationId xmlns:a16="http://schemas.microsoft.com/office/drawing/2014/main" id="{144FA876-7331-49C3-B630-8BA139A26F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BA4143A-2E00-4778-AD2D-C45E4E88B84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71" name="Picture 3" descr="C:\快盘\天线设计软件编程备份\样图\S参数图\截图00.png">
            <a:extLst>
              <a:ext uri="{FF2B5EF4-FFF2-40B4-BE49-F238E27FC236}">
                <a16:creationId xmlns:a16="http://schemas.microsoft.com/office/drawing/2014/main" id="{3CEBAE3C-C753-48E7-BFC2-55ED92BA5E32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947988"/>
            <a:ext cx="4041775" cy="2405062"/>
          </a:xfrm>
        </p:spPr>
      </p:pic>
      <p:sp>
        <p:nvSpPr>
          <p:cNvPr id="36872" name="灯片编号占位符 8">
            <a:extLst>
              <a:ext uri="{FF2B5EF4-FFF2-40B4-BE49-F238E27FC236}">
                <a16:creationId xmlns:a16="http://schemas.microsoft.com/office/drawing/2014/main" id="{921B4E36-E6B3-48B9-91B1-1813465E56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2B029D0-9FFC-456B-9BA2-C518E76D2EA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3" name="页脚占位符 9">
            <a:extLst>
              <a:ext uri="{FF2B5EF4-FFF2-40B4-BE49-F238E27FC236}">
                <a16:creationId xmlns:a16="http://schemas.microsoft.com/office/drawing/2014/main" id="{EDBE6E2A-89F9-4AF6-8CCD-E1AAEC1EBA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pic>
        <p:nvPicPr>
          <p:cNvPr id="36874" name="Picture 11" descr="C:\Users\GaoYe\Desktop\粗S参数.png">
            <a:extLst>
              <a:ext uri="{FF2B5EF4-FFF2-40B4-BE49-F238E27FC236}">
                <a16:creationId xmlns:a16="http://schemas.microsoft.com/office/drawing/2014/main" id="{434091CD-502D-46C1-9542-11BC7F23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701925"/>
            <a:ext cx="417195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灯片编号占位符 10">
            <a:extLst>
              <a:ext uri="{FF2B5EF4-FFF2-40B4-BE49-F238E27FC236}">
                <a16:creationId xmlns:a16="http://schemas.microsoft.com/office/drawing/2014/main" id="{ABAF9841-38D7-49FD-A3CE-678C46E90C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1D7EB59-E9F7-465E-AFBC-8739C9E7A00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6" name="页脚占位符 11">
            <a:extLst>
              <a:ext uri="{FF2B5EF4-FFF2-40B4-BE49-F238E27FC236}">
                <a16:creationId xmlns:a16="http://schemas.microsoft.com/office/drawing/2014/main" id="{C7BB634E-6DE8-4CCD-80D6-236C8CC4EE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FA70168D-F26B-472E-993A-18CDC02B77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画图精度对比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73F051CC-5AEF-4858-B1C8-2221AA269B72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波长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lmd=133.33mm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中心频率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f=2.25GHz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天线长度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l=40mm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天线宽度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w=40.7mm</a:t>
            </a:r>
          </a:p>
        </p:txBody>
      </p:sp>
      <p:sp>
        <p:nvSpPr>
          <p:cNvPr id="37892" name="内容占位符 5">
            <a:extLst>
              <a:ext uri="{FF2B5EF4-FFF2-40B4-BE49-F238E27FC236}">
                <a16:creationId xmlns:a16="http://schemas.microsoft.com/office/drawing/2014/main" id="{A233E894-0F76-4E3B-8F7E-4F457020736F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介质厚度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=2mm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相对介电常数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2.25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天线个数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3" name="灯片编号占位符 3">
            <a:extLst>
              <a:ext uri="{FF2B5EF4-FFF2-40B4-BE49-F238E27FC236}">
                <a16:creationId xmlns:a16="http://schemas.microsoft.com/office/drawing/2014/main" id="{9C9A79D3-4F74-4D52-8A96-F6174D3357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F3BB688-3748-4E71-BC74-2C6CBA12E69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页脚占位符 4">
            <a:extLst>
              <a:ext uri="{FF2B5EF4-FFF2-40B4-BE49-F238E27FC236}">
                <a16:creationId xmlns:a16="http://schemas.microsoft.com/office/drawing/2014/main" id="{39064024-8264-421F-B7FD-EC74E8F704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7895" name="灯片编号占位符 6">
            <a:extLst>
              <a:ext uri="{FF2B5EF4-FFF2-40B4-BE49-F238E27FC236}">
                <a16:creationId xmlns:a16="http://schemas.microsoft.com/office/drawing/2014/main" id="{9FF51006-7FB7-4D17-A22D-50410E89A1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E0FC6C6-18E4-4019-904F-A711ADF6EC9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页脚占位符 7">
            <a:extLst>
              <a:ext uri="{FF2B5EF4-FFF2-40B4-BE49-F238E27FC236}">
                <a16:creationId xmlns:a16="http://schemas.microsoft.com/office/drawing/2014/main" id="{AFEC1D99-7CF6-484C-BE92-FDBFA4448E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CDA1CA91-3A0F-45EF-808F-C9614814E7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计算精度对比：仿真条件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页脚占位符 3">
            <a:extLst>
              <a:ext uri="{FF2B5EF4-FFF2-40B4-BE49-F238E27FC236}">
                <a16:creationId xmlns:a16="http://schemas.microsoft.com/office/drawing/2014/main" id="{F161BAB8-3078-4021-B0BD-5BFA535F37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8916" name="灯片编号占位符 4">
            <a:extLst>
              <a:ext uri="{FF2B5EF4-FFF2-40B4-BE49-F238E27FC236}">
                <a16:creationId xmlns:a16="http://schemas.microsoft.com/office/drawing/2014/main" id="{8D469403-80D3-4955-A640-67471E8C9D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E4ADCE6-5B01-436C-B092-12D538D26F6A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内容占位符 15">
            <a:extLst>
              <a:ext uri="{FF2B5EF4-FFF2-40B4-BE49-F238E27FC236}">
                <a16:creationId xmlns:a16="http://schemas.microsoft.com/office/drawing/2014/main" id="{DF313A95-DA8E-4ADE-AB9E-6ED54EC872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金属圆柱直径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m=122mm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圆台顶面直径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n=36mm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圆台母线长度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a=400mm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圆柱高度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b=800mm</a:t>
            </a:r>
          </a:p>
          <a:p>
            <a:pPr eaLnBrk="1" hangingPunct="1">
              <a:lnSpc>
                <a:spcPct val="15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8" name="灯片编号占位符 5">
            <a:extLst>
              <a:ext uri="{FF2B5EF4-FFF2-40B4-BE49-F238E27FC236}">
                <a16:creationId xmlns:a16="http://schemas.microsoft.com/office/drawing/2014/main" id="{E499D997-E5A6-44F7-8DBF-302E87F8AE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D1F7E0A-4A54-41F3-B65F-C706B8E65082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9" name="页脚占位符 6">
            <a:extLst>
              <a:ext uri="{FF2B5EF4-FFF2-40B4-BE49-F238E27FC236}">
                <a16:creationId xmlns:a16="http://schemas.microsoft.com/office/drawing/2014/main" id="{16EB2995-A5CB-4795-ACC1-60F8A4B3FA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8920" name="灯片编号占位符 7">
            <a:extLst>
              <a:ext uri="{FF2B5EF4-FFF2-40B4-BE49-F238E27FC236}">
                <a16:creationId xmlns:a16="http://schemas.microsoft.com/office/drawing/2014/main" id="{EA30A8B9-B447-45C8-8615-7C7F601670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1E9B7-A3DF-4B66-A81C-2ABF020426C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21" name="页脚占位符 8">
            <a:extLst>
              <a:ext uri="{FF2B5EF4-FFF2-40B4-BE49-F238E27FC236}">
                <a16:creationId xmlns:a16="http://schemas.microsoft.com/office/drawing/2014/main" id="{EAFF1F26-5DD6-40D2-85C7-8658ED97DD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39001D5-E462-4703-8DA8-998E59ADDB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计算精度对比：仿真结果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文本占位符 5">
            <a:extLst>
              <a:ext uri="{FF2B5EF4-FFF2-40B4-BE49-F238E27FC236}">
                <a16:creationId xmlns:a16="http://schemas.microsoft.com/office/drawing/2014/main" id="{BAA9C50F-E73F-48C7-9E6C-949E31122D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YOZ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</a:p>
        </p:txBody>
      </p:sp>
      <p:sp>
        <p:nvSpPr>
          <p:cNvPr id="39940" name="文本占位符 7">
            <a:extLst>
              <a:ext uri="{FF2B5EF4-FFF2-40B4-BE49-F238E27FC236}">
                <a16:creationId xmlns:a16="http://schemas.microsoft.com/office/drawing/2014/main" id="{79D87164-689B-4ECF-84BB-577FCD82F27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XOY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</a:p>
        </p:txBody>
      </p:sp>
      <p:sp>
        <p:nvSpPr>
          <p:cNvPr id="39941" name="页脚占位符 3">
            <a:extLst>
              <a:ext uri="{FF2B5EF4-FFF2-40B4-BE49-F238E27FC236}">
                <a16:creationId xmlns:a16="http://schemas.microsoft.com/office/drawing/2014/main" id="{A00B45C2-2A9A-4FD0-9671-D4425FDB51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39942" name="灯片编号占位符 4">
            <a:extLst>
              <a:ext uri="{FF2B5EF4-FFF2-40B4-BE49-F238E27FC236}">
                <a16:creationId xmlns:a16="http://schemas.microsoft.com/office/drawing/2014/main" id="{2309BF19-4677-4579-A0C8-7E0388419B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165C4A1-2BF5-42C6-BE22-12EAB27219A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3" name="灯片编号占位符 8">
            <a:extLst>
              <a:ext uri="{FF2B5EF4-FFF2-40B4-BE49-F238E27FC236}">
                <a16:creationId xmlns:a16="http://schemas.microsoft.com/office/drawing/2014/main" id="{41C12CE0-AC49-44CB-9653-3DE632B01F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C64D7BF-531E-43CF-8404-7F748C8DCB1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4" name="页脚占位符 9">
            <a:extLst>
              <a:ext uri="{FF2B5EF4-FFF2-40B4-BE49-F238E27FC236}">
                <a16:creationId xmlns:a16="http://schemas.microsoft.com/office/drawing/2014/main" id="{6F896CCD-FC12-4820-B76F-27D9D05CEE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pic>
        <p:nvPicPr>
          <p:cNvPr id="39945" name="Picture 12" descr="X:\Assignment\大四下\毕业设计\说明文档\精度对比\1-yoz.png">
            <a:extLst>
              <a:ext uri="{FF2B5EF4-FFF2-40B4-BE49-F238E27FC236}">
                <a16:creationId xmlns:a16="http://schemas.microsoft.com/office/drawing/2014/main" id="{5F6DE87D-D626-498A-875E-40E8B80A37A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5263"/>
            <a:ext cx="4040188" cy="2830512"/>
          </a:xfrm>
          <a:noFill/>
        </p:spPr>
      </p:pic>
      <p:pic>
        <p:nvPicPr>
          <p:cNvPr id="39946" name="Picture 11" descr="X:\Assignment\大四下\毕业设计\说明文档\精度对比\1-xoy.png">
            <a:extLst>
              <a:ext uri="{FF2B5EF4-FFF2-40B4-BE49-F238E27FC236}">
                <a16:creationId xmlns:a16="http://schemas.microsoft.com/office/drawing/2014/main" id="{FF39DB6E-01A9-46BD-BC3B-35FED73B84DC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733675"/>
            <a:ext cx="4041775" cy="2833688"/>
          </a:xfrm>
          <a:noFill/>
        </p:spPr>
      </p:pic>
      <p:sp>
        <p:nvSpPr>
          <p:cNvPr id="39947" name="灯片编号占位符 10">
            <a:extLst>
              <a:ext uri="{FF2B5EF4-FFF2-40B4-BE49-F238E27FC236}">
                <a16:creationId xmlns:a16="http://schemas.microsoft.com/office/drawing/2014/main" id="{295CFCDA-735F-4FFD-93A1-8CF41F99C6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7A0B8F3-D323-4F99-8645-C7AB9FCB2A7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8" name="页脚占位符 11">
            <a:extLst>
              <a:ext uri="{FF2B5EF4-FFF2-40B4-BE49-F238E27FC236}">
                <a16:creationId xmlns:a16="http://schemas.microsoft.com/office/drawing/2014/main" id="{82530D84-BE57-48CA-98E5-9DF463E0D9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7563399F-9E33-40F6-BEF3-5D2C6371F5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计算精度对比：仿真条件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页脚占位符 3">
            <a:extLst>
              <a:ext uri="{FF2B5EF4-FFF2-40B4-BE49-F238E27FC236}">
                <a16:creationId xmlns:a16="http://schemas.microsoft.com/office/drawing/2014/main" id="{77B6C319-47E1-44D5-9B01-904341C7E4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0964" name="灯片编号占位符 4">
            <a:extLst>
              <a:ext uri="{FF2B5EF4-FFF2-40B4-BE49-F238E27FC236}">
                <a16:creationId xmlns:a16="http://schemas.microsoft.com/office/drawing/2014/main" id="{9C9E95C9-914A-488F-87A4-00C1F4AFBB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722D93B-2C2C-4C08-99F1-C751E80AB58C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5" name="内容占位符 17">
            <a:extLst>
              <a:ext uri="{FF2B5EF4-FFF2-40B4-BE49-F238E27FC236}">
                <a16:creationId xmlns:a16="http://schemas.microsoft.com/office/drawing/2014/main" id="{5F9F8BE6-47A4-4FB3-B1D1-F75E11DDDF0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金属圆柱直径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m=200mm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圆台顶面直径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n=36mm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圆台母线长度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a=406mm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圆柱高度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b=800mm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6" name="灯片编号占位符 5">
            <a:extLst>
              <a:ext uri="{FF2B5EF4-FFF2-40B4-BE49-F238E27FC236}">
                <a16:creationId xmlns:a16="http://schemas.microsoft.com/office/drawing/2014/main" id="{3A997D05-B99A-4BA9-97CF-9EBA5CB20F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3A8D4CE-DFA0-4267-BA68-D79C615FC01F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7" name="页脚占位符 6">
            <a:extLst>
              <a:ext uri="{FF2B5EF4-FFF2-40B4-BE49-F238E27FC236}">
                <a16:creationId xmlns:a16="http://schemas.microsoft.com/office/drawing/2014/main" id="{E321FFDC-0503-4CFB-95E3-846736F75D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0968" name="灯片编号占位符 7">
            <a:extLst>
              <a:ext uri="{FF2B5EF4-FFF2-40B4-BE49-F238E27FC236}">
                <a16:creationId xmlns:a16="http://schemas.microsoft.com/office/drawing/2014/main" id="{3C75E779-B0EC-44DE-90A3-CF775C6103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38904BD-B092-434F-A92F-DEF150D89BE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9" name="页脚占位符 8">
            <a:extLst>
              <a:ext uri="{FF2B5EF4-FFF2-40B4-BE49-F238E27FC236}">
                <a16:creationId xmlns:a16="http://schemas.microsoft.com/office/drawing/2014/main" id="{44FF6D7C-BDA6-46F8-A8C3-828A6B6AC1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ED6F84F-3A93-4A01-AEA7-D31E16207F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计算精度对比：仿真结果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文本占位符 7">
            <a:extLst>
              <a:ext uri="{FF2B5EF4-FFF2-40B4-BE49-F238E27FC236}">
                <a16:creationId xmlns:a16="http://schemas.microsoft.com/office/drawing/2014/main" id="{D9E526AD-CF17-413D-B194-B198A775BD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YOZ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</a:p>
        </p:txBody>
      </p:sp>
      <p:sp>
        <p:nvSpPr>
          <p:cNvPr id="41988" name="文本占位符 9">
            <a:extLst>
              <a:ext uri="{FF2B5EF4-FFF2-40B4-BE49-F238E27FC236}">
                <a16:creationId xmlns:a16="http://schemas.microsoft.com/office/drawing/2014/main" id="{45532590-1722-4EA1-B2C9-1ED2A8FE0DD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XOY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</a:p>
        </p:txBody>
      </p:sp>
      <p:sp>
        <p:nvSpPr>
          <p:cNvPr id="41989" name="页脚占位符 3">
            <a:extLst>
              <a:ext uri="{FF2B5EF4-FFF2-40B4-BE49-F238E27FC236}">
                <a16:creationId xmlns:a16="http://schemas.microsoft.com/office/drawing/2014/main" id="{0BD0C2B3-051F-4D43-A1F6-A008DE694E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1990" name="灯片编号占位符 4">
            <a:extLst>
              <a:ext uri="{FF2B5EF4-FFF2-40B4-BE49-F238E27FC236}">
                <a16:creationId xmlns:a16="http://schemas.microsoft.com/office/drawing/2014/main" id="{077E4AD9-1D16-4B9C-A957-DE89CED593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A6EEA63-5CD1-4A4E-88AD-99466D765483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1" name="灯片编号占位符 8">
            <a:extLst>
              <a:ext uri="{FF2B5EF4-FFF2-40B4-BE49-F238E27FC236}">
                <a16:creationId xmlns:a16="http://schemas.microsoft.com/office/drawing/2014/main" id="{1DB9B5EE-F65E-4D48-B0A0-A1B622F817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841517F-C832-4F89-8F2C-3C3AE1F40103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2" name="页脚占位符 9">
            <a:extLst>
              <a:ext uri="{FF2B5EF4-FFF2-40B4-BE49-F238E27FC236}">
                <a16:creationId xmlns:a16="http://schemas.microsoft.com/office/drawing/2014/main" id="{CBA7C6BF-335A-4FD2-8D7B-BA893BEC04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pic>
        <p:nvPicPr>
          <p:cNvPr id="41993" name="Picture 11" descr="X:\Assignment\大四下\毕业设计\说明文档\精度对比\2-yoz.png">
            <a:extLst>
              <a:ext uri="{FF2B5EF4-FFF2-40B4-BE49-F238E27FC236}">
                <a16:creationId xmlns:a16="http://schemas.microsoft.com/office/drawing/2014/main" id="{754ACF89-1FD1-48F5-9047-FA08A06CA84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5263"/>
            <a:ext cx="4040188" cy="2830512"/>
          </a:xfrm>
          <a:noFill/>
        </p:spPr>
      </p:pic>
      <p:pic>
        <p:nvPicPr>
          <p:cNvPr id="41994" name="Picture 12" descr="X:\Assignment\大四下\毕业设计\说明文档\精度对比\2-xoy.png">
            <a:extLst>
              <a:ext uri="{FF2B5EF4-FFF2-40B4-BE49-F238E27FC236}">
                <a16:creationId xmlns:a16="http://schemas.microsoft.com/office/drawing/2014/main" id="{8B0B39F9-DD9D-4AA6-A041-3E061B09B62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733675"/>
            <a:ext cx="4041775" cy="2833688"/>
          </a:xfrm>
          <a:noFill/>
        </p:spPr>
      </p:pic>
      <p:sp>
        <p:nvSpPr>
          <p:cNvPr id="41995" name="灯片编号占位符 10">
            <a:extLst>
              <a:ext uri="{FF2B5EF4-FFF2-40B4-BE49-F238E27FC236}">
                <a16:creationId xmlns:a16="http://schemas.microsoft.com/office/drawing/2014/main" id="{BD102408-27E7-4995-9A54-2B58B0BD79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F218AD0-49F5-473A-97BC-1E8A368C2ACF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6" name="页脚占位符 11">
            <a:extLst>
              <a:ext uri="{FF2B5EF4-FFF2-40B4-BE49-F238E27FC236}">
                <a16:creationId xmlns:a16="http://schemas.microsoft.com/office/drawing/2014/main" id="{49A46D53-7B81-4D9C-83D0-C825FE1FDC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C75A0F4E-2AC5-4DC0-BB06-0EFA46E87B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5.2.3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计算精度对比：仿真条件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页脚占位符 3">
            <a:extLst>
              <a:ext uri="{FF2B5EF4-FFF2-40B4-BE49-F238E27FC236}">
                <a16:creationId xmlns:a16="http://schemas.microsoft.com/office/drawing/2014/main" id="{99B30C59-A44A-4B15-9B64-B6903AD2FA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3012" name="灯片编号占位符 4">
            <a:extLst>
              <a:ext uri="{FF2B5EF4-FFF2-40B4-BE49-F238E27FC236}">
                <a16:creationId xmlns:a16="http://schemas.microsoft.com/office/drawing/2014/main" id="{921207FE-E475-42C0-ACDE-27E8E99A4A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AE23DDC-97EB-41D6-864F-74CD8C01AB0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内容占位符 13">
            <a:extLst>
              <a:ext uri="{FF2B5EF4-FFF2-40B4-BE49-F238E27FC236}">
                <a16:creationId xmlns:a16="http://schemas.microsoft.com/office/drawing/2014/main" id="{9964F961-2827-4FFC-BFBF-1E378CDD42B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金属圆柱直径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m=70.0 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圆台顶面直径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n=30.0 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圆台母线长度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a=864.2mm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圆柱高度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b=770.0mm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C84EDF07-67C7-452C-9E33-9527E039EC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AA526C1-541B-413F-9049-EF17BF40BBB2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5" name="页脚占位符 6">
            <a:extLst>
              <a:ext uri="{FF2B5EF4-FFF2-40B4-BE49-F238E27FC236}">
                <a16:creationId xmlns:a16="http://schemas.microsoft.com/office/drawing/2014/main" id="{3AABB54D-F1C3-4AFA-847E-DC4DDA0988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3016" name="灯片编号占位符 7">
            <a:extLst>
              <a:ext uri="{FF2B5EF4-FFF2-40B4-BE49-F238E27FC236}">
                <a16:creationId xmlns:a16="http://schemas.microsoft.com/office/drawing/2014/main" id="{13A9DF05-B4D4-4800-A010-A42B895F26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0E15079-346F-4AF7-B43A-A9A0EFC11D4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7" name="页脚占位符 8">
            <a:extLst>
              <a:ext uri="{FF2B5EF4-FFF2-40B4-BE49-F238E27FC236}">
                <a16:creationId xmlns:a16="http://schemas.microsoft.com/office/drawing/2014/main" id="{8BAB84C6-42B9-47BF-B293-75323DDBFC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107863E-B388-49BE-A9E1-8F401EB4B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5.2.3 </a:t>
            </a:r>
            <a:r>
              <a:rPr lang="zh-CN" altLang="en-US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计算精度对比：仿真结果</a:t>
            </a:r>
            <a:r>
              <a:rPr lang="en-US" altLang="zh-CN" sz="4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文本占位符 5">
            <a:extLst>
              <a:ext uri="{FF2B5EF4-FFF2-40B4-BE49-F238E27FC236}">
                <a16:creationId xmlns:a16="http://schemas.microsoft.com/office/drawing/2014/main" id="{B3D95D3A-1083-4F59-8ECA-D964047AAD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YOZ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</a:p>
        </p:txBody>
      </p:sp>
      <p:sp>
        <p:nvSpPr>
          <p:cNvPr id="44036" name="文本占位符 7">
            <a:extLst>
              <a:ext uri="{FF2B5EF4-FFF2-40B4-BE49-F238E27FC236}">
                <a16:creationId xmlns:a16="http://schemas.microsoft.com/office/drawing/2014/main" id="{0D162FAC-60C6-4912-B54D-CFA3B831B85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XOY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</a:p>
        </p:txBody>
      </p:sp>
      <p:sp>
        <p:nvSpPr>
          <p:cNvPr id="44037" name="页脚占位符 3">
            <a:extLst>
              <a:ext uri="{FF2B5EF4-FFF2-40B4-BE49-F238E27FC236}">
                <a16:creationId xmlns:a16="http://schemas.microsoft.com/office/drawing/2014/main" id="{932AD291-98E6-4071-8235-B2D9C06C4E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4038" name="灯片编号占位符 4">
            <a:extLst>
              <a:ext uri="{FF2B5EF4-FFF2-40B4-BE49-F238E27FC236}">
                <a16:creationId xmlns:a16="http://schemas.microsoft.com/office/drawing/2014/main" id="{9DF7539A-171C-4572-9EEB-DFCE81AC03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50DD092-1530-40F2-9451-12F74638F12F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9" name="灯片编号占位符 8">
            <a:extLst>
              <a:ext uri="{FF2B5EF4-FFF2-40B4-BE49-F238E27FC236}">
                <a16:creationId xmlns:a16="http://schemas.microsoft.com/office/drawing/2014/main" id="{51061F16-D5BC-44F8-A69C-C651AB9287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D007A67-E51A-4A8F-B2FD-FFDDD431674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40" name="页脚占位符 9">
            <a:extLst>
              <a:ext uri="{FF2B5EF4-FFF2-40B4-BE49-F238E27FC236}">
                <a16:creationId xmlns:a16="http://schemas.microsoft.com/office/drawing/2014/main" id="{1392B8AA-7316-430F-80F5-9D67E48EAC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pic>
        <p:nvPicPr>
          <p:cNvPr id="44041" name="Picture 11" descr="X:\Assignment\大四下\毕业设计\说明文档\精度对比\4-yoz.png">
            <a:extLst>
              <a:ext uri="{FF2B5EF4-FFF2-40B4-BE49-F238E27FC236}">
                <a16:creationId xmlns:a16="http://schemas.microsoft.com/office/drawing/2014/main" id="{4999594D-9778-48B2-BDD5-EA53C7FE70A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5263"/>
            <a:ext cx="4040188" cy="2830512"/>
          </a:xfrm>
          <a:noFill/>
        </p:spPr>
      </p:pic>
      <p:pic>
        <p:nvPicPr>
          <p:cNvPr id="44042" name="Picture 12" descr="X:\Assignment\大四下\毕业设计\说明文档\精度对比\4-xoy.png">
            <a:extLst>
              <a:ext uri="{FF2B5EF4-FFF2-40B4-BE49-F238E27FC236}">
                <a16:creationId xmlns:a16="http://schemas.microsoft.com/office/drawing/2014/main" id="{7359EE13-DFE5-4C0A-B202-3FAA7328E1A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733675"/>
            <a:ext cx="4041775" cy="2833688"/>
          </a:xfrm>
          <a:noFill/>
        </p:spPr>
      </p:pic>
      <p:sp>
        <p:nvSpPr>
          <p:cNvPr id="44043" name="灯片编号占位符 10">
            <a:extLst>
              <a:ext uri="{FF2B5EF4-FFF2-40B4-BE49-F238E27FC236}">
                <a16:creationId xmlns:a16="http://schemas.microsoft.com/office/drawing/2014/main" id="{B6792709-C4DE-4207-8A59-01DE9235A0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512B215-8E51-4B07-A141-2C357DB15B2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44" name="页脚占位符 11">
            <a:extLst>
              <a:ext uri="{FF2B5EF4-FFF2-40B4-BE49-F238E27FC236}">
                <a16:creationId xmlns:a16="http://schemas.microsoft.com/office/drawing/2014/main" id="{EBD5C632-6554-48B9-A35E-95603ADA78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EE0F1DD9-E4B8-44EC-AE37-1B0C1784A1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仿真时间对比</a:t>
            </a:r>
          </a:p>
        </p:txBody>
      </p:sp>
      <p:sp>
        <p:nvSpPr>
          <p:cNvPr id="45059" name="文本占位符 5">
            <a:extLst>
              <a:ext uri="{FF2B5EF4-FFF2-40B4-BE49-F238E27FC236}">
                <a16:creationId xmlns:a16="http://schemas.microsoft.com/office/drawing/2014/main" id="{D179AE79-B881-42E4-8A19-5940D76A92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0" name="内容占位符 6">
            <a:extLst>
              <a:ext uri="{FF2B5EF4-FFF2-40B4-BE49-F238E27FC236}">
                <a16:creationId xmlns:a16="http://schemas.microsoft.com/office/drawing/2014/main" id="{59860C60-1D41-4E4D-BD39-32068FE381A3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2174875"/>
            <a:ext cx="4040188" cy="1741488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en-US" altLang="zh-CN" sz="4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4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</a:p>
        </p:txBody>
      </p:sp>
      <p:sp>
        <p:nvSpPr>
          <p:cNvPr id="45061" name="文本占位符 7">
            <a:extLst>
              <a:ext uri="{FF2B5EF4-FFF2-40B4-BE49-F238E27FC236}">
                <a16:creationId xmlns:a16="http://schemas.microsoft.com/office/drawing/2014/main" id="{6E4C1507-331C-4E61-8FCD-0BD6CFE7075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本软件</a:t>
            </a:r>
          </a:p>
        </p:txBody>
      </p:sp>
      <p:sp>
        <p:nvSpPr>
          <p:cNvPr id="45062" name="内容占位符 8">
            <a:extLst>
              <a:ext uri="{FF2B5EF4-FFF2-40B4-BE49-F238E27FC236}">
                <a16:creationId xmlns:a16="http://schemas.microsoft.com/office/drawing/2014/main" id="{7A8F7637-C824-40E5-9BF3-27EBEB76547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645025" y="2174875"/>
            <a:ext cx="4041775" cy="1524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sz="6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6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秒</a:t>
            </a:r>
          </a:p>
        </p:txBody>
      </p:sp>
      <p:sp>
        <p:nvSpPr>
          <p:cNvPr id="45063" name="页脚占位符 3">
            <a:extLst>
              <a:ext uri="{FF2B5EF4-FFF2-40B4-BE49-F238E27FC236}">
                <a16:creationId xmlns:a16="http://schemas.microsoft.com/office/drawing/2014/main" id="{630FD7BB-A339-42D9-A0E5-A08E241147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5064" name="灯片编号占位符 4">
            <a:extLst>
              <a:ext uri="{FF2B5EF4-FFF2-40B4-BE49-F238E27FC236}">
                <a16:creationId xmlns:a16="http://schemas.microsoft.com/office/drawing/2014/main" id="{71718117-BEFA-4954-99B5-1B9C234204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075B07B-C2F7-43EC-A23B-DBED5EEF7B4A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5" name="灯片编号占位符 8">
            <a:extLst>
              <a:ext uri="{FF2B5EF4-FFF2-40B4-BE49-F238E27FC236}">
                <a16:creationId xmlns:a16="http://schemas.microsoft.com/office/drawing/2014/main" id="{5409EC07-B103-4035-9145-CFD1C0D8A1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C44C564-2824-4C9F-85D2-2BEDD08C8FA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6" name="页脚占位符 9">
            <a:extLst>
              <a:ext uri="{FF2B5EF4-FFF2-40B4-BE49-F238E27FC236}">
                <a16:creationId xmlns:a16="http://schemas.microsoft.com/office/drawing/2014/main" id="{AC1967F2-27AB-4F2E-96A4-A0147C6358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5067" name="灯片编号占位符 10">
            <a:extLst>
              <a:ext uri="{FF2B5EF4-FFF2-40B4-BE49-F238E27FC236}">
                <a16:creationId xmlns:a16="http://schemas.microsoft.com/office/drawing/2014/main" id="{39F6986B-C218-4ADC-B85C-897CE9DFE6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0B1C924-A906-42E0-831A-E50534499A0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39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8" name="页脚占位符 11">
            <a:extLst>
              <a:ext uri="{FF2B5EF4-FFF2-40B4-BE49-F238E27FC236}">
                <a16:creationId xmlns:a16="http://schemas.microsoft.com/office/drawing/2014/main" id="{0B681BB9-14CF-4770-BF2B-6698F25BF9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5069" name="TextBox 12">
            <a:extLst>
              <a:ext uri="{FF2B5EF4-FFF2-40B4-BE49-F238E27FC236}">
                <a16:creationId xmlns:a16="http://schemas.microsoft.com/office/drawing/2014/main" id="{D6F64283-CB8B-4A09-BCD9-99B1C84AA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52850"/>
            <a:ext cx="52276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仿真条件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 : Intel Core i5  2.81GHz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RAM : 8GB</a:t>
            </a:r>
            <a:endParaRPr lang="zh-CN" altLang="en-US" sz="2800">
              <a:solidFill>
                <a:srgbClr val="11111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96A5937-154D-49B4-BE0D-EA943E9FCA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78AC5CD-2464-4955-BC24-16A763C409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：共形微带天线是主流。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技术困境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难题亟待解决。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3种功能。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：界面与内核交互。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成果验证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：本软件与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的对比。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6406FB7-69CF-4963-B17A-F4D5EA3063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8F5F16E-3DC0-439F-A0C0-731BD24C21E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页脚占位符 4">
            <a:extLst>
              <a:ext uri="{FF2B5EF4-FFF2-40B4-BE49-F238E27FC236}">
                <a16:creationId xmlns:a16="http://schemas.microsoft.com/office/drawing/2014/main" id="{55DB7A6F-DA6E-4459-B0DB-C0A60E00D5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7174" name="灯片编号占位符 5">
            <a:extLst>
              <a:ext uri="{FF2B5EF4-FFF2-40B4-BE49-F238E27FC236}">
                <a16:creationId xmlns:a16="http://schemas.microsoft.com/office/drawing/2014/main" id="{736FB9DB-12A2-4E5A-A078-974CCA9CEF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654550C6-57AE-4733-AA93-07D07717A7CF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5" name="页脚占位符 6">
            <a:extLst>
              <a:ext uri="{FF2B5EF4-FFF2-40B4-BE49-F238E27FC236}">
                <a16:creationId xmlns:a16="http://schemas.microsoft.com/office/drawing/2014/main" id="{0247E91A-B329-4C44-807E-57867BA91E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7176" name="灯片编号占位符 7">
            <a:extLst>
              <a:ext uri="{FF2B5EF4-FFF2-40B4-BE49-F238E27FC236}">
                <a16:creationId xmlns:a16="http://schemas.microsoft.com/office/drawing/2014/main" id="{8D57AE7C-2710-406B-9431-391E3C7612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8F4B9C0-BDFB-4C3F-B4F9-C937D508535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7" name="页脚占位符 8">
            <a:extLst>
              <a:ext uri="{FF2B5EF4-FFF2-40B4-BE49-F238E27FC236}">
                <a16:creationId xmlns:a16="http://schemas.microsoft.com/office/drawing/2014/main" id="{BEF5B361-E07D-43DA-A542-3232556A79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5CAF0CEC-CB80-419E-8A70-6F2E9D0EE9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对比结论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5BC06D58-4261-4D63-9D53-CD59603126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画图效果好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：基本与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Origin 8.0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持平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计算精度高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：基本与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持平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仿真速度快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：比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快</a:t>
            </a:r>
            <a:r>
              <a:rPr lang="en-US" altLang="zh-CN" sz="5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720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倍。</a:t>
            </a:r>
          </a:p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8A908416-A4A2-4AAE-AF8C-416F319CD8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A32BF68-BB9F-4369-997B-B2CF68078D4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页脚占位符 4">
            <a:extLst>
              <a:ext uri="{FF2B5EF4-FFF2-40B4-BE49-F238E27FC236}">
                <a16:creationId xmlns:a16="http://schemas.microsoft.com/office/drawing/2014/main" id="{1B28D35C-E060-4EBE-AFFA-F7875865C8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6086" name="灯片编号占位符 5">
            <a:extLst>
              <a:ext uri="{FF2B5EF4-FFF2-40B4-BE49-F238E27FC236}">
                <a16:creationId xmlns:a16="http://schemas.microsoft.com/office/drawing/2014/main" id="{76AA8248-C69A-48A7-AA44-0AC07A1ECA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A48A728-54B6-4C5D-A08B-471707328E1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7" name="页脚占位符 6">
            <a:extLst>
              <a:ext uri="{FF2B5EF4-FFF2-40B4-BE49-F238E27FC236}">
                <a16:creationId xmlns:a16="http://schemas.microsoft.com/office/drawing/2014/main" id="{A7569C60-BDFD-41E0-8BC8-DBF55D931C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6088" name="灯片编号占位符 7">
            <a:extLst>
              <a:ext uri="{FF2B5EF4-FFF2-40B4-BE49-F238E27FC236}">
                <a16:creationId xmlns:a16="http://schemas.microsoft.com/office/drawing/2014/main" id="{2A00FA48-867A-4A94-8734-960DBA7648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6DEF6EB-66BE-4822-89A6-1C218B56EBE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40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9" name="页脚占位符 8">
            <a:extLst>
              <a:ext uri="{FF2B5EF4-FFF2-40B4-BE49-F238E27FC236}">
                <a16:creationId xmlns:a16="http://schemas.microsoft.com/office/drawing/2014/main" id="{07A7CEE1-6A77-49FA-AA5D-37441114DE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3">
            <a:extLst>
              <a:ext uri="{FF2B5EF4-FFF2-40B4-BE49-F238E27FC236}">
                <a16:creationId xmlns:a16="http://schemas.microsoft.com/office/drawing/2014/main" id="{761B7386-3BA9-458F-B6E2-CCA990DB4F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其他功能</a:t>
            </a:r>
          </a:p>
        </p:txBody>
      </p:sp>
      <p:sp>
        <p:nvSpPr>
          <p:cNvPr id="48131" name="内容占位符 4">
            <a:extLst>
              <a:ext uri="{FF2B5EF4-FFF2-40B4-BE49-F238E27FC236}">
                <a16:creationId xmlns:a16="http://schemas.microsoft.com/office/drawing/2014/main" id="{478A26F8-5CB3-40B6-809E-ADE4CF1FD206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打印预览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打印设置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2" name="内容占位符 5">
            <a:extLst>
              <a:ext uri="{FF2B5EF4-FFF2-40B4-BE49-F238E27FC236}">
                <a16:creationId xmlns:a16="http://schemas.microsoft.com/office/drawing/2014/main" id="{C0107F86-F0DA-4869-8B01-C4CF20D3A5D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窗口拆分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清除图像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参数导入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参数导出</a:t>
            </a:r>
          </a:p>
          <a:p>
            <a:pPr>
              <a:lnSpc>
                <a:spcPct val="150000"/>
              </a:lnSpc>
            </a:pP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3" name="灯片编号占位符 6">
            <a:extLst>
              <a:ext uri="{FF2B5EF4-FFF2-40B4-BE49-F238E27FC236}">
                <a16:creationId xmlns:a16="http://schemas.microsoft.com/office/drawing/2014/main" id="{78F576B2-C7B8-4FAB-AAEE-46FA7F00D1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51E05C0-4405-422C-BE97-833BFDEB8BC2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41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4" name="页脚占位符 7">
            <a:extLst>
              <a:ext uri="{FF2B5EF4-FFF2-40B4-BE49-F238E27FC236}">
                <a16:creationId xmlns:a16="http://schemas.microsoft.com/office/drawing/2014/main" id="{09780C37-E2D0-4785-B3EA-42CE37E279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6B54146-3577-4FF2-AE24-FDE9A9FD60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致谢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3713261-E4DD-4DD3-8CF2-7D0C38E7291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毕业设计如同海上冰山。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感谢彭老师和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517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的师兄师姐。</a:t>
            </a:r>
          </a:p>
        </p:txBody>
      </p:sp>
      <p:sp>
        <p:nvSpPr>
          <p:cNvPr id="49156" name="页脚占位符 3">
            <a:extLst>
              <a:ext uri="{FF2B5EF4-FFF2-40B4-BE49-F238E27FC236}">
                <a16:creationId xmlns:a16="http://schemas.microsoft.com/office/drawing/2014/main" id="{0673A868-7537-4211-B860-ED9829C054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9157" name="灯片编号占位符 4">
            <a:extLst>
              <a:ext uri="{FF2B5EF4-FFF2-40B4-BE49-F238E27FC236}">
                <a16:creationId xmlns:a16="http://schemas.microsoft.com/office/drawing/2014/main" id="{AE9035C4-B230-4C60-99AA-7076DEC7DE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6F510EC-950B-4E97-94C1-AB83C6B4622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9158" name="Picture 6" descr="images[1]">
            <a:extLst>
              <a:ext uri="{FF2B5EF4-FFF2-40B4-BE49-F238E27FC236}">
                <a16:creationId xmlns:a16="http://schemas.microsoft.com/office/drawing/2014/main" id="{05834DCA-B448-4FF3-8D04-1161919B2C36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5563" y="1774825"/>
            <a:ext cx="3055937" cy="4165600"/>
          </a:xfrm>
          <a:noFill/>
        </p:spPr>
      </p:pic>
      <p:sp>
        <p:nvSpPr>
          <p:cNvPr id="49159" name="灯片编号占位符 6">
            <a:extLst>
              <a:ext uri="{FF2B5EF4-FFF2-40B4-BE49-F238E27FC236}">
                <a16:creationId xmlns:a16="http://schemas.microsoft.com/office/drawing/2014/main" id="{FF2A760C-58AC-41F1-8B4C-C656746FD5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8211068-9626-43B7-BFC5-E6374F94AADC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0" name="页脚占位符 7">
            <a:extLst>
              <a:ext uri="{FF2B5EF4-FFF2-40B4-BE49-F238E27FC236}">
                <a16:creationId xmlns:a16="http://schemas.microsoft.com/office/drawing/2014/main" id="{3E8FA918-3A90-4759-8B9D-576333EE0C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49161" name="灯片编号占位符 8">
            <a:extLst>
              <a:ext uri="{FF2B5EF4-FFF2-40B4-BE49-F238E27FC236}">
                <a16:creationId xmlns:a16="http://schemas.microsoft.com/office/drawing/2014/main" id="{82AEDB0B-ED10-47DD-BD50-7689DB244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DF7E996-52E5-47EC-B1AF-2FD284DD69A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42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2" name="页脚占位符 9">
            <a:extLst>
              <a:ext uri="{FF2B5EF4-FFF2-40B4-BE49-F238E27FC236}">
                <a16:creationId xmlns:a16="http://schemas.microsoft.com/office/drawing/2014/main" id="{E24DD1AF-D70F-4C8F-8213-3907C9C097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blind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A68087E-B0FA-4664-94DD-632373DBE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179" name="Picture 7" descr="C:\Users\GaoYe\AppData\Local\Microsoft\Windows\Temporary Internet Files\Content.IE5\NPR6LX38\MC900385446[1].jpg">
            <a:extLst>
              <a:ext uri="{FF2B5EF4-FFF2-40B4-BE49-F238E27FC236}">
                <a16:creationId xmlns:a16="http://schemas.microsoft.com/office/drawing/2014/main" id="{AC038515-C051-4791-A0E5-E337EC8A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2713038"/>
            <a:ext cx="29416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椭圆形标注 7">
            <a:extLst>
              <a:ext uri="{FF2B5EF4-FFF2-40B4-BE49-F238E27FC236}">
                <a16:creationId xmlns:a16="http://schemas.microsoft.com/office/drawing/2014/main" id="{B36A25FB-7020-452B-96EA-8B7291C6060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195388"/>
            <a:ext cx="423068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灯片编号占位符 4">
            <a:extLst>
              <a:ext uri="{FF2B5EF4-FFF2-40B4-BE49-F238E27FC236}">
                <a16:creationId xmlns:a16="http://schemas.microsoft.com/office/drawing/2014/main" id="{4372A07A-5F66-456B-A315-45B1168248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01DAE78-C19A-46D5-A111-A757F262A9B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43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2" name="页脚占位符 5">
            <a:extLst>
              <a:ext uri="{FF2B5EF4-FFF2-40B4-BE49-F238E27FC236}">
                <a16:creationId xmlns:a16="http://schemas.microsoft.com/office/drawing/2014/main" id="{2ACCFC2C-E5E7-496B-A0C6-B12F99CA1F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上海交通大学微波中心</a:t>
            </a:r>
          </a:p>
        </p:txBody>
      </p:sp>
      <p:sp>
        <p:nvSpPr>
          <p:cNvPr id="50183" name="灯片编号占位符 6">
            <a:extLst>
              <a:ext uri="{FF2B5EF4-FFF2-40B4-BE49-F238E27FC236}">
                <a16:creationId xmlns:a16="http://schemas.microsoft.com/office/drawing/2014/main" id="{19436E08-29BA-44B0-8495-C2050E721A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3337F80-FF0D-4135-8C81-D86F359F8CB3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503020000020004" pitchFamily="34" charset="-127"/>
              </a:rPr>
              <a:pPr algn="r" eaLnBrk="1" hangingPunct="1">
                <a:defRPr/>
              </a:pPr>
              <a:t>43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ea typeface="Gulim" panose="020B0503020000020004" pitchFamily="34" charset="-127"/>
            </a:endParaRPr>
          </a:p>
        </p:txBody>
      </p:sp>
      <p:sp>
        <p:nvSpPr>
          <p:cNvPr id="50184" name="页脚占位符 7">
            <a:extLst>
              <a:ext uri="{FF2B5EF4-FFF2-40B4-BE49-F238E27FC236}">
                <a16:creationId xmlns:a16="http://schemas.microsoft.com/office/drawing/2014/main" id="{0859061D-487D-4E39-8938-534D5B31BA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上海交通大学微波中心</a:t>
            </a:r>
          </a:p>
        </p:txBody>
      </p:sp>
      <p:sp>
        <p:nvSpPr>
          <p:cNvPr id="50185" name="灯片编号占位符 8">
            <a:extLst>
              <a:ext uri="{FF2B5EF4-FFF2-40B4-BE49-F238E27FC236}">
                <a16:creationId xmlns:a16="http://schemas.microsoft.com/office/drawing/2014/main" id="{B85825EA-D8C3-4090-98C0-2DEC20D37A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286D0E3-0372-4EBF-A545-75F7518109E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503020000020004" pitchFamily="34" charset="-127"/>
              </a:rPr>
              <a:pPr algn="r" eaLnBrk="1" hangingPunct="1">
                <a:defRPr/>
              </a:pPr>
              <a:t>43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ea typeface="Gulim" panose="020B0503020000020004" pitchFamily="34" charset="-127"/>
            </a:endParaRPr>
          </a:p>
        </p:txBody>
      </p:sp>
      <p:sp>
        <p:nvSpPr>
          <p:cNvPr id="50186" name="页脚占位符 9">
            <a:extLst>
              <a:ext uri="{FF2B5EF4-FFF2-40B4-BE49-F238E27FC236}">
                <a16:creationId xmlns:a16="http://schemas.microsoft.com/office/drawing/2014/main" id="{05A5F01A-A979-4923-8252-E10EC996EA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EAB2F00F-4FC2-4683-83CE-D88808AB77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谢谢各位老师</a:t>
            </a:r>
          </a:p>
        </p:txBody>
      </p:sp>
      <p:sp>
        <p:nvSpPr>
          <p:cNvPr id="52227" name="页脚占位符 3">
            <a:extLst>
              <a:ext uri="{FF2B5EF4-FFF2-40B4-BE49-F238E27FC236}">
                <a16:creationId xmlns:a16="http://schemas.microsoft.com/office/drawing/2014/main" id="{66CE2293-44B9-439F-BC18-9AC37167DF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52228" name="灯片编号占位符 4">
            <a:extLst>
              <a:ext uri="{FF2B5EF4-FFF2-40B4-BE49-F238E27FC236}">
                <a16:creationId xmlns:a16="http://schemas.microsoft.com/office/drawing/2014/main" id="{27703557-7917-4FEA-88C9-39706ED8BF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0AB4E58-D4BD-40E9-ABFD-FCC2DF623F5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2229" name="Picture 2" descr="C:\Users\Yestin\AppData\Local\Microsoft\Windows\Temporary Internet Files\Content.IE5\NHKLXQJE\MC900428903[1].wmf">
            <a:extLst>
              <a:ext uri="{FF2B5EF4-FFF2-40B4-BE49-F238E27FC236}">
                <a16:creationId xmlns:a16="http://schemas.microsoft.com/office/drawing/2014/main" id="{733917A4-2CAC-4112-9DA4-D9C32856777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2875" y="1671638"/>
            <a:ext cx="3757613" cy="4014787"/>
          </a:xfrm>
        </p:spPr>
      </p:pic>
      <p:sp>
        <p:nvSpPr>
          <p:cNvPr id="52230" name="灯片编号占位符 5">
            <a:extLst>
              <a:ext uri="{FF2B5EF4-FFF2-40B4-BE49-F238E27FC236}">
                <a16:creationId xmlns:a16="http://schemas.microsoft.com/office/drawing/2014/main" id="{4898C098-FF98-49B8-9867-CB64CF5096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8C9AA64-49A3-42BD-A227-17165CD15A6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1" name="页脚占位符 6">
            <a:extLst>
              <a:ext uri="{FF2B5EF4-FFF2-40B4-BE49-F238E27FC236}">
                <a16:creationId xmlns:a16="http://schemas.microsoft.com/office/drawing/2014/main" id="{EBE58064-95D1-42E2-BAF4-7D159A83DE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52232" name="灯片编号占位符 7">
            <a:extLst>
              <a:ext uri="{FF2B5EF4-FFF2-40B4-BE49-F238E27FC236}">
                <a16:creationId xmlns:a16="http://schemas.microsoft.com/office/drawing/2014/main" id="{BF8BB00D-2D74-4F8F-83F6-E76C8E0F85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BEE456E-FA72-4DB5-9540-1CE5F2041E90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44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3" name="页脚占位符 8">
            <a:extLst>
              <a:ext uri="{FF2B5EF4-FFF2-40B4-BE49-F238E27FC236}">
                <a16:creationId xmlns:a16="http://schemas.microsoft.com/office/drawing/2014/main" id="{FFB1F816-5EFD-4120-938D-D3F3C15994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4B55601-2137-48CE-8928-A241DA83A4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技术困境：</a:t>
            </a:r>
            <a:r>
              <a:rPr lang="en-US" altLang="zh-CN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难题亟待解决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F9B266CE-9E33-42DD-989F-DD36825404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工业界对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PCMA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建模、计算以及环境性能评估需求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迫切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，但学术界准确高效通用的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PCMA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建模问题还没有得到很好的解决。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对电磁问题的求解，计算速度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慢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，快则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分钟，慢则数小时。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不开放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的，不能与特定的天线计算动态交互，不能用它构建天线与金属圆柱的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维电磁模型。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3501157-5AB1-4984-9E42-53635FBD46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A17DFDE-1129-40EB-A436-1BCC12FC94CF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7" name="页脚占位符 4">
            <a:extLst>
              <a:ext uri="{FF2B5EF4-FFF2-40B4-BE49-F238E27FC236}">
                <a16:creationId xmlns:a16="http://schemas.microsoft.com/office/drawing/2014/main" id="{570E20C5-A661-4CD5-919D-3FCE658BC0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8198" name="灯片编号占位符 5">
            <a:extLst>
              <a:ext uri="{FF2B5EF4-FFF2-40B4-BE49-F238E27FC236}">
                <a16:creationId xmlns:a16="http://schemas.microsoft.com/office/drawing/2014/main" id="{7B3059E5-37ED-4631-9EE9-E5E2E5BF1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A54BC74-D4FB-41AB-BDA8-06A18CCC74E8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9" name="页脚占位符 6">
            <a:extLst>
              <a:ext uri="{FF2B5EF4-FFF2-40B4-BE49-F238E27FC236}">
                <a16:creationId xmlns:a16="http://schemas.microsoft.com/office/drawing/2014/main" id="{56A0CE6E-FD14-4830-A5E7-D3CA59EE98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8200" name="灯片编号占位符 7">
            <a:extLst>
              <a:ext uri="{FF2B5EF4-FFF2-40B4-BE49-F238E27FC236}">
                <a16:creationId xmlns:a16="http://schemas.microsoft.com/office/drawing/2014/main" id="{4157AACB-363C-4294-9561-B68EADC7B1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0C3E8A5B-D838-41D1-8E55-4FA87C5BCD7E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5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1" name="页脚占位符 8">
            <a:extLst>
              <a:ext uri="{FF2B5EF4-FFF2-40B4-BE49-F238E27FC236}">
                <a16:creationId xmlns:a16="http://schemas.microsoft.com/office/drawing/2014/main" id="{F5BC3310-8340-489D-B03C-14D61BEFAA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B462744-E4C2-4525-BC48-E0B2D8E94D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174CFE79-A5AA-4CE4-864B-9ED996FF6B7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：共形微带天线是主流。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技术困境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难题亟待解决。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r>
              <a:rPr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u="sng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3种功能。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实现方法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：界面与内核交互。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成果验证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：本软件与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的对比。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ABD1599-0CAE-48B9-A9D4-92B3A39BC8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E23B287-3AA3-4857-8247-AD2A174167C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页脚占位符 4">
            <a:extLst>
              <a:ext uri="{FF2B5EF4-FFF2-40B4-BE49-F238E27FC236}">
                <a16:creationId xmlns:a16="http://schemas.microsoft.com/office/drawing/2014/main" id="{A0C3569B-8052-4FB2-9C09-D36E492331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9222" name="灯片编号占位符 5">
            <a:extLst>
              <a:ext uri="{FF2B5EF4-FFF2-40B4-BE49-F238E27FC236}">
                <a16:creationId xmlns:a16="http://schemas.microsoft.com/office/drawing/2014/main" id="{0B97F7F7-B999-4B72-AEDC-0D04A45895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5023F21-B7AC-4804-A1F8-0CBAD3FA9464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3" name="页脚占位符 6">
            <a:extLst>
              <a:ext uri="{FF2B5EF4-FFF2-40B4-BE49-F238E27FC236}">
                <a16:creationId xmlns:a16="http://schemas.microsoft.com/office/drawing/2014/main" id="{7EF307CF-5072-4C2E-93B7-7D8BCC59F6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9224" name="灯片编号占位符 7">
            <a:extLst>
              <a:ext uri="{FF2B5EF4-FFF2-40B4-BE49-F238E27FC236}">
                <a16:creationId xmlns:a16="http://schemas.microsoft.com/office/drawing/2014/main" id="{070EE0D0-F02B-4D3B-9886-F9278C001E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6229B6E-F609-4137-8B98-8FA0A36BA02D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6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5" name="页脚占位符 8">
            <a:extLst>
              <a:ext uri="{FF2B5EF4-FFF2-40B4-BE49-F238E27FC236}">
                <a16:creationId xmlns:a16="http://schemas.microsoft.com/office/drawing/2014/main" id="{02D4E3BF-3B8E-4E30-A530-8FE1751FC4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7DCF378-74F6-4043-8DE0-C8520D91F0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设计目标：</a:t>
            </a:r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3种功能</a:t>
            </a:r>
          </a:p>
        </p:txBody>
      </p:sp>
      <p:sp>
        <p:nvSpPr>
          <p:cNvPr id="10243" name="文本占位符 6">
            <a:extLst>
              <a:ext uri="{FF2B5EF4-FFF2-40B4-BE49-F238E27FC236}">
                <a16:creationId xmlns:a16="http://schemas.microsoft.com/office/drawing/2014/main" id="{C493317A-A9C9-49AE-A42D-04F4A24686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5113"/>
            <a:ext cx="22256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种模式</a:t>
            </a:r>
          </a:p>
        </p:txBody>
      </p:sp>
      <p:sp>
        <p:nvSpPr>
          <p:cNvPr id="10244" name="内容占位符 2">
            <a:extLst>
              <a:ext uri="{FF2B5EF4-FFF2-40B4-BE49-F238E27FC236}">
                <a16:creationId xmlns:a16="http://schemas.microsoft.com/office/drawing/2014/main" id="{76FF376E-779C-45FB-A2E0-7CA37FBA682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2174875"/>
            <a:ext cx="2449513" cy="3216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分析模式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综合模式</a:t>
            </a:r>
          </a:p>
        </p:txBody>
      </p:sp>
      <p:sp>
        <p:nvSpPr>
          <p:cNvPr id="10245" name="文本占位符 7">
            <a:extLst>
              <a:ext uri="{FF2B5EF4-FFF2-40B4-BE49-F238E27FC236}">
                <a16:creationId xmlns:a16="http://schemas.microsoft.com/office/drawing/2014/main" id="{5DF9E6D8-1F58-489D-BCFD-5742E741DE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857875" y="1462088"/>
            <a:ext cx="2251075" cy="639762"/>
          </a:xfrm>
        </p:spPr>
        <p:txBody>
          <a:bodyPr anchor="b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类图形</a:t>
            </a:r>
          </a:p>
        </p:txBody>
      </p:sp>
      <p:sp>
        <p:nvSpPr>
          <p:cNvPr id="10246" name="内容占位符 8">
            <a:extLst>
              <a:ext uri="{FF2B5EF4-FFF2-40B4-BE49-F238E27FC236}">
                <a16:creationId xmlns:a16="http://schemas.microsoft.com/office/drawing/2014/main" id="{4EF2A6EC-9781-4D8D-BB8E-55DB68B32B33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857875" y="2101850"/>
            <a:ext cx="3286125" cy="3343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画模型图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画模值方向图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画相位方向图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画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</p:txBody>
      </p:sp>
      <p:sp>
        <p:nvSpPr>
          <p:cNvPr id="10247" name="页脚占位符 3">
            <a:extLst>
              <a:ext uri="{FF2B5EF4-FFF2-40B4-BE49-F238E27FC236}">
                <a16:creationId xmlns:a16="http://schemas.microsoft.com/office/drawing/2014/main" id="{4CD92294-AFEE-4776-A1D4-036F0E61BE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0248" name="灯片编号占位符 4">
            <a:extLst>
              <a:ext uri="{FF2B5EF4-FFF2-40B4-BE49-F238E27FC236}">
                <a16:creationId xmlns:a16="http://schemas.microsoft.com/office/drawing/2014/main" id="{D81EA36A-E509-49DB-94A5-49D38193C3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DFEA804-E4AB-4033-9CF2-6A2C194EC05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9" name="文本占位符 6">
            <a:extLst>
              <a:ext uri="{FF2B5EF4-FFF2-40B4-BE49-F238E27FC236}">
                <a16:creationId xmlns:a16="http://schemas.microsoft.com/office/drawing/2014/main" id="{3C2D69A3-BAC3-41D0-8A59-74CBA9A9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1546225"/>
            <a:ext cx="23542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种设定</a:t>
            </a:r>
          </a:p>
        </p:txBody>
      </p:sp>
      <p:sp>
        <p:nvSpPr>
          <p:cNvPr id="10250" name="内容占位符 2">
            <a:extLst>
              <a:ext uri="{FF2B5EF4-FFF2-40B4-BE49-F238E27FC236}">
                <a16:creationId xmlns:a16="http://schemas.microsoft.com/office/drawing/2014/main" id="{25EDD426-D92C-4F46-AD86-3068D4E3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185988"/>
            <a:ext cx="26924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单频点模式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多频点模式</a:t>
            </a:r>
          </a:p>
        </p:txBody>
      </p:sp>
      <p:sp>
        <p:nvSpPr>
          <p:cNvPr id="10251" name="TextBox 11">
            <a:extLst>
              <a:ext uri="{FF2B5EF4-FFF2-40B4-BE49-F238E27FC236}">
                <a16:creationId xmlns:a16="http://schemas.microsoft.com/office/drawing/2014/main" id="{45C76231-DA74-4081-9858-0BAC8EEC5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536575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功能种类：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4-3=</a:t>
            </a:r>
            <a:r>
              <a:rPr lang="en-US" altLang="zh-CN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4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2" name="灯片编号占位符 11">
            <a:extLst>
              <a:ext uri="{FF2B5EF4-FFF2-40B4-BE49-F238E27FC236}">
                <a16:creationId xmlns:a16="http://schemas.microsoft.com/office/drawing/2014/main" id="{BAB66529-FDCA-43D2-B392-694E34C9EE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2851559-3291-431E-80FF-0560EEC6C33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3" name="页脚占位符 12">
            <a:extLst>
              <a:ext uri="{FF2B5EF4-FFF2-40B4-BE49-F238E27FC236}">
                <a16:creationId xmlns:a16="http://schemas.microsoft.com/office/drawing/2014/main" id="{3FE49CAE-07F6-4DF7-BA07-7F54D3727A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0254" name="灯片编号占位符 13">
            <a:extLst>
              <a:ext uri="{FF2B5EF4-FFF2-40B4-BE49-F238E27FC236}">
                <a16:creationId xmlns:a16="http://schemas.microsoft.com/office/drawing/2014/main" id="{73166AA9-ED62-4994-BEB5-8A46D5AD47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B384040-EA9E-429F-AB36-47A97A1E3AD6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7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5" name="页脚占位符 14">
            <a:extLst>
              <a:ext uri="{FF2B5EF4-FFF2-40B4-BE49-F238E27FC236}">
                <a16:creationId xmlns:a16="http://schemas.microsoft.com/office/drawing/2014/main" id="{D0F4F06F-C6EF-409E-9569-37BD58F395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3432BDF-1284-4FEA-A121-A80397CADD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种功能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AA614AA2-B1D2-4174-9D89-91BCF217D06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模型图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分析模式单频点模值方向图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分析模式单频点相位方向图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分析模式单频点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综合模式单频点模值方向图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综合模式单频点相位方向图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综合模式单频点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内容占位符 13">
            <a:extLst>
              <a:ext uri="{FF2B5EF4-FFF2-40B4-BE49-F238E27FC236}">
                <a16:creationId xmlns:a16="http://schemas.microsoft.com/office/drawing/2014/main" id="{00BBE518-E26D-4ADD-97DF-67AFDEB4FA6F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分析模式多频点对比模值方向图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分析模式多频点对比相位方向图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分析模式多频点对比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综合模式多频点对比模值方向图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综合模式多频点对比相位方向图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综合模式多频点对比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参数图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 startAt="8"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3E84F0E3-81A9-43A3-9B38-1D52490D3D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46184B53-43D8-4A6D-A4BA-00FB1DD028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F317771-4FDC-4402-8185-26EE4A4A4DE5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5" name="灯片编号占位符 6">
            <a:extLst>
              <a:ext uri="{FF2B5EF4-FFF2-40B4-BE49-F238E27FC236}">
                <a16:creationId xmlns:a16="http://schemas.microsoft.com/office/drawing/2014/main" id="{0B64D804-A8BC-4275-BBDE-FDA0B9DCF2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916000D-4722-4EE5-A2F6-10841D238F0B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6" name="页脚占位符 7">
            <a:extLst>
              <a:ext uri="{FF2B5EF4-FFF2-40B4-BE49-F238E27FC236}">
                <a16:creationId xmlns:a16="http://schemas.microsoft.com/office/drawing/2014/main" id="{7709549B-76A9-4BF0-BE82-24725ACED5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2297" name="灯片编号占位符 8">
            <a:extLst>
              <a:ext uri="{FF2B5EF4-FFF2-40B4-BE49-F238E27FC236}">
                <a16:creationId xmlns:a16="http://schemas.microsoft.com/office/drawing/2014/main" id="{A601F44D-6B71-43D9-BE4B-D533A70C25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73B7CC59-60FA-4872-AF70-2546D9E1EE61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8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8" name="页脚占位符 9">
            <a:extLst>
              <a:ext uri="{FF2B5EF4-FFF2-40B4-BE49-F238E27FC236}">
                <a16:creationId xmlns:a16="http://schemas.microsoft.com/office/drawing/2014/main" id="{4850643A-4A1B-4433-BE29-D630881EE2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1F2D300-D348-4514-9CE6-B2CBEB0389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D6CE724-1878-4448-8C56-0259F68D7BF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：共形微带天线是主流。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技术困境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>
                <a:solidFill>
                  <a:srgbClr val="1111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难题亟待解决。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3种功能。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实现方法</a:t>
            </a:r>
            <a:r>
              <a:rPr lang="zh-CN" altLang="en-US" u="sng">
                <a:latin typeface="黑体" panose="02010609060101010101" pitchFamily="49" charset="-122"/>
                <a:ea typeface="黑体" panose="02010609060101010101" pitchFamily="49" charset="-122"/>
              </a:rPr>
              <a:t>：界面与内核交互。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zh-CN" altLang="en-US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成果验证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：本软件与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HFSS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Origin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的对比。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B169F73A-E038-4BFD-8E94-9E0266420E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9D84ED8C-4B12-4863-B384-79B3999A2B87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7" name="页脚占位符 4">
            <a:extLst>
              <a:ext uri="{FF2B5EF4-FFF2-40B4-BE49-F238E27FC236}">
                <a16:creationId xmlns:a16="http://schemas.microsoft.com/office/drawing/2014/main" id="{5D815D8C-E821-48EE-ACBA-B86FCDC74B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3318" name="灯片编号占位符 5">
            <a:extLst>
              <a:ext uri="{FF2B5EF4-FFF2-40B4-BE49-F238E27FC236}">
                <a16:creationId xmlns:a16="http://schemas.microsoft.com/office/drawing/2014/main" id="{A53E963E-6119-4646-97AE-0C782E183E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28F58996-AC4E-4F68-98C2-C36B2C95122C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9" name="页脚占位符 6">
            <a:extLst>
              <a:ext uri="{FF2B5EF4-FFF2-40B4-BE49-F238E27FC236}">
                <a16:creationId xmlns:a16="http://schemas.microsoft.com/office/drawing/2014/main" id="{AE3E5EFA-D806-46D4-9956-CA053C085C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  <p:sp>
        <p:nvSpPr>
          <p:cNvPr id="13320" name="灯片编号占位符 7">
            <a:extLst>
              <a:ext uri="{FF2B5EF4-FFF2-40B4-BE49-F238E27FC236}">
                <a16:creationId xmlns:a16="http://schemas.microsoft.com/office/drawing/2014/main" id="{7F6A5A80-4246-451B-A507-C556B7B82C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312B4762-9485-4578-BFF0-D62FFB1ABE09}" type="slidenum">
              <a:rPr lang="zh-CN" altLang="en-US" sz="1200" smtClean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pPr algn="r" eaLnBrk="1" hangingPunct="1">
                <a:defRPr/>
              </a:pPr>
              <a:t>9</a:t>
            </a:fld>
            <a:endParaRPr lang="zh-CN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1" name="页脚占位符 8">
            <a:extLst>
              <a:ext uri="{FF2B5EF4-FFF2-40B4-BE49-F238E27FC236}">
                <a16:creationId xmlns:a16="http://schemas.microsoft.com/office/drawing/2014/main" id="{56058BF8-B59E-4AFF-982F-851B1B4880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上海交通大学微波中心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Pages>0</Pages>
  <Words>1596</Words>
  <Characters>0</Characters>
  <Application>Microsoft Office PowerPoint</Application>
  <DocSecurity>0</DocSecurity>
  <PresentationFormat>全屏显示(4:3)</PresentationFormat>
  <Lines>0</Lines>
  <Paragraphs>428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Times New Roman</vt:lpstr>
      <vt:lpstr>宋体</vt:lpstr>
      <vt:lpstr>Arial</vt:lpstr>
      <vt:lpstr>Calibri</vt:lpstr>
      <vt:lpstr>Gulim</vt:lpstr>
      <vt:lpstr>黑体</vt:lpstr>
      <vt:lpstr>Wingdings</vt:lpstr>
      <vt:lpstr>微软雅黑</vt:lpstr>
      <vt:lpstr>Office 主题</vt:lpstr>
      <vt:lpstr>天线设计新软件</vt:lpstr>
      <vt:lpstr>主要内容</vt:lpstr>
      <vt:lpstr>1.项目背景：共形微带天线是主流</vt:lpstr>
      <vt:lpstr>主要内容</vt:lpstr>
      <vt:lpstr>2.技术困境：3难题亟待解决</vt:lpstr>
      <vt:lpstr>主要内容</vt:lpstr>
      <vt:lpstr>3.设计目标：13种功能</vt:lpstr>
      <vt:lpstr>13种功能</vt:lpstr>
      <vt:lpstr>主要内容</vt:lpstr>
      <vt:lpstr>4.实现方法：界面与内核交互</vt:lpstr>
      <vt:lpstr>4.1主导思想：界面与内核交互</vt:lpstr>
      <vt:lpstr>4.2 界面程序组成：4个主要类</vt:lpstr>
      <vt:lpstr>4.3.1 功能1：画模型图</vt:lpstr>
      <vt:lpstr>4.3.2功能2：画分析模式单频点模值方向图</vt:lpstr>
      <vt:lpstr>4.3.3功能3：画分析模式单频点相位方向图</vt:lpstr>
      <vt:lpstr>4.3.4功能4：画分析模式单频点S参数图</vt:lpstr>
      <vt:lpstr>4.3.5功能5：画综合模式单频点模值方向图</vt:lpstr>
      <vt:lpstr>4.3.6功能6：画综合模式单频点相位方向图</vt:lpstr>
      <vt:lpstr>4.3.7功能7：画综合模式单频点S参数图</vt:lpstr>
      <vt:lpstr>4.3.8功能8：画分析模式多频点对比模值方向图</vt:lpstr>
      <vt:lpstr>4.3.9功能9：画分析模式多频点对比相位方向图</vt:lpstr>
      <vt:lpstr>4.3.10功能10：画分析模式多频点对比S参数图</vt:lpstr>
      <vt:lpstr>4.3.11功能11：画综合模式多频点对比模值方向图</vt:lpstr>
      <vt:lpstr>4.3.12功能12：画综合模式多频点对比相位方向图</vt:lpstr>
      <vt:lpstr>4.3.13功能13：画综合模式多频点对比S参数图</vt:lpstr>
      <vt:lpstr>主要内容</vt:lpstr>
      <vt:lpstr>5.成果展示：本软件与HFSS和Origin的对比</vt:lpstr>
      <vt:lpstr>5.1.1 画图效果对比：画模型图</vt:lpstr>
      <vt:lpstr>5.1.2 画图效果对比：画模值方向图</vt:lpstr>
      <vt:lpstr>5.1.3 画图效果对比：画相位方向图</vt:lpstr>
      <vt:lpstr>5.1.4 画图效果对比：画S参数图</vt:lpstr>
      <vt:lpstr>5.2 画图精度对比</vt:lpstr>
      <vt:lpstr>5.2.1 计算精度对比：仿真条件1</vt:lpstr>
      <vt:lpstr>5.2.1 计算精度对比：仿真结果1</vt:lpstr>
      <vt:lpstr>5.2.2 计算精度对比：仿真条件2</vt:lpstr>
      <vt:lpstr>5.2.2 计算精度对比：仿真结果2</vt:lpstr>
      <vt:lpstr>5.2.3 计算精度对比：仿真条件3</vt:lpstr>
      <vt:lpstr>5.2.3 计算精度对比：仿真结果3</vt:lpstr>
      <vt:lpstr>5.3 仿真时间对比</vt:lpstr>
      <vt:lpstr>5.4 对比结论</vt:lpstr>
      <vt:lpstr>其他功能</vt:lpstr>
      <vt:lpstr>致谢</vt:lpstr>
      <vt:lpstr>Q&amp;A</vt:lpstr>
      <vt:lpstr>谢谢各位老师</vt:lpstr>
    </vt:vector>
  </TitlesOfParts>
  <Manager/>
  <Company>WwW.YlmF.CoM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吴忠毅</dc:creator>
  <cp:keywords/>
  <dc:description/>
  <cp:lastModifiedBy>Ye Gao</cp:lastModifiedBy>
  <cp:revision>462</cp:revision>
  <cp:lastPrinted>1899-12-30T00:00:00Z</cp:lastPrinted>
  <dcterms:created xsi:type="dcterms:W3CDTF">2010-02-20T14:55:55Z</dcterms:created>
  <dcterms:modified xsi:type="dcterms:W3CDTF">2022-05-17T05:34:51Z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2052-8.1.0.3199</vt:lpwstr>
  </property>
</Properties>
</file>