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55" r:id="rId1"/>
  </p:sldMasterIdLst>
  <p:notesMasterIdLst>
    <p:notesMasterId r:id="rId19"/>
  </p:notesMasterIdLst>
  <p:sldIdLst>
    <p:sldId id="256" r:id="rId2"/>
    <p:sldId id="259" r:id="rId3"/>
    <p:sldId id="276" r:id="rId4"/>
    <p:sldId id="278" r:id="rId5"/>
    <p:sldId id="257" r:id="rId6"/>
    <p:sldId id="261" r:id="rId7"/>
    <p:sldId id="269" r:id="rId8"/>
    <p:sldId id="270" r:id="rId9"/>
    <p:sldId id="258" r:id="rId10"/>
    <p:sldId id="271" r:id="rId11"/>
    <p:sldId id="266" r:id="rId12"/>
    <p:sldId id="279" r:id="rId13"/>
    <p:sldId id="272" r:id="rId14"/>
    <p:sldId id="264" r:id="rId15"/>
    <p:sldId id="277" r:id="rId16"/>
    <p:sldId id="280" r:id="rId17"/>
    <p:sldId id="27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 Gao" initials="YG" lastIdx="1" clrIdx="0">
    <p:extLst>
      <p:ext uri="{19B8F6BF-5375-455C-9EA6-DF929625EA0E}">
        <p15:presenceInfo xmlns:p15="http://schemas.microsoft.com/office/powerpoint/2012/main" userId="1ddf5f1c6be2ecb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67" autoAdjust="0"/>
  </p:normalViewPr>
  <p:slideViewPr>
    <p:cSldViewPr snapToGrid="0">
      <p:cViewPr>
        <p:scale>
          <a:sx n="60" d="100"/>
          <a:sy n="60" d="100"/>
        </p:scale>
        <p:origin x="1522"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C7BF7-F973-4FC5-9231-C1CEC2BA5358}" type="datetimeFigureOut">
              <a:rPr lang="zh-CN" altLang="en-US" smtClean="0"/>
              <a:t>2022/5/20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CE2A1-3E10-48F9-873C-419FA551E418}" type="slidenum">
              <a:rPr lang="zh-CN" altLang="en-US" smtClean="0"/>
              <a:t>‹#›</a:t>
            </a:fld>
            <a:endParaRPr lang="zh-CN" altLang="en-US"/>
          </a:p>
        </p:txBody>
      </p:sp>
    </p:spTree>
    <p:extLst>
      <p:ext uri="{BB962C8B-B14F-4D97-AF65-F5344CB8AC3E}">
        <p14:creationId xmlns:p14="http://schemas.microsoft.com/office/powerpoint/2010/main" val="259315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各位老师下午好，我是何老师</a:t>
            </a:r>
            <a:r>
              <a:rPr lang="en-US" altLang="zh-CN" sz="1800" dirty="0">
                <a:effectLst/>
                <a:latin typeface="Times New Roman" panose="02020603050405020304" pitchFamily="18" charset="0"/>
                <a:ea typeface="宋体" panose="02010600030101010101" pitchFamily="2" charset="-122"/>
              </a:rPr>
              <a:t>19</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级的硕士生高也，我硕士论文的题目是基于自注意力机制的自知识蒸馏研究。</a:t>
            </a:r>
            <a:endParaRPr lang="zh-CN" altLang="en-US" dirty="0"/>
          </a:p>
        </p:txBody>
      </p:sp>
      <p:sp>
        <p:nvSpPr>
          <p:cNvPr id="4" name="灯片编号占位符 3"/>
          <p:cNvSpPr>
            <a:spLocks noGrp="1"/>
          </p:cNvSpPr>
          <p:nvPr>
            <p:ph type="sldNum" sz="quarter" idx="5"/>
          </p:nvPr>
        </p:nvSpPr>
        <p:spPr/>
        <p:txBody>
          <a:bodyPr/>
          <a:lstStyle/>
          <a:p>
            <a:fld id="{B03CE2A1-3E10-48F9-873C-419FA551E418}" type="slidenum">
              <a:rPr lang="zh-CN" altLang="en-US" smtClean="0"/>
              <a:t>1</a:t>
            </a:fld>
            <a:endParaRPr lang="zh-CN" altLang="en-US"/>
          </a:p>
        </p:txBody>
      </p:sp>
    </p:spTree>
    <p:extLst>
      <p:ext uri="{BB962C8B-B14F-4D97-AF65-F5344CB8AC3E}">
        <p14:creationId xmlns:p14="http://schemas.microsoft.com/office/powerpoint/2010/main" val="2916759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SKDSAM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模型的网络结构如图所示，和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BYOT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模型相比，它在每一个浅层块和最深层块之间增加了自注意力机制。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dirty="0">
                    <a:effectLst/>
                    <a:latin typeface="Times New Roman" panose="02020603050405020304" pitchFamily="18" charset="0"/>
                    <a:ea typeface="宋体" panose="02010600030101010101" pitchFamily="2" charset="-122"/>
                  </a:rPr>
                  <a:t>SKDSAM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的损失函数在这里，它也是三种损失函数的加和。第一种损失函数是真实标签的独热向量与最深层分类器输出概率分布的交叉熵，第二种损失函数是最深层分离器输出概率分布和每个浅层分类器输出概率分布的相对熵，第三种损失函数是最深层分类器特征图和每个浅层分类器特征图的归一化</a:t>
                </a:r>
                <a14:m>
                  <m:oMath xmlns:m="http://schemas.openxmlformats.org/officeDocument/2006/math">
                    <m:sSub>
                      <m:sSub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损失函数。需要注意的是，相对熵和归一化</a:t>
                </a:r>
                <a14:m>
                  <m:oMath xmlns:m="http://schemas.openxmlformats.org/officeDocument/2006/math">
                    <m:sSub>
                      <m:sSub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损失函数相加以后，还需要乘以相应的注意力权重再与交叉熵相加。</a:t>
                </a:r>
                <a:endParaRPr lang="zh-CN" altLang="en-US" dirty="0"/>
              </a:p>
            </p:txBody>
          </p:sp>
        </mc:Choice>
        <mc:Fallback xmlns="">
          <p:sp>
            <p:nvSpPr>
              <p:cNvPr id="3" name="备注占位符 2"/>
              <p:cNvSpPr>
                <a:spLocks noGrp="1"/>
              </p:cNvSpPr>
              <p:nvPr>
                <p:ph type="body" idx="1"/>
              </p:nvPr>
            </p:nvSpPr>
            <p:spPr/>
            <p:txBody>
              <a:bodyPr/>
              <a:lstStyle/>
              <a:p>
                <a:pPr marL="342900" indent="-342900">
                  <a:buAutoNum type="arabicPeriod"/>
                </a:pPr>
                <a:r>
                  <a:rPr lang="en-US" altLang="zh-CN" sz="1200" kern="100" dirty="0">
                    <a:effectLst/>
                    <a:latin typeface="Times New Roman" panose="02020603050405020304" pitchFamily="18" charset="0"/>
                    <a:ea typeface="宋体" panose="02010600030101010101" pitchFamily="2" charset="-122"/>
                  </a:rPr>
                  <a:t>BYOT</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模型的交叉熵计算的是所有分类器（包括最深层分类器和所有浅层分类器）输出概率分布与真实标签独热向量的交叉熵损失再统计它们的和，而</a:t>
                </a:r>
                <a:r>
                  <a:rPr lang="en-US" altLang="zh-CN" sz="1200" kern="100" dirty="0">
                    <a:effectLst/>
                    <a:latin typeface="Times New Roman" panose="02020603050405020304" pitchFamily="18" charset="0"/>
                    <a:ea typeface="宋体" panose="02010600030101010101" pitchFamily="2" charset="-122"/>
                  </a:rPr>
                  <a:t>SKDSAM</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模型仅仅计算最深层分类器输出概率分布与真实标签独热向量的交叉熵损失。</a:t>
                </a: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28600" indent="-228600">
                  <a:buAutoNum type="arabicPeriod"/>
                </a:pPr>
                <a:r>
                  <a:rPr lang="en-US" altLang="zh-CN" sz="1200" kern="100" dirty="0">
                    <a:effectLst/>
                    <a:latin typeface="Times New Roman" panose="02020603050405020304" pitchFamily="18" charset="0"/>
                    <a:ea typeface="宋体" panose="02010600030101010101" pitchFamily="2" charset="-122"/>
                  </a:rPr>
                  <a:t>BYOT</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模型直接计算最深层分离器输出概率分布和每个浅层分类器输出概率分布的相对熵，而</a:t>
                </a:r>
                <a:r>
                  <a:rPr lang="en-US" altLang="zh-CN" sz="1200" kern="100" dirty="0">
                    <a:effectLst/>
                    <a:latin typeface="Times New Roman" panose="02020603050405020304" pitchFamily="18" charset="0"/>
                    <a:ea typeface="宋体" panose="02010600030101010101" pitchFamily="2" charset="-122"/>
                  </a:rPr>
                  <a:t>SKDSAM</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模型在计算出最深层分离器输出概率分布和每个浅层分类器输出概率分布的相对熵之后，还要将结果和蒸馏温度的平方相乘。</a:t>
                </a: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28600" indent="-228600">
                  <a:buAutoNum type="arabicPeriod"/>
                </a:pPr>
                <a:r>
                  <a:rPr lang="en-US" altLang="zh-CN" sz="1200" kern="100" dirty="0">
                    <a:effectLst/>
                    <a:latin typeface="Times New Roman" panose="02020603050405020304" pitchFamily="18" charset="0"/>
                    <a:ea typeface="宋体" panose="02010600030101010101" pitchFamily="2" charset="-122"/>
                  </a:rPr>
                  <a:t>BYOT</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模型计算的是最深层分类器特征图和每个浅层分类器特征图的</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𝐿</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2</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损失函数，而</a:t>
                </a:r>
                <a:r>
                  <a:rPr lang="en-US" altLang="zh-CN" sz="1200" kern="100" dirty="0">
                    <a:effectLst/>
                    <a:latin typeface="Times New Roman" panose="02020603050405020304" pitchFamily="18" charset="0"/>
                    <a:ea typeface="宋体" panose="02010600030101010101" pitchFamily="2" charset="-122"/>
                  </a:rPr>
                  <a:t>SKDSAM</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模型计算的则是最深层分类器特征图和每个浅层分类器特征图的归一化</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𝐿</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1</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损失函数。</a:t>
                </a:r>
                <a:endParaRPr lang="zh-CN" altLang="en-US" dirty="0"/>
              </a:p>
            </p:txBody>
          </p:sp>
        </mc:Fallback>
      </mc:AlternateContent>
      <p:sp>
        <p:nvSpPr>
          <p:cNvPr id="4" name="灯片编号占位符 3"/>
          <p:cNvSpPr>
            <a:spLocks noGrp="1"/>
          </p:cNvSpPr>
          <p:nvPr>
            <p:ph type="sldNum" sz="quarter" idx="5"/>
          </p:nvPr>
        </p:nvSpPr>
        <p:spPr/>
        <p:txBody>
          <a:bodyPr/>
          <a:lstStyle/>
          <a:p>
            <a:fld id="{B03CE2A1-3E10-48F9-873C-419FA551E418}" type="slidenum">
              <a:rPr lang="zh-CN" altLang="en-US" smtClean="0"/>
              <a:t>10</a:t>
            </a:fld>
            <a:endParaRPr lang="zh-CN" altLang="en-US"/>
          </a:p>
        </p:txBody>
      </p:sp>
    </p:spTree>
    <p:extLst>
      <p:ext uri="{BB962C8B-B14F-4D97-AF65-F5344CB8AC3E}">
        <p14:creationId xmlns:p14="http://schemas.microsoft.com/office/powerpoint/2010/main" val="4110758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注意力权重</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的计算方法如下。所有浅层分类器的特征图和最深层分类器的特征图，经过相应的非线性投影层，再经过</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softmax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层，计算的点积经</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过</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softmax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即可得到</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注意力权重</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。注意这里的蒸馏温度</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和分类器中的蒸馏温度</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是两个相互独立的温度。</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注意力权重</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𝑎</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𝑖</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的计算方法如下。所有浅层分类器的特征图和最深层分类器的特征图，经过相应的非线性投影层，再经过</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softmax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层，计算的点积经</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过</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softmax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即可得到</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注意力权重</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𝑎</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𝑖</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。注意这里的蒸馏温度</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和分类器中的蒸馏温度</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是两个相互独立的温度。</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B03CE2A1-3E10-48F9-873C-419FA551E418}" type="slidenum">
              <a:rPr lang="zh-CN" altLang="en-US" smtClean="0"/>
              <a:t>11</a:t>
            </a:fld>
            <a:endParaRPr lang="zh-CN" altLang="en-US"/>
          </a:p>
        </p:txBody>
      </p:sp>
    </p:spTree>
    <p:extLst>
      <p:ext uri="{BB962C8B-B14F-4D97-AF65-F5344CB8AC3E}">
        <p14:creationId xmlns:p14="http://schemas.microsoft.com/office/powerpoint/2010/main" val="359176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a:t>
                </a:r>
                <a:r>
                  <a:rPr lang="en-US" altLang="zh-CN" sz="1800" dirty="0">
                    <a:effectLst/>
                    <a:latin typeface="Times New Roman" panose="02020603050405020304" pitchFamily="18" charset="0"/>
                    <a:ea typeface="宋体" panose="02010600030101010101" pitchFamily="2" charset="-122"/>
                  </a:rPr>
                  <a:t>SKDSAM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模型的直观理解如图所示，它在每个浅层块和最深层块之间增加一个自注意力连接，经特征提取后得到自注意力机制的输入</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𝑄𝑢𝑒𝑟𝑦</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𝐾𝑒</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；然后通过</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𝑄𝑢𝑒𝑟𝑦</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𝐾𝑒</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计算出第</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个浅层块对应的注意力权重</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。计算得出的注意力权重</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即代表第</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个浅层块对于最深层块影响力的量化</a:t>
                </a:r>
                <a:r>
                  <a:rPr lang="zh-CN" altLang="zh-CN" sz="1800" dirty="0">
                    <a:effectLst/>
                    <a:ea typeface="宋体" panose="02010600030101010101" pitchFamily="2" charset="-122"/>
                    <a:cs typeface="Times New Roman" panose="02020603050405020304" pitchFamily="18" charset="0"/>
                  </a:rPr>
                  <a:t>，从而解决了本部分一开始提出的问题。</a:t>
                </a:r>
                <a:endParaRPr lang="zh-CN" altLang="en-US" dirty="0"/>
              </a:p>
            </p:txBody>
          </p:sp>
        </mc:Choice>
        <mc:Fallback xmlns="">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a:t>
                </a:r>
                <a:r>
                  <a:rPr lang="en-US" altLang="zh-CN" sz="1800" dirty="0">
                    <a:effectLst/>
                    <a:latin typeface="Times New Roman" panose="02020603050405020304" pitchFamily="18" charset="0"/>
                    <a:ea typeface="宋体" panose="02010600030101010101" pitchFamily="2" charset="-122"/>
                  </a:rPr>
                  <a:t>SKDSAM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模型的直观理解如图所示，它在每个浅层块和最深层块之间增加一个自注意力连接，经特征提取后得到自注意力机制的输入</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𝑄𝑢𝑒𝑟𝑦</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𝐾𝑒𝑦</a:t>
                </a:r>
                <a:r>
                  <a:rPr lang="zh-CN" altLang="zh-CN" sz="18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𝑖</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；然后通过</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𝑄𝑢𝑒𝑟𝑦</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𝐾𝑒𝑦</a:t>
                </a:r>
                <a:r>
                  <a:rPr lang="zh-CN" altLang="zh-CN" sz="18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𝑖</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计算出第</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𝑖</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个浅层块对应的注意力权重</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𝑎</a:t>
                </a:r>
                <a:r>
                  <a:rPr lang="zh-CN" altLang="zh-CN" sz="18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𝑖</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。计算得出的注意力权重</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𝑎</a:t>
                </a:r>
                <a:r>
                  <a:rPr lang="zh-CN" altLang="zh-CN" sz="18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𝑖</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即代表第</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𝑖</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个浅层块对于最深层块影响力的量化</a:t>
                </a:r>
                <a:r>
                  <a:rPr lang="zh-CN" altLang="zh-CN" sz="1800" dirty="0">
                    <a:effectLst/>
                    <a:ea typeface="宋体" panose="02010600030101010101" pitchFamily="2" charset="-122"/>
                    <a:cs typeface="Times New Roman" panose="02020603050405020304" pitchFamily="18" charset="0"/>
                  </a:rPr>
                  <a:t>，从而解决了本部分一开始提出的问题。</a:t>
                </a:r>
                <a:endParaRPr lang="zh-CN" altLang="en-US" dirty="0"/>
              </a:p>
            </p:txBody>
          </p:sp>
        </mc:Fallback>
      </mc:AlternateContent>
      <p:sp>
        <p:nvSpPr>
          <p:cNvPr id="4" name="灯片编号占位符 3"/>
          <p:cNvSpPr>
            <a:spLocks noGrp="1"/>
          </p:cNvSpPr>
          <p:nvPr>
            <p:ph type="sldNum" sz="quarter" idx="5"/>
          </p:nvPr>
        </p:nvSpPr>
        <p:spPr/>
        <p:txBody>
          <a:bodyPr/>
          <a:lstStyle/>
          <a:p>
            <a:fld id="{B03CE2A1-3E10-48F9-873C-419FA551E418}" type="slidenum">
              <a:rPr lang="zh-CN" altLang="en-US" smtClean="0"/>
              <a:t>12</a:t>
            </a:fld>
            <a:endParaRPr lang="zh-CN" altLang="en-US"/>
          </a:p>
        </p:txBody>
      </p:sp>
    </p:spTree>
    <p:extLst>
      <p:ext uri="{BB962C8B-B14F-4D97-AF65-F5344CB8AC3E}">
        <p14:creationId xmlns:p14="http://schemas.microsoft.com/office/powerpoint/2010/main" val="972621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在第三部分通过实验比较了</a:t>
            </a:r>
            <a:r>
              <a:rPr lang="en-US" altLang="zh-CN" sz="1800" dirty="0">
                <a:effectLst/>
                <a:latin typeface="Times New Roman" panose="02020603050405020304" pitchFamily="18" charset="0"/>
                <a:ea typeface="宋体" panose="02010600030101010101" pitchFamily="2" charset="-122"/>
              </a:rPr>
              <a:t>SKDSAM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模型和其他自知识蒸馏模型的分类准确率。</a:t>
            </a:r>
            <a:endParaRPr lang="zh-CN" altLang="en-US" dirty="0"/>
          </a:p>
        </p:txBody>
      </p:sp>
      <p:sp>
        <p:nvSpPr>
          <p:cNvPr id="4" name="灯片编号占位符 3"/>
          <p:cNvSpPr>
            <a:spLocks noGrp="1"/>
          </p:cNvSpPr>
          <p:nvPr>
            <p:ph type="sldNum" sz="quarter" idx="5"/>
          </p:nvPr>
        </p:nvSpPr>
        <p:spPr/>
        <p:txBody>
          <a:bodyPr/>
          <a:lstStyle/>
          <a:p>
            <a:fld id="{B03CE2A1-3E10-48F9-873C-419FA551E418}" type="slidenum">
              <a:rPr lang="zh-CN" altLang="en-US" smtClean="0"/>
              <a:t>13</a:t>
            </a:fld>
            <a:endParaRPr lang="zh-CN" altLang="en-US"/>
          </a:p>
        </p:txBody>
      </p:sp>
    </p:spTree>
    <p:extLst>
      <p:ext uri="{BB962C8B-B14F-4D97-AF65-F5344CB8AC3E}">
        <p14:creationId xmlns:p14="http://schemas.microsoft.com/office/powerpoint/2010/main" val="3531227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由于时间所限，我们只展示这一组实验结果。第一列代表</a:t>
            </a:r>
            <a:r>
              <a:rPr lang="en-US" altLang="zh-CN" sz="1800" dirty="0">
                <a:effectLst/>
                <a:latin typeface="Times New Roman" panose="02020603050405020304" pitchFamily="18" charset="0"/>
                <a:ea typeface="宋体" panose="02010600030101010101" pitchFamily="2" charset="-122"/>
              </a:rPr>
              <a:t>SKDSAM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模型和作为对比的各种模型，以及结合了</a:t>
            </a:r>
            <a:r>
              <a:rPr lang="en-US" altLang="zh-CN" sz="1800" dirty="0">
                <a:effectLst/>
                <a:latin typeface="Times New Roman" panose="02020603050405020304" pitchFamily="18" charset="0"/>
                <a:ea typeface="宋体" panose="02010600030101010101" pitchFamily="2" charset="-122"/>
              </a:rPr>
              <a:t>cutout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数据增强方法的</a:t>
            </a:r>
            <a:r>
              <a:rPr lang="en-US" altLang="zh-CN" sz="1800" dirty="0">
                <a:effectLst/>
                <a:latin typeface="Times New Roman" panose="02020603050405020304" pitchFamily="18" charset="0"/>
                <a:ea typeface="宋体" panose="02010600030101010101" pitchFamily="2" charset="-122"/>
              </a:rPr>
              <a:t>SKDSAM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模型，第二列代表各模型在</a:t>
            </a:r>
            <a:r>
              <a:rPr lang="en-US" altLang="zh-CN" sz="1800" dirty="0">
                <a:effectLst/>
                <a:latin typeface="Times New Roman" panose="02020603050405020304" pitchFamily="18" charset="0"/>
                <a:ea typeface="宋体" panose="02010600030101010101" pitchFamily="2" charset="-122"/>
              </a:rPr>
              <a:t>CIFAR-100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数据集上的分类准确率，第三列代表各模型在</a:t>
            </a:r>
            <a:r>
              <a:rPr lang="en-US" altLang="zh-CN" sz="1800" dirty="0">
                <a:effectLst/>
                <a:latin typeface="Times New Roman" panose="02020603050405020304" pitchFamily="18" charset="0"/>
                <a:ea typeface="宋体" panose="02010600030101010101" pitchFamily="2" charset="-122"/>
              </a:rPr>
              <a:t>Tiny ImageNet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数据集上的分类准确率。实验结果表明，</a:t>
            </a:r>
            <a:r>
              <a:rPr lang="en-US" altLang="zh-CN" sz="1800" dirty="0">
                <a:effectLst/>
                <a:latin typeface="Times New Roman" panose="02020603050405020304" pitchFamily="18" charset="0"/>
                <a:ea typeface="宋体" panose="02010600030101010101" pitchFamily="2" charset="-122"/>
              </a:rPr>
              <a:t>SKDSAM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模型具有比其他自知识蒸馏模型（尤其是作为对比的</a:t>
            </a:r>
            <a:r>
              <a:rPr lang="en-US" altLang="zh-CN" sz="1800" dirty="0">
                <a:effectLst/>
                <a:latin typeface="Times New Roman" panose="02020603050405020304" pitchFamily="18" charset="0"/>
                <a:ea typeface="宋体" panose="02010600030101010101" pitchFamily="2" charset="-122"/>
              </a:rPr>
              <a:t>BYOT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模型）更优异的分类准确率，达到了目前</a:t>
            </a:r>
            <a:r>
              <a:rPr lang="en-US" altLang="zh-CN" sz="1800" dirty="0">
                <a:effectLst/>
                <a:latin typeface="Times New Roman" panose="02020603050405020304" pitchFamily="18" charset="0"/>
                <a:ea typeface="宋体" panose="02010600030101010101" pitchFamily="2" charset="-122"/>
              </a:rPr>
              <a:t>SOTA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结果。结合数据增强技术（</a:t>
            </a:r>
            <a:r>
              <a:rPr lang="en-US" altLang="zh-CN" sz="1800" dirty="0">
                <a:effectLst/>
                <a:latin typeface="Times New Roman" panose="02020603050405020304" pitchFamily="18" charset="0"/>
                <a:ea typeface="宋体" panose="02010600030101010101" pitchFamily="2" charset="-122"/>
              </a:rPr>
              <a:t>cutout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技术）的</a:t>
            </a:r>
            <a:r>
              <a:rPr lang="en-US" altLang="zh-CN" sz="1800" dirty="0">
                <a:effectLst/>
                <a:latin typeface="Times New Roman" panose="02020603050405020304" pitchFamily="18" charset="0"/>
                <a:ea typeface="宋体" panose="02010600030101010101" pitchFamily="2" charset="-122"/>
              </a:rPr>
              <a:t>SKDSAM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模型具有比单一的</a:t>
            </a:r>
            <a:r>
              <a:rPr lang="en-US" altLang="zh-CN" sz="1800" dirty="0">
                <a:effectLst/>
                <a:latin typeface="Times New Roman" panose="02020603050405020304" pitchFamily="18" charset="0"/>
                <a:ea typeface="宋体" panose="02010600030101010101" pitchFamily="2" charset="-122"/>
              </a:rPr>
              <a:t>SKDSAM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模型更高的分类准确率。</a:t>
            </a:r>
            <a:endParaRPr lang="zh-CN" altLang="en-US" dirty="0"/>
          </a:p>
        </p:txBody>
      </p:sp>
      <p:sp>
        <p:nvSpPr>
          <p:cNvPr id="4" name="灯片编号占位符 3"/>
          <p:cNvSpPr>
            <a:spLocks noGrp="1"/>
          </p:cNvSpPr>
          <p:nvPr>
            <p:ph type="sldNum" sz="quarter" idx="5"/>
          </p:nvPr>
        </p:nvSpPr>
        <p:spPr/>
        <p:txBody>
          <a:bodyPr/>
          <a:lstStyle/>
          <a:p>
            <a:fld id="{B03CE2A1-3E10-48F9-873C-419FA551E418}" type="slidenum">
              <a:rPr lang="zh-CN" altLang="en-US" smtClean="0"/>
              <a:t>14</a:t>
            </a:fld>
            <a:endParaRPr lang="zh-CN" altLang="en-US"/>
          </a:p>
        </p:txBody>
      </p:sp>
    </p:spTree>
    <p:extLst>
      <p:ext uri="{BB962C8B-B14F-4D97-AF65-F5344CB8AC3E}">
        <p14:creationId xmlns:p14="http://schemas.microsoft.com/office/powerpoint/2010/main" val="866854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3CE2A1-3E10-48F9-873C-419FA551E418}" type="slidenum">
              <a:rPr lang="zh-CN" altLang="en-US" smtClean="0"/>
              <a:t>15</a:t>
            </a:fld>
            <a:endParaRPr lang="zh-CN" altLang="en-US"/>
          </a:p>
        </p:txBody>
      </p:sp>
    </p:spTree>
    <p:extLst>
      <p:ext uri="{BB962C8B-B14F-4D97-AF65-F5344CB8AC3E}">
        <p14:creationId xmlns:p14="http://schemas.microsoft.com/office/powerpoint/2010/main" val="635455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总结全文，本文提出了基于自注意力机制的自知识蒸馏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(SKDSAM)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，它成为了目前分类准确率的自知识蒸馏模型。</a:t>
            </a:r>
            <a:endParaRPr lang="zh-CN" altLang="en-US" dirty="0"/>
          </a:p>
        </p:txBody>
      </p:sp>
      <p:sp>
        <p:nvSpPr>
          <p:cNvPr id="4" name="灯片编号占位符 3"/>
          <p:cNvSpPr>
            <a:spLocks noGrp="1"/>
          </p:cNvSpPr>
          <p:nvPr>
            <p:ph type="sldNum" sz="quarter" idx="5"/>
          </p:nvPr>
        </p:nvSpPr>
        <p:spPr/>
        <p:txBody>
          <a:bodyPr/>
          <a:lstStyle/>
          <a:p>
            <a:fld id="{B03CE2A1-3E10-48F9-873C-419FA551E418}" type="slidenum">
              <a:rPr lang="zh-CN" altLang="en-US" smtClean="0"/>
              <a:t>16</a:t>
            </a:fld>
            <a:endParaRPr lang="zh-CN" altLang="en-US"/>
          </a:p>
        </p:txBody>
      </p:sp>
    </p:spTree>
    <p:extLst>
      <p:ext uri="{BB962C8B-B14F-4D97-AF65-F5344CB8AC3E}">
        <p14:creationId xmlns:p14="http://schemas.microsoft.com/office/powerpoint/2010/main" val="2079113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3CE2A1-3E10-48F9-873C-419FA551E418}" type="slidenum">
              <a:rPr lang="zh-CN" altLang="en-US" smtClean="0"/>
              <a:t>17</a:t>
            </a:fld>
            <a:endParaRPr lang="zh-CN" altLang="en-US"/>
          </a:p>
        </p:txBody>
      </p:sp>
    </p:spTree>
    <p:extLst>
      <p:ext uri="{BB962C8B-B14F-4D97-AF65-F5344CB8AC3E}">
        <p14:creationId xmlns:p14="http://schemas.microsoft.com/office/powerpoint/2010/main" val="1894213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在第一部分介绍知识蒸馏和自知识蒸馏的概念。</a:t>
            </a:r>
            <a:endParaRPr lang="zh-CN" altLang="en-US" dirty="0"/>
          </a:p>
        </p:txBody>
      </p:sp>
      <p:sp>
        <p:nvSpPr>
          <p:cNvPr id="4" name="灯片编号占位符 3"/>
          <p:cNvSpPr>
            <a:spLocks noGrp="1"/>
          </p:cNvSpPr>
          <p:nvPr>
            <p:ph type="sldNum" sz="quarter" idx="5"/>
          </p:nvPr>
        </p:nvSpPr>
        <p:spPr/>
        <p:txBody>
          <a:bodyPr/>
          <a:lstStyle/>
          <a:p>
            <a:fld id="{B03CE2A1-3E10-48F9-873C-419FA551E418}" type="slidenum">
              <a:rPr lang="zh-CN" altLang="en-US" smtClean="0"/>
              <a:t>2</a:t>
            </a:fld>
            <a:endParaRPr lang="zh-CN" altLang="en-US"/>
          </a:p>
        </p:txBody>
      </p:sp>
    </p:spTree>
    <p:extLst>
      <p:ext uri="{BB962C8B-B14F-4D97-AF65-F5344CB8AC3E}">
        <p14:creationId xmlns:p14="http://schemas.microsoft.com/office/powerpoint/2010/main" val="2195185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本文从大类上属于图像分类模型，目的是尽可能提高图像的分类准确率。比如当把图中四张图像输入分类模型之后，希望模型对四张图像的预测标签分别是猫标签、虎标签、狗标签、狼标签。</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B03CE2A1-3E10-48F9-873C-419FA551E418}" type="slidenum">
              <a:rPr lang="zh-CN" altLang="en-US" smtClean="0"/>
              <a:t>3</a:t>
            </a:fld>
            <a:endParaRPr lang="zh-CN" altLang="en-US"/>
          </a:p>
        </p:txBody>
      </p:sp>
    </p:spTree>
    <p:extLst>
      <p:ext uri="{BB962C8B-B14F-4D97-AF65-F5344CB8AC3E}">
        <p14:creationId xmlns:p14="http://schemas.microsoft.com/office/powerpoint/2010/main" val="4123485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典型分类模型的网络结构如图所示。输入图像经过多层神经网络和</a:t>
            </a:r>
            <a:r>
              <a:rPr lang="en-US" altLang="zh-CN" sz="1200" kern="1200" dirty="0" err="1">
                <a:solidFill>
                  <a:schemeClr val="tx1"/>
                </a:solidFill>
                <a:effectLst/>
                <a:latin typeface="+mn-lt"/>
                <a:ea typeface="+mn-ea"/>
                <a:cs typeface="+mn-cs"/>
              </a:rPr>
              <a:t>softmax</a:t>
            </a:r>
            <a:r>
              <a:rPr lang="zh-CN" altLang="zh-CN" sz="1200" kern="1200" dirty="0">
                <a:solidFill>
                  <a:schemeClr val="tx1"/>
                </a:solidFill>
                <a:effectLst/>
                <a:latin typeface="+mn-lt"/>
                <a:ea typeface="+mn-ea"/>
                <a:cs typeface="+mn-cs"/>
              </a:rPr>
              <a:t>得出预测结果。它的损失函数为预测结果和真实标签的交叉熵，通过梯度下降法将其最小化。</a:t>
            </a:r>
          </a:p>
          <a:p>
            <a:r>
              <a:rPr lang="zh-CN" altLang="zh-CN" sz="1200" kern="1200" dirty="0">
                <a:solidFill>
                  <a:schemeClr val="tx1"/>
                </a:solidFill>
                <a:effectLst/>
                <a:latin typeface="+mn-lt"/>
                <a:ea typeface="+mn-ea"/>
                <a:cs typeface="+mn-cs"/>
              </a:rPr>
              <a:t>为了追求越来越优异的分类性能，神经网络的规模与日俱增。由于大型神经网络的训练需要昂贵的计算资源和时间成本，研究者提出知识蒸馏技术对大型神经网络进行压缩。</a:t>
            </a:r>
            <a:endParaRPr lang="zh-CN" altLang="en-US" dirty="0"/>
          </a:p>
        </p:txBody>
      </p:sp>
      <p:sp>
        <p:nvSpPr>
          <p:cNvPr id="4" name="灯片编号占位符 3"/>
          <p:cNvSpPr>
            <a:spLocks noGrp="1"/>
          </p:cNvSpPr>
          <p:nvPr>
            <p:ph type="sldNum" sz="quarter" idx="5"/>
          </p:nvPr>
        </p:nvSpPr>
        <p:spPr/>
        <p:txBody>
          <a:bodyPr/>
          <a:lstStyle/>
          <a:p>
            <a:fld id="{B03CE2A1-3E10-48F9-873C-419FA551E418}" type="slidenum">
              <a:rPr lang="zh-CN" altLang="en-US" smtClean="0"/>
              <a:t>4</a:t>
            </a:fld>
            <a:endParaRPr lang="zh-CN" altLang="en-US"/>
          </a:p>
        </p:txBody>
      </p:sp>
    </p:spTree>
    <p:extLst>
      <p:ext uri="{BB962C8B-B14F-4D97-AF65-F5344CB8AC3E}">
        <p14:creationId xmlns:p14="http://schemas.microsoft.com/office/powerpoint/2010/main" val="1091761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buNone/>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知识蒸馏的主要思想是利用相似标签的信息，比如猫和老虎、狗和狼。它的网络结构如图所示。红框里面的部分等同于刚才提到的典型的图像分类模型，称之为学生模型。红框外上方的神经网络称为教师模型，它的规模远远大于学生模型。红框外的教师模型和学生模型都使用了</a:t>
                </a:r>
                <a:r>
                  <a:rPr lang="en-US" altLang="zh-CN" sz="1800" dirty="0" err="1">
                    <a:effectLst/>
                    <a:latin typeface="Times New Roman" panose="02020603050405020304" pitchFamily="18" charset="0"/>
                    <a:ea typeface="宋体" panose="02010600030101010101" pitchFamily="2" charset="-122"/>
                  </a:rPr>
                  <a:t>softmax</a:t>
                </a:r>
                <a:r>
                  <a:rPr lang="en-US" altLang="zh-CN" sz="1800" dirty="0">
                    <a:effectLst/>
                    <a:latin typeface="Times New Roman" panose="02020603050405020304" pitchFamily="18" charset="0"/>
                    <a:ea typeface="宋体" panose="02010600030101010101" pitchFamily="2" charset="-122"/>
                  </a:rPr>
                  <a:t>(T)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函数，表达式在这里，</a:t>
                </a:r>
                <a:r>
                  <a:rPr lang="en-US" altLang="zh-CN" sz="1800" dirty="0">
                    <a:effectLst/>
                    <a:latin typeface="Times New Roman" panose="02020603050405020304" pitchFamily="18" charset="0"/>
                    <a:ea typeface="宋体" panose="02010600030101010101" pitchFamily="2" charset="-122"/>
                  </a:rPr>
                  <a:t>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称为蒸馏温度，其目</a:t>
                </a:r>
                <a:r>
                  <a:rPr lang="zh-CN" altLang="zh-CN" sz="1800" dirty="0">
                    <a:effectLst/>
                    <a:ea typeface="宋体" panose="02010600030101010101" pitchFamily="2" charset="-122"/>
                    <a:cs typeface="Times New Roman" panose="02020603050405020304" pitchFamily="18" charset="0"/>
                  </a:rPr>
                  <a:t>的是让相似标签（比如猫和虎、狗和狼）的概率分布更为接近。知识蒸馏模型的总损失函数在这里，它由学生损失函数和蒸馏损失函数相加而成。通过这种方法把大型教师模型中的暗知识压缩到小型学生模型中。</a:t>
                </a:r>
                <a:endParaRPr lang="zh-CN" altLang="zh-CN" sz="1200" kern="100" dirty="0">
                  <a:effectLst/>
                  <a:latin typeface="Times New Roman" panose="02020603050405020304" pitchFamily="18" charset="0"/>
                  <a:ea typeface="宋体" panose="02010600030101010101" pitchFamily="2" charset="-122"/>
                </a:endParaRPr>
              </a:p>
            </p:txBody>
          </p:sp>
        </mc:Choice>
        <mc:Fallback xmlns="">
          <p:sp>
            <p:nvSpPr>
              <p:cNvPr id="3" name="备注占位符 2"/>
              <p:cNvSpPr>
                <a:spLocks noGrp="1"/>
              </p:cNvSpPr>
              <p:nvPr>
                <p:ph type="body" idx="1"/>
              </p:nvPr>
            </p:nvSpPr>
            <p:spPr/>
            <p:txBody>
              <a:bodyPr/>
              <a:lstStyle/>
              <a:p>
                <a:pPr marL="342900" indent="-342900">
                  <a:buAutoNum type="arabicPeriod"/>
                </a:pP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知识蒸馏是一种压缩大型神经网络的技术。</a:t>
                </a: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kern="100" dirty="0">
                    <a:effectLst/>
                    <a:latin typeface="Times New Roman" panose="02020603050405020304" pitchFamily="18" charset="0"/>
                    <a:ea typeface="宋体" panose="02010600030101010101" pitchFamily="2" charset="-122"/>
                  </a:rPr>
                  <a:t>训练样本分别进入教师模型和学生模型，教师模型的输出经过带有温度系数</a:t>
                </a:r>
                <a:r>
                  <a:rPr lang="en-US" altLang="zh-CN" sz="1200" i="0" kern="100">
                    <a:effectLst/>
                    <a:latin typeface="Cambria Math" panose="02040503050406030204" pitchFamily="18" charset="0"/>
                    <a:ea typeface="宋体" panose="02010600030101010101" pitchFamily="2" charset="-122"/>
                  </a:rPr>
                  <a:t>𝑇</a:t>
                </a:r>
                <a:r>
                  <a:rPr lang="zh-CN" altLang="zh-CN" sz="1200" kern="100" dirty="0">
                    <a:effectLst/>
                    <a:latin typeface="Times New Roman" panose="02020603050405020304" pitchFamily="18" charset="0"/>
                    <a:ea typeface="宋体" panose="02010600030101010101" pitchFamily="2" charset="-122"/>
                  </a:rPr>
                  <a:t>的归一化指数层得到软标签，学生模型的输出分别经过带有温度系数</a:t>
                </a:r>
                <a:r>
                  <a:rPr lang="en-US" altLang="zh-CN" sz="1200" i="0" kern="100">
                    <a:effectLst/>
                    <a:latin typeface="Cambria Math" panose="02040503050406030204" pitchFamily="18" charset="0"/>
                    <a:ea typeface="宋体" panose="02010600030101010101" pitchFamily="2" charset="-122"/>
                  </a:rPr>
                  <a:t>𝑇</a:t>
                </a:r>
                <a:r>
                  <a:rPr lang="zh-CN" altLang="zh-CN" sz="1200" kern="100" dirty="0">
                    <a:effectLst/>
                    <a:latin typeface="Times New Roman" panose="02020603050405020304" pitchFamily="18" charset="0"/>
                    <a:ea typeface="宋体" panose="02010600030101010101" pitchFamily="2" charset="-122"/>
                  </a:rPr>
                  <a:t>的归一化指数层和不带温度系数的归一化指数层得到软预测和硬预测。蒸馏损失为图</a:t>
                </a:r>
                <a:r>
                  <a:rPr lang="en-US" altLang="zh-CN" sz="1200" kern="100" dirty="0">
                    <a:effectLst/>
                    <a:latin typeface="Times New Roman" panose="02020603050405020304" pitchFamily="18" charset="0"/>
                    <a:ea typeface="宋体" panose="02010600030101010101" pitchFamily="2" charset="-122"/>
                  </a:rPr>
                  <a:t>1.1</a:t>
                </a:r>
                <a:r>
                  <a:rPr lang="zh-CN" altLang="zh-CN" sz="1200" kern="100" dirty="0">
                    <a:effectLst/>
                    <a:latin typeface="Times New Roman" panose="02020603050405020304" pitchFamily="18" charset="0"/>
                    <a:ea typeface="宋体" panose="02010600030101010101" pitchFamily="2" charset="-122"/>
                  </a:rPr>
                  <a:t>中软标签和软预测的差异，学生损失为图</a:t>
                </a:r>
                <a:r>
                  <a:rPr lang="en-US" altLang="zh-CN" sz="1200" kern="100" dirty="0">
                    <a:effectLst/>
                    <a:latin typeface="Times New Roman" panose="02020603050405020304" pitchFamily="18" charset="0"/>
                    <a:ea typeface="宋体" panose="02010600030101010101" pitchFamily="2" charset="-122"/>
                  </a:rPr>
                  <a:t>1.1</a:t>
                </a:r>
                <a:r>
                  <a:rPr lang="zh-CN" altLang="zh-CN" sz="1200" kern="100" dirty="0">
                    <a:effectLst/>
                    <a:latin typeface="Times New Roman" panose="02020603050405020304" pitchFamily="18" charset="0"/>
                    <a:ea typeface="宋体" panose="02010600030101010101" pitchFamily="2" charset="-122"/>
                  </a:rPr>
                  <a:t>中硬预测和硬标签（数据集中的真实标签）的差异。知识蒸馏的目标是最小化蒸馏损失和学生损失之和，从而使学生模型既获取了数据集中的知识，又得到了教师模型中隐含的知识。</a:t>
                </a:r>
              </a:p>
            </p:txBody>
          </p:sp>
        </mc:Fallback>
      </mc:AlternateContent>
      <p:sp>
        <p:nvSpPr>
          <p:cNvPr id="4" name="灯片编号占位符 3"/>
          <p:cNvSpPr>
            <a:spLocks noGrp="1"/>
          </p:cNvSpPr>
          <p:nvPr>
            <p:ph type="sldNum" sz="quarter" idx="5"/>
          </p:nvPr>
        </p:nvSpPr>
        <p:spPr/>
        <p:txBody>
          <a:bodyPr/>
          <a:lstStyle/>
          <a:p>
            <a:fld id="{B03CE2A1-3E10-48F9-873C-419FA551E418}" type="slidenum">
              <a:rPr lang="zh-CN" altLang="en-US" smtClean="0"/>
              <a:t>5</a:t>
            </a:fld>
            <a:endParaRPr lang="zh-CN" altLang="en-US"/>
          </a:p>
        </p:txBody>
      </p:sp>
    </p:spTree>
    <p:extLst>
      <p:ext uri="{BB962C8B-B14F-4D97-AF65-F5344CB8AC3E}">
        <p14:creationId xmlns:p14="http://schemas.microsoft.com/office/powerpoint/2010/main" val="2438258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虽然传统的知识蒸馏模型取得了优异的成果，但是它依然有不足之处。它还是需要训练一个高容量的教师模型，这个训练过程需要大量的计算和存储资源。</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mc:Choice>
        <mc:Fallback xmlns="">
          <p:sp>
            <p:nvSpPr>
              <p:cNvPr id="3" name="备注占位符 2"/>
              <p:cNvSpPr>
                <a:spLocks noGrp="1"/>
              </p:cNvSpPr>
              <p:nvPr>
                <p:ph type="body" idx="1"/>
              </p:nvPr>
            </p:nvSpPr>
            <p:spPr/>
            <p:txBody>
              <a:bodyPr/>
              <a:lstStyle/>
              <a:p>
                <a:pPr marL="342900" indent="-342900">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知识蒸馏是一种压缩大型神经网络的技术。</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800" kern="100" dirty="0">
                    <a:effectLst/>
                    <a:latin typeface="Times New Roman" panose="02020603050405020304" pitchFamily="18" charset="0"/>
                    <a:ea typeface="宋体" panose="02010600030101010101" pitchFamily="2" charset="-122"/>
                  </a:rPr>
                  <a:t>训练样本分别进入教师模型和学生模型，教师模型的输出经过带有温度系数</a:t>
                </a:r>
                <a:r>
                  <a:rPr lang="en-US" altLang="zh-CN" sz="1800" i="0" kern="100">
                    <a:effectLst/>
                    <a:latin typeface="Cambria Math" panose="02040503050406030204" pitchFamily="18" charset="0"/>
                    <a:ea typeface="宋体" panose="02010600030101010101" pitchFamily="2" charset="-122"/>
                  </a:rPr>
                  <a:t>𝑇</a:t>
                </a:r>
                <a:r>
                  <a:rPr lang="zh-CN" altLang="zh-CN" sz="1800" kern="100" dirty="0">
                    <a:effectLst/>
                    <a:latin typeface="Times New Roman" panose="02020603050405020304" pitchFamily="18" charset="0"/>
                    <a:ea typeface="宋体" panose="02010600030101010101" pitchFamily="2" charset="-122"/>
                  </a:rPr>
                  <a:t>的归一化指数层得到软标签，学生模型的输出分别经过带有温度系数</a:t>
                </a:r>
                <a:r>
                  <a:rPr lang="en-US" altLang="zh-CN" sz="1800" i="0" kern="100">
                    <a:effectLst/>
                    <a:latin typeface="Cambria Math" panose="02040503050406030204" pitchFamily="18" charset="0"/>
                    <a:ea typeface="宋体" panose="02010600030101010101" pitchFamily="2" charset="-122"/>
                  </a:rPr>
                  <a:t>𝑇</a:t>
                </a:r>
                <a:r>
                  <a:rPr lang="zh-CN" altLang="zh-CN" sz="1800" kern="100" dirty="0">
                    <a:effectLst/>
                    <a:latin typeface="Times New Roman" panose="02020603050405020304" pitchFamily="18" charset="0"/>
                    <a:ea typeface="宋体" panose="02010600030101010101" pitchFamily="2" charset="-122"/>
                  </a:rPr>
                  <a:t>的归一化指数层和不带温度系数的归一化指数层得到软预测和硬预测。蒸馏损失为图</a:t>
                </a:r>
                <a:r>
                  <a:rPr lang="en-US" altLang="zh-CN" sz="1800" kern="100" dirty="0">
                    <a:effectLst/>
                    <a:latin typeface="Times New Roman" panose="02020603050405020304" pitchFamily="18" charset="0"/>
                    <a:ea typeface="宋体" panose="02010600030101010101" pitchFamily="2" charset="-122"/>
                  </a:rPr>
                  <a:t>1.1</a:t>
                </a:r>
                <a:r>
                  <a:rPr lang="zh-CN" altLang="zh-CN" sz="1800" kern="100" dirty="0">
                    <a:effectLst/>
                    <a:latin typeface="Times New Roman" panose="02020603050405020304" pitchFamily="18" charset="0"/>
                    <a:ea typeface="宋体" panose="02010600030101010101" pitchFamily="2" charset="-122"/>
                  </a:rPr>
                  <a:t>中软标签和软预测的差异，学生损失为图</a:t>
                </a:r>
                <a:r>
                  <a:rPr lang="en-US" altLang="zh-CN" sz="1800" kern="100" dirty="0">
                    <a:effectLst/>
                    <a:latin typeface="Times New Roman" panose="02020603050405020304" pitchFamily="18" charset="0"/>
                    <a:ea typeface="宋体" panose="02010600030101010101" pitchFamily="2" charset="-122"/>
                  </a:rPr>
                  <a:t>1.1</a:t>
                </a:r>
                <a:r>
                  <a:rPr lang="zh-CN" altLang="zh-CN" sz="1800" kern="100" dirty="0">
                    <a:effectLst/>
                    <a:latin typeface="Times New Roman" panose="02020603050405020304" pitchFamily="18" charset="0"/>
                    <a:ea typeface="宋体" panose="02010600030101010101" pitchFamily="2" charset="-122"/>
                  </a:rPr>
                  <a:t>中硬预测和硬标签（数据集中的真实标签）的差异。知识蒸馏的目标是最小化蒸馏损失和学生损失之和，从而使学生模型既获取了数据集中的知识，又得到了教师模型中隐含的知识。</a:t>
                </a:r>
              </a:p>
              <a:p>
                <a:pPr marL="228600" indent="-228600">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首先，传统的知识蒸馏模型效率低下，因为学生模型很少需要用到教师模型的全部知识。第二，高容量的教师模型的训练过程需要大量的计算和存储资源。</a:t>
                </a:r>
                <a:endParaRPr lang="zh-CN" altLang="en-US" dirty="0"/>
              </a:p>
            </p:txBody>
          </p:sp>
        </mc:Fallback>
      </mc:AlternateContent>
      <p:sp>
        <p:nvSpPr>
          <p:cNvPr id="4" name="灯片编号占位符 3"/>
          <p:cNvSpPr>
            <a:spLocks noGrp="1"/>
          </p:cNvSpPr>
          <p:nvPr>
            <p:ph type="sldNum" sz="quarter" idx="5"/>
          </p:nvPr>
        </p:nvSpPr>
        <p:spPr/>
        <p:txBody>
          <a:bodyPr/>
          <a:lstStyle/>
          <a:p>
            <a:fld id="{B03CE2A1-3E10-48F9-873C-419FA551E418}" type="slidenum">
              <a:rPr lang="zh-CN" altLang="en-US" smtClean="0"/>
              <a:t>6</a:t>
            </a:fld>
            <a:endParaRPr lang="zh-CN" altLang="en-US"/>
          </a:p>
        </p:txBody>
      </p:sp>
    </p:spTree>
    <p:extLst>
      <p:ext uri="{BB962C8B-B14F-4D97-AF65-F5344CB8AC3E}">
        <p14:creationId xmlns:p14="http://schemas.microsoft.com/office/powerpoint/2010/main" val="49486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那么能否有一种知识蒸馏它不需要外部的教师模型？这就是自知识蒸馏模型。自知识蒸馏模型的特点是让神经网络蒸馏自己内部的知识，而不需要借助外部的教师模型。这里介绍的自蒸馏模型是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BYOT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模型，它的主要思想</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是考虑到深度神经网络的深层部分比浅层部分包含更高阶、更抽象的信息，因此可以利用神经网络的深层部分向浅层部分蒸馏暗知识</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BYOT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网络结构如图所示。将神经网络根据其深度划分为几个浅层块和一个最深层块，在每个浅层块之下设置一个瓶颈层，一个全连接层和</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softmax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。每个浅层块和相应的瓶颈层、全连接层、</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softmax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组成一个浅层分类器，最深层块和其后的全连接层、</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softmax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组成最深层分类器。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BYOT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模型将所有浅层分类器视为学生模型，将最深层分类器视为教师模型，将最深层分类器的暗知识蒸馏到每一个浅层分类器。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dirty="0">
                    <a:effectLst/>
                    <a:latin typeface="Times New Roman" panose="02020603050405020304" pitchFamily="18" charset="0"/>
                    <a:ea typeface="宋体" panose="02010600030101010101" pitchFamily="2" charset="-122"/>
                  </a:rPr>
                  <a:t>BYOT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的损失函数在这里，它是三种损失函数的加和。第一种损失函数是真实标签的独热向量与每个分类器输出概率分布的交叉熵，第二种损失函数是最深层分类器输出的概率分布和每个浅层分类器输出的概率分布的相对熵，第三种损失函数是最深层分类器特征图和每个浅层分类器特征图的</a:t>
                </a:r>
                <a14:m>
                  <m:oMath xmlns:m="http://schemas.openxmlformats.org/officeDocument/2006/math">
                    <m:sSub>
                      <m:sSub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损失函数。</a:t>
                </a: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pPr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那么能否有一种知识蒸馏它不需要外部的教师模型？这就是自知识蒸馏模型。自知识蒸馏模型的特点是让神经网络蒸馏自己内部的知识，而不需要借助外部的教师模型。这里介绍的自蒸馏模型是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BYOT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模型，它的主要思想</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是考虑到深度神经网络的深层部分比浅层部分包含更高阶、更抽象的信息，因此可以利用神经网络的深层部分向浅层部分蒸馏暗知识</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BYOT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网络结构如图所示。将神经网络根据其深度划分为几个浅层块和一个最深层块，在每个浅层块之下设置一个瓶颈层，一个全连接层和</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softmax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。每个浅层块和相应的瓶颈层、全连接层、</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softmax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组成一个浅层分类器，最深层块和其后的全连接层、</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softmax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组成最深层分类器。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BYOT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模型将所有浅层分类器视为学生模型，将最深层分类器视为教师模型，将最深层分类器的暗知识蒸馏到每一个浅层分类器。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dirty="0">
                    <a:effectLst/>
                    <a:latin typeface="Times New Roman" panose="02020603050405020304" pitchFamily="18" charset="0"/>
                    <a:ea typeface="宋体" panose="02010600030101010101" pitchFamily="2" charset="-122"/>
                  </a:rPr>
                  <a:t>BYOT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的损失函数在这里，它是三种损失函数的加和。第一种损失函数是真实标签的独热向量与每个分类器输出概率分布的交叉熵，第二种损失函数是最深层分类器输出的概率分布和每个浅层分类器输出的概率分布的相对熵，第三种损失函数是最深层分类器特征图和每个浅层分类器特征图的</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𝐿</a:t>
                </a:r>
                <a:r>
                  <a:rPr lang="zh-CN" altLang="zh-CN" sz="28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2</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损失函数。</a:t>
                </a: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Fallback>
      </mc:AlternateContent>
      <p:sp>
        <p:nvSpPr>
          <p:cNvPr id="4" name="灯片编号占位符 3"/>
          <p:cNvSpPr>
            <a:spLocks noGrp="1"/>
          </p:cNvSpPr>
          <p:nvPr>
            <p:ph type="sldNum" sz="quarter" idx="5"/>
          </p:nvPr>
        </p:nvSpPr>
        <p:spPr/>
        <p:txBody>
          <a:bodyPr/>
          <a:lstStyle/>
          <a:p>
            <a:fld id="{B03CE2A1-3E10-48F9-873C-419FA551E418}" type="slidenum">
              <a:rPr lang="zh-CN" altLang="en-US" smtClean="0"/>
              <a:t>7</a:t>
            </a:fld>
            <a:endParaRPr lang="zh-CN" altLang="en-US"/>
          </a:p>
        </p:txBody>
      </p:sp>
    </p:spTree>
    <p:extLst>
      <p:ext uri="{BB962C8B-B14F-4D97-AF65-F5344CB8AC3E}">
        <p14:creationId xmlns:p14="http://schemas.microsoft.com/office/powerpoint/2010/main" val="2754679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buNone/>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现有的自知识蒸馏模型（如</a:t>
                </a:r>
                <a:r>
                  <a:rPr lang="en-US" altLang="zh-CN" sz="1800" dirty="0">
                    <a:effectLst/>
                    <a:latin typeface="Times New Roman" panose="02020603050405020304" pitchFamily="18" charset="0"/>
                    <a:ea typeface="宋体" panose="02010600030101010101" pitchFamily="2" charset="-122"/>
                  </a:rPr>
                  <a:t>BYOT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模型）的不足是，它将作为学生模型的各个浅层块一视同仁直接相加，忽略了各个浅层块对最深层块的不同影响。这可能会造成一些暗知识的损失。</a:t>
                </a:r>
                <a:endParaRPr lang="zh-CN" altLang="en-US" dirty="0"/>
              </a:p>
            </p:txBody>
          </p:sp>
        </mc:Choice>
        <mc:Fallback xmlns="">
          <p:sp>
            <p:nvSpPr>
              <p:cNvPr id="3" name="备注占位符 2"/>
              <p:cNvSpPr>
                <a:spLocks noGrp="1"/>
              </p:cNvSpPr>
              <p:nvPr>
                <p:ph type="body" idx="1"/>
              </p:nvPr>
            </p:nvSpPr>
            <p:spPr/>
            <p:txBody>
              <a:bodyPr/>
              <a:lstStyle/>
              <a:p>
                <a:pPr marL="342900" indent="-342900">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知识蒸馏是一种压缩大型神经网络的技术。</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800" kern="100" dirty="0">
                    <a:effectLst/>
                    <a:latin typeface="Times New Roman" panose="02020603050405020304" pitchFamily="18" charset="0"/>
                    <a:ea typeface="宋体" panose="02010600030101010101" pitchFamily="2" charset="-122"/>
                  </a:rPr>
                  <a:t>训练样本分别进入教师模型和学生模型，教师模型的输出经过带有温度系数</a:t>
                </a:r>
                <a:r>
                  <a:rPr lang="en-US" altLang="zh-CN" sz="1800" i="0" kern="100">
                    <a:effectLst/>
                    <a:latin typeface="Cambria Math" panose="02040503050406030204" pitchFamily="18" charset="0"/>
                    <a:ea typeface="宋体" panose="02010600030101010101" pitchFamily="2" charset="-122"/>
                  </a:rPr>
                  <a:t>𝑇</a:t>
                </a:r>
                <a:r>
                  <a:rPr lang="zh-CN" altLang="zh-CN" sz="1800" kern="100" dirty="0">
                    <a:effectLst/>
                    <a:latin typeface="Times New Roman" panose="02020603050405020304" pitchFamily="18" charset="0"/>
                    <a:ea typeface="宋体" panose="02010600030101010101" pitchFamily="2" charset="-122"/>
                  </a:rPr>
                  <a:t>的归一化指数层得到软标签，学生模型的输出分别经过带有温度系数</a:t>
                </a:r>
                <a:r>
                  <a:rPr lang="en-US" altLang="zh-CN" sz="1800" i="0" kern="100">
                    <a:effectLst/>
                    <a:latin typeface="Cambria Math" panose="02040503050406030204" pitchFamily="18" charset="0"/>
                    <a:ea typeface="宋体" panose="02010600030101010101" pitchFamily="2" charset="-122"/>
                  </a:rPr>
                  <a:t>𝑇</a:t>
                </a:r>
                <a:r>
                  <a:rPr lang="zh-CN" altLang="zh-CN" sz="1800" kern="100" dirty="0">
                    <a:effectLst/>
                    <a:latin typeface="Times New Roman" panose="02020603050405020304" pitchFamily="18" charset="0"/>
                    <a:ea typeface="宋体" panose="02010600030101010101" pitchFamily="2" charset="-122"/>
                  </a:rPr>
                  <a:t>的归一化指数层和不带温度系数的归一化指数层得到软预测和硬预测。蒸馏损失为图</a:t>
                </a:r>
                <a:r>
                  <a:rPr lang="en-US" altLang="zh-CN" sz="1800" kern="100" dirty="0">
                    <a:effectLst/>
                    <a:latin typeface="Times New Roman" panose="02020603050405020304" pitchFamily="18" charset="0"/>
                    <a:ea typeface="宋体" panose="02010600030101010101" pitchFamily="2" charset="-122"/>
                  </a:rPr>
                  <a:t>1.1</a:t>
                </a:r>
                <a:r>
                  <a:rPr lang="zh-CN" altLang="zh-CN" sz="1800" kern="100" dirty="0">
                    <a:effectLst/>
                    <a:latin typeface="Times New Roman" panose="02020603050405020304" pitchFamily="18" charset="0"/>
                    <a:ea typeface="宋体" panose="02010600030101010101" pitchFamily="2" charset="-122"/>
                  </a:rPr>
                  <a:t>中软标签和软预测的差异，学生损失为图</a:t>
                </a:r>
                <a:r>
                  <a:rPr lang="en-US" altLang="zh-CN" sz="1800" kern="100" dirty="0">
                    <a:effectLst/>
                    <a:latin typeface="Times New Roman" panose="02020603050405020304" pitchFamily="18" charset="0"/>
                    <a:ea typeface="宋体" panose="02010600030101010101" pitchFamily="2" charset="-122"/>
                  </a:rPr>
                  <a:t>1.1</a:t>
                </a:r>
                <a:r>
                  <a:rPr lang="zh-CN" altLang="zh-CN" sz="1800" kern="100" dirty="0">
                    <a:effectLst/>
                    <a:latin typeface="Times New Roman" panose="02020603050405020304" pitchFamily="18" charset="0"/>
                    <a:ea typeface="宋体" panose="02010600030101010101" pitchFamily="2" charset="-122"/>
                  </a:rPr>
                  <a:t>中硬预测和硬标签（数据集中的真实标签）的差异。知识蒸馏的目标是最小化蒸馏损失和学生损失之和，从而使学生模型既获取了数据集中的知识，又得到了教师模型中隐含的知识。</a:t>
                </a:r>
              </a:p>
              <a:p>
                <a:pPr marL="228600" indent="-228600">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首先，传统的知识蒸馏模型效率低下，因为学生模型很少需要用到教师模型的全部知识。第二，高容量的教师模型的训练过程需要大量的计算和存储资源。</a:t>
                </a:r>
                <a:endParaRPr lang="zh-CN" altLang="en-US" dirty="0"/>
              </a:p>
            </p:txBody>
          </p:sp>
        </mc:Fallback>
      </mc:AlternateContent>
      <p:sp>
        <p:nvSpPr>
          <p:cNvPr id="4" name="灯片编号占位符 3"/>
          <p:cNvSpPr>
            <a:spLocks noGrp="1"/>
          </p:cNvSpPr>
          <p:nvPr>
            <p:ph type="sldNum" sz="quarter" idx="5"/>
          </p:nvPr>
        </p:nvSpPr>
        <p:spPr/>
        <p:txBody>
          <a:bodyPr/>
          <a:lstStyle/>
          <a:p>
            <a:fld id="{B03CE2A1-3E10-48F9-873C-419FA551E418}" type="slidenum">
              <a:rPr lang="zh-CN" altLang="en-US" smtClean="0"/>
              <a:t>8</a:t>
            </a:fld>
            <a:endParaRPr lang="zh-CN" altLang="en-US"/>
          </a:p>
        </p:txBody>
      </p:sp>
    </p:spTree>
    <p:extLst>
      <p:ext uri="{BB962C8B-B14F-4D97-AF65-F5344CB8AC3E}">
        <p14:creationId xmlns:p14="http://schemas.microsoft.com/office/powerpoint/2010/main" val="249855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那么，怎样才能有效区分各个浅层块对最深层块的不同影响？本篇论文提出基于自注意力机制的自知识蒸馏模型，简称</a:t>
            </a:r>
            <a:r>
              <a:rPr lang="en-US" altLang="zh-CN" sz="1800" dirty="0">
                <a:effectLst/>
                <a:latin typeface="Times New Roman" panose="02020603050405020304" pitchFamily="18" charset="0"/>
                <a:ea typeface="宋体" panose="02010600030101010101" pitchFamily="2" charset="-122"/>
              </a:rPr>
              <a:t>SKDSAM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。它的主要思想是给</a:t>
            </a:r>
            <a:r>
              <a:rPr lang="en-US" altLang="zh-CN" sz="1800" dirty="0">
                <a:effectLst/>
                <a:latin typeface="Times New Roman" panose="02020603050405020304" pitchFamily="18" charset="0"/>
                <a:ea typeface="宋体" panose="02010600030101010101" pitchFamily="2" charset="-122"/>
              </a:rPr>
              <a:t>BYOT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模型增加自注意力机制，使自注意力机制通过训练</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学习</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得出各个浅层块对最深层块的不同贡献度，从而使不同深度网络层的信息能够更有效地聚合。</a:t>
            </a:r>
            <a:endParaRPr lang="zh-CN" altLang="en-US" dirty="0"/>
          </a:p>
        </p:txBody>
      </p:sp>
      <p:sp>
        <p:nvSpPr>
          <p:cNvPr id="4" name="灯片编号占位符 3"/>
          <p:cNvSpPr>
            <a:spLocks noGrp="1"/>
          </p:cNvSpPr>
          <p:nvPr>
            <p:ph type="sldNum" sz="quarter" idx="5"/>
          </p:nvPr>
        </p:nvSpPr>
        <p:spPr/>
        <p:txBody>
          <a:bodyPr/>
          <a:lstStyle/>
          <a:p>
            <a:fld id="{B03CE2A1-3E10-48F9-873C-419FA551E418}" type="slidenum">
              <a:rPr lang="zh-CN" altLang="en-US" smtClean="0"/>
              <a:t>9</a:t>
            </a:fld>
            <a:endParaRPr lang="zh-CN" altLang="en-US"/>
          </a:p>
        </p:txBody>
      </p:sp>
    </p:spTree>
    <p:extLst>
      <p:ext uri="{BB962C8B-B14F-4D97-AF65-F5344CB8AC3E}">
        <p14:creationId xmlns:p14="http://schemas.microsoft.com/office/powerpoint/2010/main" val="1186772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18CD8-579E-4A51-9A25-32FD806DF9F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0FBC416-F2D6-4BB9-9E67-AA10A89C5E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50A06A6-1166-49F5-B197-F93EE23CDE7C}"/>
              </a:ext>
            </a:extLst>
          </p:cNvPr>
          <p:cNvSpPr>
            <a:spLocks noGrp="1"/>
          </p:cNvSpPr>
          <p:nvPr>
            <p:ph type="dt" sz="half" idx="10"/>
          </p:nvPr>
        </p:nvSpPr>
        <p:spPr/>
        <p:txBody>
          <a:bodyPr/>
          <a:lstStyle/>
          <a:p>
            <a:fld id="{F564A8A6-FC2C-4DFA-A711-EAF15F897618}" type="datetime1">
              <a:rPr lang="zh-CN" altLang="en-US" smtClean="0"/>
              <a:t>2022/5/20</a:t>
            </a:fld>
            <a:endParaRPr lang="zh-CN" altLang="en-US"/>
          </a:p>
        </p:txBody>
      </p:sp>
      <p:sp>
        <p:nvSpPr>
          <p:cNvPr id="5" name="页脚占位符 4">
            <a:extLst>
              <a:ext uri="{FF2B5EF4-FFF2-40B4-BE49-F238E27FC236}">
                <a16:creationId xmlns:a16="http://schemas.microsoft.com/office/drawing/2014/main" id="{92E807F9-6761-4BBB-B161-1FFD59A63BE0}"/>
              </a:ext>
            </a:extLst>
          </p:cNvPr>
          <p:cNvSpPr>
            <a:spLocks noGrp="1"/>
          </p:cNvSpPr>
          <p:nvPr>
            <p:ph type="ftr" sz="quarter" idx="11"/>
          </p:nvPr>
        </p:nvSpPr>
        <p:spPr/>
        <p:txBody>
          <a:bodyPr/>
          <a:lstStyle/>
          <a:p>
            <a:r>
              <a:rPr lang="zh-CN" altLang="en-US"/>
              <a:t>华中科技大学智能所</a:t>
            </a:r>
          </a:p>
        </p:txBody>
      </p:sp>
      <p:sp>
        <p:nvSpPr>
          <p:cNvPr id="6" name="灯片编号占位符 5">
            <a:extLst>
              <a:ext uri="{FF2B5EF4-FFF2-40B4-BE49-F238E27FC236}">
                <a16:creationId xmlns:a16="http://schemas.microsoft.com/office/drawing/2014/main" id="{DC39174C-5878-4005-ABCA-867C61A01B0F}"/>
              </a:ext>
            </a:extLst>
          </p:cNvPr>
          <p:cNvSpPr>
            <a:spLocks noGrp="1"/>
          </p:cNvSpPr>
          <p:nvPr>
            <p:ph type="sldNum" sz="quarter" idx="12"/>
          </p:nvPr>
        </p:nvSpPr>
        <p:spPr/>
        <p:txBody>
          <a:bodyPr/>
          <a:lstStyle/>
          <a:p>
            <a:fld id="{A182C8CA-CE6C-4B76-993D-F51F90C5672D}" type="slidenum">
              <a:rPr lang="zh-CN" altLang="en-US" smtClean="0"/>
              <a:t>‹#›</a:t>
            </a:fld>
            <a:endParaRPr lang="zh-CN" altLang="en-US"/>
          </a:p>
        </p:txBody>
      </p:sp>
    </p:spTree>
    <p:extLst>
      <p:ext uri="{BB962C8B-B14F-4D97-AF65-F5344CB8AC3E}">
        <p14:creationId xmlns:p14="http://schemas.microsoft.com/office/powerpoint/2010/main" val="307721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356DE-D0F0-4505-8D2B-05DA15A50CA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197EC2F-DBD8-43F9-8F34-F21114A021F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EE35DC-DFF2-47C5-96F7-B4237B386E24}"/>
              </a:ext>
            </a:extLst>
          </p:cNvPr>
          <p:cNvSpPr>
            <a:spLocks noGrp="1"/>
          </p:cNvSpPr>
          <p:nvPr>
            <p:ph type="dt" sz="half" idx="10"/>
          </p:nvPr>
        </p:nvSpPr>
        <p:spPr/>
        <p:txBody>
          <a:bodyPr/>
          <a:lstStyle/>
          <a:p>
            <a:fld id="{ED53A9FA-5164-4737-B6CB-24A648CE96EC}" type="datetime1">
              <a:rPr lang="zh-CN" altLang="en-US" smtClean="0"/>
              <a:t>2022/5/20</a:t>
            </a:fld>
            <a:endParaRPr lang="zh-CN" altLang="en-US"/>
          </a:p>
        </p:txBody>
      </p:sp>
      <p:sp>
        <p:nvSpPr>
          <p:cNvPr id="5" name="页脚占位符 4">
            <a:extLst>
              <a:ext uri="{FF2B5EF4-FFF2-40B4-BE49-F238E27FC236}">
                <a16:creationId xmlns:a16="http://schemas.microsoft.com/office/drawing/2014/main" id="{9E188336-4638-4841-9EC7-713A35F42ACE}"/>
              </a:ext>
            </a:extLst>
          </p:cNvPr>
          <p:cNvSpPr>
            <a:spLocks noGrp="1"/>
          </p:cNvSpPr>
          <p:nvPr>
            <p:ph type="ftr" sz="quarter" idx="11"/>
          </p:nvPr>
        </p:nvSpPr>
        <p:spPr/>
        <p:txBody>
          <a:bodyPr/>
          <a:lstStyle/>
          <a:p>
            <a:r>
              <a:rPr lang="zh-CN" altLang="en-US"/>
              <a:t>华中科技大学智能所</a:t>
            </a:r>
          </a:p>
        </p:txBody>
      </p:sp>
      <p:sp>
        <p:nvSpPr>
          <p:cNvPr id="6" name="灯片编号占位符 5">
            <a:extLst>
              <a:ext uri="{FF2B5EF4-FFF2-40B4-BE49-F238E27FC236}">
                <a16:creationId xmlns:a16="http://schemas.microsoft.com/office/drawing/2014/main" id="{F3E4C521-21A8-40FA-A573-D699E8BAFE3D}"/>
              </a:ext>
            </a:extLst>
          </p:cNvPr>
          <p:cNvSpPr>
            <a:spLocks noGrp="1"/>
          </p:cNvSpPr>
          <p:nvPr>
            <p:ph type="sldNum" sz="quarter" idx="12"/>
          </p:nvPr>
        </p:nvSpPr>
        <p:spPr/>
        <p:txBody>
          <a:bodyPr/>
          <a:lstStyle/>
          <a:p>
            <a:fld id="{A182C8CA-CE6C-4B76-993D-F51F90C5672D}" type="slidenum">
              <a:rPr lang="zh-CN" altLang="en-US" smtClean="0"/>
              <a:t>‹#›</a:t>
            </a:fld>
            <a:endParaRPr lang="zh-CN" altLang="en-US"/>
          </a:p>
        </p:txBody>
      </p:sp>
    </p:spTree>
    <p:extLst>
      <p:ext uri="{BB962C8B-B14F-4D97-AF65-F5344CB8AC3E}">
        <p14:creationId xmlns:p14="http://schemas.microsoft.com/office/powerpoint/2010/main" val="826630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888D0B-0EF9-4ED1-9E7C-4DFECC3C64C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E2B7644-CBC8-415F-877C-1836FF65FC6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FF2478-7956-48AD-BF9D-6D986C5F3382}"/>
              </a:ext>
            </a:extLst>
          </p:cNvPr>
          <p:cNvSpPr>
            <a:spLocks noGrp="1"/>
          </p:cNvSpPr>
          <p:nvPr>
            <p:ph type="dt" sz="half" idx="10"/>
          </p:nvPr>
        </p:nvSpPr>
        <p:spPr/>
        <p:txBody>
          <a:bodyPr/>
          <a:lstStyle/>
          <a:p>
            <a:fld id="{3D467B7B-89EF-4247-BEB0-FB76CAA4E53F}" type="datetime1">
              <a:rPr lang="zh-CN" altLang="en-US" smtClean="0"/>
              <a:t>2022/5/20</a:t>
            </a:fld>
            <a:endParaRPr lang="zh-CN" altLang="en-US"/>
          </a:p>
        </p:txBody>
      </p:sp>
      <p:sp>
        <p:nvSpPr>
          <p:cNvPr id="5" name="页脚占位符 4">
            <a:extLst>
              <a:ext uri="{FF2B5EF4-FFF2-40B4-BE49-F238E27FC236}">
                <a16:creationId xmlns:a16="http://schemas.microsoft.com/office/drawing/2014/main" id="{8762A581-6F69-446B-B792-31653E27D249}"/>
              </a:ext>
            </a:extLst>
          </p:cNvPr>
          <p:cNvSpPr>
            <a:spLocks noGrp="1"/>
          </p:cNvSpPr>
          <p:nvPr>
            <p:ph type="ftr" sz="quarter" idx="11"/>
          </p:nvPr>
        </p:nvSpPr>
        <p:spPr/>
        <p:txBody>
          <a:bodyPr/>
          <a:lstStyle/>
          <a:p>
            <a:r>
              <a:rPr lang="zh-CN" altLang="en-US"/>
              <a:t>华中科技大学智能所</a:t>
            </a:r>
          </a:p>
        </p:txBody>
      </p:sp>
      <p:sp>
        <p:nvSpPr>
          <p:cNvPr id="6" name="灯片编号占位符 5">
            <a:extLst>
              <a:ext uri="{FF2B5EF4-FFF2-40B4-BE49-F238E27FC236}">
                <a16:creationId xmlns:a16="http://schemas.microsoft.com/office/drawing/2014/main" id="{11AA9E62-A6C0-4290-B712-27E4F0E40E76}"/>
              </a:ext>
            </a:extLst>
          </p:cNvPr>
          <p:cNvSpPr>
            <a:spLocks noGrp="1"/>
          </p:cNvSpPr>
          <p:nvPr>
            <p:ph type="sldNum" sz="quarter" idx="12"/>
          </p:nvPr>
        </p:nvSpPr>
        <p:spPr/>
        <p:txBody>
          <a:bodyPr/>
          <a:lstStyle/>
          <a:p>
            <a:fld id="{A182C8CA-CE6C-4B76-993D-F51F90C5672D}" type="slidenum">
              <a:rPr lang="zh-CN" altLang="en-US" smtClean="0"/>
              <a:t>‹#›</a:t>
            </a:fld>
            <a:endParaRPr lang="zh-CN" altLang="en-US"/>
          </a:p>
        </p:txBody>
      </p:sp>
    </p:spTree>
    <p:extLst>
      <p:ext uri="{BB962C8B-B14F-4D97-AF65-F5344CB8AC3E}">
        <p14:creationId xmlns:p14="http://schemas.microsoft.com/office/powerpoint/2010/main" val="377793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7C96C-CCF3-48B3-9583-2A0F148539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A4AF09-383C-45CE-9304-5ABA1D14835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46F416-FCBE-4961-8AB5-8B1936D272EF}"/>
              </a:ext>
            </a:extLst>
          </p:cNvPr>
          <p:cNvSpPr>
            <a:spLocks noGrp="1"/>
          </p:cNvSpPr>
          <p:nvPr>
            <p:ph type="dt" sz="half" idx="10"/>
          </p:nvPr>
        </p:nvSpPr>
        <p:spPr/>
        <p:txBody>
          <a:bodyPr/>
          <a:lstStyle/>
          <a:p>
            <a:fld id="{66113A62-B883-4888-AF45-3586E22FC3B3}" type="datetime1">
              <a:rPr lang="zh-CN" altLang="en-US" smtClean="0"/>
              <a:t>2022/5/20</a:t>
            </a:fld>
            <a:endParaRPr lang="zh-CN" altLang="en-US"/>
          </a:p>
        </p:txBody>
      </p:sp>
      <p:sp>
        <p:nvSpPr>
          <p:cNvPr id="5" name="页脚占位符 4">
            <a:extLst>
              <a:ext uri="{FF2B5EF4-FFF2-40B4-BE49-F238E27FC236}">
                <a16:creationId xmlns:a16="http://schemas.microsoft.com/office/drawing/2014/main" id="{2936BFE4-07CA-473E-A726-14151D06E986}"/>
              </a:ext>
            </a:extLst>
          </p:cNvPr>
          <p:cNvSpPr>
            <a:spLocks noGrp="1"/>
          </p:cNvSpPr>
          <p:nvPr>
            <p:ph type="ftr" sz="quarter" idx="11"/>
          </p:nvPr>
        </p:nvSpPr>
        <p:spPr/>
        <p:txBody>
          <a:bodyPr/>
          <a:lstStyle/>
          <a:p>
            <a:r>
              <a:rPr lang="zh-CN" altLang="en-US"/>
              <a:t>华中科技大学智能所</a:t>
            </a:r>
          </a:p>
        </p:txBody>
      </p:sp>
      <p:sp>
        <p:nvSpPr>
          <p:cNvPr id="6" name="灯片编号占位符 5">
            <a:extLst>
              <a:ext uri="{FF2B5EF4-FFF2-40B4-BE49-F238E27FC236}">
                <a16:creationId xmlns:a16="http://schemas.microsoft.com/office/drawing/2014/main" id="{ECB038B2-FFC3-4964-94B8-6129BE6A8FE3}"/>
              </a:ext>
            </a:extLst>
          </p:cNvPr>
          <p:cNvSpPr>
            <a:spLocks noGrp="1"/>
          </p:cNvSpPr>
          <p:nvPr>
            <p:ph type="sldNum" sz="quarter" idx="12"/>
          </p:nvPr>
        </p:nvSpPr>
        <p:spPr/>
        <p:txBody>
          <a:bodyPr/>
          <a:lstStyle/>
          <a:p>
            <a:fld id="{A182C8CA-CE6C-4B76-993D-F51F90C5672D}" type="slidenum">
              <a:rPr lang="zh-CN" altLang="en-US" smtClean="0"/>
              <a:t>‹#›</a:t>
            </a:fld>
            <a:endParaRPr lang="zh-CN" altLang="en-US"/>
          </a:p>
        </p:txBody>
      </p:sp>
    </p:spTree>
    <p:extLst>
      <p:ext uri="{BB962C8B-B14F-4D97-AF65-F5344CB8AC3E}">
        <p14:creationId xmlns:p14="http://schemas.microsoft.com/office/powerpoint/2010/main" val="313175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84A1C-478B-4EAC-B601-0EBD404C005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138ECD-8B08-440F-9F9A-5BB7BC3C4A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3CAA10-897D-49B9-802E-6DA0515195F0}"/>
              </a:ext>
            </a:extLst>
          </p:cNvPr>
          <p:cNvSpPr>
            <a:spLocks noGrp="1"/>
          </p:cNvSpPr>
          <p:nvPr>
            <p:ph type="dt" sz="half" idx="10"/>
          </p:nvPr>
        </p:nvSpPr>
        <p:spPr/>
        <p:txBody>
          <a:bodyPr/>
          <a:lstStyle/>
          <a:p>
            <a:fld id="{DC663CF3-8B5C-4FCE-B2ED-4CB7DF7ACA20}" type="datetime1">
              <a:rPr lang="zh-CN" altLang="en-US" smtClean="0"/>
              <a:t>2022/5/20</a:t>
            </a:fld>
            <a:endParaRPr lang="zh-CN" altLang="en-US"/>
          </a:p>
        </p:txBody>
      </p:sp>
      <p:sp>
        <p:nvSpPr>
          <p:cNvPr id="5" name="页脚占位符 4">
            <a:extLst>
              <a:ext uri="{FF2B5EF4-FFF2-40B4-BE49-F238E27FC236}">
                <a16:creationId xmlns:a16="http://schemas.microsoft.com/office/drawing/2014/main" id="{624DEEA1-3F01-4286-B705-526FB9C055EE}"/>
              </a:ext>
            </a:extLst>
          </p:cNvPr>
          <p:cNvSpPr>
            <a:spLocks noGrp="1"/>
          </p:cNvSpPr>
          <p:nvPr>
            <p:ph type="ftr" sz="quarter" idx="11"/>
          </p:nvPr>
        </p:nvSpPr>
        <p:spPr/>
        <p:txBody>
          <a:bodyPr/>
          <a:lstStyle/>
          <a:p>
            <a:r>
              <a:rPr lang="zh-CN" altLang="en-US"/>
              <a:t>华中科技大学智能所</a:t>
            </a:r>
          </a:p>
        </p:txBody>
      </p:sp>
      <p:sp>
        <p:nvSpPr>
          <p:cNvPr id="6" name="灯片编号占位符 5">
            <a:extLst>
              <a:ext uri="{FF2B5EF4-FFF2-40B4-BE49-F238E27FC236}">
                <a16:creationId xmlns:a16="http://schemas.microsoft.com/office/drawing/2014/main" id="{E91E663D-7B6B-4EC5-8203-3CFA676DABB8}"/>
              </a:ext>
            </a:extLst>
          </p:cNvPr>
          <p:cNvSpPr>
            <a:spLocks noGrp="1"/>
          </p:cNvSpPr>
          <p:nvPr>
            <p:ph type="sldNum" sz="quarter" idx="12"/>
          </p:nvPr>
        </p:nvSpPr>
        <p:spPr/>
        <p:txBody>
          <a:bodyPr/>
          <a:lstStyle/>
          <a:p>
            <a:fld id="{A182C8CA-CE6C-4B76-993D-F51F90C5672D}" type="slidenum">
              <a:rPr lang="zh-CN" altLang="en-US" smtClean="0"/>
              <a:t>‹#›</a:t>
            </a:fld>
            <a:endParaRPr lang="zh-CN" altLang="en-US"/>
          </a:p>
        </p:txBody>
      </p:sp>
    </p:spTree>
    <p:extLst>
      <p:ext uri="{BB962C8B-B14F-4D97-AF65-F5344CB8AC3E}">
        <p14:creationId xmlns:p14="http://schemas.microsoft.com/office/powerpoint/2010/main" val="369956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05590-77D6-4853-9B39-3FE9E50C9AF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7E9D27-8CD2-4290-9EA0-E5DB70BB65D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6B49CCD-6E5B-4CF0-8DFA-7A7888A3093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90309D1-D5A5-4444-975D-DAC58AF4E8C2}"/>
              </a:ext>
            </a:extLst>
          </p:cNvPr>
          <p:cNvSpPr>
            <a:spLocks noGrp="1"/>
          </p:cNvSpPr>
          <p:nvPr>
            <p:ph type="dt" sz="half" idx="10"/>
          </p:nvPr>
        </p:nvSpPr>
        <p:spPr/>
        <p:txBody>
          <a:bodyPr/>
          <a:lstStyle/>
          <a:p>
            <a:fld id="{B46B57EC-705A-45B2-9994-CBB9D1D6F76C}" type="datetime1">
              <a:rPr lang="zh-CN" altLang="en-US" smtClean="0"/>
              <a:t>2022/5/20</a:t>
            </a:fld>
            <a:endParaRPr lang="zh-CN" altLang="en-US"/>
          </a:p>
        </p:txBody>
      </p:sp>
      <p:sp>
        <p:nvSpPr>
          <p:cNvPr id="6" name="页脚占位符 5">
            <a:extLst>
              <a:ext uri="{FF2B5EF4-FFF2-40B4-BE49-F238E27FC236}">
                <a16:creationId xmlns:a16="http://schemas.microsoft.com/office/drawing/2014/main" id="{D8850851-346C-4D3B-90ED-787F0F75427E}"/>
              </a:ext>
            </a:extLst>
          </p:cNvPr>
          <p:cNvSpPr>
            <a:spLocks noGrp="1"/>
          </p:cNvSpPr>
          <p:nvPr>
            <p:ph type="ftr" sz="quarter" idx="11"/>
          </p:nvPr>
        </p:nvSpPr>
        <p:spPr/>
        <p:txBody>
          <a:bodyPr/>
          <a:lstStyle/>
          <a:p>
            <a:r>
              <a:rPr lang="zh-CN" altLang="en-US"/>
              <a:t>华中科技大学智能所</a:t>
            </a:r>
          </a:p>
        </p:txBody>
      </p:sp>
      <p:sp>
        <p:nvSpPr>
          <p:cNvPr id="7" name="灯片编号占位符 6">
            <a:extLst>
              <a:ext uri="{FF2B5EF4-FFF2-40B4-BE49-F238E27FC236}">
                <a16:creationId xmlns:a16="http://schemas.microsoft.com/office/drawing/2014/main" id="{47E48520-138F-4A89-BF29-A65BF8695A06}"/>
              </a:ext>
            </a:extLst>
          </p:cNvPr>
          <p:cNvSpPr>
            <a:spLocks noGrp="1"/>
          </p:cNvSpPr>
          <p:nvPr>
            <p:ph type="sldNum" sz="quarter" idx="12"/>
          </p:nvPr>
        </p:nvSpPr>
        <p:spPr/>
        <p:txBody>
          <a:bodyPr/>
          <a:lstStyle/>
          <a:p>
            <a:fld id="{A182C8CA-CE6C-4B76-993D-F51F90C5672D}" type="slidenum">
              <a:rPr lang="zh-CN" altLang="en-US" smtClean="0"/>
              <a:t>‹#›</a:t>
            </a:fld>
            <a:endParaRPr lang="zh-CN" altLang="en-US"/>
          </a:p>
        </p:txBody>
      </p:sp>
    </p:spTree>
    <p:extLst>
      <p:ext uri="{BB962C8B-B14F-4D97-AF65-F5344CB8AC3E}">
        <p14:creationId xmlns:p14="http://schemas.microsoft.com/office/powerpoint/2010/main" val="1700634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306E0-AE99-4856-BDA7-7D0906058F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6DA432D-4070-4CE9-8F6B-02346E7926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5677CE9-DB42-4E1A-BF55-EE0C9403227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D3B317D-2E06-40DE-A72F-C72080A298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B19EB32-FFB5-4B5B-AEDF-0AC8A24C07E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A545D96-9C65-4203-9A2B-14EF968ADD31}"/>
              </a:ext>
            </a:extLst>
          </p:cNvPr>
          <p:cNvSpPr>
            <a:spLocks noGrp="1"/>
          </p:cNvSpPr>
          <p:nvPr>
            <p:ph type="dt" sz="half" idx="10"/>
          </p:nvPr>
        </p:nvSpPr>
        <p:spPr/>
        <p:txBody>
          <a:bodyPr/>
          <a:lstStyle/>
          <a:p>
            <a:fld id="{1C45FAC0-2040-4E85-B51B-973AD3BF3277}" type="datetime1">
              <a:rPr lang="zh-CN" altLang="en-US" smtClean="0"/>
              <a:t>2022/5/20</a:t>
            </a:fld>
            <a:endParaRPr lang="zh-CN" altLang="en-US"/>
          </a:p>
        </p:txBody>
      </p:sp>
      <p:sp>
        <p:nvSpPr>
          <p:cNvPr id="8" name="页脚占位符 7">
            <a:extLst>
              <a:ext uri="{FF2B5EF4-FFF2-40B4-BE49-F238E27FC236}">
                <a16:creationId xmlns:a16="http://schemas.microsoft.com/office/drawing/2014/main" id="{801FA493-578E-4FA3-B154-014DBF085C1E}"/>
              </a:ext>
            </a:extLst>
          </p:cNvPr>
          <p:cNvSpPr>
            <a:spLocks noGrp="1"/>
          </p:cNvSpPr>
          <p:nvPr>
            <p:ph type="ftr" sz="quarter" idx="11"/>
          </p:nvPr>
        </p:nvSpPr>
        <p:spPr/>
        <p:txBody>
          <a:bodyPr/>
          <a:lstStyle/>
          <a:p>
            <a:r>
              <a:rPr lang="zh-CN" altLang="en-US"/>
              <a:t>华中科技大学智能所</a:t>
            </a:r>
          </a:p>
        </p:txBody>
      </p:sp>
      <p:sp>
        <p:nvSpPr>
          <p:cNvPr id="9" name="灯片编号占位符 8">
            <a:extLst>
              <a:ext uri="{FF2B5EF4-FFF2-40B4-BE49-F238E27FC236}">
                <a16:creationId xmlns:a16="http://schemas.microsoft.com/office/drawing/2014/main" id="{28C09C9A-A280-440B-BA42-D814CA252613}"/>
              </a:ext>
            </a:extLst>
          </p:cNvPr>
          <p:cNvSpPr>
            <a:spLocks noGrp="1"/>
          </p:cNvSpPr>
          <p:nvPr>
            <p:ph type="sldNum" sz="quarter" idx="12"/>
          </p:nvPr>
        </p:nvSpPr>
        <p:spPr/>
        <p:txBody>
          <a:bodyPr/>
          <a:lstStyle/>
          <a:p>
            <a:fld id="{A182C8CA-CE6C-4B76-993D-F51F90C5672D}" type="slidenum">
              <a:rPr lang="zh-CN" altLang="en-US" smtClean="0"/>
              <a:t>‹#›</a:t>
            </a:fld>
            <a:endParaRPr lang="zh-CN" altLang="en-US"/>
          </a:p>
        </p:txBody>
      </p:sp>
    </p:spTree>
    <p:extLst>
      <p:ext uri="{BB962C8B-B14F-4D97-AF65-F5344CB8AC3E}">
        <p14:creationId xmlns:p14="http://schemas.microsoft.com/office/powerpoint/2010/main" val="140710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79CFC-876A-4309-8A2B-F27FA55873A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AC812D-9989-4756-AF1F-66E416AEF8FD}"/>
              </a:ext>
            </a:extLst>
          </p:cNvPr>
          <p:cNvSpPr>
            <a:spLocks noGrp="1"/>
          </p:cNvSpPr>
          <p:nvPr>
            <p:ph type="dt" sz="half" idx="10"/>
          </p:nvPr>
        </p:nvSpPr>
        <p:spPr/>
        <p:txBody>
          <a:bodyPr/>
          <a:lstStyle/>
          <a:p>
            <a:fld id="{CBFBD077-0190-4752-A218-F30EDEDCF420}" type="datetime1">
              <a:rPr lang="zh-CN" altLang="en-US" smtClean="0"/>
              <a:t>2022/5/20</a:t>
            </a:fld>
            <a:endParaRPr lang="zh-CN" altLang="en-US"/>
          </a:p>
        </p:txBody>
      </p:sp>
      <p:sp>
        <p:nvSpPr>
          <p:cNvPr id="4" name="页脚占位符 3">
            <a:extLst>
              <a:ext uri="{FF2B5EF4-FFF2-40B4-BE49-F238E27FC236}">
                <a16:creationId xmlns:a16="http://schemas.microsoft.com/office/drawing/2014/main" id="{4C7B9309-82C3-4CFB-B839-ECF813AB3F05}"/>
              </a:ext>
            </a:extLst>
          </p:cNvPr>
          <p:cNvSpPr>
            <a:spLocks noGrp="1"/>
          </p:cNvSpPr>
          <p:nvPr>
            <p:ph type="ftr" sz="quarter" idx="11"/>
          </p:nvPr>
        </p:nvSpPr>
        <p:spPr/>
        <p:txBody>
          <a:bodyPr/>
          <a:lstStyle/>
          <a:p>
            <a:r>
              <a:rPr lang="zh-CN" altLang="en-US"/>
              <a:t>华中科技大学智能所</a:t>
            </a:r>
          </a:p>
        </p:txBody>
      </p:sp>
      <p:sp>
        <p:nvSpPr>
          <p:cNvPr id="5" name="灯片编号占位符 4">
            <a:extLst>
              <a:ext uri="{FF2B5EF4-FFF2-40B4-BE49-F238E27FC236}">
                <a16:creationId xmlns:a16="http://schemas.microsoft.com/office/drawing/2014/main" id="{BD15EBC2-1CA8-4164-A3E2-17119426908A}"/>
              </a:ext>
            </a:extLst>
          </p:cNvPr>
          <p:cNvSpPr>
            <a:spLocks noGrp="1"/>
          </p:cNvSpPr>
          <p:nvPr>
            <p:ph type="sldNum" sz="quarter" idx="12"/>
          </p:nvPr>
        </p:nvSpPr>
        <p:spPr/>
        <p:txBody>
          <a:bodyPr/>
          <a:lstStyle/>
          <a:p>
            <a:fld id="{A182C8CA-CE6C-4B76-993D-F51F90C5672D}" type="slidenum">
              <a:rPr lang="zh-CN" altLang="en-US" smtClean="0"/>
              <a:t>‹#›</a:t>
            </a:fld>
            <a:endParaRPr lang="zh-CN" altLang="en-US"/>
          </a:p>
        </p:txBody>
      </p:sp>
    </p:spTree>
    <p:extLst>
      <p:ext uri="{BB962C8B-B14F-4D97-AF65-F5344CB8AC3E}">
        <p14:creationId xmlns:p14="http://schemas.microsoft.com/office/powerpoint/2010/main" val="278440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D88A995-EBB7-4A84-BAAA-B1A67FCB5D28}"/>
              </a:ext>
            </a:extLst>
          </p:cNvPr>
          <p:cNvSpPr>
            <a:spLocks noGrp="1"/>
          </p:cNvSpPr>
          <p:nvPr>
            <p:ph type="dt" sz="half" idx="10"/>
          </p:nvPr>
        </p:nvSpPr>
        <p:spPr/>
        <p:txBody>
          <a:bodyPr/>
          <a:lstStyle/>
          <a:p>
            <a:fld id="{F7A840E8-58BB-4D0B-AD22-466741CFC185}" type="datetime1">
              <a:rPr lang="zh-CN" altLang="en-US" smtClean="0"/>
              <a:t>2022/5/20</a:t>
            </a:fld>
            <a:endParaRPr lang="zh-CN" altLang="en-US"/>
          </a:p>
        </p:txBody>
      </p:sp>
      <p:sp>
        <p:nvSpPr>
          <p:cNvPr id="3" name="页脚占位符 2">
            <a:extLst>
              <a:ext uri="{FF2B5EF4-FFF2-40B4-BE49-F238E27FC236}">
                <a16:creationId xmlns:a16="http://schemas.microsoft.com/office/drawing/2014/main" id="{63F381E0-5757-4A82-A146-0B64B8CA292E}"/>
              </a:ext>
            </a:extLst>
          </p:cNvPr>
          <p:cNvSpPr>
            <a:spLocks noGrp="1"/>
          </p:cNvSpPr>
          <p:nvPr>
            <p:ph type="ftr" sz="quarter" idx="11"/>
          </p:nvPr>
        </p:nvSpPr>
        <p:spPr/>
        <p:txBody>
          <a:bodyPr/>
          <a:lstStyle/>
          <a:p>
            <a:r>
              <a:rPr lang="zh-CN" altLang="en-US"/>
              <a:t>华中科技大学智能所</a:t>
            </a:r>
          </a:p>
        </p:txBody>
      </p:sp>
      <p:sp>
        <p:nvSpPr>
          <p:cNvPr id="4" name="灯片编号占位符 3">
            <a:extLst>
              <a:ext uri="{FF2B5EF4-FFF2-40B4-BE49-F238E27FC236}">
                <a16:creationId xmlns:a16="http://schemas.microsoft.com/office/drawing/2014/main" id="{9F7668F0-77F1-47F1-9F18-2A000607D065}"/>
              </a:ext>
            </a:extLst>
          </p:cNvPr>
          <p:cNvSpPr>
            <a:spLocks noGrp="1"/>
          </p:cNvSpPr>
          <p:nvPr>
            <p:ph type="sldNum" sz="quarter" idx="12"/>
          </p:nvPr>
        </p:nvSpPr>
        <p:spPr/>
        <p:txBody>
          <a:bodyPr/>
          <a:lstStyle/>
          <a:p>
            <a:fld id="{A182C8CA-CE6C-4B76-993D-F51F90C5672D}" type="slidenum">
              <a:rPr lang="zh-CN" altLang="en-US" smtClean="0"/>
              <a:t>‹#›</a:t>
            </a:fld>
            <a:endParaRPr lang="zh-CN" altLang="en-US"/>
          </a:p>
        </p:txBody>
      </p:sp>
    </p:spTree>
    <p:extLst>
      <p:ext uri="{BB962C8B-B14F-4D97-AF65-F5344CB8AC3E}">
        <p14:creationId xmlns:p14="http://schemas.microsoft.com/office/powerpoint/2010/main" val="205595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14682-1ED9-42C7-BD0C-547E553282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FF03162-B5E3-42CA-A521-872FE026C5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477C90C-1F37-4B02-87A9-58E142E05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6D13A9-2821-477E-9D10-D2A61B55A2C7}"/>
              </a:ext>
            </a:extLst>
          </p:cNvPr>
          <p:cNvSpPr>
            <a:spLocks noGrp="1"/>
          </p:cNvSpPr>
          <p:nvPr>
            <p:ph type="dt" sz="half" idx="10"/>
          </p:nvPr>
        </p:nvSpPr>
        <p:spPr/>
        <p:txBody>
          <a:bodyPr/>
          <a:lstStyle/>
          <a:p>
            <a:fld id="{78A1C6AC-C16E-4A8A-BFA7-F93F26E99954}" type="datetime1">
              <a:rPr lang="zh-CN" altLang="en-US" smtClean="0"/>
              <a:t>2022/5/20</a:t>
            </a:fld>
            <a:endParaRPr lang="zh-CN" altLang="en-US"/>
          </a:p>
        </p:txBody>
      </p:sp>
      <p:sp>
        <p:nvSpPr>
          <p:cNvPr id="6" name="页脚占位符 5">
            <a:extLst>
              <a:ext uri="{FF2B5EF4-FFF2-40B4-BE49-F238E27FC236}">
                <a16:creationId xmlns:a16="http://schemas.microsoft.com/office/drawing/2014/main" id="{DC97F21C-07C6-411D-B065-0230E4D4ABE0}"/>
              </a:ext>
            </a:extLst>
          </p:cNvPr>
          <p:cNvSpPr>
            <a:spLocks noGrp="1"/>
          </p:cNvSpPr>
          <p:nvPr>
            <p:ph type="ftr" sz="quarter" idx="11"/>
          </p:nvPr>
        </p:nvSpPr>
        <p:spPr/>
        <p:txBody>
          <a:bodyPr/>
          <a:lstStyle/>
          <a:p>
            <a:r>
              <a:rPr lang="zh-CN" altLang="en-US"/>
              <a:t>华中科技大学智能所</a:t>
            </a:r>
          </a:p>
        </p:txBody>
      </p:sp>
      <p:sp>
        <p:nvSpPr>
          <p:cNvPr id="7" name="灯片编号占位符 6">
            <a:extLst>
              <a:ext uri="{FF2B5EF4-FFF2-40B4-BE49-F238E27FC236}">
                <a16:creationId xmlns:a16="http://schemas.microsoft.com/office/drawing/2014/main" id="{75520C6C-717B-43A1-B21E-8B2F343124B5}"/>
              </a:ext>
            </a:extLst>
          </p:cNvPr>
          <p:cNvSpPr>
            <a:spLocks noGrp="1"/>
          </p:cNvSpPr>
          <p:nvPr>
            <p:ph type="sldNum" sz="quarter" idx="12"/>
          </p:nvPr>
        </p:nvSpPr>
        <p:spPr/>
        <p:txBody>
          <a:bodyPr/>
          <a:lstStyle/>
          <a:p>
            <a:fld id="{A182C8CA-CE6C-4B76-993D-F51F90C5672D}" type="slidenum">
              <a:rPr lang="zh-CN" altLang="en-US" smtClean="0"/>
              <a:t>‹#›</a:t>
            </a:fld>
            <a:endParaRPr lang="zh-CN" altLang="en-US"/>
          </a:p>
        </p:txBody>
      </p:sp>
    </p:spTree>
    <p:extLst>
      <p:ext uri="{BB962C8B-B14F-4D97-AF65-F5344CB8AC3E}">
        <p14:creationId xmlns:p14="http://schemas.microsoft.com/office/powerpoint/2010/main" val="1312169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35F0F-2586-4F4A-9F94-234D75AA26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FDB0EBA-A8D3-46B3-9DD0-42A309CCB2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FD5FCCF-785B-4015-9F0F-460604AF1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B0F0223-BFA5-461E-8CFD-3C507D1EEBB4}"/>
              </a:ext>
            </a:extLst>
          </p:cNvPr>
          <p:cNvSpPr>
            <a:spLocks noGrp="1"/>
          </p:cNvSpPr>
          <p:nvPr>
            <p:ph type="dt" sz="half" idx="10"/>
          </p:nvPr>
        </p:nvSpPr>
        <p:spPr/>
        <p:txBody>
          <a:bodyPr/>
          <a:lstStyle/>
          <a:p>
            <a:fld id="{0D2BC708-B187-4254-B56E-DAC4A69FAEF9}" type="datetime1">
              <a:rPr lang="zh-CN" altLang="en-US" smtClean="0"/>
              <a:t>2022/5/20</a:t>
            </a:fld>
            <a:endParaRPr lang="zh-CN" altLang="en-US"/>
          </a:p>
        </p:txBody>
      </p:sp>
      <p:sp>
        <p:nvSpPr>
          <p:cNvPr id="6" name="页脚占位符 5">
            <a:extLst>
              <a:ext uri="{FF2B5EF4-FFF2-40B4-BE49-F238E27FC236}">
                <a16:creationId xmlns:a16="http://schemas.microsoft.com/office/drawing/2014/main" id="{6BF25600-F2AB-4C73-9B73-595C1E171CD0}"/>
              </a:ext>
            </a:extLst>
          </p:cNvPr>
          <p:cNvSpPr>
            <a:spLocks noGrp="1"/>
          </p:cNvSpPr>
          <p:nvPr>
            <p:ph type="ftr" sz="quarter" idx="11"/>
          </p:nvPr>
        </p:nvSpPr>
        <p:spPr/>
        <p:txBody>
          <a:bodyPr/>
          <a:lstStyle/>
          <a:p>
            <a:r>
              <a:rPr lang="zh-CN" altLang="en-US"/>
              <a:t>华中科技大学智能所</a:t>
            </a:r>
          </a:p>
        </p:txBody>
      </p:sp>
      <p:sp>
        <p:nvSpPr>
          <p:cNvPr id="7" name="灯片编号占位符 6">
            <a:extLst>
              <a:ext uri="{FF2B5EF4-FFF2-40B4-BE49-F238E27FC236}">
                <a16:creationId xmlns:a16="http://schemas.microsoft.com/office/drawing/2014/main" id="{C1215DB5-B6BB-4993-99E9-83420C102BBF}"/>
              </a:ext>
            </a:extLst>
          </p:cNvPr>
          <p:cNvSpPr>
            <a:spLocks noGrp="1"/>
          </p:cNvSpPr>
          <p:nvPr>
            <p:ph type="sldNum" sz="quarter" idx="12"/>
          </p:nvPr>
        </p:nvSpPr>
        <p:spPr/>
        <p:txBody>
          <a:bodyPr/>
          <a:lstStyle/>
          <a:p>
            <a:fld id="{A182C8CA-CE6C-4B76-993D-F51F90C5672D}" type="slidenum">
              <a:rPr lang="zh-CN" altLang="en-US" smtClean="0"/>
              <a:t>‹#›</a:t>
            </a:fld>
            <a:endParaRPr lang="zh-CN" altLang="en-US"/>
          </a:p>
        </p:txBody>
      </p:sp>
    </p:spTree>
    <p:extLst>
      <p:ext uri="{BB962C8B-B14F-4D97-AF65-F5344CB8AC3E}">
        <p14:creationId xmlns:p14="http://schemas.microsoft.com/office/powerpoint/2010/main" val="154755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241EAB-818E-4311-9D2B-54EC7BBED3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A1FA58-ADF3-4B91-8282-6C2CA35019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E18315-15D0-4034-9090-E7DAE1A30E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C65C4-8A77-4A3B-8FB8-9C3B6C2EBE47}" type="datetime1">
              <a:rPr lang="zh-CN" altLang="en-US" smtClean="0"/>
              <a:t>2022/5/20</a:t>
            </a:fld>
            <a:endParaRPr lang="zh-CN" altLang="en-US"/>
          </a:p>
        </p:txBody>
      </p:sp>
      <p:sp>
        <p:nvSpPr>
          <p:cNvPr id="5" name="页脚占位符 4">
            <a:extLst>
              <a:ext uri="{FF2B5EF4-FFF2-40B4-BE49-F238E27FC236}">
                <a16:creationId xmlns:a16="http://schemas.microsoft.com/office/drawing/2014/main" id="{512507F3-5D79-4083-94BE-B943C3DDEB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华中科技大学智能所</a:t>
            </a:r>
          </a:p>
        </p:txBody>
      </p:sp>
      <p:sp>
        <p:nvSpPr>
          <p:cNvPr id="6" name="灯片编号占位符 5">
            <a:extLst>
              <a:ext uri="{FF2B5EF4-FFF2-40B4-BE49-F238E27FC236}">
                <a16:creationId xmlns:a16="http://schemas.microsoft.com/office/drawing/2014/main" id="{DB61B475-017C-4343-824B-641D163A6C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82C8CA-CE6C-4B76-993D-F51F90C5672D}" type="slidenum">
              <a:rPr lang="zh-CN" altLang="en-US" smtClean="0"/>
              <a:t>‹#›</a:t>
            </a:fld>
            <a:endParaRPr lang="zh-CN" altLang="en-US"/>
          </a:p>
        </p:txBody>
      </p:sp>
    </p:spTree>
    <p:extLst>
      <p:ext uri="{BB962C8B-B14F-4D97-AF65-F5344CB8AC3E}">
        <p14:creationId xmlns:p14="http://schemas.microsoft.com/office/powerpoint/2010/main" val="61381228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package" Target="../embeddings/Microsoft_Visio_Drawing1.vsdx"/></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9.emf"/><Relationship Id="rId4" Type="http://schemas.openxmlformats.org/officeDocument/2006/relationships/package" Target="../embeddings/Microsoft_Visio_Drawing2.vsd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package" Target="../embeddings/Microsoft_Visio_Drawing.vsdx"/></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a:extLst>
              <a:ext uri="{FF2B5EF4-FFF2-40B4-BE49-F238E27FC236}">
                <a16:creationId xmlns:a16="http://schemas.microsoft.com/office/drawing/2014/main" id="{BB074DB9-863F-466E-B03F-219C6B4A4F87}"/>
              </a:ext>
            </a:extLst>
          </p:cNvPr>
          <p:cNvSpPr txBox="1">
            <a:spLocks noChangeArrowheads="1"/>
          </p:cNvSpPr>
          <p:nvPr/>
        </p:nvSpPr>
        <p:spPr>
          <a:xfrm>
            <a:off x="1453662" y="810911"/>
            <a:ext cx="9390184" cy="1470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latin typeface="微软雅黑" panose="020B0503020204020204" pitchFamily="34" charset="-122"/>
                <a:ea typeface="微软雅黑" panose="020B0503020204020204" pitchFamily="34" charset="-122"/>
              </a:rPr>
              <a:t>基于</a:t>
            </a:r>
            <a:r>
              <a:rPr lang="zh-CN" altLang="en-US" dirty="0">
                <a:solidFill>
                  <a:srgbClr val="FF0000"/>
                </a:solidFill>
                <a:latin typeface="微软雅黑" panose="020B0503020204020204" pitchFamily="34" charset="-122"/>
                <a:ea typeface="微软雅黑" panose="020B0503020204020204" pitchFamily="34" charset="-122"/>
              </a:rPr>
              <a:t>自注意力</a:t>
            </a:r>
            <a:r>
              <a:rPr lang="zh-CN" altLang="en-US" dirty="0">
                <a:latin typeface="微软雅黑" panose="020B0503020204020204" pitchFamily="34" charset="-122"/>
                <a:ea typeface="微软雅黑" panose="020B0503020204020204" pitchFamily="34" charset="-122"/>
              </a:rPr>
              <a:t>机制的</a:t>
            </a:r>
            <a:r>
              <a:rPr lang="zh-CN" altLang="en-US" dirty="0">
                <a:solidFill>
                  <a:srgbClr val="FF0000"/>
                </a:solidFill>
                <a:latin typeface="微软雅黑" panose="020B0503020204020204" pitchFamily="34" charset="-122"/>
                <a:ea typeface="微软雅黑" panose="020B0503020204020204" pitchFamily="34" charset="-122"/>
              </a:rPr>
              <a:t>自知识蒸馏</a:t>
            </a:r>
            <a:r>
              <a:rPr lang="zh-CN" altLang="en-US" dirty="0">
                <a:latin typeface="微软雅黑" panose="020B0503020204020204" pitchFamily="34" charset="-122"/>
                <a:ea typeface="微软雅黑" panose="020B0503020204020204" pitchFamily="34" charset="-122"/>
              </a:rPr>
              <a:t>研究</a:t>
            </a:r>
          </a:p>
        </p:txBody>
      </p:sp>
      <p:sp>
        <p:nvSpPr>
          <p:cNvPr id="17" name="Rectangle 3">
            <a:extLst>
              <a:ext uri="{FF2B5EF4-FFF2-40B4-BE49-F238E27FC236}">
                <a16:creationId xmlns:a16="http://schemas.microsoft.com/office/drawing/2014/main" id="{900A1042-B151-4418-AC50-47D13FA791A8}"/>
              </a:ext>
            </a:extLst>
          </p:cNvPr>
          <p:cNvSpPr txBox="1">
            <a:spLocks noChangeArrowheads="1"/>
          </p:cNvSpPr>
          <p:nvPr/>
        </p:nvSpPr>
        <p:spPr bwMode="auto">
          <a:xfrm>
            <a:off x="6272936" y="4005685"/>
            <a:ext cx="5040312"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lnSpc>
                <a:spcPct val="150000"/>
              </a:lnSpc>
              <a:buClr>
                <a:schemeClr val="accent1"/>
              </a:buClr>
              <a:buSzPct val="60000"/>
              <a:buFont typeface="Wingdings" panose="05000000000000000000" pitchFamily="2" charset="2"/>
              <a:buChar char="n"/>
            </a:pPr>
            <a:r>
              <a:rPr lang="zh-CN" altLang="en-US" sz="2400" dirty="0">
                <a:solidFill>
                  <a:srgbClr val="140707"/>
                </a:solidFill>
                <a:latin typeface="微软雅黑" panose="020B0503020204020204" pitchFamily="34" charset="-122"/>
                <a:ea typeface="微软雅黑" panose="020B0503020204020204" pitchFamily="34" charset="-122"/>
              </a:rPr>
              <a:t>导师：何琨 教授</a:t>
            </a:r>
          </a:p>
          <a:p>
            <a:pPr lvl="1" eaLnBrk="1" hangingPunct="1">
              <a:lnSpc>
                <a:spcPct val="150000"/>
              </a:lnSpc>
              <a:buClr>
                <a:schemeClr val="accent1"/>
              </a:buClr>
              <a:buSzPct val="60000"/>
              <a:buFont typeface="Wingdings" panose="05000000000000000000" pitchFamily="2" charset="2"/>
              <a:buChar char="n"/>
            </a:pPr>
            <a:r>
              <a:rPr lang="zh-CN" altLang="en-US" sz="2400" dirty="0">
                <a:solidFill>
                  <a:srgbClr val="140707"/>
                </a:solidFill>
                <a:latin typeface="微软雅黑" panose="020B0503020204020204" pitchFamily="34" charset="-122"/>
                <a:ea typeface="微软雅黑" panose="020B0503020204020204" pitchFamily="34" charset="-122"/>
              </a:rPr>
              <a:t>答辩人：高也</a:t>
            </a:r>
          </a:p>
          <a:p>
            <a:pPr lvl="1" eaLnBrk="1" hangingPunct="1">
              <a:lnSpc>
                <a:spcPct val="150000"/>
              </a:lnSpc>
              <a:buClr>
                <a:schemeClr val="accent1"/>
              </a:buClr>
              <a:buSzPct val="60000"/>
              <a:buFont typeface="Wingdings" panose="05000000000000000000" pitchFamily="2" charset="2"/>
              <a:buChar char="n"/>
            </a:pPr>
            <a:r>
              <a:rPr lang="zh-CN" altLang="en-US" sz="2400" dirty="0">
                <a:solidFill>
                  <a:srgbClr val="140707"/>
                </a:solidFill>
                <a:latin typeface="微软雅黑" panose="020B0503020204020204" pitchFamily="34" charset="-122"/>
                <a:ea typeface="微软雅黑" panose="020B0503020204020204" pitchFamily="34" charset="-122"/>
              </a:rPr>
              <a:t>答辩日期：</a:t>
            </a:r>
            <a:r>
              <a:rPr lang="en-US" altLang="zh-CN" sz="2400" dirty="0">
                <a:solidFill>
                  <a:srgbClr val="140707"/>
                </a:solidFill>
                <a:latin typeface="微软雅黑" panose="020B0503020204020204" pitchFamily="34" charset="-122"/>
                <a:ea typeface="微软雅黑" panose="020B0503020204020204" pitchFamily="34" charset="-122"/>
              </a:rPr>
              <a:t>2022</a:t>
            </a:r>
            <a:r>
              <a:rPr lang="zh-CN" altLang="en-US" sz="2400" dirty="0">
                <a:solidFill>
                  <a:srgbClr val="140707"/>
                </a:solidFill>
                <a:latin typeface="微软雅黑" panose="020B0503020204020204" pitchFamily="34" charset="-122"/>
                <a:ea typeface="微软雅黑" panose="020B0503020204020204" pitchFamily="34" charset="-122"/>
              </a:rPr>
              <a:t>年</a:t>
            </a:r>
            <a:r>
              <a:rPr lang="en-US" altLang="zh-CN" sz="2400" dirty="0">
                <a:solidFill>
                  <a:srgbClr val="140707"/>
                </a:solidFill>
                <a:latin typeface="微软雅黑" panose="020B0503020204020204" pitchFamily="34" charset="-122"/>
                <a:ea typeface="微软雅黑" panose="020B0503020204020204" pitchFamily="34" charset="-122"/>
              </a:rPr>
              <a:t>5</a:t>
            </a:r>
            <a:r>
              <a:rPr lang="zh-CN" altLang="en-US" sz="2400" dirty="0">
                <a:solidFill>
                  <a:srgbClr val="140707"/>
                </a:solidFill>
                <a:latin typeface="微软雅黑" panose="020B0503020204020204" pitchFamily="34" charset="-122"/>
                <a:ea typeface="微软雅黑" panose="020B0503020204020204" pitchFamily="34" charset="-122"/>
              </a:rPr>
              <a:t>月</a:t>
            </a:r>
            <a:r>
              <a:rPr lang="en-US" altLang="zh-CN" sz="2400" dirty="0">
                <a:solidFill>
                  <a:srgbClr val="140707"/>
                </a:solidFill>
                <a:latin typeface="微软雅黑" panose="020B0503020204020204" pitchFamily="34" charset="-122"/>
                <a:ea typeface="微软雅黑" panose="020B0503020204020204" pitchFamily="34" charset="-122"/>
              </a:rPr>
              <a:t>21</a:t>
            </a:r>
            <a:r>
              <a:rPr lang="zh-CN" altLang="en-US" sz="2400" dirty="0">
                <a:solidFill>
                  <a:srgbClr val="140707"/>
                </a:solidFill>
                <a:latin typeface="微软雅黑" panose="020B0503020204020204" pitchFamily="34" charset="-122"/>
                <a:ea typeface="微软雅黑" panose="020B0503020204020204" pitchFamily="34" charset="-122"/>
              </a:rPr>
              <a:t>日</a:t>
            </a:r>
          </a:p>
          <a:p>
            <a:pPr eaLnBrk="1" hangingPunct="1">
              <a:buClr>
                <a:schemeClr val="folHlink"/>
              </a:buClr>
              <a:buFont typeface="Wingdings" panose="05000000000000000000" pitchFamily="2" charset="2"/>
              <a:buChar char="u"/>
            </a:pPr>
            <a:endParaRPr lang="zh-CN" altLang="en-US" sz="2000" dirty="0">
              <a:solidFill>
                <a:schemeClr val="folHlink"/>
              </a:solidFill>
              <a:latin typeface="微软雅黑" panose="020B0503020204020204" pitchFamily="34" charset="-122"/>
              <a:ea typeface="微软雅黑" panose="020B0503020204020204" pitchFamily="34" charset="-122"/>
            </a:endParaRPr>
          </a:p>
        </p:txBody>
      </p:sp>
      <p:sp>
        <p:nvSpPr>
          <p:cNvPr id="19" name="灯片编号占位符 18">
            <a:extLst>
              <a:ext uri="{FF2B5EF4-FFF2-40B4-BE49-F238E27FC236}">
                <a16:creationId xmlns:a16="http://schemas.microsoft.com/office/drawing/2014/main" id="{AC9A47E0-719B-414F-8B4F-98FAE7E2138A}"/>
              </a:ext>
            </a:extLst>
          </p:cNvPr>
          <p:cNvSpPr>
            <a:spLocks noGrp="1"/>
          </p:cNvSpPr>
          <p:nvPr>
            <p:ph type="sldNum" sz="quarter" idx="12"/>
          </p:nvPr>
        </p:nvSpPr>
        <p:spPr/>
        <p:txBody>
          <a:bodyPr/>
          <a:lstStyle/>
          <a:p>
            <a:fld id="{A182C8CA-CE6C-4B76-993D-F51F90C5672D}" type="slidenum">
              <a:rPr lang="zh-CN" altLang="en-US" smtClean="0">
                <a:latin typeface="微软雅黑" panose="020B0503020204020204" pitchFamily="34" charset="-122"/>
                <a:ea typeface="微软雅黑" panose="020B0503020204020204" pitchFamily="34" charset="-122"/>
              </a:rPr>
              <a:t>1</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0907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B3CA0-926C-4180-9D3B-3722225794D8}"/>
              </a:ext>
            </a:extLst>
          </p:cNvPr>
          <p:cNvSpPr>
            <a:spLocks noGrp="1"/>
          </p:cNvSpPr>
          <p:nvPr>
            <p:ph type="title"/>
          </p:nvPr>
        </p:nvSpPr>
        <p:spPr>
          <a:xfrm>
            <a:off x="838200" y="136525"/>
            <a:ext cx="10515600" cy="925829"/>
          </a:xfrm>
        </p:spPr>
        <p:txBody>
          <a:bodyPr/>
          <a:lstStyle/>
          <a:p>
            <a:pPr algn="ctr"/>
            <a:r>
              <a:rPr lang="en-US" altLang="zh-CN" sz="4400" kern="100" dirty="0">
                <a:solidFill>
                  <a:srgbClr val="0070C0"/>
                </a:solidFill>
                <a:effectLst/>
                <a:latin typeface="微软雅黑" panose="020B0503020204020204" pitchFamily="34" charset="-122"/>
                <a:ea typeface="微软雅黑" panose="020B0503020204020204" pitchFamily="34" charset="-122"/>
              </a:rPr>
              <a:t>2.1 SKDSAM</a:t>
            </a:r>
            <a:r>
              <a:rPr lang="zh-CN" altLang="zh-CN" sz="4400"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模型的网络结构</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653D923A-59A4-40B0-A395-74843F300DA2}"/>
              </a:ext>
            </a:extLst>
          </p:cNvPr>
          <p:cNvSpPr>
            <a:spLocks noGrp="1"/>
          </p:cNvSpPr>
          <p:nvPr>
            <p:ph type="sldNum" sz="quarter" idx="12"/>
          </p:nvPr>
        </p:nvSpPr>
        <p:spPr/>
        <p:txBody>
          <a:bodyPr/>
          <a:lstStyle/>
          <a:p>
            <a:fld id="{A182C8CA-CE6C-4B76-993D-F51F90C5672D}" type="slidenum">
              <a:rPr lang="zh-CN" altLang="en-US" smtClean="0"/>
              <a:t>10</a:t>
            </a:fld>
            <a:endParaRPr lang="zh-CN" altLang="en-US"/>
          </a:p>
        </p:txBody>
      </p:sp>
      <p:graphicFrame>
        <p:nvGraphicFramePr>
          <p:cNvPr id="5" name="内容占位符 4">
            <a:extLst>
              <a:ext uri="{FF2B5EF4-FFF2-40B4-BE49-F238E27FC236}">
                <a16:creationId xmlns:a16="http://schemas.microsoft.com/office/drawing/2014/main" id="{45582F0E-7D8E-4B9B-902A-F170C3E828E0}"/>
              </a:ext>
            </a:extLst>
          </p:cNvPr>
          <p:cNvGraphicFramePr>
            <a:graphicFrameLocks noGrp="1" noChangeAspect="1"/>
          </p:cNvGraphicFramePr>
          <p:nvPr>
            <p:ph idx="1"/>
            <p:extLst>
              <p:ext uri="{D42A27DB-BD31-4B8C-83A1-F6EECF244321}">
                <p14:modId xmlns:p14="http://schemas.microsoft.com/office/powerpoint/2010/main" val="1947158137"/>
              </p:ext>
            </p:extLst>
          </p:nvPr>
        </p:nvGraphicFramePr>
        <p:xfrm>
          <a:off x="2388870" y="1062354"/>
          <a:ext cx="7275319" cy="4819500"/>
        </p:xfrm>
        <a:graphic>
          <a:graphicData uri="http://schemas.openxmlformats.org/presentationml/2006/ole">
            <mc:AlternateContent xmlns:mc="http://schemas.openxmlformats.org/markup-compatibility/2006">
              <mc:Choice xmlns:v="urn:schemas-microsoft-com:vml" Requires="v">
                <p:oleObj spid="_x0000_s9815" name="Visio" r:id="rId4" imgW="6141366" imgH="4068986" progId="Visio.Drawing.15">
                  <p:embed/>
                </p:oleObj>
              </mc:Choice>
              <mc:Fallback>
                <p:oleObj name="Visio" r:id="rId4" imgW="6141366" imgH="4068986" progId="Visio.Drawing.15">
                  <p:embed/>
                  <p:pic>
                    <p:nvPicPr>
                      <p:cNvPr id="7" name="对象 6">
                        <a:extLst>
                          <a:ext uri="{FF2B5EF4-FFF2-40B4-BE49-F238E27FC236}">
                            <a16:creationId xmlns:a16="http://schemas.microsoft.com/office/drawing/2014/main" id="{F448446D-8D4F-4F31-B884-C5E005C035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8870" y="1062354"/>
                        <a:ext cx="7275319" cy="4819500"/>
                      </a:xfrm>
                      <a:prstGeom prst="rect">
                        <a:avLst/>
                      </a:prstGeom>
                      <a:noFill/>
                    </p:spPr>
                  </p:pic>
                </p:oleObj>
              </mc:Fallback>
            </mc:AlternateContent>
          </a:graphicData>
        </a:graphic>
      </p:graphicFrame>
      <p:sp>
        <p:nvSpPr>
          <p:cNvPr id="3" name="矩形 2">
            <a:extLst>
              <a:ext uri="{FF2B5EF4-FFF2-40B4-BE49-F238E27FC236}">
                <a16:creationId xmlns:a16="http://schemas.microsoft.com/office/drawing/2014/main" id="{5E94A9E0-7193-442A-9448-1D9A2EF83F71}"/>
              </a:ext>
            </a:extLst>
          </p:cNvPr>
          <p:cNvSpPr/>
          <p:nvPr/>
        </p:nvSpPr>
        <p:spPr>
          <a:xfrm>
            <a:off x="4639732" y="5881854"/>
            <a:ext cx="5163397" cy="839621"/>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6A49E164-E464-471E-B8AD-85C4C0159BAE}"/>
                  </a:ext>
                </a:extLst>
              </p:cNvPr>
              <p:cNvSpPr txBox="1"/>
              <p:nvPr/>
            </p:nvSpPr>
            <p:spPr>
              <a:xfrm>
                <a:off x="1782189" y="5911548"/>
                <a:ext cx="8488680" cy="6716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𝑆𝐾𝐷𝑆𝐴</m:t>
                          </m:r>
                        </m:sub>
                      </m:sSub>
                      <m:r>
                        <a:rPr lang="zh-CN" altLang="en-US" i="0">
                          <a:latin typeface="Cambria Math" panose="02040503050406030204" pitchFamily="18" charset="0"/>
                        </a:rPr>
                        <m:t>=</m:t>
                      </m:r>
                      <m:r>
                        <a:rPr lang="zh-CN" altLang="en-US" i="1">
                          <a:latin typeface="Cambria Math" panose="02040503050406030204" pitchFamily="18" charset="0"/>
                        </a:rPr>
                        <m:t>𝐶𝐸</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𝐶</m:t>
                          </m:r>
                        </m:sup>
                      </m:sSup>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zh-CN" altLang="en-US" i="0">
                          <a:latin typeface="Cambria Math" panose="02040503050406030204" pitchFamily="18" charset="0"/>
                        </a:rPr>
                        <m:t>+</m:t>
                      </m:r>
                      <m:r>
                        <a:rPr lang="zh-CN" altLang="en-US" i="1">
                          <a:latin typeface="Cambria Math" panose="02040503050406030204" pitchFamily="18" charset="0"/>
                        </a:rPr>
                        <m:t>𝜆</m:t>
                      </m:r>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𝐶</m:t>
                          </m:r>
                          <m:r>
                            <a:rPr lang="zh-CN" altLang="en-US" i="0">
                              <a:latin typeface="Cambria Math" panose="02040503050406030204" pitchFamily="18" charset="0"/>
                            </a:rPr>
                            <m:t>−1</m:t>
                          </m:r>
                        </m:sup>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d>
                            <m:dPr>
                              <m:endChr m:val=""/>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𝑇</m:t>
                                  </m:r>
                                </m:e>
                                <m:sup>
                                  <m:r>
                                    <a:rPr lang="zh-CN" altLang="en-US" i="0">
                                      <a:latin typeface="Cambria Math" panose="02040503050406030204" pitchFamily="18" charset="0"/>
                                    </a:rPr>
                                    <m:t>2</m:t>
                                  </m:r>
                                </m:sup>
                              </m:sSup>
                              <m:r>
                                <a:rPr lang="zh-CN" altLang="en-US" i="1">
                                  <a:latin typeface="Cambria Math" panose="02040503050406030204" pitchFamily="18" charset="0"/>
                                </a:rPr>
                                <m:t>𝐾𝐿</m:t>
                              </m:r>
                              <m:sSup>
                                <m:sSupPr>
                                  <m:ctrlPr>
                                    <a:rPr lang="zh-CN" altLang="en-US" i="1"/>
                                  </m:ctrlPr>
                                </m:sSupPr>
                                <m:e>
                                  <m:r>
                                    <a:rPr lang="en-US" altLang="zh-CN" b="0" i="1" smtClean="0">
                                      <a:latin typeface="Cambria Math" panose="02040503050406030204" pitchFamily="18" charset="0"/>
                                    </a:rPr>
                                    <m:t>(</m:t>
                                  </m:r>
                                  <m:r>
                                    <a:rPr lang="en-US" altLang="zh-CN" i="1"/>
                                    <m:t>𝑞</m:t>
                                  </m:r>
                                </m:e>
                                <m:sup>
                                  <m:r>
                                    <a:rPr lang="en-US" altLang="zh-CN" i="1"/>
                                    <m:t>𝑖</m:t>
                                  </m:r>
                                </m:sup>
                              </m:sSup>
                              <m:r>
                                <a:rPr lang="en-US" altLang="zh-CN" i="1"/>
                                <m:t>,</m:t>
                              </m:r>
                              <m:sSup>
                                <m:sSupPr>
                                  <m:ctrlPr>
                                    <a:rPr lang="zh-CN" altLang="en-US" i="1"/>
                                  </m:ctrlPr>
                                </m:sSupPr>
                                <m:e>
                                  <m:r>
                                    <a:rPr lang="en-US" altLang="zh-CN" i="1"/>
                                    <m:t>𝑞</m:t>
                                  </m:r>
                                </m:e>
                                <m:sup>
                                  <m:r>
                                    <a:rPr lang="en-US" altLang="zh-CN" i="1"/>
                                    <m:t>𝐶</m:t>
                                  </m:r>
                                </m:sup>
                              </m:sSup>
                            </m:e>
                          </m:d>
                          <m:r>
                            <a:rPr lang="en-US" altLang="zh-CN" b="0" i="1" smtClean="0">
                              <a:latin typeface="Cambria Math" panose="02040503050406030204" pitchFamily="18" charset="0"/>
                            </a:rPr>
                            <m:t>)</m:t>
                          </m:r>
                        </m:e>
                      </m:nary>
                      <m:r>
                        <a:rPr lang="en-US" altLang="zh-CN" i="1">
                          <a:latin typeface="Cambria Math" panose="02040503050406030204" pitchFamily="18" charset="0"/>
                        </a:rPr>
                        <m:t>+</m:t>
                      </m:r>
                      <m:r>
                        <a:rPr lang="en-US" altLang="zh-CN" i="1">
                          <a:latin typeface="Cambria Math" panose="02040503050406030204" pitchFamily="18" charset="0"/>
                        </a:rPr>
                        <m:t>𝛽</m:t>
                      </m:r>
                      <m:r>
                        <a:rPr lang="en-US" altLang="zh-CN" i="1">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sub>
                          </m:sSub>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e>
                            <m:sub>
                              <m:r>
                                <a:rPr lang="en-US" altLang="zh-CN" i="1">
                                  <a:latin typeface="Cambria Math" panose="02040503050406030204" pitchFamily="18" charset="0"/>
                                </a:rPr>
                                <m:t>2</m:t>
                              </m:r>
                            </m:sub>
                          </m:sSub>
                        </m:den>
                      </m:f>
                      <m:r>
                        <a:rPr lang="en-US" altLang="zh-CN" i="1">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𝐶</m:t>
                              </m:r>
                            </m:sub>
                          </m:sSub>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𝐶</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e>
                            <m:sub>
                              <m:r>
                                <a:rPr lang="en-US" altLang="zh-CN" i="1">
                                  <a:latin typeface="Cambria Math" panose="02040503050406030204" pitchFamily="18" charset="0"/>
                                </a:rPr>
                                <m:t>2</m:t>
                              </m:r>
                            </m:sub>
                          </m:sSub>
                        </m:den>
                      </m:f>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e>
                        <m:sub>
                          <m:r>
                            <a:rPr lang="en-US" altLang="zh-CN" i="1">
                              <a:latin typeface="Cambria Math" panose="02040503050406030204" pitchFamily="18" charset="0"/>
                            </a:rPr>
                            <m:t>1</m:t>
                          </m:r>
                        </m:sub>
                      </m:sSub>
                      <m:r>
                        <a:rPr lang="en-US" altLang="zh-CN" i="1">
                          <a:latin typeface="Cambria Math" panose="02040503050406030204" pitchFamily="18" charset="0"/>
                        </a:rPr>
                        <m:t>)</m:t>
                      </m:r>
                    </m:oMath>
                  </m:oMathPara>
                </a14:m>
                <a:endParaRPr lang="zh-CN" altLang="en-US" dirty="0"/>
              </a:p>
            </p:txBody>
          </p:sp>
        </mc:Choice>
        <mc:Fallback>
          <p:sp>
            <p:nvSpPr>
              <p:cNvPr id="9" name="文本框 8">
                <a:extLst>
                  <a:ext uri="{FF2B5EF4-FFF2-40B4-BE49-F238E27FC236}">
                    <a16:creationId xmlns:a16="http://schemas.microsoft.com/office/drawing/2014/main" id="{6A49E164-E464-471E-B8AD-85C4C0159BAE}"/>
                  </a:ext>
                </a:extLst>
              </p:cNvPr>
              <p:cNvSpPr txBox="1">
                <a:spLocks noRot="1" noChangeAspect="1" noMove="1" noResize="1" noEditPoints="1" noAdjustHandles="1" noChangeArrowheads="1" noChangeShapeType="1" noTextEdit="1"/>
              </p:cNvSpPr>
              <p:nvPr/>
            </p:nvSpPr>
            <p:spPr>
              <a:xfrm>
                <a:off x="1782189" y="5911548"/>
                <a:ext cx="8488680" cy="671659"/>
              </a:xfrm>
              <a:prstGeom prst="rect">
                <a:avLst/>
              </a:prstGeom>
              <a:blipFill>
                <a:blip r:embed="rId6"/>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628E76D0-4F9E-4E26-ABCC-75A6CACE308F}"/>
              </a:ext>
            </a:extLst>
          </p:cNvPr>
          <p:cNvSpPr txBox="1"/>
          <p:nvPr/>
        </p:nvSpPr>
        <p:spPr>
          <a:xfrm>
            <a:off x="10248900" y="2672452"/>
            <a:ext cx="13589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图</a:t>
            </a:r>
            <a:r>
              <a:rPr lang="en-US" altLang="zh-CN" dirty="0">
                <a:latin typeface="微软雅黑" panose="020B0503020204020204" pitchFamily="34" charset="-122"/>
                <a:ea typeface="微软雅黑" panose="020B0503020204020204" pitchFamily="34" charset="-122"/>
              </a:rPr>
              <a:t>3.2</a:t>
            </a:r>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0C5986E2-4785-4BEB-AF21-A9CECE3B9BC0}"/>
              </a:ext>
            </a:extLst>
          </p:cNvPr>
          <p:cNvSpPr txBox="1"/>
          <p:nvPr/>
        </p:nvSpPr>
        <p:spPr>
          <a:xfrm>
            <a:off x="10109200" y="5999701"/>
            <a:ext cx="16129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26</a:t>
            </a: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式</a:t>
            </a:r>
            <a:r>
              <a:rPr lang="en-US" altLang="zh-CN" dirty="0">
                <a:latin typeface="微软雅黑" panose="020B0503020204020204" pitchFamily="34" charset="-122"/>
                <a:ea typeface="微软雅黑" panose="020B0503020204020204" pitchFamily="34" charset="-122"/>
              </a:rPr>
              <a:t>(3.13)</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4183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DEAD6-29E3-492F-90F6-F8544F51CCC7}"/>
              </a:ext>
            </a:extLst>
          </p:cNvPr>
          <p:cNvSpPr>
            <a:spLocks noGrp="1"/>
          </p:cNvSpPr>
          <p:nvPr>
            <p:ph type="title"/>
          </p:nvPr>
        </p:nvSpPr>
        <p:spPr>
          <a:xfrm>
            <a:off x="2037219" y="216631"/>
            <a:ext cx="8911687" cy="746375"/>
          </a:xfrm>
        </p:spPr>
        <p:txBody>
          <a:bodyPr/>
          <a:lstStyle/>
          <a:p>
            <a:r>
              <a:rPr lang="en-US" altLang="zh-CN" sz="3600" kern="100" dirty="0">
                <a:solidFill>
                  <a:srgbClr val="0070C0"/>
                </a:solidFill>
                <a:effectLst/>
                <a:latin typeface="微软雅黑" panose="020B0503020204020204" pitchFamily="34" charset="-122"/>
                <a:ea typeface="微软雅黑" panose="020B0503020204020204" pitchFamily="34" charset="-122"/>
              </a:rPr>
              <a:t>2.2 SKDSAM</a:t>
            </a:r>
            <a:r>
              <a:rPr lang="zh-CN" altLang="zh-CN" sz="3600"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模型中的自注意力机制</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6" name="Rectangle 4">
            <a:extLst>
              <a:ext uri="{FF2B5EF4-FFF2-40B4-BE49-F238E27FC236}">
                <a16:creationId xmlns:a16="http://schemas.microsoft.com/office/drawing/2014/main" id="{DD87122B-5DCA-441E-A77F-F87C97A2EBA7}"/>
              </a:ext>
            </a:extLst>
          </p:cNvPr>
          <p:cNvSpPr>
            <a:spLocks noChangeArrowheads="1"/>
          </p:cNvSpPr>
          <p:nvPr/>
        </p:nvSpPr>
        <p:spPr bwMode="auto">
          <a:xfrm flipV="1">
            <a:off x="7437862" y="-1"/>
            <a:ext cx="83559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灯片编号占位符 3">
            <a:extLst>
              <a:ext uri="{FF2B5EF4-FFF2-40B4-BE49-F238E27FC236}">
                <a16:creationId xmlns:a16="http://schemas.microsoft.com/office/drawing/2014/main" id="{F67CB346-7550-40C9-9545-3756F1AE089F}"/>
              </a:ext>
            </a:extLst>
          </p:cNvPr>
          <p:cNvSpPr>
            <a:spLocks noGrp="1"/>
          </p:cNvSpPr>
          <p:nvPr>
            <p:ph type="sldNum" sz="quarter" idx="12"/>
          </p:nvPr>
        </p:nvSpPr>
        <p:spPr/>
        <p:txBody>
          <a:bodyPr/>
          <a:lstStyle/>
          <a:p>
            <a:fld id="{A182C8CA-CE6C-4B76-993D-F51F90C5672D}" type="slidenum">
              <a:rPr lang="zh-CN" altLang="en-US" smtClean="0"/>
              <a:t>11</a:t>
            </a:fld>
            <a:endParaRPr lang="zh-CN" altLang="en-US"/>
          </a:p>
        </p:txBody>
      </p:sp>
      <p:pic>
        <p:nvPicPr>
          <p:cNvPr id="5" name="图片 4">
            <a:extLst>
              <a:ext uri="{FF2B5EF4-FFF2-40B4-BE49-F238E27FC236}">
                <a16:creationId xmlns:a16="http://schemas.microsoft.com/office/drawing/2014/main" id="{30D0DDCE-F693-452E-997D-57965727DFDA}"/>
              </a:ext>
            </a:extLst>
          </p:cNvPr>
          <p:cNvPicPr>
            <a:picLocks noChangeAspect="1"/>
          </p:cNvPicPr>
          <p:nvPr/>
        </p:nvPicPr>
        <p:blipFill>
          <a:blip r:embed="rId3"/>
          <a:stretch>
            <a:fillRect/>
          </a:stretch>
        </p:blipFill>
        <p:spPr>
          <a:xfrm>
            <a:off x="1243094" y="963006"/>
            <a:ext cx="3752828" cy="5563862"/>
          </a:xfrm>
          <a:prstGeom prst="rect">
            <a:avLst/>
          </a:prstGeom>
        </p:spPr>
      </p:pic>
      <p:sp>
        <p:nvSpPr>
          <p:cNvPr id="7" name="文本框 6">
            <a:extLst>
              <a:ext uri="{FF2B5EF4-FFF2-40B4-BE49-F238E27FC236}">
                <a16:creationId xmlns:a16="http://schemas.microsoft.com/office/drawing/2014/main" id="{C9E72A2E-4176-4304-AFBE-C49C817990E3}"/>
              </a:ext>
            </a:extLst>
          </p:cNvPr>
          <p:cNvSpPr txBox="1"/>
          <p:nvPr/>
        </p:nvSpPr>
        <p:spPr>
          <a:xfrm>
            <a:off x="2440058" y="6526868"/>
            <a:ext cx="1358900" cy="369332"/>
          </a:xfrm>
          <a:prstGeom prst="rect">
            <a:avLst/>
          </a:prstGeom>
          <a:noFill/>
        </p:spPr>
        <p:txBody>
          <a:bodyPr wrap="square" rtlCol="0">
            <a:spAutoFit/>
          </a:bodyPr>
          <a:lstStyle/>
          <a:p>
            <a:r>
              <a:rPr lang="en-US" altLang="zh-CN" dirty="0"/>
              <a:t>22</a:t>
            </a:r>
            <a:r>
              <a:rPr lang="zh-CN" altLang="en-US" dirty="0"/>
              <a:t>页</a:t>
            </a:r>
            <a:r>
              <a:rPr lang="en-US" altLang="zh-CN" dirty="0"/>
              <a:t>, </a:t>
            </a:r>
            <a:r>
              <a:rPr lang="zh-CN" altLang="en-US" dirty="0"/>
              <a:t>图</a:t>
            </a:r>
            <a:r>
              <a:rPr lang="en-US" altLang="zh-CN" dirty="0"/>
              <a:t>3.3</a:t>
            </a:r>
            <a:endParaRPr lang="zh-CN" altLang="en-US" dirty="0"/>
          </a:p>
        </p:txBody>
      </p:sp>
      <p:sp>
        <p:nvSpPr>
          <p:cNvPr id="8" name="文本框 7">
            <a:extLst>
              <a:ext uri="{FF2B5EF4-FFF2-40B4-BE49-F238E27FC236}">
                <a16:creationId xmlns:a16="http://schemas.microsoft.com/office/drawing/2014/main" id="{43C5CAA3-1902-4041-B656-6780826A1420}"/>
              </a:ext>
            </a:extLst>
          </p:cNvPr>
          <p:cNvSpPr txBox="1"/>
          <p:nvPr/>
        </p:nvSpPr>
        <p:spPr>
          <a:xfrm>
            <a:off x="10492942" y="5267392"/>
            <a:ext cx="1691783"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26</a:t>
            </a: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式</a:t>
            </a:r>
            <a:r>
              <a:rPr lang="en-US" altLang="zh-CN" dirty="0">
                <a:latin typeface="微软雅黑" panose="020B0503020204020204" pitchFamily="34" charset="-122"/>
                <a:ea typeface="微软雅黑" panose="020B0503020204020204" pitchFamily="34" charset="-122"/>
              </a:rPr>
              <a:t>(3.12)</a:t>
            </a:r>
            <a:endParaRPr lang="zh-CN" altLang="en-US"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94F61285-044C-4756-B57F-5D929316C02D}"/>
              </a:ext>
            </a:extLst>
          </p:cNvPr>
          <p:cNvPicPr>
            <a:picLocks noChangeAspect="1"/>
          </p:cNvPicPr>
          <p:nvPr/>
        </p:nvPicPr>
        <p:blipFill>
          <a:blip r:embed="rId4"/>
          <a:stretch>
            <a:fillRect/>
          </a:stretch>
        </p:blipFill>
        <p:spPr>
          <a:xfrm>
            <a:off x="5189105" y="5042461"/>
            <a:ext cx="5303837" cy="819195"/>
          </a:xfrm>
          <a:prstGeom prst="rect">
            <a:avLst/>
          </a:prstGeom>
        </p:spPr>
      </p:pic>
      <p:pic>
        <p:nvPicPr>
          <p:cNvPr id="12" name="图片 11">
            <a:extLst>
              <a:ext uri="{FF2B5EF4-FFF2-40B4-BE49-F238E27FC236}">
                <a16:creationId xmlns:a16="http://schemas.microsoft.com/office/drawing/2014/main" id="{A1D9CD32-CDDA-4713-B3C9-95D8D1834CA6}"/>
              </a:ext>
            </a:extLst>
          </p:cNvPr>
          <p:cNvPicPr>
            <a:picLocks noChangeAspect="1"/>
          </p:cNvPicPr>
          <p:nvPr/>
        </p:nvPicPr>
        <p:blipFill>
          <a:blip r:embed="rId5"/>
          <a:stretch>
            <a:fillRect/>
          </a:stretch>
        </p:blipFill>
        <p:spPr>
          <a:xfrm>
            <a:off x="5103813" y="2472274"/>
            <a:ext cx="5653087" cy="710749"/>
          </a:xfrm>
          <a:prstGeom prst="rect">
            <a:avLst/>
          </a:prstGeom>
        </p:spPr>
      </p:pic>
      <p:sp>
        <p:nvSpPr>
          <p:cNvPr id="13" name="文本框 12">
            <a:extLst>
              <a:ext uri="{FF2B5EF4-FFF2-40B4-BE49-F238E27FC236}">
                <a16:creationId xmlns:a16="http://schemas.microsoft.com/office/drawing/2014/main" id="{F31EC123-0C9B-492C-8FCD-5EF4489C1B1A}"/>
              </a:ext>
            </a:extLst>
          </p:cNvPr>
          <p:cNvSpPr txBox="1"/>
          <p:nvPr/>
        </p:nvSpPr>
        <p:spPr>
          <a:xfrm>
            <a:off x="10686125" y="2642983"/>
            <a:ext cx="14986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23</a:t>
            </a: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式</a:t>
            </a:r>
            <a:r>
              <a:rPr lang="en-US" altLang="zh-CN" dirty="0">
                <a:latin typeface="微软雅黑" panose="020B0503020204020204" pitchFamily="34" charset="-122"/>
                <a:ea typeface="微软雅黑" panose="020B0503020204020204" pitchFamily="34" charset="-122"/>
              </a:rPr>
              <a:t>(3.7)</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8C75C494-2EDB-4875-9F33-0EB12194E91F}"/>
                  </a:ext>
                </a:extLst>
              </p:cNvPr>
              <p:cNvSpPr txBox="1"/>
              <p:nvPr/>
            </p:nvSpPr>
            <p:spPr>
              <a:xfrm>
                <a:off x="6096000" y="1304864"/>
                <a:ext cx="3560822" cy="6819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𝑄𝑢𝑒𝑟𝑦</m:t>
                      </m:r>
                      <m:r>
                        <a:rPr lang="zh-CN" altLang="en-US" i="0">
                          <a:latin typeface="Cambria Math" panose="02040503050406030204" pitchFamily="18" charset="0"/>
                        </a:rPr>
                        <m:t>=</m:t>
                      </m:r>
                      <m:r>
                        <a:rPr lang="zh-CN" altLang="en-US" i="1">
                          <a:latin typeface="Cambria Math" panose="02040503050406030204" pitchFamily="18" charset="0"/>
                        </a:rPr>
                        <m:t>𝑠𝑜𝑓𝑡</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𝑝𝑟𝑜</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𝑗</m:t>
                              </m:r>
                            </m:e>
                            <m:sub>
                              <m:r>
                                <a:rPr lang="zh-CN" altLang="en-US" i="1">
                                  <a:latin typeface="Cambria Math" panose="02040503050406030204" pitchFamily="18" charset="0"/>
                                </a:rPr>
                                <m:t>𝐶</m:t>
                              </m:r>
                            </m:sub>
                          </m:sSub>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𝐶</m:t>
                                  </m:r>
                                </m:sub>
                              </m:sSub>
                            </m:e>
                          </m:d>
                        </m:e>
                      </m:d>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𝐾𝑒</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𝑠𝑜𝑓𝑡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𝑝𝑟𝑜</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en-US" dirty="0"/>
              </a:p>
            </p:txBody>
          </p:sp>
        </mc:Choice>
        <mc:Fallback>
          <p:sp>
            <p:nvSpPr>
              <p:cNvPr id="15" name="文本框 14">
                <a:extLst>
                  <a:ext uri="{FF2B5EF4-FFF2-40B4-BE49-F238E27FC236}">
                    <a16:creationId xmlns:a16="http://schemas.microsoft.com/office/drawing/2014/main" id="{8C75C494-2EDB-4875-9F33-0EB12194E91F}"/>
                  </a:ext>
                </a:extLst>
              </p:cNvPr>
              <p:cNvSpPr txBox="1">
                <a:spLocks noRot="1" noChangeAspect="1" noMove="1" noResize="1" noEditPoints="1" noAdjustHandles="1" noChangeArrowheads="1" noChangeShapeType="1" noTextEdit="1"/>
              </p:cNvSpPr>
              <p:nvPr/>
            </p:nvSpPr>
            <p:spPr>
              <a:xfrm>
                <a:off x="6096000" y="1304864"/>
                <a:ext cx="3560822" cy="681982"/>
              </a:xfrm>
              <a:prstGeom prst="rect">
                <a:avLst/>
              </a:prstGeom>
              <a:blipFill>
                <a:blip r:embed="rId6"/>
                <a:stretch>
                  <a:fillRect b="-7143"/>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AE35B468-08D9-481F-A8DD-42CB5CC73F22}"/>
              </a:ext>
            </a:extLst>
          </p:cNvPr>
          <p:cNvSpPr txBox="1"/>
          <p:nvPr/>
        </p:nvSpPr>
        <p:spPr>
          <a:xfrm>
            <a:off x="10686125" y="1461189"/>
            <a:ext cx="14986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23</a:t>
            </a: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式</a:t>
            </a:r>
            <a:r>
              <a:rPr lang="en-US" altLang="zh-CN" dirty="0">
                <a:latin typeface="微软雅黑" panose="020B0503020204020204" pitchFamily="34" charset="-122"/>
                <a:ea typeface="微软雅黑" panose="020B0503020204020204" pitchFamily="34" charset="-122"/>
              </a:rPr>
              <a:t>(3.6)</a:t>
            </a:r>
            <a:endParaRPr lang="zh-CN" altLang="en-US" dirty="0">
              <a:latin typeface="微软雅黑" panose="020B0503020204020204" pitchFamily="34" charset="-122"/>
              <a:ea typeface="微软雅黑" panose="020B0503020204020204" pitchFamily="34" charset="-122"/>
            </a:endParaRPr>
          </a:p>
        </p:txBody>
      </p:sp>
      <p:pic>
        <p:nvPicPr>
          <p:cNvPr id="24" name="图片 23">
            <a:extLst>
              <a:ext uri="{FF2B5EF4-FFF2-40B4-BE49-F238E27FC236}">
                <a16:creationId xmlns:a16="http://schemas.microsoft.com/office/drawing/2014/main" id="{2DF2A980-8A2B-4243-94FB-9222659A3E42}"/>
              </a:ext>
            </a:extLst>
          </p:cNvPr>
          <p:cNvPicPr>
            <a:picLocks noChangeAspect="1"/>
          </p:cNvPicPr>
          <p:nvPr/>
        </p:nvPicPr>
        <p:blipFill>
          <a:blip r:embed="rId7"/>
          <a:stretch>
            <a:fillRect/>
          </a:stretch>
        </p:blipFill>
        <p:spPr>
          <a:xfrm>
            <a:off x="5629635" y="3750570"/>
            <a:ext cx="4772025" cy="771525"/>
          </a:xfrm>
          <a:prstGeom prst="rect">
            <a:avLst/>
          </a:prstGeom>
        </p:spPr>
      </p:pic>
    </p:spTree>
    <p:extLst>
      <p:ext uri="{BB962C8B-B14F-4D97-AF65-F5344CB8AC3E}">
        <p14:creationId xmlns:p14="http://schemas.microsoft.com/office/powerpoint/2010/main" val="556083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DEAD6-29E3-492F-90F6-F8544F51CCC7}"/>
              </a:ext>
            </a:extLst>
          </p:cNvPr>
          <p:cNvSpPr>
            <a:spLocks noGrp="1"/>
          </p:cNvSpPr>
          <p:nvPr>
            <p:ph type="title"/>
          </p:nvPr>
        </p:nvSpPr>
        <p:spPr>
          <a:xfrm>
            <a:off x="2037219" y="216631"/>
            <a:ext cx="8911687" cy="746375"/>
          </a:xfrm>
        </p:spPr>
        <p:txBody>
          <a:bodyPr>
            <a:normAutofit fontScale="90000"/>
          </a:bodyPr>
          <a:lstStyle/>
          <a:p>
            <a:r>
              <a:rPr lang="en-US" altLang="zh-CN" sz="3600" kern="100" dirty="0">
                <a:solidFill>
                  <a:srgbClr val="0070C0"/>
                </a:solidFill>
                <a:effectLst/>
                <a:latin typeface="微软雅黑" panose="020B0503020204020204" pitchFamily="34" charset="-122"/>
                <a:ea typeface="微软雅黑" panose="020B0503020204020204" pitchFamily="34" charset="-122"/>
              </a:rPr>
              <a:t>2.3 SKDSAM</a:t>
            </a:r>
            <a:r>
              <a:rPr lang="zh-CN" altLang="en-US" sz="3600" kern="100" dirty="0">
                <a:solidFill>
                  <a:srgbClr val="0070C0"/>
                </a:solidFill>
                <a:effectLst/>
                <a:latin typeface="微软雅黑" panose="020B0503020204020204" pitchFamily="34" charset="-122"/>
                <a:ea typeface="微软雅黑" panose="020B0503020204020204" pitchFamily="34" charset="-122"/>
              </a:rPr>
              <a:t>模型中自注意力机制的直观理解</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6" name="Rectangle 4">
            <a:extLst>
              <a:ext uri="{FF2B5EF4-FFF2-40B4-BE49-F238E27FC236}">
                <a16:creationId xmlns:a16="http://schemas.microsoft.com/office/drawing/2014/main" id="{DD87122B-5DCA-441E-A77F-F87C97A2EBA7}"/>
              </a:ext>
            </a:extLst>
          </p:cNvPr>
          <p:cNvSpPr>
            <a:spLocks noChangeArrowheads="1"/>
          </p:cNvSpPr>
          <p:nvPr/>
        </p:nvSpPr>
        <p:spPr bwMode="auto">
          <a:xfrm flipV="1">
            <a:off x="7437862" y="-1"/>
            <a:ext cx="83559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灯片编号占位符 3">
            <a:extLst>
              <a:ext uri="{FF2B5EF4-FFF2-40B4-BE49-F238E27FC236}">
                <a16:creationId xmlns:a16="http://schemas.microsoft.com/office/drawing/2014/main" id="{F67CB346-7550-40C9-9545-3756F1AE089F}"/>
              </a:ext>
            </a:extLst>
          </p:cNvPr>
          <p:cNvSpPr>
            <a:spLocks noGrp="1"/>
          </p:cNvSpPr>
          <p:nvPr>
            <p:ph type="sldNum" sz="quarter" idx="12"/>
          </p:nvPr>
        </p:nvSpPr>
        <p:spPr/>
        <p:txBody>
          <a:bodyPr/>
          <a:lstStyle/>
          <a:p>
            <a:fld id="{A182C8CA-CE6C-4B76-993D-F51F90C5672D}" type="slidenum">
              <a:rPr lang="zh-CN" altLang="en-US" smtClean="0"/>
              <a:t>12</a:t>
            </a:fld>
            <a:endParaRPr lang="zh-CN" altLang="en-US"/>
          </a:p>
        </p:txBody>
      </p:sp>
      <p:sp>
        <p:nvSpPr>
          <p:cNvPr id="12" name="Rectangle 9">
            <a:extLst>
              <a:ext uri="{FF2B5EF4-FFF2-40B4-BE49-F238E27FC236}">
                <a16:creationId xmlns:a16="http://schemas.microsoft.com/office/drawing/2014/main" id="{CE6E059E-212D-42B9-9816-284E4B7FB35C}"/>
              </a:ext>
            </a:extLst>
          </p:cNvPr>
          <p:cNvSpPr>
            <a:spLocks noChangeArrowheads="1"/>
          </p:cNvSpPr>
          <p:nvPr/>
        </p:nvSpPr>
        <p:spPr bwMode="auto">
          <a:xfrm>
            <a:off x="807657" y="1226915"/>
            <a:ext cx="169762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3" name="对象 12">
            <a:extLst>
              <a:ext uri="{FF2B5EF4-FFF2-40B4-BE49-F238E27FC236}">
                <a16:creationId xmlns:a16="http://schemas.microsoft.com/office/drawing/2014/main" id="{61629C85-73EE-467E-8F8B-10C8C9C3E047}"/>
              </a:ext>
            </a:extLst>
          </p:cNvPr>
          <p:cNvGraphicFramePr>
            <a:graphicFrameLocks noChangeAspect="1"/>
          </p:cNvGraphicFramePr>
          <p:nvPr>
            <p:extLst>
              <p:ext uri="{D42A27DB-BD31-4B8C-83A1-F6EECF244321}">
                <p14:modId xmlns:p14="http://schemas.microsoft.com/office/powerpoint/2010/main" val="1337835384"/>
              </p:ext>
            </p:extLst>
          </p:nvPr>
        </p:nvGraphicFramePr>
        <p:xfrm>
          <a:off x="3301357" y="1133919"/>
          <a:ext cx="5092860" cy="4880658"/>
        </p:xfrm>
        <a:graphic>
          <a:graphicData uri="http://schemas.openxmlformats.org/presentationml/2006/ole">
            <mc:AlternateContent xmlns:mc="http://schemas.openxmlformats.org/markup-compatibility/2006">
              <mc:Choice xmlns:v="urn:schemas-microsoft-com:vml" Requires="v">
                <p:oleObj spid="_x0000_s10494" name="Visio" r:id="rId4" imgW="3786892" imgH="3604056" progId="Visio.Drawing.15">
                  <p:embed/>
                </p:oleObj>
              </mc:Choice>
              <mc:Fallback>
                <p:oleObj name="Visio" r:id="rId4" imgW="3786892" imgH="3604056" progId="Visio.Drawing.15">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1357" y="1133919"/>
                        <a:ext cx="5092860" cy="4880658"/>
                      </a:xfrm>
                      <a:prstGeom prst="rect">
                        <a:avLst/>
                      </a:prstGeom>
                      <a:noFill/>
                    </p:spPr>
                  </p:pic>
                </p:oleObj>
              </mc:Fallback>
            </mc:AlternateContent>
          </a:graphicData>
        </a:graphic>
      </p:graphicFrame>
      <p:sp>
        <p:nvSpPr>
          <p:cNvPr id="7" name="文本框 6">
            <a:extLst>
              <a:ext uri="{FF2B5EF4-FFF2-40B4-BE49-F238E27FC236}">
                <a16:creationId xmlns:a16="http://schemas.microsoft.com/office/drawing/2014/main" id="{3E49904E-64CF-47C5-8955-3A17F0E471D0}"/>
              </a:ext>
            </a:extLst>
          </p:cNvPr>
          <p:cNvSpPr txBox="1"/>
          <p:nvPr/>
        </p:nvSpPr>
        <p:spPr>
          <a:xfrm>
            <a:off x="5168337" y="6228276"/>
            <a:ext cx="13589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23</a:t>
            </a: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图</a:t>
            </a:r>
            <a:r>
              <a:rPr lang="en-US" altLang="zh-CN" dirty="0">
                <a:latin typeface="微软雅黑" panose="020B0503020204020204" pitchFamily="34" charset="-122"/>
                <a:ea typeface="微软雅黑" panose="020B0503020204020204" pitchFamily="34" charset="-122"/>
              </a:rPr>
              <a:t>3.4</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2429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E93C8-13A8-4E1F-BF9C-7FD9CF131882}"/>
              </a:ext>
            </a:extLst>
          </p:cNvPr>
          <p:cNvSpPr>
            <a:spLocks noGrp="1"/>
          </p:cNvSpPr>
          <p:nvPr>
            <p:ph type="title"/>
          </p:nvPr>
        </p:nvSpPr>
        <p:spPr/>
        <p:txBody>
          <a:bodyPr/>
          <a:lstStyle/>
          <a:p>
            <a:pPr algn="ctr"/>
            <a:r>
              <a:rPr lang="zh-CN" altLang="en-US" dirty="0">
                <a:solidFill>
                  <a:srgbClr val="0070C0"/>
                </a:solidFill>
                <a:latin typeface="微软雅黑" panose="020B0503020204020204" pitchFamily="34" charset="-122"/>
                <a:ea typeface="微软雅黑" panose="020B0503020204020204" pitchFamily="34" charset="-122"/>
              </a:rPr>
              <a:t>主要内容</a:t>
            </a:r>
          </a:p>
        </p:txBody>
      </p:sp>
      <p:sp>
        <p:nvSpPr>
          <p:cNvPr id="3" name="内容占位符 2">
            <a:extLst>
              <a:ext uri="{FF2B5EF4-FFF2-40B4-BE49-F238E27FC236}">
                <a16:creationId xmlns:a16="http://schemas.microsoft.com/office/drawing/2014/main" id="{CFC29EC3-3791-4306-9207-C6E2F86C6B14}"/>
              </a:ext>
            </a:extLst>
          </p:cNvPr>
          <p:cNvSpPr>
            <a:spLocks noGrp="1"/>
          </p:cNvSpPr>
          <p:nvPr>
            <p:ph idx="1"/>
          </p:nvPr>
        </p:nvSpPr>
        <p:spPr/>
        <p:txBody>
          <a:bodyPr>
            <a:normAutofit/>
          </a:bodyPr>
          <a:lstStyle/>
          <a:p>
            <a:pPr marL="514350" indent="-514350" eaLnBrk="1" hangingPunct="1">
              <a:lnSpc>
                <a:spcPct val="150000"/>
              </a:lnSpc>
              <a:buFont typeface="Calibri" panose="020F0502020204030204" pitchFamily="34" charset="0"/>
              <a:buAutoNum type="arabicPeriod"/>
            </a:pPr>
            <a:r>
              <a:rPr lang="zh-CN" altLang="en-US" sz="3200" dirty="0">
                <a:solidFill>
                  <a:srgbClr val="0070C0"/>
                </a:solidFill>
                <a:latin typeface="微软雅黑" panose="020B0503020204020204" pitchFamily="34" charset="-122"/>
                <a:ea typeface="微软雅黑" panose="020B0503020204020204" pitchFamily="34" charset="-122"/>
              </a:rPr>
              <a:t>研究背景</a:t>
            </a:r>
            <a:r>
              <a:rPr lang="zh-CN" altLang="en-US" sz="3200" dirty="0">
                <a:latin typeface="微软雅黑" panose="020B0503020204020204" pitchFamily="34" charset="-122"/>
                <a:ea typeface="微软雅黑" panose="020B0503020204020204" pitchFamily="34" charset="-122"/>
              </a:rPr>
              <a:t>：知识蒸馏和自知识蒸馏。</a:t>
            </a:r>
          </a:p>
          <a:p>
            <a:pPr marL="514350" indent="-514350" eaLnBrk="1" hangingPunct="1">
              <a:lnSpc>
                <a:spcPct val="150000"/>
              </a:lnSpc>
              <a:buFont typeface="Calibri" panose="020F0502020204030204" pitchFamily="34" charset="0"/>
              <a:buAutoNum type="arabicPeriod"/>
            </a:pPr>
            <a:r>
              <a:rPr lang="zh-CN" altLang="en-US" sz="3200" dirty="0">
                <a:solidFill>
                  <a:srgbClr val="0070C0"/>
                </a:solidFill>
                <a:latin typeface="微软雅黑" panose="020B0503020204020204" pitchFamily="34" charset="-122"/>
                <a:ea typeface="微软雅黑" panose="020B0503020204020204" pitchFamily="34" charset="-122"/>
              </a:rPr>
              <a:t>论文方法</a:t>
            </a:r>
            <a:r>
              <a:rPr lang="zh-CN" altLang="en-US" sz="3200" dirty="0">
                <a:latin typeface="微软雅黑" panose="020B0503020204020204" pitchFamily="34" charset="-122"/>
                <a:ea typeface="微软雅黑" panose="020B0503020204020204" pitchFamily="34" charset="-122"/>
              </a:rPr>
              <a:t>：基于自注意力机制的自知识蒸馏</a:t>
            </a:r>
            <a:r>
              <a:rPr lang="en-US" altLang="zh-CN" sz="3200" dirty="0">
                <a:latin typeface="微软雅黑" panose="020B0503020204020204" pitchFamily="34" charset="-122"/>
                <a:ea typeface="微软雅黑" panose="020B0503020204020204" pitchFamily="34" charset="-122"/>
              </a:rPr>
              <a:t>(SKDSAM)</a:t>
            </a:r>
            <a:r>
              <a:rPr lang="zh-CN" altLang="en-US" sz="3200" dirty="0">
                <a:latin typeface="微软雅黑" panose="020B0503020204020204" pitchFamily="34" charset="-122"/>
                <a:ea typeface="微软雅黑" panose="020B0503020204020204" pitchFamily="34" charset="-122"/>
              </a:rPr>
              <a:t>。</a:t>
            </a:r>
          </a:p>
          <a:p>
            <a:pPr marL="514350" indent="-514350" eaLnBrk="1" hangingPunct="1">
              <a:lnSpc>
                <a:spcPct val="150000"/>
              </a:lnSpc>
              <a:buFont typeface="Calibri" panose="020F0502020204030204" pitchFamily="34" charset="0"/>
              <a:buAutoNum type="arabicPeriod"/>
            </a:pPr>
            <a:r>
              <a:rPr lang="zh-CN" altLang="en-US" sz="3200" dirty="0">
                <a:solidFill>
                  <a:srgbClr val="FF0000"/>
                </a:solidFill>
                <a:latin typeface="微软雅黑" panose="020B0503020204020204" pitchFamily="34" charset="-122"/>
                <a:ea typeface="微软雅黑" panose="020B0503020204020204" pitchFamily="34" charset="-122"/>
              </a:rPr>
              <a:t>实验评估</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SKDSAM</a:t>
            </a:r>
            <a:r>
              <a:rPr lang="zh-CN" altLang="en-US" sz="3200" dirty="0">
                <a:latin typeface="微软雅黑" panose="020B0503020204020204" pitchFamily="34" charset="-122"/>
                <a:ea typeface="微软雅黑" panose="020B0503020204020204" pitchFamily="34" charset="-122"/>
              </a:rPr>
              <a:t>与其他自知识蒸馏模型的对比。</a:t>
            </a:r>
            <a:endParaRPr lang="en-US" altLang="zh-CN" sz="3200" dirty="0">
              <a:latin typeface="微软雅黑" panose="020B0503020204020204" pitchFamily="34" charset="-122"/>
              <a:ea typeface="微软雅黑" panose="020B0503020204020204" pitchFamily="34" charset="-122"/>
            </a:endParaRPr>
          </a:p>
          <a:p>
            <a:pPr marL="514350" indent="-514350">
              <a:lnSpc>
                <a:spcPct val="150000"/>
              </a:lnSpc>
              <a:buFont typeface="Calibri" panose="020F0502020204030204" pitchFamily="34" charset="0"/>
              <a:buAutoNum type="arabicPeriod"/>
            </a:pPr>
            <a:r>
              <a:rPr lang="zh-CN" altLang="en-US" sz="3200" dirty="0">
                <a:solidFill>
                  <a:srgbClr val="0070C0"/>
                </a:solidFill>
                <a:latin typeface="微软雅黑" panose="020B0503020204020204" pitchFamily="34" charset="-122"/>
                <a:ea typeface="微软雅黑" panose="020B0503020204020204" pitchFamily="34" charset="-122"/>
              </a:rPr>
              <a:t>总结</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SKDSAM</a:t>
            </a:r>
            <a:r>
              <a:rPr lang="zh-CN" altLang="en-US" sz="3200" dirty="0">
                <a:latin typeface="微软雅黑" panose="020B0503020204020204" pitchFamily="34" charset="-122"/>
                <a:ea typeface="微软雅黑" panose="020B0503020204020204" pitchFamily="34" charset="-122"/>
              </a:rPr>
              <a:t>显著提升了自蒸馏的分类准确率。</a:t>
            </a:r>
          </a:p>
        </p:txBody>
      </p:sp>
      <p:sp>
        <p:nvSpPr>
          <p:cNvPr id="5" name="灯片编号占位符 4">
            <a:extLst>
              <a:ext uri="{FF2B5EF4-FFF2-40B4-BE49-F238E27FC236}">
                <a16:creationId xmlns:a16="http://schemas.microsoft.com/office/drawing/2014/main" id="{F1C3CBE5-16F2-4DAC-BB8C-E2BAB1CA3ED8}"/>
              </a:ext>
            </a:extLst>
          </p:cNvPr>
          <p:cNvSpPr>
            <a:spLocks noGrp="1"/>
          </p:cNvSpPr>
          <p:nvPr>
            <p:ph type="sldNum" sz="quarter" idx="12"/>
          </p:nvPr>
        </p:nvSpPr>
        <p:spPr/>
        <p:txBody>
          <a:bodyPr/>
          <a:lstStyle/>
          <a:p>
            <a:fld id="{A182C8CA-CE6C-4B76-993D-F51F90C5672D}" type="slidenum">
              <a:rPr lang="zh-CN" altLang="en-US" smtClean="0"/>
              <a:t>13</a:t>
            </a:fld>
            <a:endParaRPr lang="zh-CN" altLang="en-US"/>
          </a:p>
        </p:txBody>
      </p:sp>
    </p:spTree>
    <p:extLst>
      <p:ext uri="{BB962C8B-B14F-4D97-AF65-F5344CB8AC3E}">
        <p14:creationId xmlns:p14="http://schemas.microsoft.com/office/powerpoint/2010/main" val="839727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A070B-E844-4B3D-A569-66857575E0E1}"/>
              </a:ext>
            </a:extLst>
          </p:cNvPr>
          <p:cNvSpPr>
            <a:spLocks noGrp="1"/>
          </p:cNvSpPr>
          <p:nvPr>
            <p:ph type="title"/>
          </p:nvPr>
        </p:nvSpPr>
        <p:spPr>
          <a:xfrm>
            <a:off x="838200" y="304800"/>
            <a:ext cx="10515600" cy="1020763"/>
          </a:xfrm>
        </p:spPr>
        <p:txBody>
          <a:bodyPr/>
          <a:lstStyle/>
          <a:p>
            <a:pPr algn="ctr"/>
            <a:r>
              <a:rPr lang="zh-CN" altLang="en-US" dirty="0">
                <a:solidFill>
                  <a:srgbClr val="0070C0"/>
                </a:solidFill>
                <a:latin typeface="微软雅黑" panose="020B0503020204020204" pitchFamily="34" charset="-122"/>
                <a:ea typeface="微软雅黑" panose="020B0503020204020204" pitchFamily="34" charset="-122"/>
              </a:rPr>
              <a:t>实验结果 </a:t>
            </a:r>
          </a:p>
        </p:txBody>
      </p:sp>
      <p:sp>
        <p:nvSpPr>
          <p:cNvPr id="4" name="灯片编号占位符 3">
            <a:extLst>
              <a:ext uri="{FF2B5EF4-FFF2-40B4-BE49-F238E27FC236}">
                <a16:creationId xmlns:a16="http://schemas.microsoft.com/office/drawing/2014/main" id="{375A99AB-B930-4A78-9C07-DC8FE2A232B7}"/>
              </a:ext>
            </a:extLst>
          </p:cNvPr>
          <p:cNvSpPr>
            <a:spLocks noGrp="1"/>
          </p:cNvSpPr>
          <p:nvPr>
            <p:ph type="sldNum" sz="quarter" idx="12"/>
          </p:nvPr>
        </p:nvSpPr>
        <p:spPr/>
        <p:txBody>
          <a:bodyPr/>
          <a:lstStyle/>
          <a:p>
            <a:fld id="{A182C8CA-CE6C-4B76-993D-F51F90C5672D}" type="slidenum">
              <a:rPr lang="zh-CN" altLang="en-US" smtClean="0"/>
              <a:t>14</a:t>
            </a:fld>
            <a:endParaRPr lang="zh-CN" altLang="en-US"/>
          </a:p>
        </p:txBody>
      </p:sp>
      <p:pic>
        <p:nvPicPr>
          <p:cNvPr id="7" name="内容占位符 6">
            <a:extLst>
              <a:ext uri="{FF2B5EF4-FFF2-40B4-BE49-F238E27FC236}">
                <a16:creationId xmlns:a16="http://schemas.microsoft.com/office/drawing/2014/main" id="{481C2732-3E24-45A6-8B9C-CAB9AAD85566}"/>
              </a:ext>
            </a:extLst>
          </p:cNvPr>
          <p:cNvPicPr>
            <a:picLocks noGrp="1" noChangeAspect="1"/>
          </p:cNvPicPr>
          <p:nvPr>
            <p:ph idx="1"/>
          </p:nvPr>
        </p:nvPicPr>
        <p:blipFill>
          <a:blip r:embed="rId3"/>
          <a:stretch>
            <a:fillRect/>
          </a:stretch>
        </p:blipFill>
        <p:spPr>
          <a:xfrm>
            <a:off x="932728" y="1457325"/>
            <a:ext cx="10326544" cy="4351338"/>
          </a:xfrm>
        </p:spPr>
      </p:pic>
      <p:sp>
        <p:nvSpPr>
          <p:cNvPr id="5" name="文本框 4">
            <a:extLst>
              <a:ext uri="{FF2B5EF4-FFF2-40B4-BE49-F238E27FC236}">
                <a16:creationId xmlns:a16="http://schemas.microsoft.com/office/drawing/2014/main" id="{EB83F66A-F7AB-4871-9E4A-1D2ABED139DD}"/>
              </a:ext>
            </a:extLst>
          </p:cNvPr>
          <p:cNvSpPr txBox="1"/>
          <p:nvPr/>
        </p:nvSpPr>
        <p:spPr>
          <a:xfrm>
            <a:off x="5416550" y="5897840"/>
            <a:ext cx="13589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41</a:t>
            </a: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表</a:t>
            </a:r>
            <a:r>
              <a:rPr lang="en-US" altLang="zh-CN" dirty="0">
                <a:latin typeface="微软雅黑" panose="020B0503020204020204" pitchFamily="34" charset="-122"/>
                <a:ea typeface="微软雅黑" panose="020B0503020204020204" pitchFamily="34" charset="-122"/>
              </a:rPr>
              <a:t>4.8</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6918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E93C8-13A8-4E1F-BF9C-7FD9CF131882}"/>
              </a:ext>
            </a:extLst>
          </p:cNvPr>
          <p:cNvSpPr>
            <a:spLocks noGrp="1"/>
          </p:cNvSpPr>
          <p:nvPr>
            <p:ph type="title"/>
          </p:nvPr>
        </p:nvSpPr>
        <p:spPr/>
        <p:txBody>
          <a:bodyPr/>
          <a:lstStyle/>
          <a:p>
            <a:pPr algn="ctr"/>
            <a:r>
              <a:rPr lang="zh-CN" altLang="en-US" dirty="0">
                <a:solidFill>
                  <a:srgbClr val="0070C0"/>
                </a:solidFill>
                <a:latin typeface="微软雅黑" panose="020B0503020204020204" pitchFamily="34" charset="-122"/>
                <a:ea typeface="微软雅黑" panose="020B0503020204020204" pitchFamily="34" charset="-122"/>
              </a:rPr>
              <a:t>主要内容</a:t>
            </a:r>
          </a:p>
        </p:txBody>
      </p:sp>
      <p:sp>
        <p:nvSpPr>
          <p:cNvPr id="3" name="内容占位符 2">
            <a:extLst>
              <a:ext uri="{FF2B5EF4-FFF2-40B4-BE49-F238E27FC236}">
                <a16:creationId xmlns:a16="http://schemas.microsoft.com/office/drawing/2014/main" id="{CFC29EC3-3791-4306-9207-C6E2F86C6B14}"/>
              </a:ext>
            </a:extLst>
          </p:cNvPr>
          <p:cNvSpPr>
            <a:spLocks noGrp="1"/>
          </p:cNvSpPr>
          <p:nvPr>
            <p:ph idx="1"/>
          </p:nvPr>
        </p:nvSpPr>
        <p:spPr/>
        <p:txBody>
          <a:bodyPr>
            <a:normAutofit/>
          </a:bodyPr>
          <a:lstStyle/>
          <a:p>
            <a:pPr marL="514350" indent="-514350" eaLnBrk="1" hangingPunct="1">
              <a:lnSpc>
                <a:spcPct val="150000"/>
              </a:lnSpc>
              <a:buFont typeface="Calibri" panose="020F0502020204030204" pitchFamily="34" charset="0"/>
              <a:buAutoNum type="arabicPeriod"/>
            </a:pPr>
            <a:r>
              <a:rPr lang="zh-CN" altLang="en-US" sz="3200" dirty="0">
                <a:solidFill>
                  <a:srgbClr val="0070C0"/>
                </a:solidFill>
                <a:latin typeface="微软雅黑" panose="020B0503020204020204" pitchFamily="34" charset="-122"/>
                <a:ea typeface="微软雅黑" panose="020B0503020204020204" pitchFamily="34" charset="-122"/>
              </a:rPr>
              <a:t>研究背景</a:t>
            </a:r>
            <a:r>
              <a:rPr lang="zh-CN" altLang="en-US" sz="3200" dirty="0">
                <a:latin typeface="微软雅黑" panose="020B0503020204020204" pitchFamily="34" charset="-122"/>
                <a:ea typeface="微软雅黑" panose="020B0503020204020204" pitchFamily="34" charset="-122"/>
              </a:rPr>
              <a:t>：知识蒸馏和自知识蒸馏。</a:t>
            </a:r>
          </a:p>
          <a:p>
            <a:pPr marL="514350" indent="-514350" eaLnBrk="1" hangingPunct="1">
              <a:lnSpc>
                <a:spcPct val="150000"/>
              </a:lnSpc>
              <a:buFont typeface="Calibri" panose="020F0502020204030204" pitchFamily="34" charset="0"/>
              <a:buAutoNum type="arabicPeriod"/>
            </a:pPr>
            <a:r>
              <a:rPr lang="zh-CN" altLang="en-US" sz="3200" dirty="0">
                <a:solidFill>
                  <a:srgbClr val="0070C0"/>
                </a:solidFill>
                <a:latin typeface="微软雅黑" panose="020B0503020204020204" pitchFamily="34" charset="-122"/>
                <a:ea typeface="微软雅黑" panose="020B0503020204020204" pitchFamily="34" charset="-122"/>
              </a:rPr>
              <a:t>论文方法</a:t>
            </a:r>
            <a:r>
              <a:rPr lang="zh-CN" altLang="en-US" sz="3200" dirty="0">
                <a:latin typeface="微软雅黑" panose="020B0503020204020204" pitchFamily="34" charset="-122"/>
                <a:ea typeface="微软雅黑" panose="020B0503020204020204" pitchFamily="34" charset="-122"/>
              </a:rPr>
              <a:t>：基于自注意力机制的自知识蒸馏</a:t>
            </a:r>
            <a:r>
              <a:rPr lang="en-US" altLang="zh-CN" sz="3200" dirty="0">
                <a:latin typeface="微软雅黑" panose="020B0503020204020204" pitchFamily="34" charset="-122"/>
                <a:ea typeface="微软雅黑" panose="020B0503020204020204" pitchFamily="34" charset="-122"/>
              </a:rPr>
              <a:t>(SKDSAM)</a:t>
            </a:r>
            <a:r>
              <a:rPr lang="zh-CN" altLang="en-US" sz="3200" dirty="0">
                <a:latin typeface="微软雅黑" panose="020B0503020204020204" pitchFamily="34" charset="-122"/>
                <a:ea typeface="微软雅黑" panose="020B0503020204020204" pitchFamily="34" charset="-122"/>
              </a:rPr>
              <a:t>。</a:t>
            </a:r>
          </a:p>
          <a:p>
            <a:pPr marL="514350" indent="-514350" eaLnBrk="1" hangingPunct="1">
              <a:lnSpc>
                <a:spcPct val="150000"/>
              </a:lnSpc>
              <a:buFont typeface="Calibri" panose="020F0502020204030204" pitchFamily="34" charset="0"/>
              <a:buAutoNum type="arabicPeriod"/>
            </a:pPr>
            <a:r>
              <a:rPr lang="zh-CN" altLang="en-US" sz="3200" dirty="0">
                <a:solidFill>
                  <a:srgbClr val="0070C0"/>
                </a:solidFill>
                <a:latin typeface="微软雅黑" panose="020B0503020204020204" pitchFamily="34" charset="-122"/>
                <a:ea typeface="微软雅黑" panose="020B0503020204020204" pitchFamily="34" charset="-122"/>
              </a:rPr>
              <a:t>实验评估</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SKDSAM</a:t>
            </a:r>
            <a:r>
              <a:rPr lang="zh-CN" altLang="en-US" sz="3200" dirty="0">
                <a:latin typeface="微软雅黑" panose="020B0503020204020204" pitchFamily="34" charset="-122"/>
                <a:ea typeface="微软雅黑" panose="020B0503020204020204" pitchFamily="34" charset="-122"/>
              </a:rPr>
              <a:t>与其他自知识蒸馏模型的对比。</a:t>
            </a:r>
            <a:endParaRPr lang="en-US" altLang="zh-CN" sz="3200" dirty="0">
              <a:latin typeface="微软雅黑" panose="020B0503020204020204" pitchFamily="34" charset="-122"/>
              <a:ea typeface="微软雅黑" panose="020B0503020204020204" pitchFamily="34" charset="-122"/>
            </a:endParaRPr>
          </a:p>
          <a:p>
            <a:pPr marL="514350" indent="-514350">
              <a:lnSpc>
                <a:spcPct val="150000"/>
              </a:lnSpc>
              <a:buFont typeface="Calibri" panose="020F0502020204030204" pitchFamily="34" charset="0"/>
              <a:buAutoNum type="arabicPeriod"/>
            </a:pPr>
            <a:r>
              <a:rPr lang="zh-CN" altLang="en-US" sz="3200" dirty="0">
                <a:solidFill>
                  <a:srgbClr val="FF0000"/>
                </a:solidFill>
                <a:latin typeface="微软雅黑" panose="020B0503020204020204" pitchFamily="34" charset="-122"/>
                <a:ea typeface="微软雅黑" panose="020B0503020204020204" pitchFamily="34" charset="-122"/>
              </a:rPr>
              <a:t>总结</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SKDSAM</a:t>
            </a:r>
            <a:r>
              <a:rPr lang="zh-CN" altLang="en-US" sz="3200" dirty="0">
                <a:latin typeface="微软雅黑" panose="020B0503020204020204" pitchFamily="34" charset="-122"/>
                <a:ea typeface="微软雅黑" panose="020B0503020204020204" pitchFamily="34" charset="-122"/>
              </a:rPr>
              <a:t>显著提升了自蒸馏的分类准确率。</a:t>
            </a:r>
          </a:p>
        </p:txBody>
      </p:sp>
      <p:sp>
        <p:nvSpPr>
          <p:cNvPr id="5" name="灯片编号占位符 4">
            <a:extLst>
              <a:ext uri="{FF2B5EF4-FFF2-40B4-BE49-F238E27FC236}">
                <a16:creationId xmlns:a16="http://schemas.microsoft.com/office/drawing/2014/main" id="{F1C3CBE5-16F2-4DAC-BB8C-E2BAB1CA3ED8}"/>
              </a:ext>
            </a:extLst>
          </p:cNvPr>
          <p:cNvSpPr>
            <a:spLocks noGrp="1"/>
          </p:cNvSpPr>
          <p:nvPr>
            <p:ph type="sldNum" sz="quarter" idx="12"/>
          </p:nvPr>
        </p:nvSpPr>
        <p:spPr/>
        <p:txBody>
          <a:bodyPr/>
          <a:lstStyle/>
          <a:p>
            <a:fld id="{A182C8CA-CE6C-4B76-993D-F51F90C5672D}" type="slidenum">
              <a:rPr lang="zh-CN" altLang="en-US" smtClean="0"/>
              <a:t>15</a:t>
            </a:fld>
            <a:endParaRPr lang="zh-CN" altLang="en-US"/>
          </a:p>
        </p:txBody>
      </p:sp>
    </p:spTree>
    <p:extLst>
      <p:ext uri="{BB962C8B-B14F-4D97-AF65-F5344CB8AC3E}">
        <p14:creationId xmlns:p14="http://schemas.microsoft.com/office/powerpoint/2010/main" val="3280132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614982-FB66-4FE4-ADB8-D9758FBF00CF}"/>
              </a:ext>
            </a:extLst>
          </p:cNvPr>
          <p:cNvSpPr>
            <a:spLocks noGrp="1"/>
          </p:cNvSpPr>
          <p:nvPr>
            <p:ph type="title"/>
          </p:nvPr>
        </p:nvSpPr>
        <p:spPr/>
        <p:txBody>
          <a:bodyPr>
            <a:normAutofit/>
          </a:bodyPr>
          <a:lstStyle/>
          <a:p>
            <a:pPr algn="ctr"/>
            <a:r>
              <a:rPr lang="zh-CN" altLang="en-US" sz="4400" dirty="0">
                <a:solidFill>
                  <a:srgbClr val="0070C0"/>
                </a:solidFill>
                <a:latin typeface="微软雅黑" panose="020B0503020204020204" pitchFamily="34" charset="-122"/>
                <a:ea typeface="微软雅黑" panose="020B0503020204020204" pitchFamily="34" charset="-122"/>
              </a:rPr>
              <a:t>总结</a:t>
            </a:r>
            <a:endParaRPr lang="zh-CN" altLang="en-US" dirty="0"/>
          </a:p>
        </p:txBody>
      </p:sp>
      <p:sp>
        <p:nvSpPr>
          <p:cNvPr id="3" name="内容占位符 2">
            <a:extLst>
              <a:ext uri="{FF2B5EF4-FFF2-40B4-BE49-F238E27FC236}">
                <a16:creationId xmlns:a16="http://schemas.microsoft.com/office/drawing/2014/main" id="{235E6BEA-BDDC-4B01-BFC7-08B088F9AAEF}"/>
              </a:ext>
            </a:extLst>
          </p:cNvPr>
          <p:cNvSpPr>
            <a:spLocks noGrp="1"/>
          </p:cNvSpPr>
          <p:nvPr>
            <p:ph idx="1"/>
          </p:nvPr>
        </p:nvSpPr>
        <p:spPr/>
        <p:txBody>
          <a:bodyPr>
            <a:normAutofit/>
          </a:bodyPr>
          <a:lstStyle/>
          <a:p>
            <a:pPr>
              <a:lnSpc>
                <a:spcPct val="150000"/>
              </a:lnSpc>
            </a:pPr>
            <a:r>
              <a:rPr lang="en-US" altLang="zh-CN" sz="3200" dirty="0">
                <a:latin typeface="微软雅黑" panose="020B0503020204020204" pitchFamily="34" charset="-122"/>
                <a:ea typeface="微软雅黑" panose="020B0503020204020204" pitchFamily="34" charset="-122"/>
              </a:rPr>
              <a:t>SKDSAM</a:t>
            </a:r>
            <a:r>
              <a:rPr lang="zh-CN" altLang="en-US" sz="3200" dirty="0">
                <a:latin typeface="微软雅黑" panose="020B0503020204020204" pitchFamily="34" charset="-122"/>
                <a:ea typeface="微软雅黑" panose="020B0503020204020204" pitchFamily="34" charset="-122"/>
              </a:rPr>
              <a:t>模型使用</a:t>
            </a:r>
            <a:r>
              <a:rPr lang="zh-CN" altLang="en-US" sz="3200" dirty="0">
                <a:solidFill>
                  <a:srgbClr val="FF0000"/>
                </a:solidFill>
                <a:latin typeface="微软雅黑" panose="020B0503020204020204" pitchFamily="34" charset="-122"/>
                <a:ea typeface="微软雅黑" panose="020B0503020204020204" pitchFamily="34" charset="-122"/>
              </a:rPr>
              <a:t>自注意力机制</a:t>
            </a:r>
            <a:r>
              <a:rPr lang="zh-CN" altLang="en-US" sz="3200" dirty="0">
                <a:latin typeface="微软雅黑" panose="020B0503020204020204" pitchFamily="34" charset="-122"/>
                <a:ea typeface="微软雅黑" panose="020B0503020204020204" pitchFamily="34" charset="-122"/>
              </a:rPr>
              <a:t>量化</a:t>
            </a:r>
            <a:r>
              <a:rPr lang="zh-CN" altLang="en-US" sz="3200" dirty="0">
                <a:solidFill>
                  <a:srgbClr val="FF0000"/>
                </a:solidFill>
                <a:latin typeface="微软雅黑" panose="020B0503020204020204" pitchFamily="34" charset="-122"/>
                <a:ea typeface="微软雅黑" panose="020B0503020204020204" pitchFamily="34" charset="-122"/>
              </a:rPr>
              <a:t>自知识蒸馏</a:t>
            </a:r>
            <a:r>
              <a:rPr lang="zh-CN" altLang="en-US" sz="3200" dirty="0">
                <a:latin typeface="微软雅黑" panose="020B0503020204020204" pitchFamily="34" charset="-122"/>
                <a:ea typeface="微软雅黑" panose="020B0503020204020204" pitchFamily="34" charset="-122"/>
              </a:rPr>
              <a:t>模型中各个浅层块对最深层块的不同影响。</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en-US" altLang="zh-CN" sz="3200" dirty="0">
                <a:latin typeface="微软雅黑" panose="020B0503020204020204" pitchFamily="34" charset="-122"/>
                <a:ea typeface="微软雅黑" panose="020B0503020204020204" pitchFamily="34" charset="-122"/>
              </a:rPr>
              <a:t>SKDSAM</a:t>
            </a:r>
            <a:r>
              <a:rPr lang="zh-CN" altLang="en-US" sz="3200" dirty="0">
                <a:latin typeface="微软雅黑" panose="020B0503020204020204" pitchFamily="34" charset="-122"/>
                <a:ea typeface="微软雅黑" panose="020B0503020204020204" pitchFamily="34" charset="-122"/>
              </a:rPr>
              <a:t>模型是目前最高</a:t>
            </a:r>
            <a:r>
              <a:rPr lang="en-US" altLang="zh-CN" sz="3200" dirty="0">
                <a:latin typeface="微软雅黑" panose="020B0503020204020204" pitchFamily="34" charset="-122"/>
                <a:ea typeface="微软雅黑" panose="020B0503020204020204" pitchFamily="34" charset="-122"/>
              </a:rPr>
              <a:t>(</a:t>
            </a:r>
            <a:r>
              <a:rPr lang="en-US" altLang="zh-CN" sz="3200" dirty="0">
                <a:solidFill>
                  <a:srgbClr val="FF0000"/>
                </a:solidFill>
                <a:latin typeface="微软雅黑" panose="020B0503020204020204" pitchFamily="34" charset="-122"/>
                <a:ea typeface="微软雅黑" panose="020B0503020204020204" pitchFamily="34" charset="-122"/>
              </a:rPr>
              <a:t>SOTA</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的自知识蒸馏模型。</a:t>
            </a:r>
            <a:endParaRPr lang="en-US" altLang="zh-CN" sz="3200" dirty="0">
              <a:latin typeface="微软雅黑" panose="020B0503020204020204" pitchFamily="34" charset="-122"/>
              <a:ea typeface="微软雅黑" panose="020B0503020204020204" pitchFamily="34" charset="-122"/>
            </a:endParaRPr>
          </a:p>
          <a:p>
            <a:pPr>
              <a:lnSpc>
                <a:spcPct val="150000"/>
              </a:lnSpc>
            </a:pPr>
            <a:endParaRPr lang="en-US" altLang="zh-CN" sz="32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C03DC564-6BA7-413E-99E0-07F4107F44C8}"/>
              </a:ext>
            </a:extLst>
          </p:cNvPr>
          <p:cNvSpPr>
            <a:spLocks noGrp="1"/>
          </p:cNvSpPr>
          <p:nvPr>
            <p:ph type="sldNum" sz="quarter" idx="12"/>
          </p:nvPr>
        </p:nvSpPr>
        <p:spPr/>
        <p:txBody>
          <a:bodyPr/>
          <a:lstStyle/>
          <a:p>
            <a:fld id="{A182C8CA-CE6C-4B76-993D-F51F90C5672D}" type="slidenum">
              <a:rPr lang="zh-CN" altLang="en-US" smtClean="0"/>
              <a:t>16</a:t>
            </a:fld>
            <a:endParaRPr lang="zh-CN" altLang="en-US"/>
          </a:p>
        </p:txBody>
      </p:sp>
    </p:spTree>
    <p:extLst>
      <p:ext uri="{BB962C8B-B14F-4D97-AF65-F5344CB8AC3E}">
        <p14:creationId xmlns:p14="http://schemas.microsoft.com/office/powerpoint/2010/main" val="714908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E9DB8-BB93-4C41-A550-6DC118D58C22}"/>
              </a:ext>
            </a:extLst>
          </p:cNvPr>
          <p:cNvSpPr>
            <a:spLocks noGrp="1"/>
          </p:cNvSpPr>
          <p:nvPr>
            <p:ph type="title"/>
          </p:nvPr>
        </p:nvSpPr>
        <p:spPr>
          <a:xfrm>
            <a:off x="838200" y="365125"/>
            <a:ext cx="10515600" cy="1088537"/>
          </a:xfrm>
        </p:spPr>
        <p:txBody>
          <a:bodyPr/>
          <a:lstStyle/>
          <a:p>
            <a:pPr algn="ctr"/>
            <a:r>
              <a:rPr lang="zh-CN" altLang="en-US" dirty="0">
                <a:solidFill>
                  <a:srgbClr val="0070C0"/>
                </a:solidFill>
                <a:latin typeface="微软雅黑" panose="020B0503020204020204" pitchFamily="34" charset="-122"/>
                <a:ea typeface="微软雅黑" panose="020B0503020204020204" pitchFamily="34" charset="-122"/>
              </a:rPr>
              <a:t>致谢</a:t>
            </a:r>
          </a:p>
        </p:txBody>
      </p:sp>
      <p:sp>
        <p:nvSpPr>
          <p:cNvPr id="4" name="灯片编号占位符 3">
            <a:extLst>
              <a:ext uri="{FF2B5EF4-FFF2-40B4-BE49-F238E27FC236}">
                <a16:creationId xmlns:a16="http://schemas.microsoft.com/office/drawing/2014/main" id="{C8F33448-3CDF-430B-A2A4-238E0D682E33}"/>
              </a:ext>
            </a:extLst>
          </p:cNvPr>
          <p:cNvSpPr>
            <a:spLocks noGrp="1"/>
          </p:cNvSpPr>
          <p:nvPr>
            <p:ph type="sldNum" sz="quarter" idx="12"/>
          </p:nvPr>
        </p:nvSpPr>
        <p:spPr/>
        <p:txBody>
          <a:bodyPr/>
          <a:lstStyle/>
          <a:p>
            <a:fld id="{A182C8CA-CE6C-4B76-993D-F51F90C5672D}" type="slidenum">
              <a:rPr lang="zh-CN" altLang="en-US" smtClean="0"/>
              <a:t>17</a:t>
            </a:fld>
            <a:endParaRPr lang="zh-CN" altLang="en-US"/>
          </a:p>
        </p:txBody>
      </p:sp>
      <p:pic>
        <p:nvPicPr>
          <p:cNvPr id="5" name="Picture 2" descr="C:\Users\Yestin\AppData\Local\Microsoft\Windows\Temporary Internet Files\Content.IE5\NHKLXQJE\MC900428903[1].wmf">
            <a:extLst>
              <a:ext uri="{FF2B5EF4-FFF2-40B4-BE49-F238E27FC236}">
                <a16:creationId xmlns:a16="http://schemas.microsoft.com/office/drawing/2014/main" id="{D2134D44-6896-4EDD-86D0-B25668D6464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015154" y="1690688"/>
            <a:ext cx="4161691" cy="4464198"/>
          </a:xfrm>
        </p:spPr>
      </p:pic>
    </p:spTree>
    <p:extLst>
      <p:ext uri="{BB962C8B-B14F-4D97-AF65-F5344CB8AC3E}">
        <p14:creationId xmlns:p14="http://schemas.microsoft.com/office/powerpoint/2010/main" val="176500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E93C8-13A8-4E1F-BF9C-7FD9CF131882}"/>
              </a:ext>
            </a:extLst>
          </p:cNvPr>
          <p:cNvSpPr>
            <a:spLocks noGrp="1"/>
          </p:cNvSpPr>
          <p:nvPr>
            <p:ph type="title"/>
          </p:nvPr>
        </p:nvSpPr>
        <p:spPr/>
        <p:txBody>
          <a:bodyPr/>
          <a:lstStyle/>
          <a:p>
            <a:pPr algn="ctr"/>
            <a:r>
              <a:rPr lang="zh-CN" altLang="en-US" dirty="0">
                <a:solidFill>
                  <a:srgbClr val="0070C0"/>
                </a:solidFill>
                <a:latin typeface="微软雅黑" panose="020B0503020204020204" pitchFamily="34" charset="-122"/>
                <a:ea typeface="微软雅黑" panose="020B0503020204020204" pitchFamily="34" charset="-122"/>
              </a:rPr>
              <a:t>主要内容</a:t>
            </a:r>
          </a:p>
        </p:txBody>
      </p:sp>
      <p:sp>
        <p:nvSpPr>
          <p:cNvPr id="3" name="内容占位符 2">
            <a:extLst>
              <a:ext uri="{FF2B5EF4-FFF2-40B4-BE49-F238E27FC236}">
                <a16:creationId xmlns:a16="http://schemas.microsoft.com/office/drawing/2014/main" id="{CFC29EC3-3791-4306-9207-C6E2F86C6B14}"/>
              </a:ext>
            </a:extLst>
          </p:cNvPr>
          <p:cNvSpPr>
            <a:spLocks noGrp="1"/>
          </p:cNvSpPr>
          <p:nvPr>
            <p:ph idx="1"/>
          </p:nvPr>
        </p:nvSpPr>
        <p:spPr/>
        <p:txBody>
          <a:bodyPr>
            <a:normAutofit/>
          </a:bodyPr>
          <a:lstStyle/>
          <a:p>
            <a:pPr marL="514350" indent="-514350" eaLnBrk="1" hangingPunct="1">
              <a:lnSpc>
                <a:spcPct val="150000"/>
              </a:lnSpc>
              <a:buFont typeface="Calibri" panose="020F0502020204030204" pitchFamily="34" charset="0"/>
              <a:buAutoNum type="arabicPeriod"/>
            </a:pPr>
            <a:r>
              <a:rPr lang="zh-CN" altLang="en-US" sz="3200" dirty="0">
                <a:solidFill>
                  <a:srgbClr val="FF0000"/>
                </a:solidFill>
                <a:latin typeface="微软雅黑" panose="020B0503020204020204" pitchFamily="34" charset="-122"/>
                <a:ea typeface="微软雅黑" panose="020B0503020204020204" pitchFamily="34" charset="-122"/>
              </a:rPr>
              <a:t>研究背景</a:t>
            </a:r>
            <a:r>
              <a:rPr lang="zh-CN" altLang="en-US" sz="3200" dirty="0">
                <a:latin typeface="微软雅黑" panose="020B0503020204020204" pitchFamily="34" charset="-122"/>
                <a:ea typeface="微软雅黑" panose="020B0503020204020204" pitchFamily="34" charset="-122"/>
              </a:rPr>
              <a:t>：知识蒸馏和自知识蒸馏。</a:t>
            </a:r>
          </a:p>
          <a:p>
            <a:pPr marL="514350" indent="-514350" eaLnBrk="1" hangingPunct="1">
              <a:lnSpc>
                <a:spcPct val="150000"/>
              </a:lnSpc>
              <a:buFont typeface="Calibri" panose="020F0502020204030204" pitchFamily="34" charset="0"/>
              <a:buAutoNum type="arabicPeriod"/>
            </a:pPr>
            <a:r>
              <a:rPr lang="zh-CN" altLang="en-US" sz="3200" dirty="0">
                <a:solidFill>
                  <a:srgbClr val="0070C0"/>
                </a:solidFill>
                <a:latin typeface="微软雅黑" panose="020B0503020204020204" pitchFamily="34" charset="-122"/>
                <a:ea typeface="微软雅黑" panose="020B0503020204020204" pitchFamily="34" charset="-122"/>
              </a:rPr>
              <a:t>论文方法</a:t>
            </a:r>
            <a:r>
              <a:rPr lang="zh-CN" altLang="en-US" sz="3200" dirty="0">
                <a:latin typeface="微软雅黑" panose="020B0503020204020204" pitchFamily="34" charset="-122"/>
                <a:ea typeface="微软雅黑" panose="020B0503020204020204" pitchFamily="34" charset="-122"/>
              </a:rPr>
              <a:t>：基于自注意力机制的自知识蒸馏</a:t>
            </a:r>
            <a:r>
              <a:rPr lang="en-US" altLang="zh-CN" sz="3200" dirty="0">
                <a:latin typeface="微软雅黑" panose="020B0503020204020204" pitchFamily="34" charset="-122"/>
                <a:ea typeface="微软雅黑" panose="020B0503020204020204" pitchFamily="34" charset="-122"/>
              </a:rPr>
              <a:t>(SKDSAM)</a:t>
            </a:r>
            <a:r>
              <a:rPr lang="zh-CN" altLang="en-US" sz="3200" dirty="0">
                <a:latin typeface="微软雅黑" panose="020B0503020204020204" pitchFamily="34" charset="-122"/>
                <a:ea typeface="微软雅黑" panose="020B0503020204020204" pitchFamily="34" charset="-122"/>
              </a:rPr>
              <a:t>。</a:t>
            </a:r>
          </a:p>
          <a:p>
            <a:pPr marL="514350" indent="-514350" eaLnBrk="1" hangingPunct="1">
              <a:lnSpc>
                <a:spcPct val="150000"/>
              </a:lnSpc>
              <a:buFont typeface="Calibri" panose="020F0502020204030204" pitchFamily="34" charset="0"/>
              <a:buAutoNum type="arabicPeriod"/>
            </a:pPr>
            <a:r>
              <a:rPr lang="zh-CN" altLang="en-US" sz="3200" dirty="0">
                <a:solidFill>
                  <a:srgbClr val="0070C0"/>
                </a:solidFill>
                <a:latin typeface="微软雅黑" panose="020B0503020204020204" pitchFamily="34" charset="-122"/>
                <a:ea typeface="微软雅黑" panose="020B0503020204020204" pitchFamily="34" charset="-122"/>
              </a:rPr>
              <a:t>实验结果</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SKDSAM</a:t>
            </a:r>
            <a:r>
              <a:rPr lang="zh-CN" altLang="en-US" sz="3200" dirty="0">
                <a:latin typeface="微软雅黑" panose="020B0503020204020204" pitchFamily="34" charset="-122"/>
                <a:ea typeface="微软雅黑" panose="020B0503020204020204" pitchFamily="34" charset="-122"/>
              </a:rPr>
              <a:t>与其他自知识蒸馏模型的对比。</a:t>
            </a:r>
            <a:endParaRPr lang="en-US" altLang="zh-CN" sz="3200" dirty="0">
              <a:latin typeface="微软雅黑" panose="020B0503020204020204" pitchFamily="34" charset="-122"/>
              <a:ea typeface="微软雅黑" panose="020B0503020204020204" pitchFamily="34" charset="-122"/>
            </a:endParaRPr>
          </a:p>
          <a:p>
            <a:pPr marL="514350" indent="-514350" eaLnBrk="1" hangingPunct="1">
              <a:lnSpc>
                <a:spcPct val="150000"/>
              </a:lnSpc>
              <a:buFont typeface="Calibri" panose="020F0502020204030204" pitchFamily="34" charset="0"/>
              <a:buAutoNum type="arabicPeriod"/>
            </a:pPr>
            <a:r>
              <a:rPr lang="zh-CN" altLang="en-US" sz="3200" dirty="0">
                <a:solidFill>
                  <a:srgbClr val="0070C0"/>
                </a:solidFill>
                <a:latin typeface="微软雅黑" panose="020B0503020204020204" pitchFamily="34" charset="-122"/>
                <a:ea typeface="微软雅黑" panose="020B0503020204020204" pitchFamily="34" charset="-122"/>
              </a:rPr>
              <a:t>总结</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SKDSAM</a:t>
            </a:r>
            <a:r>
              <a:rPr lang="zh-CN" altLang="en-US" sz="3200" dirty="0">
                <a:latin typeface="微软雅黑" panose="020B0503020204020204" pitchFamily="34" charset="-122"/>
                <a:ea typeface="微软雅黑" panose="020B0503020204020204" pitchFamily="34" charset="-122"/>
              </a:rPr>
              <a:t>显著提升了自蒸馏的分类准确率。</a:t>
            </a:r>
          </a:p>
        </p:txBody>
      </p:sp>
      <p:sp>
        <p:nvSpPr>
          <p:cNvPr id="5" name="灯片编号占位符 4">
            <a:extLst>
              <a:ext uri="{FF2B5EF4-FFF2-40B4-BE49-F238E27FC236}">
                <a16:creationId xmlns:a16="http://schemas.microsoft.com/office/drawing/2014/main" id="{F1C3CBE5-16F2-4DAC-BB8C-E2BAB1CA3ED8}"/>
              </a:ext>
            </a:extLst>
          </p:cNvPr>
          <p:cNvSpPr>
            <a:spLocks noGrp="1"/>
          </p:cNvSpPr>
          <p:nvPr>
            <p:ph type="sldNum" sz="quarter" idx="12"/>
          </p:nvPr>
        </p:nvSpPr>
        <p:spPr/>
        <p:txBody>
          <a:bodyPr/>
          <a:lstStyle/>
          <a:p>
            <a:fld id="{A182C8CA-CE6C-4B76-993D-F51F90C5672D}" type="slidenum">
              <a:rPr lang="zh-CN" altLang="en-US" smtClean="0"/>
              <a:t>2</a:t>
            </a:fld>
            <a:endParaRPr lang="zh-CN" altLang="en-US"/>
          </a:p>
        </p:txBody>
      </p:sp>
    </p:spTree>
    <p:extLst>
      <p:ext uri="{BB962C8B-B14F-4D97-AF65-F5344CB8AC3E}">
        <p14:creationId xmlns:p14="http://schemas.microsoft.com/office/powerpoint/2010/main" val="62427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D3031-8FAB-4A4B-88BB-7007D624AAE8}"/>
              </a:ext>
            </a:extLst>
          </p:cNvPr>
          <p:cNvSpPr>
            <a:spLocks noGrp="1"/>
          </p:cNvSpPr>
          <p:nvPr>
            <p:ph type="title"/>
          </p:nvPr>
        </p:nvSpPr>
        <p:spPr>
          <a:xfrm>
            <a:off x="838200" y="257909"/>
            <a:ext cx="10515600" cy="1055076"/>
          </a:xfrm>
        </p:spPr>
        <p:txBody>
          <a:bodyPr/>
          <a:lstStyle/>
          <a:p>
            <a:pPr algn="ctr"/>
            <a:r>
              <a:rPr lang="en-US" altLang="zh-CN" dirty="0">
                <a:solidFill>
                  <a:srgbClr val="0070C0"/>
                </a:solidFill>
                <a:latin typeface="微软雅黑" panose="020B0503020204020204" pitchFamily="34" charset="-122"/>
                <a:ea typeface="微软雅黑" panose="020B0503020204020204" pitchFamily="34" charset="-122"/>
              </a:rPr>
              <a:t>1.1 </a:t>
            </a:r>
            <a:r>
              <a:rPr lang="zh-CN" altLang="en-US" dirty="0">
                <a:solidFill>
                  <a:srgbClr val="0070C0"/>
                </a:solidFill>
                <a:latin typeface="微软雅黑" panose="020B0503020204020204" pitchFamily="34" charset="-122"/>
                <a:ea typeface="微软雅黑" panose="020B0503020204020204" pitchFamily="34" charset="-122"/>
              </a:rPr>
              <a:t>任务：图像分类</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0E3DB5A1-1787-4E69-A600-A877B3B91AC8}"/>
              </a:ext>
            </a:extLst>
          </p:cNvPr>
          <p:cNvSpPr>
            <a:spLocks noGrp="1"/>
          </p:cNvSpPr>
          <p:nvPr>
            <p:ph type="sldNum" sz="quarter" idx="12"/>
          </p:nvPr>
        </p:nvSpPr>
        <p:spPr/>
        <p:txBody>
          <a:bodyPr/>
          <a:lstStyle/>
          <a:p>
            <a:fld id="{A182C8CA-CE6C-4B76-993D-F51F90C5672D}" type="slidenum">
              <a:rPr lang="zh-CN" altLang="en-US" smtClean="0">
                <a:latin typeface="微软雅黑" panose="020B0503020204020204" pitchFamily="34" charset="-122"/>
                <a:ea typeface="微软雅黑" panose="020B0503020204020204" pitchFamily="34" charset="-122"/>
              </a:rPr>
              <a:t>3</a:t>
            </a:fld>
            <a:endParaRPr lang="zh-CN" altLang="en-US">
              <a:latin typeface="微软雅黑" panose="020B0503020204020204" pitchFamily="34" charset="-122"/>
              <a:ea typeface="微软雅黑" panose="020B0503020204020204" pitchFamily="34" charset="-122"/>
            </a:endParaRPr>
          </a:p>
        </p:txBody>
      </p:sp>
      <p:pic>
        <p:nvPicPr>
          <p:cNvPr id="5" name="内容占位符 4" descr="cat - Wiktionary">
            <a:extLst>
              <a:ext uri="{FF2B5EF4-FFF2-40B4-BE49-F238E27FC236}">
                <a16:creationId xmlns:a16="http://schemas.microsoft.com/office/drawing/2014/main" id="{987770C6-3E93-4546-A0C2-48B6B9BCD1A6}"/>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527156" y="1559168"/>
            <a:ext cx="1771389" cy="1771389"/>
          </a:xfrm>
          <a:prstGeom prst="rect">
            <a:avLst/>
          </a:prstGeom>
          <a:noFill/>
          <a:ln>
            <a:noFill/>
          </a:ln>
        </p:spPr>
      </p:pic>
      <p:pic>
        <p:nvPicPr>
          <p:cNvPr id="14338" name="Picture 2" descr="A Square Portrait Of An Amur Tiger On The Prowl Stock Photo, Picture And  Royalty Free Image. Image 67144083.">
            <a:extLst>
              <a:ext uri="{FF2B5EF4-FFF2-40B4-BE49-F238E27FC236}">
                <a16:creationId xmlns:a16="http://schemas.microsoft.com/office/drawing/2014/main" id="{8CB67539-7FB8-4001-9A59-5EB0611CE2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1976" y="1559168"/>
            <a:ext cx="1771389" cy="1771389"/>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Friends of the Union Square Dog Run Make Updates in Park — Union Square  Partnership">
            <a:extLst>
              <a:ext uri="{FF2B5EF4-FFF2-40B4-BE49-F238E27FC236}">
                <a16:creationId xmlns:a16="http://schemas.microsoft.com/office/drawing/2014/main" id="{CAE76269-43E9-4754-B566-FA06C31B7A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4775" y="1559168"/>
            <a:ext cx="1774939" cy="1771389"/>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143 Timber Wolf Canis Lupus Square Photos - Free &amp; Royalty-Free Stock  Photos from Dreamstime">
            <a:extLst>
              <a:ext uri="{FF2B5EF4-FFF2-40B4-BE49-F238E27FC236}">
                <a16:creationId xmlns:a16="http://schemas.microsoft.com/office/drawing/2014/main" id="{9C6AF8F7-AA08-464A-8B55-F75F8C21E8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1457" y="1502108"/>
            <a:ext cx="1774939" cy="177493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a:extLst>
              <a:ext uri="{FF2B5EF4-FFF2-40B4-BE49-F238E27FC236}">
                <a16:creationId xmlns:a16="http://schemas.microsoft.com/office/drawing/2014/main" id="{D4619E62-640B-4FB7-A005-56A4A9BF3B4D}"/>
              </a:ext>
            </a:extLst>
          </p:cNvPr>
          <p:cNvGrpSpPr/>
          <p:nvPr/>
        </p:nvGrpSpPr>
        <p:grpSpPr>
          <a:xfrm>
            <a:off x="1779334" y="5762931"/>
            <a:ext cx="9181743" cy="533521"/>
            <a:chOff x="1861135" y="4831330"/>
            <a:chExt cx="8933346" cy="533521"/>
          </a:xfrm>
        </p:grpSpPr>
        <p:sp>
          <p:nvSpPr>
            <p:cNvPr id="6" name="文本框 5">
              <a:extLst>
                <a:ext uri="{FF2B5EF4-FFF2-40B4-BE49-F238E27FC236}">
                  <a16:creationId xmlns:a16="http://schemas.microsoft.com/office/drawing/2014/main" id="{DBC8507F-C1D8-4D56-9955-9AFA2BC085A0}"/>
                </a:ext>
              </a:extLst>
            </p:cNvPr>
            <p:cNvSpPr txBox="1"/>
            <p:nvPr/>
          </p:nvSpPr>
          <p:spPr>
            <a:xfrm>
              <a:off x="1861135" y="4841631"/>
              <a:ext cx="1287348"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猫标签</a:t>
              </a:r>
            </a:p>
          </p:txBody>
        </p:sp>
        <p:sp>
          <p:nvSpPr>
            <p:cNvPr id="10" name="文本框 9">
              <a:extLst>
                <a:ext uri="{FF2B5EF4-FFF2-40B4-BE49-F238E27FC236}">
                  <a16:creationId xmlns:a16="http://schemas.microsoft.com/office/drawing/2014/main" id="{6715AB95-3850-4B5D-A92F-6415C60DC93B}"/>
                </a:ext>
              </a:extLst>
            </p:cNvPr>
            <p:cNvSpPr txBox="1"/>
            <p:nvPr/>
          </p:nvSpPr>
          <p:spPr>
            <a:xfrm>
              <a:off x="4247488" y="4831330"/>
              <a:ext cx="1400194"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虎标签</a:t>
              </a:r>
            </a:p>
          </p:txBody>
        </p:sp>
        <p:sp>
          <p:nvSpPr>
            <p:cNvPr id="11" name="文本框 10">
              <a:extLst>
                <a:ext uri="{FF2B5EF4-FFF2-40B4-BE49-F238E27FC236}">
                  <a16:creationId xmlns:a16="http://schemas.microsoft.com/office/drawing/2014/main" id="{D7158071-2621-4F4F-B4A0-7813051079F1}"/>
                </a:ext>
              </a:extLst>
            </p:cNvPr>
            <p:cNvSpPr txBox="1"/>
            <p:nvPr/>
          </p:nvSpPr>
          <p:spPr>
            <a:xfrm>
              <a:off x="6857610" y="4841631"/>
              <a:ext cx="1374173"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狗标签</a:t>
              </a:r>
            </a:p>
          </p:txBody>
        </p:sp>
        <p:sp>
          <p:nvSpPr>
            <p:cNvPr id="12" name="文本框 11">
              <a:extLst>
                <a:ext uri="{FF2B5EF4-FFF2-40B4-BE49-F238E27FC236}">
                  <a16:creationId xmlns:a16="http://schemas.microsoft.com/office/drawing/2014/main" id="{E1C87228-54AC-4040-A308-1856EB8C05DC}"/>
                </a:ext>
              </a:extLst>
            </p:cNvPr>
            <p:cNvSpPr txBox="1"/>
            <p:nvPr/>
          </p:nvSpPr>
          <p:spPr>
            <a:xfrm>
              <a:off x="9500461" y="4841631"/>
              <a:ext cx="1294020"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狼标签</a:t>
              </a:r>
            </a:p>
          </p:txBody>
        </p:sp>
      </p:grpSp>
      <p:sp>
        <p:nvSpPr>
          <p:cNvPr id="14" name="箭头: 下 13">
            <a:extLst>
              <a:ext uri="{FF2B5EF4-FFF2-40B4-BE49-F238E27FC236}">
                <a16:creationId xmlns:a16="http://schemas.microsoft.com/office/drawing/2014/main" id="{18D5CDD6-9302-4F29-A62D-DFB3285DF0D9}"/>
              </a:ext>
            </a:extLst>
          </p:cNvPr>
          <p:cNvSpPr/>
          <p:nvPr/>
        </p:nvSpPr>
        <p:spPr>
          <a:xfrm>
            <a:off x="2275618" y="3330557"/>
            <a:ext cx="304801" cy="797169"/>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下 17">
            <a:extLst>
              <a:ext uri="{FF2B5EF4-FFF2-40B4-BE49-F238E27FC236}">
                <a16:creationId xmlns:a16="http://schemas.microsoft.com/office/drawing/2014/main" id="{2E44EFC5-911C-47AC-92C4-1D780ABCC415}"/>
              </a:ext>
            </a:extLst>
          </p:cNvPr>
          <p:cNvSpPr/>
          <p:nvPr/>
        </p:nvSpPr>
        <p:spPr>
          <a:xfrm>
            <a:off x="4799205" y="3320036"/>
            <a:ext cx="304801" cy="797169"/>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D6C52A59-3914-4D7E-9225-08BF830B51FC}"/>
              </a:ext>
            </a:extLst>
          </p:cNvPr>
          <p:cNvSpPr/>
          <p:nvPr/>
        </p:nvSpPr>
        <p:spPr>
          <a:xfrm>
            <a:off x="7292248" y="3330557"/>
            <a:ext cx="304801" cy="797169"/>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下 19">
            <a:extLst>
              <a:ext uri="{FF2B5EF4-FFF2-40B4-BE49-F238E27FC236}">
                <a16:creationId xmlns:a16="http://schemas.microsoft.com/office/drawing/2014/main" id="{4B128286-3359-405C-9BAC-E9CF2F1DFFA6}"/>
              </a:ext>
            </a:extLst>
          </p:cNvPr>
          <p:cNvSpPr/>
          <p:nvPr/>
        </p:nvSpPr>
        <p:spPr>
          <a:xfrm>
            <a:off x="10096528" y="3299553"/>
            <a:ext cx="304801" cy="797169"/>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9E36BAE0-2CCF-43D0-9568-A63F73295510}"/>
              </a:ext>
            </a:extLst>
          </p:cNvPr>
          <p:cNvSpPr/>
          <p:nvPr/>
        </p:nvSpPr>
        <p:spPr>
          <a:xfrm>
            <a:off x="952554" y="4127726"/>
            <a:ext cx="10297708" cy="7021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200" dirty="0">
                <a:solidFill>
                  <a:srgbClr val="002060"/>
                </a:solidFill>
                <a:latin typeface="微软雅黑" panose="020B0503020204020204" pitchFamily="34" charset="-122"/>
                <a:ea typeface="微软雅黑" panose="020B0503020204020204" pitchFamily="34" charset="-122"/>
              </a:rPr>
              <a:t>图像分类模型</a:t>
            </a:r>
          </a:p>
        </p:txBody>
      </p:sp>
      <p:sp>
        <p:nvSpPr>
          <p:cNvPr id="21" name="箭头: 下 20">
            <a:extLst>
              <a:ext uri="{FF2B5EF4-FFF2-40B4-BE49-F238E27FC236}">
                <a16:creationId xmlns:a16="http://schemas.microsoft.com/office/drawing/2014/main" id="{04BC9D25-0F8A-46B0-ABAF-379F158E3C72}"/>
              </a:ext>
            </a:extLst>
          </p:cNvPr>
          <p:cNvSpPr/>
          <p:nvPr/>
        </p:nvSpPr>
        <p:spPr>
          <a:xfrm>
            <a:off x="2280697" y="4839489"/>
            <a:ext cx="304801" cy="797169"/>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下 21">
            <a:extLst>
              <a:ext uri="{FF2B5EF4-FFF2-40B4-BE49-F238E27FC236}">
                <a16:creationId xmlns:a16="http://schemas.microsoft.com/office/drawing/2014/main" id="{58BA6CD4-B2C3-417B-8B0B-69E7735FD392}"/>
              </a:ext>
            </a:extLst>
          </p:cNvPr>
          <p:cNvSpPr/>
          <p:nvPr/>
        </p:nvSpPr>
        <p:spPr>
          <a:xfrm>
            <a:off x="4775269" y="4829908"/>
            <a:ext cx="304801" cy="797169"/>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下 22">
            <a:extLst>
              <a:ext uri="{FF2B5EF4-FFF2-40B4-BE49-F238E27FC236}">
                <a16:creationId xmlns:a16="http://schemas.microsoft.com/office/drawing/2014/main" id="{D7ED0A31-C9C5-41BB-B61C-9CF47C89F1DE}"/>
              </a:ext>
            </a:extLst>
          </p:cNvPr>
          <p:cNvSpPr/>
          <p:nvPr/>
        </p:nvSpPr>
        <p:spPr>
          <a:xfrm>
            <a:off x="7292248" y="4829908"/>
            <a:ext cx="304801" cy="797169"/>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下 23">
            <a:extLst>
              <a:ext uri="{FF2B5EF4-FFF2-40B4-BE49-F238E27FC236}">
                <a16:creationId xmlns:a16="http://schemas.microsoft.com/office/drawing/2014/main" id="{F4C60FD4-44A6-471F-817C-DCD3638FFC9A}"/>
              </a:ext>
            </a:extLst>
          </p:cNvPr>
          <p:cNvSpPr/>
          <p:nvPr/>
        </p:nvSpPr>
        <p:spPr>
          <a:xfrm>
            <a:off x="10096527" y="4851211"/>
            <a:ext cx="304801" cy="797169"/>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FACE813B-8318-4B64-B5B4-D08C497B3321}"/>
              </a:ext>
            </a:extLst>
          </p:cNvPr>
          <p:cNvSpPr txBox="1"/>
          <p:nvPr/>
        </p:nvSpPr>
        <p:spPr>
          <a:xfrm>
            <a:off x="117231" y="2086708"/>
            <a:ext cx="113713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输入</a:t>
            </a:r>
            <a:r>
              <a:rPr lang="en-US" altLang="zh-CN" sz="3200"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p>
        </p:txBody>
      </p:sp>
      <p:sp>
        <p:nvSpPr>
          <p:cNvPr id="26" name="文本框 25">
            <a:extLst>
              <a:ext uri="{FF2B5EF4-FFF2-40B4-BE49-F238E27FC236}">
                <a16:creationId xmlns:a16="http://schemas.microsoft.com/office/drawing/2014/main" id="{4AC12801-2F94-4DAA-8CDD-4E806D098605}"/>
              </a:ext>
            </a:extLst>
          </p:cNvPr>
          <p:cNvSpPr txBox="1"/>
          <p:nvPr/>
        </p:nvSpPr>
        <p:spPr>
          <a:xfrm>
            <a:off x="134816" y="5773232"/>
            <a:ext cx="990599"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输出</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406143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B00C9-CDEE-49BB-AB90-23D52356AC39}"/>
              </a:ext>
            </a:extLst>
          </p:cNvPr>
          <p:cNvSpPr>
            <a:spLocks noGrp="1"/>
          </p:cNvSpPr>
          <p:nvPr>
            <p:ph type="title"/>
          </p:nvPr>
        </p:nvSpPr>
        <p:spPr>
          <a:xfrm>
            <a:off x="838200" y="365126"/>
            <a:ext cx="10515600" cy="1123704"/>
          </a:xfrm>
        </p:spPr>
        <p:txBody>
          <a:bodyPr/>
          <a:lstStyle/>
          <a:p>
            <a:pPr algn="ctr"/>
            <a:r>
              <a:rPr lang="en-US" altLang="zh-CN" dirty="0">
                <a:solidFill>
                  <a:srgbClr val="0070C0"/>
                </a:solidFill>
                <a:latin typeface="微软雅黑" panose="020B0503020204020204" pitchFamily="34" charset="-122"/>
                <a:ea typeface="微软雅黑" panose="020B0503020204020204" pitchFamily="34" charset="-122"/>
              </a:rPr>
              <a:t>1.2 </a:t>
            </a:r>
            <a:r>
              <a:rPr lang="zh-CN" altLang="en-US" dirty="0">
                <a:solidFill>
                  <a:srgbClr val="0070C0"/>
                </a:solidFill>
                <a:latin typeface="微软雅黑" panose="020B0503020204020204" pitchFamily="34" charset="-122"/>
                <a:ea typeface="微软雅黑" panose="020B0503020204020204" pitchFamily="34" charset="-122"/>
              </a:rPr>
              <a:t>图像分类模型</a:t>
            </a:r>
            <a:endParaRPr lang="zh-CN" altLang="en-US" dirty="0"/>
          </a:p>
        </p:txBody>
      </p:sp>
      <p:sp>
        <p:nvSpPr>
          <p:cNvPr id="4" name="灯片编号占位符 3">
            <a:extLst>
              <a:ext uri="{FF2B5EF4-FFF2-40B4-BE49-F238E27FC236}">
                <a16:creationId xmlns:a16="http://schemas.microsoft.com/office/drawing/2014/main" id="{C54DB6BB-CDFD-49F1-A813-14B9BD8857E6}"/>
              </a:ext>
            </a:extLst>
          </p:cNvPr>
          <p:cNvSpPr>
            <a:spLocks noGrp="1"/>
          </p:cNvSpPr>
          <p:nvPr>
            <p:ph type="sldNum" sz="quarter" idx="12"/>
          </p:nvPr>
        </p:nvSpPr>
        <p:spPr/>
        <p:txBody>
          <a:bodyPr/>
          <a:lstStyle/>
          <a:p>
            <a:fld id="{A182C8CA-CE6C-4B76-993D-F51F90C5672D}" type="slidenum">
              <a:rPr lang="zh-CN" altLang="en-US" smtClean="0"/>
              <a:t>4</a:t>
            </a:fld>
            <a:endParaRPr lang="zh-CN" altLang="en-US"/>
          </a:p>
        </p:txBody>
      </p:sp>
      <p:pic>
        <p:nvPicPr>
          <p:cNvPr id="7" name="内容占位符 6">
            <a:extLst>
              <a:ext uri="{FF2B5EF4-FFF2-40B4-BE49-F238E27FC236}">
                <a16:creationId xmlns:a16="http://schemas.microsoft.com/office/drawing/2014/main" id="{188A215C-8B6F-4381-82FD-BF2CDC583DFA}"/>
              </a:ext>
            </a:extLst>
          </p:cNvPr>
          <p:cNvPicPr>
            <a:picLocks noGrp="1" noChangeAspect="1"/>
          </p:cNvPicPr>
          <p:nvPr>
            <p:ph idx="1"/>
          </p:nvPr>
        </p:nvPicPr>
        <p:blipFill>
          <a:blip r:embed="rId3"/>
          <a:stretch>
            <a:fillRect/>
          </a:stretch>
        </p:blipFill>
        <p:spPr>
          <a:xfrm>
            <a:off x="1716973" y="2041524"/>
            <a:ext cx="9375021" cy="2250831"/>
          </a:xfr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4E2E45B-72BE-488A-AE5B-632FFF6CBD6B}"/>
                  </a:ext>
                </a:extLst>
              </p:cNvPr>
              <p:cNvSpPr txBox="1"/>
              <p:nvPr/>
            </p:nvSpPr>
            <p:spPr>
              <a:xfrm>
                <a:off x="2919046" y="4845049"/>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𝐿</m:t>
                      </m:r>
                      <m:r>
                        <a:rPr lang="en-US" altLang="zh-CN" i="1">
                          <a:latin typeface="Cambria Math" panose="02040503050406030204" pitchFamily="18" charset="0"/>
                        </a:rPr>
                        <m:t>=</m:t>
                      </m:r>
                      <m:r>
                        <a:rPr lang="en-US" altLang="zh-CN" i="1">
                          <a:latin typeface="Cambria Math" panose="02040503050406030204" pitchFamily="18" charset="0"/>
                        </a:rPr>
                        <m:t>𝐶𝐸</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𝑠</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m:oMathPara>
                </a14:m>
                <a:endParaRPr lang="zh-CN" altLang="en-US" dirty="0"/>
              </a:p>
            </p:txBody>
          </p:sp>
        </mc:Choice>
        <mc:Fallback xmlns="">
          <p:sp>
            <p:nvSpPr>
              <p:cNvPr id="10" name="文本框 9">
                <a:extLst>
                  <a:ext uri="{FF2B5EF4-FFF2-40B4-BE49-F238E27FC236}">
                    <a16:creationId xmlns:a16="http://schemas.microsoft.com/office/drawing/2014/main" id="{64E2E45B-72BE-488A-AE5B-632FFF6CBD6B}"/>
                  </a:ext>
                </a:extLst>
              </p:cNvPr>
              <p:cNvSpPr txBox="1">
                <a:spLocks noRot="1" noChangeAspect="1" noMove="1" noResize="1" noEditPoints="1" noAdjustHandles="1" noChangeArrowheads="1" noChangeShapeType="1" noTextEdit="1"/>
              </p:cNvSpPr>
              <p:nvPr/>
            </p:nvSpPr>
            <p:spPr>
              <a:xfrm>
                <a:off x="2919046" y="4845049"/>
                <a:ext cx="6096000" cy="369332"/>
              </a:xfrm>
              <a:prstGeom prst="rect">
                <a:avLst/>
              </a:prstGeom>
              <a:blipFill>
                <a:blip r:embed="rId4"/>
                <a:stretch>
                  <a:fillRect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656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3D8D1-D7E3-42AF-B9D5-5F36C59DCF60}"/>
              </a:ext>
            </a:extLst>
          </p:cNvPr>
          <p:cNvSpPr>
            <a:spLocks noGrp="1"/>
          </p:cNvSpPr>
          <p:nvPr>
            <p:ph type="title"/>
          </p:nvPr>
        </p:nvSpPr>
        <p:spPr>
          <a:xfrm>
            <a:off x="567159" y="215937"/>
            <a:ext cx="10786641" cy="939669"/>
          </a:xfrm>
        </p:spPr>
        <p:txBody>
          <a:bodyPr>
            <a:normAutofit/>
          </a:bodyPr>
          <a:lstStyle/>
          <a:p>
            <a:pPr algn="ctr"/>
            <a:r>
              <a:rPr lang="en-US" altLang="zh-CN" dirty="0">
                <a:solidFill>
                  <a:srgbClr val="0070C0"/>
                </a:solidFill>
                <a:latin typeface="微软雅黑" panose="020B0503020204020204" pitchFamily="34" charset="-122"/>
                <a:ea typeface="微软雅黑" panose="020B0503020204020204" pitchFamily="34" charset="-122"/>
              </a:rPr>
              <a:t>1.3 </a:t>
            </a:r>
            <a:r>
              <a:rPr lang="zh-CN" altLang="en-US" dirty="0">
                <a:solidFill>
                  <a:srgbClr val="0070C0"/>
                </a:solidFill>
                <a:latin typeface="微软雅黑" panose="020B0503020204020204" pitchFamily="34" charset="-122"/>
                <a:ea typeface="微软雅黑" panose="020B0503020204020204" pitchFamily="34" charset="-122"/>
              </a:rPr>
              <a:t>知识蒸馏：一种神经网络压缩的技术</a:t>
            </a:r>
            <a:endParaRPr lang="zh-CN" altLang="en-US" sz="4800" dirty="0">
              <a:latin typeface="微软雅黑" panose="020B0503020204020204" pitchFamily="34" charset="-122"/>
              <a:ea typeface="微软雅黑" panose="020B0503020204020204" pitchFamily="34" charset="-122"/>
            </a:endParaRPr>
          </a:p>
        </p:txBody>
      </p:sp>
      <p:sp>
        <p:nvSpPr>
          <p:cNvPr id="5" name="灯片编号占位符 4">
            <a:extLst>
              <a:ext uri="{FF2B5EF4-FFF2-40B4-BE49-F238E27FC236}">
                <a16:creationId xmlns:a16="http://schemas.microsoft.com/office/drawing/2014/main" id="{6C6B2C86-0E1B-4895-A297-A0391F720BE4}"/>
              </a:ext>
            </a:extLst>
          </p:cNvPr>
          <p:cNvSpPr>
            <a:spLocks noGrp="1"/>
          </p:cNvSpPr>
          <p:nvPr>
            <p:ph type="sldNum" sz="quarter" idx="12"/>
          </p:nvPr>
        </p:nvSpPr>
        <p:spPr/>
        <p:txBody>
          <a:bodyPr/>
          <a:lstStyle/>
          <a:p>
            <a:fld id="{A182C8CA-CE6C-4B76-993D-F51F90C5672D}" type="slidenum">
              <a:rPr lang="zh-CN" altLang="en-US" smtClean="0"/>
              <a:t>5</a:t>
            </a:fld>
            <a:endParaRPr lang="zh-CN" altLang="en-US"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2CFF62C0-F398-40B6-87B5-5E9A4A29AE7B}"/>
                  </a:ext>
                </a:extLst>
              </p:cNvPr>
              <p:cNvSpPr txBox="1"/>
              <p:nvPr/>
            </p:nvSpPr>
            <p:spPr>
              <a:xfrm>
                <a:off x="1139190" y="5292867"/>
                <a:ext cx="6451600" cy="7466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𝑆𝑜𝑓𝑡𝑚𝑎𝑥</m:t>
                      </m:r>
                      <m:d>
                        <m:dPr>
                          <m:ctrlPr>
                            <a:rPr lang="zh-CN" altLang="en-US" i="1">
                              <a:latin typeface="Cambria Math" panose="02040503050406030204" pitchFamily="18" charset="0"/>
                            </a:rPr>
                          </m:ctrlPr>
                        </m:dPr>
                        <m:e>
                          <m:r>
                            <a:rPr lang="zh-CN" altLang="en-US" i="1">
                              <a:latin typeface="Cambria Math" panose="02040503050406030204" pitchFamily="18" charset="0"/>
                            </a:rPr>
                            <m:t>𝑇</m:t>
                          </m:r>
                        </m:e>
                      </m:d>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d>
                            <m:dPr>
                              <m:begChr m:val=""/>
                              <m:ctrlPr>
                                <a:rPr lang="zh-CN" altLang="en-US" i="1">
                                  <a:latin typeface="Cambria Math" panose="02040503050406030204" pitchFamily="18" charset="0"/>
                                </a:rPr>
                              </m:ctrlPr>
                            </m:dPr>
                            <m:e>
                              <m:func>
                                <m:funcPr>
                                  <m:ctrlPr>
                                    <a:rPr lang="zh-CN" altLang="en-US" i="1">
                                      <a:latin typeface="Cambria Math" panose="02040503050406030204" pitchFamily="18" charset="0"/>
                                    </a:rPr>
                                  </m:ctrlPr>
                                </m:funcPr>
                                <m:fName>
                                  <m:r>
                                    <a:rPr lang="zh-CN" altLang="en-US" i="1">
                                      <a:latin typeface="Cambria Math" panose="02040503050406030204" pitchFamily="18" charset="0"/>
                                    </a:rPr>
                                    <m:t>𝑒𝑥𝑝</m:t>
                                  </m:r>
                                </m:fName>
                                <m:e>
                                  <m:r>
                                    <a:rPr lang="en-US" altLang="zh-CN" b="0" i="1" smtClean="0">
                                      <a:latin typeface="Cambria Math" panose="02040503050406030204" pitchFamily="18" charset="0"/>
                                    </a:rPr>
                                    <m:t>(</m:t>
                                  </m:r>
                                </m:e>
                              </m:func>
                              <m:f>
                                <m:fPr>
                                  <m:type m:val="lin"/>
                                  <m:ctrlPr>
                                    <a:rPr lang="zh-CN" altLang="en-US" i="1">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𝑖</m:t>
                                      </m:r>
                                    </m:sub>
                                  </m:sSub>
                                </m:num>
                                <m:den>
                                  <m:r>
                                    <a:rPr lang="zh-CN" altLang="en-US" i="1">
                                      <a:latin typeface="Cambria Math" panose="02040503050406030204" pitchFamily="18" charset="0"/>
                                    </a:rPr>
                                    <m:t>𝑇</m:t>
                                  </m:r>
                                </m:den>
                              </m:f>
                            </m:e>
                          </m:d>
                        </m:num>
                        <m:den>
                          <m:nary>
                            <m:naryPr>
                              <m:chr m:val="∑"/>
                              <m:limLoc m:val="subSup"/>
                              <m:supHide m:val="on"/>
                              <m:ctrlPr>
                                <a:rPr lang="zh-CN" altLang="en-US" i="1">
                                  <a:latin typeface="Cambria Math" panose="02040503050406030204" pitchFamily="18" charset="0"/>
                                </a:rPr>
                              </m:ctrlPr>
                            </m:naryPr>
                            <m:sub>
                              <m:r>
                                <a:rPr lang="zh-CN" altLang="en-US" i="1">
                                  <a:latin typeface="Cambria Math" panose="02040503050406030204" pitchFamily="18" charset="0"/>
                                </a:rPr>
                                <m:t>𝑗</m:t>
                              </m:r>
                            </m:sub>
                            <m:sup/>
                            <m:e>
                              <m:d>
                                <m:dPr>
                                  <m:begChr m:val=""/>
                                  <m:ctrlPr>
                                    <a:rPr lang="zh-CN" altLang="en-US" i="1">
                                      <a:latin typeface="Cambria Math" panose="02040503050406030204" pitchFamily="18" charset="0"/>
                                    </a:rPr>
                                  </m:ctrlPr>
                                </m:dPr>
                                <m:e>
                                  <m:func>
                                    <m:funcPr>
                                      <m:ctrlPr>
                                        <a:rPr lang="zh-CN" altLang="en-US" i="1">
                                          <a:latin typeface="Cambria Math" panose="02040503050406030204" pitchFamily="18" charset="0"/>
                                        </a:rPr>
                                      </m:ctrlPr>
                                    </m:funcPr>
                                    <m:fName>
                                      <m:r>
                                        <a:rPr lang="zh-CN" altLang="en-US" i="1">
                                          <a:latin typeface="Cambria Math" panose="02040503050406030204" pitchFamily="18" charset="0"/>
                                        </a:rPr>
                                        <m:t>𝑒𝑥𝑝</m:t>
                                      </m:r>
                                    </m:fName>
                                    <m:e>
                                      <m:r>
                                        <a:rPr lang="en-US" altLang="zh-CN" b="0" i="1" smtClean="0">
                                          <a:latin typeface="Cambria Math" panose="02040503050406030204" pitchFamily="18" charset="0"/>
                                        </a:rPr>
                                        <m:t>(</m:t>
                                      </m:r>
                                    </m:e>
                                  </m:func>
                                  <m:f>
                                    <m:fPr>
                                      <m:type m:val="lin"/>
                                      <m:ctrlPr>
                                        <a:rPr lang="zh-CN" altLang="en-US" i="1">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𝑗</m:t>
                                          </m:r>
                                        </m:sub>
                                      </m:sSub>
                                    </m:num>
                                    <m:den>
                                      <m:r>
                                        <a:rPr lang="zh-CN" altLang="en-US" i="1">
                                          <a:latin typeface="Cambria Math" panose="02040503050406030204" pitchFamily="18" charset="0"/>
                                        </a:rPr>
                                        <m:t>𝑇</m:t>
                                      </m:r>
                                    </m:den>
                                  </m:f>
                                </m:e>
                              </m:d>
                            </m:e>
                          </m:nary>
                        </m:den>
                      </m:f>
                    </m:oMath>
                  </m:oMathPara>
                </a14:m>
                <a:endParaRPr lang="zh-CN" altLang="en-US" dirty="0"/>
              </a:p>
            </p:txBody>
          </p:sp>
        </mc:Choice>
        <mc:Fallback>
          <p:sp>
            <p:nvSpPr>
              <p:cNvPr id="10" name="文本框 9">
                <a:extLst>
                  <a:ext uri="{FF2B5EF4-FFF2-40B4-BE49-F238E27FC236}">
                    <a16:creationId xmlns:a16="http://schemas.microsoft.com/office/drawing/2014/main" id="{2CFF62C0-F398-40B6-87B5-5E9A4A29AE7B}"/>
                  </a:ext>
                </a:extLst>
              </p:cNvPr>
              <p:cNvSpPr txBox="1">
                <a:spLocks noRot="1" noChangeAspect="1" noMove="1" noResize="1" noEditPoints="1" noAdjustHandles="1" noChangeArrowheads="1" noChangeShapeType="1" noTextEdit="1"/>
              </p:cNvSpPr>
              <p:nvPr/>
            </p:nvSpPr>
            <p:spPr>
              <a:xfrm>
                <a:off x="1139190" y="5292867"/>
                <a:ext cx="6451600" cy="74667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CFA3982-50A7-4079-91B2-E27E8BAC409C}"/>
                  </a:ext>
                </a:extLst>
              </p:cNvPr>
              <p:cNvSpPr txBox="1"/>
              <p:nvPr/>
            </p:nvSpPr>
            <p:spPr>
              <a:xfrm>
                <a:off x="1139190" y="6163360"/>
                <a:ext cx="7131672" cy="375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𝐿</m:t>
                      </m:r>
                      <m:r>
                        <a:rPr lang="en-US" altLang="zh-CN" i="1">
                          <a:latin typeface="Cambria Math" panose="02040503050406030204" pitchFamily="18" charset="0"/>
                        </a:rPr>
                        <m:t>=</m:t>
                      </m:r>
                      <m:r>
                        <a:rPr lang="en-US" altLang="zh-CN" i="1">
                          <a:latin typeface="Cambria Math" panose="02040503050406030204" pitchFamily="18" charset="0"/>
                        </a:rPr>
                        <m:t>𝐶𝐸</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𝑠</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𝜆</m:t>
                      </m:r>
                      <m:sSup>
                        <m:sSupPr>
                          <m:ctrlPr>
                            <a:rPr lang="zh-CN" altLang="zh-CN" i="1">
                              <a:latin typeface="Cambria Math" panose="02040503050406030204" pitchFamily="18" charset="0"/>
                            </a:rPr>
                          </m:ctrlPr>
                        </m:sSupPr>
                        <m:e>
                          <m:r>
                            <a:rPr lang="en-US" altLang="zh-CN" i="1">
                              <a:latin typeface="Cambria Math" panose="02040503050406030204" pitchFamily="18" charset="0"/>
                            </a:rPr>
                            <m:t>𝑇</m:t>
                          </m:r>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𝐾𝐿</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𝑠</m:t>
                          </m:r>
                        </m:sub>
                      </m:sSub>
                      <m:r>
                        <a:rPr lang="en-US" altLang="zh-CN"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m:t>
                      </m:r>
                    </m:oMath>
                  </m:oMathPara>
                </a14:m>
                <a:endParaRPr lang="zh-CN" altLang="en-US" dirty="0"/>
              </a:p>
            </p:txBody>
          </p:sp>
        </mc:Choice>
        <mc:Fallback xmlns="">
          <p:sp>
            <p:nvSpPr>
              <p:cNvPr id="12" name="文本框 11">
                <a:extLst>
                  <a:ext uri="{FF2B5EF4-FFF2-40B4-BE49-F238E27FC236}">
                    <a16:creationId xmlns:a16="http://schemas.microsoft.com/office/drawing/2014/main" id="{5CFA3982-50A7-4079-91B2-E27E8BAC409C}"/>
                  </a:ext>
                </a:extLst>
              </p:cNvPr>
              <p:cNvSpPr txBox="1">
                <a:spLocks noRot="1" noChangeAspect="1" noMove="1" noResize="1" noEditPoints="1" noAdjustHandles="1" noChangeArrowheads="1" noChangeShapeType="1" noTextEdit="1"/>
              </p:cNvSpPr>
              <p:nvPr/>
            </p:nvSpPr>
            <p:spPr>
              <a:xfrm>
                <a:off x="1139190" y="6163360"/>
                <a:ext cx="7131672" cy="375552"/>
              </a:xfrm>
              <a:prstGeom prst="rect">
                <a:avLst/>
              </a:prstGeom>
              <a:blipFill>
                <a:blip r:embed="rId7"/>
                <a:stretch>
                  <a:fillRect b="-12903"/>
                </a:stretch>
              </a:blipFill>
            </p:spPr>
            <p:txBody>
              <a:bodyPr/>
              <a:lstStyle/>
              <a:p>
                <a:r>
                  <a:rPr lang="zh-CN" altLang="en-US">
                    <a:noFill/>
                  </a:rPr>
                  <a:t> </a:t>
                </a:r>
              </a:p>
            </p:txBody>
          </p:sp>
        </mc:Fallback>
      </mc:AlternateContent>
      <p:pic>
        <p:nvPicPr>
          <p:cNvPr id="8" name="内容占位符 7">
            <a:extLst>
              <a:ext uri="{FF2B5EF4-FFF2-40B4-BE49-F238E27FC236}">
                <a16:creationId xmlns:a16="http://schemas.microsoft.com/office/drawing/2014/main" id="{C0FB56CB-BD4E-46F2-A243-61596D924422}"/>
              </a:ext>
            </a:extLst>
          </p:cNvPr>
          <p:cNvPicPr>
            <a:picLocks noGrp="1" noChangeAspect="1"/>
          </p:cNvPicPr>
          <p:nvPr>
            <p:ph idx="1"/>
          </p:nvPr>
        </p:nvPicPr>
        <p:blipFill>
          <a:blip r:embed="rId8"/>
          <a:stretch>
            <a:fillRect/>
          </a:stretch>
        </p:blipFill>
        <p:spPr>
          <a:xfrm>
            <a:off x="2043289" y="1345409"/>
            <a:ext cx="8094133" cy="3837947"/>
          </a:xfrm>
        </p:spPr>
      </p:pic>
      <p:sp>
        <p:nvSpPr>
          <p:cNvPr id="3" name="文本框 2">
            <a:extLst>
              <a:ext uri="{FF2B5EF4-FFF2-40B4-BE49-F238E27FC236}">
                <a16:creationId xmlns:a16="http://schemas.microsoft.com/office/drawing/2014/main" id="{EEB9EBF1-992B-4A63-B0BC-5F5E65D9E95C}"/>
              </a:ext>
            </a:extLst>
          </p:cNvPr>
          <p:cNvSpPr txBox="1"/>
          <p:nvPr/>
        </p:nvSpPr>
        <p:spPr>
          <a:xfrm>
            <a:off x="10464800" y="3105485"/>
            <a:ext cx="13589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图</a:t>
            </a:r>
            <a:r>
              <a:rPr lang="en-US" altLang="zh-CN" dirty="0">
                <a:latin typeface="微软雅黑" panose="020B0503020204020204" pitchFamily="34" charset="-122"/>
                <a:ea typeface="微软雅黑" panose="020B0503020204020204" pitchFamily="34" charset="-122"/>
              </a:rPr>
              <a:t>1.1</a:t>
            </a:r>
            <a:endParaRPr lang="zh-CN" altLang="en-US"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8095A327-360E-4327-BBD9-2DF2361CD7D1}"/>
              </a:ext>
            </a:extLst>
          </p:cNvPr>
          <p:cNvSpPr txBox="1"/>
          <p:nvPr/>
        </p:nvSpPr>
        <p:spPr>
          <a:xfrm>
            <a:off x="8102600" y="6173440"/>
            <a:ext cx="13589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式</a:t>
            </a:r>
            <a:r>
              <a:rPr lang="en-US" altLang="zh-CN" dirty="0">
                <a:latin typeface="微软雅黑" panose="020B0503020204020204" pitchFamily="34" charset="-122"/>
                <a:ea typeface="微软雅黑" panose="020B0503020204020204" pitchFamily="34" charset="-122"/>
              </a:rPr>
              <a:t>(1.2)</a:t>
            </a:r>
            <a:endParaRPr lang="zh-CN" altLang="en-US"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EFBCA1CC-94AE-40CA-BFB2-079E0214AB09}"/>
              </a:ext>
            </a:extLst>
          </p:cNvPr>
          <p:cNvSpPr txBox="1"/>
          <p:nvPr/>
        </p:nvSpPr>
        <p:spPr>
          <a:xfrm>
            <a:off x="8102600" y="5641092"/>
            <a:ext cx="13589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式</a:t>
            </a:r>
            <a:r>
              <a:rPr lang="en-US" altLang="zh-CN" dirty="0">
                <a:latin typeface="微软雅黑" panose="020B0503020204020204" pitchFamily="34" charset="-122"/>
                <a:ea typeface="微软雅黑" panose="020B0503020204020204" pitchFamily="34" charset="-122"/>
              </a:rPr>
              <a:t>(1.1)</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506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1A937-9CBC-4FCF-A629-CB7C13FE36E0}"/>
              </a:ext>
            </a:extLst>
          </p:cNvPr>
          <p:cNvSpPr>
            <a:spLocks noGrp="1"/>
          </p:cNvSpPr>
          <p:nvPr>
            <p:ph type="title"/>
          </p:nvPr>
        </p:nvSpPr>
        <p:spPr/>
        <p:txBody>
          <a:bodyPr/>
          <a:lstStyle/>
          <a:p>
            <a:pPr algn="ctr"/>
            <a:r>
              <a:rPr lang="en-US" altLang="zh-CN" dirty="0">
                <a:solidFill>
                  <a:srgbClr val="0070C0"/>
                </a:solidFill>
                <a:latin typeface="微软雅黑" panose="020B0503020204020204" pitchFamily="34" charset="-122"/>
                <a:ea typeface="微软雅黑" panose="020B0503020204020204" pitchFamily="34" charset="-122"/>
              </a:rPr>
              <a:t>1.4 </a:t>
            </a:r>
            <a:r>
              <a:rPr lang="zh-CN" altLang="en-US" dirty="0">
                <a:solidFill>
                  <a:srgbClr val="0070C0"/>
                </a:solidFill>
                <a:latin typeface="微软雅黑" panose="020B0503020204020204" pitchFamily="34" charset="-122"/>
                <a:ea typeface="微软雅黑" panose="020B0503020204020204" pitchFamily="34" charset="-122"/>
              </a:rPr>
              <a:t>传统知识蒸馏存在的不足</a:t>
            </a:r>
            <a:endParaRPr lang="zh-CN" altLang="en-US" dirty="0">
              <a:latin typeface="微软雅黑" panose="020B0503020204020204" pitchFamily="34" charset="-122"/>
              <a:ea typeface="微软雅黑" panose="020B0503020204020204" pitchFamily="34" charset="-122"/>
            </a:endParaRPr>
          </a:p>
        </p:txBody>
      </p:sp>
      <p:sp>
        <p:nvSpPr>
          <p:cNvPr id="9" name="内容占位符 8">
            <a:extLst>
              <a:ext uri="{FF2B5EF4-FFF2-40B4-BE49-F238E27FC236}">
                <a16:creationId xmlns:a16="http://schemas.microsoft.com/office/drawing/2014/main" id="{C666E513-5903-43A3-A629-BC0323821503}"/>
              </a:ext>
            </a:extLst>
          </p:cNvPr>
          <p:cNvSpPr>
            <a:spLocks noGrp="1"/>
          </p:cNvSpPr>
          <p:nvPr>
            <p:ph idx="1"/>
          </p:nvPr>
        </p:nvSpPr>
        <p:spPr/>
        <p:txBody>
          <a:bodyPr>
            <a:normAutofit/>
          </a:bodyPr>
          <a:lstStyle/>
          <a:p>
            <a:pPr>
              <a:lnSpc>
                <a:spcPct val="150000"/>
              </a:lnSpc>
            </a:pPr>
            <a:r>
              <a:rPr lang="zh-CN" altLang="zh-CN" sz="3200" kern="100" dirty="0">
                <a:effectLst/>
                <a:latin typeface="微软雅黑" panose="020B0503020204020204" pitchFamily="34" charset="-122"/>
                <a:ea typeface="微软雅黑" panose="020B0503020204020204" pitchFamily="34" charset="-122"/>
                <a:cs typeface="Times New Roman" panose="02020603050405020304" pitchFamily="18" charset="0"/>
              </a:rPr>
              <a:t>高容量的教师模型的训练过程需要</a:t>
            </a:r>
            <a:r>
              <a:rPr lang="zh-CN" altLang="zh-CN" sz="32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大量的计算</a:t>
            </a:r>
            <a:r>
              <a:rPr lang="zh-CN" altLang="zh-CN" sz="3200" kern="1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zh-CN" altLang="zh-CN" sz="32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存储</a:t>
            </a:r>
            <a:r>
              <a:rPr lang="zh-CN" altLang="zh-CN" sz="3200" kern="100" dirty="0">
                <a:effectLst/>
                <a:latin typeface="微软雅黑" panose="020B0503020204020204" pitchFamily="34" charset="-122"/>
                <a:ea typeface="微软雅黑" panose="020B0503020204020204" pitchFamily="34" charset="-122"/>
                <a:cs typeface="Times New Roman" panose="02020603050405020304" pitchFamily="18" charset="0"/>
              </a:rPr>
              <a:t>资源。</a:t>
            </a:r>
            <a:endParaRPr lang="zh-CN" altLang="en-US" sz="3200" dirty="0">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a16="http://schemas.microsoft.com/office/drawing/2014/main" id="{A5B79663-9FD7-4E5D-9DE8-D40F55F2EE6C}"/>
              </a:ext>
            </a:extLst>
          </p:cNvPr>
          <p:cNvSpPr>
            <a:spLocks noGrp="1"/>
          </p:cNvSpPr>
          <p:nvPr>
            <p:ph type="sldNum" sz="quarter" idx="12"/>
          </p:nvPr>
        </p:nvSpPr>
        <p:spPr/>
        <p:txBody>
          <a:bodyPr/>
          <a:lstStyle/>
          <a:p>
            <a:fld id="{A182C8CA-CE6C-4B76-993D-F51F90C5672D}" type="slidenum">
              <a:rPr lang="zh-CN" altLang="en-US" smtClean="0"/>
              <a:t>6</a:t>
            </a:fld>
            <a:endParaRPr lang="zh-CN" altLang="en-US"/>
          </a:p>
        </p:txBody>
      </p:sp>
      <p:sp>
        <p:nvSpPr>
          <p:cNvPr id="4" name="Rectangle 2">
            <a:extLst>
              <a:ext uri="{FF2B5EF4-FFF2-40B4-BE49-F238E27FC236}">
                <a16:creationId xmlns:a16="http://schemas.microsoft.com/office/drawing/2014/main" id="{8A8962A6-6B46-4E0F-BE76-81A6E3ACE391}"/>
              </a:ext>
            </a:extLst>
          </p:cNvPr>
          <p:cNvSpPr>
            <a:spLocks noChangeArrowheads="1"/>
          </p:cNvSpPr>
          <p:nvPr/>
        </p:nvSpPr>
        <p:spPr bwMode="auto">
          <a:xfrm>
            <a:off x="2113280" y="17881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54917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54C2E-6B45-4D97-999E-EB26F2168714}"/>
              </a:ext>
            </a:extLst>
          </p:cNvPr>
          <p:cNvSpPr>
            <a:spLocks noGrp="1"/>
          </p:cNvSpPr>
          <p:nvPr>
            <p:ph type="title"/>
          </p:nvPr>
        </p:nvSpPr>
        <p:spPr>
          <a:xfrm>
            <a:off x="838200" y="130509"/>
            <a:ext cx="10515600" cy="914399"/>
          </a:xfrm>
        </p:spPr>
        <p:txBody>
          <a:bodyPr/>
          <a:lstStyle/>
          <a:p>
            <a:pPr algn="ctr"/>
            <a:r>
              <a:rPr lang="en-US" altLang="zh-CN" dirty="0">
                <a:solidFill>
                  <a:srgbClr val="0070C0"/>
                </a:solidFill>
                <a:latin typeface="微软雅黑" panose="020B0503020204020204" pitchFamily="34" charset="-122"/>
                <a:ea typeface="微软雅黑" panose="020B0503020204020204" pitchFamily="34" charset="-122"/>
              </a:rPr>
              <a:t>1.5 </a:t>
            </a:r>
            <a:r>
              <a:rPr lang="zh-CN" altLang="en-US" dirty="0">
                <a:solidFill>
                  <a:srgbClr val="0070C0"/>
                </a:solidFill>
                <a:latin typeface="微软雅黑" panose="020B0503020204020204" pitchFamily="34" charset="-122"/>
                <a:ea typeface="微软雅黑" panose="020B0503020204020204" pitchFamily="34" charset="-122"/>
              </a:rPr>
              <a:t>自知识蒸馏：不需要外部的教师模型</a:t>
            </a:r>
          </a:p>
        </p:txBody>
      </p:sp>
      <p:sp>
        <p:nvSpPr>
          <p:cNvPr id="5" name="灯片编号占位符 4">
            <a:extLst>
              <a:ext uri="{FF2B5EF4-FFF2-40B4-BE49-F238E27FC236}">
                <a16:creationId xmlns:a16="http://schemas.microsoft.com/office/drawing/2014/main" id="{97970C16-F0FD-46DF-A176-75FA08103DA1}"/>
              </a:ext>
            </a:extLst>
          </p:cNvPr>
          <p:cNvSpPr>
            <a:spLocks noGrp="1"/>
          </p:cNvSpPr>
          <p:nvPr>
            <p:ph type="sldNum" sz="quarter" idx="12"/>
          </p:nvPr>
        </p:nvSpPr>
        <p:spPr/>
        <p:txBody>
          <a:bodyPr/>
          <a:lstStyle/>
          <a:p>
            <a:fld id="{A182C8CA-CE6C-4B76-993D-F51F90C5672D}" type="slidenum">
              <a:rPr lang="zh-CN" altLang="en-US" smtClean="0"/>
              <a:t>7</a:t>
            </a:fld>
            <a:endParaRPr lang="zh-CN" altLang="en-US" dirty="0"/>
          </a:p>
        </p:txBody>
      </p:sp>
      <p:graphicFrame>
        <p:nvGraphicFramePr>
          <p:cNvPr id="6" name="内容占位符 5">
            <a:extLst>
              <a:ext uri="{FF2B5EF4-FFF2-40B4-BE49-F238E27FC236}">
                <a16:creationId xmlns:a16="http://schemas.microsoft.com/office/drawing/2014/main" id="{3A02F921-C105-44BC-80DE-3E1651955D25}"/>
              </a:ext>
            </a:extLst>
          </p:cNvPr>
          <p:cNvGraphicFramePr>
            <a:graphicFrameLocks noGrp="1" noChangeAspect="1"/>
          </p:cNvGraphicFramePr>
          <p:nvPr>
            <p:ph idx="1"/>
            <p:extLst>
              <p:ext uri="{D42A27DB-BD31-4B8C-83A1-F6EECF244321}">
                <p14:modId xmlns:p14="http://schemas.microsoft.com/office/powerpoint/2010/main" val="1113267605"/>
              </p:ext>
            </p:extLst>
          </p:nvPr>
        </p:nvGraphicFramePr>
        <p:xfrm>
          <a:off x="2105040" y="1191064"/>
          <a:ext cx="8296259" cy="4580204"/>
        </p:xfrm>
        <a:graphic>
          <a:graphicData uri="http://schemas.openxmlformats.org/presentationml/2006/ole">
            <mc:AlternateContent xmlns:mc="http://schemas.openxmlformats.org/markup-compatibility/2006">
              <mc:Choice xmlns:v="urn:schemas-microsoft-com:vml" Requires="v">
                <p:oleObj spid="_x0000_s8831" name="Visio" r:id="rId4" imgW="6141366" imgH="3390680" progId="Visio.Drawing.15">
                  <p:embed/>
                </p:oleObj>
              </mc:Choice>
              <mc:Fallback>
                <p:oleObj name="Visio" r:id="rId4" imgW="6141366" imgH="3390680" progId="Visio.Drawing.15">
                  <p:embed/>
                  <p:pic>
                    <p:nvPicPr>
                      <p:cNvPr id="7" name="对象 6">
                        <a:extLst>
                          <a:ext uri="{FF2B5EF4-FFF2-40B4-BE49-F238E27FC236}">
                            <a16:creationId xmlns:a16="http://schemas.microsoft.com/office/drawing/2014/main" id="{EBA2EA6E-95FA-4BDA-B8BC-799596B782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5040" y="1191064"/>
                        <a:ext cx="8296259" cy="4580204"/>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3D545C83-3D7F-46C9-8497-4046CFDD3257}"/>
                  </a:ext>
                </a:extLst>
              </p:cNvPr>
              <p:cNvSpPr txBox="1"/>
              <p:nvPr/>
            </p:nvSpPr>
            <p:spPr>
              <a:xfrm>
                <a:off x="2105040" y="5825101"/>
                <a:ext cx="7285679" cy="8779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𝐵𝑌𝑂𝑇</m:t>
                          </m:r>
                        </m:sub>
                      </m:sSub>
                      <m:r>
                        <a:rPr lang="en-US" altLang="zh-CN" i="1">
                          <a:latin typeface="Cambria Math" panose="02040503050406030204" pitchFamily="18" charset="0"/>
                        </a:rPr>
                        <m:t>=</m:t>
                      </m:r>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𝐶</m:t>
                          </m:r>
                        </m:sup>
                        <m:e>
                          <m:r>
                            <a:rPr lang="en-US" altLang="zh-CN" i="1">
                              <a:latin typeface="Cambria Math" panose="02040503050406030204" pitchFamily="18" charset="0"/>
                            </a:rPr>
                            <m:t>((1−</m:t>
                          </m:r>
                          <m:r>
                            <a:rPr lang="en-US" altLang="zh-CN" i="1">
                              <a:latin typeface="Cambria Math" panose="02040503050406030204" pitchFamily="18" charset="0"/>
                            </a:rPr>
                            <m:t>𝛼</m:t>
                          </m:r>
                          <m:r>
                            <a:rPr lang="en-US" altLang="zh-CN" i="1">
                              <a:latin typeface="Cambria Math" panose="02040503050406030204" pitchFamily="18" charset="0"/>
                            </a:rPr>
                            <m:t>)∙</m:t>
                          </m:r>
                          <m:r>
                            <a:rPr lang="en-US" altLang="zh-CN" i="1">
                              <a:latin typeface="Cambria Math" panose="02040503050406030204" pitchFamily="18" charset="0"/>
                            </a:rPr>
                            <m:t>𝐶𝐸</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𝑖</m:t>
                              </m:r>
                            </m:sup>
                          </m:sSup>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𝛼</m:t>
                          </m:r>
                          <m:r>
                            <a:rPr lang="en-US" altLang="zh-CN" i="1">
                              <a:latin typeface="Cambria Math" panose="02040503050406030204" pitchFamily="18" charset="0"/>
                            </a:rPr>
                            <m:t>∙</m:t>
                          </m:r>
                          <m:r>
                            <a:rPr lang="en-US" altLang="zh-CN" i="1">
                              <a:latin typeface="Cambria Math" panose="02040503050406030204" pitchFamily="18" charset="0"/>
                            </a:rPr>
                            <m:t>𝐾𝐿</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𝑖</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𝐶</m:t>
                              </m:r>
                            </m:sup>
                          </m:sSup>
                          <m:r>
                            <a:rPr lang="en-US" altLang="zh-CN" i="1">
                              <a:latin typeface="Cambria Math" panose="02040503050406030204" pitchFamily="18" charset="0"/>
                            </a:rPr>
                            <m:t>)+</m:t>
                          </m:r>
                          <m:r>
                            <a:rPr lang="en-US" altLang="zh-CN" i="1">
                              <a:latin typeface="Cambria Math" panose="02040503050406030204" pitchFamily="18" charset="0"/>
                            </a:rPr>
                            <m:t>𝜆</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𝐶</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r>
                            <a:rPr lang="en-US" altLang="zh-CN" i="1">
                              <a:latin typeface="Cambria Math" panose="02040503050406030204" pitchFamily="18" charset="0"/>
                            </a:rPr>
                            <m:t>)</m:t>
                          </m:r>
                        </m:e>
                      </m:nary>
                    </m:oMath>
                  </m:oMathPara>
                </a14:m>
                <a:endParaRPr lang="zh-CN" altLang="en-US" dirty="0"/>
              </a:p>
            </p:txBody>
          </p:sp>
        </mc:Choice>
        <mc:Fallback>
          <p:sp>
            <p:nvSpPr>
              <p:cNvPr id="8" name="文本框 7">
                <a:extLst>
                  <a:ext uri="{FF2B5EF4-FFF2-40B4-BE49-F238E27FC236}">
                    <a16:creationId xmlns:a16="http://schemas.microsoft.com/office/drawing/2014/main" id="{3D545C83-3D7F-46C9-8497-4046CFDD3257}"/>
                  </a:ext>
                </a:extLst>
              </p:cNvPr>
              <p:cNvSpPr txBox="1">
                <a:spLocks noRot="1" noChangeAspect="1" noMove="1" noResize="1" noEditPoints="1" noAdjustHandles="1" noChangeArrowheads="1" noChangeShapeType="1" noTextEdit="1"/>
              </p:cNvSpPr>
              <p:nvPr/>
            </p:nvSpPr>
            <p:spPr>
              <a:xfrm>
                <a:off x="2105040" y="5825101"/>
                <a:ext cx="7285679" cy="877933"/>
              </a:xfrm>
              <a:prstGeom prst="rect">
                <a:avLst/>
              </a:prstGeom>
              <a:blipFill>
                <a:blip r:embed="rId6"/>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FEA6970D-40EC-494A-AA1E-96B22AFDE1FF}"/>
              </a:ext>
            </a:extLst>
          </p:cNvPr>
          <p:cNvSpPr txBox="1"/>
          <p:nvPr/>
        </p:nvSpPr>
        <p:spPr>
          <a:xfrm>
            <a:off x="10464800" y="3105485"/>
            <a:ext cx="13589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图</a:t>
            </a:r>
            <a:r>
              <a:rPr lang="en-US" altLang="zh-CN" dirty="0">
                <a:latin typeface="微软雅黑" panose="020B0503020204020204" pitchFamily="34" charset="-122"/>
                <a:ea typeface="微软雅黑" panose="020B0503020204020204" pitchFamily="34" charset="-122"/>
              </a:rPr>
              <a:t>2.1</a:t>
            </a:r>
            <a:endParaRPr lang="zh-CN" altLang="en-US"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AC54C1A0-BC92-44A4-B7CA-C2ECB36E175C}"/>
              </a:ext>
            </a:extLst>
          </p:cNvPr>
          <p:cNvSpPr txBox="1"/>
          <p:nvPr/>
        </p:nvSpPr>
        <p:spPr>
          <a:xfrm>
            <a:off x="9692808" y="6079401"/>
            <a:ext cx="1546691"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式</a:t>
            </a:r>
            <a:r>
              <a:rPr lang="en-US" altLang="zh-CN" dirty="0">
                <a:latin typeface="微软雅黑" panose="020B0503020204020204" pitchFamily="34" charset="-122"/>
                <a:ea typeface="微软雅黑" panose="020B0503020204020204" pitchFamily="34" charset="-122"/>
              </a:rPr>
              <a:t>(2.5)</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01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1A937-9CBC-4FCF-A629-CB7C13FE36E0}"/>
              </a:ext>
            </a:extLst>
          </p:cNvPr>
          <p:cNvSpPr>
            <a:spLocks noGrp="1"/>
          </p:cNvSpPr>
          <p:nvPr>
            <p:ph type="title"/>
          </p:nvPr>
        </p:nvSpPr>
        <p:spPr/>
        <p:txBody>
          <a:bodyPr/>
          <a:lstStyle/>
          <a:p>
            <a:pPr algn="ctr"/>
            <a:r>
              <a:rPr lang="en-US" altLang="zh-CN" dirty="0">
                <a:solidFill>
                  <a:srgbClr val="0070C0"/>
                </a:solidFill>
                <a:latin typeface="微软雅黑" panose="020B0503020204020204" pitchFamily="34" charset="-122"/>
                <a:ea typeface="微软雅黑" panose="020B0503020204020204" pitchFamily="34" charset="-122"/>
              </a:rPr>
              <a:t>1.6 </a:t>
            </a:r>
            <a:r>
              <a:rPr lang="zh-CN" altLang="en-US" dirty="0">
                <a:solidFill>
                  <a:srgbClr val="0070C0"/>
                </a:solidFill>
                <a:latin typeface="微软雅黑" panose="020B0503020204020204" pitchFamily="34" charset="-122"/>
                <a:ea typeface="微软雅黑" panose="020B0503020204020204" pitchFamily="34" charset="-122"/>
              </a:rPr>
              <a:t>能否进一步改进</a:t>
            </a:r>
            <a:r>
              <a:rPr lang="en-US" altLang="zh-CN" dirty="0">
                <a:solidFill>
                  <a:srgbClr val="0070C0"/>
                </a:solidFill>
                <a:latin typeface="微软雅黑" panose="020B0503020204020204" pitchFamily="34" charset="-122"/>
                <a:ea typeface="微软雅黑" panose="020B0503020204020204" pitchFamily="34" charset="-122"/>
              </a:rPr>
              <a:t>BYOT</a:t>
            </a:r>
            <a:r>
              <a:rPr lang="zh-CN" altLang="en-US" dirty="0">
                <a:solidFill>
                  <a:srgbClr val="0070C0"/>
                </a:solidFill>
                <a:latin typeface="微软雅黑" panose="020B0503020204020204" pitchFamily="34" charset="-122"/>
                <a:ea typeface="微软雅黑" panose="020B0503020204020204" pitchFamily="34" charset="-122"/>
              </a:rPr>
              <a:t>模型？</a:t>
            </a:r>
            <a:endParaRPr lang="zh-CN" altLang="en-US" dirty="0">
              <a:latin typeface="微软雅黑" panose="020B0503020204020204" pitchFamily="34" charset="-122"/>
              <a:ea typeface="微软雅黑" panose="020B0503020204020204" pitchFamily="34" charset="-122"/>
            </a:endParaRPr>
          </a:p>
        </p:txBody>
      </p:sp>
      <p:sp>
        <p:nvSpPr>
          <p:cNvPr id="9" name="内容占位符 8">
            <a:extLst>
              <a:ext uri="{FF2B5EF4-FFF2-40B4-BE49-F238E27FC236}">
                <a16:creationId xmlns:a16="http://schemas.microsoft.com/office/drawing/2014/main" id="{C666E513-5903-43A3-A629-BC0323821503}"/>
              </a:ext>
            </a:extLst>
          </p:cNvPr>
          <p:cNvSpPr>
            <a:spLocks noGrp="1"/>
          </p:cNvSpPr>
          <p:nvPr>
            <p:ph idx="1"/>
          </p:nvPr>
        </p:nvSpPr>
        <p:spPr/>
        <p:txBody>
          <a:bodyPr>
            <a:normAutofit/>
          </a:bodyPr>
          <a:lstStyle/>
          <a:p>
            <a:pPr>
              <a:lnSpc>
                <a:spcPct val="150000"/>
              </a:lnSpc>
            </a:pPr>
            <a:r>
              <a:rPr lang="zh-CN" altLang="en-US" sz="3200" kern="100" dirty="0">
                <a:effectLst/>
                <a:latin typeface="微软雅黑" panose="020B0503020204020204" pitchFamily="34" charset="-122"/>
                <a:ea typeface="微软雅黑" panose="020B0503020204020204" pitchFamily="34" charset="-122"/>
                <a:cs typeface="Times New Roman" panose="02020603050405020304" pitchFamily="18" charset="0"/>
              </a:rPr>
              <a:t>现有的自知识蒸馏模型（如</a:t>
            </a:r>
            <a:r>
              <a:rPr lang="en-US" altLang="zh-CN" sz="3200" kern="100" dirty="0">
                <a:effectLst/>
                <a:latin typeface="微软雅黑" panose="020B0503020204020204" pitchFamily="34" charset="-122"/>
                <a:ea typeface="微软雅黑" panose="020B0503020204020204" pitchFamily="34" charset="-122"/>
                <a:cs typeface="Times New Roman" panose="02020603050405020304" pitchFamily="18" charset="0"/>
              </a:rPr>
              <a:t>BYOT</a:t>
            </a:r>
            <a:r>
              <a:rPr lang="zh-CN" altLang="en-US" sz="3200" kern="100" dirty="0">
                <a:effectLst/>
                <a:latin typeface="微软雅黑" panose="020B0503020204020204" pitchFamily="34" charset="-122"/>
                <a:ea typeface="微软雅黑" panose="020B0503020204020204" pitchFamily="34" charset="-122"/>
                <a:cs typeface="Times New Roman" panose="02020603050405020304" pitchFamily="18" charset="0"/>
              </a:rPr>
              <a:t>模型）将作为学生模型的各个浅层块一视同仁，忽略了各个浅层块对最深层块的</a:t>
            </a:r>
            <a:r>
              <a:rPr lang="zh-CN" altLang="en-US" sz="32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不同影响</a:t>
            </a:r>
            <a:r>
              <a:rPr lang="zh-CN" altLang="en-US" sz="32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3200" dirty="0">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a16="http://schemas.microsoft.com/office/drawing/2014/main" id="{A5B79663-9FD7-4E5D-9DE8-D40F55F2EE6C}"/>
              </a:ext>
            </a:extLst>
          </p:cNvPr>
          <p:cNvSpPr>
            <a:spLocks noGrp="1"/>
          </p:cNvSpPr>
          <p:nvPr>
            <p:ph type="sldNum" sz="quarter" idx="12"/>
          </p:nvPr>
        </p:nvSpPr>
        <p:spPr/>
        <p:txBody>
          <a:bodyPr/>
          <a:lstStyle/>
          <a:p>
            <a:fld id="{A182C8CA-CE6C-4B76-993D-F51F90C5672D}" type="slidenum">
              <a:rPr lang="zh-CN" altLang="en-US" smtClean="0"/>
              <a:t>8</a:t>
            </a:fld>
            <a:endParaRPr lang="zh-CN" altLang="en-US"/>
          </a:p>
        </p:txBody>
      </p:sp>
      <p:sp>
        <p:nvSpPr>
          <p:cNvPr id="4" name="Rectangle 2">
            <a:extLst>
              <a:ext uri="{FF2B5EF4-FFF2-40B4-BE49-F238E27FC236}">
                <a16:creationId xmlns:a16="http://schemas.microsoft.com/office/drawing/2014/main" id="{8A8962A6-6B46-4E0F-BE76-81A6E3ACE391}"/>
              </a:ext>
            </a:extLst>
          </p:cNvPr>
          <p:cNvSpPr>
            <a:spLocks noChangeArrowheads="1"/>
          </p:cNvSpPr>
          <p:nvPr/>
        </p:nvSpPr>
        <p:spPr bwMode="auto">
          <a:xfrm>
            <a:off x="2113280" y="17881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EC8D66BC-5B60-487D-824B-D2F350C7F1EC}"/>
                  </a:ext>
                </a:extLst>
              </p:cNvPr>
              <p:cNvSpPr txBox="1"/>
              <p:nvPr/>
            </p:nvSpPr>
            <p:spPr>
              <a:xfrm>
                <a:off x="1998021" y="4809100"/>
                <a:ext cx="7285679" cy="8779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𝐵𝑌𝑂𝑇</m:t>
                          </m:r>
                        </m:sub>
                      </m:sSub>
                      <m:r>
                        <a:rPr lang="en-US" altLang="zh-CN" i="1">
                          <a:latin typeface="Cambria Math" panose="02040503050406030204" pitchFamily="18" charset="0"/>
                        </a:rPr>
                        <m:t>=</m:t>
                      </m:r>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𝐶</m:t>
                          </m:r>
                        </m:sup>
                        <m:e>
                          <m:r>
                            <a:rPr lang="en-US" altLang="zh-CN" i="1">
                              <a:latin typeface="Cambria Math" panose="02040503050406030204" pitchFamily="18" charset="0"/>
                            </a:rPr>
                            <m:t>((1−</m:t>
                          </m:r>
                          <m:r>
                            <a:rPr lang="en-US" altLang="zh-CN" i="1">
                              <a:latin typeface="Cambria Math" panose="02040503050406030204" pitchFamily="18" charset="0"/>
                            </a:rPr>
                            <m:t>𝛼</m:t>
                          </m:r>
                          <m:r>
                            <a:rPr lang="en-US" altLang="zh-CN" i="1">
                              <a:latin typeface="Cambria Math" panose="02040503050406030204" pitchFamily="18" charset="0"/>
                            </a:rPr>
                            <m:t>)∙</m:t>
                          </m:r>
                          <m:r>
                            <a:rPr lang="en-US" altLang="zh-CN" i="1">
                              <a:latin typeface="Cambria Math" panose="02040503050406030204" pitchFamily="18" charset="0"/>
                            </a:rPr>
                            <m:t>𝐶𝐸</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𝑖</m:t>
                              </m:r>
                            </m:sup>
                          </m:sSup>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𝛼</m:t>
                          </m:r>
                          <m:r>
                            <a:rPr lang="en-US" altLang="zh-CN" i="1">
                              <a:latin typeface="Cambria Math" panose="02040503050406030204" pitchFamily="18" charset="0"/>
                            </a:rPr>
                            <m:t>∙</m:t>
                          </m:r>
                          <m:r>
                            <a:rPr lang="en-US" altLang="zh-CN" i="1">
                              <a:latin typeface="Cambria Math" panose="02040503050406030204" pitchFamily="18" charset="0"/>
                            </a:rPr>
                            <m:t>𝐾𝐿</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𝑖</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𝐶</m:t>
                              </m:r>
                            </m:sup>
                          </m:sSup>
                          <m:r>
                            <a:rPr lang="en-US" altLang="zh-CN" i="1">
                              <a:latin typeface="Cambria Math" panose="02040503050406030204" pitchFamily="18" charset="0"/>
                            </a:rPr>
                            <m:t>)+</m:t>
                          </m:r>
                          <m:r>
                            <a:rPr lang="en-US" altLang="zh-CN" i="1">
                              <a:latin typeface="Cambria Math" panose="02040503050406030204" pitchFamily="18" charset="0"/>
                            </a:rPr>
                            <m:t>𝜆</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𝐶</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r>
                            <a:rPr lang="en-US" altLang="zh-CN" i="1">
                              <a:latin typeface="Cambria Math" panose="02040503050406030204" pitchFamily="18" charset="0"/>
                            </a:rPr>
                            <m:t>)</m:t>
                          </m:r>
                        </m:e>
                      </m:nary>
                    </m:oMath>
                  </m:oMathPara>
                </a14:m>
                <a:endParaRPr lang="zh-CN" altLang="en-US" dirty="0"/>
              </a:p>
            </p:txBody>
          </p:sp>
        </mc:Choice>
        <mc:Fallback>
          <p:sp>
            <p:nvSpPr>
              <p:cNvPr id="7" name="文本框 6">
                <a:extLst>
                  <a:ext uri="{FF2B5EF4-FFF2-40B4-BE49-F238E27FC236}">
                    <a16:creationId xmlns:a16="http://schemas.microsoft.com/office/drawing/2014/main" id="{EC8D66BC-5B60-487D-824B-D2F350C7F1EC}"/>
                  </a:ext>
                </a:extLst>
              </p:cNvPr>
              <p:cNvSpPr txBox="1">
                <a:spLocks noRot="1" noChangeAspect="1" noMove="1" noResize="1" noEditPoints="1" noAdjustHandles="1" noChangeArrowheads="1" noChangeShapeType="1" noTextEdit="1"/>
              </p:cNvSpPr>
              <p:nvPr/>
            </p:nvSpPr>
            <p:spPr>
              <a:xfrm>
                <a:off x="1998021" y="4809100"/>
                <a:ext cx="7285679" cy="877933"/>
              </a:xfrm>
              <a:prstGeom prst="rect">
                <a:avLst/>
              </a:prstGeom>
              <a:blipFill>
                <a:blip r:embed="rId3"/>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E87D14F9-0107-4F8D-99F9-B93BF626CE28}"/>
              </a:ext>
            </a:extLst>
          </p:cNvPr>
          <p:cNvSpPr txBox="1"/>
          <p:nvPr/>
        </p:nvSpPr>
        <p:spPr>
          <a:xfrm>
            <a:off x="9508178" y="5063401"/>
            <a:ext cx="1477321"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式</a:t>
            </a:r>
            <a:r>
              <a:rPr lang="en-US" altLang="zh-CN" dirty="0">
                <a:latin typeface="微软雅黑" panose="020B0503020204020204" pitchFamily="34" charset="-122"/>
                <a:ea typeface="微软雅黑" panose="020B0503020204020204" pitchFamily="34" charset="-122"/>
              </a:rPr>
              <a:t>(2.5)</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744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03DED3-A4E6-4C6A-A933-264410C91F5C}"/>
              </a:ext>
            </a:extLst>
          </p:cNvPr>
          <p:cNvSpPr>
            <a:spLocks noGrp="1"/>
          </p:cNvSpPr>
          <p:nvPr>
            <p:ph type="title"/>
          </p:nvPr>
        </p:nvSpPr>
        <p:spPr/>
        <p:txBody>
          <a:bodyPr/>
          <a:lstStyle/>
          <a:p>
            <a:pPr algn="ctr"/>
            <a:r>
              <a:rPr lang="zh-CN" altLang="en-US" dirty="0">
                <a:solidFill>
                  <a:srgbClr val="0070C0"/>
                </a:solidFill>
                <a:latin typeface="微软雅黑" panose="020B0503020204020204" pitchFamily="34" charset="-122"/>
                <a:ea typeface="微软雅黑" panose="020B0503020204020204" pitchFamily="34" charset="-122"/>
              </a:rPr>
              <a:t>主要内容</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8546A24B-73E2-42D1-8C6D-C09BF670E68A}"/>
              </a:ext>
            </a:extLst>
          </p:cNvPr>
          <p:cNvSpPr>
            <a:spLocks noGrp="1"/>
          </p:cNvSpPr>
          <p:nvPr>
            <p:ph idx="1"/>
          </p:nvPr>
        </p:nvSpPr>
        <p:spPr/>
        <p:txBody>
          <a:bodyPr>
            <a:normAutofit/>
          </a:bodyPr>
          <a:lstStyle/>
          <a:p>
            <a:pPr marL="514350" indent="-514350" eaLnBrk="1" hangingPunct="1">
              <a:lnSpc>
                <a:spcPct val="150000"/>
              </a:lnSpc>
              <a:buFont typeface="Calibri" panose="020F0502020204030204" pitchFamily="34" charset="0"/>
              <a:buAutoNum type="arabicPeriod"/>
            </a:pPr>
            <a:r>
              <a:rPr lang="zh-CN" altLang="en-US" sz="3200" dirty="0">
                <a:solidFill>
                  <a:srgbClr val="0070C0"/>
                </a:solidFill>
                <a:latin typeface="微软雅黑" panose="020B0503020204020204" pitchFamily="34" charset="-122"/>
                <a:ea typeface="微软雅黑" panose="020B0503020204020204" pitchFamily="34" charset="-122"/>
              </a:rPr>
              <a:t>研究背景</a:t>
            </a:r>
            <a:r>
              <a:rPr lang="zh-CN" altLang="en-US" sz="3200" dirty="0">
                <a:latin typeface="微软雅黑" panose="020B0503020204020204" pitchFamily="34" charset="-122"/>
                <a:ea typeface="微软雅黑" panose="020B0503020204020204" pitchFamily="34" charset="-122"/>
              </a:rPr>
              <a:t>：知识蒸馏和自知识蒸馏。</a:t>
            </a:r>
          </a:p>
          <a:p>
            <a:pPr marL="514350" indent="-514350" eaLnBrk="1" hangingPunct="1">
              <a:lnSpc>
                <a:spcPct val="150000"/>
              </a:lnSpc>
              <a:buFont typeface="Calibri" panose="020F0502020204030204" pitchFamily="34" charset="0"/>
              <a:buAutoNum type="arabicPeriod"/>
            </a:pPr>
            <a:r>
              <a:rPr lang="zh-CN" altLang="en-US" sz="3200" dirty="0">
                <a:solidFill>
                  <a:srgbClr val="FF0000"/>
                </a:solidFill>
                <a:latin typeface="微软雅黑" panose="020B0503020204020204" pitchFamily="34" charset="-122"/>
                <a:ea typeface="微软雅黑" panose="020B0503020204020204" pitchFamily="34" charset="-122"/>
              </a:rPr>
              <a:t>论文方法</a:t>
            </a:r>
            <a:r>
              <a:rPr lang="zh-CN" altLang="en-US" sz="3200" dirty="0">
                <a:latin typeface="微软雅黑" panose="020B0503020204020204" pitchFamily="34" charset="-122"/>
                <a:ea typeface="微软雅黑" panose="020B0503020204020204" pitchFamily="34" charset="-122"/>
              </a:rPr>
              <a:t>：基于自注意力机制的自知识蒸馏</a:t>
            </a:r>
            <a:r>
              <a:rPr lang="en-US" altLang="zh-CN" sz="3200" dirty="0">
                <a:latin typeface="微软雅黑" panose="020B0503020204020204" pitchFamily="34" charset="-122"/>
                <a:ea typeface="微软雅黑" panose="020B0503020204020204" pitchFamily="34" charset="-122"/>
              </a:rPr>
              <a:t>(SKDSAM)</a:t>
            </a:r>
            <a:r>
              <a:rPr lang="zh-CN" altLang="en-US" sz="3200" dirty="0">
                <a:latin typeface="微软雅黑" panose="020B0503020204020204" pitchFamily="34" charset="-122"/>
                <a:ea typeface="微软雅黑" panose="020B0503020204020204" pitchFamily="34" charset="-122"/>
              </a:rPr>
              <a:t>。</a:t>
            </a:r>
          </a:p>
          <a:p>
            <a:pPr marL="514350" indent="-514350" eaLnBrk="1" hangingPunct="1">
              <a:lnSpc>
                <a:spcPct val="150000"/>
              </a:lnSpc>
              <a:buFont typeface="Calibri" panose="020F0502020204030204" pitchFamily="34" charset="0"/>
              <a:buAutoNum type="arabicPeriod"/>
            </a:pPr>
            <a:r>
              <a:rPr lang="zh-CN" altLang="en-US" sz="3200" dirty="0">
                <a:solidFill>
                  <a:srgbClr val="0070C0"/>
                </a:solidFill>
                <a:latin typeface="微软雅黑" panose="020B0503020204020204" pitchFamily="34" charset="-122"/>
                <a:ea typeface="微软雅黑" panose="020B0503020204020204" pitchFamily="34" charset="-122"/>
              </a:rPr>
              <a:t>实验评估</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SKDSAM</a:t>
            </a:r>
            <a:r>
              <a:rPr lang="zh-CN" altLang="en-US" sz="3200" dirty="0">
                <a:latin typeface="微软雅黑" panose="020B0503020204020204" pitchFamily="34" charset="-122"/>
                <a:ea typeface="微软雅黑" panose="020B0503020204020204" pitchFamily="34" charset="-122"/>
              </a:rPr>
              <a:t>与其他自知识蒸馏模型的对比。</a:t>
            </a:r>
            <a:endParaRPr lang="en-US" altLang="zh-CN" sz="3200" dirty="0">
              <a:latin typeface="微软雅黑" panose="020B0503020204020204" pitchFamily="34" charset="-122"/>
              <a:ea typeface="微软雅黑" panose="020B0503020204020204" pitchFamily="34" charset="-122"/>
            </a:endParaRPr>
          </a:p>
          <a:p>
            <a:pPr marL="514350" indent="-514350">
              <a:lnSpc>
                <a:spcPct val="150000"/>
              </a:lnSpc>
              <a:buFont typeface="Calibri" panose="020F0502020204030204" pitchFamily="34" charset="0"/>
              <a:buAutoNum type="arabicPeriod"/>
            </a:pPr>
            <a:r>
              <a:rPr lang="zh-CN" altLang="en-US" sz="3200" dirty="0">
                <a:solidFill>
                  <a:srgbClr val="0070C0"/>
                </a:solidFill>
                <a:latin typeface="微软雅黑" panose="020B0503020204020204" pitchFamily="34" charset="-122"/>
                <a:ea typeface="微软雅黑" panose="020B0503020204020204" pitchFamily="34" charset="-122"/>
              </a:rPr>
              <a:t>总结</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SKDSAM</a:t>
            </a:r>
            <a:r>
              <a:rPr lang="zh-CN" altLang="en-US" sz="3200" dirty="0">
                <a:latin typeface="微软雅黑" panose="020B0503020204020204" pitchFamily="34" charset="-122"/>
                <a:ea typeface="微软雅黑" panose="020B0503020204020204" pitchFamily="34" charset="-122"/>
              </a:rPr>
              <a:t>显著提升了自蒸馏的分类准确率。</a:t>
            </a:r>
          </a:p>
        </p:txBody>
      </p:sp>
      <p:sp>
        <p:nvSpPr>
          <p:cNvPr id="5" name="灯片编号占位符 4">
            <a:extLst>
              <a:ext uri="{FF2B5EF4-FFF2-40B4-BE49-F238E27FC236}">
                <a16:creationId xmlns:a16="http://schemas.microsoft.com/office/drawing/2014/main" id="{DE69CDC4-BEE6-4B50-8925-DC79C897417F}"/>
              </a:ext>
            </a:extLst>
          </p:cNvPr>
          <p:cNvSpPr>
            <a:spLocks noGrp="1"/>
          </p:cNvSpPr>
          <p:nvPr>
            <p:ph type="sldNum" sz="quarter" idx="12"/>
          </p:nvPr>
        </p:nvSpPr>
        <p:spPr/>
        <p:txBody>
          <a:bodyPr/>
          <a:lstStyle/>
          <a:p>
            <a:fld id="{A182C8CA-CE6C-4B76-993D-F51F90C5672D}" type="slidenum">
              <a:rPr lang="zh-CN" altLang="en-US" smtClean="0"/>
              <a:t>9</a:t>
            </a:fld>
            <a:endParaRPr lang="zh-CN" altLang="en-US"/>
          </a:p>
        </p:txBody>
      </p:sp>
    </p:spTree>
    <p:extLst>
      <p:ext uri="{BB962C8B-B14F-4D97-AF65-F5344CB8AC3E}">
        <p14:creationId xmlns:p14="http://schemas.microsoft.com/office/powerpoint/2010/main" val="13472084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5225</TotalTime>
  <Words>1871</Words>
  <Application>Microsoft Office PowerPoint</Application>
  <PresentationFormat>宽屏</PresentationFormat>
  <Paragraphs>121</Paragraphs>
  <Slides>17</Slides>
  <Notes>17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7" baseType="lpstr">
      <vt:lpstr>等线</vt:lpstr>
      <vt:lpstr>等线 Light</vt:lpstr>
      <vt:lpstr>微软雅黑</vt:lpstr>
      <vt:lpstr>Arial</vt:lpstr>
      <vt:lpstr>Calibri</vt:lpstr>
      <vt:lpstr>Cambria Math</vt:lpstr>
      <vt:lpstr>Times New Roman</vt:lpstr>
      <vt:lpstr>Wingdings</vt:lpstr>
      <vt:lpstr>Office 主题​​</vt:lpstr>
      <vt:lpstr>Visio</vt:lpstr>
      <vt:lpstr>PowerPoint 演示文稿</vt:lpstr>
      <vt:lpstr>主要内容</vt:lpstr>
      <vt:lpstr>1.1 任务：图像分类</vt:lpstr>
      <vt:lpstr>1.2 图像分类模型</vt:lpstr>
      <vt:lpstr>1.3 知识蒸馏：一种神经网络压缩的技术</vt:lpstr>
      <vt:lpstr>1.4 传统知识蒸馏存在的不足</vt:lpstr>
      <vt:lpstr>1.5 自知识蒸馏：不需要外部的教师模型</vt:lpstr>
      <vt:lpstr>1.6 能否进一步改进BYOT模型？</vt:lpstr>
      <vt:lpstr>主要内容</vt:lpstr>
      <vt:lpstr>2.1 SKDSAM模型的网络结构</vt:lpstr>
      <vt:lpstr>2.2 SKDSAM模型中的自注意力机制</vt:lpstr>
      <vt:lpstr>2.3 SKDSAM模型中自注意力机制的直观理解</vt:lpstr>
      <vt:lpstr>主要内容</vt:lpstr>
      <vt:lpstr>实验结果 </vt:lpstr>
      <vt:lpstr>主要内容</vt:lpstr>
      <vt:lpstr>总结</vt:lpstr>
      <vt:lpstr>致谢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博士面试</dc:title>
  <dc:creator>Ye Gao</dc:creator>
  <cp:lastModifiedBy>Ye Gao</cp:lastModifiedBy>
  <cp:revision>850</cp:revision>
  <dcterms:created xsi:type="dcterms:W3CDTF">2022-04-23T08:10:58Z</dcterms:created>
  <dcterms:modified xsi:type="dcterms:W3CDTF">2022-05-21T04:37:00Z</dcterms:modified>
</cp:coreProperties>
</file>