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72" r:id="rId4"/>
    <p:sldId id="264" r:id="rId5"/>
    <p:sldId id="260" r:id="rId6"/>
    <p:sldId id="262" r:id="rId7"/>
    <p:sldId id="274" r:id="rId8"/>
    <p:sldId id="275" r:id="rId9"/>
    <p:sldId id="277" r:id="rId10"/>
    <p:sldId id="276" r:id="rId11"/>
    <p:sldId id="278" r:id="rId12"/>
    <p:sldId id="266" r:id="rId13"/>
    <p:sldId id="273" r:id="rId14"/>
    <p:sldId id="27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10" autoAdjust="0"/>
  </p:normalViewPr>
  <p:slideViewPr>
    <p:cSldViewPr snapToGrid="0">
      <p:cViewPr>
        <p:scale>
          <a:sx n="75" d="100"/>
          <a:sy n="75" d="100"/>
        </p:scale>
        <p:origin x="94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4482F-FE80-4FB5-B47D-261F06A57F81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A035D-5F83-4DF7-BABA-C3479DD74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211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RI_Internationa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Bertram_Raphael" TargetMode="External"/><Relationship Id="rId5" Type="http://schemas.openxmlformats.org/officeDocument/2006/relationships/hyperlink" Target="https://en.wikipedia.org/wiki/Nils_Nilsson_(researcher)" TargetMode="External"/><Relationship Id="rId4" Type="http://schemas.openxmlformats.org/officeDocument/2006/relationships/hyperlink" Target="https://en.wikipedia.org/wiki/Peter_E._Hart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斯坦福研究所（现为</a:t>
            </a:r>
            <a:r>
              <a:rPr lang="en-US" altLang="zh-CN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SRI International"/>
              </a:rPr>
              <a:t>SRI International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）的</a:t>
            </a:r>
            <a:r>
              <a:rPr lang="en-US" altLang="zh-CN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Peter E. Hart"/>
              </a:rPr>
              <a:t>Peter Hart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，</a:t>
            </a:r>
            <a:r>
              <a:rPr lang="en-US" altLang="zh-CN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 tooltip="Nils Nilsson (researcher)"/>
              </a:rPr>
              <a:t>Nils Nilsson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和</a:t>
            </a:r>
            <a:r>
              <a:rPr lang="en-US" altLang="zh-CN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6" tooltip="Bertram Raphael"/>
              </a:rPr>
              <a:t>Bertram Raphael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于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1968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年首次发表了该算法。</a:t>
            </a:r>
            <a:endParaRPr lang="zh-CN" altLang="en-US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A035D-5F83-4DF7-BABA-C3479DD748D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166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A035D-5F83-4DF7-BABA-C3479DD748D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551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启示我们做事情的时候既要有坚定不移的目标，面对障碍物也要灵活变通。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A035D-5F83-4DF7-BABA-C3479DD748D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12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我们可以看到在同一个时间步中没有冲突的智能体。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A035D-5F83-4DF7-BABA-C3479DD748D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56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分为准备阶段和循环阶段。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A035D-5F83-4DF7-BABA-C3479DD748D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723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为了方便大家理解我用一个具体的例子来讲解。图中是一个迷宫。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A035D-5F83-4DF7-BABA-C3479DD748D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284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A035D-5F83-4DF7-BABA-C3479DD748D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348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计算经过当前节点到达邻居花费的最短路径，如果小于邻居记录的最短路径就更新。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A035D-5F83-4DF7-BABA-C3479DD748D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460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其他节点依此类推。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A035D-5F83-4DF7-BABA-C3479DD748D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66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A035D-5F83-4DF7-BABA-C3479DD748D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797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D75C2-2BBF-4E06-A837-5C1BBC4C4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932858-0A2D-4C07-A0E0-4C12B99E2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A563AC-309F-4643-B46A-89D2887C0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DC1D10-EC74-41D3-8155-68C869237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3CAE54-D475-4F2E-8EC7-F98A71D2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131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F8090-AE4F-4304-BDD3-70FE67520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EF2A78-61DA-4198-B630-31DF2F74A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00B2AA-DDC1-4F70-9B7F-67885CC1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44966D-7DB0-4389-9F82-20249AA6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09A6D5-DDBC-4377-A177-68DD40D4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515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4AC825-977B-4346-B7A2-19163630F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F8E047-C16F-4B55-851A-2FF6DE7D3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943F30-3C0F-4654-B1EB-7A48DED9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008B6F-E103-444D-B937-BFD1DFBE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590AEE-F3CA-4802-A4AE-952ACFE70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37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40A4A-8D72-4259-91B4-33E94EB1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3E9E2E-4199-4672-ABE1-CE2C56C1A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075365-D045-4A3C-9C75-B97F70D4A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CEA26C-B829-4FBF-85E5-B3F9DA7AE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32442F-5670-442C-915B-95AD0EB6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062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4454D-93CD-44B3-A943-6F22B019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BA0373-B86F-47B6-BCEB-21F0DAFDC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F06874-8B69-404C-807E-D09815FF2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CF4EBF-525B-421A-87DA-B2F56EE1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C770EC-14E1-4F9C-94D2-25857E20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40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4CA4A-75FA-49F6-A41B-BC558002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FD56A-D572-412E-B21F-AB6042FBB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AA20A3-E7A0-428A-9C39-687AB065C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2AEDCB-852E-4FCE-AD9B-B1A6FD97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B9F599-26CC-42FE-80C2-E7455EAB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6405D9-504A-4E9E-AA90-5FC3C0E80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46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9F23A-3098-4921-864B-7CD4E100F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46C67B-83BA-4725-ABA7-01181B5DD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EF1E42-E1AB-4053-8B10-4D8CD8C68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418337-92B0-4861-B87F-1639D371A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EF9A7D-B3E5-4C4A-94A5-E8A2CFAF28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622D6B-52F0-4BDB-AE38-9B9388744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10DA5A-DAC1-485C-B185-B37D43F6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72EE59-6B41-41C1-A835-202006F3A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1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10DD4-9BF3-4D5B-A0F7-AE30CD5CF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3292CF-99CD-415C-90F2-2CFF8CD69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B616BC-C57C-4A44-A7F1-9323EFAB7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FD91D3-8692-412C-B791-ADBFC74B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91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05DAC2-8749-4000-962B-7B549509F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4790B6-F3CE-4440-8780-572936028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C72D59-05C7-4485-A569-AB3280763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50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15B2B-14F7-4174-B1DF-09D804EDD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8256DC-AF51-482A-9347-FE6F6C5D3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DACD41-E113-46A4-A976-44EDDBD35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1CACBD-8848-46BE-AF24-64C21BD4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75FFF4-FF7B-4BAF-8E24-D674D962D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A0FB01-CB6B-4C59-9148-C61F2794F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184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25528-2A58-448C-99A8-4BE57EEE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EBB667-B0C9-4847-A844-6FE2A9529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9450C6-8A5D-44D6-916F-08DBA65A0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8C4E96-0166-4CFF-8A50-F1D914E57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984DAF-E895-4100-89AF-35CDC3C9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35B3D3-2FE2-4A50-9478-EF855D4A7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1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B3F093-E70F-4E94-8718-D1E0A161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A0C5BC-C1F7-4BEE-B922-3DA6DF9B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36DD79-8C6A-465F-B86B-6807EB738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FB3AA-4DD9-41F8-ACA7-529CA5B761B9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AB134E-5EB8-46B5-A1F2-17275EFD6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86ADAB-38E4-4E41-B7DB-823836515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08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7FAC2-A9EA-41EA-9368-AD579046A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2763"/>
            <a:ext cx="9144000" cy="238760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A*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搜索算法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3E4A99-7A92-4F29-971C-33D53E837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77495"/>
            <a:ext cx="9144000" cy="120944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Path Finding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869EF5E-E946-4FF9-AD10-B64D9D213781}"/>
              </a:ext>
            </a:extLst>
          </p:cNvPr>
          <p:cNvSpPr txBox="1"/>
          <p:nvPr/>
        </p:nvSpPr>
        <p:spPr>
          <a:xfrm>
            <a:off x="1796143" y="4833257"/>
            <a:ext cx="8980714" cy="129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Hart, Peter E., Nils J. Nilsson, and Bertram Raphael. "A formal basis for the heuristic determination of minimum cost paths."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transactions on Systems Science and Cybernetics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4.2 (1968): 100-107.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984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B93F859-B61D-410F-ABF7-192204428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041"/>
            <a:ext cx="10515600" cy="90760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循环阶段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iter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7EA3B885-EB2A-47A4-B67A-0E84F3EB90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79086" y="1889760"/>
            <a:ext cx="6324556" cy="3078479"/>
          </a:xfr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603F53-96E0-4C66-8E6C-3397BD5D7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79842" y="454025"/>
            <a:ext cx="5181600" cy="3975735"/>
          </a:xfrm>
        </p:spPr>
        <p:txBody>
          <a:bodyPr>
            <a:normAutofit/>
          </a:bodyPr>
          <a:lstStyle/>
          <a:p>
            <a:r>
              <a:rPr lang="en-US" altLang="zh-CN" dirty="0"/>
              <a:t>Remove smallest f(8,0) = 10 from open list</a:t>
            </a:r>
          </a:p>
          <a:p>
            <a:r>
              <a:rPr lang="en-US" altLang="zh-CN" dirty="0"/>
              <a:t>open list</a:t>
            </a:r>
            <a:r>
              <a:rPr lang="zh-CN" altLang="en-US" dirty="0"/>
              <a:t>为空</a:t>
            </a:r>
            <a:endParaRPr lang="en-US" altLang="zh-CN" dirty="0"/>
          </a:p>
          <a:p>
            <a:r>
              <a:rPr lang="en-US" altLang="zh-CN" dirty="0"/>
              <a:t>north </a:t>
            </a:r>
            <a:r>
              <a:rPr lang="en-US" altLang="zh-CN" dirty="0" err="1"/>
              <a:t>g_new</a:t>
            </a:r>
            <a:r>
              <a:rPr lang="en-US" altLang="zh-CN" dirty="0"/>
              <a:t> = 0+1 = 1 </a:t>
            </a:r>
          </a:p>
          <a:p>
            <a:r>
              <a:rPr lang="en-US" altLang="zh-CN" dirty="0"/>
              <a:t>north </a:t>
            </a:r>
            <a:r>
              <a:rPr lang="en-US" altLang="zh-CN" dirty="0" err="1"/>
              <a:t>g_current</a:t>
            </a:r>
            <a:r>
              <a:rPr lang="en-US" altLang="zh-CN" dirty="0"/>
              <a:t> = ∞</a:t>
            </a:r>
          </a:p>
          <a:p>
            <a:r>
              <a:rPr lang="en-US" altLang="zh-CN" dirty="0"/>
              <a:t>Since </a:t>
            </a:r>
            <a:r>
              <a:rPr lang="en-US" altLang="zh-CN" dirty="0" err="1"/>
              <a:t>g_new</a:t>
            </a:r>
            <a:r>
              <a:rPr lang="en-US" altLang="zh-CN" dirty="0"/>
              <a:t>&lt;</a:t>
            </a:r>
            <a:r>
              <a:rPr lang="en-US" altLang="zh-CN" dirty="0" err="1"/>
              <a:t>g_current</a:t>
            </a:r>
            <a:r>
              <a:rPr lang="en-US" altLang="zh-CN" dirty="0"/>
              <a:t>, add north node (8, 1) to open list</a:t>
            </a:r>
          </a:p>
          <a:p>
            <a:r>
              <a:rPr lang="en-US" altLang="zh-CN" dirty="0"/>
              <a:t>open list: f(8, 1) = 10</a:t>
            </a:r>
          </a:p>
        </p:txBody>
      </p:sp>
      <p:pic>
        <p:nvPicPr>
          <p:cNvPr id="9" name="内容占位符 4">
            <a:extLst>
              <a:ext uri="{FF2B5EF4-FFF2-40B4-BE49-F238E27FC236}">
                <a16:creationId xmlns:a16="http://schemas.microsoft.com/office/drawing/2014/main" id="{A15906EA-40E8-4982-A39A-80290CDAC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640" y="4295160"/>
            <a:ext cx="2483920" cy="2212319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CB74BC65-B6D7-4B55-A66E-F7A34CA30300}"/>
              </a:ext>
            </a:extLst>
          </p:cNvPr>
          <p:cNvSpPr/>
          <p:nvPr/>
        </p:nvSpPr>
        <p:spPr>
          <a:xfrm>
            <a:off x="8392160" y="6319520"/>
            <a:ext cx="152400" cy="84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52DA684-18DD-41EC-9A70-9173CC649DF4}"/>
              </a:ext>
            </a:extLst>
          </p:cNvPr>
          <p:cNvSpPr txBox="1"/>
          <p:nvPr/>
        </p:nvSpPr>
        <p:spPr>
          <a:xfrm>
            <a:off x="1432560" y="110064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Evalate</a:t>
            </a:r>
            <a:r>
              <a:rPr lang="en-US" altLang="zh-CN" dirty="0"/>
              <a:t> north node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3879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B93F859-B61D-410F-ABF7-192204428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041"/>
            <a:ext cx="10515600" cy="90760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循环阶段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iter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7EA3B885-EB2A-47A4-B67A-0E84F3EB90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79086" y="1889760"/>
            <a:ext cx="6324556" cy="3078479"/>
          </a:xfr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603F53-96E0-4C66-8E6C-3397BD5D7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79842" y="454025"/>
            <a:ext cx="5181600" cy="3975735"/>
          </a:xfrm>
        </p:spPr>
        <p:txBody>
          <a:bodyPr>
            <a:normAutofit/>
          </a:bodyPr>
          <a:lstStyle/>
          <a:p>
            <a:r>
              <a:rPr lang="en-US" altLang="zh-CN" dirty="0"/>
              <a:t>west </a:t>
            </a:r>
            <a:r>
              <a:rPr lang="en-US" altLang="zh-CN" dirty="0" err="1"/>
              <a:t>g_new</a:t>
            </a:r>
            <a:r>
              <a:rPr lang="en-US" altLang="zh-CN" dirty="0"/>
              <a:t> = 1 </a:t>
            </a:r>
          </a:p>
          <a:p>
            <a:r>
              <a:rPr lang="en-US" altLang="zh-CN" dirty="0"/>
              <a:t>west </a:t>
            </a:r>
            <a:r>
              <a:rPr lang="en-US" altLang="zh-CN" dirty="0" err="1"/>
              <a:t>g_current</a:t>
            </a:r>
            <a:r>
              <a:rPr lang="en-US" altLang="zh-CN" dirty="0"/>
              <a:t> = ∞</a:t>
            </a:r>
          </a:p>
          <a:p>
            <a:r>
              <a:rPr lang="en-US" altLang="zh-CN" dirty="0"/>
              <a:t>Since </a:t>
            </a:r>
            <a:r>
              <a:rPr lang="en-US" altLang="zh-CN" dirty="0" err="1"/>
              <a:t>g_new</a:t>
            </a:r>
            <a:r>
              <a:rPr lang="en-US" altLang="zh-CN" dirty="0"/>
              <a:t> &lt; </a:t>
            </a:r>
            <a:r>
              <a:rPr lang="en-US" altLang="zh-CN" dirty="0" err="1"/>
              <a:t>g_current</a:t>
            </a:r>
            <a:r>
              <a:rPr lang="en-US" altLang="zh-CN" dirty="0"/>
              <a:t>, add west node (7, 0) to open list</a:t>
            </a:r>
          </a:p>
          <a:p>
            <a:r>
              <a:rPr lang="en-US" altLang="zh-CN" dirty="0"/>
              <a:t>open list: f(7, 0) = 10 f(8, 1) = 10</a:t>
            </a:r>
          </a:p>
        </p:txBody>
      </p:sp>
      <p:pic>
        <p:nvPicPr>
          <p:cNvPr id="9" name="内容占位符 4">
            <a:extLst>
              <a:ext uri="{FF2B5EF4-FFF2-40B4-BE49-F238E27FC236}">
                <a16:creationId xmlns:a16="http://schemas.microsoft.com/office/drawing/2014/main" id="{A15906EA-40E8-4982-A39A-80290CDAC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640" y="3806510"/>
            <a:ext cx="3032560" cy="2700969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D58DD576-4A0F-4F26-8663-C4382D8C7FA7}"/>
              </a:ext>
            </a:extLst>
          </p:cNvPr>
          <p:cNvSpPr/>
          <p:nvPr/>
        </p:nvSpPr>
        <p:spPr>
          <a:xfrm flipV="1">
            <a:off x="8199120" y="6055361"/>
            <a:ext cx="50800" cy="81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BA2824D-4015-4625-86AC-D2A2243A9AD5}"/>
              </a:ext>
            </a:extLst>
          </p:cNvPr>
          <p:cNvSpPr txBox="1"/>
          <p:nvPr/>
        </p:nvSpPr>
        <p:spPr>
          <a:xfrm>
            <a:off x="1432560" y="110064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Evalate</a:t>
            </a:r>
            <a:r>
              <a:rPr lang="en-US" altLang="zh-CN" dirty="0"/>
              <a:t> west node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783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42BD6-7635-49DA-996F-45DD42E53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A*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算法满足一致性条件时是最优的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CB6F28-2821-46AC-81C1-B9E9F7FE6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257"/>
            <a:ext cx="10515600" cy="43917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一致性条件（</a:t>
            </a:r>
            <a:r>
              <a:rPr lang="en-US" altLang="zh-CN" dirty="0"/>
              <a:t>Consistency</a:t>
            </a:r>
            <a:r>
              <a:rPr lang="zh-CN" altLang="en-US" dirty="0"/>
              <a:t>）：启发式函数</a:t>
            </a:r>
            <a:r>
              <a:rPr lang="en-US" altLang="zh-CN" dirty="0"/>
              <a:t>h</a:t>
            </a:r>
            <a:r>
              <a:rPr lang="zh-CN" altLang="en-US" dirty="0"/>
              <a:t>满足对于任意节点 </a:t>
            </a:r>
            <a:r>
              <a:rPr lang="en-US" altLang="zh-CN" dirty="0"/>
              <a:t>n </a:t>
            </a:r>
            <a:r>
              <a:rPr lang="zh-CN" altLang="en-US" dirty="0"/>
              <a:t>的所有后继节点 </a:t>
            </a:r>
            <a:r>
              <a:rPr lang="en-US" altLang="zh-CN" dirty="0"/>
              <a:t>n‘</a:t>
            </a:r>
            <a:r>
              <a:rPr lang="zh-CN" altLang="en-US" dirty="0"/>
              <a:t>，有 </a:t>
            </a:r>
            <a:r>
              <a:rPr lang="en-US" altLang="zh-CN" dirty="0" err="1"/>
              <a:t>h_score</a:t>
            </a:r>
            <a:r>
              <a:rPr lang="en-US" altLang="zh-CN" dirty="0"/>
              <a:t>(n) &lt;= c(n, n’) + </a:t>
            </a:r>
            <a:r>
              <a:rPr lang="en-US" altLang="zh-CN" dirty="0" err="1"/>
              <a:t>h_score</a:t>
            </a:r>
            <a:r>
              <a:rPr lang="en-US" altLang="zh-CN" dirty="0"/>
              <a:t>(n‘)</a:t>
            </a:r>
            <a:r>
              <a:rPr lang="zh-CN" altLang="en-US" dirty="0"/>
              <a:t>，其中 </a:t>
            </a:r>
            <a:r>
              <a:rPr lang="en-US" altLang="zh-CN" dirty="0"/>
              <a:t>c(n, n’) </a:t>
            </a:r>
            <a:r>
              <a:rPr lang="zh-CN" altLang="en-US" dirty="0"/>
              <a:t>表示从节点 </a:t>
            </a:r>
            <a:r>
              <a:rPr lang="en-US" altLang="zh-CN" dirty="0"/>
              <a:t>n </a:t>
            </a:r>
            <a:r>
              <a:rPr lang="zh-CN" altLang="en-US" dirty="0"/>
              <a:t>到后继节点 </a:t>
            </a:r>
            <a:r>
              <a:rPr lang="en-US" altLang="zh-CN" dirty="0"/>
              <a:t>n‘ </a:t>
            </a:r>
            <a:r>
              <a:rPr lang="zh-CN" altLang="en-US" dirty="0"/>
              <a:t>的实际距离。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换言之，</a:t>
            </a:r>
            <a:r>
              <a:rPr lang="en-US" altLang="zh-CN" dirty="0"/>
              <a:t>f(n) &lt;= f(n’)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324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CDD78-8D43-4B94-BB78-646E93660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519"/>
            <a:ext cx="10515600" cy="83127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反证法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825484-9408-4247-B95D-E5705CC8E3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9381" y="1007918"/>
            <a:ext cx="7928264" cy="556952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假设</a:t>
            </a:r>
            <a:r>
              <a:rPr lang="en-US" altLang="zh-CN" sz="2000" dirty="0"/>
              <a:t>A*</a:t>
            </a:r>
            <a:r>
              <a:rPr lang="zh-CN" altLang="en-US" sz="2000" dirty="0"/>
              <a:t>生成的路径是</a:t>
            </a:r>
            <a:r>
              <a:rPr lang="en-US" altLang="zh-CN" sz="2000" dirty="0"/>
              <a:t>p, </a:t>
            </a:r>
            <a:r>
              <a:rPr lang="zh-CN" altLang="en-US" sz="2000" dirty="0"/>
              <a:t>终点记为</a:t>
            </a:r>
            <a:r>
              <a:rPr lang="en-US" altLang="zh-CN" sz="2000" dirty="0" err="1"/>
              <a:t>dest</a:t>
            </a:r>
            <a:r>
              <a:rPr lang="en-US" altLang="zh-CN" sz="2000" dirty="0"/>
              <a:t>, </a:t>
            </a:r>
            <a:r>
              <a:rPr lang="zh-CN" altLang="en-US" sz="2000" dirty="0"/>
              <a:t>在</a:t>
            </a:r>
            <a:r>
              <a:rPr lang="en-US" altLang="zh-CN" sz="2000" dirty="0"/>
              <a:t>p</a:t>
            </a:r>
            <a:r>
              <a:rPr lang="zh-CN" altLang="en-US" sz="2000" dirty="0"/>
              <a:t>外有一个最优解</a:t>
            </a:r>
            <a:r>
              <a:rPr lang="en-US" altLang="zh-CN" sz="2000" dirty="0"/>
              <a:t>q, </a:t>
            </a:r>
            <a:r>
              <a:rPr lang="zh-CN" altLang="en-US" sz="2000" dirty="0"/>
              <a:t>记路径</a:t>
            </a:r>
            <a:r>
              <a:rPr lang="en-US" altLang="zh-CN" sz="2000" dirty="0"/>
              <a:t>p</a:t>
            </a:r>
            <a:r>
              <a:rPr lang="zh-CN" altLang="en-US" sz="2000" dirty="0"/>
              <a:t>和</a:t>
            </a:r>
            <a:r>
              <a:rPr lang="en-US" altLang="zh-CN" sz="2000" dirty="0"/>
              <a:t>q</a:t>
            </a:r>
            <a:r>
              <a:rPr lang="zh-CN" altLang="en-US" sz="2000" dirty="0"/>
              <a:t>的第一个交点是</a:t>
            </a:r>
            <a:r>
              <a:rPr lang="en-US" altLang="zh-CN" sz="2000" dirty="0"/>
              <a:t>A, q</a:t>
            </a:r>
            <a:r>
              <a:rPr lang="zh-CN" altLang="en-US" sz="2000" dirty="0"/>
              <a:t>路径上</a:t>
            </a:r>
            <a:r>
              <a:rPr lang="en-US" altLang="zh-CN" sz="2000" dirty="0"/>
              <a:t>A</a:t>
            </a:r>
            <a:r>
              <a:rPr lang="zh-CN" altLang="en-US" sz="2000" dirty="0"/>
              <a:t>的下一个节点是</a:t>
            </a:r>
            <a:r>
              <a:rPr lang="en-US" altLang="zh-CN" sz="2000" dirty="0"/>
              <a:t>B. </a:t>
            </a:r>
            <a:r>
              <a:rPr lang="zh-CN" altLang="en-US" sz="2000" dirty="0"/>
              <a:t>记路径</a:t>
            </a:r>
            <a:r>
              <a:rPr lang="en-US" altLang="zh-CN" sz="2000" dirty="0"/>
              <a:t>p</a:t>
            </a:r>
            <a:r>
              <a:rPr lang="zh-CN" altLang="en-US" sz="2000" dirty="0"/>
              <a:t>的总长度为</a:t>
            </a:r>
            <a:r>
              <a:rPr lang="en-US" altLang="zh-CN" sz="2000" dirty="0" err="1"/>
              <a:t>fp</a:t>
            </a:r>
            <a:r>
              <a:rPr lang="en-US" altLang="zh-CN" sz="2000" dirty="0"/>
              <a:t>(</a:t>
            </a:r>
            <a:r>
              <a:rPr lang="en-US" altLang="zh-CN" sz="2000" dirty="0" err="1"/>
              <a:t>dest</a:t>
            </a:r>
            <a:r>
              <a:rPr lang="en-US" altLang="zh-CN" sz="2000" dirty="0"/>
              <a:t>),  </a:t>
            </a:r>
            <a:r>
              <a:rPr lang="zh-CN" altLang="en-US" sz="2000" dirty="0"/>
              <a:t>路径</a:t>
            </a:r>
            <a:r>
              <a:rPr lang="en-US" altLang="zh-CN" sz="2000" dirty="0"/>
              <a:t>q</a:t>
            </a:r>
            <a:r>
              <a:rPr lang="zh-CN" altLang="en-US" sz="2000" dirty="0"/>
              <a:t>的总长度为</a:t>
            </a:r>
            <a:r>
              <a:rPr lang="en-US" altLang="zh-CN" sz="2000" dirty="0" err="1"/>
              <a:t>fq</a:t>
            </a:r>
            <a:r>
              <a:rPr lang="en-US" altLang="zh-CN" sz="2000" dirty="0"/>
              <a:t>(</a:t>
            </a:r>
            <a:r>
              <a:rPr lang="en-US" altLang="zh-CN" sz="2000" dirty="0" err="1"/>
              <a:t>dest</a:t>
            </a:r>
            <a:r>
              <a:rPr lang="en-US" altLang="zh-CN" sz="2000" dirty="0"/>
              <a:t>). </a:t>
            </a:r>
            <a:r>
              <a:rPr lang="zh-CN" altLang="en-US" sz="2000" dirty="0"/>
              <a:t>由于</a:t>
            </a:r>
            <a:r>
              <a:rPr lang="en-US" altLang="zh-CN" sz="2000" dirty="0"/>
              <a:t>B</a:t>
            </a:r>
            <a:r>
              <a:rPr lang="zh-CN" altLang="en-US" sz="2000" dirty="0"/>
              <a:t>是</a:t>
            </a:r>
            <a:r>
              <a:rPr lang="en-US" altLang="zh-CN" sz="2000" dirty="0"/>
              <a:t>A</a:t>
            </a:r>
            <a:r>
              <a:rPr lang="zh-CN" altLang="en-US" sz="2000" dirty="0"/>
              <a:t>的邻居，所以</a:t>
            </a:r>
            <a:r>
              <a:rPr lang="en-US" altLang="zh-CN" sz="2000" dirty="0"/>
              <a:t>B</a:t>
            </a:r>
            <a:r>
              <a:rPr lang="zh-CN" altLang="en-US" sz="2000" dirty="0"/>
              <a:t>在</a:t>
            </a:r>
            <a:r>
              <a:rPr lang="en-US" altLang="zh-CN" sz="2000" dirty="0"/>
              <a:t>open list</a:t>
            </a:r>
            <a:r>
              <a:rPr lang="zh-CN" altLang="en-US" sz="2000" dirty="0"/>
              <a:t>中。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由于路径</a:t>
            </a:r>
            <a:r>
              <a:rPr lang="en-US" altLang="zh-CN" sz="2000" dirty="0"/>
              <a:t>q</a:t>
            </a:r>
            <a:r>
              <a:rPr lang="zh-CN" altLang="en-US" sz="2000" dirty="0"/>
              <a:t>优于</a:t>
            </a:r>
            <a:r>
              <a:rPr lang="en-US" altLang="zh-CN" sz="2000" dirty="0"/>
              <a:t>p, </a:t>
            </a:r>
            <a:r>
              <a:rPr lang="zh-CN" altLang="en-US" sz="2000" dirty="0"/>
              <a:t>所以</a:t>
            </a:r>
            <a:r>
              <a:rPr lang="en-US" altLang="zh-CN" sz="2000" dirty="0" err="1"/>
              <a:t>fq</a:t>
            </a:r>
            <a:r>
              <a:rPr lang="en-US" altLang="zh-CN" sz="2000" dirty="0"/>
              <a:t>(</a:t>
            </a:r>
            <a:r>
              <a:rPr lang="en-US" altLang="zh-CN" sz="2000" dirty="0" err="1"/>
              <a:t>dest</a:t>
            </a:r>
            <a:r>
              <a:rPr lang="en-US" altLang="zh-CN" sz="2000" dirty="0"/>
              <a:t>) &lt; </a:t>
            </a:r>
            <a:r>
              <a:rPr lang="en-US" altLang="zh-CN" sz="2000" dirty="0" err="1"/>
              <a:t>fp</a:t>
            </a:r>
            <a:r>
              <a:rPr lang="en-US" altLang="zh-CN" sz="2000" dirty="0"/>
              <a:t>(</a:t>
            </a:r>
            <a:r>
              <a:rPr lang="en-US" altLang="zh-CN" sz="2000" dirty="0" err="1"/>
              <a:t>dest</a:t>
            </a:r>
            <a:r>
              <a:rPr lang="en-US" altLang="zh-CN" sz="2000" dirty="0"/>
              <a:t>)  (1)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   根据一致性原则，路径</a:t>
            </a:r>
            <a:r>
              <a:rPr lang="en-US" altLang="zh-CN" sz="2000" dirty="0"/>
              <a:t>q</a:t>
            </a:r>
            <a:r>
              <a:rPr lang="zh-CN" altLang="en-US" sz="2000" dirty="0"/>
              <a:t>在点</a:t>
            </a:r>
            <a:r>
              <a:rPr lang="en-US" altLang="zh-CN" sz="2000" dirty="0"/>
              <a:t>B</a:t>
            </a:r>
            <a:r>
              <a:rPr lang="zh-CN" altLang="en-US" sz="2000" dirty="0"/>
              <a:t>处的估计值</a:t>
            </a:r>
            <a:r>
              <a:rPr lang="en-US" altLang="zh-CN" sz="2000" dirty="0" err="1"/>
              <a:t>fq</a:t>
            </a:r>
            <a:r>
              <a:rPr lang="en-US" altLang="zh-CN" sz="2000" dirty="0"/>
              <a:t>(B) &lt; </a:t>
            </a:r>
            <a:r>
              <a:rPr lang="en-US" altLang="zh-CN" sz="2000" dirty="0" err="1"/>
              <a:t>fq</a:t>
            </a:r>
            <a:r>
              <a:rPr lang="en-US" altLang="zh-CN" sz="2000" dirty="0"/>
              <a:t>(</a:t>
            </a:r>
            <a:r>
              <a:rPr lang="en-US" altLang="zh-CN" sz="2000" dirty="0" err="1"/>
              <a:t>dest</a:t>
            </a:r>
            <a:r>
              <a:rPr lang="en-US" altLang="zh-CN" sz="2000" dirty="0"/>
              <a:t>)  (2)  </a:t>
            </a:r>
            <a:br>
              <a:rPr lang="en-US" altLang="zh-CN" sz="2000" dirty="0"/>
            </a:br>
            <a:r>
              <a:rPr lang="en-US" altLang="zh-CN" sz="2000" dirty="0"/>
              <a:t>   </a:t>
            </a:r>
            <a:r>
              <a:rPr lang="zh-CN" altLang="en-US" sz="2000" dirty="0"/>
              <a:t>联立</a:t>
            </a:r>
            <a:r>
              <a:rPr lang="en-US" altLang="zh-CN" sz="2000" dirty="0"/>
              <a:t>(1)(2), </a:t>
            </a:r>
            <a:r>
              <a:rPr lang="zh-CN" altLang="en-US" sz="2000" dirty="0"/>
              <a:t>得出</a:t>
            </a:r>
            <a:r>
              <a:rPr lang="en-US" altLang="zh-CN" sz="2000" dirty="0" err="1"/>
              <a:t>fq</a:t>
            </a:r>
            <a:r>
              <a:rPr lang="en-US" altLang="zh-CN" sz="2000" dirty="0"/>
              <a:t>(B) &lt; </a:t>
            </a:r>
            <a:r>
              <a:rPr lang="en-US" altLang="zh-CN" sz="2000" dirty="0" err="1"/>
              <a:t>fp</a:t>
            </a:r>
            <a:r>
              <a:rPr lang="en-US" altLang="zh-CN" sz="2000" dirty="0"/>
              <a:t>(</a:t>
            </a:r>
            <a:r>
              <a:rPr lang="en-US" altLang="zh-CN" sz="2000" dirty="0" err="1"/>
              <a:t>dest</a:t>
            </a:r>
            <a:r>
              <a:rPr lang="en-US" altLang="zh-CN" sz="2000" dirty="0"/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所以，当</a:t>
            </a:r>
            <a:r>
              <a:rPr lang="en-US" altLang="zh-CN" sz="2000" dirty="0"/>
              <a:t>A*</a:t>
            </a:r>
            <a:r>
              <a:rPr lang="zh-CN" altLang="en-US" sz="2000" dirty="0"/>
              <a:t>生成的路径</a:t>
            </a:r>
            <a:r>
              <a:rPr lang="en-US" altLang="zh-CN" sz="2000" dirty="0"/>
              <a:t>p</a:t>
            </a:r>
            <a:r>
              <a:rPr lang="zh-CN" altLang="en-US" sz="2000" dirty="0"/>
              <a:t>由节点</a:t>
            </a:r>
            <a:r>
              <a:rPr lang="en-US" altLang="zh-CN" sz="2000" dirty="0"/>
              <a:t>B</a:t>
            </a:r>
            <a:r>
              <a:rPr lang="zh-CN" altLang="en-US" sz="2000" dirty="0"/>
              <a:t>向终点</a:t>
            </a:r>
            <a:r>
              <a:rPr lang="en-US" altLang="zh-CN" sz="2000" dirty="0" err="1"/>
              <a:t>dest</a:t>
            </a:r>
            <a:r>
              <a:rPr lang="zh-CN" altLang="en-US" sz="2000" dirty="0"/>
              <a:t>扩展的判断中，由于</a:t>
            </a:r>
            <a:r>
              <a:rPr lang="en-US" altLang="zh-CN" sz="2000" dirty="0" err="1"/>
              <a:t>fq</a:t>
            </a:r>
            <a:r>
              <a:rPr lang="en-US" altLang="zh-CN" sz="2000" dirty="0"/>
              <a:t>(B) &lt; </a:t>
            </a:r>
            <a:r>
              <a:rPr lang="en-US" altLang="zh-CN" sz="2000" dirty="0" err="1"/>
              <a:t>fp</a:t>
            </a:r>
            <a:r>
              <a:rPr lang="en-US" altLang="zh-CN" sz="2000" dirty="0"/>
              <a:t>(</a:t>
            </a:r>
            <a:r>
              <a:rPr lang="en-US" altLang="zh-CN" sz="2000" dirty="0" err="1"/>
              <a:t>dest</a:t>
            </a:r>
            <a:r>
              <a:rPr lang="en-US" altLang="zh-CN" sz="2000" dirty="0"/>
              <a:t>)</a:t>
            </a:r>
            <a:r>
              <a:rPr lang="zh-CN" altLang="en-US" sz="2000" dirty="0"/>
              <a:t>，所以从</a:t>
            </a:r>
            <a:r>
              <a:rPr lang="en-US" altLang="zh-CN" sz="2000" dirty="0"/>
              <a:t>open list</a:t>
            </a:r>
            <a:r>
              <a:rPr lang="zh-CN" altLang="en-US" sz="2000" dirty="0"/>
              <a:t>中取出的节点是路径</a:t>
            </a:r>
            <a:r>
              <a:rPr lang="en-US" altLang="zh-CN" sz="2000" dirty="0"/>
              <a:t>q</a:t>
            </a:r>
            <a:r>
              <a:rPr lang="zh-CN" altLang="en-US" sz="2000" dirty="0"/>
              <a:t>上的节点</a:t>
            </a:r>
            <a:r>
              <a:rPr lang="en-US" altLang="zh-CN" sz="2000" dirty="0"/>
              <a:t>B</a:t>
            </a:r>
            <a:r>
              <a:rPr lang="zh-CN" altLang="en-US" sz="2000" dirty="0"/>
              <a:t>而不是路径</a:t>
            </a:r>
            <a:r>
              <a:rPr lang="en-US" altLang="zh-CN" sz="2000" dirty="0"/>
              <a:t>p</a:t>
            </a:r>
            <a:r>
              <a:rPr lang="zh-CN" altLang="en-US" sz="2000" dirty="0"/>
              <a:t>的终点</a:t>
            </a:r>
            <a:r>
              <a:rPr lang="en-US" altLang="zh-CN" sz="2000" dirty="0" err="1"/>
              <a:t>dest</a:t>
            </a:r>
            <a:r>
              <a:rPr lang="en-US" altLang="zh-CN" sz="2000" dirty="0"/>
              <a:t>. </a:t>
            </a:r>
            <a:r>
              <a:rPr lang="zh-CN" altLang="en-US" sz="2000" dirty="0"/>
              <a:t>由于</a:t>
            </a:r>
            <a:r>
              <a:rPr lang="en-US" altLang="zh-CN" sz="2000" dirty="0"/>
              <a:t>Q</a:t>
            </a:r>
            <a:r>
              <a:rPr lang="zh-CN" altLang="en-US" sz="2000" dirty="0"/>
              <a:t>路径上所有的点都满足</a:t>
            </a:r>
            <a:r>
              <a:rPr lang="en-US" altLang="zh-CN" sz="2000" dirty="0" err="1"/>
              <a:t>fq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Bq</a:t>
            </a:r>
            <a:r>
              <a:rPr lang="en-US" altLang="zh-CN" sz="2000" dirty="0"/>
              <a:t>) &lt; </a:t>
            </a:r>
            <a:r>
              <a:rPr lang="en-US" altLang="zh-CN" sz="2000" dirty="0" err="1"/>
              <a:t>fp</a:t>
            </a:r>
            <a:r>
              <a:rPr lang="en-US" altLang="zh-CN" sz="2000" dirty="0"/>
              <a:t>(</a:t>
            </a:r>
            <a:r>
              <a:rPr lang="en-US" altLang="zh-CN" sz="2000" dirty="0" err="1"/>
              <a:t>dest</a:t>
            </a:r>
            <a:r>
              <a:rPr lang="en-US" altLang="zh-CN" sz="2000" dirty="0"/>
              <a:t>), </a:t>
            </a:r>
            <a:r>
              <a:rPr lang="zh-CN" altLang="en-US" sz="2000" dirty="0"/>
              <a:t>所以</a:t>
            </a:r>
            <a:r>
              <a:rPr lang="en-US" altLang="zh-CN" sz="2000" dirty="0" err="1"/>
              <a:t>open_list</a:t>
            </a:r>
            <a:r>
              <a:rPr lang="zh-CN" altLang="en-US" sz="2000" dirty="0"/>
              <a:t>中路径</a:t>
            </a:r>
            <a:r>
              <a:rPr lang="en-US" altLang="zh-CN" sz="2000" dirty="0"/>
              <a:t>q</a:t>
            </a:r>
            <a:r>
              <a:rPr lang="zh-CN" altLang="en-US" sz="2000" dirty="0"/>
              <a:t>上的节点将一直排在路径</a:t>
            </a:r>
            <a:r>
              <a:rPr lang="en-US" altLang="zh-CN" sz="2000" dirty="0"/>
              <a:t>p</a:t>
            </a:r>
            <a:r>
              <a:rPr lang="zh-CN" altLang="en-US" sz="2000" dirty="0"/>
              <a:t>的终点</a:t>
            </a:r>
            <a:r>
              <a:rPr lang="en-US" altLang="zh-CN" sz="2000" dirty="0" err="1"/>
              <a:t>dest</a:t>
            </a:r>
            <a:r>
              <a:rPr lang="zh-CN" altLang="en-US" sz="2000" dirty="0"/>
              <a:t>前面，这意味着</a:t>
            </a:r>
            <a:r>
              <a:rPr lang="en-US" altLang="zh-CN" sz="2000" dirty="0"/>
              <a:t>p</a:t>
            </a:r>
            <a:r>
              <a:rPr lang="zh-CN" altLang="en-US" sz="2000" dirty="0"/>
              <a:t>路径上的</a:t>
            </a:r>
            <a:r>
              <a:rPr lang="en-US" altLang="zh-CN" sz="2000" dirty="0" err="1"/>
              <a:t>dest</a:t>
            </a:r>
            <a:r>
              <a:rPr lang="zh-CN" altLang="en-US" sz="2000" dirty="0"/>
              <a:t>在路径</a:t>
            </a:r>
            <a:r>
              <a:rPr lang="en-US" altLang="zh-CN" sz="2000" dirty="0"/>
              <a:t>q</a:t>
            </a:r>
            <a:r>
              <a:rPr lang="zh-CN" altLang="en-US" sz="2000" dirty="0"/>
              <a:t>完成之前无法被</a:t>
            </a:r>
            <a:r>
              <a:rPr lang="en-US" altLang="zh-CN" sz="2000" dirty="0"/>
              <a:t>open list</a:t>
            </a:r>
            <a:r>
              <a:rPr lang="zh-CN" altLang="en-US" sz="2000" dirty="0"/>
              <a:t>取出。与</a:t>
            </a:r>
            <a:r>
              <a:rPr lang="en-US" altLang="zh-CN" sz="2000" dirty="0"/>
              <a:t>A*</a:t>
            </a:r>
            <a:r>
              <a:rPr lang="zh-CN" altLang="en-US" sz="2000" dirty="0"/>
              <a:t>生成最短路径矛盾。</a:t>
            </a:r>
          </a:p>
        </p:txBody>
      </p:sp>
      <p:pic>
        <p:nvPicPr>
          <p:cNvPr id="16" name="内容占位符 15">
            <a:extLst>
              <a:ext uri="{FF2B5EF4-FFF2-40B4-BE49-F238E27FC236}">
                <a16:creationId xmlns:a16="http://schemas.microsoft.com/office/drawing/2014/main" id="{96CE4EDD-CF86-49A6-A6E4-B5625CA0D1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010" y="924791"/>
            <a:ext cx="2293360" cy="5109767"/>
          </a:xfrm>
        </p:spPr>
      </p:pic>
    </p:spTree>
    <p:extLst>
      <p:ext uri="{BB962C8B-B14F-4D97-AF65-F5344CB8AC3E}">
        <p14:creationId xmlns:p14="http://schemas.microsoft.com/office/powerpoint/2010/main" val="3169940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6503859-AC69-4296-84BE-FF792C764E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 &amp; 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AB6C9444-61FF-4B32-BB09-5189DCB755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99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8ED4B-79CE-4342-A99F-90C3175F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A*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搜索过程示意图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EEE099-00B3-43E7-A535-249E22CE00B9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854246"/>
            <a:ext cx="4356847" cy="435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476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0348-51B8-4AD6-ACEB-C1BFCFC2B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A*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ED4397-2B36-4E1A-97D7-5A7850EF18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地图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起点</a:t>
            </a:r>
            <a:r>
              <a:rPr lang="en-US" altLang="zh-CN" dirty="0"/>
              <a:t>&amp;</a:t>
            </a:r>
            <a:r>
              <a:rPr lang="zh-CN" altLang="en-US" dirty="0"/>
              <a:t>终点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532A25-DAB3-4D13-AD11-B4353F9D6D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与 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Dijkstra 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算法相比，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A* 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算法仅查找从指定源到指定目标的最短路径，而不是从指定源到所有可能目标的最短路径树。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324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BFB9D-B09B-48C0-9708-60E3E83B9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5589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A*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BF2FB5-83DF-485F-825B-AA8FB3FD3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Path cost:  14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Path : (8,0) -&gt; (8,1) -&gt; (8,2) -&gt; (7,2) -&gt; (7,3) -&gt; (7,4) -&gt; (7,5) -&gt; (6,5) -&gt; (5,5) -&gt; (4,5) -&gt; (4,4) -&gt; (3,4) -&gt; (2,4) -&gt; (2,5)</a:t>
            </a:r>
          </a:p>
        </p:txBody>
      </p:sp>
    </p:spTree>
    <p:extLst>
      <p:ext uri="{BB962C8B-B14F-4D97-AF65-F5344CB8AC3E}">
        <p14:creationId xmlns:p14="http://schemas.microsoft.com/office/powerpoint/2010/main" val="1766795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38DAB-6FE0-4A90-BB6D-02ECCD68A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A*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伪代码 准备阶段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1B11E148-9AEA-44AE-B55F-CD36E015D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6014" y="1535014"/>
            <a:ext cx="10165386" cy="4641950"/>
          </a:xfrm>
        </p:spPr>
      </p:pic>
    </p:spTree>
    <p:extLst>
      <p:ext uri="{BB962C8B-B14F-4D97-AF65-F5344CB8AC3E}">
        <p14:creationId xmlns:p14="http://schemas.microsoft.com/office/powerpoint/2010/main" val="921447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9D306-E1F4-41ED-9170-FC68DF2D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A*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伪代码 循环阶段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3B30516-DA52-4AE4-92F6-0718C09AF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555" y="1462082"/>
            <a:ext cx="9382990" cy="4963642"/>
          </a:xfrm>
        </p:spPr>
      </p:pic>
    </p:spTree>
    <p:extLst>
      <p:ext uri="{BB962C8B-B14F-4D97-AF65-F5344CB8AC3E}">
        <p14:creationId xmlns:p14="http://schemas.microsoft.com/office/powerpoint/2010/main" val="2977243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389DC-46DA-4F32-9A2F-4BC6D1113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43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B5F50D0-5128-4647-A006-42027E6C03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12404" y="2294266"/>
            <a:ext cx="3833192" cy="3414056"/>
          </a:xfr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6D49FD-4F0C-4C67-A808-2A2EADFD8F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原点在左上角。</a:t>
            </a:r>
            <a:r>
              <a:rPr lang="en-US" altLang="zh-CN" dirty="0"/>
              <a:t>X</a:t>
            </a:r>
            <a:r>
              <a:rPr lang="zh-CN" altLang="en-US" dirty="0"/>
              <a:t>轴向下，</a:t>
            </a:r>
            <a:r>
              <a:rPr lang="en-US" altLang="zh-CN" dirty="0"/>
              <a:t>Y</a:t>
            </a:r>
            <a:r>
              <a:rPr lang="zh-CN" altLang="en-US" dirty="0"/>
              <a:t>轴向右。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起点</a:t>
            </a:r>
            <a:r>
              <a:rPr lang="en-US" altLang="zh-CN" dirty="0"/>
              <a:t>(8, 0), </a:t>
            </a:r>
            <a:r>
              <a:rPr lang="zh-CN" altLang="en-US" dirty="0"/>
              <a:t>终点</a:t>
            </a:r>
            <a:r>
              <a:rPr lang="en-US" altLang="zh-CN" dirty="0"/>
              <a:t>(2, 4)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启发式距离用哈密顿距离</a:t>
            </a:r>
            <a:br>
              <a:rPr lang="en-US" altLang="zh-CN" dirty="0"/>
            </a:br>
            <a:r>
              <a:rPr lang="en-US" altLang="zh-CN" dirty="0">
                <a:sym typeface="Wingdings" panose="05000000000000000000" pitchFamily="2" charset="2"/>
              </a:rPr>
              <a:t>|</a:t>
            </a:r>
            <a:r>
              <a:rPr lang="en-US" altLang="zh-CN" dirty="0" err="1">
                <a:sym typeface="Wingdings" panose="05000000000000000000" pitchFamily="2" charset="2"/>
              </a:rPr>
              <a:t>Xdest</a:t>
            </a:r>
            <a:r>
              <a:rPr lang="en-US" altLang="zh-CN" dirty="0">
                <a:sym typeface="Wingdings" panose="05000000000000000000" pitchFamily="2" charset="2"/>
              </a:rPr>
              <a:t>-X| + |</a:t>
            </a:r>
            <a:r>
              <a:rPr lang="en-US" altLang="zh-CN" dirty="0" err="1">
                <a:sym typeface="Wingdings" panose="05000000000000000000" pitchFamily="2" charset="2"/>
              </a:rPr>
              <a:t>Ydest</a:t>
            </a:r>
            <a:r>
              <a:rPr lang="en-US" altLang="zh-CN" dirty="0">
                <a:sym typeface="Wingdings" panose="05000000000000000000" pitchFamily="2" charset="2"/>
              </a:rPr>
              <a:t>-Y|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ym typeface="Wingdings" panose="05000000000000000000" pitchFamily="2" charset="2"/>
              </a:rPr>
              <a:t>邻居有东</a:t>
            </a:r>
            <a:r>
              <a:rPr lang="en-US" altLang="zh-CN" dirty="0">
                <a:sym typeface="Wingdings" panose="05000000000000000000" pitchFamily="2" charset="2"/>
              </a:rPr>
              <a:t>(x+)</a:t>
            </a:r>
            <a:r>
              <a:rPr lang="zh-CN" altLang="en-US" dirty="0">
                <a:sym typeface="Wingdings" panose="05000000000000000000" pitchFamily="2" charset="2"/>
              </a:rPr>
              <a:t>南</a:t>
            </a:r>
            <a:r>
              <a:rPr lang="en-US" altLang="zh-CN" dirty="0">
                <a:sym typeface="Wingdings" panose="05000000000000000000" pitchFamily="2" charset="2"/>
              </a:rPr>
              <a:t>(y-)</a:t>
            </a:r>
            <a:r>
              <a:rPr lang="zh-CN" altLang="en-US" dirty="0">
                <a:sym typeface="Wingdings" panose="05000000000000000000" pitchFamily="2" charset="2"/>
              </a:rPr>
              <a:t>西</a:t>
            </a:r>
            <a:r>
              <a:rPr lang="en-US" altLang="zh-CN" dirty="0">
                <a:sym typeface="Wingdings" panose="05000000000000000000" pitchFamily="2" charset="2"/>
              </a:rPr>
              <a:t>(x-)</a:t>
            </a:r>
            <a:r>
              <a:rPr lang="zh-CN" altLang="en-US" dirty="0">
                <a:sym typeface="Wingdings" panose="05000000000000000000" pitchFamily="2" charset="2"/>
              </a:rPr>
              <a:t>北</a:t>
            </a:r>
            <a:r>
              <a:rPr lang="en-US" altLang="zh-CN" dirty="0">
                <a:sym typeface="Wingdings" panose="05000000000000000000" pitchFamily="2" charset="2"/>
              </a:rPr>
              <a:t>(y+)</a:t>
            </a:r>
            <a:r>
              <a:rPr lang="zh-CN" altLang="en-US" dirty="0">
                <a:sym typeface="Wingdings" panose="05000000000000000000" pitchFamily="2" charset="2"/>
              </a:rPr>
              <a:t>四个。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9922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A581C-76B4-49F0-A680-E1EA87457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7"/>
            <a:ext cx="10515600" cy="11430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准备阶段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AF66FC1-C33B-43AD-BAAB-07BDE14BC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94640"/>
            <a:ext cx="5181600" cy="1835496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Add start node to closed list</a:t>
            </a:r>
          </a:p>
          <a:p>
            <a:r>
              <a:rPr lang="zh-CN" altLang="en-US" dirty="0"/>
              <a:t>所有节点</a:t>
            </a:r>
            <a:r>
              <a:rPr lang="en-US" altLang="zh-CN" dirty="0"/>
              <a:t>g</a:t>
            </a:r>
            <a:r>
              <a:rPr lang="zh-CN" altLang="en-US" dirty="0"/>
              <a:t>初始化为</a:t>
            </a:r>
            <a:r>
              <a:rPr lang="en-US" altLang="zh-CN" dirty="0"/>
              <a:t>∞</a:t>
            </a:r>
          </a:p>
          <a:p>
            <a:r>
              <a:rPr lang="en-US" altLang="zh-CN" dirty="0"/>
              <a:t>open list: f(8, 0) = (8-2)+(4-0) = 10</a:t>
            </a:r>
          </a:p>
        </p:txBody>
      </p:sp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2EEB0571-3765-486B-81B2-ED29C5A3E3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107381" y="3044536"/>
            <a:ext cx="3741707" cy="3332575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D80EF96-2ACA-4FD8-9D69-C9A0C7BA8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24" y="1309255"/>
            <a:ext cx="5280414" cy="414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00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CDA1EA4-52FD-4541-A545-58B12CA1A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循环阶段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iter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7862CB40-0025-46FE-9184-7F9027E35A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7115" y="3429000"/>
            <a:ext cx="7338425" cy="1203960"/>
          </a:xfr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CD3373-ABE9-4365-AB91-25BFE75DD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9280" y="2052321"/>
            <a:ext cx="4917440" cy="4124642"/>
          </a:xfrm>
        </p:spPr>
        <p:txBody>
          <a:bodyPr/>
          <a:lstStyle/>
          <a:p>
            <a:r>
              <a:rPr lang="zh-CN" altLang="en-US" dirty="0"/>
              <a:t>检测当前节点是否是终点，是终点就构建路径。</a:t>
            </a:r>
          </a:p>
        </p:txBody>
      </p:sp>
    </p:spTree>
    <p:extLst>
      <p:ext uri="{BB962C8B-B14F-4D97-AF65-F5344CB8AC3E}">
        <p14:creationId xmlns:p14="http://schemas.microsoft.com/office/powerpoint/2010/main" val="3350725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888</Words>
  <Application>Microsoft Office PowerPoint</Application>
  <PresentationFormat>宽屏</PresentationFormat>
  <Paragraphs>64</Paragraphs>
  <Slides>14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微软雅黑</vt:lpstr>
      <vt:lpstr>Arial</vt:lpstr>
      <vt:lpstr>Office 主题​​</vt:lpstr>
      <vt:lpstr>A* 搜索算法</vt:lpstr>
      <vt:lpstr>A*搜索过程示意图</vt:lpstr>
      <vt:lpstr>A*输入</vt:lpstr>
      <vt:lpstr>A*输出</vt:lpstr>
      <vt:lpstr>A*伪代码 准备阶段</vt:lpstr>
      <vt:lpstr>A*伪代码 循环阶段</vt:lpstr>
      <vt:lpstr>举例</vt:lpstr>
      <vt:lpstr>准备阶段</vt:lpstr>
      <vt:lpstr>循环阶段: iter=1</vt:lpstr>
      <vt:lpstr>循环阶段: iter=1 </vt:lpstr>
      <vt:lpstr>循环阶段: iter=1</vt:lpstr>
      <vt:lpstr>A*算法满足一致性条件时是最优的</vt:lpstr>
      <vt:lpstr>证明(反证法)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Conflict-Based Search</dc:title>
  <dc:creator>Ye Gao</dc:creator>
  <cp:lastModifiedBy>Ye Gao</cp:lastModifiedBy>
  <cp:revision>472</cp:revision>
  <dcterms:created xsi:type="dcterms:W3CDTF">2023-07-13T12:44:51Z</dcterms:created>
  <dcterms:modified xsi:type="dcterms:W3CDTF">2023-07-27T11:54:14Z</dcterms:modified>
</cp:coreProperties>
</file>